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0"/>
  </p:notesMasterIdLst>
  <p:sldIdLst>
    <p:sldId id="256" r:id="rId3"/>
    <p:sldId id="361" r:id="rId4"/>
    <p:sldId id="518" r:id="rId5"/>
    <p:sldId id="517" r:id="rId6"/>
    <p:sldId id="420" r:id="rId7"/>
    <p:sldId id="421" r:id="rId8"/>
    <p:sldId id="422" r:id="rId9"/>
    <p:sldId id="423" r:id="rId10"/>
    <p:sldId id="424" r:id="rId11"/>
    <p:sldId id="425" r:id="rId12"/>
    <p:sldId id="480" r:id="rId13"/>
    <p:sldId id="481" r:id="rId14"/>
    <p:sldId id="482" r:id="rId15"/>
    <p:sldId id="483" r:id="rId16"/>
    <p:sldId id="484" r:id="rId17"/>
    <p:sldId id="485" r:id="rId18"/>
    <p:sldId id="426" r:id="rId19"/>
    <p:sldId id="450" r:id="rId20"/>
    <p:sldId id="451" r:id="rId21"/>
    <p:sldId id="452" r:id="rId22"/>
    <p:sldId id="453" r:id="rId23"/>
    <p:sldId id="454" r:id="rId24"/>
    <p:sldId id="362" r:id="rId25"/>
    <p:sldId id="363" r:id="rId26"/>
    <p:sldId id="411" r:id="rId27"/>
    <p:sldId id="390" r:id="rId28"/>
    <p:sldId id="391" r:id="rId29"/>
    <p:sldId id="393" r:id="rId30"/>
    <p:sldId id="366" r:id="rId31"/>
    <p:sldId id="367" r:id="rId32"/>
    <p:sldId id="368" r:id="rId33"/>
    <p:sldId id="370" r:id="rId34"/>
    <p:sldId id="371" r:id="rId35"/>
    <p:sldId id="372" r:id="rId36"/>
    <p:sldId id="373" r:id="rId37"/>
    <p:sldId id="387" r:id="rId38"/>
    <p:sldId id="376" r:id="rId39"/>
    <p:sldId id="377" r:id="rId40"/>
    <p:sldId id="414" r:id="rId41"/>
    <p:sldId id="439" r:id="rId42"/>
    <p:sldId id="442" r:id="rId43"/>
    <p:sldId id="443" r:id="rId44"/>
    <p:sldId id="448" r:id="rId45"/>
    <p:sldId id="449" r:id="rId46"/>
    <p:sldId id="447" r:id="rId47"/>
    <p:sldId id="576" r:id="rId48"/>
    <p:sldId id="573" r:id="rId49"/>
    <p:sldId id="563" r:id="rId50"/>
    <p:sldId id="566" r:id="rId51"/>
    <p:sldId id="574" r:id="rId52"/>
    <p:sldId id="564" r:id="rId53"/>
    <p:sldId id="568" r:id="rId54"/>
    <p:sldId id="565" r:id="rId55"/>
    <p:sldId id="575" r:id="rId56"/>
    <p:sldId id="567" r:id="rId57"/>
    <p:sldId id="401" r:id="rId58"/>
    <p:sldId id="403" r:id="rId59"/>
  </p:sldIdLst>
  <p:sldSz cx="9144000" cy="6858000" type="screen4x3"/>
  <p:notesSz cx="6858000" cy="9144000"/>
  <p:defaultTextStyle>
    <a:defPPr>
      <a:defRPr lang="en-US"/>
    </a:defPPr>
    <a:lvl1pPr algn="l" rtl="0" fontAlgn="base">
      <a:spcBef>
        <a:spcPct val="0"/>
      </a:spcBef>
      <a:spcAft>
        <a:spcPct val="0"/>
      </a:spcAft>
      <a:defRPr sz="3600"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sz="3600"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sz="3600"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sz="3600"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sz="3600" kern="1200">
        <a:solidFill>
          <a:schemeClr val="tx1"/>
        </a:solidFill>
        <a:latin typeface="Arial" panose="020B0604020202020204" pitchFamily="34" charset="0"/>
        <a:ea typeface="+mn-ea"/>
        <a:cs typeface="+mn-cs"/>
      </a:defRPr>
    </a:lvl5pPr>
    <a:lvl6pPr marL="2286000" algn="l" defTabSz="914400" rtl="0" eaLnBrk="1" latinLnBrk="0" hangingPunct="1">
      <a:defRPr sz="3600" kern="1200">
        <a:solidFill>
          <a:schemeClr val="tx1"/>
        </a:solidFill>
        <a:latin typeface="Arial" panose="020B0604020202020204" pitchFamily="34" charset="0"/>
        <a:ea typeface="+mn-ea"/>
        <a:cs typeface="+mn-cs"/>
      </a:defRPr>
    </a:lvl6pPr>
    <a:lvl7pPr marL="2743200" algn="l" defTabSz="914400" rtl="0" eaLnBrk="1" latinLnBrk="0" hangingPunct="1">
      <a:defRPr sz="3600" kern="1200">
        <a:solidFill>
          <a:schemeClr val="tx1"/>
        </a:solidFill>
        <a:latin typeface="Arial" panose="020B0604020202020204" pitchFamily="34" charset="0"/>
        <a:ea typeface="+mn-ea"/>
        <a:cs typeface="+mn-cs"/>
      </a:defRPr>
    </a:lvl7pPr>
    <a:lvl8pPr marL="3200400" algn="l" defTabSz="914400" rtl="0" eaLnBrk="1" latinLnBrk="0" hangingPunct="1">
      <a:defRPr sz="3600" kern="1200">
        <a:solidFill>
          <a:schemeClr val="tx1"/>
        </a:solidFill>
        <a:latin typeface="Arial" panose="020B0604020202020204" pitchFamily="34" charset="0"/>
        <a:ea typeface="+mn-ea"/>
        <a:cs typeface="+mn-cs"/>
      </a:defRPr>
    </a:lvl8pPr>
    <a:lvl9pPr marL="3657600" algn="l" defTabSz="914400" rtl="0" eaLnBrk="1" latinLnBrk="0" hangingPunct="1">
      <a:defRPr sz="36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7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3300"/>
    <a:srgbClr val="CCECFF"/>
    <a:srgbClr val="99CCFF"/>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554" autoAdjust="0"/>
    <p:restoredTop sz="86323" autoAdjust="0"/>
  </p:normalViewPr>
  <p:slideViewPr>
    <p:cSldViewPr>
      <p:cViewPr varScale="1">
        <p:scale>
          <a:sx n="73" d="100"/>
          <a:sy n="73" d="100"/>
        </p:scale>
        <p:origin x="2155" y="62"/>
      </p:cViewPr>
      <p:guideLst>
        <p:guide orient="horz" pos="2170"/>
        <p:guide pos="2880"/>
      </p:guideLst>
    </p:cSldViewPr>
  </p:slideViewPr>
  <p:outlineViewPr>
    <p:cViewPr>
      <p:scale>
        <a:sx n="33" d="100"/>
        <a:sy n="33" d="100"/>
      </p:scale>
      <p:origin x="0" y="2886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8952665-1B71-42E0-BB0E-52BC955782D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D3D87E91-F486-4EC6-A1A1-ED842B93532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1402BC4-D42F-4EA6-8338-B5751182CB28}" type="datetimeFigureOut">
              <a:rPr lang="en-US"/>
              <a:pPr>
                <a:defRPr/>
              </a:pPr>
              <a:t>2/26/2025</a:t>
            </a:fld>
            <a:endParaRPr lang="en-US"/>
          </a:p>
        </p:txBody>
      </p:sp>
      <p:sp>
        <p:nvSpPr>
          <p:cNvPr id="4" name="Slide Image Placeholder 3">
            <a:extLst>
              <a:ext uri="{FF2B5EF4-FFF2-40B4-BE49-F238E27FC236}">
                <a16:creationId xmlns:a16="http://schemas.microsoft.com/office/drawing/2014/main" id="{F25AB5EA-B803-4252-92B1-5B90F060E1B2}"/>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D26849F-8A70-4DA9-8442-FAB5FF20FA6A}"/>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3DC4E1C-6A3A-4BF5-890B-58D94B54C46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30D6214F-5F14-4483-8EEE-B25F8927293B}"/>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D9B5D30B-3E9E-40C3-B364-907C0030A0A7}"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88E3FDDA-2A01-485E-A317-137FEBF5710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C9112CB1-3D48-4E31-A8A6-44F3FACC18D1}" type="slidenum">
              <a:rPr lang="en-US" altLang="zh-CN" sz="1200"/>
              <a:pPr algn="r"/>
              <a:t>2</a:t>
            </a:fld>
            <a:endParaRPr lang="en-US" altLang="zh-CN" sz="1200"/>
          </a:p>
        </p:txBody>
      </p:sp>
      <p:sp>
        <p:nvSpPr>
          <p:cNvPr id="6146" name="Rectangle 2">
            <a:extLst>
              <a:ext uri="{FF2B5EF4-FFF2-40B4-BE49-F238E27FC236}">
                <a16:creationId xmlns:a16="http://schemas.microsoft.com/office/drawing/2014/main" id="{90F07D04-C6E9-4636-A6EC-3F019C9F9315}"/>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147" name="Rectangle 3">
            <a:extLst>
              <a:ext uri="{FF2B5EF4-FFF2-40B4-BE49-F238E27FC236}">
                <a16:creationId xmlns:a16="http://schemas.microsoft.com/office/drawing/2014/main" id="{298F345D-31F5-43F4-9D82-A805CF4F5DA3}"/>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fr-FR"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9F88B61F-AE9E-4770-99C6-9A1BD4E3786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9154" name="Notes Placeholder 2">
            <a:extLst>
              <a:ext uri="{FF2B5EF4-FFF2-40B4-BE49-F238E27FC236}">
                <a16:creationId xmlns:a16="http://schemas.microsoft.com/office/drawing/2014/main" id="{36E794AF-3DFC-424D-8AA0-ED049A4701FE}"/>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9155" name="Slide Number Placeholder 3">
            <a:extLst>
              <a:ext uri="{FF2B5EF4-FFF2-40B4-BE49-F238E27FC236}">
                <a16:creationId xmlns:a16="http://schemas.microsoft.com/office/drawing/2014/main" id="{1F797257-2F36-4AB8-8CFF-C36F7E3141C8}"/>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AADF6296-CAE2-4EF0-9910-AB014220B03E}" type="slidenum">
              <a:rPr lang="en-US" altLang="zh-CN" sz="1200"/>
              <a:pPr algn="r"/>
              <a:t>35</a:t>
            </a:fld>
            <a:endParaRPr lang="en-US" altLang="zh-CN"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FDD598F4-C306-43D7-9E4F-E6E77C27F88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1202" name="Notes Placeholder 2">
            <a:extLst>
              <a:ext uri="{FF2B5EF4-FFF2-40B4-BE49-F238E27FC236}">
                <a16:creationId xmlns:a16="http://schemas.microsoft.com/office/drawing/2014/main" id="{B74D1AFC-C5AB-40AA-B9FC-39D86B2F61BF}"/>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51203" name="Slide Number Placeholder 3">
            <a:extLst>
              <a:ext uri="{FF2B5EF4-FFF2-40B4-BE49-F238E27FC236}">
                <a16:creationId xmlns:a16="http://schemas.microsoft.com/office/drawing/2014/main" id="{62EA9DE3-1C77-42D4-AB53-20C09E9B7E3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590B520E-6F8E-4282-95AB-47DCBD9C3FAD}" type="slidenum">
              <a:rPr lang="en-US" altLang="zh-CN" sz="1200"/>
              <a:pPr algn="r"/>
              <a:t>36</a:t>
            </a:fld>
            <a:endParaRPr lang="en-US" altLang="zh-CN"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FB863FA6-563C-448C-8374-6AC7D82DBA7F}"/>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3250" name="Notes Placeholder 2">
            <a:extLst>
              <a:ext uri="{FF2B5EF4-FFF2-40B4-BE49-F238E27FC236}">
                <a16:creationId xmlns:a16="http://schemas.microsoft.com/office/drawing/2014/main" id="{EEA8F98A-2757-46D1-B556-E4A511F326D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53251" name="Slide Number Placeholder 3">
            <a:extLst>
              <a:ext uri="{FF2B5EF4-FFF2-40B4-BE49-F238E27FC236}">
                <a16:creationId xmlns:a16="http://schemas.microsoft.com/office/drawing/2014/main" id="{A566E1CB-DF13-4C34-971E-8618769D4C6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34015A7C-4C92-4629-8C60-F8908FF53895}" type="slidenum">
              <a:rPr lang="en-US" altLang="zh-CN" sz="1200"/>
              <a:pPr algn="r"/>
              <a:t>37</a:t>
            </a:fld>
            <a:endParaRPr lang="en-US" altLang="zh-CN"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66DBC640-504F-4A30-AFEC-CB9F5A69C4ED}"/>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5298" name="Notes Placeholder 2">
            <a:extLst>
              <a:ext uri="{FF2B5EF4-FFF2-40B4-BE49-F238E27FC236}">
                <a16:creationId xmlns:a16="http://schemas.microsoft.com/office/drawing/2014/main" id="{7A6DDB8E-2824-431E-A7BA-C35A45E16CE6}"/>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55299" name="Slide Number Placeholder 3">
            <a:extLst>
              <a:ext uri="{FF2B5EF4-FFF2-40B4-BE49-F238E27FC236}">
                <a16:creationId xmlns:a16="http://schemas.microsoft.com/office/drawing/2014/main" id="{E87FBF0B-1FD4-4A50-A1C9-E167CFA493DB}"/>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5238F325-5C7D-4743-A401-C115482D7635}" type="slidenum">
              <a:rPr lang="en-US" altLang="zh-CN" sz="1200"/>
              <a:pPr algn="r"/>
              <a:t>38</a:t>
            </a:fld>
            <a:endParaRPr lang="en-US" altLang="zh-CN"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495A9342-3905-49C0-894B-9D53DDE9689D}"/>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57346" name="Notes Placeholder 2">
            <a:extLst>
              <a:ext uri="{FF2B5EF4-FFF2-40B4-BE49-F238E27FC236}">
                <a16:creationId xmlns:a16="http://schemas.microsoft.com/office/drawing/2014/main" id="{8CE91E11-81F9-4AE1-ABFB-F63DA5615D3D}"/>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57347" name="Slide Number Placeholder 3">
            <a:extLst>
              <a:ext uri="{FF2B5EF4-FFF2-40B4-BE49-F238E27FC236}">
                <a16:creationId xmlns:a16="http://schemas.microsoft.com/office/drawing/2014/main" id="{B6BE6024-C818-45F7-98E1-328A54333EF2}"/>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9AC6D745-8760-492C-B541-F862C5343C92}" type="slidenum">
              <a:rPr lang="en-US" altLang="zh-CN" sz="1200"/>
              <a:pPr algn="r"/>
              <a:t>39</a:t>
            </a:fld>
            <a:endParaRPr lang="en-US" altLang="zh-CN"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a:extLst>
              <a:ext uri="{FF2B5EF4-FFF2-40B4-BE49-F238E27FC236}">
                <a16:creationId xmlns:a16="http://schemas.microsoft.com/office/drawing/2014/main" id="{98496287-D760-4651-B00C-45E2BE2E15D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0418" name="Notes Placeholder 2">
            <a:extLst>
              <a:ext uri="{FF2B5EF4-FFF2-40B4-BE49-F238E27FC236}">
                <a16:creationId xmlns:a16="http://schemas.microsoft.com/office/drawing/2014/main" id="{B529BD8F-27E5-4ADB-8616-8EBC0C52382A}"/>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GIF file</a:t>
            </a:r>
          </a:p>
        </p:txBody>
      </p:sp>
      <p:sp>
        <p:nvSpPr>
          <p:cNvPr id="60419" name="Slide Number Placeholder 3">
            <a:extLst>
              <a:ext uri="{FF2B5EF4-FFF2-40B4-BE49-F238E27FC236}">
                <a16:creationId xmlns:a16="http://schemas.microsoft.com/office/drawing/2014/main" id="{AF1E3CEA-6050-487F-8E11-00FF5A2A77EC}"/>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3422448-44AA-483E-8854-C6BDD8F6A64F}" type="slidenum">
              <a:rPr lang="en-US" altLang="zh-CN" sz="1200"/>
              <a:pPr algn="r"/>
              <a:t>41</a:t>
            </a:fld>
            <a:endParaRPr lang="en-US" altLang="zh-CN"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a:extLst>
              <a:ext uri="{FF2B5EF4-FFF2-40B4-BE49-F238E27FC236}">
                <a16:creationId xmlns:a16="http://schemas.microsoft.com/office/drawing/2014/main" id="{17256087-EB28-4E03-B1E1-FD59B3251371}"/>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2466" name="Notes Placeholder 2">
            <a:extLst>
              <a:ext uri="{FF2B5EF4-FFF2-40B4-BE49-F238E27FC236}">
                <a16:creationId xmlns:a16="http://schemas.microsoft.com/office/drawing/2014/main" id="{23C37C02-D71E-48E4-9716-193D66D4BC84}"/>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GIF file</a:t>
            </a:r>
          </a:p>
        </p:txBody>
      </p:sp>
      <p:sp>
        <p:nvSpPr>
          <p:cNvPr id="62467" name="Slide Number Placeholder 3">
            <a:extLst>
              <a:ext uri="{FF2B5EF4-FFF2-40B4-BE49-F238E27FC236}">
                <a16:creationId xmlns:a16="http://schemas.microsoft.com/office/drawing/2014/main" id="{064E1098-E31D-4288-87A2-24F6A98124A6}"/>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4A3E568D-BA38-4523-A9BE-C5D59201C349}" type="slidenum">
              <a:rPr lang="en-US" altLang="zh-CN" sz="1200"/>
              <a:pPr algn="r"/>
              <a:t>42</a:t>
            </a:fld>
            <a:endParaRPr lang="en-US" altLang="zh-CN"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a:extLst>
              <a:ext uri="{FF2B5EF4-FFF2-40B4-BE49-F238E27FC236}">
                <a16:creationId xmlns:a16="http://schemas.microsoft.com/office/drawing/2014/main" id="{1181E832-C1C3-483D-B086-3E8CEB55E37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4514" name="Notes Placeholder 2">
            <a:extLst>
              <a:ext uri="{FF2B5EF4-FFF2-40B4-BE49-F238E27FC236}">
                <a16:creationId xmlns:a16="http://schemas.microsoft.com/office/drawing/2014/main" id="{0329B81C-C8AA-42B6-A786-D1247B819718}"/>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zh-CN"/>
          </a:p>
        </p:txBody>
      </p:sp>
      <p:sp>
        <p:nvSpPr>
          <p:cNvPr id="64515" name="Slide Number Placeholder 3">
            <a:extLst>
              <a:ext uri="{FF2B5EF4-FFF2-40B4-BE49-F238E27FC236}">
                <a16:creationId xmlns:a16="http://schemas.microsoft.com/office/drawing/2014/main" id="{948E3F6B-4ACC-4ED4-8A55-41665808102E}"/>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3C1DD69A-F134-4A9B-8884-354F7001781C}" type="slidenum">
              <a:rPr lang="en-US" altLang="zh-CN" sz="1200"/>
              <a:pPr algn="r"/>
              <a:t>43</a:t>
            </a:fld>
            <a:endParaRPr lang="en-US" altLang="zh-CN"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a:extLst>
              <a:ext uri="{FF2B5EF4-FFF2-40B4-BE49-F238E27FC236}">
                <a16:creationId xmlns:a16="http://schemas.microsoft.com/office/drawing/2014/main" id="{7A7E51F8-9853-4AAC-9861-1F4016202322}"/>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66562" name="Notes Placeholder 2">
            <a:extLst>
              <a:ext uri="{FF2B5EF4-FFF2-40B4-BE49-F238E27FC236}">
                <a16:creationId xmlns:a16="http://schemas.microsoft.com/office/drawing/2014/main" id="{7CCCDA67-7709-4AB4-9D1F-01E62BEFE665}"/>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zh-CN"/>
              <a:t>GIF file</a:t>
            </a:r>
          </a:p>
        </p:txBody>
      </p:sp>
      <p:sp>
        <p:nvSpPr>
          <p:cNvPr id="66563" name="Slide Number Placeholder 3">
            <a:extLst>
              <a:ext uri="{FF2B5EF4-FFF2-40B4-BE49-F238E27FC236}">
                <a16:creationId xmlns:a16="http://schemas.microsoft.com/office/drawing/2014/main" id="{DBD651EB-652B-4A64-8236-18FB79680FD3}"/>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250B7921-7493-4D33-86E4-943A167F5D30}" type="slidenum">
              <a:rPr lang="en-US" altLang="zh-CN" sz="1200"/>
              <a:pPr algn="r"/>
              <a:t>44</a:t>
            </a:fld>
            <a:endParaRPr lang="en-US" altLang="zh-CN"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3087B539-D7D9-4377-A4F5-7B20E7F87ECC}"/>
              </a:ext>
            </a:extLst>
          </p:cNvPr>
          <p:cNvSpPr>
            <a:spLocks noGrp="1" noRot="1" noChangeAspect="1" noChangeArrowheads="1"/>
          </p:cNvSpPr>
          <p:nvPr>
            <p:ph type="sldImg" idx="4294967295"/>
          </p:nvPr>
        </p:nvSpPr>
        <p:spPr bwMode="auto">
          <a:ln>
            <a:solidFill>
              <a:srgbClr val="000000"/>
            </a:solidFill>
            <a:miter lim="800000"/>
            <a:headEnd/>
            <a:tailEnd/>
          </a:ln>
        </p:spPr>
      </p:sp>
      <p:sp>
        <p:nvSpPr>
          <p:cNvPr id="69634" name="Text Placeholder 2">
            <a:extLst>
              <a:ext uri="{FF2B5EF4-FFF2-40B4-BE49-F238E27FC236}">
                <a16:creationId xmlns:a16="http://schemas.microsoft.com/office/drawing/2014/main" id="{866914BD-8DC5-4F82-8572-7977C7CA897E}"/>
              </a:ext>
            </a:extLst>
          </p:cNvPr>
          <p:cNvSpPr>
            <a:spLocks noGrp="1" noChangeArrowheads="1"/>
          </p:cNvSpPr>
          <p:nvPr>
            <p:ph type="body" idx="4294967295"/>
          </p:nvPr>
        </p:nvSpPr>
        <p:spPr bwMode="auto"/>
        <p:txBody>
          <a:bodyPr wrap="square" numCol="1" anchor="t" anchorCtr="0" compatLnSpc="1">
            <a:prstTxWarp prst="textNoShape">
              <a:avLst/>
            </a:prstTxWarp>
          </a:bodyPr>
          <a:lstStyle/>
          <a:p>
            <a:r>
              <a:rPr lang="en-US" altLang="zh-CN"/>
              <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D0F20569-0BED-473B-A7BE-DC87DCA9C1FF}"/>
              </a:ext>
            </a:extLst>
          </p:cNvPr>
          <p:cNvSpPr>
            <a:spLocks noGrp="1" noRot="1" noChangeAspect="1" noChangeArrowheads="1"/>
          </p:cNvSpPr>
          <p:nvPr>
            <p:ph type="sldImg" idx="4294967295"/>
          </p:nvPr>
        </p:nvSpPr>
        <p:spPr bwMode="auto">
          <a:ln>
            <a:solidFill>
              <a:srgbClr val="000000"/>
            </a:solidFill>
            <a:miter lim="800000"/>
            <a:headEnd/>
            <a:tailEnd/>
          </a:ln>
        </p:spPr>
      </p:sp>
      <p:sp>
        <p:nvSpPr>
          <p:cNvPr id="18434" name="Text Placeholder 2">
            <a:extLst>
              <a:ext uri="{FF2B5EF4-FFF2-40B4-BE49-F238E27FC236}">
                <a16:creationId xmlns:a16="http://schemas.microsoft.com/office/drawing/2014/main" id="{0C2B0D10-5461-46D9-A607-78A1A1FECE9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https://cmps-people.ok.ubc.ca/ylucet/DS/BoyerMoore.html</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9A8D1783-F6E7-4106-B3A5-ADB4BAD82185}"/>
              </a:ext>
            </a:extLst>
          </p:cNvPr>
          <p:cNvSpPr>
            <a:spLocks noGrp="1" noRot="1" noChangeAspect="1" noChangeArrowheads="1"/>
          </p:cNvSpPr>
          <p:nvPr>
            <p:ph type="sldImg" idx="4294967295"/>
          </p:nvPr>
        </p:nvSpPr>
        <p:spPr bwMode="auto">
          <a:ln>
            <a:solidFill>
              <a:srgbClr val="000000"/>
            </a:solidFill>
            <a:miter lim="800000"/>
            <a:headEnd/>
            <a:tailEnd/>
          </a:ln>
        </p:spPr>
      </p:sp>
      <p:sp>
        <p:nvSpPr>
          <p:cNvPr id="71682" name="Text Placeholder 2">
            <a:extLst>
              <a:ext uri="{FF2B5EF4-FFF2-40B4-BE49-F238E27FC236}">
                <a16:creationId xmlns:a16="http://schemas.microsoft.com/office/drawing/2014/main" id="{5B700430-F654-45CF-BDF0-4EEA383229A9}"/>
              </a:ext>
            </a:extLst>
          </p:cNvPr>
          <p:cNvSpPr>
            <a:spLocks noGrp="1" noChangeArrowheads="1"/>
          </p:cNvSpPr>
          <p:nvPr>
            <p:ph type="body" idx="4294967295"/>
          </p:nvPr>
        </p:nvSpPr>
        <p:spPr bwMode="auto"/>
        <p:txBody>
          <a:bodyPr wrap="square" numCol="1" anchor="t" anchorCtr="0" compatLnSpc="1">
            <a:prstTxWarp prst="textNoShape">
              <a:avLst/>
            </a:prstTxWarp>
          </a:bodyPr>
          <a:lstStyle/>
          <a:p>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Image Placeholder 1">
            <a:extLst>
              <a:ext uri="{FF2B5EF4-FFF2-40B4-BE49-F238E27FC236}">
                <a16:creationId xmlns:a16="http://schemas.microsoft.com/office/drawing/2014/main" id="{8C8DA5D7-6DBE-41E0-9460-0054FA9177D2}"/>
              </a:ext>
            </a:extLst>
          </p:cNvPr>
          <p:cNvSpPr>
            <a:spLocks noGrp="1" noRot="1" noChangeAspect="1" noChangeArrowheads="1"/>
          </p:cNvSpPr>
          <p:nvPr>
            <p:ph type="sldImg" idx="4294967295"/>
          </p:nvPr>
        </p:nvSpPr>
        <p:spPr bwMode="auto">
          <a:ln>
            <a:solidFill>
              <a:srgbClr val="000000"/>
            </a:solidFill>
            <a:miter lim="800000"/>
            <a:headEnd/>
            <a:tailEnd/>
          </a:ln>
        </p:spPr>
      </p:sp>
      <p:sp>
        <p:nvSpPr>
          <p:cNvPr id="75778" name="Text Placeholder 2">
            <a:extLst>
              <a:ext uri="{FF2B5EF4-FFF2-40B4-BE49-F238E27FC236}">
                <a16:creationId xmlns:a16="http://schemas.microsoft.com/office/drawing/2014/main" id="{7D2E75D0-C8FB-4DAF-882B-B2473B7F16ED}"/>
              </a:ext>
            </a:extLst>
          </p:cNvPr>
          <p:cNvSpPr>
            <a:spLocks noGrp="1" noChangeArrowheads="1"/>
          </p:cNvSpPr>
          <p:nvPr>
            <p:ph type="body" idx="4294967295"/>
          </p:nvPr>
        </p:nvSpPr>
        <p:spPr bwMode="auto"/>
        <p:txBody>
          <a:bodyPr wrap="square" numCol="1" anchor="t" anchorCtr="0" compatLnSpc="1">
            <a:prstTxWarp prst="textNoShape">
              <a:avLst/>
            </a:prstTxWarp>
          </a:bodyPr>
          <a:lstStyle/>
          <a:p>
            <a:endParaRPr lang="en-US"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37BC1788-A1C5-4404-84C1-145DB307A761}"/>
              </a:ext>
            </a:extLst>
          </p:cNvPr>
          <p:cNvSpPr>
            <a:spLocks noGrp="1" noRot="1" noChangeAspect="1" noChangeArrowheads="1"/>
          </p:cNvSpPr>
          <p:nvPr>
            <p:ph type="sldImg" idx="4294967295"/>
          </p:nvPr>
        </p:nvSpPr>
        <p:spPr bwMode="auto">
          <a:ln>
            <a:solidFill>
              <a:srgbClr val="000000"/>
            </a:solidFill>
            <a:miter lim="800000"/>
            <a:headEnd/>
            <a:tailEnd/>
          </a:ln>
        </p:spPr>
      </p:sp>
      <p:sp>
        <p:nvSpPr>
          <p:cNvPr id="77826" name="Text Placeholder 2">
            <a:extLst>
              <a:ext uri="{FF2B5EF4-FFF2-40B4-BE49-F238E27FC236}">
                <a16:creationId xmlns:a16="http://schemas.microsoft.com/office/drawing/2014/main" id="{785751DF-282E-4B51-B86A-6C9C8AFA1014}"/>
              </a:ext>
            </a:extLst>
          </p:cNvPr>
          <p:cNvSpPr>
            <a:spLocks noGrp="1" noChangeArrowheads="1"/>
          </p:cNvSpPr>
          <p:nvPr>
            <p:ph type="body" idx="4294967295"/>
          </p:nvPr>
        </p:nvSpPr>
        <p:spPr bwMode="auto"/>
        <p:txBody>
          <a:bodyPr wrap="square" numCol="1" anchor="t" anchorCtr="0" compatLnSpc="1">
            <a:prstTxWarp prst="textNoShape">
              <a:avLst/>
            </a:prstTxWarp>
          </a:bodyPr>
          <a:lstStyle/>
          <a:p>
            <a:endParaRPr lang="en-US"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Image Placeholder 1">
            <a:extLst>
              <a:ext uri="{FF2B5EF4-FFF2-40B4-BE49-F238E27FC236}">
                <a16:creationId xmlns:a16="http://schemas.microsoft.com/office/drawing/2014/main" id="{BCAC16EF-6A96-425B-8C64-02BE77749ECB}"/>
              </a:ext>
            </a:extLst>
          </p:cNvPr>
          <p:cNvSpPr>
            <a:spLocks noGrp="1" noRot="1" noChangeAspect="1" noChangeArrowheads="1"/>
          </p:cNvSpPr>
          <p:nvPr>
            <p:ph type="sldImg" idx="4294967295"/>
          </p:nvPr>
        </p:nvSpPr>
        <p:spPr bwMode="auto">
          <a:ln>
            <a:solidFill>
              <a:srgbClr val="000000"/>
            </a:solidFill>
            <a:miter lim="800000"/>
            <a:headEnd/>
            <a:tailEnd/>
          </a:ln>
        </p:spPr>
      </p:sp>
      <p:sp>
        <p:nvSpPr>
          <p:cNvPr id="81922" name="Text Placeholder 2">
            <a:extLst>
              <a:ext uri="{FF2B5EF4-FFF2-40B4-BE49-F238E27FC236}">
                <a16:creationId xmlns:a16="http://schemas.microsoft.com/office/drawing/2014/main" id="{0392FE54-295A-4465-BBFD-3B84786B9984}"/>
              </a:ext>
            </a:extLst>
          </p:cNvPr>
          <p:cNvSpPr>
            <a:spLocks noGrp="1" noChangeArrowheads="1"/>
          </p:cNvSpPr>
          <p:nvPr>
            <p:ph type="body" idx="4294967295"/>
          </p:nvPr>
        </p:nvSpPr>
        <p:spPr bwMode="auto"/>
        <p:txBody>
          <a:bodyPr wrap="square" numCol="1" anchor="t" anchorCtr="0" compatLnSpc="1">
            <a:prstTxWarp prst="textNoShape">
              <a:avLst/>
            </a:prstTxWarp>
          </a:bodyPr>
          <a:lstStyle/>
          <a:p>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C664232D-17CB-4F61-8403-082940B20B7E}"/>
              </a:ext>
            </a:extLst>
          </p:cNvPr>
          <p:cNvSpPr>
            <a:spLocks noGrp="1" noRot="1" noChangeAspect="1" noChangeArrowheads="1"/>
          </p:cNvSpPr>
          <p:nvPr>
            <p:ph type="sldImg" idx="4294967295"/>
          </p:nvPr>
        </p:nvSpPr>
        <p:spPr bwMode="auto">
          <a:ln>
            <a:solidFill>
              <a:srgbClr val="000000"/>
            </a:solidFill>
            <a:miter lim="800000"/>
            <a:headEnd/>
            <a:tailEnd/>
          </a:ln>
        </p:spPr>
      </p:sp>
      <p:sp>
        <p:nvSpPr>
          <p:cNvPr id="22530" name="Text Placeholder 2">
            <a:extLst>
              <a:ext uri="{FF2B5EF4-FFF2-40B4-BE49-F238E27FC236}">
                <a16:creationId xmlns:a16="http://schemas.microsoft.com/office/drawing/2014/main" id="{350DEC94-1527-466F-9C40-369086AB5A1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abacaabadcabacabaabb</a:t>
            </a:r>
          </a:p>
          <a:p>
            <a:r>
              <a:rPr lang="en-US" altLang="zh-CN"/>
              <a:t>abacab</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E7AFFC59-7ADA-4AF3-807B-C42BB280B154}"/>
              </a:ext>
            </a:extLst>
          </p:cNvPr>
          <p:cNvSpPr>
            <a:spLocks noGrp="1" noRot="1" noChangeAspect="1" noChangeArrowheads="1"/>
          </p:cNvSpPr>
          <p:nvPr>
            <p:ph type="sldImg" idx="4294967295"/>
          </p:nvPr>
        </p:nvSpPr>
        <p:spPr bwMode="auto">
          <a:ln>
            <a:solidFill>
              <a:srgbClr val="000000"/>
            </a:solidFill>
            <a:miter lim="800000"/>
            <a:headEnd/>
            <a:tailEnd/>
          </a:ln>
        </p:spPr>
      </p:sp>
      <p:sp>
        <p:nvSpPr>
          <p:cNvPr id="24578" name="Text Placeholder 2">
            <a:extLst>
              <a:ext uri="{FF2B5EF4-FFF2-40B4-BE49-F238E27FC236}">
                <a16:creationId xmlns:a16="http://schemas.microsoft.com/office/drawing/2014/main" id="{8A68B1C5-5295-4B1C-826C-BDFAAB9B8042}"/>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https://cmps-people.ok.ubc.ca/ylucet/DS/KnuthMorrisPratt.html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a:extLst>
              <a:ext uri="{FF2B5EF4-FFF2-40B4-BE49-F238E27FC236}">
                <a16:creationId xmlns:a16="http://schemas.microsoft.com/office/drawing/2014/main" id="{BB121A25-18DD-4762-B258-B99D27D61004}"/>
              </a:ext>
            </a:extLst>
          </p:cNvPr>
          <p:cNvSpPr>
            <a:spLocks noGrp="1" noRot="1" noChangeAspect="1" noChangeArrowheads="1"/>
          </p:cNvSpPr>
          <p:nvPr>
            <p:ph type="sldImg" idx="4294967295"/>
          </p:nvPr>
        </p:nvSpPr>
        <p:spPr bwMode="auto">
          <a:ln>
            <a:solidFill>
              <a:srgbClr val="000000"/>
            </a:solidFill>
            <a:miter lim="800000"/>
            <a:headEnd/>
            <a:tailEnd/>
          </a:ln>
        </p:spPr>
      </p:sp>
      <p:sp>
        <p:nvSpPr>
          <p:cNvPr id="37890" name="Text Placeholder 2">
            <a:extLst>
              <a:ext uri="{FF2B5EF4-FFF2-40B4-BE49-F238E27FC236}">
                <a16:creationId xmlns:a16="http://schemas.microsoft.com/office/drawing/2014/main" id="{DBBD420E-91B4-4207-AB7E-F6654F62DCA9}"/>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a:t>https://planetcalc.com/2481/</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a:extLst>
              <a:ext uri="{FF2B5EF4-FFF2-40B4-BE49-F238E27FC236}">
                <a16:creationId xmlns:a16="http://schemas.microsoft.com/office/drawing/2014/main" id="{8F7442D4-87E7-4A39-94FC-B20C96E53FAB}"/>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39938" name="Notes Placeholder 2">
            <a:extLst>
              <a:ext uri="{FF2B5EF4-FFF2-40B4-BE49-F238E27FC236}">
                <a16:creationId xmlns:a16="http://schemas.microsoft.com/office/drawing/2014/main" id="{C3327979-BA21-4438-B602-1145165A6FF4}"/>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39939" name="Slide Number Placeholder 3">
            <a:extLst>
              <a:ext uri="{FF2B5EF4-FFF2-40B4-BE49-F238E27FC236}">
                <a16:creationId xmlns:a16="http://schemas.microsoft.com/office/drawing/2014/main" id="{ECA61AA0-8DAD-4893-9E69-DA017CDC715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566435B9-12BA-4F15-ABA6-78E7CB14C9B1}" type="slidenum">
              <a:rPr lang="en-US" altLang="zh-CN" sz="1200"/>
              <a:pPr algn="r"/>
              <a:t>30</a:t>
            </a:fld>
            <a:endParaRPr lang="en-US" altLang="zh-CN"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a:extLst>
              <a:ext uri="{FF2B5EF4-FFF2-40B4-BE49-F238E27FC236}">
                <a16:creationId xmlns:a16="http://schemas.microsoft.com/office/drawing/2014/main" id="{69FEBDF0-7006-45FE-8A04-1980EA9A5F80}"/>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1986" name="Notes Placeholder 2">
            <a:extLst>
              <a:ext uri="{FF2B5EF4-FFF2-40B4-BE49-F238E27FC236}">
                <a16:creationId xmlns:a16="http://schemas.microsoft.com/office/drawing/2014/main" id="{9F844609-AEFF-4BA3-A89C-ED5E710F1FFF}"/>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1987" name="Slide Number Placeholder 3">
            <a:extLst>
              <a:ext uri="{FF2B5EF4-FFF2-40B4-BE49-F238E27FC236}">
                <a16:creationId xmlns:a16="http://schemas.microsoft.com/office/drawing/2014/main" id="{F518FBF9-28A0-40B0-9A2E-61BA945579E1}"/>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5FED52F-1ABA-4A0D-A9B7-C346E6E70D16}" type="slidenum">
              <a:rPr lang="en-US" altLang="zh-CN" sz="1200"/>
              <a:pPr algn="r"/>
              <a:t>31</a:t>
            </a:fld>
            <a:endParaRPr lang="en-US" altLang="zh-CN"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9781A9F4-D198-4D54-A14B-BD14B03F1816}"/>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4034" name="Notes Placeholder 2">
            <a:extLst>
              <a:ext uri="{FF2B5EF4-FFF2-40B4-BE49-F238E27FC236}">
                <a16:creationId xmlns:a16="http://schemas.microsoft.com/office/drawing/2014/main" id="{578E0550-2AE5-42EF-B3DE-67C993F5178B}"/>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4035" name="Slide Number Placeholder 3">
            <a:extLst>
              <a:ext uri="{FF2B5EF4-FFF2-40B4-BE49-F238E27FC236}">
                <a16:creationId xmlns:a16="http://schemas.microsoft.com/office/drawing/2014/main" id="{99798DF9-E632-4A63-BB01-3A0FB604BB1D}"/>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BE12E5F8-F09D-4171-A81E-13EE40920E7D}" type="slidenum">
              <a:rPr lang="en-US" altLang="zh-CN" sz="1200"/>
              <a:pPr algn="r"/>
              <a:t>32</a:t>
            </a:fld>
            <a:endParaRPr lang="en-US" altLang="zh-CN"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523B7625-D0CE-4423-91B9-2BD5C7D44190}"/>
              </a:ext>
            </a:extLst>
          </p:cNvPr>
          <p:cNvSpPr>
            <a:spLocks noGrp="1" noRot="1" noChangeAspect="1" noChangeArrowheads="1" noTextEdit="1"/>
          </p:cNvSpPr>
          <p:nvPr>
            <p:ph type="sldImg" idx="4294967295"/>
          </p:nvPr>
        </p:nvSpPr>
        <p:spPr bwMode="auto">
          <a:ln>
            <a:solidFill>
              <a:srgbClr val="000000"/>
            </a:solidFill>
            <a:miter lim="800000"/>
            <a:headEnd/>
            <a:tailEnd/>
          </a:ln>
        </p:spPr>
      </p:sp>
      <p:sp>
        <p:nvSpPr>
          <p:cNvPr id="47106" name="Notes Placeholder 2">
            <a:extLst>
              <a:ext uri="{FF2B5EF4-FFF2-40B4-BE49-F238E27FC236}">
                <a16:creationId xmlns:a16="http://schemas.microsoft.com/office/drawing/2014/main" id="{6271E777-E8C1-4B00-A80A-2ACFD673BFC0}"/>
              </a:ext>
            </a:extLst>
          </p:cNvPr>
          <p:cNvSpPr>
            <a:spLocks noGrp="1" noChangeArrowheads="1"/>
          </p:cNvSpPr>
          <p:nvPr>
            <p:ph type="body" idx="4294967295"/>
          </p:nvPr>
        </p:nvSpPr>
        <p:spPr bwMode="auto">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zh-CN"/>
          </a:p>
        </p:txBody>
      </p:sp>
      <p:sp>
        <p:nvSpPr>
          <p:cNvPr id="47107" name="Slide Number Placeholder 3">
            <a:extLst>
              <a:ext uri="{FF2B5EF4-FFF2-40B4-BE49-F238E27FC236}">
                <a16:creationId xmlns:a16="http://schemas.microsoft.com/office/drawing/2014/main" id="{82999D7D-2BBC-4C40-906A-33A6BD4FC4AA}"/>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algn="r"/>
            <a:fld id="{0E971B0A-ABEE-41C7-9054-C3B2300981B2}" type="slidenum">
              <a:rPr lang="en-US" altLang="zh-CN" sz="1200"/>
              <a:pPr algn="r"/>
              <a:t>34</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25280A53-0EB6-42F4-B9EC-8C81094772B7}"/>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D79BAE0E-3DB1-4667-9A2D-41E75BE096E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A236A9EC-BDDE-46DD-8187-70B76035A478}"/>
              </a:ext>
            </a:extLst>
          </p:cNvPr>
          <p:cNvSpPr>
            <a:spLocks noGrp="1"/>
          </p:cNvSpPr>
          <p:nvPr>
            <p:ph type="sldNum" sz="quarter" idx="12"/>
          </p:nvPr>
        </p:nvSpPr>
        <p:spPr/>
        <p:txBody>
          <a:bodyPr/>
          <a:lstStyle>
            <a:lvl1pPr>
              <a:defRPr/>
            </a:lvl1pPr>
          </a:lstStyle>
          <a:p>
            <a:fld id="{C250E6DA-34E6-4729-9906-B74DDE052E4C}" type="slidenum">
              <a:rPr lang="en-US" altLang="zh-CN"/>
              <a:pPr/>
              <a:t>‹#›</a:t>
            </a:fld>
            <a:r>
              <a:rPr lang="en-US" altLang="en-US"/>
              <a:t>/47</a:t>
            </a:r>
          </a:p>
        </p:txBody>
      </p:sp>
    </p:spTree>
    <p:extLst>
      <p:ext uri="{BB962C8B-B14F-4D97-AF65-F5344CB8AC3E}">
        <p14:creationId xmlns:p14="http://schemas.microsoft.com/office/powerpoint/2010/main" val="3161009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6E471C9C-FDD8-46EA-9566-DE3DDFAFBD9F}"/>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BC97A5AB-53EA-417E-A77C-FA8A9F66F8E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A6F5DB40-AF9C-4EAA-A21E-7625D8012A4E}"/>
              </a:ext>
            </a:extLst>
          </p:cNvPr>
          <p:cNvSpPr>
            <a:spLocks noGrp="1"/>
          </p:cNvSpPr>
          <p:nvPr>
            <p:ph type="sldNum" sz="quarter" idx="12"/>
          </p:nvPr>
        </p:nvSpPr>
        <p:spPr/>
        <p:txBody>
          <a:bodyPr/>
          <a:lstStyle>
            <a:lvl1pPr>
              <a:defRPr/>
            </a:lvl1pPr>
          </a:lstStyle>
          <a:p>
            <a:fld id="{793C61B3-64FD-4ACA-8AF5-FDCAA72B35D1}" type="slidenum">
              <a:rPr lang="en-US" altLang="zh-CN"/>
              <a:pPr/>
              <a:t>‹#›</a:t>
            </a:fld>
            <a:r>
              <a:rPr lang="en-US" altLang="en-US"/>
              <a:t>/47</a:t>
            </a:r>
          </a:p>
        </p:txBody>
      </p:sp>
    </p:spTree>
    <p:extLst>
      <p:ext uri="{BB962C8B-B14F-4D97-AF65-F5344CB8AC3E}">
        <p14:creationId xmlns:p14="http://schemas.microsoft.com/office/powerpoint/2010/main" val="878644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F6BB950E-F86E-4FFE-98CF-8D0CD2B60881}"/>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E1402725-664D-4330-B1FF-C18728A8B82A}"/>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3EDE4EFE-10DD-4CD0-A9D5-62308493F4B4}"/>
              </a:ext>
            </a:extLst>
          </p:cNvPr>
          <p:cNvSpPr>
            <a:spLocks noGrp="1"/>
          </p:cNvSpPr>
          <p:nvPr>
            <p:ph type="sldNum" sz="quarter" idx="12"/>
          </p:nvPr>
        </p:nvSpPr>
        <p:spPr/>
        <p:txBody>
          <a:bodyPr/>
          <a:lstStyle>
            <a:lvl1pPr>
              <a:defRPr/>
            </a:lvl1pPr>
          </a:lstStyle>
          <a:p>
            <a:fld id="{DD41B94B-83E4-467C-A34D-619A4B8C1DC6}" type="slidenum">
              <a:rPr lang="en-US" altLang="zh-CN"/>
              <a:pPr/>
              <a:t>‹#›</a:t>
            </a:fld>
            <a:r>
              <a:rPr lang="en-US" altLang="en-US"/>
              <a:t>/47</a:t>
            </a:r>
          </a:p>
        </p:txBody>
      </p:sp>
    </p:spTree>
    <p:extLst>
      <p:ext uri="{BB962C8B-B14F-4D97-AF65-F5344CB8AC3E}">
        <p14:creationId xmlns:p14="http://schemas.microsoft.com/office/powerpoint/2010/main" val="72509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1"/>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3">
            <a:extLst>
              <a:ext uri="{FF2B5EF4-FFF2-40B4-BE49-F238E27FC236}">
                <a16:creationId xmlns:a16="http://schemas.microsoft.com/office/drawing/2014/main" id="{74BC040D-3342-4137-A947-C421129F527A}"/>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7" name="Footer Placeholder 4">
            <a:extLst>
              <a:ext uri="{FF2B5EF4-FFF2-40B4-BE49-F238E27FC236}">
                <a16:creationId xmlns:a16="http://schemas.microsoft.com/office/drawing/2014/main" id="{5F330EC9-4F79-4708-BC3A-22DD5A8FBA4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a:extLst>
              <a:ext uri="{FF2B5EF4-FFF2-40B4-BE49-F238E27FC236}">
                <a16:creationId xmlns:a16="http://schemas.microsoft.com/office/drawing/2014/main" id="{9040622E-5D9A-4434-8AB0-8506BEF54818}"/>
              </a:ext>
            </a:extLst>
          </p:cNvPr>
          <p:cNvSpPr>
            <a:spLocks noGrp="1"/>
          </p:cNvSpPr>
          <p:nvPr>
            <p:ph type="sldNum" sz="quarter" idx="12"/>
          </p:nvPr>
        </p:nvSpPr>
        <p:spPr/>
        <p:txBody>
          <a:bodyPr/>
          <a:lstStyle>
            <a:lvl1pPr>
              <a:defRPr/>
            </a:lvl1pPr>
          </a:lstStyle>
          <a:p>
            <a:fld id="{FBD6E45F-8417-45E8-B42F-22183AB0F6FF}" type="slidenum">
              <a:rPr lang="en-US" altLang="zh-CN"/>
              <a:pPr/>
              <a:t>‹#›</a:t>
            </a:fld>
            <a:r>
              <a:rPr lang="en-US" altLang="en-US"/>
              <a:t>/47</a:t>
            </a:r>
          </a:p>
        </p:txBody>
      </p:sp>
    </p:spTree>
    <p:extLst>
      <p:ext uri="{BB962C8B-B14F-4D97-AF65-F5344CB8AC3E}">
        <p14:creationId xmlns:p14="http://schemas.microsoft.com/office/powerpoint/2010/main" val="356035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noProof="1"/>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1"/>
              <a:t>Click to edit Master subtitle style</a:t>
            </a:r>
          </a:p>
        </p:txBody>
      </p:sp>
      <p:sp>
        <p:nvSpPr>
          <p:cNvPr id="4" name="Date Placeholder 3">
            <a:extLst>
              <a:ext uri="{FF2B5EF4-FFF2-40B4-BE49-F238E27FC236}">
                <a16:creationId xmlns:a16="http://schemas.microsoft.com/office/drawing/2014/main" id="{4231C73C-A2E9-4046-9796-2DD4C404E394}"/>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DA1EC4B7-4515-4578-9012-50C736A14AA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3488DF94-D18B-46EC-ADA8-CE5FD50FDB2E}"/>
              </a:ext>
            </a:extLst>
          </p:cNvPr>
          <p:cNvSpPr>
            <a:spLocks noGrp="1"/>
          </p:cNvSpPr>
          <p:nvPr>
            <p:ph type="sldNum" sz="quarter" idx="12"/>
          </p:nvPr>
        </p:nvSpPr>
        <p:spPr/>
        <p:txBody>
          <a:bodyPr/>
          <a:lstStyle>
            <a:lvl1pPr>
              <a:defRPr/>
            </a:lvl1pPr>
          </a:lstStyle>
          <a:p>
            <a:fld id="{F20A49D9-4E7B-48DF-B8D9-44BB6717EACC}" type="slidenum">
              <a:rPr lang="en-US" altLang="zh-CN"/>
              <a:pPr/>
              <a:t>‹#›</a:t>
            </a:fld>
            <a:r>
              <a:rPr lang="en-US" altLang="en-US"/>
              <a:t>/47</a:t>
            </a:r>
          </a:p>
        </p:txBody>
      </p:sp>
    </p:spTree>
    <p:extLst>
      <p:ext uri="{BB962C8B-B14F-4D97-AF65-F5344CB8AC3E}">
        <p14:creationId xmlns:p14="http://schemas.microsoft.com/office/powerpoint/2010/main" val="3210018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noProof="1"/>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37E61E67-8E7C-42DB-961A-5A4E89D02D82}"/>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D46DD2C7-7EC7-4697-939C-00AFA791F29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6312BE55-CE84-42FC-9B33-903C0A38EB55}"/>
              </a:ext>
            </a:extLst>
          </p:cNvPr>
          <p:cNvSpPr>
            <a:spLocks noGrp="1"/>
          </p:cNvSpPr>
          <p:nvPr>
            <p:ph type="sldNum" sz="quarter" idx="12"/>
          </p:nvPr>
        </p:nvSpPr>
        <p:spPr/>
        <p:txBody>
          <a:bodyPr/>
          <a:lstStyle>
            <a:lvl1pPr>
              <a:defRPr/>
            </a:lvl1pPr>
          </a:lstStyle>
          <a:p>
            <a:fld id="{43819564-5436-4270-92D4-AC7D577697AB}" type="slidenum">
              <a:rPr lang="en-US" altLang="zh-CN"/>
              <a:pPr/>
              <a:t>‹#›</a:t>
            </a:fld>
            <a:r>
              <a:rPr lang="en-US" altLang="en-US"/>
              <a:t>/47</a:t>
            </a:r>
          </a:p>
        </p:txBody>
      </p:sp>
    </p:spTree>
    <p:extLst>
      <p:ext uri="{BB962C8B-B14F-4D97-AF65-F5344CB8AC3E}">
        <p14:creationId xmlns:p14="http://schemas.microsoft.com/office/powerpoint/2010/main" val="3403288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50404C7D-D3D5-43DB-9C23-109B5134D24E}"/>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57A6E763-D9F9-4DA0-BF46-85BA243E1C74}"/>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A8215AD4-1A7D-4FB6-A6E7-601BEFB4A7D7}"/>
              </a:ext>
            </a:extLst>
          </p:cNvPr>
          <p:cNvSpPr>
            <a:spLocks noGrp="1"/>
          </p:cNvSpPr>
          <p:nvPr>
            <p:ph type="sldNum" sz="quarter" idx="12"/>
          </p:nvPr>
        </p:nvSpPr>
        <p:spPr/>
        <p:txBody>
          <a:bodyPr/>
          <a:lstStyle>
            <a:lvl1pPr>
              <a:defRPr/>
            </a:lvl1pPr>
          </a:lstStyle>
          <a:p>
            <a:fld id="{A867E5F0-3818-475F-AE89-478685BADED9}" type="slidenum">
              <a:rPr lang="en-US" altLang="zh-CN"/>
              <a:pPr/>
              <a:t>‹#›</a:t>
            </a:fld>
            <a:r>
              <a:rPr lang="en-US" altLang="en-US"/>
              <a:t>/47</a:t>
            </a:r>
          </a:p>
        </p:txBody>
      </p:sp>
    </p:spTree>
    <p:extLst>
      <p:ext uri="{BB962C8B-B14F-4D97-AF65-F5344CB8AC3E}">
        <p14:creationId xmlns:p14="http://schemas.microsoft.com/office/powerpoint/2010/main" val="159636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9A48DF3B-38D9-4C26-959A-807EA6AF837D}"/>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5B452448-566B-492D-8B36-72CE9C5B3684}"/>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2EE8EA21-310B-4363-9694-94308134D136}"/>
              </a:ext>
            </a:extLst>
          </p:cNvPr>
          <p:cNvSpPr>
            <a:spLocks noGrp="1"/>
          </p:cNvSpPr>
          <p:nvPr>
            <p:ph type="sldNum" sz="quarter" idx="12"/>
          </p:nvPr>
        </p:nvSpPr>
        <p:spPr/>
        <p:txBody>
          <a:bodyPr/>
          <a:lstStyle>
            <a:lvl1pPr>
              <a:defRPr/>
            </a:lvl1pPr>
          </a:lstStyle>
          <a:p>
            <a:fld id="{C097C65D-7326-4EAD-9014-E149D7348CDB}" type="slidenum">
              <a:rPr lang="en-US" altLang="zh-CN"/>
              <a:pPr/>
              <a:t>‹#›</a:t>
            </a:fld>
            <a:r>
              <a:rPr lang="en-US" altLang="en-US"/>
              <a:t>/47</a:t>
            </a:r>
          </a:p>
        </p:txBody>
      </p:sp>
    </p:spTree>
    <p:extLst>
      <p:ext uri="{BB962C8B-B14F-4D97-AF65-F5344CB8AC3E}">
        <p14:creationId xmlns:p14="http://schemas.microsoft.com/office/powerpoint/2010/main" val="271444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4B2D9F8A-039E-4F54-B7DC-F9A71949D18C}"/>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8" name="Footer Placeholder 4">
            <a:extLst>
              <a:ext uri="{FF2B5EF4-FFF2-40B4-BE49-F238E27FC236}">
                <a16:creationId xmlns:a16="http://schemas.microsoft.com/office/drawing/2014/main" id="{A3989190-79C3-4434-9EE9-56A280B333A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FE5F3595-0057-48FD-85B1-BFE568EFF2EE}"/>
              </a:ext>
            </a:extLst>
          </p:cNvPr>
          <p:cNvSpPr>
            <a:spLocks noGrp="1"/>
          </p:cNvSpPr>
          <p:nvPr>
            <p:ph type="sldNum" sz="quarter" idx="12"/>
          </p:nvPr>
        </p:nvSpPr>
        <p:spPr/>
        <p:txBody>
          <a:bodyPr/>
          <a:lstStyle>
            <a:lvl1pPr>
              <a:defRPr/>
            </a:lvl1pPr>
          </a:lstStyle>
          <a:p>
            <a:fld id="{03C1F3E7-E042-4306-86F2-11B9B5137708}" type="slidenum">
              <a:rPr lang="en-US" altLang="zh-CN"/>
              <a:pPr/>
              <a:t>‹#›</a:t>
            </a:fld>
            <a:r>
              <a:rPr lang="en-US" altLang="en-US"/>
              <a:t>/47</a:t>
            </a:r>
          </a:p>
        </p:txBody>
      </p:sp>
    </p:spTree>
    <p:extLst>
      <p:ext uri="{BB962C8B-B14F-4D97-AF65-F5344CB8AC3E}">
        <p14:creationId xmlns:p14="http://schemas.microsoft.com/office/powerpoint/2010/main" val="6977964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2998FA6B-0048-4FED-9DB3-525CB5C7B89C}"/>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4" name="Footer Placeholder 4">
            <a:extLst>
              <a:ext uri="{FF2B5EF4-FFF2-40B4-BE49-F238E27FC236}">
                <a16:creationId xmlns:a16="http://schemas.microsoft.com/office/drawing/2014/main" id="{9F825D02-26D1-4ACF-B56F-E81E723C422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42E07ECE-D7AE-4911-B143-20D93C3050C2}"/>
              </a:ext>
            </a:extLst>
          </p:cNvPr>
          <p:cNvSpPr>
            <a:spLocks noGrp="1"/>
          </p:cNvSpPr>
          <p:nvPr>
            <p:ph type="sldNum" sz="quarter" idx="12"/>
          </p:nvPr>
        </p:nvSpPr>
        <p:spPr/>
        <p:txBody>
          <a:bodyPr/>
          <a:lstStyle>
            <a:lvl1pPr>
              <a:defRPr/>
            </a:lvl1pPr>
          </a:lstStyle>
          <a:p>
            <a:fld id="{60728B72-C514-4F8C-98F2-B839DE1C8A2F}" type="slidenum">
              <a:rPr lang="en-US" altLang="zh-CN"/>
              <a:pPr/>
              <a:t>‹#›</a:t>
            </a:fld>
            <a:r>
              <a:rPr lang="en-US" altLang="en-US"/>
              <a:t>/47</a:t>
            </a:r>
          </a:p>
        </p:txBody>
      </p:sp>
    </p:spTree>
    <p:extLst>
      <p:ext uri="{BB962C8B-B14F-4D97-AF65-F5344CB8AC3E}">
        <p14:creationId xmlns:p14="http://schemas.microsoft.com/office/powerpoint/2010/main" val="31213611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D88B8B4-62B3-4CD3-935A-78A20A48CE85}"/>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3" name="Footer Placeholder 4">
            <a:extLst>
              <a:ext uri="{FF2B5EF4-FFF2-40B4-BE49-F238E27FC236}">
                <a16:creationId xmlns:a16="http://schemas.microsoft.com/office/drawing/2014/main" id="{8DD550A7-9BD8-40A2-B080-47465187AF50}"/>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FCF9BF58-FB7A-4981-806B-FB74DCA1CA5C}"/>
              </a:ext>
            </a:extLst>
          </p:cNvPr>
          <p:cNvSpPr>
            <a:spLocks noGrp="1"/>
          </p:cNvSpPr>
          <p:nvPr>
            <p:ph type="sldNum" sz="quarter" idx="12"/>
          </p:nvPr>
        </p:nvSpPr>
        <p:spPr/>
        <p:txBody>
          <a:bodyPr/>
          <a:lstStyle>
            <a:lvl1pPr>
              <a:defRPr/>
            </a:lvl1pPr>
          </a:lstStyle>
          <a:p>
            <a:fld id="{6F671C64-AF51-42BC-BF68-0CD558C67859}" type="slidenum">
              <a:rPr lang="en-US" altLang="zh-CN"/>
              <a:pPr/>
              <a:t>‹#›</a:t>
            </a:fld>
            <a:r>
              <a:rPr lang="en-US" altLang="en-US"/>
              <a:t>/47</a:t>
            </a:r>
          </a:p>
        </p:txBody>
      </p:sp>
    </p:spTree>
    <p:extLst>
      <p:ext uri="{BB962C8B-B14F-4D97-AF65-F5344CB8AC3E}">
        <p14:creationId xmlns:p14="http://schemas.microsoft.com/office/powerpoint/2010/main" val="312607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noProof="1"/>
              <a:t>Click to edit Master title style</a:t>
            </a:r>
          </a:p>
        </p:txBody>
      </p:sp>
      <p:sp>
        <p:nvSpPr>
          <p:cNvPr id="3" name="Content Placeholder 2"/>
          <p:cNvSpPr>
            <a:spLocks noGrp="1"/>
          </p:cNvSpPr>
          <p:nvPr>
            <p:ph idx="1"/>
          </p:nvPr>
        </p:nvSpPr>
        <p:spPr/>
        <p:txBody>
          <a:bodyPr/>
          <a:lstStyle>
            <a:lvl1pPr>
              <a:buClr>
                <a:schemeClr val="tx2">
                  <a:lumMod val="60000"/>
                  <a:lumOff val="40000"/>
                </a:schemeClr>
              </a:buClr>
              <a:buSzPct val="80000"/>
              <a:buFont typeface="Wingdings" panose="05000000000000000000" pitchFamily="2" charset="2"/>
              <a:buChar char="l"/>
              <a:defRPr>
                <a:latin typeface="Arial" panose="020B0604020202020204" pitchFamily="34" charset="0"/>
                <a:cs typeface="Arial" panose="020B0604020202020204" pitchFamily="34" charset="0"/>
              </a:defRPr>
            </a:lvl1pPr>
            <a:lvl2pPr>
              <a:defRPr/>
            </a:lvl2pPr>
            <a:lvl3pPr>
              <a:defRPr/>
            </a:lvl3pPr>
            <a:lvl4pPr>
              <a:defRPr/>
            </a:lvl4pPr>
            <a:lvl5pPr>
              <a:defRPr/>
            </a:lvl5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27F90FDF-9CE0-4407-AA43-DB0AE1C5CCBB}"/>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9868CA0E-1A46-435B-B4C2-00AC4679179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812301C8-3259-4CF8-8296-2642BFD54190}"/>
              </a:ext>
            </a:extLst>
          </p:cNvPr>
          <p:cNvSpPr>
            <a:spLocks noGrp="1"/>
          </p:cNvSpPr>
          <p:nvPr>
            <p:ph type="sldNum" sz="quarter" idx="12"/>
          </p:nvPr>
        </p:nvSpPr>
        <p:spPr/>
        <p:txBody>
          <a:bodyPr/>
          <a:lstStyle>
            <a:lvl1pPr>
              <a:defRPr/>
            </a:lvl1pPr>
          </a:lstStyle>
          <a:p>
            <a:fld id="{09C6C476-EB6C-4C0D-B92B-A0FD3BCD3A1D}" type="slidenum">
              <a:rPr lang="en-US" altLang="zh-CN"/>
              <a:pPr/>
              <a:t>‹#›</a:t>
            </a:fld>
            <a:r>
              <a:rPr lang="en-US" altLang="en-US"/>
              <a:t>/47</a:t>
            </a:r>
          </a:p>
        </p:txBody>
      </p:sp>
    </p:spTree>
    <p:extLst>
      <p:ext uri="{BB962C8B-B14F-4D97-AF65-F5344CB8AC3E}">
        <p14:creationId xmlns:p14="http://schemas.microsoft.com/office/powerpoint/2010/main" val="7767638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189E291C-F880-44B8-9C1A-9EA5A925011C}"/>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5763E109-6F28-4246-A782-60B0C3B19DAC}"/>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78D998CA-A5D4-43C9-8E2D-F3B489FF0E81}"/>
              </a:ext>
            </a:extLst>
          </p:cNvPr>
          <p:cNvSpPr>
            <a:spLocks noGrp="1"/>
          </p:cNvSpPr>
          <p:nvPr>
            <p:ph type="sldNum" sz="quarter" idx="12"/>
          </p:nvPr>
        </p:nvSpPr>
        <p:spPr/>
        <p:txBody>
          <a:bodyPr/>
          <a:lstStyle>
            <a:lvl1pPr>
              <a:defRPr/>
            </a:lvl1pPr>
          </a:lstStyle>
          <a:p>
            <a:fld id="{6E65C0F7-F9DF-46A6-94B8-453D8472F654}" type="slidenum">
              <a:rPr lang="en-US" altLang="zh-CN"/>
              <a:pPr/>
              <a:t>‹#›</a:t>
            </a:fld>
            <a:r>
              <a:rPr lang="en-US" altLang="en-US"/>
              <a:t>/47</a:t>
            </a:r>
          </a:p>
        </p:txBody>
      </p:sp>
    </p:spTree>
    <p:extLst>
      <p:ext uri="{BB962C8B-B14F-4D97-AF65-F5344CB8AC3E}">
        <p14:creationId xmlns:p14="http://schemas.microsoft.com/office/powerpoint/2010/main" val="766612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5A5936AE-4E7E-4D43-AFE9-D3EB97C3F1BA}"/>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8603080A-AEC5-4B17-9A0F-7838D677CF17}"/>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831C012F-CE7C-4A3D-9376-6AD29D7A5FE7}"/>
              </a:ext>
            </a:extLst>
          </p:cNvPr>
          <p:cNvSpPr>
            <a:spLocks noGrp="1"/>
          </p:cNvSpPr>
          <p:nvPr>
            <p:ph type="sldNum" sz="quarter" idx="12"/>
          </p:nvPr>
        </p:nvSpPr>
        <p:spPr/>
        <p:txBody>
          <a:bodyPr/>
          <a:lstStyle>
            <a:lvl1pPr>
              <a:defRPr/>
            </a:lvl1pPr>
          </a:lstStyle>
          <a:p>
            <a:fld id="{EDA132C1-0032-4FA2-91DA-ACDBBEE0A3F7}" type="slidenum">
              <a:rPr lang="en-US" altLang="zh-CN"/>
              <a:pPr/>
              <a:t>‹#›</a:t>
            </a:fld>
            <a:r>
              <a:rPr lang="en-US" altLang="en-US"/>
              <a:t>/47</a:t>
            </a:r>
          </a:p>
        </p:txBody>
      </p:sp>
    </p:spTree>
    <p:extLst>
      <p:ext uri="{BB962C8B-B14F-4D97-AF65-F5344CB8AC3E}">
        <p14:creationId xmlns:p14="http://schemas.microsoft.com/office/powerpoint/2010/main" val="484354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60134BFE-A7B1-4F14-8A46-7E55F92BC1CA}"/>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3BDAC151-2B74-4D03-ADC8-80B7785058DB}"/>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41D1042E-C26B-4B9E-B7F0-F113C957B9EC}"/>
              </a:ext>
            </a:extLst>
          </p:cNvPr>
          <p:cNvSpPr>
            <a:spLocks noGrp="1"/>
          </p:cNvSpPr>
          <p:nvPr>
            <p:ph type="sldNum" sz="quarter" idx="12"/>
          </p:nvPr>
        </p:nvSpPr>
        <p:spPr/>
        <p:txBody>
          <a:bodyPr/>
          <a:lstStyle>
            <a:lvl1pPr>
              <a:defRPr/>
            </a:lvl1pPr>
          </a:lstStyle>
          <a:p>
            <a:fld id="{15FEA3A9-D106-4304-BAEE-AEFABA3A837E}" type="slidenum">
              <a:rPr lang="en-US" altLang="zh-CN"/>
              <a:pPr/>
              <a:t>‹#›</a:t>
            </a:fld>
            <a:r>
              <a:rPr lang="en-US" altLang="en-US"/>
              <a:t>/47</a:t>
            </a:r>
          </a:p>
        </p:txBody>
      </p:sp>
    </p:spTree>
    <p:extLst>
      <p:ext uri="{BB962C8B-B14F-4D97-AF65-F5344CB8AC3E}">
        <p14:creationId xmlns:p14="http://schemas.microsoft.com/office/powerpoint/2010/main" val="24648711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Date Placeholder 3">
            <a:extLst>
              <a:ext uri="{FF2B5EF4-FFF2-40B4-BE49-F238E27FC236}">
                <a16:creationId xmlns:a16="http://schemas.microsoft.com/office/drawing/2014/main" id="{5E8314C0-5DC5-478E-9154-769F417F67E3}"/>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BD9C11AA-98FF-4453-92C0-232718A29A7F}"/>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451E26C5-0696-4419-BB0A-F11936D5AB21}"/>
              </a:ext>
            </a:extLst>
          </p:cNvPr>
          <p:cNvSpPr>
            <a:spLocks noGrp="1"/>
          </p:cNvSpPr>
          <p:nvPr>
            <p:ph type="sldNum" sz="quarter" idx="12"/>
          </p:nvPr>
        </p:nvSpPr>
        <p:spPr/>
        <p:txBody>
          <a:bodyPr/>
          <a:lstStyle>
            <a:lvl1pPr>
              <a:defRPr/>
            </a:lvl1pPr>
          </a:lstStyle>
          <a:p>
            <a:fld id="{2ACF2682-689E-46D0-A5D7-72D9C980C039}" type="slidenum">
              <a:rPr lang="en-US" altLang="zh-CN"/>
              <a:pPr/>
              <a:t>‹#›</a:t>
            </a:fld>
            <a:r>
              <a:rPr lang="en-US" altLang="en-US"/>
              <a:t>/47</a:t>
            </a:r>
          </a:p>
        </p:txBody>
      </p:sp>
    </p:spTree>
    <p:extLst>
      <p:ext uri="{BB962C8B-B14F-4D97-AF65-F5344CB8AC3E}">
        <p14:creationId xmlns:p14="http://schemas.microsoft.com/office/powerpoint/2010/main" val="7465461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noProof="1"/>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6" name="Date Placeholder 3">
            <a:extLst>
              <a:ext uri="{FF2B5EF4-FFF2-40B4-BE49-F238E27FC236}">
                <a16:creationId xmlns:a16="http://schemas.microsoft.com/office/drawing/2014/main" id="{FD5A7103-984A-4AB1-8D51-99A5F8D5B144}"/>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7" name="Footer Placeholder 4">
            <a:extLst>
              <a:ext uri="{FF2B5EF4-FFF2-40B4-BE49-F238E27FC236}">
                <a16:creationId xmlns:a16="http://schemas.microsoft.com/office/drawing/2014/main" id="{64EF4542-89FD-46E2-BF74-256F78F3F9F9}"/>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8" name="Slide Number Placeholder 5">
            <a:extLst>
              <a:ext uri="{FF2B5EF4-FFF2-40B4-BE49-F238E27FC236}">
                <a16:creationId xmlns:a16="http://schemas.microsoft.com/office/drawing/2014/main" id="{9400015B-1648-4550-B496-5E4C77B3FD59}"/>
              </a:ext>
            </a:extLst>
          </p:cNvPr>
          <p:cNvSpPr>
            <a:spLocks noGrp="1"/>
          </p:cNvSpPr>
          <p:nvPr>
            <p:ph type="sldNum" sz="quarter" idx="12"/>
          </p:nvPr>
        </p:nvSpPr>
        <p:spPr/>
        <p:txBody>
          <a:bodyPr/>
          <a:lstStyle>
            <a:lvl1pPr>
              <a:defRPr/>
            </a:lvl1pPr>
          </a:lstStyle>
          <a:p>
            <a:fld id="{F4966AFA-C0D9-497B-BBE2-BAAD4FD9E205}" type="slidenum">
              <a:rPr lang="en-US" altLang="zh-CN"/>
              <a:pPr/>
              <a:t>‹#›</a:t>
            </a:fld>
            <a:r>
              <a:rPr lang="en-US" altLang="en-US"/>
              <a:t>/47</a:t>
            </a:r>
          </a:p>
        </p:txBody>
      </p:sp>
    </p:spTree>
    <p:extLst>
      <p:ext uri="{BB962C8B-B14F-4D97-AF65-F5344CB8AC3E}">
        <p14:creationId xmlns:p14="http://schemas.microsoft.com/office/powerpoint/2010/main" val="188691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1"/>
              <a:t>Click to edit Master text styles</a:t>
            </a:r>
          </a:p>
        </p:txBody>
      </p:sp>
      <p:sp>
        <p:nvSpPr>
          <p:cNvPr id="4" name="Date Placeholder 3">
            <a:extLst>
              <a:ext uri="{FF2B5EF4-FFF2-40B4-BE49-F238E27FC236}">
                <a16:creationId xmlns:a16="http://schemas.microsoft.com/office/drawing/2014/main" id="{AA4CABB4-BB5E-4D9B-93E0-821BDC2AFEAF}"/>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9B34B1AD-4450-4C8C-8EA4-E1799B1E32F1}"/>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65EB4E0F-CE47-4453-AC40-4183DE4E45A1}"/>
              </a:ext>
            </a:extLst>
          </p:cNvPr>
          <p:cNvSpPr>
            <a:spLocks noGrp="1"/>
          </p:cNvSpPr>
          <p:nvPr>
            <p:ph type="sldNum" sz="quarter" idx="12"/>
          </p:nvPr>
        </p:nvSpPr>
        <p:spPr/>
        <p:txBody>
          <a:bodyPr/>
          <a:lstStyle>
            <a:lvl1pPr>
              <a:defRPr/>
            </a:lvl1pPr>
          </a:lstStyle>
          <a:p>
            <a:fld id="{64960CB3-5690-4A0F-99DE-BF99EB33BBCE}" type="slidenum">
              <a:rPr lang="en-US" altLang="zh-CN"/>
              <a:pPr/>
              <a:t>‹#›</a:t>
            </a:fld>
            <a:r>
              <a:rPr lang="en-US" altLang="en-US"/>
              <a:t>/47</a:t>
            </a:r>
          </a:p>
        </p:txBody>
      </p:sp>
    </p:spTree>
    <p:extLst>
      <p:ext uri="{BB962C8B-B14F-4D97-AF65-F5344CB8AC3E}">
        <p14:creationId xmlns:p14="http://schemas.microsoft.com/office/powerpoint/2010/main" val="838041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3">
            <a:extLst>
              <a:ext uri="{FF2B5EF4-FFF2-40B4-BE49-F238E27FC236}">
                <a16:creationId xmlns:a16="http://schemas.microsoft.com/office/drawing/2014/main" id="{89D9B0A5-18CB-449C-9627-E43EC8D85F68}"/>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A5C34786-97CA-4D3D-942D-14FDD3D8A025}"/>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0C9BDE70-A4B3-4DFC-8A06-EAD4AA03AFAC}"/>
              </a:ext>
            </a:extLst>
          </p:cNvPr>
          <p:cNvSpPr>
            <a:spLocks noGrp="1"/>
          </p:cNvSpPr>
          <p:nvPr>
            <p:ph type="sldNum" sz="quarter" idx="12"/>
          </p:nvPr>
        </p:nvSpPr>
        <p:spPr/>
        <p:txBody>
          <a:bodyPr/>
          <a:lstStyle>
            <a:lvl1pPr>
              <a:defRPr/>
            </a:lvl1pPr>
          </a:lstStyle>
          <a:p>
            <a:fld id="{C664F8D6-AFA4-4A73-A0B2-4646374003F1}" type="slidenum">
              <a:rPr lang="en-US" altLang="zh-CN"/>
              <a:pPr/>
              <a:t>‹#›</a:t>
            </a:fld>
            <a:r>
              <a:rPr lang="en-US" altLang="en-US"/>
              <a:t>/47</a:t>
            </a:r>
          </a:p>
        </p:txBody>
      </p:sp>
    </p:spTree>
    <p:extLst>
      <p:ext uri="{BB962C8B-B14F-4D97-AF65-F5344CB8AC3E}">
        <p14:creationId xmlns:p14="http://schemas.microsoft.com/office/powerpoint/2010/main" val="3161447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Date Placeholder 3">
            <a:extLst>
              <a:ext uri="{FF2B5EF4-FFF2-40B4-BE49-F238E27FC236}">
                <a16:creationId xmlns:a16="http://schemas.microsoft.com/office/drawing/2014/main" id="{D9E93169-7098-491D-857B-AA1A70514833}"/>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8" name="Footer Placeholder 4">
            <a:extLst>
              <a:ext uri="{FF2B5EF4-FFF2-40B4-BE49-F238E27FC236}">
                <a16:creationId xmlns:a16="http://schemas.microsoft.com/office/drawing/2014/main" id="{7E86DA80-0339-4313-B39E-1708201FE442}"/>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9" name="Slide Number Placeholder 5">
            <a:extLst>
              <a:ext uri="{FF2B5EF4-FFF2-40B4-BE49-F238E27FC236}">
                <a16:creationId xmlns:a16="http://schemas.microsoft.com/office/drawing/2014/main" id="{F7FC6EE3-8AFC-41CD-93B8-55EDE83E51F1}"/>
              </a:ext>
            </a:extLst>
          </p:cNvPr>
          <p:cNvSpPr>
            <a:spLocks noGrp="1"/>
          </p:cNvSpPr>
          <p:nvPr>
            <p:ph type="sldNum" sz="quarter" idx="12"/>
          </p:nvPr>
        </p:nvSpPr>
        <p:spPr/>
        <p:txBody>
          <a:bodyPr/>
          <a:lstStyle>
            <a:lvl1pPr>
              <a:defRPr/>
            </a:lvl1pPr>
          </a:lstStyle>
          <a:p>
            <a:fld id="{52BCB3DD-F6DA-4176-A0A3-569077DAD096}" type="slidenum">
              <a:rPr lang="en-US" altLang="zh-CN"/>
              <a:pPr/>
              <a:t>‹#›</a:t>
            </a:fld>
            <a:r>
              <a:rPr lang="en-US" altLang="en-US"/>
              <a:t>/47</a:t>
            </a:r>
          </a:p>
        </p:txBody>
      </p:sp>
    </p:spTree>
    <p:extLst>
      <p:ext uri="{BB962C8B-B14F-4D97-AF65-F5344CB8AC3E}">
        <p14:creationId xmlns:p14="http://schemas.microsoft.com/office/powerpoint/2010/main" val="3846773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Date Placeholder 3">
            <a:extLst>
              <a:ext uri="{FF2B5EF4-FFF2-40B4-BE49-F238E27FC236}">
                <a16:creationId xmlns:a16="http://schemas.microsoft.com/office/drawing/2014/main" id="{C498BFE7-BAE7-4D97-8C86-88B8BA8BFF71}"/>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4" name="Footer Placeholder 4">
            <a:extLst>
              <a:ext uri="{FF2B5EF4-FFF2-40B4-BE49-F238E27FC236}">
                <a16:creationId xmlns:a16="http://schemas.microsoft.com/office/drawing/2014/main" id="{ECD17E94-00FB-47E8-B6DC-14EBD5405AB6}"/>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5" name="Slide Number Placeholder 5">
            <a:extLst>
              <a:ext uri="{FF2B5EF4-FFF2-40B4-BE49-F238E27FC236}">
                <a16:creationId xmlns:a16="http://schemas.microsoft.com/office/drawing/2014/main" id="{33FC51D8-B588-4B0A-A4F5-D8F70E6B347E}"/>
              </a:ext>
            </a:extLst>
          </p:cNvPr>
          <p:cNvSpPr>
            <a:spLocks noGrp="1"/>
          </p:cNvSpPr>
          <p:nvPr>
            <p:ph type="sldNum" sz="quarter" idx="12"/>
          </p:nvPr>
        </p:nvSpPr>
        <p:spPr/>
        <p:txBody>
          <a:bodyPr/>
          <a:lstStyle>
            <a:lvl1pPr>
              <a:defRPr/>
            </a:lvl1pPr>
          </a:lstStyle>
          <a:p>
            <a:fld id="{79791BC4-31E3-48CE-B892-0E7C38E61DD8}" type="slidenum">
              <a:rPr lang="en-US" altLang="zh-CN"/>
              <a:pPr/>
              <a:t>‹#›</a:t>
            </a:fld>
            <a:r>
              <a:rPr lang="en-US" altLang="en-US"/>
              <a:t>/47</a:t>
            </a:r>
          </a:p>
        </p:txBody>
      </p:sp>
    </p:spTree>
    <p:extLst>
      <p:ext uri="{BB962C8B-B14F-4D97-AF65-F5344CB8AC3E}">
        <p14:creationId xmlns:p14="http://schemas.microsoft.com/office/powerpoint/2010/main" val="2713587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BC3BBE57-4A91-41A3-8158-78B1C1EE019D}"/>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3" name="Footer Placeholder 4">
            <a:extLst>
              <a:ext uri="{FF2B5EF4-FFF2-40B4-BE49-F238E27FC236}">
                <a16:creationId xmlns:a16="http://schemas.microsoft.com/office/drawing/2014/main" id="{E8EF6409-B4DF-41BC-B099-000F527A0DED}"/>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4" name="Slide Number Placeholder 5">
            <a:extLst>
              <a:ext uri="{FF2B5EF4-FFF2-40B4-BE49-F238E27FC236}">
                <a16:creationId xmlns:a16="http://schemas.microsoft.com/office/drawing/2014/main" id="{FEFCFA76-77E5-4546-BC9F-21AA83718D93}"/>
              </a:ext>
            </a:extLst>
          </p:cNvPr>
          <p:cNvSpPr>
            <a:spLocks noGrp="1"/>
          </p:cNvSpPr>
          <p:nvPr>
            <p:ph type="sldNum" sz="quarter" idx="12"/>
          </p:nvPr>
        </p:nvSpPr>
        <p:spPr/>
        <p:txBody>
          <a:bodyPr/>
          <a:lstStyle>
            <a:lvl1pPr>
              <a:defRPr/>
            </a:lvl1pPr>
          </a:lstStyle>
          <a:p>
            <a:fld id="{8327E918-4AF2-42E7-B15B-4CD0E2925EA9}" type="slidenum">
              <a:rPr lang="en-US" altLang="zh-CN"/>
              <a:pPr/>
              <a:t>‹#›</a:t>
            </a:fld>
            <a:r>
              <a:rPr lang="en-US" altLang="en-US"/>
              <a:t>/47</a:t>
            </a:r>
          </a:p>
        </p:txBody>
      </p:sp>
    </p:spTree>
    <p:extLst>
      <p:ext uri="{BB962C8B-B14F-4D97-AF65-F5344CB8AC3E}">
        <p14:creationId xmlns:p14="http://schemas.microsoft.com/office/powerpoint/2010/main" val="383117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614FD310-707C-4581-B89C-3AAF37D6B38A}"/>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2C38A80D-A251-44D4-8E43-3D4C8F26DE5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C4F36321-1AD8-4207-A029-02615FF82499}"/>
              </a:ext>
            </a:extLst>
          </p:cNvPr>
          <p:cNvSpPr>
            <a:spLocks noGrp="1"/>
          </p:cNvSpPr>
          <p:nvPr>
            <p:ph type="sldNum" sz="quarter" idx="12"/>
          </p:nvPr>
        </p:nvSpPr>
        <p:spPr/>
        <p:txBody>
          <a:bodyPr/>
          <a:lstStyle>
            <a:lvl1pPr>
              <a:defRPr/>
            </a:lvl1pPr>
          </a:lstStyle>
          <a:p>
            <a:fld id="{9FA152CD-1520-4A62-B204-E801D3A1B2B7}" type="slidenum">
              <a:rPr lang="en-US" altLang="zh-CN"/>
              <a:pPr/>
              <a:t>‹#›</a:t>
            </a:fld>
            <a:r>
              <a:rPr lang="en-US" altLang="en-US"/>
              <a:t>/47</a:t>
            </a:r>
          </a:p>
        </p:txBody>
      </p:sp>
    </p:spTree>
    <p:extLst>
      <p:ext uri="{BB962C8B-B14F-4D97-AF65-F5344CB8AC3E}">
        <p14:creationId xmlns:p14="http://schemas.microsoft.com/office/powerpoint/2010/main" val="2998270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Date Placeholder 3">
            <a:extLst>
              <a:ext uri="{FF2B5EF4-FFF2-40B4-BE49-F238E27FC236}">
                <a16:creationId xmlns:a16="http://schemas.microsoft.com/office/drawing/2014/main" id="{BE2CF929-C1AF-4A50-A02D-EB3A918B07F6}"/>
              </a:ext>
            </a:extLst>
          </p:cNvPr>
          <p:cNvSpPr>
            <a:spLocks noGrp="1"/>
          </p:cNvSpPr>
          <p:nvPr>
            <p:ph type="dt" sz="half" idx="10"/>
          </p:nvPr>
        </p:nvSpPr>
        <p:spPr/>
        <p:txBody>
          <a:bodyPr/>
          <a:lstStyle>
            <a:lvl1pPr>
              <a:defRPr/>
            </a:lvl1pPr>
          </a:lstStyle>
          <a:p>
            <a:pPr>
              <a:defRPr/>
            </a:pPr>
            <a:fld id="{BF8C901B-F554-4F40-8E9F-6A1E36DF720E}" type="datetime1">
              <a:rPr lang="en-US"/>
              <a:pPr>
                <a:defRPr/>
              </a:pPr>
              <a:t>2/26/2025</a:t>
            </a:fld>
            <a:endParaRPr lang="en-US"/>
          </a:p>
        </p:txBody>
      </p:sp>
      <p:sp>
        <p:nvSpPr>
          <p:cNvPr id="6" name="Footer Placeholder 4">
            <a:extLst>
              <a:ext uri="{FF2B5EF4-FFF2-40B4-BE49-F238E27FC236}">
                <a16:creationId xmlns:a16="http://schemas.microsoft.com/office/drawing/2014/main" id="{4840BFB9-6218-4C4E-AC5D-86D087630408}"/>
              </a:ext>
            </a:extLst>
          </p:cNvPr>
          <p:cNvSpPr>
            <a:spLocks noGrp="1"/>
          </p:cNvSpPr>
          <p:nvPr>
            <p:ph type="ftr" sz="quarter" idx="11"/>
          </p:nvPr>
        </p:nvSpPr>
        <p:spPr/>
        <p:txBody>
          <a:bodyPr/>
          <a:lstStyle>
            <a:lvl1pPr>
              <a:defRPr/>
            </a:lvl1pPr>
          </a:lstStyle>
          <a:p>
            <a:pPr>
              <a:defRPr/>
            </a:pPr>
            <a:r>
              <a:rPr lang="en-US"/>
              <a:t>Data Structures and Algorithms in Java </a:t>
            </a:r>
          </a:p>
        </p:txBody>
      </p:sp>
      <p:sp>
        <p:nvSpPr>
          <p:cNvPr id="7" name="Slide Number Placeholder 5">
            <a:extLst>
              <a:ext uri="{FF2B5EF4-FFF2-40B4-BE49-F238E27FC236}">
                <a16:creationId xmlns:a16="http://schemas.microsoft.com/office/drawing/2014/main" id="{4FA36931-FE32-4A4E-B82B-B4754E7F29AA}"/>
              </a:ext>
            </a:extLst>
          </p:cNvPr>
          <p:cNvSpPr>
            <a:spLocks noGrp="1"/>
          </p:cNvSpPr>
          <p:nvPr>
            <p:ph type="sldNum" sz="quarter" idx="12"/>
          </p:nvPr>
        </p:nvSpPr>
        <p:spPr/>
        <p:txBody>
          <a:bodyPr/>
          <a:lstStyle>
            <a:lvl1pPr>
              <a:defRPr/>
            </a:lvl1pPr>
          </a:lstStyle>
          <a:p>
            <a:fld id="{BB7A9DB2-E1CA-4333-875D-20A9855DE314}" type="slidenum">
              <a:rPr lang="en-US" altLang="zh-CN"/>
              <a:pPr/>
              <a:t>‹#›</a:t>
            </a:fld>
            <a:r>
              <a:rPr lang="en-US" altLang="en-US"/>
              <a:t>/47</a:t>
            </a:r>
          </a:p>
        </p:txBody>
      </p:sp>
    </p:spTree>
    <p:extLst>
      <p:ext uri="{BB962C8B-B14F-4D97-AF65-F5344CB8AC3E}">
        <p14:creationId xmlns:p14="http://schemas.microsoft.com/office/powerpoint/2010/main" val="14609955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375117D-6FC4-44D9-8C4A-714D721C7533}"/>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11C81DE5-F4DF-42CC-B45A-2115799E30D9}"/>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B5138CC8-2A4E-49D6-8857-7438B3E5199F}"/>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smtClean="0">
                <a:solidFill>
                  <a:srgbClr val="898989"/>
                </a:solidFill>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A3806E7C-CDB2-4191-AC92-D09F8A0CC34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smtClean="0">
                <a:solidFill>
                  <a:srgbClr val="898989"/>
                </a:solidFill>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12EB4AE6-97AC-41AD-8D99-274490E7C7DA}"/>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AA65440F-FB7E-4324-91A7-35922835C064}" type="slidenum">
              <a:rPr lang="en-US" altLang="zh-CN"/>
              <a:pPr/>
              <a:t>‹#›</a:t>
            </a:fld>
            <a:r>
              <a:rPr lang="en-US" altLang="en-US"/>
              <a:t>/47</a:t>
            </a:r>
          </a:p>
        </p:txBody>
      </p:sp>
      <p:pic>
        <p:nvPicPr>
          <p:cNvPr id="1031" name="Picture 10" descr="logo05">
            <a:extLst>
              <a:ext uri="{FF2B5EF4-FFF2-40B4-BE49-F238E27FC236}">
                <a16:creationId xmlns:a16="http://schemas.microsoft.com/office/drawing/2014/main" id="{631DF552-BCEA-4078-B8F7-95FE476405F4}"/>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E96112A8-4382-4EB6-83C5-865558267BFE}"/>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2051" name="Text Placeholder 2">
            <a:extLst>
              <a:ext uri="{FF2B5EF4-FFF2-40B4-BE49-F238E27FC236}">
                <a16:creationId xmlns:a16="http://schemas.microsoft.com/office/drawing/2014/main" id="{FEA5D847-4108-4115-A7C1-5D217C65AF05}"/>
              </a:ext>
            </a:extLst>
          </p:cNvPr>
          <p:cNvSpPr>
            <a:spLocks noGrp="1" noChangeArrowheads="1"/>
          </p:cNvSpPr>
          <p:nvPr>
            <p:ph type="body" idx="4294967295"/>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A59717F4-EB7B-40F1-9D50-C695B27A7C6D}"/>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lstStyle>
            <a:lvl1pPr>
              <a:defRPr sz="1200" smtClean="0">
                <a:solidFill>
                  <a:srgbClr val="898989"/>
                </a:solidFill>
              </a:defRPr>
            </a:lvl1pPr>
          </a:lstStyle>
          <a:p>
            <a:pPr>
              <a:defRPr/>
            </a:pPr>
            <a:fld id="{BF8C901B-F554-4F40-8E9F-6A1E36DF720E}" type="datetime1">
              <a:rPr lang="en-US"/>
              <a:pPr>
                <a:defRPr/>
              </a:pPr>
              <a:t>2/26/2025</a:t>
            </a:fld>
            <a:endParaRPr lang="en-US"/>
          </a:p>
        </p:txBody>
      </p:sp>
      <p:sp>
        <p:nvSpPr>
          <p:cNvPr id="5" name="Footer Placeholder 4">
            <a:extLst>
              <a:ext uri="{FF2B5EF4-FFF2-40B4-BE49-F238E27FC236}">
                <a16:creationId xmlns:a16="http://schemas.microsoft.com/office/drawing/2014/main" id="{5AB2BBFF-0572-4DB7-B290-A04C8FB7067A}"/>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lstStyle>
            <a:lvl1pPr algn="ctr">
              <a:defRPr sz="1200" smtClean="0">
                <a:solidFill>
                  <a:srgbClr val="898989"/>
                </a:solidFill>
              </a:defRPr>
            </a:lvl1pPr>
          </a:lstStyle>
          <a:p>
            <a:pPr>
              <a:defRPr/>
            </a:pPr>
            <a:r>
              <a:rPr lang="en-US"/>
              <a:t>Data Structures and Algorithms in Java </a:t>
            </a:r>
          </a:p>
        </p:txBody>
      </p:sp>
      <p:sp>
        <p:nvSpPr>
          <p:cNvPr id="6" name="Slide Number Placeholder 5">
            <a:extLst>
              <a:ext uri="{FF2B5EF4-FFF2-40B4-BE49-F238E27FC236}">
                <a16:creationId xmlns:a16="http://schemas.microsoft.com/office/drawing/2014/main" id="{2F2AAC44-1E4E-4469-B78B-BC6DDCD1BC38}"/>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FDA37F79-4E92-4B90-A16F-94437288C7F7}" type="slidenum">
              <a:rPr lang="en-US" altLang="zh-CN"/>
              <a:pPr/>
              <a:t>‹#›</a:t>
            </a:fld>
            <a:r>
              <a:rPr lang="en-US" altLang="en-US"/>
              <a:t>/47</a:t>
            </a:r>
          </a:p>
        </p:txBody>
      </p:sp>
      <p:pic>
        <p:nvPicPr>
          <p:cNvPr id="2055" name="Picture 10" descr="logo05">
            <a:extLst>
              <a:ext uri="{FF2B5EF4-FFF2-40B4-BE49-F238E27FC236}">
                <a16:creationId xmlns:a16="http://schemas.microsoft.com/office/drawing/2014/main" id="{C35FE6EA-1606-4DFA-90DB-20E2F088724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1600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2" r:id="rId2"/>
    <p:sldLayoutId id="2147483671" r:id="rId3"/>
    <p:sldLayoutId id="2147483670" r:id="rId4"/>
    <p:sldLayoutId id="2147483669" r:id="rId5"/>
    <p:sldLayoutId id="2147483668" r:id="rId6"/>
    <p:sldLayoutId id="2147483667" r:id="rId7"/>
    <p:sldLayoutId id="2147483666" r:id="rId8"/>
    <p:sldLayoutId id="2147483665" r:id="rId9"/>
    <p:sldLayoutId id="2147483664" r:id="rId10"/>
    <p:sldLayoutId id="2147483663" r:id="rId11"/>
    <p:sldLayoutId id="2147483662"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en.wikipedia.org/wiki/Encoding"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hyperlink" Target="http://en.wikipedia.org/wiki/Abraham_Lempel"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Footer Placeholder 4">
            <a:extLst>
              <a:ext uri="{FF2B5EF4-FFF2-40B4-BE49-F238E27FC236}">
                <a16:creationId xmlns:a16="http://schemas.microsoft.com/office/drawing/2014/main" id="{474A9A08-4FAF-4E37-8A7F-1F778C96965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098" name="Slide Number Placeholder 5">
            <a:extLst>
              <a:ext uri="{FF2B5EF4-FFF2-40B4-BE49-F238E27FC236}">
                <a16:creationId xmlns:a16="http://schemas.microsoft.com/office/drawing/2014/main" id="{80160356-D857-4C86-BEBB-5F65BCD12E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E2F29A-8AD4-48C2-8642-46B2F49F0584}" type="slidenum">
              <a:rPr lang="en-US" altLang="zh-CN"/>
              <a:pPr/>
              <a:t>1</a:t>
            </a:fld>
            <a:r>
              <a:rPr lang="en-US" altLang="zh-CN"/>
              <a:t>/47</a:t>
            </a:r>
          </a:p>
        </p:txBody>
      </p:sp>
      <p:sp>
        <p:nvSpPr>
          <p:cNvPr id="4099" name="Title 1">
            <a:extLst>
              <a:ext uri="{FF2B5EF4-FFF2-40B4-BE49-F238E27FC236}">
                <a16:creationId xmlns:a16="http://schemas.microsoft.com/office/drawing/2014/main" id="{4D85FE50-C24B-4EF8-A5A1-0BB02A03456B}"/>
              </a:ext>
            </a:extLst>
          </p:cNvPr>
          <p:cNvSpPr>
            <a:spLocks noGrp="1" noChangeArrowheads="1"/>
          </p:cNvSpPr>
          <p:nvPr>
            <p:ph type="ctrTitle"/>
          </p:nvPr>
        </p:nvSpPr>
        <p:spPr>
          <a:xfrm>
            <a:off x="685800" y="2514600"/>
            <a:ext cx="7772400" cy="762000"/>
          </a:xfrm>
        </p:spPr>
        <p:txBody>
          <a:bodyPr>
            <a:spAutoFit/>
          </a:bodyPr>
          <a:lstStyle/>
          <a:p>
            <a:pPr eaLnBrk="1" hangingPunct="1"/>
            <a:r>
              <a:rPr lang="en-US" altLang="zh-CN" b="1">
                <a:solidFill>
                  <a:schemeClr val="tx2"/>
                </a:solidFill>
              </a:rPr>
              <a:t>8. Text Processing</a:t>
            </a:r>
            <a:r>
              <a:rPr lang="en-US" altLang="zh-CN">
                <a:solidFill>
                  <a:schemeClr val="tx2"/>
                </a:solidFill>
                <a:latin typeface="Arial" panose="020B0604020202020204" pitchFamily="34" charset="0"/>
              </a:rPr>
              <a:t> </a:t>
            </a:r>
            <a:endParaRPr lang="en-US" altLang="zh-CN">
              <a:solidFill>
                <a:schemeClr val="tx2"/>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6">
            <a:extLst>
              <a:ext uri="{FF2B5EF4-FFF2-40B4-BE49-F238E27FC236}">
                <a16:creationId xmlns:a16="http://schemas.microsoft.com/office/drawing/2014/main" id="{584E6FD6-0C81-4F98-93D3-2C433F82FF7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4338" name="Slide Number Placeholder 7">
            <a:extLst>
              <a:ext uri="{FF2B5EF4-FFF2-40B4-BE49-F238E27FC236}">
                <a16:creationId xmlns:a16="http://schemas.microsoft.com/office/drawing/2014/main" id="{5E83077F-5F79-452D-8310-AF211CE3C26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FB8947D-E135-475D-97C4-BEC97FDE2A6E}" type="slidenum">
              <a:rPr lang="en-US" altLang="zh-CN"/>
              <a:pPr/>
              <a:t>10</a:t>
            </a:fld>
            <a:r>
              <a:rPr lang="en-US" altLang="zh-CN"/>
              <a:t>/47</a:t>
            </a:r>
          </a:p>
        </p:txBody>
      </p:sp>
      <p:sp>
        <p:nvSpPr>
          <p:cNvPr id="14339" name="Text Box 34">
            <a:extLst>
              <a:ext uri="{FF2B5EF4-FFF2-40B4-BE49-F238E27FC236}">
                <a16:creationId xmlns:a16="http://schemas.microsoft.com/office/drawing/2014/main" id="{5D7D7178-61EA-42D1-AD75-5308AE55F3C7}"/>
              </a:ext>
            </a:extLst>
          </p:cNvPr>
          <p:cNvSpPr txBox="1">
            <a:spLocks noChangeArrowheads="1"/>
          </p:cNvSpPr>
          <p:nvPr/>
        </p:nvSpPr>
        <p:spPr bwMode="auto">
          <a:xfrm>
            <a:off x="1965325" y="533400"/>
            <a:ext cx="580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4340" name="Text Box 36">
            <a:extLst>
              <a:ext uri="{FF2B5EF4-FFF2-40B4-BE49-F238E27FC236}">
                <a16:creationId xmlns:a16="http://schemas.microsoft.com/office/drawing/2014/main" id="{09957A27-3186-478E-9544-29B73403E266}"/>
              </a:ext>
            </a:extLst>
          </p:cNvPr>
          <p:cNvSpPr txBox="1">
            <a:spLocks noChangeArrowheads="1"/>
          </p:cNvSpPr>
          <p:nvPr/>
        </p:nvSpPr>
        <p:spPr bwMode="auto">
          <a:xfrm>
            <a:off x="1752600" y="609600"/>
            <a:ext cx="405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4341" name="Text Box 53">
            <a:extLst>
              <a:ext uri="{FF2B5EF4-FFF2-40B4-BE49-F238E27FC236}">
                <a16:creationId xmlns:a16="http://schemas.microsoft.com/office/drawing/2014/main" id="{56EF7406-43EF-4995-97DB-A7E9D91A483D}"/>
              </a:ext>
            </a:extLst>
          </p:cNvPr>
          <p:cNvSpPr txBox="1">
            <a:spLocks noChangeArrowheads="1"/>
          </p:cNvSpPr>
          <p:nvPr/>
        </p:nvSpPr>
        <p:spPr bwMode="auto">
          <a:xfrm>
            <a:off x="657225" y="990600"/>
            <a:ext cx="7827963" cy="476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30000"/>
              </a:lnSpc>
            </a:pPr>
            <a:r>
              <a:rPr lang="en-US" altLang="zh-CN" sz="1800" b="1" u="sng"/>
              <a:t>Drawbacks:</a:t>
            </a:r>
            <a:r>
              <a:rPr lang="en-US" altLang="zh-CN" sz="1800"/>
              <a:t> if m is the length of pattern p and n the length of string S, the </a:t>
            </a:r>
            <a:r>
              <a:rPr lang="en-US" altLang="zh-CN" sz="1800">
                <a:solidFill>
                  <a:srgbClr val="FF0000"/>
                </a:solidFill>
              </a:rPr>
              <a:t>matching time is of the order O(mn)</a:t>
            </a:r>
            <a:r>
              <a:rPr lang="en-US" altLang="zh-CN" sz="1800"/>
              <a:t>.  This is a certainly a very slow running algorithm. </a:t>
            </a:r>
          </a:p>
          <a:p>
            <a:pPr algn="just">
              <a:lnSpc>
                <a:spcPct val="130000"/>
              </a:lnSpc>
            </a:pPr>
            <a:r>
              <a:rPr lang="en-US" altLang="zh-CN" sz="1800" b="1" u="sng"/>
              <a:t>Explain:</a:t>
            </a:r>
            <a:r>
              <a:rPr lang="en-US" altLang="zh-CN" sz="1800"/>
              <a:t> The reason makes this approach so slow is the fact that elements of S with which </a:t>
            </a:r>
            <a:r>
              <a:rPr lang="en-US" altLang="zh-CN" sz="1800">
                <a:solidFill>
                  <a:srgbClr val="0000CC"/>
                </a:solidFill>
              </a:rPr>
              <a:t>comparisons</a:t>
            </a:r>
            <a:r>
              <a:rPr lang="en-US" altLang="zh-CN" sz="1800"/>
              <a:t> had been performed earlier are involved </a:t>
            </a:r>
            <a:r>
              <a:rPr lang="en-US" altLang="zh-CN" sz="1800">
                <a:solidFill>
                  <a:srgbClr val="0000CC"/>
                </a:solidFill>
              </a:rPr>
              <a:t>again and again</a:t>
            </a:r>
            <a:r>
              <a:rPr lang="en-US" altLang="zh-CN" sz="1800"/>
              <a:t> in comparisons in some future iterations. </a:t>
            </a:r>
          </a:p>
          <a:p>
            <a:pPr algn="just">
              <a:lnSpc>
                <a:spcPct val="130000"/>
              </a:lnSpc>
            </a:pPr>
            <a:r>
              <a:rPr lang="en-US" altLang="zh-CN" sz="1800"/>
              <a:t>For example:  when mismatch is detected for the first time in comparison of p[3] with S[3], pattern p would be moved one position to the right and matching procedure would resume from here. Here the first comparison that would take place would be between p[0]=a and S[1]=b. It should be noted here that S[1]=b had been previously involved in a comparison in step 2. this is a repetitive use of S[1] in another comparison. </a:t>
            </a:r>
          </a:p>
          <a:p>
            <a:pPr algn="just">
              <a:lnSpc>
                <a:spcPct val="130000"/>
              </a:lnSpc>
            </a:pPr>
            <a:r>
              <a:rPr lang="en-US" altLang="zh-CN" sz="1800"/>
              <a:t>It is these repetitive comparisons that lead to the runtime of O(mn).</a:t>
            </a:r>
          </a:p>
        </p:txBody>
      </p:sp>
      <p:sp>
        <p:nvSpPr>
          <p:cNvPr id="14342" name="Rectangle 56">
            <a:extLst>
              <a:ext uri="{FF2B5EF4-FFF2-40B4-BE49-F238E27FC236}">
                <a16:creationId xmlns:a16="http://schemas.microsoft.com/office/drawing/2014/main" id="{046AFDB5-2042-43C4-8507-A651A337B697}"/>
              </a:ext>
            </a:extLst>
          </p:cNvPr>
          <p:cNvSpPr>
            <a:spLocks noChangeArrowheads="1"/>
          </p:cNvSpPr>
          <p:nvPr/>
        </p:nvSpPr>
        <p:spPr bwMode="auto">
          <a:xfrm>
            <a:off x="457200" y="762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- 4</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6">
            <a:extLst>
              <a:ext uri="{FF2B5EF4-FFF2-40B4-BE49-F238E27FC236}">
                <a16:creationId xmlns:a16="http://schemas.microsoft.com/office/drawing/2014/main" id="{189C9D4E-E6AF-435E-AA86-0E7C449459C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5362" name="Slide Number Placeholder 7">
            <a:extLst>
              <a:ext uri="{FF2B5EF4-FFF2-40B4-BE49-F238E27FC236}">
                <a16:creationId xmlns:a16="http://schemas.microsoft.com/office/drawing/2014/main" id="{43CDB5BB-6B5C-4ADE-9BBE-2C4222BD65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BA42752-7256-412B-8C67-F50426957942}" type="slidenum">
              <a:rPr lang="en-US" altLang="zh-CN"/>
              <a:pPr/>
              <a:t>11</a:t>
            </a:fld>
            <a:r>
              <a:rPr lang="en-US" altLang="zh-CN"/>
              <a:t>/47</a:t>
            </a:r>
          </a:p>
        </p:txBody>
      </p:sp>
      <p:sp>
        <p:nvSpPr>
          <p:cNvPr id="15363" name="Text Box 34">
            <a:extLst>
              <a:ext uri="{FF2B5EF4-FFF2-40B4-BE49-F238E27FC236}">
                <a16:creationId xmlns:a16="http://schemas.microsoft.com/office/drawing/2014/main" id="{8D001AFF-40CC-4B1D-91B0-8905EE719096}"/>
              </a:ext>
            </a:extLst>
          </p:cNvPr>
          <p:cNvSpPr txBox="1">
            <a:spLocks noChangeArrowheads="1"/>
          </p:cNvSpPr>
          <p:nvPr/>
        </p:nvSpPr>
        <p:spPr bwMode="auto">
          <a:xfrm>
            <a:off x="1965325" y="533400"/>
            <a:ext cx="580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5364" name="Text Box 36">
            <a:extLst>
              <a:ext uri="{FF2B5EF4-FFF2-40B4-BE49-F238E27FC236}">
                <a16:creationId xmlns:a16="http://schemas.microsoft.com/office/drawing/2014/main" id="{CB061BC4-A14B-457A-B8AF-31575AEA929B}"/>
              </a:ext>
            </a:extLst>
          </p:cNvPr>
          <p:cNvSpPr txBox="1">
            <a:spLocks noChangeArrowheads="1"/>
          </p:cNvSpPr>
          <p:nvPr/>
        </p:nvSpPr>
        <p:spPr bwMode="auto">
          <a:xfrm>
            <a:off x="1752600" y="609600"/>
            <a:ext cx="405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5365" name="Rectangle 56">
            <a:extLst>
              <a:ext uri="{FF2B5EF4-FFF2-40B4-BE49-F238E27FC236}">
                <a16:creationId xmlns:a16="http://schemas.microsoft.com/office/drawing/2014/main" id="{C82EECF9-F63D-4BF5-A06D-BE782A8EE1F3}"/>
              </a:ext>
            </a:extLst>
          </p:cNvPr>
          <p:cNvSpPr>
            <a:spLocks noChangeArrowheads="1"/>
          </p:cNvSpPr>
          <p:nvPr/>
        </p:nvSpPr>
        <p:spPr bwMode="auto">
          <a:xfrm>
            <a:off x="914400" y="2286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- 4</a:t>
            </a:r>
          </a:p>
        </p:txBody>
      </p:sp>
      <p:pic>
        <p:nvPicPr>
          <p:cNvPr id="15366" name="Picture 3">
            <a:extLst>
              <a:ext uri="{FF2B5EF4-FFF2-40B4-BE49-F238E27FC236}">
                <a16:creationId xmlns:a16="http://schemas.microsoft.com/office/drawing/2014/main" id="{E923C8D5-0561-49F7-8942-74B1FC197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350"/>
          <a:stretch>
            <a:fillRect/>
          </a:stretch>
        </p:blipFill>
        <p:spPr bwMode="auto">
          <a:xfrm>
            <a:off x="3175" y="962025"/>
            <a:ext cx="8709025" cy="524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Footer Placeholder 6">
            <a:extLst>
              <a:ext uri="{FF2B5EF4-FFF2-40B4-BE49-F238E27FC236}">
                <a16:creationId xmlns:a16="http://schemas.microsoft.com/office/drawing/2014/main" id="{7EE61353-E8AF-4D50-AA60-5D3E4EBCEAD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6386" name="Slide Number Placeholder 7">
            <a:extLst>
              <a:ext uri="{FF2B5EF4-FFF2-40B4-BE49-F238E27FC236}">
                <a16:creationId xmlns:a16="http://schemas.microsoft.com/office/drawing/2014/main" id="{1C6F7216-9752-44CE-8392-3346D928AFD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0BD950-5D49-488F-9616-BEBBC6BD2030}" type="slidenum">
              <a:rPr lang="en-US" altLang="zh-CN"/>
              <a:pPr/>
              <a:t>12</a:t>
            </a:fld>
            <a:r>
              <a:rPr lang="en-US" altLang="zh-CN"/>
              <a:t>/47</a:t>
            </a:r>
          </a:p>
        </p:txBody>
      </p:sp>
      <p:sp>
        <p:nvSpPr>
          <p:cNvPr id="16387" name="Text Box 34">
            <a:extLst>
              <a:ext uri="{FF2B5EF4-FFF2-40B4-BE49-F238E27FC236}">
                <a16:creationId xmlns:a16="http://schemas.microsoft.com/office/drawing/2014/main" id="{64559BDE-A8C3-4307-AAED-E6C85B9D2B4F}"/>
              </a:ext>
            </a:extLst>
          </p:cNvPr>
          <p:cNvSpPr txBox="1">
            <a:spLocks noChangeArrowheads="1"/>
          </p:cNvSpPr>
          <p:nvPr/>
        </p:nvSpPr>
        <p:spPr bwMode="auto">
          <a:xfrm>
            <a:off x="1965325" y="533400"/>
            <a:ext cx="58070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6388" name="Text Box 36">
            <a:extLst>
              <a:ext uri="{FF2B5EF4-FFF2-40B4-BE49-F238E27FC236}">
                <a16:creationId xmlns:a16="http://schemas.microsoft.com/office/drawing/2014/main" id="{A3E01709-EBB7-4372-AE11-76BDB642EACA}"/>
              </a:ext>
            </a:extLst>
          </p:cNvPr>
          <p:cNvSpPr txBox="1">
            <a:spLocks noChangeArrowheads="1"/>
          </p:cNvSpPr>
          <p:nvPr/>
        </p:nvSpPr>
        <p:spPr bwMode="auto">
          <a:xfrm>
            <a:off x="1752600" y="609600"/>
            <a:ext cx="40544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6389" name="Rectangle 56">
            <a:extLst>
              <a:ext uri="{FF2B5EF4-FFF2-40B4-BE49-F238E27FC236}">
                <a16:creationId xmlns:a16="http://schemas.microsoft.com/office/drawing/2014/main" id="{56545B3D-0720-4B23-8087-AF27C0A5817D}"/>
              </a:ext>
            </a:extLst>
          </p:cNvPr>
          <p:cNvSpPr>
            <a:spLocks noChangeArrowheads="1"/>
          </p:cNvSpPr>
          <p:nvPr/>
        </p:nvSpPr>
        <p:spPr bwMode="auto">
          <a:xfrm>
            <a:off x="914400" y="2286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- 4</a:t>
            </a:r>
          </a:p>
        </p:txBody>
      </p:sp>
      <p:pic>
        <p:nvPicPr>
          <p:cNvPr id="16390" name="Picture 1">
            <a:extLst>
              <a:ext uri="{FF2B5EF4-FFF2-40B4-BE49-F238E27FC236}">
                <a16:creationId xmlns:a16="http://schemas.microsoft.com/office/drawing/2014/main" id="{137F004A-7797-41DF-9009-7832BC9EFA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7220"/>
          <a:stretch>
            <a:fillRect/>
          </a:stretch>
        </p:blipFill>
        <p:spPr bwMode="auto">
          <a:xfrm>
            <a:off x="457200" y="1371600"/>
            <a:ext cx="8370888"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4">
            <a:extLst>
              <a:ext uri="{FF2B5EF4-FFF2-40B4-BE49-F238E27FC236}">
                <a16:creationId xmlns:a16="http://schemas.microsoft.com/office/drawing/2014/main" id="{91110802-EB6C-4C0D-B1B4-1BA0C8F4BCB0}"/>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2913" y="5011738"/>
            <a:ext cx="5646737" cy="178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Slide Number Placeholder 5">
            <a:extLst>
              <a:ext uri="{FF2B5EF4-FFF2-40B4-BE49-F238E27FC236}">
                <a16:creationId xmlns:a16="http://schemas.microsoft.com/office/drawing/2014/main" id="{5F955EAB-8947-4679-B4CC-01BC4D70FDD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D69BCD-615A-4080-9DC2-BEC19CF16D6F}" type="slidenum">
              <a:rPr lang="en-US" altLang="zh-CN"/>
              <a:pPr/>
              <a:t>13</a:t>
            </a:fld>
            <a:r>
              <a:rPr lang="en-US" altLang="zh-CN"/>
              <a:t>/47</a:t>
            </a:r>
          </a:p>
        </p:txBody>
      </p:sp>
      <p:sp>
        <p:nvSpPr>
          <p:cNvPr id="17411" name="Rectangle 2">
            <a:extLst>
              <a:ext uri="{FF2B5EF4-FFF2-40B4-BE49-F238E27FC236}">
                <a16:creationId xmlns:a16="http://schemas.microsoft.com/office/drawing/2014/main" id="{5583D954-B9B6-432D-9234-778D7CCC67F6}"/>
              </a:ext>
            </a:extLst>
          </p:cNvPr>
          <p:cNvSpPr>
            <a:spLocks noGrp="1" noChangeArrowheads="1"/>
          </p:cNvSpPr>
          <p:nvPr>
            <p:ph type="title"/>
          </p:nvPr>
        </p:nvSpPr>
        <p:spPr>
          <a:xfrm>
            <a:off x="228600" y="176213"/>
            <a:ext cx="8534400" cy="584200"/>
          </a:xfrm>
        </p:spPr>
        <p:txBody>
          <a:bodyPr>
            <a:spAutoFit/>
          </a:bodyPr>
          <a:lstStyle/>
          <a:p>
            <a:r>
              <a:rPr lang="en-US" altLang="zh-CN" sz="3200" b="1">
                <a:solidFill>
                  <a:srgbClr val="CC3300"/>
                </a:solidFill>
                <a:latin typeface="Calibri" panose="020F0502020204030204" pitchFamily="34" charset="0"/>
              </a:rPr>
              <a:t>The Boyer-Moore Algorithm</a:t>
            </a:r>
          </a:p>
        </p:txBody>
      </p:sp>
      <p:sp>
        <p:nvSpPr>
          <p:cNvPr id="12293" name="Rectangle 3">
            <a:extLst>
              <a:ext uri="{FF2B5EF4-FFF2-40B4-BE49-F238E27FC236}">
                <a16:creationId xmlns:a16="http://schemas.microsoft.com/office/drawing/2014/main" id="{23B81077-7360-4EFA-9839-094446698034}"/>
              </a:ext>
            </a:extLst>
          </p:cNvPr>
          <p:cNvSpPr>
            <a:spLocks noGrp="1"/>
          </p:cNvSpPr>
          <p:nvPr>
            <p:ph idx="1"/>
          </p:nvPr>
        </p:nvSpPr>
        <p:spPr>
          <a:xfrm>
            <a:off x="609600" y="990600"/>
            <a:ext cx="7654925" cy="4076700"/>
          </a:xfrm>
        </p:spPr>
        <p:txBody>
          <a:bodyPr/>
          <a:lstStyle/>
          <a:p>
            <a:pPr algn="just">
              <a:lnSpc>
                <a:spcPct val="90000"/>
              </a:lnSpc>
              <a:buFont typeface="Arial" panose="020B0604020202020204" pitchFamily="34" charset="0"/>
              <a:buChar char="•"/>
            </a:pPr>
            <a:r>
              <a:rPr lang="en-US" sz="2400" noProof="1">
                <a:solidFill>
                  <a:srgbClr val="0000CC"/>
                </a:solidFill>
              </a:rPr>
              <a:t>I</a:t>
            </a:r>
            <a:r>
              <a:rPr sz="2400" noProof="1">
                <a:solidFill>
                  <a:srgbClr val="0000CC"/>
                </a:solidFill>
              </a:rPr>
              <a:t>mprove the running time of</a:t>
            </a:r>
            <a:r>
              <a:rPr lang="en-US" sz="2400" noProof="1">
                <a:solidFill>
                  <a:srgbClr val="0000CC"/>
                </a:solidFill>
              </a:rPr>
              <a:t> </a:t>
            </a:r>
            <a:r>
              <a:rPr sz="2400" noProof="1">
                <a:solidFill>
                  <a:srgbClr val="0000CC"/>
                </a:solidFill>
              </a:rPr>
              <a:t>the brute-force</a:t>
            </a:r>
            <a:r>
              <a:rPr sz="2400" noProof="1"/>
              <a:t> algorithm by adding two potentially </a:t>
            </a:r>
            <a:r>
              <a:rPr sz="2400" b="1" noProof="1">
                <a:solidFill>
                  <a:srgbClr val="00B050"/>
                </a:solidFill>
              </a:rPr>
              <a:t>time-saving heuristics</a:t>
            </a:r>
            <a:r>
              <a:rPr lang="en-US" sz="2400" b="1" noProof="1">
                <a:solidFill>
                  <a:srgbClr val="00B050"/>
                </a:solidFill>
              </a:rPr>
              <a:t>,</a:t>
            </a:r>
            <a:r>
              <a:rPr sz="2400" noProof="1"/>
              <a:t> as follows:</a:t>
            </a:r>
          </a:p>
          <a:p>
            <a:pPr lvl="1" algn="just">
              <a:lnSpc>
                <a:spcPct val="90000"/>
              </a:lnSpc>
              <a:buFont typeface="Arial" panose="020B0604020202020204" pitchFamily="34" charset="0"/>
              <a:buChar char="•"/>
            </a:pPr>
            <a:r>
              <a:rPr sz="2400" b="1" noProof="1">
                <a:solidFill>
                  <a:srgbClr val="00B050"/>
                </a:solidFill>
                <a:cs typeface="Arial" panose="020B0604020202020204" pitchFamily="34" charset="0"/>
              </a:rPr>
              <a:t>Looking-Glass Heuristic</a:t>
            </a:r>
            <a:endParaRPr sz="2400" noProof="1">
              <a:cs typeface="Arial" panose="020B0604020202020204" pitchFamily="34" charset="0"/>
            </a:endParaRPr>
          </a:p>
          <a:p>
            <a:pPr lvl="1" algn="just">
              <a:lnSpc>
                <a:spcPct val="90000"/>
              </a:lnSpc>
              <a:buFont typeface="Arial" panose="020B0604020202020204" pitchFamily="34" charset="0"/>
              <a:buChar char="•"/>
            </a:pPr>
            <a:r>
              <a:rPr sz="2400" b="1" noProof="1">
                <a:solidFill>
                  <a:srgbClr val="00B050"/>
                </a:solidFill>
                <a:cs typeface="Arial" panose="020B0604020202020204" pitchFamily="34" charset="0"/>
              </a:rPr>
              <a:t>Character-Jump Heuristic</a:t>
            </a:r>
            <a:endParaRPr sz="2400" noProof="1">
              <a:cs typeface="Arial" panose="020B0604020202020204" pitchFamily="34" charset="0"/>
            </a:endParaRPr>
          </a:p>
        </p:txBody>
      </p:sp>
      <p:sp>
        <p:nvSpPr>
          <p:cNvPr id="17413" name="Text Box 1">
            <a:extLst>
              <a:ext uri="{FF2B5EF4-FFF2-40B4-BE49-F238E27FC236}">
                <a16:creationId xmlns:a16="http://schemas.microsoft.com/office/drawing/2014/main" id="{C4E55933-43AD-4B05-83F4-B936FDF903F9}"/>
              </a:ext>
            </a:extLst>
          </p:cNvPr>
          <p:cNvSpPr txBox="1">
            <a:spLocks noChangeArrowheads="1"/>
          </p:cNvSpPr>
          <p:nvPr/>
        </p:nvSpPr>
        <p:spPr bwMode="auto">
          <a:xfrm>
            <a:off x="838200" y="2895600"/>
            <a:ext cx="777716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40000"/>
              </a:lnSpc>
            </a:pPr>
            <a:r>
              <a:rPr lang="en-US" altLang="zh-CN" sz="1600">
                <a:solidFill>
                  <a:srgbClr val="000000"/>
                </a:solidFill>
                <a:latin typeface="Verdana" panose="020B0604030504040204" pitchFamily="34" charset="0"/>
              </a:rPr>
              <a:t>The Boyer-Moore algorithm has a </a:t>
            </a:r>
            <a:r>
              <a:rPr lang="en-US" altLang="zh-CN" sz="1600">
                <a:solidFill>
                  <a:srgbClr val="0000CC"/>
                </a:solidFill>
                <a:latin typeface="Verdana" panose="020B0604030504040204" pitchFamily="34" charset="0"/>
              </a:rPr>
              <a:t>worst-case </a:t>
            </a:r>
            <a:r>
              <a:rPr lang="en-US" altLang="zh-CN" sz="1600" b="1">
                <a:solidFill>
                  <a:srgbClr val="0000CC"/>
                </a:solidFill>
                <a:latin typeface="Verdana" panose="020B0604030504040204" pitchFamily="34" charset="0"/>
              </a:rPr>
              <a:t>time complexity</a:t>
            </a:r>
            <a:r>
              <a:rPr lang="en-US" altLang="zh-CN" sz="1600">
                <a:solidFill>
                  <a:srgbClr val="0000CC"/>
                </a:solidFill>
                <a:latin typeface="Verdana" panose="020B0604030504040204" pitchFamily="34" charset="0"/>
              </a:rPr>
              <a:t> of </a:t>
            </a:r>
            <a:r>
              <a:rPr lang="en-US" altLang="zh-CN" sz="1600" b="1">
                <a:solidFill>
                  <a:srgbClr val="0000CC"/>
                </a:solidFill>
                <a:latin typeface="Verdana" panose="020B0604030504040204" pitchFamily="34" charset="0"/>
              </a:rPr>
              <a:t>O(nm)</a:t>
            </a:r>
            <a:r>
              <a:rPr lang="en-US" altLang="zh-CN" sz="1600">
                <a:solidFill>
                  <a:srgbClr val="000000"/>
                </a:solidFill>
                <a:latin typeface="Verdana" panose="020B0604030504040204" pitchFamily="34" charset="0"/>
              </a:rPr>
              <a:t>, but, it can perform much better than that. </a:t>
            </a:r>
          </a:p>
          <a:p>
            <a:pPr>
              <a:lnSpc>
                <a:spcPct val="140000"/>
              </a:lnSpc>
            </a:pPr>
            <a:r>
              <a:rPr lang="en-US" altLang="zh-CN" sz="1600">
                <a:solidFill>
                  <a:srgbClr val="000000"/>
                </a:solidFill>
                <a:latin typeface="Verdana" panose="020B0604030504040204" pitchFamily="34" charset="0"/>
              </a:rPr>
              <a:t>In fact, in some cases, it can achieve a sublinear time complexity of </a:t>
            </a:r>
            <a:r>
              <a:rPr lang="en-US" altLang="zh-CN" sz="1600" b="1">
                <a:solidFill>
                  <a:srgbClr val="00B050"/>
                </a:solidFill>
                <a:latin typeface="Verdana" panose="020B0604030504040204" pitchFamily="34" charset="0"/>
              </a:rPr>
              <a:t>O(n/m)</a:t>
            </a:r>
            <a:r>
              <a:rPr lang="en-US" altLang="zh-CN" sz="1600">
                <a:solidFill>
                  <a:srgbClr val="000000"/>
                </a:solidFill>
                <a:latin typeface="Verdana" panose="020B0604030504040204" pitchFamily="34" charset="0"/>
              </a:rPr>
              <a:t>, which means that it can skip some characters in the text without comparing them. This happens when the pattern has no repeated characters or when it has a large alphabet size.</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Footer Placeholder 4">
            <a:extLst>
              <a:ext uri="{FF2B5EF4-FFF2-40B4-BE49-F238E27FC236}">
                <a16:creationId xmlns:a16="http://schemas.microsoft.com/office/drawing/2014/main" id="{6A7673EA-33A4-4E56-B64A-D38F3AAAC69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9458" name="Slide Number Placeholder 5">
            <a:extLst>
              <a:ext uri="{FF2B5EF4-FFF2-40B4-BE49-F238E27FC236}">
                <a16:creationId xmlns:a16="http://schemas.microsoft.com/office/drawing/2014/main" id="{CCBDCD7F-B12F-440E-8907-8ECC7A9375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C21CFB-28D6-4B20-A5D7-D124F5D2AC8D}" type="slidenum">
              <a:rPr lang="en-US" altLang="zh-CN"/>
              <a:pPr/>
              <a:t>14</a:t>
            </a:fld>
            <a:r>
              <a:rPr lang="en-US" altLang="zh-CN"/>
              <a:t>/47</a:t>
            </a:r>
          </a:p>
        </p:txBody>
      </p:sp>
      <p:sp>
        <p:nvSpPr>
          <p:cNvPr id="19459" name="Rectangle 2">
            <a:extLst>
              <a:ext uri="{FF2B5EF4-FFF2-40B4-BE49-F238E27FC236}">
                <a16:creationId xmlns:a16="http://schemas.microsoft.com/office/drawing/2014/main" id="{495503D4-D15E-4B92-A2D6-D849ED107813}"/>
              </a:ext>
            </a:extLst>
          </p:cNvPr>
          <p:cNvSpPr>
            <a:spLocks noGrp="1" noChangeArrowheads="1"/>
          </p:cNvSpPr>
          <p:nvPr>
            <p:ph type="title"/>
          </p:nvPr>
        </p:nvSpPr>
        <p:spPr>
          <a:xfrm>
            <a:off x="228600" y="176213"/>
            <a:ext cx="8534400" cy="584200"/>
          </a:xfrm>
        </p:spPr>
        <p:txBody>
          <a:bodyPr>
            <a:spAutoFit/>
          </a:bodyPr>
          <a:lstStyle/>
          <a:p>
            <a:r>
              <a:rPr lang="en-US" altLang="zh-CN" sz="3200" b="1">
                <a:solidFill>
                  <a:srgbClr val="CC3300"/>
                </a:solidFill>
                <a:latin typeface="Calibri" panose="020F0502020204030204" pitchFamily="34" charset="0"/>
              </a:rPr>
              <a:t>The Boyer-Moore Algorithm</a:t>
            </a:r>
          </a:p>
        </p:txBody>
      </p:sp>
      <p:sp>
        <p:nvSpPr>
          <p:cNvPr id="12293" name="Rectangle 3">
            <a:extLst>
              <a:ext uri="{FF2B5EF4-FFF2-40B4-BE49-F238E27FC236}">
                <a16:creationId xmlns:a16="http://schemas.microsoft.com/office/drawing/2014/main" id="{80724B01-A4E7-42AE-8681-B0E642AD1FCF}"/>
              </a:ext>
            </a:extLst>
          </p:cNvPr>
          <p:cNvSpPr>
            <a:spLocks noGrp="1"/>
          </p:cNvSpPr>
          <p:nvPr>
            <p:ph idx="1"/>
          </p:nvPr>
        </p:nvSpPr>
        <p:spPr>
          <a:xfrm>
            <a:off x="139700" y="838200"/>
            <a:ext cx="8470900" cy="5214938"/>
          </a:xfrm>
        </p:spPr>
        <p:txBody>
          <a:bodyPr/>
          <a:lstStyle/>
          <a:p>
            <a:pPr lvl="1" algn="just">
              <a:lnSpc>
                <a:spcPct val="90000"/>
              </a:lnSpc>
              <a:buFont typeface="Arial" panose="020B0604020202020204" pitchFamily="34" charset="0"/>
              <a:buChar char="•"/>
            </a:pPr>
            <a:r>
              <a:rPr sz="2400" b="1" noProof="1">
                <a:cs typeface="Arial" panose="020B0604020202020204" pitchFamily="34" charset="0"/>
              </a:rPr>
              <a:t>Looking-Glass Heuristic:</a:t>
            </a:r>
            <a:r>
              <a:rPr sz="2400" noProof="1">
                <a:cs typeface="Arial" panose="020B0604020202020204" pitchFamily="34" charset="0"/>
              </a:rPr>
              <a:t> When testing a possible placement of the pattern against</a:t>
            </a:r>
            <a:r>
              <a:rPr lang="en-US" sz="2400" noProof="1">
                <a:cs typeface="Arial" panose="020B0604020202020204" pitchFamily="34" charset="0"/>
              </a:rPr>
              <a:t> </a:t>
            </a:r>
            <a:r>
              <a:rPr sz="2400" noProof="1">
                <a:cs typeface="Arial" panose="020B0604020202020204" pitchFamily="34" charset="0"/>
              </a:rPr>
              <a:t>the text, perform the </a:t>
            </a:r>
            <a:r>
              <a:rPr sz="2400" noProof="1">
                <a:solidFill>
                  <a:srgbClr val="0000CC"/>
                </a:solidFill>
                <a:cs typeface="Arial" panose="020B0604020202020204" pitchFamily="34" charset="0"/>
              </a:rPr>
              <a:t>comparisons against the pattern from </a:t>
            </a:r>
            <a:r>
              <a:rPr sz="2400" b="1" noProof="1">
                <a:solidFill>
                  <a:srgbClr val="FF0000"/>
                </a:solidFill>
                <a:cs typeface="Arial" panose="020B0604020202020204" pitchFamily="34" charset="0"/>
              </a:rPr>
              <a:t>right-to-left</a:t>
            </a:r>
            <a:r>
              <a:rPr sz="2400" noProof="1">
                <a:cs typeface="Arial" panose="020B0604020202020204" pitchFamily="34" charset="0"/>
              </a:rPr>
              <a:t>.</a:t>
            </a:r>
          </a:p>
          <a:p>
            <a:pPr lvl="1" algn="just">
              <a:lnSpc>
                <a:spcPct val="90000"/>
              </a:lnSpc>
              <a:buFont typeface="Arial" panose="020B0604020202020204" pitchFamily="34" charset="0"/>
              <a:buChar char="•"/>
            </a:pPr>
            <a:r>
              <a:rPr sz="2400" b="1" noProof="1">
                <a:cs typeface="Arial" panose="020B0604020202020204" pitchFamily="34" charset="0"/>
              </a:rPr>
              <a:t>Character-Jump Heuristic:</a:t>
            </a:r>
            <a:r>
              <a:rPr sz="2400" noProof="1">
                <a:cs typeface="Arial" panose="020B0604020202020204" pitchFamily="34" charset="0"/>
              </a:rPr>
              <a:t> During the testing of a possible placement of the pattern within the text, a mismatch of character text[i]=c with the corresponding</a:t>
            </a:r>
            <a:r>
              <a:rPr lang="en-US" sz="2400" noProof="1">
                <a:cs typeface="Arial" panose="020B0604020202020204" pitchFamily="34" charset="0"/>
              </a:rPr>
              <a:t> </a:t>
            </a:r>
            <a:r>
              <a:rPr sz="2400" noProof="1">
                <a:cs typeface="Arial" panose="020B0604020202020204" pitchFamily="34" charset="0"/>
              </a:rPr>
              <a:t>character pattern[k] is handled as follows. </a:t>
            </a:r>
          </a:p>
          <a:p>
            <a:pPr lvl="2" algn="just">
              <a:lnSpc>
                <a:spcPct val="90000"/>
              </a:lnSpc>
            </a:pPr>
            <a:r>
              <a:rPr noProof="1">
                <a:solidFill>
                  <a:srgbClr val="FF3300"/>
                </a:solidFill>
                <a:cs typeface="Arial" panose="020B0604020202020204" pitchFamily="34" charset="0"/>
              </a:rPr>
              <a:t>If c is not contained anywhere in</a:t>
            </a:r>
            <a:r>
              <a:rPr lang="en-US" noProof="1">
                <a:solidFill>
                  <a:srgbClr val="FF3300"/>
                </a:solidFill>
                <a:cs typeface="Arial" panose="020B0604020202020204" pitchFamily="34" charset="0"/>
              </a:rPr>
              <a:t> </a:t>
            </a:r>
            <a:r>
              <a:rPr noProof="1">
                <a:solidFill>
                  <a:srgbClr val="FF3300"/>
                </a:solidFill>
                <a:cs typeface="Arial" panose="020B0604020202020204" pitchFamily="34" charset="0"/>
              </a:rPr>
              <a:t>the pattern</a:t>
            </a:r>
            <a:r>
              <a:rPr noProof="1">
                <a:cs typeface="Arial" panose="020B0604020202020204" pitchFamily="34" charset="0"/>
              </a:rPr>
              <a:t>, then </a:t>
            </a:r>
            <a:r>
              <a:rPr noProof="1">
                <a:solidFill>
                  <a:srgbClr val="FF3300"/>
                </a:solidFill>
                <a:cs typeface="Arial" panose="020B0604020202020204" pitchFamily="34" charset="0"/>
              </a:rPr>
              <a:t>shift the pattern</a:t>
            </a:r>
            <a:r>
              <a:rPr noProof="1">
                <a:cs typeface="Arial" panose="020B0604020202020204" pitchFamily="34" charset="0"/>
              </a:rPr>
              <a:t> completely </a:t>
            </a:r>
            <a:r>
              <a:rPr noProof="1">
                <a:solidFill>
                  <a:srgbClr val="FF3300"/>
                </a:solidFill>
                <a:cs typeface="Arial" panose="020B0604020202020204" pitchFamily="34" charset="0"/>
              </a:rPr>
              <a:t>past text[i] = c</a:t>
            </a:r>
            <a:r>
              <a:rPr noProof="1">
                <a:cs typeface="Arial" panose="020B0604020202020204" pitchFamily="34" charset="0"/>
              </a:rPr>
              <a:t>. </a:t>
            </a:r>
          </a:p>
          <a:p>
            <a:pPr lvl="2" algn="just">
              <a:lnSpc>
                <a:spcPct val="90000"/>
              </a:lnSpc>
            </a:pPr>
            <a:r>
              <a:rPr noProof="1">
                <a:cs typeface="Arial" panose="020B0604020202020204" pitchFamily="34" charset="0"/>
              </a:rPr>
              <a:t>Otherwise,</a:t>
            </a:r>
            <a:r>
              <a:rPr lang="en-US" noProof="1">
                <a:cs typeface="Arial" panose="020B0604020202020204" pitchFamily="34" charset="0"/>
              </a:rPr>
              <a:t> </a:t>
            </a:r>
            <a:r>
              <a:rPr b="1" noProof="1">
                <a:solidFill>
                  <a:srgbClr val="00B050"/>
                </a:solidFill>
                <a:cs typeface="Arial" panose="020B0604020202020204" pitchFamily="34" charset="0"/>
              </a:rPr>
              <a:t>shift the pattern</a:t>
            </a:r>
            <a:r>
              <a:rPr noProof="1">
                <a:cs typeface="Arial" panose="020B0604020202020204" pitchFamily="34" charset="0"/>
              </a:rPr>
              <a:t> until an</a:t>
            </a:r>
            <a:r>
              <a:rPr b="1" noProof="1">
                <a:solidFill>
                  <a:srgbClr val="00B050"/>
                </a:solidFill>
                <a:cs typeface="Arial" panose="020B0604020202020204" pitchFamily="34" charset="0"/>
              </a:rPr>
              <a:t> occurrence of character c</a:t>
            </a:r>
            <a:r>
              <a:rPr noProof="1">
                <a:cs typeface="Arial" panose="020B0604020202020204" pitchFamily="34" charset="0"/>
              </a:rPr>
              <a:t> gets aligned with text[i].</a:t>
            </a:r>
          </a:p>
        </p:txBody>
      </p:sp>
      <p:pic>
        <p:nvPicPr>
          <p:cNvPr id="19461" name="Picture 1">
            <a:extLst>
              <a:ext uri="{FF2B5EF4-FFF2-40B4-BE49-F238E27FC236}">
                <a16:creationId xmlns:a16="http://schemas.microsoft.com/office/drawing/2014/main" id="{12B168C3-FEC9-4702-AA92-C04EA4FBB5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300" y="4724400"/>
            <a:ext cx="7585075" cy="1982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Curved Connector 2">
            <a:extLst>
              <a:ext uri="{FF2B5EF4-FFF2-40B4-BE49-F238E27FC236}">
                <a16:creationId xmlns:a16="http://schemas.microsoft.com/office/drawing/2014/main" id="{31A9043C-6DDE-4A09-8B52-6F28F63030E5}"/>
              </a:ext>
            </a:extLst>
          </p:cNvPr>
          <p:cNvCxnSpPr/>
          <p:nvPr/>
        </p:nvCxnSpPr>
        <p:spPr>
          <a:xfrm rot="5400000" flipV="1">
            <a:off x="114300" y="2476500"/>
            <a:ext cx="3962400" cy="2362200"/>
          </a:xfrm>
          <a:prstGeom prst="curvedConnector3">
            <a:avLst>
              <a:gd name="adj1" fmla="val 114487"/>
            </a:avLst>
          </a:prstGeom>
          <a:ln>
            <a:tailEnd type="arrow"/>
          </a:ln>
        </p:spPr>
        <p:style>
          <a:lnRef idx="2">
            <a:schemeClr val="accent1"/>
          </a:lnRef>
          <a:fillRef idx="0">
            <a:srgbClr val="FFFFFF"/>
          </a:fillRef>
          <a:effectRef idx="0">
            <a:srgbClr val="FFFFFF"/>
          </a:effectRef>
          <a:fontRef idx="minor">
            <a:schemeClr val="tx1"/>
          </a:fontRef>
        </p:style>
      </p:cxnSp>
      <p:cxnSp>
        <p:nvCxnSpPr>
          <p:cNvPr id="4" name="Curved Connector 3">
            <a:extLst>
              <a:ext uri="{FF2B5EF4-FFF2-40B4-BE49-F238E27FC236}">
                <a16:creationId xmlns:a16="http://schemas.microsoft.com/office/drawing/2014/main" id="{AFCF656B-925D-40C4-BD2A-B4B143B1BFF6}"/>
              </a:ext>
            </a:extLst>
          </p:cNvPr>
          <p:cNvCxnSpPr/>
          <p:nvPr/>
        </p:nvCxnSpPr>
        <p:spPr>
          <a:xfrm rot="10800000" flipV="1">
            <a:off x="3429000" y="3886200"/>
            <a:ext cx="3124200" cy="1143000"/>
          </a:xfrm>
          <a:prstGeom prst="curvedConnector3">
            <a:avLst>
              <a:gd name="adj1" fmla="val -72947"/>
            </a:avLst>
          </a:prstGeom>
          <a:ln>
            <a:solidFill>
              <a:srgbClr val="FF3300"/>
            </a:solidFill>
            <a:tailEnd type="arrow"/>
          </a:ln>
        </p:spPr>
        <p:style>
          <a:lnRef idx="2">
            <a:schemeClr val="accent1"/>
          </a:lnRef>
          <a:fillRef idx="0">
            <a:srgbClr val="FFFFFF"/>
          </a:fillRef>
          <a:effectRef idx="0">
            <a:srgbClr val="FFFFFF"/>
          </a:effectRef>
          <a:fontRef idx="minor">
            <a:schemeClr val="tx1"/>
          </a:fontRef>
        </p:style>
      </p:cxnSp>
      <p:cxnSp>
        <p:nvCxnSpPr>
          <p:cNvPr id="5" name="Curved Connector 4">
            <a:extLst>
              <a:ext uri="{FF2B5EF4-FFF2-40B4-BE49-F238E27FC236}">
                <a16:creationId xmlns:a16="http://schemas.microsoft.com/office/drawing/2014/main" id="{98364A5F-44C2-46F9-9F7B-2214F49C77FC}"/>
              </a:ext>
            </a:extLst>
          </p:cNvPr>
          <p:cNvCxnSpPr/>
          <p:nvPr/>
        </p:nvCxnSpPr>
        <p:spPr>
          <a:xfrm rot="10800000" flipV="1">
            <a:off x="4953000" y="4572000"/>
            <a:ext cx="869950" cy="609600"/>
          </a:xfrm>
          <a:prstGeom prst="curvedConnector3">
            <a:avLst>
              <a:gd name="adj1" fmla="val -336177"/>
            </a:avLst>
          </a:prstGeom>
          <a:ln w="28575" cmpd="sng">
            <a:solidFill>
              <a:srgbClr val="00B050"/>
            </a:solidFill>
            <a:prstDash val="solid"/>
            <a:round/>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F0A8197-F521-4705-8124-01A0A4527420}"/>
              </a:ext>
            </a:extLst>
          </p:cNvPr>
          <p:cNvSpPr>
            <a:spLocks noGrp="1" noChangeArrowheads="1"/>
          </p:cNvSpPr>
          <p:nvPr>
            <p:ph type="title"/>
          </p:nvPr>
        </p:nvSpPr>
        <p:spPr>
          <a:xfrm>
            <a:off x="228600" y="176213"/>
            <a:ext cx="8534400" cy="584200"/>
          </a:xfrm>
        </p:spPr>
        <p:txBody>
          <a:bodyPr>
            <a:spAutoFit/>
          </a:bodyPr>
          <a:lstStyle/>
          <a:p>
            <a:r>
              <a:rPr lang="en-US" altLang="zh-CN" sz="3200" b="1">
                <a:solidFill>
                  <a:srgbClr val="CC3300"/>
                </a:solidFill>
                <a:latin typeface="Calibri" panose="020F0502020204030204" pitchFamily="34" charset="0"/>
              </a:rPr>
              <a:t>The Boyer-Moore Algorithm</a:t>
            </a:r>
          </a:p>
        </p:txBody>
      </p:sp>
      <p:pic>
        <p:nvPicPr>
          <p:cNvPr id="20482" name="Picture 7">
            <a:extLst>
              <a:ext uri="{FF2B5EF4-FFF2-40B4-BE49-F238E27FC236}">
                <a16:creationId xmlns:a16="http://schemas.microsoft.com/office/drawing/2014/main" id="{8474E56E-536C-40EE-897E-D8DDC4D8B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760413"/>
            <a:ext cx="8307388" cy="600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8FB0E15C-813C-4625-8112-BFFF45E618F4}"/>
              </a:ext>
            </a:extLst>
          </p:cNvPr>
          <p:cNvSpPr>
            <a:spLocks noGrp="1" noChangeArrowheads="1"/>
          </p:cNvSpPr>
          <p:nvPr>
            <p:ph type="title"/>
          </p:nvPr>
        </p:nvSpPr>
        <p:spPr>
          <a:xfrm>
            <a:off x="228600" y="176213"/>
            <a:ext cx="8534400" cy="584200"/>
          </a:xfrm>
        </p:spPr>
        <p:txBody>
          <a:bodyPr>
            <a:spAutoFit/>
          </a:bodyPr>
          <a:lstStyle/>
          <a:p>
            <a:r>
              <a:rPr lang="en-US" altLang="zh-CN" sz="3200" b="1">
                <a:solidFill>
                  <a:srgbClr val="CC3300"/>
                </a:solidFill>
                <a:latin typeface="Calibri" panose="020F0502020204030204" pitchFamily="34" charset="0"/>
              </a:rPr>
              <a:t>The Boyer-Moore Algorithm</a:t>
            </a:r>
          </a:p>
        </p:txBody>
      </p:sp>
      <p:pic>
        <p:nvPicPr>
          <p:cNvPr id="21506" name="Picture 1">
            <a:extLst>
              <a:ext uri="{FF2B5EF4-FFF2-40B4-BE49-F238E27FC236}">
                <a16:creationId xmlns:a16="http://schemas.microsoft.com/office/drawing/2014/main" id="{D50FD8FA-8B80-472D-92E9-4BB23424B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219200"/>
            <a:ext cx="8567738" cy="510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Footer Placeholder 4">
            <a:extLst>
              <a:ext uri="{FF2B5EF4-FFF2-40B4-BE49-F238E27FC236}">
                <a16:creationId xmlns:a16="http://schemas.microsoft.com/office/drawing/2014/main" id="{453DA357-FF83-4DCB-8F96-58B2A4E48FF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3554" name="Slide Number Placeholder 5">
            <a:extLst>
              <a:ext uri="{FF2B5EF4-FFF2-40B4-BE49-F238E27FC236}">
                <a16:creationId xmlns:a16="http://schemas.microsoft.com/office/drawing/2014/main" id="{A3AB3116-9131-42C4-BDF1-DCAF9149973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51E78E8-A0D9-4F69-9DF9-7729C30799C5}" type="slidenum">
              <a:rPr lang="en-US" altLang="zh-CN"/>
              <a:pPr/>
              <a:t>17</a:t>
            </a:fld>
            <a:r>
              <a:rPr lang="en-US" altLang="zh-CN"/>
              <a:t>/47</a:t>
            </a:r>
          </a:p>
        </p:txBody>
      </p:sp>
      <p:sp>
        <p:nvSpPr>
          <p:cNvPr id="23555" name="Rectangle 2">
            <a:extLst>
              <a:ext uri="{FF2B5EF4-FFF2-40B4-BE49-F238E27FC236}">
                <a16:creationId xmlns:a16="http://schemas.microsoft.com/office/drawing/2014/main" id="{EF2BF01F-3FC9-4A49-A1B0-EBE40C831539}"/>
              </a:ext>
            </a:extLst>
          </p:cNvPr>
          <p:cNvSpPr>
            <a:spLocks noGrp="1" noChangeArrowheads="1"/>
          </p:cNvSpPr>
          <p:nvPr>
            <p:ph type="title"/>
          </p:nvPr>
        </p:nvSpPr>
        <p:spPr>
          <a:xfrm>
            <a:off x="304800" y="555625"/>
            <a:ext cx="8534400" cy="579438"/>
          </a:xfrm>
        </p:spPr>
        <p:txBody>
          <a:bodyPr>
            <a:spAutoFit/>
          </a:bodyPr>
          <a:lstStyle/>
          <a:p>
            <a:r>
              <a:rPr lang="en-US" altLang="zh-CN" sz="3200" b="1">
                <a:solidFill>
                  <a:srgbClr val="CC3300"/>
                </a:solidFill>
                <a:latin typeface="Calibri" panose="020F0502020204030204" pitchFamily="34" charset="0"/>
              </a:rPr>
              <a:t>The Knuth-Morris-Pratt (KMP) Algorithm - 1</a:t>
            </a:r>
          </a:p>
        </p:txBody>
      </p:sp>
      <p:sp>
        <p:nvSpPr>
          <p:cNvPr id="12293" name="Rectangle 3">
            <a:extLst>
              <a:ext uri="{FF2B5EF4-FFF2-40B4-BE49-F238E27FC236}">
                <a16:creationId xmlns:a16="http://schemas.microsoft.com/office/drawing/2014/main" id="{642312CE-8951-4BD6-BC0B-3FFB9328B0FC}"/>
              </a:ext>
            </a:extLst>
          </p:cNvPr>
          <p:cNvSpPr>
            <a:spLocks noGrp="1"/>
          </p:cNvSpPr>
          <p:nvPr>
            <p:ph idx="1"/>
          </p:nvPr>
        </p:nvSpPr>
        <p:spPr>
          <a:xfrm>
            <a:off x="457200" y="1600200"/>
            <a:ext cx="7737475" cy="4525963"/>
          </a:xfrm>
        </p:spPr>
        <p:txBody>
          <a:bodyPr/>
          <a:lstStyle/>
          <a:p>
            <a:pPr algn="just">
              <a:lnSpc>
                <a:spcPct val="90000"/>
              </a:lnSpc>
              <a:buFont typeface="Arial" panose="020B0604020202020204" pitchFamily="34" charset="0"/>
              <a:buChar char="•"/>
            </a:pPr>
            <a:r>
              <a:rPr sz="2600" noProof="1">
                <a:latin typeface="+mn-lt"/>
              </a:rPr>
              <a:t>Knuth, Morris and Pratt proposed a linear time algorithm for the string matching problem. </a:t>
            </a:r>
          </a:p>
          <a:p>
            <a:pPr algn="just">
              <a:lnSpc>
                <a:spcPct val="90000"/>
              </a:lnSpc>
              <a:buFont typeface="Arial" panose="020B0604020202020204" pitchFamily="34" charset="0"/>
              <a:buChar char="•"/>
            </a:pPr>
            <a:r>
              <a:rPr sz="2600" noProof="1">
                <a:latin typeface="+mn-lt"/>
              </a:rPr>
              <a:t>A matching time of O(n+m) is achieved by avoiding comparisons with elements of S that have previously been involved in comparison with some element of the pattern p to be matched. i.e., backtracking on the string S never occurs</a:t>
            </a:r>
            <a:endParaRPr sz="2600" noProof="1">
              <a:latin typeface="+mn-lt"/>
              <a:ea typeface="Arial" panose="020B0604020202020204" pitchFamily="34" charset="0"/>
              <a:cs typeface="+mn-cs"/>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Footer Placeholder 4">
            <a:extLst>
              <a:ext uri="{FF2B5EF4-FFF2-40B4-BE49-F238E27FC236}">
                <a16:creationId xmlns:a16="http://schemas.microsoft.com/office/drawing/2014/main" id="{05A6B6CA-662D-4D87-8D97-587ECED08B6E}"/>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5602" name="Slide Number Placeholder 5">
            <a:extLst>
              <a:ext uri="{FF2B5EF4-FFF2-40B4-BE49-F238E27FC236}">
                <a16:creationId xmlns:a16="http://schemas.microsoft.com/office/drawing/2014/main" id="{D2028E42-D93D-44E6-A8B3-07FC42A6752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8DD3069-C07D-48E2-A874-402D013FE704}" type="slidenum">
              <a:rPr lang="en-US" altLang="zh-CN"/>
              <a:pPr/>
              <a:t>18</a:t>
            </a:fld>
            <a:r>
              <a:rPr lang="en-US" altLang="zh-CN"/>
              <a:t>/47</a:t>
            </a:r>
          </a:p>
        </p:txBody>
      </p:sp>
      <p:sp>
        <p:nvSpPr>
          <p:cNvPr id="25603" name="Rectangle 2">
            <a:extLst>
              <a:ext uri="{FF2B5EF4-FFF2-40B4-BE49-F238E27FC236}">
                <a16:creationId xmlns:a16="http://schemas.microsoft.com/office/drawing/2014/main" id="{14F37EAB-670B-4806-8231-3F631EE12B96}"/>
              </a:ext>
            </a:extLst>
          </p:cNvPr>
          <p:cNvSpPr>
            <a:spLocks noGrp="1" noChangeArrowheads="1"/>
          </p:cNvSpPr>
          <p:nvPr>
            <p:ph type="title"/>
          </p:nvPr>
        </p:nvSpPr>
        <p:spPr>
          <a:xfrm>
            <a:off x="457200" y="304800"/>
            <a:ext cx="8229600" cy="641350"/>
          </a:xfrm>
        </p:spPr>
        <p:txBody>
          <a:bodyPr>
            <a:spAutoFit/>
          </a:bodyPr>
          <a:lstStyle/>
          <a:p>
            <a:r>
              <a:rPr lang="en-US" altLang="zh-CN" sz="3600" b="1">
                <a:solidFill>
                  <a:srgbClr val="CC3300"/>
                </a:solidFill>
                <a:latin typeface="Calibri" panose="020F0502020204030204" pitchFamily="34" charset="0"/>
              </a:rPr>
              <a:t>The Knuth-Morris-Pratt Algorithm - 2</a:t>
            </a:r>
          </a:p>
        </p:txBody>
      </p:sp>
      <p:sp>
        <p:nvSpPr>
          <p:cNvPr id="25604" name="Text Box 5">
            <a:extLst>
              <a:ext uri="{FF2B5EF4-FFF2-40B4-BE49-F238E27FC236}">
                <a16:creationId xmlns:a16="http://schemas.microsoft.com/office/drawing/2014/main" id="{979798C7-1FE8-4ECD-8FEF-CD0DF00D77B7}"/>
              </a:ext>
            </a:extLst>
          </p:cNvPr>
          <p:cNvSpPr txBox="1">
            <a:spLocks noChangeArrowheads="1"/>
          </p:cNvSpPr>
          <p:nvPr/>
        </p:nvSpPr>
        <p:spPr bwMode="auto">
          <a:xfrm>
            <a:off x="381000" y="1295400"/>
            <a:ext cx="822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t>To illustrate the ideas of the algorithm, we consider the following example:</a:t>
            </a:r>
          </a:p>
        </p:txBody>
      </p:sp>
      <p:sp>
        <p:nvSpPr>
          <p:cNvPr id="25605" name="Rectangle 6">
            <a:extLst>
              <a:ext uri="{FF2B5EF4-FFF2-40B4-BE49-F238E27FC236}">
                <a16:creationId xmlns:a16="http://schemas.microsoft.com/office/drawing/2014/main" id="{811F6278-8201-4F44-A1BD-EC7B336BB843}"/>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tLang="zh-CN" sz="1800"/>
          </a:p>
        </p:txBody>
      </p:sp>
      <p:graphicFrame>
        <p:nvGraphicFramePr>
          <p:cNvPr id="460164" name="Group 388">
            <a:extLst>
              <a:ext uri="{FF2B5EF4-FFF2-40B4-BE49-F238E27FC236}">
                <a16:creationId xmlns:a16="http://schemas.microsoft.com/office/drawing/2014/main" id="{0859BDBF-BDA2-4681-88C2-4DBA1EB1BDB4}"/>
              </a:ext>
            </a:extLst>
          </p:cNvPr>
          <p:cNvGraphicFramePr>
            <a:graphicFrameLocks noGrp="1"/>
          </p:cNvGraphicFramePr>
          <p:nvPr/>
        </p:nvGraphicFramePr>
        <p:xfrm>
          <a:off x="838200" y="20574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Index    i</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Text     a</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Pattern  p</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5698" name="Text Box 383">
            <a:extLst>
              <a:ext uri="{FF2B5EF4-FFF2-40B4-BE49-F238E27FC236}">
                <a16:creationId xmlns:a16="http://schemas.microsoft.com/office/drawing/2014/main" id="{393AF15A-A05A-492C-B9E9-A70EB0797E1D}"/>
              </a:ext>
            </a:extLst>
          </p:cNvPr>
          <p:cNvSpPr txBox="1">
            <a:spLocks noChangeArrowheads="1"/>
          </p:cNvSpPr>
          <p:nvPr/>
        </p:nvSpPr>
        <p:spPr bwMode="auto">
          <a:xfrm>
            <a:off x="533400" y="4114800"/>
            <a:ext cx="82296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Thus the size of the text a n = 13 and the pattern's one is  m = 6.</a:t>
            </a:r>
          </a:p>
          <a:p>
            <a:r>
              <a:rPr lang="en-US" altLang="zh-CN" sz="2000"/>
              <a:t>At a high level, the KMP algorithm is similar to the naive algorithm: it considers shifts in order from 0 to n-m, and determines if the pattern matches at that shift. The difference is that the KMP algorithm uses information gleaned from partial matches of the pattern and text to skip over shifts that are guaranteed not to result in a match.</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Footer Placeholder 4">
            <a:extLst>
              <a:ext uri="{FF2B5EF4-FFF2-40B4-BE49-F238E27FC236}">
                <a16:creationId xmlns:a16="http://schemas.microsoft.com/office/drawing/2014/main" id="{06612235-C630-4FCF-8675-EF0534EC869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6626" name="Slide Number Placeholder 5">
            <a:extLst>
              <a:ext uri="{FF2B5EF4-FFF2-40B4-BE49-F238E27FC236}">
                <a16:creationId xmlns:a16="http://schemas.microsoft.com/office/drawing/2014/main" id="{547A9C44-1AFA-4033-8A59-8CDD7A393B3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161FD69-EF73-4A10-9CAC-F473730E428E}" type="slidenum">
              <a:rPr lang="en-US" altLang="zh-CN"/>
              <a:pPr/>
              <a:t>19</a:t>
            </a:fld>
            <a:r>
              <a:rPr lang="en-US" altLang="zh-CN"/>
              <a:t>/47</a:t>
            </a:r>
          </a:p>
        </p:txBody>
      </p:sp>
      <p:sp>
        <p:nvSpPr>
          <p:cNvPr id="26627" name="Rectangle 2">
            <a:extLst>
              <a:ext uri="{FF2B5EF4-FFF2-40B4-BE49-F238E27FC236}">
                <a16:creationId xmlns:a16="http://schemas.microsoft.com/office/drawing/2014/main" id="{9BA5C782-01EE-4DE4-9532-1C0CD20F688F}"/>
              </a:ext>
            </a:extLst>
          </p:cNvPr>
          <p:cNvSpPr>
            <a:spLocks noGrp="1" noChangeArrowheads="1"/>
          </p:cNvSpPr>
          <p:nvPr>
            <p:ph type="title"/>
          </p:nvPr>
        </p:nvSpPr>
        <p:spPr>
          <a:xfrm>
            <a:off x="457200" y="304800"/>
            <a:ext cx="8229600" cy="641350"/>
          </a:xfrm>
        </p:spPr>
        <p:txBody>
          <a:bodyPr>
            <a:spAutoFit/>
          </a:bodyPr>
          <a:lstStyle/>
          <a:p>
            <a:r>
              <a:rPr lang="en-US" altLang="zh-CN" sz="3600" b="1">
                <a:solidFill>
                  <a:srgbClr val="CC3300"/>
                </a:solidFill>
                <a:latin typeface="Calibri" panose="020F0502020204030204" pitchFamily="34" charset="0"/>
              </a:rPr>
              <a:t>The Knuth-Morris-Pratt Algorithm - 3</a:t>
            </a:r>
          </a:p>
        </p:txBody>
      </p:sp>
      <p:sp>
        <p:nvSpPr>
          <p:cNvPr id="26628" name="Rectangle 4">
            <a:extLst>
              <a:ext uri="{FF2B5EF4-FFF2-40B4-BE49-F238E27FC236}">
                <a16:creationId xmlns:a16="http://schemas.microsoft.com/office/drawing/2014/main" id="{A915F9C1-893E-4686-B213-5F322B3820EB}"/>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tLang="zh-CN" sz="1800"/>
          </a:p>
        </p:txBody>
      </p:sp>
      <p:graphicFrame>
        <p:nvGraphicFramePr>
          <p:cNvPr id="460805" name="Group 5">
            <a:extLst>
              <a:ext uri="{FF2B5EF4-FFF2-40B4-BE49-F238E27FC236}">
                <a16:creationId xmlns:a16="http://schemas.microsoft.com/office/drawing/2014/main" id="{E4270BF2-29E9-49E2-B0EF-FCCCC4CA871F}"/>
              </a:ext>
            </a:extLst>
          </p:cNvPr>
          <p:cNvGraphicFramePr>
            <a:graphicFrameLocks noGrp="1"/>
          </p:cNvGraphicFramePr>
          <p:nvPr/>
        </p:nvGraphicFramePr>
        <p:xfrm>
          <a:off x="838200" y="9906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Index    i</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Text     a</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Pattern  p</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6721" name="Text Box 94">
            <a:extLst>
              <a:ext uri="{FF2B5EF4-FFF2-40B4-BE49-F238E27FC236}">
                <a16:creationId xmlns:a16="http://schemas.microsoft.com/office/drawing/2014/main" id="{41DE830A-E13E-4814-8E0F-9A74C0960C9E}"/>
              </a:ext>
            </a:extLst>
          </p:cNvPr>
          <p:cNvSpPr txBox="1">
            <a:spLocks noChangeArrowheads="1"/>
          </p:cNvSpPr>
          <p:nvPr/>
        </p:nvSpPr>
        <p:spPr bwMode="auto">
          <a:xfrm>
            <a:off x="304800" y="2646363"/>
            <a:ext cx="8610600"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700"/>
              <a:t>We call the starting position for a matching is r. Thus, for the first matching  r = 0. We starting to compare  a[i] with  p[j], j = 0, 1, 2, ..., m-1; i = r+j. The result is:</a:t>
            </a:r>
          </a:p>
          <a:p>
            <a:r>
              <a:rPr lang="en-US" altLang="zh-CN" sz="1700"/>
              <a:t>  	a[0] = p[0], a[1] = p[1], a[2] = p[2], a[3] = p[3], a[4] </a:t>
            </a:r>
            <a:r>
              <a:rPr lang="en-US" altLang="zh-CN" sz="1700">
                <a:sym typeface="Symbol" panose="05050102010706020507" pitchFamily="18" charset="2"/>
              </a:rPr>
              <a:t></a:t>
            </a:r>
            <a:r>
              <a:rPr lang="en-US" altLang="zh-CN" sz="1700"/>
              <a:t> p[4]		(1)</a:t>
            </a:r>
          </a:p>
          <a:p>
            <a:r>
              <a:rPr lang="en-US" altLang="zh-CN" sz="1700"/>
              <a:t>Thus r = 0 is a wrong "starting position". The first wrong position is  j = k = 4. By Brute-Force (BF) algorithm, we set r' = r+1 = 1 and starting new matching by comparing:</a:t>
            </a:r>
          </a:p>
          <a:p>
            <a:r>
              <a:rPr lang="en-US" altLang="zh-CN" sz="1700"/>
              <a:t>(a[1],p[0]), (a[2],p[1]), (a[3],p[2]), (a[4], p[3]),...  </a:t>
            </a:r>
          </a:p>
          <a:p>
            <a:r>
              <a:rPr lang="en-US" altLang="zh-CN" sz="1700"/>
              <a:t>However from (1) we can replace the above comparing with the following:</a:t>
            </a:r>
            <a:endParaRPr lang="en-US" altLang="zh-CN" sz="1700" b="1"/>
          </a:p>
          <a:p>
            <a:r>
              <a:rPr lang="en-US" altLang="zh-CN" sz="1700" b="1"/>
              <a:t>	(p[1],p[0]), (p[2],p[1]), (p[3],p[2])</a:t>
            </a:r>
            <a:r>
              <a:rPr lang="en-US" altLang="zh-CN" sz="1700"/>
              <a:t>,  (a[4],p[3]),... </a:t>
            </a:r>
          </a:p>
          <a:p>
            <a:r>
              <a:rPr lang="en-US" altLang="zh-CN" sz="1700"/>
              <a:t>In the general case:</a:t>
            </a:r>
            <a:endParaRPr lang="en-US" altLang="zh-CN" sz="1700" b="1"/>
          </a:p>
          <a:p>
            <a:r>
              <a:rPr lang="en-US" altLang="zh-CN" sz="1700" b="1"/>
              <a:t>	 (p[1],p[0]), (p[2],p[1]), ..., (p[k-1],p[k-2])</a:t>
            </a:r>
            <a:r>
              <a:rPr lang="en-US" altLang="zh-CN" sz="1700"/>
              <a:t>,  (a[k],p[k-1]),...</a:t>
            </a:r>
          </a:p>
          <a:p>
            <a:r>
              <a:rPr lang="en-US" altLang="zh-CN" sz="1700"/>
              <a:t>The bold comparisions based on the pattern only and can be pre-done. These can be done by sliding a copy pp of the pattern to right 1 position. We can see that in the given example this comparision is wrong.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4">
            <a:extLst>
              <a:ext uri="{FF2B5EF4-FFF2-40B4-BE49-F238E27FC236}">
                <a16:creationId xmlns:a16="http://schemas.microsoft.com/office/drawing/2014/main" id="{81DF3BF9-CB62-4B09-907C-F79653C090E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122" name="Slide Number Placeholder 5">
            <a:extLst>
              <a:ext uri="{FF2B5EF4-FFF2-40B4-BE49-F238E27FC236}">
                <a16:creationId xmlns:a16="http://schemas.microsoft.com/office/drawing/2014/main" id="{01CB778C-55FA-42EC-B421-06D88AA775B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05357F-9F92-4BBF-AB54-DEF25C0ADDC8}" type="slidenum">
              <a:rPr lang="en-US" altLang="zh-CN"/>
              <a:pPr/>
              <a:t>2</a:t>
            </a:fld>
            <a:r>
              <a:rPr lang="en-US" altLang="zh-CN"/>
              <a:t>/47</a:t>
            </a:r>
          </a:p>
        </p:txBody>
      </p:sp>
      <p:sp>
        <p:nvSpPr>
          <p:cNvPr id="5123" name="Slide Number Placeholder 3">
            <a:extLst>
              <a:ext uri="{FF2B5EF4-FFF2-40B4-BE49-F238E27FC236}">
                <a16:creationId xmlns:a16="http://schemas.microsoft.com/office/drawing/2014/main" id="{D3B9270F-74AB-4EB8-934E-D24D134DB7F0}"/>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C5FC29AE-8392-4BC9-AB7F-88A71D0A7797}" type="slidenum">
              <a:rPr lang="en-US" altLang="zh-CN" sz="1200" b="1">
                <a:solidFill>
                  <a:srgbClr val="FFFFFF"/>
                </a:solidFill>
              </a:rPr>
              <a:pPr algn="ctr">
                <a:lnSpc>
                  <a:spcPct val="80000"/>
                </a:lnSpc>
              </a:pPr>
              <a:t>2</a:t>
            </a:fld>
            <a:endParaRPr lang="en-US" altLang="zh-CN" sz="1200" b="1">
              <a:solidFill>
                <a:srgbClr val="FFFFFF"/>
              </a:solidFill>
            </a:endParaRPr>
          </a:p>
        </p:txBody>
      </p:sp>
      <p:sp>
        <p:nvSpPr>
          <p:cNvPr id="5124" name="Rectangle 2">
            <a:extLst>
              <a:ext uri="{FF2B5EF4-FFF2-40B4-BE49-F238E27FC236}">
                <a16:creationId xmlns:a16="http://schemas.microsoft.com/office/drawing/2014/main" id="{EF0E0EFA-4EE3-4E0B-A213-F654ABD8B619}"/>
              </a:ext>
            </a:extLst>
          </p:cNvPr>
          <p:cNvSpPr>
            <a:spLocks noChangeArrowheads="1"/>
          </p:cNvSpPr>
          <p:nvPr/>
        </p:nvSpPr>
        <p:spPr bwMode="auto">
          <a:xfrm>
            <a:off x="609600" y="685800"/>
            <a:ext cx="67786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a:r>
              <a:rPr lang="en-US" altLang="zh-CN" sz="4000" b="1">
                <a:solidFill>
                  <a:srgbClr val="CC3300"/>
                </a:solidFill>
                <a:latin typeface="Calibri" panose="020F0502020204030204" pitchFamily="34" charset="0"/>
              </a:rPr>
              <a:t>Objectives</a:t>
            </a:r>
          </a:p>
        </p:txBody>
      </p:sp>
      <p:sp>
        <p:nvSpPr>
          <p:cNvPr id="5125" name="Rectangle 3">
            <a:extLst>
              <a:ext uri="{FF2B5EF4-FFF2-40B4-BE49-F238E27FC236}">
                <a16:creationId xmlns:a16="http://schemas.microsoft.com/office/drawing/2014/main" id="{52FB2462-9D8F-4D45-84A1-DE9161D488AF}"/>
              </a:ext>
            </a:extLst>
          </p:cNvPr>
          <p:cNvSpPr>
            <a:spLocks noChangeArrowheads="1"/>
          </p:cNvSpPr>
          <p:nvPr/>
        </p:nvSpPr>
        <p:spPr bwMode="auto">
          <a:xfrm>
            <a:off x="1447800" y="1398588"/>
            <a:ext cx="6477000" cy="462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eaLnBrk="0" hangingPunct="0">
              <a:spcBef>
                <a:spcPct val="20000"/>
              </a:spcBef>
              <a:buFont typeface="Arial" panose="020B0604020202020204" pitchFamily="34" charset="0"/>
              <a:buChar char="•"/>
            </a:pPr>
            <a:r>
              <a:rPr lang="en-US" altLang="zh-CN" sz="2800">
                <a:latin typeface="Calibri" panose="020F0502020204030204" pitchFamily="34" charset="0"/>
              </a:rPr>
              <a:t>Abundance of Digitized Text</a:t>
            </a:r>
          </a:p>
          <a:p>
            <a:pPr eaLnBrk="0" hangingPunct="0">
              <a:spcBef>
                <a:spcPct val="20000"/>
              </a:spcBef>
              <a:buFont typeface="Arial" panose="020B0604020202020204" pitchFamily="34" charset="0"/>
              <a:buChar char="•"/>
            </a:pPr>
            <a:r>
              <a:rPr lang="en-US" altLang="zh-CN" sz="2800">
                <a:latin typeface="Calibri" panose="020F0502020204030204" pitchFamily="34" charset="0"/>
              </a:rPr>
              <a:t>The problem of String Matching</a:t>
            </a:r>
          </a:p>
          <a:p>
            <a:pPr eaLnBrk="0" hangingPunct="0">
              <a:spcBef>
                <a:spcPct val="20000"/>
              </a:spcBef>
              <a:buFont typeface="Arial" panose="020B0604020202020204" pitchFamily="34" charset="0"/>
              <a:buChar char="•"/>
            </a:pPr>
            <a:r>
              <a:rPr lang="en-US" altLang="zh-CN" sz="2800">
                <a:latin typeface="Calibri" panose="020F0502020204030204" pitchFamily="34" charset="0"/>
              </a:rPr>
              <a:t>Brute-Force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Knuth-Morris-Pratt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Data Compression</a:t>
            </a:r>
          </a:p>
          <a:p>
            <a:pPr eaLnBrk="0" hangingPunct="0">
              <a:spcBef>
                <a:spcPct val="20000"/>
              </a:spcBef>
              <a:buFont typeface="Arial" panose="020B0604020202020204" pitchFamily="34" charset="0"/>
              <a:buChar char="•"/>
            </a:pPr>
            <a:r>
              <a:rPr lang="en-US" altLang="zh-CN" sz="2800">
                <a:latin typeface="Calibri" panose="020F0502020204030204" pitchFamily="34" charset="0"/>
              </a:rPr>
              <a:t>Condition for Data Compression</a:t>
            </a:r>
          </a:p>
          <a:p>
            <a:pPr eaLnBrk="0" hangingPunct="0">
              <a:spcBef>
                <a:spcPct val="20000"/>
              </a:spcBef>
              <a:buFont typeface="Arial" panose="020B0604020202020204" pitchFamily="34" charset="0"/>
              <a:buChar char="•"/>
            </a:pPr>
            <a:r>
              <a:rPr lang="en-US" altLang="zh-CN" sz="2800">
                <a:latin typeface="Calibri" panose="020F0502020204030204" pitchFamily="34" charset="0"/>
              </a:rPr>
              <a:t>Huffman Coding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LZW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Run-length Encoding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Footer Placeholder 4">
            <a:extLst>
              <a:ext uri="{FF2B5EF4-FFF2-40B4-BE49-F238E27FC236}">
                <a16:creationId xmlns:a16="http://schemas.microsoft.com/office/drawing/2014/main" id="{53891E03-F72E-4EA4-90BE-293B4C32603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7650" name="Slide Number Placeholder 5">
            <a:extLst>
              <a:ext uri="{FF2B5EF4-FFF2-40B4-BE49-F238E27FC236}">
                <a16:creationId xmlns:a16="http://schemas.microsoft.com/office/drawing/2014/main" id="{3A8FA39C-0D65-4530-9E7B-A613ED34E7C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0EF9B2B-22EC-48AE-96EC-116C4D8C7CFB}" type="slidenum">
              <a:rPr lang="en-US" altLang="zh-CN"/>
              <a:pPr/>
              <a:t>20</a:t>
            </a:fld>
            <a:r>
              <a:rPr lang="en-US" altLang="zh-CN"/>
              <a:t>/47</a:t>
            </a:r>
          </a:p>
        </p:txBody>
      </p:sp>
      <p:sp>
        <p:nvSpPr>
          <p:cNvPr id="27651" name="Rectangle 2">
            <a:extLst>
              <a:ext uri="{FF2B5EF4-FFF2-40B4-BE49-F238E27FC236}">
                <a16:creationId xmlns:a16="http://schemas.microsoft.com/office/drawing/2014/main" id="{BF3424DF-0EFC-45BA-84D7-96E965958B8F}"/>
              </a:ext>
            </a:extLst>
          </p:cNvPr>
          <p:cNvSpPr>
            <a:spLocks noGrp="1" noChangeArrowheads="1"/>
          </p:cNvSpPr>
          <p:nvPr>
            <p:ph type="title"/>
          </p:nvPr>
        </p:nvSpPr>
        <p:spPr>
          <a:xfrm>
            <a:off x="457200" y="304800"/>
            <a:ext cx="8229600" cy="641350"/>
          </a:xfrm>
        </p:spPr>
        <p:txBody>
          <a:bodyPr>
            <a:spAutoFit/>
          </a:bodyPr>
          <a:lstStyle/>
          <a:p>
            <a:r>
              <a:rPr lang="en-US" altLang="zh-CN" sz="3600" b="1">
                <a:solidFill>
                  <a:srgbClr val="CC3300"/>
                </a:solidFill>
                <a:latin typeface="Calibri" panose="020F0502020204030204" pitchFamily="34" charset="0"/>
              </a:rPr>
              <a:t>The Knuth-Morris-Pratt Algorithm - 4</a:t>
            </a:r>
          </a:p>
        </p:txBody>
      </p:sp>
      <p:sp>
        <p:nvSpPr>
          <p:cNvPr id="27652" name="Rectangle 3">
            <a:extLst>
              <a:ext uri="{FF2B5EF4-FFF2-40B4-BE49-F238E27FC236}">
                <a16:creationId xmlns:a16="http://schemas.microsoft.com/office/drawing/2014/main" id="{DB26BEF9-0AC0-484F-A191-EBB8C7C1E092}"/>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tLang="zh-CN" sz="1800"/>
          </a:p>
        </p:txBody>
      </p:sp>
      <p:graphicFrame>
        <p:nvGraphicFramePr>
          <p:cNvPr id="462941" name="Group 93">
            <a:extLst>
              <a:ext uri="{FF2B5EF4-FFF2-40B4-BE49-F238E27FC236}">
                <a16:creationId xmlns:a16="http://schemas.microsoft.com/office/drawing/2014/main" id="{306174BC-ED63-4296-A2F2-07BEF90F3FC0}"/>
              </a:ext>
            </a:extLst>
          </p:cNvPr>
          <p:cNvGraphicFramePr>
            <a:graphicFrameLocks noGrp="1"/>
          </p:cNvGraphicFramePr>
          <p:nvPr/>
        </p:nvGraphicFramePr>
        <p:xfrm>
          <a:off x="838200" y="990600"/>
          <a:ext cx="7391400" cy="1524000"/>
        </p:xfrm>
        <a:graphic>
          <a:graphicData uri="http://schemas.openxmlformats.org/drawingml/2006/table">
            <a:tbl>
              <a:tblPr/>
              <a:tblGrid>
                <a:gridCol w="1120775">
                  <a:extLst>
                    <a:ext uri="{9D8B030D-6E8A-4147-A177-3AD203B41FA5}">
                      <a16:colId xmlns:a16="http://schemas.microsoft.com/office/drawing/2014/main" val="20000"/>
                    </a:ext>
                  </a:extLst>
                </a:gridCol>
                <a:gridCol w="482600">
                  <a:extLst>
                    <a:ext uri="{9D8B030D-6E8A-4147-A177-3AD203B41FA5}">
                      <a16:colId xmlns:a16="http://schemas.microsoft.com/office/drawing/2014/main" val="20001"/>
                    </a:ext>
                  </a:extLst>
                </a:gridCol>
                <a:gridCol w="482600">
                  <a:extLst>
                    <a:ext uri="{9D8B030D-6E8A-4147-A177-3AD203B41FA5}">
                      <a16:colId xmlns:a16="http://schemas.microsoft.com/office/drawing/2014/main" val="20002"/>
                    </a:ext>
                  </a:extLst>
                </a:gridCol>
                <a:gridCol w="482600">
                  <a:extLst>
                    <a:ext uri="{9D8B030D-6E8A-4147-A177-3AD203B41FA5}">
                      <a16:colId xmlns:a16="http://schemas.microsoft.com/office/drawing/2014/main" val="20003"/>
                    </a:ext>
                  </a:extLst>
                </a:gridCol>
                <a:gridCol w="482600">
                  <a:extLst>
                    <a:ext uri="{9D8B030D-6E8A-4147-A177-3AD203B41FA5}">
                      <a16:colId xmlns:a16="http://schemas.microsoft.com/office/drawing/2014/main" val="20004"/>
                    </a:ext>
                  </a:extLst>
                </a:gridCol>
                <a:gridCol w="481013">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82600">
                  <a:extLst>
                    <a:ext uri="{9D8B030D-6E8A-4147-A177-3AD203B41FA5}">
                      <a16:colId xmlns:a16="http://schemas.microsoft.com/office/drawing/2014/main" val="20007"/>
                    </a:ext>
                  </a:extLst>
                </a:gridCol>
                <a:gridCol w="482600">
                  <a:extLst>
                    <a:ext uri="{9D8B030D-6E8A-4147-A177-3AD203B41FA5}">
                      <a16:colId xmlns:a16="http://schemas.microsoft.com/office/drawing/2014/main" val="20008"/>
                    </a:ext>
                  </a:extLst>
                </a:gridCol>
                <a:gridCol w="482600">
                  <a:extLst>
                    <a:ext uri="{9D8B030D-6E8A-4147-A177-3AD203B41FA5}">
                      <a16:colId xmlns:a16="http://schemas.microsoft.com/office/drawing/2014/main" val="20009"/>
                    </a:ext>
                  </a:extLst>
                </a:gridCol>
                <a:gridCol w="482600">
                  <a:extLst>
                    <a:ext uri="{9D8B030D-6E8A-4147-A177-3AD203B41FA5}">
                      <a16:colId xmlns:a16="http://schemas.microsoft.com/office/drawing/2014/main" val="20010"/>
                    </a:ext>
                  </a:extLst>
                </a:gridCol>
                <a:gridCol w="481012">
                  <a:extLst>
                    <a:ext uri="{9D8B030D-6E8A-4147-A177-3AD203B41FA5}">
                      <a16:colId xmlns:a16="http://schemas.microsoft.com/office/drawing/2014/main" val="20011"/>
                    </a:ext>
                  </a:extLst>
                </a:gridCol>
                <a:gridCol w="482600">
                  <a:extLst>
                    <a:ext uri="{9D8B030D-6E8A-4147-A177-3AD203B41FA5}">
                      <a16:colId xmlns:a16="http://schemas.microsoft.com/office/drawing/2014/main" val="20012"/>
                    </a:ext>
                  </a:extLst>
                </a:gridCol>
                <a:gridCol w="482600">
                  <a:extLst>
                    <a:ext uri="{9D8B030D-6E8A-4147-A177-3AD203B41FA5}">
                      <a16:colId xmlns:a16="http://schemas.microsoft.com/office/drawing/2014/main" val="20013"/>
                    </a:ext>
                  </a:extLst>
                </a:gridCol>
              </a:tblGrid>
              <a:tr h="3048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Index    i</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3</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4</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5</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6</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7</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8</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9</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12</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228600">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Text     a</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30188">
                <a:tc>
                  <a:txBody>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Pattern  p</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23177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1400" b="0" i="0" u="none" strike="noStrike" cap="none" normalizeH="0" baseline="0">
                          <a:ln>
                            <a:noFill/>
                          </a:ln>
                          <a:solidFill>
                            <a:schemeClr val="tx1"/>
                          </a:solidFill>
                          <a:effectLst/>
                          <a:latin typeface="Calibri" panose="020F0502020204030204" pitchFamily="34" charset="0"/>
                        </a:rPr>
                        <a:t>Slide 1</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233363">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1400" b="0" i="0" u="none" strike="noStrike" cap="none" normalizeH="0" baseline="0">
                          <a:ln>
                            <a:noFill/>
                          </a:ln>
                          <a:solidFill>
                            <a:schemeClr val="tx1"/>
                          </a:solidFill>
                          <a:effectLst/>
                          <a:latin typeface="Calibri" panose="020F0502020204030204" pitchFamily="34" charset="0"/>
                        </a:rPr>
                        <a:t>Slide 2 (ok)</a:t>
                      </a:r>
                    </a:p>
                  </a:txBody>
                  <a:tcPr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5E5E5"/>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2B2B2"/>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0</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1</a:t>
                      </a:r>
                      <a:endParaRPr kumimoji="0" lang="en-US" sz="14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1400" b="0" i="0" u="none" strike="noStrike" cap="none" normalizeH="0" baseline="0">
                        <a:ln>
                          <a:noFill/>
                        </a:ln>
                        <a:solidFill>
                          <a:schemeClr val="tx1"/>
                        </a:solidFill>
                        <a:effectLst/>
                        <a:latin typeface="Calibri" panose="020F0502020204030204" pitchFamily="34" charset="0"/>
                      </a:endParaRPr>
                    </a:p>
                  </a:txBody>
                  <a:tcPr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bl>
          </a:graphicData>
        </a:graphic>
      </p:graphicFrame>
      <p:sp>
        <p:nvSpPr>
          <p:cNvPr id="27745" name="Text Box 91">
            <a:extLst>
              <a:ext uri="{FF2B5EF4-FFF2-40B4-BE49-F238E27FC236}">
                <a16:creationId xmlns:a16="http://schemas.microsoft.com/office/drawing/2014/main" id="{D98F222D-20CE-4BF9-A79E-95A88EFAEC6D}"/>
              </a:ext>
            </a:extLst>
          </p:cNvPr>
          <p:cNvSpPr txBox="1">
            <a:spLocks noChangeArrowheads="1"/>
          </p:cNvSpPr>
          <p:nvPr/>
        </p:nvSpPr>
        <p:spPr bwMode="auto">
          <a:xfrm>
            <a:off x="304800" y="2743200"/>
            <a:ext cx="84582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Now we slide the pattern  pp  to right 2 positions and we can see the bold comparisions are matched. We can start to compare a[4] with p[2] only. </a:t>
            </a:r>
          </a:p>
          <a:p>
            <a:r>
              <a:rPr lang="en-US" altLang="zh-CN" sz="2000" b="1"/>
              <a:t>(p[2],p[0]), (p[3],p[1]), </a:t>
            </a:r>
            <a:r>
              <a:rPr lang="en-US" altLang="zh-CN" sz="2000"/>
              <a:t> (a[4],p[2]),...</a:t>
            </a:r>
          </a:p>
          <a:p>
            <a:endParaRPr lang="en-US" altLang="zh-CN" sz="2000"/>
          </a:p>
          <a:p>
            <a:r>
              <a:rPr lang="en-US" altLang="zh-CN" sz="2000"/>
              <a:t>For a given pattern p, we can precalculate the so called  Knuth/Morris/Pratt </a:t>
            </a:r>
            <a:r>
              <a:rPr lang="en-US" altLang="zh-CN" sz="2000" b="1" i="1"/>
              <a:t>failure function</a:t>
            </a:r>
            <a:r>
              <a:rPr lang="en-US" altLang="zh-CN" sz="2000"/>
              <a:t> next(j) and stores them in an array T[j], where j = 0, 1, ..., m-1.</a:t>
            </a:r>
          </a:p>
          <a:p>
            <a:r>
              <a:rPr lang="en-US" altLang="zh-CN" sz="2000" b="1">
                <a:solidFill>
                  <a:srgbClr val="0000CC"/>
                </a:solidFill>
              </a:rPr>
              <a:t>We define next(0) = -1, next(1) = 0. For j, 2 ≤ j ≤ m-1 the next(j) takes a value in an interval  [0, j-1].</a:t>
            </a:r>
          </a:p>
          <a:p>
            <a:r>
              <a:rPr lang="en-US" altLang="zh-CN" sz="2000"/>
              <a:t>This value can be calculated by sliding a copied pp to right by some positions and comparing the values of pp with the p's values.</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Footer Placeholder 4">
            <a:extLst>
              <a:ext uri="{FF2B5EF4-FFF2-40B4-BE49-F238E27FC236}">
                <a16:creationId xmlns:a16="http://schemas.microsoft.com/office/drawing/2014/main" id="{4B266E81-871A-4102-BD5B-139B6BA16966}"/>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8674" name="Slide Number Placeholder 5">
            <a:extLst>
              <a:ext uri="{FF2B5EF4-FFF2-40B4-BE49-F238E27FC236}">
                <a16:creationId xmlns:a16="http://schemas.microsoft.com/office/drawing/2014/main" id="{9ECE202B-4FAB-4EA2-94C6-9637888211C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5493F10-90D7-4D98-8980-C6FD9174BBA5}" type="slidenum">
              <a:rPr lang="en-US" altLang="zh-CN"/>
              <a:pPr/>
              <a:t>21</a:t>
            </a:fld>
            <a:r>
              <a:rPr lang="en-US" altLang="zh-CN"/>
              <a:t>/47</a:t>
            </a:r>
          </a:p>
        </p:txBody>
      </p:sp>
      <p:sp>
        <p:nvSpPr>
          <p:cNvPr id="28675" name="Rectangle 2">
            <a:extLst>
              <a:ext uri="{FF2B5EF4-FFF2-40B4-BE49-F238E27FC236}">
                <a16:creationId xmlns:a16="http://schemas.microsoft.com/office/drawing/2014/main" id="{8B2E76EE-1671-4BEF-B93B-CC7A4ECB1090}"/>
              </a:ext>
            </a:extLst>
          </p:cNvPr>
          <p:cNvSpPr>
            <a:spLocks noGrp="1" noChangeArrowheads="1"/>
          </p:cNvSpPr>
          <p:nvPr>
            <p:ph type="title"/>
          </p:nvPr>
        </p:nvSpPr>
        <p:spPr>
          <a:xfrm>
            <a:off x="457200" y="304800"/>
            <a:ext cx="8229600" cy="641350"/>
          </a:xfrm>
        </p:spPr>
        <p:txBody>
          <a:bodyPr>
            <a:spAutoFit/>
          </a:bodyPr>
          <a:lstStyle/>
          <a:p>
            <a:r>
              <a:rPr lang="en-US" altLang="zh-CN" sz="3600" b="1">
                <a:solidFill>
                  <a:srgbClr val="CC3300"/>
                </a:solidFill>
                <a:latin typeface="Calibri" panose="020F0502020204030204" pitchFamily="34" charset="0"/>
              </a:rPr>
              <a:t>The Knuth-Morris-Pratt Algorithm - 5</a:t>
            </a:r>
          </a:p>
        </p:txBody>
      </p:sp>
      <p:sp>
        <p:nvSpPr>
          <p:cNvPr id="28676" name="Rectangle 3">
            <a:extLst>
              <a:ext uri="{FF2B5EF4-FFF2-40B4-BE49-F238E27FC236}">
                <a16:creationId xmlns:a16="http://schemas.microsoft.com/office/drawing/2014/main" id="{D954A3AA-3963-41EE-83A4-28FFA3530D66}"/>
              </a:ext>
            </a:extLst>
          </p:cNvPr>
          <p:cNvSpPr>
            <a:spLocks noChangeArrowheads="1"/>
          </p:cNvSpPr>
          <p:nvPr/>
        </p:nvSpPr>
        <p:spPr bwMode="auto">
          <a:xfrm>
            <a:off x="0" y="19510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endParaRPr lang="en-US" altLang="zh-CN" sz="1800"/>
          </a:p>
        </p:txBody>
      </p:sp>
      <p:sp>
        <p:nvSpPr>
          <p:cNvPr id="28677" name="Text Box 91">
            <a:extLst>
              <a:ext uri="{FF2B5EF4-FFF2-40B4-BE49-F238E27FC236}">
                <a16:creationId xmlns:a16="http://schemas.microsoft.com/office/drawing/2014/main" id="{6F57579F-395B-4493-9BDF-CE7136C095E1}"/>
              </a:ext>
            </a:extLst>
          </p:cNvPr>
          <p:cNvSpPr txBox="1">
            <a:spLocks noChangeArrowheads="1"/>
          </p:cNvSpPr>
          <p:nvPr/>
        </p:nvSpPr>
        <p:spPr bwMode="auto">
          <a:xfrm>
            <a:off x="228600" y="974725"/>
            <a:ext cx="86868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In summary, a "step" of the KMP algorithm makes progress in one of two ways. Before the step, suppose that p[0,..,k-1] is already matched with a[r,..., r+k-1].</a:t>
            </a:r>
          </a:p>
          <a:p>
            <a:r>
              <a:rPr lang="en-US" altLang="zh-CN" sz="2000"/>
              <a:t>If p[k] = a[r+k], the length of the match is extended, unless k = m-1, in which case we have found a complete match of the pattern in the text.</a:t>
            </a:r>
          </a:p>
          <a:p>
            <a:r>
              <a:rPr lang="en-US" altLang="zh-CN" sz="2000"/>
              <a:t>If p[k] </a:t>
            </a:r>
            <a:r>
              <a:rPr lang="en-US" altLang="zh-CN" sz="2000">
                <a:sym typeface="Symbol" panose="05050102010706020507" pitchFamily="18" charset="2"/>
              </a:rPr>
              <a:t></a:t>
            </a:r>
            <a:r>
              <a:rPr lang="en-US" altLang="zh-CN" sz="2000"/>
              <a:t>  a[r + k], the pattern slides to the right to the index h = next[k]. (Thus we start to compare p[h] with a[r+k]).</a:t>
            </a:r>
          </a:p>
          <a:p>
            <a:r>
              <a:rPr lang="en-US" altLang="zh-CN" sz="2000"/>
              <a:t>In either case, progress is made. The algorithm repeats such steps of progress until the end of the text is reached.</a:t>
            </a:r>
          </a:p>
          <a:p>
            <a:endParaRPr lang="en-US" altLang="zh-CN" sz="2000"/>
          </a:p>
          <a:p>
            <a:r>
              <a:rPr lang="en-US" altLang="zh-CN" sz="2000"/>
              <a:t>Running Time</a:t>
            </a:r>
          </a:p>
          <a:p>
            <a:r>
              <a:rPr lang="en-US" altLang="zh-CN" sz="2000"/>
              <a:t>Each time through the loop, either we increase i or we slide the pattern right. Both of these events can occur at most n times, and so the repeat loop is executed at most 2n times. The cost of each iteration of the repeat loop is O(1). Therefore, the running time is O(n), assuming that the values (q) are already computed.</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Footer Placeholder 4">
            <a:extLst>
              <a:ext uri="{FF2B5EF4-FFF2-40B4-BE49-F238E27FC236}">
                <a16:creationId xmlns:a16="http://schemas.microsoft.com/office/drawing/2014/main" id="{D213AF1B-A690-4482-BFBC-CE7DA00A7B6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29698" name="Slide Number Placeholder 5">
            <a:extLst>
              <a:ext uri="{FF2B5EF4-FFF2-40B4-BE49-F238E27FC236}">
                <a16:creationId xmlns:a16="http://schemas.microsoft.com/office/drawing/2014/main" id="{31294944-441D-4D2D-AF68-ECD789CAF52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214EE6D-43A2-406E-8665-B23F7F7BBB95}" type="slidenum">
              <a:rPr lang="en-US" altLang="zh-CN"/>
              <a:pPr/>
              <a:t>22</a:t>
            </a:fld>
            <a:r>
              <a:rPr lang="en-US" altLang="zh-CN"/>
              <a:t>/47</a:t>
            </a:r>
          </a:p>
        </p:txBody>
      </p:sp>
      <p:sp>
        <p:nvSpPr>
          <p:cNvPr id="29699" name="Rectangle 2">
            <a:extLst>
              <a:ext uri="{FF2B5EF4-FFF2-40B4-BE49-F238E27FC236}">
                <a16:creationId xmlns:a16="http://schemas.microsoft.com/office/drawing/2014/main" id="{4DB6A1B3-A122-4D90-B5C6-42A0A29E531A}"/>
              </a:ext>
            </a:extLst>
          </p:cNvPr>
          <p:cNvSpPr>
            <a:spLocks noGrp="1" noChangeArrowheads="1"/>
          </p:cNvSpPr>
          <p:nvPr>
            <p:ph type="title"/>
          </p:nvPr>
        </p:nvSpPr>
        <p:spPr>
          <a:xfrm>
            <a:off x="457200" y="304800"/>
            <a:ext cx="8229600" cy="641350"/>
          </a:xfrm>
        </p:spPr>
        <p:txBody>
          <a:bodyPr>
            <a:spAutoFit/>
          </a:bodyPr>
          <a:lstStyle/>
          <a:p>
            <a:r>
              <a:rPr lang="en-US" altLang="zh-CN" sz="3600" b="1">
                <a:solidFill>
                  <a:srgbClr val="CC3300"/>
                </a:solidFill>
                <a:latin typeface="Calibri" panose="020F0502020204030204" pitchFamily="34" charset="0"/>
              </a:rPr>
              <a:t>The KMP Algorithm examples</a:t>
            </a:r>
          </a:p>
        </p:txBody>
      </p:sp>
      <p:sp>
        <p:nvSpPr>
          <p:cNvPr id="29700" name="Rectangle 5">
            <a:extLst>
              <a:ext uri="{FF2B5EF4-FFF2-40B4-BE49-F238E27FC236}">
                <a16:creationId xmlns:a16="http://schemas.microsoft.com/office/drawing/2014/main" id="{CB8081C5-AE47-423F-8485-5E3301CD1C0F}"/>
              </a:ext>
            </a:extLst>
          </p:cNvPr>
          <p:cNvSpPr>
            <a:spLocks noChangeArrowheads="1"/>
          </p:cNvSpPr>
          <p:nvPr/>
        </p:nvSpPr>
        <p:spPr bwMode="auto">
          <a:xfrm>
            <a:off x="2438400" y="1108075"/>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sz="1800"/>
              <a:t>Example 1:</a:t>
            </a:r>
          </a:p>
        </p:txBody>
      </p:sp>
      <p:graphicFrame>
        <p:nvGraphicFramePr>
          <p:cNvPr id="464956" name="Group 60">
            <a:extLst>
              <a:ext uri="{FF2B5EF4-FFF2-40B4-BE49-F238E27FC236}">
                <a16:creationId xmlns:a16="http://schemas.microsoft.com/office/drawing/2014/main" id="{DC67470A-1663-479C-87E5-215F24C1B7A5}"/>
              </a:ext>
            </a:extLst>
          </p:cNvPr>
          <p:cNvGraphicFramePr>
            <a:graphicFrameLocks noGrp="1"/>
          </p:cNvGraphicFramePr>
          <p:nvPr/>
        </p:nvGraphicFramePr>
        <p:xfrm>
          <a:off x="2438400" y="1474788"/>
          <a:ext cx="2781300" cy="1130301"/>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tblGrid>
              <a:tr h="396875">
                <a:tc>
                  <a:txBody>
                    <a:bodyPr/>
                    <a:lstStyle/>
                    <a:p>
                      <a:pPr marL="0" marR="0" lvl="0" indent="0" algn="r" defTabSz="914400" rtl="0" eaLnBrk="0" fontAlgn="base" latinLnBrk="0" hangingPunct="0">
                        <a:lnSpc>
                          <a:spcPct val="100000"/>
                        </a:lnSpc>
                        <a:spcBef>
                          <a:spcPct val="0"/>
                        </a:spcBef>
                        <a:spcAft>
                          <a:spcPct val="0"/>
                        </a:spcAft>
                        <a:buClrTx/>
                        <a:buSzTx/>
                        <a:buFontTx/>
                        <a:buNone/>
                      </a:pPr>
                      <a:endPar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3</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4</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5</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6</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p[i]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D</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D</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T[i]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9739" name="Rectangle 61">
            <a:extLst>
              <a:ext uri="{FF2B5EF4-FFF2-40B4-BE49-F238E27FC236}">
                <a16:creationId xmlns:a16="http://schemas.microsoft.com/office/drawing/2014/main" id="{5A0A270A-76D3-4B84-8BD4-C049F905D554}"/>
              </a:ext>
            </a:extLst>
          </p:cNvPr>
          <p:cNvSpPr>
            <a:spLocks noChangeArrowheads="1"/>
          </p:cNvSpPr>
          <p:nvPr/>
        </p:nvSpPr>
        <p:spPr bwMode="auto">
          <a:xfrm>
            <a:off x="2438400" y="2605088"/>
            <a:ext cx="1327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sz="1800"/>
              <a:t>Example 2:</a:t>
            </a:r>
          </a:p>
        </p:txBody>
      </p:sp>
      <p:graphicFrame>
        <p:nvGraphicFramePr>
          <p:cNvPr id="465024" name="Group 128">
            <a:extLst>
              <a:ext uri="{FF2B5EF4-FFF2-40B4-BE49-F238E27FC236}">
                <a16:creationId xmlns:a16="http://schemas.microsoft.com/office/drawing/2014/main" id="{46D37172-9AB8-4285-A16A-C6026F79E984}"/>
              </a:ext>
            </a:extLst>
          </p:cNvPr>
          <p:cNvGraphicFramePr>
            <a:graphicFrameLocks noGrp="1"/>
          </p:cNvGraphicFramePr>
          <p:nvPr/>
        </p:nvGraphicFramePr>
        <p:xfrm>
          <a:off x="2438400" y="2971800"/>
          <a:ext cx="3422650" cy="1130301"/>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320675">
                  <a:extLst>
                    <a:ext uri="{9D8B030D-6E8A-4147-A177-3AD203B41FA5}">
                      <a16:colId xmlns:a16="http://schemas.microsoft.com/office/drawing/2014/main" val="20002"/>
                    </a:ext>
                  </a:extLst>
                </a:gridCol>
                <a:gridCol w="320675">
                  <a:extLst>
                    <a:ext uri="{9D8B030D-6E8A-4147-A177-3AD203B41FA5}">
                      <a16:colId xmlns:a16="http://schemas.microsoft.com/office/drawing/2014/main" val="20003"/>
                    </a:ext>
                  </a:extLst>
                </a:gridCol>
                <a:gridCol w="320675">
                  <a:extLst>
                    <a:ext uri="{9D8B030D-6E8A-4147-A177-3AD203B41FA5}">
                      <a16:colId xmlns:a16="http://schemas.microsoft.com/office/drawing/2014/main" val="20004"/>
                    </a:ext>
                  </a:extLst>
                </a:gridCol>
                <a:gridCol w="320675">
                  <a:extLst>
                    <a:ext uri="{9D8B030D-6E8A-4147-A177-3AD203B41FA5}">
                      <a16:colId xmlns:a16="http://schemas.microsoft.com/office/drawing/2014/main" val="20005"/>
                    </a:ext>
                  </a:extLst>
                </a:gridCol>
                <a:gridCol w="320675">
                  <a:extLst>
                    <a:ext uri="{9D8B030D-6E8A-4147-A177-3AD203B41FA5}">
                      <a16:colId xmlns:a16="http://schemas.microsoft.com/office/drawing/2014/main" val="20006"/>
                    </a:ext>
                  </a:extLst>
                </a:gridCol>
                <a:gridCol w="320675">
                  <a:extLst>
                    <a:ext uri="{9D8B030D-6E8A-4147-A177-3AD203B41FA5}">
                      <a16:colId xmlns:a16="http://schemas.microsoft.com/office/drawing/2014/main" val="20007"/>
                    </a:ext>
                  </a:extLst>
                </a:gridCol>
                <a:gridCol w="320675">
                  <a:extLst>
                    <a:ext uri="{9D8B030D-6E8A-4147-A177-3AD203B41FA5}">
                      <a16:colId xmlns:a16="http://schemas.microsoft.com/office/drawing/2014/main" val="20008"/>
                    </a:ext>
                  </a:extLst>
                </a:gridCol>
                <a:gridCol w="320675">
                  <a:extLst>
                    <a:ext uri="{9D8B030D-6E8A-4147-A177-3AD203B41FA5}">
                      <a16:colId xmlns:a16="http://schemas.microsoft.com/office/drawing/2014/main" val="20009"/>
                    </a:ext>
                  </a:extLst>
                </a:gridCol>
              </a:tblGrid>
              <a:tr h="396875">
                <a:tc>
                  <a:txBody>
                    <a:bodyPr/>
                    <a:lstStyle/>
                    <a:p>
                      <a:pPr marL="0" marR="0" lvl="0" indent="0" algn="r" defTabSz="914400" rtl="0" eaLnBrk="0" fontAlgn="base" latinLnBrk="0" hangingPunct="0">
                        <a:lnSpc>
                          <a:spcPct val="100000"/>
                        </a:lnSpc>
                        <a:spcBef>
                          <a:spcPct val="0"/>
                        </a:spcBef>
                        <a:spcAft>
                          <a:spcPct val="0"/>
                        </a:spcAft>
                        <a:buClrTx/>
                        <a:buSzTx/>
                        <a:buFontTx/>
                        <a:buNone/>
                      </a:pPr>
                      <a:endPar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3</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4</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5</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6</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7</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8</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p[i]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B</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71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T[i]</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3</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
        <p:nvSpPr>
          <p:cNvPr id="29786" name="Rectangle 133">
            <a:extLst>
              <a:ext uri="{FF2B5EF4-FFF2-40B4-BE49-F238E27FC236}">
                <a16:creationId xmlns:a16="http://schemas.microsoft.com/office/drawing/2014/main" id="{0D8491C2-DB04-4A7E-B881-C7280D47D1AB}"/>
              </a:ext>
            </a:extLst>
          </p:cNvPr>
          <p:cNvSpPr>
            <a:spLocks noChangeArrowheads="1"/>
          </p:cNvSpPr>
          <p:nvPr/>
        </p:nvSpPr>
        <p:spPr bwMode="auto">
          <a:xfrm>
            <a:off x="533400" y="4267200"/>
            <a:ext cx="1327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0" hangingPunct="0"/>
            <a:r>
              <a:rPr lang="en-US" altLang="zh-CN" sz="1800"/>
              <a:t>Example 3:</a:t>
            </a:r>
          </a:p>
        </p:txBody>
      </p:sp>
      <p:graphicFrame>
        <p:nvGraphicFramePr>
          <p:cNvPr id="465192" name="Group 296">
            <a:extLst>
              <a:ext uri="{FF2B5EF4-FFF2-40B4-BE49-F238E27FC236}">
                <a16:creationId xmlns:a16="http://schemas.microsoft.com/office/drawing/2014/main" id="{0C0DF9F1-DB67-4AB7-8669-3F22CB679C12}"/>
              </a:ext>
            </a:extLst>
          </p:cNvPr>
          <p:cNvGraphicFramePr>
            <a:graphicFrameLocks noGrp="1"/>
          </p:cNvGraphicFramePr>
          <p:nvPr/>
        </p:nvGraphicFramePr>
        <p:xfrm>
          <a:off x="209550" y="4724400"/>
          <a:ext cx="8629650" cy="1281323"/>
        </p:xfrm>
        <a:graphic>
          <a:graphicData uri="http://schemas.openxmlformats.org/drawingml/2006/table">
            <a:tbl>
              <a:tblPr/>
              <a:tblGrid>
                <a:gridCol w="40005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457200">
                  <a:extLst>
                    <a:ext uri="{9D8B030D-6E8A-4147-A177-3AD203B41FA5}">
                      <a16:colId xmlns:a16="http://schemas.microsoft.com/office/drawing/2014/main" val="20006"/>
                    </a:ext>
                  </a:extLst>
                </a:gridCol>
                <a:gridCol w="457200">
                  <a:extLst>
                    <a:ext uri="{9D8B030D-6E8A-4147-A177-3AD203B41FA5}">
                      <a16:colId xmlns:a16="http://schemas.microsoft.com/office/drawing/2014/main" val="20007"/>
                    </a:ext>
                  </a:extLst>
                </a:gridCol>
                <a:gridCol w="457200">
                  <a:extLst>
                    <a:ext uri="{9D8B030D-6E8A-4147-A177-3AD203B41FA5}">
                      <a16:colId xmlns:a16="http://schemas.microsoft.com/office/drawing/2014/main" val="20008"/>
                    </a:ext>
                  </a:extLst>
                </a:gridCol>
                <a:gridCol w="457200">
                  <a:extLst>
                    <a:ext uri="{9D8B030D-6E8A-4147-A177-3AD203B41FA5}">
                      <a16:colId xmlns:a16="http://schemas.microsoft.com/office/drawing/2014/main" val="20009"/>
                    </a:ext>
                  </a:extLst>
                </a:gridCol>
                <a:gridCol w="457200">
                  <a:extLst>
                    <a:ext uri="{9D8B030D-6E8A-4147-A177-3AD203B41FA5}">
                      <a16:colId xmlns:a16="http://schemas.microsoft.com/office/drawing/2014/main" val="20010"/>
                    </a:ext>
                  </a:extLst>
                </a:gridCol>
                <a:gridCol w="457200">
                  <a:extLst>
                    <a:ext uri="{9D8B030D-6E8A-4147-A177-3AD203B41FA5}">
                      <a16:colId xmlns:a16="http://schemas.microsoft.com/office/drawing/2014/main" val="20011"/>
                    </a:ext>
                  </a:extLst>
                </a:gridCol>
                <a:gridCol w="457200">
                  <a:extLst>
                    <a:ext uri="{9D8B030D-6E8A-4147-A177-3AD203B41FA5}">
                      <a16:colId xmlns:a16="http://schemas.microsoft.com/office/drawing/2014/main" val="20012"/>
                    </a:ext>
                  </a:extLst>
                </a:gridCol>
                <a:gridCol w="457200">
                  <a:extLst>
                    <a:ext uri="{9D8B030D-6E8A-4147-A177-3AD203B41FA5}">
                      <a16:colId xmlns:a16="http://schemas.microsoft.com/office/drawing/2014/main" val="20013"/>
                    </a:ext>
                  </a:extLst>
                </a:gridCol>
                <a:gridCol w="457200">
                  <a:extLst>
                    <a:ext uri="{9D8B030D-6E8A-4147-A177-3AD203B41FA5}">
                      <a16:colId xmlns:a16="http://schemas.microsoft.com/office/drawing/2014/main" val="20014"/>
                    </a:ext>
                  </a:extLst>
                </a:gridCol>
                <a:gridCol w="457200">
                  <a:extLst>
                    <a:ext uri="{9D8B030D-6E8A-4147-A177-3AD203B41FA5}">
                      <a16:colId xmlns:a16="http://schemas.microsoft.com/office/drawing/2014/main" val="20015"/>
                    </a:ext>
                  </a:extLst>
                </a:gridCol>
                <a:gridCol w="457200">
                  <a:extLst>
                    <a:ext uri="{9D8B030D-6E8A-4147-A177-3AD203B41FA5}">
                      <a16:colId xmlns:a16="http://schemas.microsoft.com/office/drawing/2014/main" val="20016"/>
                    </a:ext>
                  </a:extLst>
                </a:gridCol>
                <a:gridCol w="457200">
                  <a:extLst>
                    <a:ext uri="{9D8B030D-6E8A-4147-A177-3AD203B41FA5}">
                      <a16:colId xmlns:a16="http://schemas.microsoft.com/office/drawing/2014/main" val="20017"/>
                    </a:ext>
                  </a:extLst>
                </a:gridCol>
                <a:gridCol w="457200">
                  <a:extLst>
                    <a:ext uri="{9D8B030D-6E8A-4147-A177-3AD203B41FA5}">
                      <a16:colId xmlns:a16="http://schemas.microsoft.com/office/drawing/2014/main" val="20018"/>
                    </a:ext>
                  </a:extLst>
                </a:gridCol>
              </a:tblGrid>
              <a:tr h="396678">
                <a:tc>
                  <a:txBody>
                    <a:bodyPr/>
                    <a:lstStyle/>
                    <a:p>
                      <a:pPr marL="0" marR="0" lvl="0" indent="0" algn="r" defTabSz="914400" rtl="0" eaLnBrk="0" fontAlgn="base" latinLnBrk="0" hangingPunct="0">
                        <a:lnSpc>
                          <a:spcPct val="100000"/>
                        </a:lnSpc>
                        <a:spcBef>
                          <a:spcPct val="0"/>
                        </a:spcBef>
                        <a:spcAft>
                          <a:spcPct val="0"/>
                        </a:spcAft>
                        <a:buClrTx/>
                        <a:buSzTx/>
                        <a:buFontTx/>
                        <a:buNone/>
                      </a:pPr>
                      <a:endPar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endParaRPr>
                    </a:p>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01</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02</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03</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04</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05</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06</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07</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08</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09</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11</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12</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13</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14</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15</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16</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cap="fla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17</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cap="flat">
                      <a:noFill/>
                    </a:lnR>
                    <a:lnT cap="flat">
                      <a:noFill/>
                    </a:lnT>
                    <a:lnB>
                      <a:noFill/>
                    </a:lnB>
                    <a:lnTlToBr>
                      <a:noFill/>
                    </a:lnTlToBr>
                    <a:lnBlToTr>
                      <a:noFill/>
                    </a:lnBlToTr>
                    <a:solidFill>
                      <a:srgbClr val="FFFFFF"/>
                    </a:solidFill>
                  </a:tcPr>
                </a:tc>
                <a:extLst>
                  <a:ext uri="{0D108BD9-81ED-4DB2-BD59-A6C34878D82A}">
                    <a16:rowId xmlns:a16="http://schemas.microsoft.com/office/drawing/2014/main" val="10000"/>
                  </a:ext>
                </a:extLst>
              </a:tr>
              <a:tr h="517903">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p[i]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P</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R</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T</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C</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P</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T</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E</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2800" b="0" i="0" u="none" strike="noStrike" cap="none" normalizeH="0" baseline="0">
                        <a:ln>
                          <a:noFill/>
                        </a:ln>
                        <a:solidFill>
                          <a:schemeClr val="tx1"/>
                        </a:solidFill>
                        <a:effectLst/>
                        <a:latin typeface="Calibri" panose="020F050202020403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N</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US" sz="2800" b="0" i="0" u="none" strike="noStrike" cap="none" normalizeH="0" baseline="0">
                        <a:ln>
                          <a:noFill/>
                        </a:ln>
                        <a:solidFill>
                          <a:schemeClr val="tx1"/>
                        </a:solidFill>
                        <a:effectLst/>
                        <a:latin typeface="Calibri" panose="020F050202020403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P</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A</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R</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cap="flat">
                      <a:noFill/>
                    </a:lnR>
                    <a:lnT>
                      <a:noFill/>
                    </a:lnT>
                    <a:lnB>
                      <a:noFill/>
                    </a:lnB>
                    <a:lnTlToBr>
                      <a:noFill/>
                    </a:lnTlToBr>
                    <a:lnBlToTr>
                      <a:noFill/>
                    </a:lnBlToTr>
                    <a:solidFill>
                      <a:srgbClr val="FFFFFF"/>
                    </a:solidFill>
                  </a:tcPr>
                </a:tc>
                <a:extLst>
                  <a:ext uri="{0D108BD9-81ED-4DB2-BD59-A6C34878D82A}">
                    <a16:rowId xmlns:a16="http://schemas.microsoft.com/office/drawing/2014/main" val="10001"/>
                  </a:ext>
                </a:extLst>
              </a:tr>
              <a:tr h="366531">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000" b="1" i="0" u="none" strike="noStrike" cap="none" normalizeH="0" baseline="0">
                          <a:ln>
                            <a:noFill/>
                          </a:ln>
                          <a:solidFill>
                            <a:schemeClr val="tx1"/>
                          </a:solidFill>
                          <a:effectLst/>
                          <a:latin typeface="Arial Unicode MS" pitchFamily="34" charset="-128"/>
                          <a:cs typeface="Courier New" panose="02070309020205020404" pitchFamily="49" charset="0"/>
                        </a:rPr>
                        <a:t>T[i]</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cap="flat">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0</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1</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a:noFill/>
                    </a:lnR>
                    <a:lnT>
                      <a:noFill/>
                    </a:lnT>
                    <a:lnB cap="flat">
                      <a:noFill/>
                    </a:lnB>
                    <a:lnTlToBr>
                      <a:noFill/>
                    </a:lnTlToBr>
                    <a:lnBlToTr>
                      <a:noFill/>
                    </a:lnBlToTr>
                    <a:solidFill>
                      <a:srgbClr val="FFFFFF"/>
                    </a:solidFill>
                  </a:tcPr>
                </a:tc>
                <a:tc>
                  <a:txBody>
                    <a:bodyPr/>
                    <a:lstStyle/>
                    <a:p>
                      <a:pPr marL="0" marR="0" lvl="0" indent="0" algn="r" defTabSz="914400" rtl="0" eaLnBrk="0" fontAlgn="base" latinLnBrk="0" hangingPunct="0">
                        <a:lnSpc>
                          <a:spcPct val="100000"/>
                        </a:lnSpc>
                        <a:spcBef>
                          <a:spcPct val="0"/>
                        </a:spcBef>
                        <a:spcAft>
                          <a:spcPct val="0"/>
                        </a:spcAft>
                        <a:buClrTx/>
                        <a:buSzTx/>
                        <a:buFontTx/>
                        <a:buNone/>
                      </a:pPr>
                      <a:r>
                        <a:rPr kumimoji="0" lang="en-US" sz="1800" b="0" i="0" u="none" strike="noStrike" cap="none" normalizeH="0" baseline="0">
                          <a:ln>
                            <a:noFill/>
                          </a:ln>
                          <a:solidFill>
                            <a:schemeClr val="tx1"/>
                          </a:solidFill>
                          <a:effectLst/>
                          <a:latin typeface="Courier New" panose="02070309020205020404" pitchFamily="49" charset="0"/>
                          <a:cs typeface="Courier New" panose="02070309020205020404" pitchFamily="49" charset="0"/>
                        </a:rPr>
                        <a:t>2</a:t>
                      </a:r>
                      <a:endParaRPr kumimoji="0" lang="en-US" sz="1800" b="0" i="0" u="none" strike="noStrike" cap="none" normalizeH="0" baseline="0">
                        <a:ln>
                          <a:noFill/>
                        </a:ln>
                        <a:solidFill>
                          <a:schemeClr val="tx1"/>
                        </a:solidFill>
                        <a:effectLst/>
                        <a:latin typeface="Arial" panose="020B0604020202020204" pitchFamily="34" charset="0"/>
                      </a:endParaRPr>
                    </a:p>
                  </a:txBody>
                  <a:tcPr marT="45697" marB="45697" anchor="ctr" horzOverflow="overflow">
                    <a:lnL>
                      <a:noFill/>
                    </a:lnL>
                    <a:lnR cap="flat">
                      <a:noFill/>
                    </a:lnR>
                    <a:lnT>
                      <a:noFill/>
                    </a:lnT>
                    <a:lnB cap="flat">
                      <a:noFill/>
                    </a:lnB>
                    <a:lnTlToBr>
                      <a:noFill/>
                    </a:lnTlToBr>
                    <a:lnBlToTr>
                      <a:noFill/>
                    </a:lnBlToTr>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Footer Placeholder 4">
            <a:extLst>
              <a:ext uri="{FF2B5EF4-FFF2-40B4-BE49-F238E27FC236}">
                <a16:creationId xmlns:a16="http://schemas.microsoft.com/office/drawing/2014/main" id="{93049432-C4D6-4BA2-8C86-5F6EC65F548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0722" name="Slide Number Placeholder 5">
            <a:extLst>
              <a:ext uri="{FF2B5EF4-FFF2-40B4-BE49-F238E27FC236}">
                <a16:creationId xmlns:a16="http://schemas.microsoft.com/office/drawing/2014/main" id="{BB92DC35-7F6B-4DD5-9159-752A114D0B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BADC4E-B10B-4F4E-9B72-D1A1055CD5FB}" type="slidenum">
              <a:rPr lang="en-US" altLang="zh-CN"/>
              <a:pPr/>
              <a:t>23</a:t>
            </a:fld>
            <a:r>
              <a:rPr lang="en-US" altLang="zh-CN"/>
              <a:t>/47</a:t>
            </a:r>
          </a:p>
        </p:txBody>
      </p:sp>
      <p:sp>
        <p:nvSpPr>
          <p:cNvPr id="30723" name="Title 1">
            <a:extLst>
              <a:ext uri="{FF2B5EF4-FFF2-40B4-BE49-F238E27FC236}">
                <a16:creationId xmlns:a16="http://schemas.microsoft.com/office/drawing/2014/main" id="{0434CAF6-A630-4FDE-87F1-04FD1F94A554}"/>
              </a:ext>
            </a:extLst>
          </p:cNvPr>
          <p:cNvSpPr>
            <a:spLocks noGrp="1" noChangeArrowheads="1"/>
          </p:cNvSpPr>
          <p:nvPr>
            <p:ph type="title" idx="4294967295"/>
          </p:nvPr>
        </p:nvSpPr>
        <p:spPr>
          <a:xfrm>
            <a:off x="460375" y="441325"/>
            <a:ext cx="8229600" cy="701675"/>
          </a:xfrm>
        </p:spPr>
        <p:txBody>
          <a:bodyPr>
            <a:spAutoFit/>
          </a:bodyPr>
          <a:lstStyle/>
          <a:p>
            <a:r>
              <a:rPr lang="en-US" altLang="zh-CN" sz="4000" b="1">
                <a:solidFill>
                  <a:srgbClr val="CC3300"/>
                </a:solidFill>
              </a:rPr>
              <a:t>Data Compression - 1</a:t>
            </a:r>
          </a:p>
        </p:txBody>
      </p:sp>
      <p:sp>
        <p:nvSpPr>
          <p:cNvPr id="30724" name="Content Placeholder 4">
            <a:extLst>
              <a:ext uri="{FF2B5EF4-FFF2-40B4-BE49-F238E27FC236}">
                <a16:creationId xmlns:a16="http://schemas.microsoft.com/office/drawing/2014/main" id="{A90EB8C8-E526-40AA-9418-18C832D8D82E}"/>
              </a:ext>
            </a:extLst>
          </p:cNvPr>
          <p:cNvSpPr>
            <a:spLocks noGrp="1" noChangeArrowheads="1"/>
          </p:cNvSpPr>
          <p:nvPr>
            <p:ph sz="quarter" idx="4294967295"/>
          </p:nvPr>
        </p:nvSpPr>
        <p:spPr>
          <a:xfrm>
            <a:off x="457200" y="1319213"/>
            <a:ext cx="8229600" cy="3673475"/>
          </a:xfrm>
        </p:spPr>
        <p:txBody>
          <a:bodyPr>
            <a:spAutoFit/>
          </a:bodyPr>
          <a:lstStyle/>
          <a:p>
            <a:pPr marL="319088" indent="-319088"/>
            <a:r>
              <a:rPr lang="en-US" altLang="zh-CN" sz="2500"/>
              <a:t>“In computer science and information theory, </a:t>
            </a:r>
            <a:r>
              <a:rPr lang="en-US" altLang="zh-CN" sz="2500" b="1"/>
              <a:t>data compression</a:t>
            </a:r>
            <a:r>
              <a:rPr lang="en-US" altLang="zh-CN" sz="2500"/>
              <a:t> or </a:t>
            </a:r>
            <a:r>
              <a:rPr lang="en-US" altLang="zh-CN" sz="2500" b="1"/>
              <a:t>source coding</a:t>
            </a:r>
            <a:r>
              <a:rPr lang="en-US" altLang="zh-CN" sz="2500"/>
              <a:t> is the process of encoding information using fewer bits (or other information-bearing units) than an unencoded representation would use through use of specific encoding schemes.” (Wikipedia)</a:t>
            </a:r>
          </a:p>
          <a:p>
            <a:pPr marL="319088" indent="-319088"/>
            <a:r>
              <a:rPr lang="en-US" altLang="zh-CN" sz="2500"/>
              <a:t>Compression reduces the consumption of storage (disks) or bandwidth.</a:t>
            </a:r>
          </a:p>
          <a:p>
            <a:pPr marL="319088" indent="-319088"/>
            <a:r>
              <a:rPr lang="en-US" altLang="zh-CN" sz="2500"/>
              <a:t>However, it needs processing time to restore or view the compressed code.</a:t>
            </a:r>
          </a:p>
        </p:txBody>
      </p:sp>
      <p:grpSp>
        <p:nvGrpSpPr>
          <p:cNvPr id="30725" name="Group 17">
            <a:extLst>
              <a:ext uri="{FF2B5EF4-FFF2-40B4-BE49-F238E27FC236}">
                <a16:creationId xmlns:a16="http://schemas.microsoft.com/office/drawing/2014/main" id="{342E8524-63CC-4391-9AFE-95C740FBAEE7}"/>
              </a:ext>
            </a:extLst>
          </p:cNvPr>
          <p:cNvGrpSpPr>
            <a:grpSpLocks/>
          </p:cNvGrpSpPr>
          <p:nvPr/>
        </p:nvGrpSpPr>
        <p:grpSpPr bwMode="auto">
          <a:xfrm>
            <a:off x="1219200" y="4976813"/>
            <a:ext cx="6248400" cy="1052512"/>
            <a:chOff x="1219200" y="5257800"/>
            <a:chExt cx="6248400" cy="1051959"/>
          </a:xfrm>
        </p:grpSpPr>
        <p:sp>
          <p:nvSpPr>
            <p:cNvPr id="6" name="Rectangle 5">
              <a:extLst>
                <a:ext uri="{FF2B5EF4-FFF2-40B4-BE49-F238E27FC236}">
                  <a16:creationId xmlns:a16="http://schemas.microsoft.com/office/drawing/2014/main" id="{1C31933F-BCF5-45F1-BEB1-EEEAA0C34045}"/>
                </a:ext>
              </a:extLst>
            </p:cNvPr>
            <p:cNvSpPr/>
            <p:nvPr/>
          </p:nvSpPr>
          <p:spPr>
            <a:xfrm>
              <a:off x="1219200" y="5333960"/>
              <a:ext cx="2362200" cy="837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dirty="0"/>
                <a:t>Raw data</a:t>
              </a:r>
            </a:p>
          </p:txBody>
        </p:sp>
        <p:sp>
          <p:nvSpPr>
            <p:cNvPr id="7" name="Oval 6">
              <a:extLst>
                <a:ext uri="{FF2B5EF4-FFF2-40B4-BE49-F238E27FC236}">
                  <a16:creationId xmlns:a16="http://schemas.microsoft.com/office/drawing/2014/main" id="{9E2DA27A-181E-4E06-B99A-4738D0F865E5}"/>
                </a:ext>
              </a:extLst>
            </p:cNvPr>
            <p:cNvSpPr/>
            <p:nvPr/>
          </p:nvSpPr>
          <p:spPr>
            <a:xfrm>
              <a:off x="5334000" y="5486280"/>
              <a:ext cx="2133600" cy="609280"/>
            </a:xfrm>
            <a:prstGeom prst="ellipse">
              <a:avLst/>
            </a:prstGeom>
          </p:spPr>
          <p:style>
            <a:lnRef idx="3">
              <a:schemeClr val="lt1"/>
            </a:lnRef>
            <a:fillRef idx="1">
              <a:schemeClr val="accent2"/>
            </a:fillRef>
            <a:effectRef idx="1">
              <a:schemeClr val="accent2"/>
            </a:effectRef>
            <a:fontRef idx="minor">
              <a:schemeClr val="lt1"/>
            </a:fontRef>
          </p:style>
          <p:txBody>
            <a:bodyPr anchor="ctr"/>
            <a:lstStyle/>
            <a:p>
              <a:pPr algn="ctr">
                <a:defRPr/>
              </a:pPr>
              <a:r>
                <a:rPr lang="en-US" sz="1800" dirty="0"/>
                <a:t>Compressed data</a:t>
              </a:r>
            </a:p>
          </p:txBody>
        </p:sp>
        <p:cxnSp>
          <p:nvCxnSpPr>
            <p:cNvPr id="11" name="Straight Arrow Connector 10">
              <a:extLst>
                <a:ext uri="{FF2B5EF4-FFF2-40B4-BE49-F238E27FC236}">
                  <a16:creationId xmlns:a16="http://schemas.microsoft.com/office/drawing/2014/main" id="{0D715CE6-668C-459C-944B-411E3E51B42A}"/>
                </a:ext>
              </a:extLst>
            </p:cNvPr>
            <p:cNvCxnSpPr/>
            <p:nvPr/>
          </p:nvCxnSpPr>
          <p:spPr>
            <a:xfrm>
              <a:off x="3733800" y="5638600"/>
              <a:ext cx="15240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0729" name="Rectangle 11">
              <a:extLst>
                <a:ext uri="{FF2B5EF4-FFF2-40B4-BE49-F238E27FC236}">
                  <a16:creationId xmlns:a16="http://schemas.microsoft.com/office/drawing/2014/main" id="{2FCE4284-39A7-4B53-A254-EEA2BCA21279}"/>
                </a:ext>
              </a:extLst>
            </p:cNvPr>
            <p:cNvSpPr>
              <a:spLocks noChangeArrowheads="1"/>
            </p:cNvSpPr>
            <p:nvPr/>
          </p:nvSpPr>
          <p:spPr bwMode="auto">
            <a:xfrm>
              <a:off x="3810000" y="5257800"/>
              <a:ext cx="1174750" cy="36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hlinkClick r:id="rId2" tooltip="Encoding"/>
                </a:rPr>
                <a:t>encoding</a:t>
              </a:r>
              <a:r>
                <a:rPr lang="en-US" altLang="zh-CN" sz="1800"/>
                <a:t> </a:t>
              </a:r>
            </a:p>
          </p:txBody>
        </p:sp>
        <p:cxnSp>
          <p:nvCxnSpPr>
            <p:cNvPr id="13" name="Straight Arrow Connector 12">
              <a:extLst>
                <a:ext uri="{FF2B5EF4-FFF2-40B4-BE49-F238E27FC236}">
                  <a16:creationId xmlns:a16="http://schemas.microsoft.com/office/drawing/2014/main" id="{6666494A-92AF-4F05-BF78-377B1147C69A}"/>
                </a:ext>
              </a:extLst>
            </p:cNvPr>
            <p:cNvCxnSpPr/>
            <p:nvPr/>
          </p:nvCxnSpPr>
          <p:spPr>
            <a:xfrm rot="10800000">
              <a:off x="3733800" y="5943240"/>
              <a:ext cx="1447800" cy="1586"/>
            </a:xfrm>
            <a:prstGeom prst="straightConnector1">
              <a:avLst/>
            </a:prstGeom>
            <a:ln>
              <a:tailEnd type="arrow"/>
            </a:ln>
          </p:spPr>
          <p:style>
            <a:lnRef idx="3">
              <a:schemeClr val="accent4"/>
            </a:lnRef>
            <a:fillRef idx="0">
              <a:schemeClr val="accent4"/>
            </a:fillRef>
            <a:effectRef idx="2">
              <a:schemeClr val="accent4"/>
            </a:effectRef>
            <a:fontRef idx="minor">
              <a:schemeClr val="tx1"/>
            </a:fontRef>
          </p:style>
        </p:cxnSp>
        <p:sp>
          <p:nvSpPr>
            <p:cNvPr id="30731" name="Rectangle 16">
              <a:extLst>
                <a:ext uri="{FF2B5EF4-FFF2-40B4-BE49-F238E27FC236}">
                  <a16:creationId xmlns:a16="http://schemas.microsoft.com/office/drawing/2014/main" id="{0ED9BB55-B98D-4D40-9F50-80F55366EA3C}"/>
                </a:ext>
              </a:extLst>
            </p:cNvPr>
            <p:cNvSpPr>
              <a:spLocks noChangeArrowheads="1"/>
            </p:cNvSpPr>
            <p:nvPr/>
          </p:nvSpPr>
          <p:spPr bwMode="auto">
            <a:xfrm>
              <a:off x="3886200" y="5943239"/>
              <a:ext cx="1111250" cy="366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a:hlinkClick r:id="rId2" tooltip="Encoding"/>
                </a:rPr>
                <a:t>decoding</a:t>
              </a:r>
              <a:endParaRPr lang="en-US" altLang="zh-CN" sz="1800"/>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Footer Placeholder 4">
            <a:extLst>
              <a:ext uri="{FF2B5EF4-FFF2-40B4-BE49-F238E27FC236}">
                <a16:creationId xmlns:a16="http://schemas.microsoft.com/office/drawing/2014/main" id="{96AABCF8-BD5F-43C6-8178-D51148ACDD58}"/>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1746" name="Slide Number Placeholder 5">
            <a:extLst>
              <a:ext uri="{FF2B5EF4-FFF2-40B4-BE49-F238E27FC236}">
                <a16:creationId xmlns:a16="http://schemas.microsoft.com/office/drawing/2014/main" id="{163233B3-467B-4153-BC4B-15824EBD213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80FA5D-1A1E-45CE-AE45-840C2CB03000}" type="slidenum">
              <a:rPr lang="en-US" altLang="zh-CN"/>
              <a:pPr/>
              <a:t>24</a:t>
            </a:fld>
            <a:r>
              <a:rPr lang="en-US" altLang="zh-CN"/>
              <a:t>/47</a:t>
            </a:r>
          </a:p>
        </p:txBody>
      </p:sp>
      <p:sp>
        <p:nvSpPr>
          <p:cNvPr id="31747" name="Slide Number Placeholder 3">
            <a:extLst>
              <a:ext uri="{FF2B5EF4-FFF2-40B4-BE49-F238E27FC236}">
                <a16:creationId xmlns:a16="http://schemas.microsoft.com/office/drawing/2014/main" id="{7F805DF1-DFEF-42C4-8A9B-BB6F39BB8B39}"/>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398AF157-C975-4405-9EC8-7A8A761B55DB}" type="slidenum">
              <a:rPr lang="en-US" altLang="zh-CN" sz="1200" b="1">
                <a:solidFill>
                  <a:srgbClr val="FFFFFF"/>
                </a:solidFill>
              </a:rPr>
              <a:pPr algn="ctr">
                <a:lnSpc>
                  <a:spcPct val="80000"/>
                </a:lnSpc>
              </a:pPr>
              <a:t>24</a:t>
            </a:fld>
            <a:endParaRPr lang="en-US" altLang="zh-CN" sz="1200" b="1">
              <a:solidFill>
                <a:srgbClr val="FFFFFF"/>
              </a:solidFill>
            </a:endParaRPr>
          </a:p>
        </p:txBody>
      </p:sp>
      <p:sp>
        <p:nvSpPr>
          <p:cNvPr id="31748" name="Content Placeholder 4">
            <a:extLst>
              <a:ext uri="{FF2B5EF4-FFF2-40B4-BE49-F238E27FC236}">
                <a16:creationId xmlns:a16="http://schemas.microsoft.com/office/drawing/2014/main" id="{3BA374DF-77DE-4233-9FD7-272AA0172852}"/>
              </a:ext>
            </a:extLst>
          </p:cNvPr>
          <p:cNvSpPr>
            <a:spLocks noGrp="1" noChangeArrowheads="1"/>
          </p:cNvSpPr>
          <p:nvPr>
            <p:ph sz="quarter" idx="4294967295"/>
          </p:nvPr>
        </p:nvSpPr>
        <p:spPr>
          <a:xfrm>
            <a:off x="914400" y="1371600"/>
            <a:ext cx="7391400" cy="4616450"/>
          </a:xfrm>
        </p:spPr>
        <p:txBody>
          <a:bodyPr>
            <a:spAutoFit/>
          </a:bodyPr>
          <a:lstStyle/>
          <a:p>
            <a:pPr marL="319088" indent="-319088"/>
            <a:r>
              <a:rPr lang="en-US" altLang="zh-CN"/>
              <a:t>Types of compression</a:t>
            </a:r>
          </a:p>
          <a:p>
            <a:pPr marL="639763" lvl="1" indent="-273050"/>
            <a:r>
              <a:rPr lang="en-US" altLang="zh-CN" sz="2600" i="1"/>
              <a:t>Lossy</a:t>
            </a:r>
            <a:r>
              <a:rPr lang="en-US" altLang="zh-CN" sz="2600"/>
              <a:t>: MP3, JPG</a:t>
            </a:r>
          </a:p>
          <a:p>
            <a:pPr marL="639763" lvl="1" indent="-273050"/>
            <a:r>
              <a:rPr lang="en-US" altLang="zh-CN" sz="2600" i="1"/>
              <a:t>Lossless</a:t>
            </a:r>
            <a:r>
              <a:rPr lang="en-US" altLang="zh-CN" sz="2600"/>
              <a:t>: ZIP, GZ</a:t>
            </a:r>
          </a:p>
          <a:p>
            <a:pPr marL="319088" indent="-319088"/>
            <a:r>
              <a:rPr lang="en-US" altLang="zh-CN"/>
              <a:t>Compression Algorithm:</a:t>
            </a:r>
          </a:p>
          <a:p>
            <a:pPr marL="639763" lvl="1" indent="-273050"/>
            <a:r>
              <a:rPr lang="en-US" altLang="zh-CN" sz="2600"/>
              <a:t>Huffman Encoding</a:t>
            </a:r>
          </a:p>
          <a:p>
            <a:pPr marL="639763" lvl="1" indent="-273050"/>
            <a:r>
              <a:rPr lang="en-US" altLang="zh-CN" sz="2600"/>
              <a:t>Lempel-Ziv</a:t>
            </a:r>
          </a:p>
          <a:p>
            <a:pPr marL="639763" lvl="1" indent="-273050"/>
            <a:r>
              <a:rPr lang="en-US" altLang="zh-CN" sz="2600"/>
              <a:t>RLE: Run Length Encoding</a:t>
            </a:r>
          </a:p>
          <a:p>
            <a:pPr marL="319088" indent="-319088"/>
            <a:r>
              <a:rPr lang="en-US" altLang="zh-CN"/>
              <a:t>Performance of compression depends on file types.</a:t>
            </a:r>
          </a:p>
        </p:txBody>
      </p:sp>
      <p:sp>
        <p:nvSpPr>
          <p:cNvPr id="31749" name="Title 1">
            <a:extLst>
              <a:ext uri="{FF2B5EF4-FFF2-40B4-BE49-F238E27FC236}">
                <a16:creationId xmlns:a16="http://schemas.microsoft.com/office/drawing/2014/main" id="{B97E442B-C742-4A8B-96DF-D650F9714E65}"/>
              </a:ext>
            </a:extLst>
          </p:cNvPr>
          <p:cNvSpPr>
            <a:spLocks noChangeArrowheads="1"/>
          </p:cNvSpPr>
          <p:nvPr/>
        </p:nvSpPr>
        <p:spPr bwMode="auto">
          <a:xfrm>
            <a:off x="460375" y="441325"/>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Data Compression - 2</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Footer Placeholder 4">
            <a:extLst>
              <a:ext uri="{FF2B5EF4-FFF2-40B4-BE49-F238E27FC236}">
                <a16:creationId xmlns:a16="http://schemas.microsoft.com/office/drawing/2014/main" id="{515A1404-5F6D-430E-B66D-0C337D3B4FE9}"/>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2770" name="Slide Number Placeholder 5">
            <a:extLst>
              <a:ext uri="{FF2B5EF4-FFF2-40B4-BE49-F238E27FC236}">
                <a16:creationId xmlns:a16="http://schemas.microsoft.com/office/drawing/2014/main" id="{8A7F50B9-8000-45E8-ABB1-3C16F25891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77DA1A-1F35-43C0-936C-FC3AFA9AF90F}" type="slidenum">
              <a:rPr lang="en-US" altLang="zh-CN"/>
              <a:pPr/>
              <a:t>25</a:t>
            </a:fld>
            <a:r>
              <a:rPr lang="en-US" altLang="zh-CN"/>
              <a:t>/47</a:t>
            </a:r>
          </a:p>
        </p:txBody>
      </p:sp>
      <p:sp>
        <p:nvSpPr>
          <p:cNvPr id="32771" name="Rectangle 2">
            <a:extLst>
              <a:ext uri="{FF2B5EF4-FFF2-40B4-BE49-F238E27FC236}">
                <a16:creationId xmlns:a16="http://schemas.microsoft.com/office/drawing/2014/main" id="{AFA711C5-13F2-4F59-84EC-7E8A4AA12044}"/>
              </a:ext>
            </a:extLst>
          </p:cNvPr>
          <p:cNvSpPr>
            <a:spLocks noGrp="1" noChangeArrowheads="1"/>
          </p:cNvSpPr>
          <p:nvPr>
            <p:ph type="title"/>
          </p:nvPr>
        </p:nvSpPr>
        <p:spPr>
          <a:xfrm>
            <a:off x="762000" y="333375"/>
            <a:ext cx="7696200" cy="1190625"/>
          </a:xfrm>
        </p:spPr>
        <p:txBody>
          <a:bodyPr>
            <a:spAutoFit/>
          </a:bodyPr>
          <a:lstStyle/>
          <a:p>
            <a:r>
              <a:rPr lang="en-US" altLang="zh-CN" sz="3600" b="1">
                <a:solidFill>
                  <a:srgbClr val="CC3300"/>
                </a:solidFill>
                <a:latin typeface="Calibri" panose="020F0502020204030204" pitchFamily="34" charset="0"/>
              </a:rPr>
              <a:t>Compress data by decoding symbols</a:t>
            </a:r>
            <a:br>
              <a:rPr lang="en-US" altLang="zh-CN" sz="3600" b="1">
                <a:solidFill>
                  <a:srgbClr val="CC3300"/>
                </a:solidFill>
                <a:latin typeface="Calibri" panose="020F0502020204030204" pitchFamily="34" charset="0"/>
              </a:rPr>
            </a:br>
            <a:r>
              <a:rPr lang="en-US" altLang="zh-CN" sz="3600" b="1">
                <a:solidFill>
                  <a:srgbClr val="CC3300"/>
                </a:solidFill>
                <a:latin typeface="Calibri" panose="020F0502020204030204" pitchFamily="34" charset="0"/>
              </a:rPr>
              <a:t>contained in it (lossless compression)</a:t>
            </a:r>
          </a:p>
        </p:txBody>
      </p:sp>
      <p:sp>
        <p:nvSpPr>
          <p:cNvPr id="20485" name="Rectangle 3">
            <a:extLst>
              <a:ext uri="{FF2B5EF4-FFF2-40B4-BE49-F238E27FC236}">
                <a16:creationId xmlns:a16="http://schemas.microsoft.com/office/drawing/2014/main" id="{9094A992-2333-46A0-B1A2-F1A44381141C}"/>
              </a:ext>
            </a:extLst>
          </p:cNvPr>
          <p:cNvSpPr>
            <a:spLocks noGrp="1"/>
          </p:cNvSpPr>
          <p:nvPr>
            <p:ph idx="1"/>
          </p:nvPr>
        </p:nvSpPr>
        <p:spPr>
          <a:xfrm>
            <a:off x="457200" y="1589088"/>
            <a:ext cx="8229600" cy="4400550"/>
          </a:xfrm>
        </p:spPr>
        <p:txBody>
          <a:bodyPr>
            <a:spAutoFit/>
          </a:bodyPr>
          <a:lstStyle/>
          <a:p>
            <a:pPr>
              <a:lnSpc>
                <a:spcPct val="90000"/>
              </a:lnSpc>
              <a:buFont typeface="Arial" panose="020B0604020202020204" pitchFamily="34" charset="0"/>
              <a:buChar char="•"/>
            </a:pPr>
            <a:r>
              <a:rPr sz="2400" noProof="1">
                <a:latin typeface="+mn-lt"/>
              </a:rPr>
              <a:t>The information content of the set </a:t>
            </a:r>
            <a:r>
              <a:rPr sz="2400" i="1" noProof="1">
                <a:latin typeface="+mn-lt"/>
              </a:rPr>
              <a:t>M, </a:t>
            </a:r>
            <a:r>
              <a:rPr sz="2400" noProof="1">
                <a:latin typeface="+mn-lt"/>
              </a:rPr>
              <a:t>called the </a:t>
            </a:r>
            <a:r>
              <a:rPr sz="2400" b="1" noProof="1">
                <a:latin typeface="+mn-lt"/>
              </a:rPr>
              <a:t>entropy</a:t>
            </a:r>
            <a:r>
              <a:rPr sz="2400" i="1" noProof="1">
                <a:latin typeface="+mn-lt"/>
              </a:rPr>
              <a:t> </a:t>
            </a:r>
            <a:r>
              <a:rPr sz="2400" noProof="1">
                <a:latin typeface="+mn-lt"/>
              </a:rPr>
              <a:t>of the source X</a:t>
            </a:r>
            <a:r>
              <a:rPr sz="2400" i="1" noProof="1">
                <a:latin typeface="+mn-lt"/>
              </a:rPr>
              <a:t> = (x</a:t>
            </a:r>
            <a:r>
              <a:rPr sz="2400" i="1" baseline="-25000" noProof="1">
                <a:latin typeface="+mn-lt"/>
              </a:rPr>
              <a:t>1</a:t>
            </a:r>
            <a:r>
              <a:rPr sz="2400" i="1" noProof="1">
                <a:latin typeface="+mn-lt"/>
              </a:rPr>
              <a:t>, x</a:t>
            </a:r>
            <a:r>
              <a:rPr sz="2400" i="1" baseline="-25000" noProof="1">
                <a:latin typeface="+mn-lt"/>
              </a:rPr>
              <a:t>2</a:t>
            </a:r>
            <a:r>
              <a:rPr sz="2400" i="1" noProof="1">
                <a:latin typeface="+mn-lt"/>
              </a:rPr>
              <a:t>,…, x</a:t>
            </a:r>
            <a:r>
              <a:rPr sz="2400" i="1" baseline="-25000" noProof="1">
                <a:latin typeface="+mn-lt"/>
              </a:rPr>
              <a:t>n</a:t>
            </a:r>
            <a:r>
              <a:rPr sz="2400" i="1" noProof="1">
                <a:latin typeface="+mn-lt"/>
              </a:rPr>
              <a:t> ), </a:t>
            </a:r>
            <a:r>
              <a:rPr sz="2400" noProof="1">
                <a:latin typeface="+mn-lt"/>
              </a:rPr>
              <a:t>is defined by:</a:t>
            </a:r>
          </a:p>
          <a:p>
            <a:pPr lvl="1">
              <a:lnSpc>
                <a:spcPct val="90000"/>
              </a:lnSpc>
              <a:buFont typeface="Arial" panose="020B0604020202020204" pitchFamily="34" charset="0"/>
              <a:buNone/>
            </a:pPr>
            <a:r>
              <a:rPr sz="2400" i="1" noProof="1"/>
              <a:t>L</a:t>
            </a:r>
            <a:r>
              <a:rPr sz="2400" baseline="-25000" noProof="1"/>
              <a:t>ave</a:t>
            </a:r>
            <a:r>
              <a:rPr sz="2400" noProof="1"/>
              <a:t> = H = </a:t>
            </a:r>
            <a:r>
              <a:rPr sz="2400" i="1" noProof="1"/>
              <a:t>P</a:t>
            </a:r>
            <a:r>
              <a:rPr sz="2400" noProof="1"/>
              <a:t>(x</a:t>
            </a:r>
            <a:r>
              <a:rPr sz="2400" baseline="-25000" noProof="1"/>
              <a:t>1</a:t>
            </a:r>
            <a:r>
              <a:rPr sz="2400" noProof="1"/>
              <a:t>)</a:t>
            </a:r>
            <a:r>
              <a:rPr sz="2400" i="1" noProof="1"/>
              <a:t>L</a:t>
            </a:r>
            <a:r>
              <a:rPr sz="2400" noProof="1"/>
              <a:t>(x</a:t>
            </a:r>
            <a:r>
              <a:rPr sz="2400" baseline="-25000" noProof="1"/>
              <a:t>1</a:t>
            </a:r>
            <a:r>
              <a:rPr sz="2400" noProof="1"/>
              <a:t>) + · · · + </a:t>
            </a:r>
            <a:r>
              <a:rPr sz="2400" i="1" noProof="1"/>
              <a:t>P</a:t>
            </a:r>
            <a:r>
              <a:rPr sz="2400" noProof="1"/>
              <a:t>(x</a:t>
            </a:r>
            <a:r>
              <a:rPr sz="2400" i="1" baseline="-25000" noProof="1"/>
              <a:t>n</a:t>
            </a:r>
            <a:r>
              <a:rPr sz="2400" noProof="1"/>
              <a:t>)</a:t>
            </a:r>
            <a:r>
              <a:rPr sz="2400" i="1" noProof="1"/>
              <a:t>L</a:t>
            </a:r>
            <a:r>
              <a:rPr sz="2400" noProof="1"/>
              <a:t>(x</a:t>
            </a:r>
            <a:r>
              <a:rPr sz="2400" i="1" baseline="-25000" noProof="1"/>
              <a:t>n</a:t>
            </a:r>
            <a:r>
              <a:rPr sz="2400" noProof="1"/>
              <a:t>)</a:t>
            </a:r>
          </a:p>
          <a:p>
            <a:pPr>
              <a:lnSpc>
                <a:spcPct val="90000"/>
              </a:lnSpc>
              <a:buFont typeface="Arial" panose="020B0604020202020204" pitchFamily="34" charset="0"/>
              <a:buNone/>
            </a:pPr>
            <a:r>
              <a:rPr sz="2400" noProof="1">
                <a:latin typeface="+mn-lt"/>
              </a:rPr>
              <a:t>	Where  </a:t>
            </a:r>
            <a:r>
              <a:rPr sz="2400" i="1" noProof="1">
                <a:latin typeface="+mn-lt"/>
              </a:rPr>
              <a:t>L</a:t>
            </a:r>
            <a:r>
              <a:rPr sz="2400" noProof="1">
                <a:latin typeface="+mn-lt"/>
              </a:rPr>
              <a:t>(x</a:t>
            </a:r>
            <a:r>
              <a:rPr sz="2400" baseline="-25000" noProof="1">
                <a:latin typeface="+mn-lt"/>
              </a:rPr>
              <a:t>i</a:t>
            </a:r>
            <a:r>
              <a:rPr sz="2400" noProof="1">
                <a:latin typeface="+mn-lt"/>
              </a:rPr>
              <a:t>) = - log</a:t>
            </a:r>
            <a:r>
              <a:rPr sz="2400" baseline="-25000" noProof="1">
                <a:latin typeface="+mn-lt"/>
              </a:rPr>
              <a:t>2</a:t>
            </a:r>
            <a:r>
              <a:rPr sz="2400" i="1" noProof="1">
                <a:latin typeface="+mn-lt"/>
              </a:rPr>
              <a:t>P</a:t>
            </a:r>
            <a:r>
              <a:rPr sz="2400" noProof="1">
                <a:latin typeface="+mn-lt"/>
              </a:rPr>
              <a:t>(x</a:t>
            </a:r>
            <a:r>
              <a:rPr sz="2400" i="1" baseline="-25000" noProof="1">
                <a:latin typeface="+mn-lt"/>
              </a:rPr>
              <a:t>i</a:t>
            </a:r>
            <a:r>
              <a:rPr sz="2400" noProof="1">
                <a:latin typeface="+mn-lt"/>
              </a:rPr>
              <a:t>), which is the minimum length of a codeword for symbol x</a:t>
            </a:r>
            <a:r>
              <a:rPr sz="2400" baseline="-25000" noProof="1">
                <a:latin typeface="+mn-lt"/>
              </a:rPr>
              <a:t>i</a:t>
            </a:r>
            <a:r>
              <a:rPr sz="2400" noProof="1">
                <a:latin typeface="+mn-lt"/>
              </a:rPr>
              <a:t> (Claude E.Shannon, 1948). Shannons entropy represents an absolute limit on the best possible lossless compression of any communication.</a:t>
            </a:r>
          </a:p>
          <a:p>
            <a:pPr>
              <a:lnSpc>
                <a:spcPct val="90000"/>
              </a:lnSpc>
              <a:buFont typeface="Arial" panose="020B0604020202020204" pitchFamily="34" charset="0"/>
              <a:buChar char="•"/>
            </a:pPr>
            <a:r>
              <a:rPr sz="2400" noProof="1">
                <a:latin typeface="+mn-lt"/>
              </a:rPr>
              <a:t>To compare the efficiency of different data compression methods when applied to the same data, the same measure is used; this measure is the </a:t>
            </a:r>
            <a:r>
              <a:rPr sz="2400" b="1" noProof="1">
                <a:latin typeface="+mn-lt"/>
              </a:rPr>
              <a:t>compression rate</a:t>
            </a:r>
            <a:endParaRPr sz="2400" noProof="1">
              <a:latin typeface="+mn-lt"/>
            </a:endParaRPr>
          </a:p>
          <a:p>
            <a:pPr lvl="1">
              <a:lnSpc>
                <a:spcPct val="90000"/>
              </a:lnSpc>
              <a:buFont typeface="Arial" panose="020B0604020202020204" pitchFamily="34" charset="0"/>
              <a:buNone/>
            </a:pPr>
            <a:r>
              <a:rPr sz="2400" noProof="1"/>
              <a:t>	  	</a:t>
            </a:r>
            <a:r>
              <a:rPr sz="2400" u="sng" noProof="1"/>
              <a:t>length(input) – length (output)</a:t>
            </a:r>
          </a:p>
          <a:p>
            <a:pPr lvl="1">
              <a:lnSpc>
                <a:spcPct val="90000"/>
              </a:lnSpc>
              <a:buFont typeface="Arial" panose="020B0604020202020204" pitchFamily="34" charset="0"/>
              <a:buNone/>
            </a:pPr>
            <a:r>
              <a:rPr sz="2400" noProof="1"/>
              <a:t>                      length(input)</a:t>
            </a:r>
          </a:p>
        </p:txBody>
      </p:sp>
      <p:sp>
        <p:nvSpPr>
          <p:cNvPr id="32773" name="Text Box 4">
            <a:extLst>
              <a:ext uri="{FF2B5EF4-FFF2-40B4-BE49-F238E27FC236}">
                <a16:creationId xmlns:a16="http://schemas.microsoft.com/office/drawing/2014/main" id="{304A2902-CB29-4C45-93EA-4F00AD0FD617}"/>
              </a:ext>
            </a:extLst>
          </p:cNvPr>
          <p:cNvSpPr txBox="1">
            <a:spLocks noChangeArrowheads="1"/>
          </p:cNvSpPr>
          <p:nvPr/>
        </p:nvSpPr>
        <p:spPr bwMode="auto">
          <a:xfrm>
            <a:off x="5791200" y="5322888"/>
            <a:ext cx="2895600" cy="925512"/>
          </a:xfrm>
          <a:prstGeom prst="rect">
            <a:avLst/>
          </a:prstGeom>
          <a:solidFill>
            <a:srgbClr val="99CCFF"/>
          </a:solidFill>
          <a:ln w="9525">
            <a:solidFill>
              <a:schemeClr val="tx1"/>
            </a:solidFill>
            <a:miter lim="800000"/>
            <a:headEnd/>
            <a:tailEnd/>
          </a:ln>
        </p:spPr>
        <p:txBody>
          <a:bodyPr lIns="45720" rIns="45720">
            <a:spAutoFit/>
          </a:bodyPr>
          <a:lstStyle/>
          <a:p>
            <a:r>
              <a:rPr lang="en-US" altLang="zh-CN" sz="1800"/>
              <a:t>Codeword:</a:t>
            </a:r>
          </a:p>
          <a:p>
            <a:r>
              <a:rPr lang="en-US" altLang="zh-CN" sz="1800"/>
              <a:t>sequence of bits of a code corresponding to a symbol.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Footer Placeholder 4">
            <a:extLst>
              <a:ext uri="{FF2B5EF4-FFF2-40B4-BE49-F238E27FC236}">
                <a16:creationId xmlns:a16="http://schemas.microsoft.com/office/drawing/2014/main" id="{C9C5379E-F05C-47C5-9967-7FD5074C8E0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3794" name="Slide Number Placeholder 5">
            <a:extLst>
              <a:ext uri="{FF2B5EF4-FFF2-40B4-BE49-F238E27FC236}">
                <a16:creationId xmlns:a16="http://schemas.microsoft.com/office/drawing/2014/main" id="{211C5290-182F-46D1-B987-F4DC9E8875E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90BCA3-6B00-4E7F-9433-1C042AC27E2C}" type="slidenum">
              <a:rPr lang="en-US" altLang="zh-CN"/>
              <a:pPr/>
              <a:t>26</a:t>
            </a:fld>
            <a:r>
              <a:rPr lang="en-US" altLang="zh-CN"/>
              <a:t>/47</a:t>
            </a:r>
          </a:p>
        </p:txBody>
      </p:sp>
      <p:sp>
        <p:nvSpPr>
          <p:cNvPr id="33795" name="Rectangle 2">
            <a:extLst>
              <a:ext uri="{FF2B5EF4-FFF2-40B4-BE49-F238E27FC236}">
                <a16:creationId xmlns:a16="http://schemas.microsoft.com/office/drawing/2014/main" id="{87441E07-B978-4265-B883-CF18C6536204}"/>
              </a:ext>
            </a:extLst>
          </p:cNvPr>
          <p:cNvSpPr>
            <a:spLocks noGrp="1" noChangeArrowheads="1"/>
          </p:cNvSpPr>
          <p:nvPr>
            <p:ph type="title"/>
          </p:nvPr>
        </p:nvSpPr>
        <p:spPr>
          <a:xfrm>
            <a:off x="457200" y="495300"/>
            <a:ext cx="8229600" cy="701675"/>
          </a:xfrm>
        </p:spPr>
        <p:txBody>
          <a:bodyPr>
            <a:spAutoFit/>
          </a:bodyPr>
          <a:lstStyle/>
          <a:p>
            <a:r>
              <a:rPr lang="en-US" altLang="zh-CN" sz="4000" b="1">
                <a:solidFill>
                  <a:srgbClr val="CC3300"/>
                </a:solidFill>
                <a:latin typeface="Calibri" panose="020F0502020204030204" pitchFamily="34" charset="0"/>
              </a:rPr>
              <a:t>Uniquely Decodable Codes</a:t>
            </a:r>
          </a:p>
        </p:txBody>
      </p:sp>
      <p:sp>
        <p:nvSpPr>
          <p:cNvPr id="21509" name="Rectangle 3">
            <a:extLst>
              <a:ext uri="{FF2B5EF4-FFF2-40B4-BE49-F238E27FC236}">
                <a16:creationId xmlns:a16="http://schemas.microsoft.com/office/drawing/2014/main" id="{7E358D82-7255-4BFF-B76B-29932D963CFF}"/>
              </a:ext>
            </a:extLst>
          </p:cNvPr>
          <p:cNvSpPr>
            <a:spLocks noGrp="1"/>
          </p:cNvSpPr>
          <p:nvPr>
            <p:ph idx="1"/>
          </p:nvPr>
        </p:nvSpPr>
        <p:spPr>
          <a:xfrm>
            <a:off x="609600" y="1295400"/>
            <a:ext cx="8077200" cy="4278313"/>
          </a:xfrm>
        </p:spPr>
        <p:txBody>
          <a:bodyPr>
            <a:spAutoFit/>
          </a:bodyPr>
          <a:lstStyle/>
          <a:p>
            <a:pPr>
              <a:buFont typeface="Arial" panose="020B0604020202020204" pitchFamily="34" charset="0"/>
              <a:buNone/>
            </a:pPr>
            <a:r>
              <a:rPr sz="2800" noProof="1">
                <a:latin typeface="+mn-lt"/>
              </a:rPr>
              <a:t>A </a:t>
            </a:r>
            <a:r>
              <a:rPr sz="2800" b="1" u="sng" noProof="1">
                <a:latin typeface="+mn-lt"/>
              </a:rPr>
              <a:t>variable length code</a:t>
            </a:r>
            <a:r>
              <a:rPr sz="2800" noProof="1">
                <a:latin typeface="+mn-lt"/>
              </a:rPr>
              <a:t> assigns a bit string (codeword) of variable length to every message value</a:t>
            </a:r>
          </a:p>
          <a:p>
            <a:pPr>
              <a:buFont typeface="Arial" panose="020B0604020202020204" pitchFamily="34" charset="0"/>
              <a:buNone/>
            </a:pPr>
            <a:r>
              <a:rPr sz="2800" noProof="1">
                <a:latin typeface="+mn-lt"/>
              </a:rPr>
              <a:t>e.g. </a:t>
            </a:r>
            <a:r>
              <a:rPr sz="2800" noProof="1">
                <a:latin typeface="Courier New" panose="02070309020205020404" pitchFamily="49" charset="0"/>
              </a:rPr>
              <a:t>a = 1, b = 01, c = 101, d = 011</a:t>
            </a:r>
            <a:endParaRPr sz="2800" noProof="1">
              <a:latin typeface="+mn-lt"/>
            </a:endParaRPr>
          </a:p>
          <a:p>
            <a:pPr>
              <a:buFont typeface="Arial" panose="020B0604020202020204" pitchFamily="34" charset="0"/>
              <a:buNone/>
            </a:pPr>
            <a:r>
              <a:rPr sz="2800" noProof="1">
                <a:latin typeface="+mn-lt"/>
              </a:rPr>
              <a:t>What if you get the sequence of bits</a:t>
            </a:r>
            <a:br>
              <a:rPr sz="2800" dirty="0">
                <a:latin typeface="+mn-lt"/>
              </a:rPr>
            </a:br>
            <a:r>
              <a:rPr sz="2800" noProof="1">
                <a:latin typeface="Courier New" panose="02070309020205020404" pitchFamily="49" charset="0"/>
              </a:rPr>
              <a:t>1011</a:t>
            </a:r>
            <a:r>
              <a:rPr sz="2800" noProof="1">
                <a:latin typeface="+mn-lt"/>
              </a:rPr>
              <a:t> ?</a:t>
            </a:r>
          </a:p>
          <a:p>
            <a:pPr>
              <a:buFont typeface="Arial" panose="020B0604020202020204" pitchFamily="34" charset="0"/>
              <a:buNone/>
            </a:pPr>
            <a:r>
              <a:rPr sz="2800" noProof="1">
                <a:latin typeface="+mn-lt"/>
              </a:rPr>
              <a:t>Is it </a:t>
            </a:r>
            <a:r>
              <a:rPr sz="2800" noProof="1">
                <a:latin typeface="Courier New" panose="02070309020205020404" pitchFamily="49" charset="0"/>
              </a:rPr>
              <a:t>aba, ca, </a:t>
            </a:r>
            <a:r>
              <a:rPr sz="2800" noProof="1">
                <a:latin typeface="+mn-lt"/>
              </a:rPr>
              <a:t>or,</a:t>
            </a:r>
            <a:r>
              <a:rPr sz="2800" noProof="1">
                <a:latin typeface="Courier New" panose="02070309020205020404" pitchFamily="49" charset="0"/>
              </a:rPr>
              <a:t> ad</a:t>
            </a:r>
            <a:r>
              <a:rPr sz="2800" noProof="1">
                <a:latin typeface="+mn-lt"/>
              </a:rPr>
              <a:t>?</a:t>
            </a:r>
          </a:p>
          <a:p>
            <a:pPr>
              <a:buFont typeface="Arial" panose="020B0604020202020204" pitchFamily="34" charset="0"/>
              <a:buNone/>
            </a:pPr>
            <a:r>
              <a:rPr sz="2800" noProof="1">
                <a:latin typeface="+mn-lt"/>
              </a:rPr>
              <a:t>A </a:t>
            </a:r>
            <a:r>
              <a:rPr sz="2800" b="1" u="sng" noProof="1">
                <a:latin typeface="+mn-lt"/>
              </a:rPr>
              <a:t>uniquely decodable code</a:t>
            </a:r>
            <a:r>
              <a:rPr sz="2800" noProof="1">
                <a:latin typeface="+mn-lt"/>
              </a:rPr>
              <a:t> is a variable length code in which bit strings can always be uniquely decomposed into its codewords. </a:t>
            </a:r>
            <a:endParaRPr sz="2800" noProof="1">
              <a:latin typeface="+mn-lt"/>
              <a:ea typeface="Arial" panose="020B0604020202020204" pitchFamily="34" charset="0"/>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Footer Placeholder 4">
            <a:extLst>
              <a:ext uri="{FF2B5EF4-FFF2-40B4-BE49-F238E27FC236}">
                <a16:creationId xmlns:a16="http://schemas.microsoft.com/office/drawing/2014/main" id="{A01339D6-B5F5-4D37-9224-04E0CDBB37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4818" name="Slide Number Placeholder 5">
            <a:extLst>
              <a:ext uri="{FF2B5EF4-FFF2-40B4-BE49-F238E27FC236}">
                <a16:creationId xmlns:a16="http://schemas.microsoft.com/office/drawing/2014/main" id="{8B8BCAB4-CBF8-439B-9041-6406C93685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7E34F2-DD8E-4E5F-AD1C-5968C64ABA4A}" type="slidenum">
              <a:rPr lang="en-US" altLang="zh-CN"/>
              <a:pPr/>
              <a:t>27</a:t>
            </a:fld>
            <a:r>
              <a:rPr lang="en-US" altLang="zh-CN"/>
              <a:t>/47</a:t>
            </a:r>
          </a:p>
        </p:txBody>
      </p:sp>
      <p:sp>
        <p:nvSpPr>
          <p:cNvPr id="34819" name="Rectangle 2">
            <a:extLst>
              <a:ext uri="{FF2B5EF4-FFF2-40B4-BE49-F238E27FC236}">
                <a16:creationId xmlns:a16="http://schemas.microsoft.com/office/drawing/2014/main" id="{57B50A9B-52AD-4277-97BB-04C955463FB2}"/>
              </a:ext>
            </a:extLst>
          </p:cNvPr>
          <p:cNvSpPr>
            <a:spLocks noGrp="1" noChangeArrowheads="1"/>
          </p:cNvSpPr>
          <p:nvPr>
            <p:ph type="title"/>
          </p:nvPr>
        </p:nvSpPr>
        <p:spPr>
          <a:xfrm>
            <a:off x="457200" y="495300"/>
            <a:ext cx="8229600" cy="701675"/>
          </a:xfrm>
        </p:spPr>
        <p:txBody>
          <a:bodyPr>
            <a:spAutoFit/>
          </a:bodyPr>
          <a:lstStyle/>
          <a:p>
            <a:r>
              <a:rPr lang="en-US" altLang="zh-CN" sz="4000" b="1">
                <a:solidFill>
                  <a:srgbClr val="CC3300"/>
                </a:solidFill>
                <a:latin typeface="Calibri" panose="020F0502020204030204" pitchFamily="34" charset="0"/>
              </a:rPr>
              <a:t>Prefix Codes</a:t>
            </a:r>
          </a:p>
        </p:txBody>
      </p:sp>
      <p:sp>
        <p:nvSpPr>
          <p:cNvPr id="22533" name="Rectangle 3">
            <a:extLst>
              <a:ext uri="{FF2B5EF4-FFF2-40B4-BE49-F238E27FC236}">
                <a16:creationId xmlns:a16="http://schemas.microsoft.com/office/drawing/2014/main" id="{7C0A9AD1-35C5-42A8-B4DA-B2B30DFEE247}"/>
              </a:ext>
            </a:extLst>
          </p:cNvPr>
          <p:cNvSpPr>
            <a:spLocks noGrp="1"/>
          </p:cNvSpPr>
          <p:nvPr>
            <p:ph idx="1"/>
          </p:nvPr>
        </p:nvSpPr>
        <p:spPr/>
        <p:txBody>
          <a:bodyPr/>
          <a:lstStyle/>
          <a:p>
            <a:pPr>
              <a:buFont typeface="Arial" panose="020B0604020202020204" pitchFamily="34" charset="0"/>
              <a:buNone/>
            </a:pPr>
            <a:r>
              <a:rPr noProof="1">
                <a:latin typeface="+mn-lt"/>
              </a:rPr>
              <a:t>A </a:t>
            </a:r>
            <a:r>
              <a:rPr b="1" u="sng" noProof="1">
                <a:latin typeface="+mn-lt"/>
              </a:rPr>
              <a:t>prefix code</a:t>
            </a:r>
            <a:r>
              <a:rPr noProof="1">
                <a:latin typeface="+mn-lt"/>
              </a:rPr>
              <a:t> is a variable length code in which no codeword is a prefix of another codeword</a:t>
            </a:r>
          </a:p>
          <a:p>
            <a:pPr>
              <a:buFont typeface="Arial" panose="020B0604020202020204" pitchFamily="34" charset="0"/>
              <a:buNone/>
            </a:pPr>
            <a:r>
              <a:rPr noProof="1">
                <a:latin typeface="+mn-lt"/>
              </a:rPr>
              <a:t>e.g a = 0, b = 110, c = 111, d = 10</a:t>
            </a:r>
          </a:p>
          <a:p>
            <a:pPr>
              <a:buFont typeface="Arial" panose="020B0604020202020204" pitchFamily="34" charset="0"/>
              <a:buNone/>
            </a:pPr>
            <a:r>
              <a:rPr noProof="1">
                <a:latin typeface="+mn-lt"/>
              </a:rPr>
              <a:t>Can be viewed as a binary tree with message values at the leaves and 0 or 1s on the edges.</a:t>
            </a:r>
            <a:endParaRPr noProof="1">
              <a:latin typeface="+mn-lt"/>
              <a:ea typeface="Arial" panose="020B0604020202020204" pitchFamily="34" charset="0"/>
              <a:cs typeface="+mn-cs"/>
            </a:endParaRPr>
          </a:p>
        </p:txBody>
      </p:sp>
      <p:sp>
        <p:nvSpPr>
          <p:cNvPr id="34821" name="Oval 4">
            <a:extLst>
              <a:ext uri="{FF2B5EF4-FFF2-40B4-BE49-F238E27FC236}">
                <a16:creationId xmlns:a16="http://schemas.microsoft.com/office/drawing/2014/main" id="{E1FDFAAC-9E94-4E40-9075-96A7B699B84D}"/>
              </a:ext>
            </a:extLst>
          </p:cNvPr>
          <p:cNvSpPr>
            <a:spLocks noChangeArrowheads="1"/>
          </p:cNvSpPr>
          <p:nvPr/>
        </p:nvSpPr>
        <p:spPr bwMode="auto">
          <a:xfrm>
            <a:off x="4114800" y="42672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2" name="Oval 5">
            <a:extLst>
              <a:ext uri="{FF2B5EF4-FFF2-40B4-BE49-F238E27FC236}">
                <a16:creationId xmlns:a16="http://schemas.microsoft.com/office/drawing/2014/main" id="{ACA524E3-C8CC-4C3D-AC2B-D84B2EF39EAA}"/>
              </a:ext>
            </a:extLst>
          </p:cNvPr>
          <p:cNvSpPr>
            <a:spLocks noChangeArrowheads="1"/>
          </p:cNvSpPr>
          <p:nvPr/>
        </p:nvSpPr>
        <p:spPr bwMode="auto">
          <a:xfrm>
            <a:off x="4724400" y="46482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3" name="Oval 6">
            <a:extLst>
              <a:ext uri="{FF2B5EF4-FFF2-40B4-BE49-F238E27FC236}">
                <a16:creationId xmlns:a16="http://schemas.microsoft.com/office/drawing/2014/main" id="{A1B7C890-D474-4268-9DB3-08392D27C20E}"/>
              </a:ext>
            </a:extLst>
          </p:cNvPr>
          <p:cNvSpPr>
            <a:spLocks noChangeArrowheads="1"/>
          </p:cNvSpPr>
          <p:nvPr/>
        </p:nvSpPr>
        <p:spPr bwMode="auto">
          <a:xfrm>
            <a:off x="4495800" y="51054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4" name="Oval 7">
            <a:extLst>
              <a:ext uri="{FF2B5EF4-FFF2-40B4-BE49-F238E27FC236}">
                <a16:creationId xmlns:a16="http://schemas.microsoft.com/office/drawing/2014/main" id="{5A2DB76F-B1A5-44EF-B02A-2C6670434695}"/>
              </a:ext>
            </a:extLst>
          </p:cNvPr>
          <p:cNvSpPr>
            <a:spLocks noChangeArrowheads="1"/>
          </p:cNvSpPr>
          <p:nvPr/>
        </p:nvSpPr>
        <p:spPr bwMode="auto">
          <a:xfrm>
            <a:off x="4191000" y="56388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5" name="Oval 8">
            <a:extLst>
              <a:ext uri="{FF2B5EF4-FFF2-40B4-BE49-F238E27FC236}">
                <a16:creationId xmlns:a16="http://schemas.microsoft.com/office/drawing/2014/main" id="{D4205CFF-EAF3-4DFC-8024-3072A828C258}"/>
              </a:ext>
            </a:extLst>
          </p:cNvPr>
          <p:cNvSpPr>
            <a:spLocks noChangeArrowheads="1"/>
          </p:cNvSpPr>
          <p:nvPr/>
        </p:nvSpPr>
        <p:spPr bwMode="auto">
          <a:xfrm>
            <a:off x="5105400" y="51054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6" name="Oval 9">
            <a:extLst>
              <a:ext uri="{FF2B5EF4-FFF2-40B4-BE49-F238E27FC236}">
                <a16:creationId xmlns:a16="http://schemas.microsoft.com/office/drawing/2014/main" id="{EED18664-72C7-4E05-99FE-AC1247A3DCB5}"/>
              </a:ext>
            </a:extLst>
          </p:cNvPr>
          <p:cNvSpPr>
            <a:spLocks noChangeArrowheads="1"/>
          </p:cNvSpPr>
          <p:nvPr/>
        </p:nvSpPr>
        <p:spPr bwMode="auto">
          <a:xfrm>
            <a:off x="4724400" y="56388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7" name="Oval 10">
            <a:extLst>
              <a:ext uri="{FF2B5EF4-FFF2-40B4-BE49-F238E27FC236}">
                <a16:creationId xmlns:a16="http://schemas.microsoft.com/office/drawing/2014/main" id="{1A7299FC-B45E-4464-A587-E167647D951D}"/>
              </a:ext>
            </a:extLst>
          </p:cNvPr>
          <p:cNvSpPr>
            <a:spLocks noChangeArrowheads="1"/>
          </p:cNvSpPr>
          <p:nvPr/>
        </p:nvSpPr>
        <p:spPr bwMode="auto">
          <a:xfrm>
            <a:off x="3581400" y="4648200"/>
            <a:ext cx="152400" cy="152400"/>
          </a:xfrm>
          <a:prstGeom prst="ellipse">
            <a:avLst/>
          </a:prstGeom>
          <a:solidFill>
            <a:schemeClr val="accent1"/>
          </a:solidFill>
          <a:ln w="9525">
            <a:solidFill>
              <a:schemeClr val="tx1"/>
            </a:solidFill>
            <a:round/>
            <a:headEnd/>
            <a:tailEnd/>
          </a:ln>
        </p:spPr>
        <p:txBody>
          <a:bodyPr wrap="none" anchor="ctr"/>
          <a:lstStyle/>
          <a:p>
            <a:endParaRPr lang="en-US" altLang="zh-CN"/>
          </a:p>
        </p:txBody>
      </p:sp>
      <p:sp>
        <p:nvSpPr>
          <p:cNvPr id="34828" name="Line 11">
            <a:extLst>
              <a:ext uri="{FF2B5EF4-FFF2-40B4-BE49-F238E27FC236}">
                <a16:creationId xmlns:a16="http://schemas.microsoft.com/office/drawing/2014/main" id="{78AF3F80-C694-41E5-9CEF-74F97E4C7BAB}"/>
              </a:ext>
            </a:extLst>
          </p:cNvPr>
          <p:cNvSpPr>
            <a:spLocks noChangeShapeType="1"/>
          </p:cNvSpPr>
          <p:nvPr/>
        </p:nvSpPr>
        <p:spPr bwMode="auto">
          <a:xfrm flipV="1">
            <a:off x="3657600" y="4343400"/>
            <a:ext cx="5334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29" name="Line 12">
            <a:extLst>
              <a:ext uri="{FF2B5EF4-FFF2-40B4-BE49-F238E27FC236}">
                <a16:creationId xmlns:a16="http://schemas.microsoft.com/office/drawing/2014/main" id="{CEA26001-65ED-4675-858A-ACB3D7E535B1}"/>
              </a:ext>
            </a:extLst>
          </p:cNvPr>
          <p:cNvSpPr>
            <a:spLocks noChangeShapeType="1"/>
          </p:cNvSpPr>
          <p:nvPr/>
        </p:nvSpPr>
        <p:spPr bwMode="auto">
          <a:xfrm flipH="1" flipV="1">
            <a:off x="4191000" y="4343400"/>
            <a:ext cx="6096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0" name="Line 13">
            <a:extLst>
              <a:ext uri="{FF2B5EF4-FFF2-40B4-BE49-F238E27FC236}">
                <a16:creationId xmlns:a16="http://schemas.microsoft.com/office/drawing/2014/main" id="{E662D2BE-8033-495A-B9AB-E9233F4C7A80}"/>
              </a:ext>
            </a:extLst>
          </p:cNvPr>
          <p:cNvSpPr>
            <a:spLocks noChangeShapeType="1"/>
          </p:cNvSpPr>
          <p:nvPr/>
        </p:nvSpPr>
        <p:spPr bwMode="auto">
          <a:xfrm flipH="1">
            <a:off x="4572000" y="4724400"/>
            <a:ext cx="2286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1" name="Line 14">
            <a:extLst>
              <a:ext uri="{FF2B5EF4-FFF2-40B4-BE49-F238E27FC236}">
                <a16:creationId xmlns:a16="http://schemas.microsoft.com/office/drawing/2014/main" id="{451BC2E5-590A-4264-90BA-3B9DC904A8C8}"/>
              </a:ext>
            </a:extLst>
          </p:cNvPr>
          <p:cNvSpPr>
            <a:spLocks noChangeShapeType="1"/>
          </p:cNvSpPr>
          <p:nvPr/>
        </p:nvSpPr>
        <p:spPr bwMode="auto">
          <a:xfrm flipH="1" flipV="1">
            <a:off x="4800600" y="4724400"/>
            <a:ext cx="381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2" name="Line 15">
            <a:extLst>
              <a:ext uri="{FF2B5EF4-FFF2-40B4-BE49-F238E27FC236}">
                <a16:creationId xmlns:a16="http://schemas.microsoft.com/office/drawing/2014/main" id="{1BB6A09D-0A38-47F5-B74B-F41A5A87C05F}"/>
              </a:ext>
            </a:extLst>
          </p:cNvPr>
          <p:cNvSpPr>
            <a:spLocks noChangeShapeType="1"/>
          </p:cNvSpPr>
          <p:nvPr/>
        </p:nvSpPr>
        <p:spPr bwMode="auto">
          <a:xfrm flipV="1">
            <a:off x="4267200" y="5181600"/>
            <a:ext cx="3048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3" name="Line 16">
            <a:extLst>
              <a:ext uri="{FF2B5EF4-FFF2-40B4-BE49-F238E27FC236}">
                <a16:creationId xmlns:a16="http://schemas.microsoft.com/office/drawing/2014/main" id="{64B07B3B-3C46-4265-A034-3F87E499074B}"/>
              </a:ext>
            </a:extLst>
          </p:cNvPr>
          <p:cNvSpPr>
            <a:spLocks noChangeShapeType="1"/>
          </p:cNvSpPr>
          <p:nvPr/>
        </p:nvSpPr>
        <p:spPr bwMode="auto">
          <a:xfrm>
            <a:off x="4572000" y="5181600"/>
            <a:ext cx="2286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834" name="Text Box 17">
            <a:extLst>
              <a:ext uri="{FF2B5EF4-FFF2-40B4-BE49-F238E27FC236}">
                <a16:creationId xmlns:a16="http://schemas.microsoft.com/office/drawing/2014/main" id="{A5007349-BE0A-46DD-9D1F-C096BA49FAE2}"/>
              </a:ext>
            </a:extLst>
          </p:cNvPr>
          <p:cNvSpPr txBox="1">
            <a:spLocks noChangeArrowheads="1"/>
          </p:cNvSpPr>
          <p:nvPr/>
        </p:nvSpPr>
        <p:spPr bwMode="auto">
          <a:xfrm>
            <a:off x="3489325" y="48672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a</a:t>
            </a:r>
          </a:p>
        </p:txBody>
      </p:sp>
      <p:sp>
        <p:nvSpPr>
          <p:cNvPr id="34835" name="Text Box 18">
            <a:extLst>
              <a:ext uri="{FF2B5EF4-FFF2-40B4-BE49-F238E27FC236}">
                <a16:creationId xmlns:a16="http://schemas.microsoft.com/office/drawing/2014/main" id="{232CF958-C5C5-4668-A538-F08016B83C72}"/>
              </a:ext>
            </a:extLst>
          </p:cNvPr>
          <p:cNvSpPr txBox="1">
            <a:spLocks noChangeArrowheads="1"/>
          </p:cNvSpPr>
          <p:nvPr/>
        </p:nvSpPr>
        <p:spPr bwMode="auto">
          <a:xfrm>
            <a:off x="4098925" y="57816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b</a:t>
            </a:r>
          </a:p>
        </p:txBody>
      </p:sp>
      <p:sp>
        <p:nvSpPr>
          <p:cNvPr id="34836" name="Text Box 19">
            <a:extLst>
              <a:ext uri="{FF2B5EF4-FFF2-40B4-BE49-F238E27FC236}">
                <a16:creationId xmlns:a16="http://schemas.microsoft.com/office/drawing/2014/main" id="{41C4B688-8A65-4FEC-B1E1-F772E7E26834}"/>
              </a:ext>
            </a:extLst>
          </p:cNvPr>
          <p:cNvSpPr txBox="1">
            <a:spLocks noChangeArrowheads="1"/>
          </p:cNvSpPr>
          <p:nvPr/>
        </p:nvSpPr>
        <p:spPr bwMode="auto">
          <a:xfrm>
            <a:off x="4632325" y="57816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c</a:t>
            </a:r>
          </a:p>
        </p:txBody>
      </p:sp>
      <p:sp>
        <p:nvSpPr>
          <p:cNvPr id="34837" name="Text Box 20">
            <a:extLst>
              <a:ext uri="{FF2B5EF4-FFF2-40B4-BE49-F238E27FC236}">
                <a16:creationId xmlns:a16="http://schemas.microsoft.com/office/drawing/2014/main" id="{F8D33DCC-3F57-4BE3-83B3-119D4B1EB5D3}"/>
              </a:ext>
            </a:extLst>
          </p:cNvPr>
          <p:cNvSpPr txBox="1">
            <a:spLocks noChangeArrowheads="1"/>
          </p:cNvSpPr>
          <p:nvPr/>
        </p:nvSpPr>
        <p:spPr bwMode="auto">
          <a:xfrm>
            <a:off x="5241925" y="52482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d</a:t>
            </a:r>
          </a:p>
        </p:txBody>
      </p:sp>
      <p:sp>
        <p:nvSpPr>
          <p:cNvPr id="34838" name="Text Box 21">
            <a:extLst>
              <a:ext uri="{FF2B5EF4-FFF2-40B4-BE49-F238E27FC236}">
                <a16:creationId xmlns:a16="http://schemas.microsoft.com/office/drawing/2014/main" id="{F5263DFB-352E-4487-8399-3EAC828CA08D}"/>
              </a:ext>
            </a:extLst>
          </p:cNvPr>
          <p:cNvSpPr txBox="1">
            <a:spLocks noChangeArrowheads="1"/>
          </p:cNvSpPr>
          <p:nvPr/>
        </p:nvSpPr>
        <p:spPr bwMode="auto">
          <a:xfrm>
            <a:off x="3717925" y="4181475"/>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0</a:t>
            </a:r>
          </a:p>
        </p:txBody>
      </p:sp>
      <p:sp>
        <p:nvSpPr>
          <p:cNvPr id="34839" name="Text Box 22">
            <a:extLst>
              <a:ext uri="{FF2B5EF4-FFF2-40B4-BE49-F238E27FC236}">
                <a16:creationId xmlns:a16="http://schemas.microsoft.com/office/drawing/2014/main" id="{29588EDF-A0C6-4F72-B6CD-733F45C66DC5}"/>
              </a:ext>
            </a:extLst>
          </p:cNvPr>
          <p:cNvSpPr txBox="1">
            <a:spLocks noChangeArrowheads="1"/>
          </p:cNvSpPr>
          <p:nvPr/>
        </p:nvSpPr>
        <p:spPr bwMode="auto">
          <a:xfrm>
            <a:off x="44196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0</a:t>
            </a:r>
          </a:p>
        </p:txBody>
      </p:sp>
      <p:sp>
        <p:nvSpPr>
          <p:cNvPr id="34840" name="Text Box 23">
            <a:extLst>
              <a:ext uri="{FF2B5EF4-FFF2-40B4-BE49-F238E27FC236}">
                <a16:creationId xmlns:a16="http://schemas.microsoft.com/office/drawing/2014/main" id="{4FF0AABF-4D8C-4386-B136-ABDB6DDF66D2}"/>
              </a:ext>
            </a:extLst>
          </p:cNvPr>
          <p:cNvSpPr txBox="1">
            <a:spLocks noChangeArrowheads="1"/>
          </p:cNvSpPr>
          <p:nvPr/>
        </p:nvSpPr>
        <p:spPr bwMode="auto">
          <a:xfrm>
            <a:off x="4114800" y="5181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0</a:t>
            </a:r>
          </a:p>
        </p:txBody>
      </p:sp>
      <p:sp>
        <p:nvSpPr>
          <p:cNvPr id="34841" name="Text Box 24">
            <a:extLst>
              <a:ext uri="{FF2B5EF4-FFF2-40B4-BE49-F238E27FC236}">
                <a16:creationId xmlns:a16="http://schemas.microsoft.com/office/drawing/2014/main" id="{9D025FD9-AEC4-46A8-818A-4F7CF97402DA}"/>
              </a:ext>
            </a:extLst>
          </p:cNvPr>
          <p:cNvSpPr txBox="1">
            <a:spLocks noChangeArrowheads="1"/>
          </p:cNvSpPr>
          <p:nvPr/>
        </p:nvSpPr>
        <p:spPr bwMode="auto">
          <a:xfrm>
            <a:off x="4648200" y="51816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1</a:t>
            </a:r>
          </a:p>
        </p:txBody>
      </p:sp>
      <p:sp>
        <p:nvSpPr>
          <p:cNvPr id="34842" name="Text Box 25">
            <a:extLst>
              <a:ext uri="{FF2B5EF4-FFF2-40B4-BE49-F238E27FC236}">
                <a16:creationId xmlns:a16="http://schemas.microsoft.com/office/drawing/2014/main" id="{E08E88A0-5A8E-4A5C-8F44-751BC39A99B3}"/>
              </a:ext>
            </a:extLst>
          </p:cNvPr>
          <p:cNvSpPr txBox="1">
            <a:spLocks noChangeArrowheads="1"/>
          </p:cNvSpPr>
          <p:nvPr/>
        </p:nvSpPr>
        <p:spPr bwMode="auto">
          <a:xfrm>
            <a:off x="4419600" y="41910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1</a:t>
            </a:r>
          </a:p>
        </p:txBody>
      </p:sp>
      <p:sp>
        <p:nvSpPr>
          <p:cNvPr id="34843" name="Text Box 26">
            <a:extLst>
              <a:ext uri="{FF2B5EF4-FFF2-40B4-BE49-F238E27FC236}">
                <a16:creationId xmlns:a16="http://schemas.microsoft.com/office/drawing/2014/main" id="{C817563D-3992-49E9-B198-2E08838D72D0}"/>
              </a:ext>
            </a:extLst>
          </p:cNvPr>
          <p:cNvSpPr txBox="1">
            <a:spLocks noChangeArrowheads="1"/>
          </p:cNvSpPr>
          <p:nvPr/>
        </p:nvSpPr>
        <p:spPr bwMode="auto">
          <a:xfrm>
            <a:off x="4876800" y="4648200"/>
            <a:ext cx="3667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r>
              <a:rPr lang="en-US" altLang="zh-CN" sz="2400">
                <a:latin typeface="Courier New" panose="02070309020205020404" pitchFamily="49" charset="0"/>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Footer Placeholder 4">
            <a:extLst>
              <a:ext uri="{FF2B5EF4-FFF2-40B4-BE49-F238E27FC236}">
                <a16:creationId xmlns:a16="http://schemas.microsoft.com/office/drawing/2014/main" id="{BB6911AE-AA1B-4607-A300-764E34F8F63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5842" name="Slide Number Placeholder 5">
            <a:extLst>
              <a:ext uri="{FF2B5EF4-FFF2-40B4-BE49-F238E27FC236}">
                <a16:creationId xmlns:a16="http://schemas.microsoft.com/office/drawing/2014/main" id="{C5F365DE-D0F8-484B-A364-F38D423E887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2C9CCFE-F326-4FE7-A1C9-3E30E62FFDCF}" type="slidenum">
              <a:rPr lang="en-US" altLang="zh-CN"/>
              <a:pPr/>
              <a:t>28</a:t>
            </a:fld>
            <a:r>
              <a:rPr lang="en-US" altLang="zh-CN"/>
              <a:t>/47</a:t>
            </a:r>
          </a:p>
        </p:txBody>
      </p:sp>
      <p:sp>
        <p:nvSpPr>
          <p:cNvPr id="35843" name="Rectangle 2">
            <a:extLst>
              <a:ext uri="{FF2B5EF4-FFF2-40B4-BE49-F238E27FC236}">
                <a16:creationId xmlns:a16="http://schemas.microsoft.com/office/drawing/2014/main" id="{035A874F-7043-4104-BE26-93EB0B08F534}"/>
              </a:ext>
            </a:extLst>
          </p:cNvPr>
          <p:cNvSpPr>
            <a:spLocks noGrp="1" noChangeArrowheads="1"/>
          </p:cNvSpPr>
          <p:nvPr>
            <p:ph type="title"/>
          </p:nvPr>
        </p:nvSpPr>
        <p:spPr>
          <a:xfrm>
            <a:off x="457200" y="495300"/>
            <a:ext cx="8229600" cy="701675"/>
          </a:xfrm>
        </p:spPr>
        <p:txBody>
          <a:bodyPr>
            <a:spAutoFit/>
          </a:bodyPr>
          <a:lstStyle/>
          <a:p>
            <a:r>
              <a:rPr lang="en-US" altLang="zh-CN" sz="4000" b="1">
                <a:solidFill>
                  <a:srgbClr val="CC3300"/>
                </a:solidFill>
                <a:latin typeface="Calibri" panose="020F0502020204030204" pitchFamily="34" charset="0"/>
              </a:rPr>
              <a:t>Average Length</a:t>
            </a:r>
          </a:p>
        </p:txBody>
      </p:sp>
      <p:sp>
        <p:nvSpPr>
          <p:cNvPr id="1030" name="Rectangle 3">
            <a:extLst>
              <a:ext uri="{FF2B5EF4-FFF2-40B4-BE49-F238E27FC236}">
                <a16:creationId xmlns:a16="http://schemas.microsoft.com/office/drawing/2014/main" id="{872546F8-4B08-407E-A37D-28A370484FF0}"/>
              </a:ext>
            </a:extLst>
          </p:cNvPr>
          <p:cNvSpPr>
            <a:spLocks noGrp="1"/>
          </p:cNvSpPr>
          <p:nvPr>
            <p:ph idx="1"/>
          </p:nvPr>
        </p:nvSpPr>
        <p:spPr>
          <a:xfrm>
            <a:off x="457200" y="1447800"/>
            <a:ext cx="8229600" cy="4525963"/>
          </a:xfrm>
        </p:spPr>
        <p:txBody>
          <a:bodyPr/>
          <a:lstStyle/>
          <a:p>
            <a:pPr>
              <a:lnSpc>
                <a:spcPct val="90000"/>
              </a:lnSpc>
              <a:buFont typeface="Arial" panose="020B0604020202020204" pitchFamily="34" charset="0"/>
              <a:buChar char="•"/>
            </a:pPr>
            <a:r>
              <a:rPr noProof="1">
                <a:latin typeface="+mn-lt"/>
              </a:rPr>
              <a:t>For a code </a:t>
            </a:r>
            <a:r>
              <a:rPr i="1" noProof="1">
                <a:latin typeface="+mn-lt"/>
              </a:rPr>
              <a:t>C</a:t>
            </a:r>
            <a:r>
              <a:rPr noProof="1">
                <a:latin typeface="+mn-lt"/>
              </a:rPr>
              <a:t> with associated probabilities </a:t>
            </a:r>
            <a:r>
              <a:rPr i="1" noProof="1">
                <a:latin typeface="+mn-lt"/>
              </a:rPr>
              <a:t>p(c)</a:t>
            </a:r>
            <a:r>
              <a:rPr noProof="1">
                <a:latin typeface="+mn-lt"/>
              </a:rPr>
              <a:t> the </a:t>
            </a:r>
            <a:r>
              <a:rPr b="1" u="sng" noProof="1">
                <a:latin typeface="+mn-lt"/>
              </a:rPr>
              <a:t>average length</a:t>
            </a:r>
            <a:r>
              <a:rPr noProof="1">
                <a:latin typeface="+mn-lt"/>
              </a:rPr>
              <a:t>  is defined as</a:t>
            </a:r>
          </a:p>
          <a:p>
            <a:pPr>
              <a:lnSpc>
                <a:spcPct val="90000"/>
              </a:lnSpc>
              <a:buFont typeface="Arial" panose="020B0604020202020204" pitchFamily="34" charset="0"/>
              <a:buChar char="•"/>
            </a:pPr>
            <a:endParaRPr noProof="1">
              <a:latin typeface="+mn-lt"/>
            </a:endParaRPr>
          </a:p>
          <a:p>
            <a:pPr>
              <a:lnSpc>
                <a:spcPct val="90000"/>
              </a:lnSpc>
              <a:buFont typeface="Arial" panose="020B0604020202020204" pitchFamily="34" charset="0"/>
              <a:buChar char="•"/>
            </a:pPr>
            <a:endParaRPr noProof="1">
              <a:latin typeface="+mn-lt"/>
            </a:endParaRPr>
          </a:p>
          <a:p>
            <a:pPr>
              <a:lnSpc>
                <a:spcPct val="90000"/>
              </a:lnSpc>
              <a:buFont typeface="Arial" panose="020B0604020202020204" pitchFamily="34" charset="0"/>
              <a:buChar char="•"/>
            </a:pPr>
            <a:r>
              <a:rPr noProof="1">
                <a:latin typeface="+mn-lt"/>
              </a:rPr>
              <a:t>We say that a prefix  code </a:t>
            </a:r>
            <a:r>
              <a:rPr i="1" noProof="1">
                <a:latin typeface="+mn-lt"/>
              </a:rPr>
              <a:t>C</a:t>
            </a:r>
            <a:r>
              <a:rPr noProof="1">
                <a:latin typeface="+mn-lt"/>
              </a:rPr>
              <a:t> is </a:t>
            </a:r>
            <a:r>
              <a:rPr b="1" u="sng" noProof="1">
                <a:latin typeface="+mn-lt"/>
              </a:rPr>
              <a:t>optimal</a:t>
            </a:r>
            <a:r>
              <a:rPr noProof="1">
                <a:latin typeface="+mn-lt"/>
              </a:rPr>
              <a:t> if for all  prefix codes </a:t>
            </a:r>
            <a:r>
              <a:rPr i="1" noProof="1">
                <a:latin typeface="+mn-lt"/>
              </a:rPr>
              <a:t>C,  l</a:t>
            </a:r>
            <a:r>
              <a:rPr i="1" baseline="-25000" noProof="1">
                <a:latin typeface="+mn-lt"/>
              </a:rPr>
              <a:t>a</a:t>
            </a:r>
            <a:r>
              <a:rPr i="1" noProof="1">
                <a:latin typeface="+mn-lt"/>
              </a:rPr>
              <a:t>(C)</a:t>
            </a:r>
            <a:r>
              <a:rPr i="1" baseline="-25000" noProof="1">
                <a:latin typeface="+mn-lt"/>
              </a:rPr>
              <a:t> </a:t>
            </a:r>
            <a:r>
              <a:rPr i="1" noProof="1">
                <a:latin typeface="+mn-lt"/>
                <a:sym typeface="Symbol" panose="05050102010706020507" pitchFamily="18" charset="2"/>
              </a:rPr>
              <a:t> </a:t>
            </a:r>
            <a:r>
              <a:rPr i="1" noProof="1">
                <a:latin typeface="+mn-lt"/>
              </a:rPr>
              <a:t>l</a:t>
            </a:r>
            <a:r>
              <a:rPr i="1" baseline="-25000" noProof="1">
                <a:latin typeface="+mn-lt"/>
              </a:rPr>
              <a:t>a</a:t>
            </a:r>
            <a:r>
              <a:rPr i="1" noProof="1">
                <a:latin typeface="+mn-lt"/>
              </a:rPr>
              <a:t>(C)</a:t>
            </a:r>
          </a:p>
          <a:p>
            <a:pPr>
              <a:lnSpc>
                <a:spcPct val="90000"/>
              </a:lnSpc>
              <a:buFont typeface="Arial" panose="020B0604020202020204" pitchFamily="34" charset="0"/>
              <a:buChar char="•"/>
            </a:pPr>
            <a:r>
              <a:rPr noProof="1">
                <a:latin typeface="+mn-lt"/>
              </a:rPr>
              <a:t>The Huffman code is known to be provably optimal under certain well-defined conditions for data compression.</a:t>
            </a:r>
            <a:endParaRPr noProof="1">
              <a:latin typeface="+mn-lt"/>
              <a:ea typeface="Arial" panose="020B0604020202020204" pitchFamily="34" charset="0"/>
              <a:cs typeface="+mn-cs"/>
            </a:endParaRPr>
          </a:p>
        </p:txBody>
      </p:sp>
      <p:graphicFrame>
        <p:nvGraphicFramePr>
          <p:cNvPr id="35845" name="Object 4">
            <a:extLst>
              <a:ext uri="{FF2B5EF4-FFF2-40B4-BE49-F238E27FC236}">
                <a16:creationId xmlns:a16="http://schemas.microsoft.com/office/drawing/2014/main" id="{B1599523-92E9-4113-B952-1A724E458B75}"/>
              </a:ext>
            </a:extLst>
          </p:cNvPr>
          <p:cNvGraphicFramePr>
            <a:graphicFrameLocks/>
          </p:cNvGraphicFramePr>
          <p:nvPr/>
        </p:nvGraphicFramePr>
        <p:xfrm>
          <a:off x="2438400" y="2590800"/>
          <a:ext cx="2971800" cy="839788"/>
        </p:xfrm>
        <a:graphic>
          <a:graphicData uri="http://schemas.openxmlformats.org/presentationml/2006/ole">
            <mc:AlternateContent xmlns:mc="http://schemas.openxmlformats.org/markup-compatibility/2006">
              <mc:Choice xmlns:v="urn:schemas-microsoft-com:vml" Requires="v">
                <p:oleObj spid="_x0000_s35849" r:id="rId3" imgW="1205977" imgH="342751" progId="Equation.2">
                  <p:embed/>
                </p:oleObj>
              </mc:Choice>
              <mc:Fallback>
                <p:oleObj r:id="rId3" imgW="1205977" imgH="342751" progId="Equation.2">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2590800"/>
                        <a:ext cx="2971800" cy="83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Footer Placeholder 4">
            <a:extLst>
              <a:ext uri="{FF2B5EF4-FFF2-40B4-BE49-F238E27FC236}">
                <a16:creationId xmlns:a16="http://schemas.microsoft.com/office/drawing/2014/main" id="{5F55ACDB-64CA-4B39-8742-2A87F685A93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6866" name="Slide Number Placeholder 5">
            <a:extLst>
              <a:ext uri="{FF2B5EF4-FFF2-40B4-BE49-F238E27FC236}">
                <a16:creationId xmlns:a16="http://schemas.microsoft.com/office/drawing/2014/main" id="{A8F6175C-ABE6-4AAE-AEEC-591E4196928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5DE7376-1D5C-4CF0-9BAF-9FE47F135A88}" type="slidenum">
              <a:rPr lang="en-US" altLang="zh-CN"/>
              <a:pPr/>
              <a:t>29</a:t>
            </a:fld>
            <a:r>
              <a:rPr lang="en-US" altLang="zh-CN"/>
              <a:t>/47</a:t>
            </a:r>
          </a:p>
        </p:txBody>
      </p:sp>
      <p:sp>
        <p:nvSpPr>
          <p:cNvPr id="36867" name="Slide Number Placeholder 3">
            <a:extLst>
              <a:ext uri="{FF2B5EF4-FFF2-40B4-BE49-F238E27FC236}">
                <a16:creationId xmlns:a16="http://schemas.microsoft.com/office/drawing/2014/main" id="{5A046723-5EF5-43B8-A609-7F70FFE5B848}"/>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6D1247B6-484F-42DC-9CD8-1BBF15BBA693}" type="slidenum">
              <a:rPr lang="en-US" altLang="zh-CN" sz="1200" b="1">
                <a:solidFill>
                  <a:srgbClr val="FFFFFF"/>
                </a:solidFill>
              </a:rPr>
              <a:pPr algn="ctr">
                <a:lnSpc>
                  <a:spcPct val="80000"/>
                </a:lnSpc>
              </a:pPr>
              <a:t>29</a:t>
            </a:fld>
            <a:endParaRPr lang="en-US" altLang="zh-CN" sz="1200" b="1">
              <a:solidFill>
                <a:srgbClr val="FFFFFF"/>
              </a:solidFill>
            </a:endParaRPr>
          </a:p>
        </p:txBody>
      </p:sp>
      <p:sp>
        <p:nvSpPr>
          <p:cNvPr id="36868" name="Content Placeholder 4">
            <a:extLst>
              <a:ext uri="{FF2B5EF4-FFF2-40B4-BE49-F238E27FC236}">
                <a16:creationId xmlns:a16="http://schemas.microsoft.com/office/drawing/2014/main" id="{C16DE59F-1737-4F4D-8112-AE48774890C7}"/>
              </a:ext>
            </a:extLst>
          </p:cNvPr>
          <p:cNvSpPr>
            <a:spLocks noGrp="1" noChangeArrowheads="1"/>
          </p:cNvSpPr>
          <p:nvPr>
            <p:ph sz="quarter" idx="4294967295"/>
          </p:nvPr>
        </p:nvSpPr>
        <p:spPr>
          <a:xfrm>
            <a:off x="457200" y="1600200"/>
            <a:ext cx="8229600" cy="4522788"/>
          </a:xfrm>
        </p:spPr>
        <p:txBody>
          <a:bodyPr>
            <a:spAutoFit/>
          </a:bodyPr>
          <a:lstStyle/>
          <a:p>
            <a:pPr marL="609600" indent="-609600">
              <a:lnSpc>
                <a:spcPct val="90000"/>
              </a:lnSpc>
              <a:buClr>
                <a:srgbClr val="FF0000"/>
              </a:buClr>
              <a:buFontTx/>
              <a:buAutoNum type="arabicPeriod"/>
            </a:pPr>
            <a:r>
              <a:rPr lang="en-US" altLang="ja-JP" sz="3000"/>
              <a:t>Make a leaf node for each code symbol</a:t>
            </a:r>
          </a:p>
          <a:p>
            <a:pPr marL="990600" lvl="1" indent="-533400">
              <a:lnSpc>
                <a:spcPct val="90000"/>
              </a:lnSpc>
              <a:buClr>
                <a:schemeClr val="tx1"/>
              </a:buClr>
              <a:buFont typeface="Arial" panose="020B0604020202020204" pitchFamily="34" charset="0"/>
              <a:buBlip>
                <a:blip r:embed="rId3"/>
              </a:buBlip>
            </a:pPr>
            <a:r>
              <a:rPr lang="en-US" altLang="ja-JP" sz="2400"/>
              <a:t>Add the generation probability or the frequency of each symbol to the leaf node (arrange them from left to right in descending order by probability) </a:t>
            </a:r>
          </a:p>
          <a:p>
            <a:pPr marL="609600" indent="-609600">
              <a:lnSpc>
                <a:spcPct val="90000"/>
              </a:lnSpc>
              <a:buClr>
                <a:srgbClr val="FF0000"/>
              </a:buClr>
              <a:buFontTx/>
              <a:buAutoNum type="arabicPeriod"/>
            </a:pPr>
            <a:r>
              <a:rPr lang="en-US" altLang="ja-JP" sz="3000"/>
              <a:t>Take the two leaf nodes with the smallest probability and connect them into a new node</a:t>
            </a:r>
          </a:p>
          <a:p>
            <a:pPr marL="990600" lvl="1" indent="-533400">
              <a:lnSpc>
                <a:spcPct val="90000"/>
              </a:lnSpc>
              <a:buClr>
                <a:schemeClr val="tx1"/>
              </a:buClr>
              <a:buFont typeface="Arial" panose="020B0604020202020204" pitchFamily="34" charset="0"/>
              <a:buBlip>
                <a:blip r:embed="rId3"/>
              </a:buBlip>
            </a:pPr>
            <a:r>
              <a:rPr lang="en-US" altLang="ja-JP" sz="2400"/>
              <a:t>Add 1 or 0 to each of the two branches</a:t>
            </a:r>
          </a:p>
          <a:p>
            <a:pPr marL="990600" lvl="1" indent="-533400">
              <a:lnSpc>
                <a:spcPct val="90000"/>
              </a:lnSpc>
              <a:buClr>
                <a:schemeClr val="tx1"/>
              </a:buClr>
              <a:buFont typeface="Arial" panose="020B0604020202020204" pitchFamily="34" charset="0"/>
              <a:buBlip>
                <a:blip r:embed="rId3"/>
              </a:buBlip>
            </a:pPr>
            <a:r>
              <a:rPr lang="en-US" altLang="ja-JP" sz="2400"/>
              <a:t>The probability of the new node is the sum of the probabilities of the two connecting nodes</a:t>
            </a:r>
          </a:p>
          <a:p>
            <a:pPr marL="609600" indent="-609600">
              <a:lnSpc>
                <a:spcPct val="90000"/>
              </a:lnSpc>
              <a:buClr>
                <a:srgbClr val="FF0000"/>
              </a:buClr>
              <a:buFontTx/>
              <a:buAutoNum type="arabicPeriod"/>
            </a:pPr>
            <a:r>
              <a:rPr lang="en-US" altLang="ja-JP" sz="3000"/>
              <a:t>If there is only one node left, the code construction is completed. If not, go back to (2)</a:t>
            </a:r>
            <a:endParaRPr lang="en-US" altLang="ja-JP"/>
          </a:p>
        </p:txBody>
      </p:sp>
      <p:sp>
        <p:nvSpPr>
          <p:cNvPr id="36869" name="Title 1">
            <a:extLst>
              <a:ext uri="{FF2B5EF4-FFF2-40B4-BE49-F238E27FC236}">
                <a16:creationId xmlns:a16="http://schemas.microsoft.com/office/drawing/2014/main" id="{878CFF4A-B2B6-4CE5-B7D7-F697C6D6AAB7}"/>
              </a:ext>
            </a:extLst>
          </p:cNvPr>
          <p:cNvSpPr>
            <a:spLocks noChangeArrowheads="1"/>
          </p:cNvSpPr>
          <p:nvPr/>
        </p:nvSpPr>
        <p:spPr bwMode="auto">
          <a:xfrm>
            <a:off x="460375" y="495300"/>
            <a:ext cx="8229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algorithm</a:t>
            </a:r>
          </a:p>
        </p:txBody>
      </p:sp>
      <p:sp>
        <p:nvSpPr>
          <p:cNvPr id="36870" name="Text Box 7">
            <a:extLst>
              <a:ext uri="{FF2B5EF4-FFF2-40B4-BE49-F238E27FC236}">
                <a16:creationId xmlns:a16="http://schemas.microsoft.com/office/drawing/2014/main" id="{782041F4-3807-4120-8444-F9D555369606}"/>
              </a:ext>
            </a:extLst>
          </p:cNvPr>
          <p:cNvSpPr txBox="1">
            <a:spLocks noChangeArrowheads="1"/>
          </p:cNvSpPr>
          <p:nvPr/>
        </p:nvSpPr>
        <p:spPr bwMode="auto">
          <a:xfrm>
            <a:off x="609600" y="1143000"/>
            <a:ext cx="8077200" cy="436563"/>
          </a:xfrm>
          <a:prstGeom prst="rect">
            <a:avLst/>
          </a:prstGeom>
          <a:solidFill>
            <a:srgbClr val="99CCFF"/>
          </a:solidFill>
          <a:ln w="9525">
            <a:solidFill>
              <a:schemeClr val="tx1"/>
            </a:solidFill>
            <a:miter lim="800000"/>
            <a:headEnd/>
            <a:tailEnd/>
          </a:ln>
        </p:spPr>
        <p:txBody>
          <a:bodyPr>
            <a:spAutoFit/>
          </a:bodyPr>
          <a:lstStyle/>
          <a:p>
            <a:pPr algn="ctr">
              <a:spcBef>
                <a:spcPct val="50000"/>
              </a:spcBef>
            </a:pPr>
            <a:r>
              <a:rPr lang="en-US" altLang="en-US" sz="2200" b="1"/>
              <a:t>Main idea: Encode </a:t>
            </a:r>
            <a:r>
              <a:rPr lang="en-US" altLang="en-US" sz="2200" b="1">
                <a:solidFill>
                  <a:schemeClr val="accent2"/>
                </a:solidFill>
              </a:rPr>
              <a:t>high probability symbols</a:t>
            </a:r>
            <a:r>
              <a:rPr lang="en-US" altLang="en-US" sz="2200" b="1"/>
              <a:t> with fewer bits</a:t>
            </a:r>
            <a:endParaRPr lang="en-US" altLang="zh-CN" sz="22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4">
            <a:extLst>
              <a:ext uri="{FF2B5EF4-FFF2-40B4-BE49-F238E27FC236}">
                <a16:creationId xmlns:a16="http://schemas.microsoft.com/office/drawing/2014/main" id="{827A111C-0BFD-41D2-ABD2-8450696F693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7170" name="Slide Number Placeholder 5">
            <a:extLst>
              <a:ext uri="{FF2B5EF4-FFF2-40B4-BE49-F238E27FC236}">
                <a16:creationId xmlns:a16="http://schemas.microsoft.com/office/drawing/2014/main" id="{EBFAB65D-7955-4812-99BB-2540F53FA3D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2BBB13E-0DB3-4987-8BBA-79F6F1402B26}" type="slidenum">
              <a:rPr lang="en-US" altLang="zh-CN"/>
              <a:pPr/>
              <a:t>3</a:t>
            </a:fld>
            <a:r>
              <a:rPr lang="en-US" altLang="zh-CN"/>
              <a:t>/47</a:t>
            </a:r>
          </a:p>
        </p:txBody>
      </p:sp>
      <p:sp>
        <p:nvSpPr>
          <p:cNvPr id="7171" name="Title 1">
            <a:extLst>
              <a:ext uri="{FF2B5EF4-FFF2-40B4-BE49-F238E27FC236}">
                <a16:creationId xmlns:a16="http://schemas.microsoft.com/office/drawing/2014/main" id="{947E22FC-6453-4B77-BB7B-1F02BDEB0490}"/>
              </a:ext>
            </a:extLst>
          </p:cNvPr>
          <p:cNvSpPr>
            <a:spLocks noGrp="1" noChangeArrowheads="1"/>
          </p:cNvSpPr>
          <p:nvPr>
            <p:ph type="title" idx="4294967295"/>
          </p:nvPr>
        </p:nvSpPr>
        <p:spPr>
          <a:xfrm>
            <a:off x="457200" y="228600"/>
            <a:ext cx="8229600" cy="641350"/>
          </a:xfrm>
        </p:spPr>
        <p:txBody>
          <a:bodyPr>
            <a:spAutoFit/>
          </a:bodyPr>
          <a:lstStyle/>
          <a:p>
            <a:r>
              <a:rPr lang="en-US" altLang="zh-CN" sz="3600" b="1">
                <a:solidFill>
                  <a:srgbClr val="CC3300"/>
                </a:solidFill>
              </a:rPr>
              <a:t>Abundance of Digitized Text</a:t>
            </a:r>
          </a:p>
        </p:txBody>
      </p:sp>
      <p:sp>
        <p:nvSpPr>
          <p:cNvPr id="7172" name="Text Box 11">
            <a:extLst>
              <a:ext uri="{FF2B5EF4-FFF2-40B4-BE49-F238E27FC236}">
                <a16:creationId xmlns:a16="http://schemas.microsoft.com/office/drawing/2014/main" id="{3F9BB3CB-F7FF-42FB-B695-36863FCA9AF4}"/>
              </a:ext>
            </a:extLst>
          </p:cNvPr>
          <p:cNvSpPr txBox="1">
            <a:spLocks noChangeArrowheads="1"/>
          </p:cNvSpPr>
          <p:nvPr/>
        </p:nvSpPr>
        <p:spPr bwMode="auto">
          <a:xfrm>
            <a:off x="812800" y="1676400"/>
            <a:ext cx="7331075"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50000"/>
              </a:lnSpc>
            </a:pPr>
            <a:r>
              <a:rPr lang="en-US" altLang="zh-CN" sz="1800"/>
              <a:t>Despite the wealth of multimedia information, text processing remains one of the dominant functions of computers. </a:t>
            </a:r>
          </a:p>
          <a:p>
            <a:pPr algn="just">
              <a:lnSpc>
                <a:spcPct val="150000"/>
              </a:lnSpc>
            </a:pPr>
            <a:r>
              <a:rPr lang="en-US" altLang="zh-CN" sz="1800"/>
              <a:t>Computers are used to edit, store, and display documents, and to transport files over the Internet. </a:t>
            </a:r>
          </a:p>
          <a:p>
            <a:pPr algn="just">
              <a:lnSpc>
                <a:spcPct val="150000"/>
              </a:lnSpc>
            </a:pPr>
            <a:r>
              <a:rPr lang="en-US" altLang="zh-CN" sz="1800"/>
              <a:t>Furthermore, digital systems are used to archive a wide range of textual information, and new data is being generated at a rapidly increasing pace.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Footer Placeholder 4">
            <a:extLst>
              <a:ext uri="{FF2B5EF4-FFF2-40B4-BE49-F238E27FC236}">
                <a16:creationId xmlns:a16="http://schemas.microsoft.com/office/drawing/2014/main" id="{BFC3D38C-9BB5-4458-BD87-F5C57068992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38914" name="Slide Number Placeholder 5">
            <a:extLst>
              <a:ext uri="{FF2B5EF4-FFF2-40B4-BE49-F238E27FC236}">
                <a16:creationId xmlns:a16="http://schemas.microsoft.com/office/drawing/2014/main" id="{EE932448-9343-49B6-8622-123B27639D8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37477A6-849C-494C-8D03-DB32B2BF5D1A}" type="slidenum">
              <a:rPr lang="en-US" altLang="zh-CN"/>
              <a:pPr/>
              <a:t>30</a:t>
            </a:fld>
            <a:r>
              <a:rPr lang="en-US" altLang="zh-CN"/>
              <a:t>/47</a:t>
            </a:r>
          </a:p>
        </p:txBody>
      </p:sp>
      <p:sp>
        <p:nvSpPr>
          <p:cNvPr id="38915" name="Rectangle 3">
            <a:extLst>
              <a:ext uri="{FF2B5EF4-FFF2-40B4-BE49-F238E27FC236}">
                <a16:creationId xmlns:a16="http://schemas.microsoft.com/office/drawing/2014/main" id="{8C768AA8-C226-44F5-9BCE-3AF693ACE731}"/>
              </a:ext>
            </a:extLst>
          </p:cNvPr>
          <p:cNvSpPr>
            <a:spLocks noGrp="1" noChangeArrowheads="1"/>
          </p:cNvSpPr>
          <p:nvPr>
            <p:ph sz="quarter" idx="4294967295"/>
          </p:nvPr>
        </p:nvSpPr>
        <p:spPr>
          <a:xfrm>
            <a:off x="457200" y="1371600"/>
            <a:ext cx="8229600" cy="4756150"/>
          </a:xfrm>
        </p:spPr>
        <p:txBody>
          <a:bodyPr>
            <a:spAutoFit/>
          </a:bodyPr>
          <a:lstStyle/>
          <a:p>
            <a:pPr marL="609600" indent="-609600">
              <a:lnSpc>
                <a:spcPct val="80000"/>
              </a:lnSpc>
              <a:buFontTx/>
              <a:buNone/>
            </a:pPr>
            <a:endParaRPr lang="en-US" altLang="ja-JP" sz="700" b="1">
              <a:solidFill>
                <a:schemeClr val="accent2"/>
              </a:solidFill>
            </a:endParaRPr>
          </a:p>
          <a:p>
            <a:pPr marL="609600" indent="-609600">
              <a:lnSpc>
                <a:spcPct val="80000"/>
              </a:lnSpc>
              <a:buFontTx/>
              <a:buNone/>
            </a:pPr>
            <a:r>
              <a:rPr lang="en-US" altLang="en-US" sz="2700"/>
              <a:t>Character (or symbol) frequencies</a:t>
            </a:r>
          </a:p>
          <a:p>
            <a:pPr marL="990600" lvl="1" indent="-533400">
              <a:lnSpc>
                <a:spcPct val="80000"/>
              </a:lnSpc>
            </a:pPr>
            <a:r>
              <a:rPr lang="en-US" altLang="en-US" sz="2400" b="1"/>
              <a:t>A	:	 20% (.20)	</a:t>
            </a:r>
            <a:r>
              <a:rPr lang="en-US" altLang="en-US" sz="1800" i="1">
                <a:solidFill>
                  <a:srgbClr val="006600"/>
                </a:solidFill>
              </a:rPr>
              <a:t>e.g., A occurs 20 times in a 100 					character document, 1000 times in a 				5000 character document, etc.</a:t>
            </a:r>
          </a:p>
          <a:p>
            <a:pPr marL="990600" lvl="1" indent="-533400">
              <a:lnSpc>
                <a:spcPct val="80000"/>
              </a:lnSpc>
            </a:pPr>
            <a:r>
              <a:rPr lang="en-US" altLang="en-US" sz="2400" b="1"/>
              <a:t>B	:	 9%  (.09)</a:t>
            </a:r>
          </a:p>
          <a:p>
            <a:pPr marL="990600" lvl="1" indent="-533400">
              <a:lnSpc>
                <a:spcPct val="80000"/>
              </a:lnSpc>
            </a:pPr>
            <a:r>
              <a:rPr lang="en-US" altLang="en-US" sz="2400" b="1"/>
              <a:t>C	: 	15% (.15)</a:t>
            </a:r>
          </a:p>
          <a:p>
            <a:pPr marL="990600" lvl="1" indent="-533400">
              <a:lnSpc>
                <a:spcPct val="80000"/>
              </a:lnSpc>
            </a:pPr>
            <a:r>
              <a:rPr lang="en-US" altLang="en-US" sz="2400" b="1"/>
              <a:t>D	: 	11% (.11)</a:t>
            </a:r>
          </a:p>
          <a:p>
            <a:pPr marL="990600" lvl="1" indent="-533400">
              <a:lnSpc>
                <a:spcPct val="80000"/>
              </a:lnSpc>
            </a:pPr>
            <a:r>
              <a:rPr lang="en-US" altLang="en-US" sz="2400" b="1"/>
              <a:t>E	: 	40% (.40)</a:t>
            </a:r>
          </a:p>
          <a:p>
            <a:pPr marL="990600" lvl="1" indent="-533400">
              <a:lnSpc>
                <a:spcPct val="80000"/>
              </a:lnSpc>
            </a:pPr>
            <a:r>
              <a:rPr lang="en-US" altLang="en-US" sz="2400" b="1"/>
              <a:t>F	:	 5%  (.05)</a:t>
            </a:r>
          </a:p>
          <a:p>
            <a:pPr marL="609600" indent="-609600">
              <a:lnSpc>
                <a:spcPct val="80000"/>
              </a:lnSpc>
            </a:pPr>
            <a:r>
              <a:rPr lang="en-US" altLang="en-US" sz="2700">
                <a:solidFill>
                  <a:srgbClr val="006600"/>
                </a:solidFill>
              </a:rPr>
              <a:t>Also works if you use </a:t>
            </a:r>
            <a:r>
              <a:rPr lang="en-US" altLang="en-US" sz="2700" b="1">
                <a:solidFill>
                  <a:srgbClr val="006600"/>
                </a:solidFill>
              </a:rPr>
              <a:t>character counts</a:t>
            </a:r>
          </a:p>
          <a:p>
            <a:pPr marL="609600" indent="-609600">
              <a:lnSpc>
                <a:spcPct val="80000"/>
              </a:lnSpc>
            </a:pPr>
            <a:r>
              <a:rPr lang="en-US" altLang="en-US" sz="2700">
                <a:solidFill>
                  <a:srgbClr val="006600"/>
                </a:solidFill>
              </a:rPr>
              <a:t>Must know frequency of every character in the document</a:t>
            </a:r>
          </a:p>
          <a:p>
            <a:pPr marL="609600" indent="-609600">
              <a:lnSpc>
                <a:spcPct val="80000"/>
              </a:lnSpc>
              <a:buFontTx/>
              <a:buNone/>
            </a:pPr>
            <a:endParaRPr lang="en-US" altLang="ja-JP" sz="1100" b="1">
              <a:solidFill>
                <a:srgbClr val="006600"/>
              </a:solidFill>
            </a:endParaRPr>
          </a:p>
        </p:txBody>
      </p:sp>
      <p:sp>
        <p:nvSpPr>
          <p:cNvPr id="38916" name="Title 1">
            <a:extLst>
              <a:ext uri="{FF2B5EF4-FFF2-40B4-BE49-F238E27FC236}">
                <a16:creationId xmlns:a16="http://schemas.microsoft.com/office/drawing/2014/main" id="{EF5A3D2E-45D0-4518-AF3B-B0FB70079385}"/>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Footer Placeholder 4">
            <a:extLst>
              <a:ext uri="{FF2B5EF4-FFF2-40B4-BE49-F238E27FC236}">
                <a16:creationId xmlns:a16="http://schemas.microsoft.com/office/drawing/2014/main" id="{36C36A14-9287-4758-9C93-62D81D078A1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0962" name="Slide Number Placeholder 5">
            <a:extLst>
              <a:ext uri="{FF2B5EF4-FFF2-40B4-BE49-F238E27FC236}">
                <a16:creationId xmlns:a16="http://schemas.microsoft.com/office/drawing/2014/main" id="{40A8C1FF-EA62-4157-B3CE-66255CA7BAD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E237D04-629E-48DE-B78A-C5F2A846946A}" type="slidenum">
              <a:rPr lang="en-US" altLang="zh-CN"/>
              <a:pPr/>
              <a:t>31</a:t>
            </a:fld>
            <a:r>
              <a:rPr lang="en-US" altLang="zh-CN"/>
              <a:t>/47</a:t>
            </a:r>
          </a:p>
        </p:txBody>
      </p:sp>
      <p:sp>
        <p:nvSpPr>
          <p:cNvPr id="40963" name="Rectangle 2">
            <a:extLst>
              <a:ext uri="{FF2B5EF4-FFF2-40B4-BE49-F238E27FC236}">
                <a16:creationId xmlns:a16="http://schemas.microsoft.com/office/drawing/2014/main" id="{DC717E4F-EF85-44E2-B8D9-D171D99278F2}"/>
              </a:ext>
            </a:extLst>
          </p:cNvPr>
          <p:cNvSpPr>
            <a:spLocks noChangeArrowheads="1"/>
          </p:cNvSpPr>
          <p:nvPr/>
        </p:nvSpPr>
        <p:spPr bwMode="auto">
          <a:xfrm>
            <a:off x="3200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40964" name="Rectangle 3">
            <a:extLst>
              <a:ext uri="{FF2B5EF4-FFF2-40B4-BE49-F238E27FC236}">
                <a16:creationId xmlns:a16="http://schemas.microsoft.com/office/drawing/2014/main" id="{E6CEA9F6-D509-4DF8-A659-B56AEA4F7DAB}"/>
              </a:ext>
            </a:extLst>
          </p:cNvPr>
          <p:cNvSpPr>
            <a:spLocks noChangeArrowheads="1"/>
          </p:cNvSpPr>
          <p:nvPr/>
        </p:nvSpPr>
        <p:spPr bwMode="auto">
          <a:xfrm>
            <a:off x="2057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40965" name="Rectangle 4">
            <a:extLst>
              <a:ext uri="{FF2B5EF4-FFF2-40B4-BE49-F238E27FC236}">
                <a16:creationId xmlns:a16="http://schemas.microsoft.com/office/drawing/2014/main" id="{2E8865C9-1C3B-4C1E-8405-4B39133846CC}"/>
              </a:ext>
            </a:extLst>
          </p:cNvPr>
          <p:cNvSpPr>
            <a:spLocks noChangeArrowheads="1"/>
          </p:cNvSpPr>
          <p:nvPr/>
        </p:nvSpPr>
        <p:spPr bwMode="auto">
          <a:xfrm>
            <a:off x="44196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40966" name="Rectangle 5">
            <a:extLst>
              <a:ext uri="{FF2B5EF4-FFF2-40B4-BE49-F238E27FC236}">
                <a16:creationId xmlns:a16="http://schemas.microsoft.com/office/drawing/2014/main" id="{2D693344-9D6B-493E-951B-B88CD650DF29}"/>
              </a:ext>
            </a:extLst>
          </p:cNvPr>
          <p:cNvSpPr>
            <a:spLocks noChangeArrowheads="1"/>
          </p:cNvSpPr>
          <p:nvPr/>
        </p:nvSpPr>
        <p:spPr bwMode="auto">
          <a:xfrm>
            <a:off x="71628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40967" name="Rectangle 6">
            <a:extLst>
              <a:ext uri="{FF2B5EF4-FFF2-40B4-BE49-F238E27FC236}">
                <a16:creationId xmlns:a16="http://schemas.microsoft.com/office/drawing/2014/main" id="{B7821B3D-028F-404A-8E36-BC47233B6D08}"/>
              </a:ext>
            </a:extLst>
          </p:cNvPr>
          <p:cNvSpPr>
            <a:spLocks noChangeArrowheads="1"/>
          </p:cNvSpPr>
          <p:nvPr/>
        </p:nvSpPr>
        <p:spPr bwMode="auto">
          <a:xfrm>
            <a:off x="57912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sp>
        <p:nvSpPr>
          <p:cNvPr id="40968" name="Rectangle 7">
            <a:extLst>
              <a:ext uri="{FF2B5EF4-FFF2-40B4-BE49-F238E27FC236}">
                <a16:creationId xmlns:a16="http://schemas.microsoft.com/office/drawing/2014/main" id="{61664704-AFB5-4F6A-8052-B15598BD53E2}"/>
              </a:ext>
            </a:extLst>
          </p:cNvPr>
          <p:cNvSpPr>
            <a:spLocks noChangeArrowheads="1"/>
          </p:cNvSpPr>
          <p:nvPr/>
        </p:nvSpPr>
        <p:spPr bwMode="auto">
          <a:xfrm>
            <a:off x="914400" y="4343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sp>
        <p:nvSpPr>
          <p:cNvPr id="40969" name="Rectangle 8">
            <a:extLst>
              <a:ext uri="{FF2B5EF4-FFF2-40B4-BE49-F238E27FC236}">
                <a16:creationId xmlns:a16="http://schemas.microsoft.com/office/drawing/2014/main" id="{F8E665AC-9155-41E1-B7D0-9C4C3E24C5F5}"/>
              </a:ext>
            </a:extLst>
          </p:cNvPr>
          <p:cNvSpPr>
            <a:spLocks noGrp="1" noChangeArrowheads="1"/>
          </p:cNvSpPr>
          <p:nvPr>
            <p:ph type="body" idx="4294967295"/>
          </p:nvPr>
        </p:nvSpPr>
        <p:spPr>
          <a:xfrm>
            <a:off x="609600" y="1447800"/>
            <a:ext cx="7772400" cy="1819275"/>
          </a:xfrm>
        </p:spPr>
        <p:txBody>
          <a:bodyPr>
            <a:spAutoFit/>
          </a:bodyPr>
          <a:lstStyle/>
          <a:p>
            <a:pPr marL="319088" indent="-319088"/>
            <a:r>
              <a:rPr lang="en-US" altLang="en-US" sz="2700"/>
              <a:t>Symbols and their associated frequencies.</a:t>
            </a:r>
            <a:endParaRPr lang="en-US" altLang="en-US" sz="1500"/>
          </a:p>
          <a:p>
            <a:pPr marL="319088" indent="-319088"/>
            <a:r>
              <a:rPr lang="en-US" altLang="en-US" sz="2700"/>
              <a:t>Now we combine the two least common symbols (those with the smallest frequencies) to make a new symbol string and corresponding frequency.</a:t>
            </a:r>
            <a:endParaRPr lang="en-US" altLang="en-US">
              <a:solidFill>
                <a:srgbClr val="FFCC66"/>
              </a:solidFill>
            </a:endParaRPr>
          </a:p>
        </p:txBody>
      </p:sp>
      <p:sp>
        <p:nvSpPr>
          <p:cNvPr id="254986" name="Oval 10">
            <a:extLst>
              <a:ext uri="{FF2B5EF4-FFF2-40B4-BE49-F238E27FC236}">
                <a16:creationId xmlns:a16="http://schemas.microsoft.com/office/drawing/2014/main" id="{6C7430FC-326C-46B3-A6B3-543957AE79C4}"/>
              </a:ext>
            </a:extLst>
          </p:cNvPr>
          <p:cNvSpPr>
            <a:spLocks noChangeArrowheads="1"/>
          </p:cNvSpPr>
          <p:nvPr/>
        </p:nvSpPr>
        <p:spPr bwMode="auto">
          <a:xfrm>
            <a:off x="5562600" y="3962400"/>
            <a:ext cx="25146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zh-CN" sz="1800"/>
          </a:p>
        </p:txBody>
      </p:sp>
      <p:sp>
        <p:nvSpPr>
          <p:cNvPr id="40971" name="Title 1">
            <a:extLst>
              <a:ext uri="{FF2B5EF4-FFF2-40B4-BE49-F238E27FC236}">
                <a16:creationId xmlns:a16="http://schemas.microsoft.com/office/drawing/2014/main" id="{701183F7-DE72-45C2-B96B-6D9EE8BCDA27}"/>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49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8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Footer Placeholder 4">
            <a:extLst>
              <a:ext uri="{FF2B5EF4-FFF2-40B4-BE49-F238E27FC236}">
                <a16:creationId xmlns:a16="http://schemas.microsoft.com/office/drawing/2014/main" id="{FFD12DA8-66C2-4DC7-BD8F-BA1C97CA85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3010" name="Slide Number Placeholder 5">
            <a:extLst>
              <a:ext uri="{FF2B5EF4-FFF2-40B4-BE49-F238E27FC236}">
                <a16:creationId xmlns:a16="http://schemas.microsoft.com/office/drawing/2014/main" id="{28507EEA-91FA-4449-8463-26A0F5BEDD3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046DA5-7444-4BCE-920C-9023F2AE6EBF}" type="slidenum">
              <a:rPr lang="en-US" altLang="zh-CN"/>
              <a:pPr/>
              <a:t>32</a:t>
            </a:fld>
            <a:r>
              <a:rPr lang="en-US" altLang="zh-CN"/>
              <a:t>/47</a:t>
            </a:r>
          </a:p>
        </p:txBody>
      </p:sp>
      <p:sp>
        <p:nvSpPr>
          <p:cNvPr id="43011" name="Rectangle 2">
            <a:extLst>
              <a:ext uri="{FF2B5EF4-FFF2-40B4-BE49-F238E27FC236}">
                <a16:creationId xmlns:a16="http://schemas.microsoft.com/office/drawing/2014/main" id="{365175A8-5968-4C29-A95E-3D15EF8C1A38}"/>
              </a:ext>
            </a:extLst>
          </p:cNvPr>
          <p:cNvSpPr>
            <a:spLocks noChangeArrowheads="1"/>
          </p:cNvSpPr>
          <p:nvPr/>
        </p:nvSpPr>
        <p:spPr bwMode="auto">
          <a:xfrm>
            <a:off x="3657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43012" name="Rectangle 3">
            <a:extLst>
              <a:ext uri="{FF2B5EF4-FFF2-40B4-BE49-F238E27FC236}">
                <a16:creationId xmlns:a16="http://schemas.microsoft.com/office/drawing/2014/main" id="{84B1BB08-D122-415E-A917-6A832334F5E1}"/>
              </a:ext>
            </a:extLst>
          </p:cNvPr>
          <p:cNvSpPr>
            <a:spLocks noChangeArrowheads="1"/>
          </p:cNvSpPr>
          <p:nvPr/>
        </p:nvSpPr>
        <p:spPr bwMode="auto">
          <a:xfrm>
            <a:off x="2438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43013" name="Rectangle 4">
            <a:extLst>
              <a:ext uri="{FF2B5EF4-FFF2-40B4-BE49-F238E27FC236}">
                <a16:creationId xmlns:a16="http://schemas.microsoft.com/office/drawing/2014/main" id="{4C8C19BF-A942-4E6C-9ED6-243517ACE002}"/>
              </a:ext>
            </a:extLst>
          </p:cNvPr>
          <p:cNvSpPr>
            <a:spLocks noChangeArrowheads="1"/>
          </p:cNvSpPr>
          <p:nvPr/>
        </p:nvSpPr>
        <p:spPr bwMode="auto">
          <a:xfrm>
            <a:off x="61722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43014" name="Rectangle 5">
            <a:extLst>
              <a:ext uri="{FF2B5EF4-FFF2-40B4-BE49-F238E27FC236}">
                <a16:creationId xmlns:a16="http://schemas.microsoft.com/office/drawing/2014/main" id="{E78578FB-274B-4AB8-A81E-940F2438D9E7}"/>
              </a:ext>
            </a:extLst>
          </p:cNvPr>
          <p:cNvSpPr>
            <a:spLocks noChangeArrowheads="1"/>
          </p:cNvSpPr>
          <p:nvPr/>
        </p:nvSpPr>
        <p:spPr bwMode="auto">
          <a:xfrm>
            <a:off x="5562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43015" name="Rectangle 6">
            <a:extLst>
              <a:ext uri="{FF2B5EF4-FFF2-40B4-BE49-F238E27FC236}">
                <a16:creationId xmlns:a16="http://schemas.microsoft.com/office/drawing/2014/main" id="{638C0E3A-5ACF-47BB-863D-02F10139BB23}"/>
              </a:ext>
            </a:extLst>
          </p:cNvPr>
          <p:cNvSpPr>
            <a:spLocks noChangeArrowheads="1"/>
          </p:cNvSpPr>
          <p:nvPr/>
        </p:nvSpPr>
        <p:spPr bwMode="auto">
          <a:xfrm>
            <a:off x="4876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a:t>
            </a:r>
          </a:p>
          <a:p>
            <a:pPr algn="ctr" eaLnBrk="0" hangingPunct="0"/>
            <a:r>
              <a:rPr lang="en-US" altLang="zh-CN" sz="1800" b="1">
                <a:latin typeface="Courier New" panose="02070309020205020404" pitchFamily="49" charset="0"/>
              </a:rPr>
              <a:t>.14</a:t>
            </a:r>
          </a:p>
        </p:txBody>
      </p:sp>
      <p:sp>
        <p:nvSpPr>
          <p:cNvPr id="43016" name="Rectangle 7">
            <a:extLst>
              <a:ext uri="{FF2B5EF4-FFF2-40B4-BE49-F238E27FC236}">
                <a16:creationId xmlns:a16="http://schemas.microsoft.com/office/drawing/2014/main" id="{D434BC7B-18AF-4B18-ABB8-A5424EF8B7B7}"/>
              </a:ext>
            </a:extLst>
          </p:cNvPr>
          <p:cNvSpPr>
            <a:spLocks noChangeArrowheads="1"/>
          </p:cNvSpPr>
          <p:nvPr/>
        </p:nvSpPr>
        <p:spPr bwMode="auto">
          <a:xfrm>
            <a:off x="41910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cxnSp>
        <p:nvCxnSpPr>
          <p:cNvPr id="43017" name="AutoShape 8">
            <a:extLst>
              <a:ext uri="{FF2B5EF4-FFF2-40B4-BE49-F238E27FC236}">
                <a16:creationId xmlns:a16="http://schemas.microsoft.com/office/drawing/2014/main" id="{322C3CE1-CD45-4F1D-811E-997959CF6E90}"/>
              </a:ext>
            </a:extLst>
          </p:cNvPr>
          <p:cNvCxnSpPr>
            <a:cxnSpLocks noChangeShapeType="1"/>
            <a:stCxn id="43015" idx="2"/>
            <a:endCxn id="43016" idx="0"/>
          </p:cNvCxnSpPr>
          <p:nvPr/>
        </p:nvCxnSpPr>
        <p:spPr bwMode="auto">
          <a:xfrm flipH="1">
            <a:off x="45339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3018" name="AutoShape 9">
            <a:extLst>
              <a:ext uri="{FF2B5EF4-FFF2-40B4-BE49-F238E27FC236}">
                <a16:creationId xmlns:a16="http://schemas.microsoft.com/office/drawing/2014/main" id="{58B3EC32-CA2A-4D70-A7E8-6B0F60CAAEDE}"/>
              </a:ext>
            </a:extLst>
          </p:cNvPr>
          <p:cNvCxnSpPr>
            <a:cxnSpLocks noChangeShapeType="1"/>
            <a:stCxn id="43015" idx="2"/>
            <a:endCxn id="43014" idx="0"/>
          </p:cNvCxnSpPr>
          <p:nvPr/>
        </p:nvCxnSpPr>
        <p:spPr bwMode="auto">
          <a:xfrm>
            <a:off x="52197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3019" name="Rectangle 10">
            <a:extLst>
              <a:ext uri="{FF2B5EF4-FFF2-40B4-BE49-F238E27FC236}">
                <a16:creationId xmlns:a16="http://schemas.microsoft.com/office/drawing/2014/main" id="{02DAF324-7EA4-45C0-AD76-F15027F095DA}"/>
              </a:ext>
            </a:extLst>
          </p:cNvPr>
          <p:cNvSpPr>
            <a:spLocks noChangeArrowheads="1"/>
          </p:cNvSpPr>
          <p:nvPr/>
        </p:nvSpPr>
        <p:spPr bwMode="auto">
          <a:xfrm>
            <a:off x="1295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sp>
        <p:nvSpPr>
          <p:cNvPr id="43020" name="Rectangle 12">
            <a:extLst>
              <a:ext uri="{FF2B5EF4-FFF2-40B4-BE49-F238E27FC236}">
                <a16:creationId xmlns:a16="http://schemas.microsoft.com/office/drawing/2014/main" id="{A0CADE91-7692-42D2-8AC7-43B790A3835B}"/>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sp>
        <p:nvSpPr>
          <p:cNvPr id="13" name="Oval 10">
            <a:extLst>
              <a:ext uri="{FF2B5EF4-FFF2-40B4-BE49-F238E27FC236}">
                <a16:creationId xmlns:a16="http://schemas.microsoft.com/office/drawing/2014/main" id="{795981C6-BAC7-4022-8226-08575C71236E}"/>
              </a:ext>
            </a:extLst>
          </p:cNvPr>
          <p:cNvSpPr>
            <a:spLocks noChangeArrowheads="1"/>
          </p:cNvSpPr>
          <p:nvPr/>
        </p:nvSpPr>
        <p:spPr bwMode="auto">
          <a:xfrm>
            <a:off x="4495800" y="3048000"/>
            <a:ext cx="27432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zh-CN" sz="1800"/>
          </a:p>
        </p:txBody>
      </p:sp>
      <p:sp>
        <p:nvSpPr>
          <p:cNvPr id="43022" name="Title 1">
            <a:extLst>
              <a:ext uri="{FF2B5EF4-FFF2-40B4-BE49-F238E27FC236}">
                <a16:creationId xmlns:a16="http://schemas.microsoft.com/office/drawing/2014/main" id="{96A01034-901C-4545-974A-3FD95F0E4645}"/>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Footer Placeholder 4">
            <a:extLst>
              <a:ext uri="{FF2B5EF4-FFF2-40B4-BE49-F238E27FC236}">
                <a16:creationId xmlns:a16="http://schemas.microsoft.com/office/drawing/2014/main" id="{472DF033-E07D-464F-91B2-8CC2F17F417D}"/>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5058" name="Slide Number Placeholder 5">
            <a:extLst>
              <a:ext uri="{FF2B5EF4-FFF2-40B4-BE49-F238E27FC236}">
                <a16:creationId xmlns:a16="http://schemas.microsoft.com/office/drawing/2014/main" id="{0AFBB608-DABB-4F32-BB68-30DC646F32E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0FDB1C9-8244-43D7-86E5-C27B8F6A79B9}" type="slidenum">
              <a:rPr lang="en-US" altLang="zh-CN"/>
              <a:pPr/>
              <a:t>33</a:t>
            </a:fld>
            <a:r>
              <a:rPr lang="en-US" altLang="zh-CN"/>
              <a:t>/47</a:t>
            </a:r>
          </a:p>
        </p:txBody>
      </p:sp>
      <p:sp>
        <p:nvSpPr>
          <p:cNvPr id="45059" name="Rectangle 2">
            <a:extLst>
              <a:ext uri="{FF2B5EF4-FFF2-40B4-BE49-F238E27FC236}">
                <a16:creationId xmlns:a16="http://schemas.microsoft.com/office/drawing/2014/main" id="{7981D317-AE55-4C5F-A8A6-7297570FFB5D}"/>
              </a:ext>
            </a:extLst>
          </p:cNvPr>
          <p:cNvSpPr>
            <a:spLocks noChangeArrowheads="1"/>
          </p:cNvSpPr>
          <p:nvPr/>
        </p:nvSpPr>
        <p:spPr bwMode="auto">
          <a:xfrm>
            <a:off x="7391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45060" name="Rectangle 3">
            <a:extLst>
              <a:ext uri="{FF2B5EF4-FFF2-40B4-BE49-F238E27FC236}">
                <a16:creationId xmlns:a16="http://schemas.microsoft.com/office/drawing/2014/main" id="{BAE281DB-5B48-471D-9E0D-E53E6C52ADFB}"/>
              </a:ext>
            </a:extLst>
          </p:cNvPr>
          <p:cNvSpPr>
            <a:spLocks noChangeArrowheads="1"/>
          </p:cNvSpPr>
          <p:nvPr/>
        </p:nvSpPr>
        <p:spPr bwMode="auto">
          <a:xfrm>
            <a:off x="61722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45061" name="Rectangle 10">
            <a:extLst>
              <a:ext uri="{FF2B5EF4-FFF2-40B4-BE49-F238E27FC236}">
                <a16:creationId xmlns:a16="http://schemas.microsoft.com/office/drawing/2014/main" id="{7C5528F7-1234-48AC-BE9F-9BAC206380E1}"/>
              </a:ext>
            </a:extLst>
          </p:cNvPr>
          <p:cNvSpPr>
            <a:spLocks noChangeArrowheads="1"/>
          </p:cNvSpPr>
          <p:nvPr/>
        </p:nvSpPr>
        <p:spPr bwMode="auto">
          <a:xfrm>
            <a:off x="2133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sp>
        <p:nvSpPr>
          <p:cNvPr id="45062" name="Rectangle 12">
            <a:extLst>
              <a:ext uri="{FF2B5EF4-FFF2-40B4-BE49-F238E27FC236}">
                <a16:creationId xmlns:a16="http://schemas.microsoft.com/office/drawing/2014/main" id="{634B2E8D-1593-4FCB-A6A7-28B2ABD6BE42}"/>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grpSp>
        <p:nvGrpSpPr>
          <p:cNvPr id="45063" name="Group 18">
            <a:extLst>
              <a:ext uri="{FF2B5EF4-FFF2-40B4-BE49-F238E27FC236}">
                <a16:creationId xmlns:a16="http://schemas.microsoft.com/office/drawing/2014/main" id="{76AF2D49-DC6E-4F62-9514-A10D8DDDB48B}"/>
              </a:ext>
            </a:extLst>
          </p:cNvPr>
          <p:cNvGrpSpPr>
            <a:grpSpLocks/>
          </p:cNvGrpSpPr>
          <p:nvPr/>
        </p:nvGrpSpPr>
        <p:grpSpPr bwMode="auto">
          <a:xfrm>
            <a:off x="2743200" y="3581400"/>
            <a:ext cx="2667000" cy="2438400"/>
            <a:chOff x="3276600" y="2590800"/>
            <a:chExt cx="2667000" cy="2438400"/>
          </a:xfrm>
        </p:grpSpPr>
        <p:sp>
          <p:nvSpPr>
            <p:cNvPr id="45064" name="Rectangle 4">
              <a:extLst>
                <a:ext uri="{FF2B5EF4-FFF2-40B4-BE49-F238E27FC236}">
                  <a16:creationId xmlns:a16="http://schemas.microsoft.com/office/drawing/2014/main" id="{A9A5BD63-B674-4B3D-A88C-82C1CBDEC8A3}"/>
                </a:ext>
              </a:extLst>
            </p:cNvPr>
            <p:cNvSpPr>
              <a:spLocks noChangeArrowheads="1"/>
            </p:cNvSpPr>
            <p:nvPr/>
          </p:nvSpPr>
          <p:spPr bwMode="auto">
            <a:xfrm>
              <a:off x="52578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45065" name="Rectangle 5">
              <a:extLst>
                <a:ext uri="{FF2B5EF4-FFF2-40B4-BE49-F238E27FC236}">
                  <a16:creationId xmlns:a16="http://schemas.microsoft.com/office/drawing/2014/main" id="{49BC5CE3-99FC-48B5-893E-0C89135AFA62}"/>
                </a:ext>
              </a:extLst>
            </p:cNvPr>
            <p:cNvSpPr>
              <a:spLocks noChangeArrowheads="1"/>
            </p:cNvSpPr>
            <p:nvPr/>
          </p:nvSpPr>
          <p:spPr bwMode="auto">
            <a:xfrm>
              <a:off x="46482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45066" name="Rectangle 6">
              <a:extLst>
                <a:ext uri="{FF2B5EF4-FFF2-40B4-BE49-F238E27FC236}">
                  <a16:creationId xmlns:a16="http://schemas.microsoft.com/office/drawing/2014/main" id="{72CCB0DD-F0F5-4D06-811B-B43BAED33515}"/>
                </a:ext>
              </a:extLst>
            </p:cNvPr>
            <p:cNvSpPr>
              <a:spLocks noChangeArrowheads="1"/>
            </p:cNvSpPr>
            <p:nvPr/>
          </p:nvSpPr>
          <p:spPr bwMode="auto">
            <a:xfrm>
              <a:off x="39624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a:t>
              </a:r>
            </a:p>
            <a:p>
              <a:pPr algn="ctr" eaLnBrk="0" hangingPunct="0"/>
              <a:r>
                <a:rPr lang="en-US" altLang="zh-CN" sz="1800" b="1">
                  <a:latin typeface="Courier New" panose="02070309020205020404" pitchFamily="49" charset="0"/>
                </a:rPr>
                <a:t>.14</a:t>
              </a:r>
            </a:p>
          </p:txBody>
        </p:sp>
        <p:sp>
          <p:nvSpPr>
            <p:cNvPr id="45067" name="Rectangle 7">
              <a:extLst>
                <a:ext uri="{FF2B5EF4-FFF2-40B4-BE49-F238E27FC236}">
                  <a16:creationId xmlns:a16="http://schemas.microsoft.com/office/drawing/2014/main" id="{FB6E5E37-93D1-4C2C-84DB-50765063E72C}"/>
                </a:ext>
              </a:extLst>
            </p:cNvPr>
            <p:cNvSpPr>
              <a:spLocks noChangeArrowheads="1"/>
            </p:cNvSpPr>
            <p:nvPr/>
          </p:nvSpPr>
          <p:spPr bwMode="auto">
            <a:xfrm>
              <a:off x="3276600" y="44196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cxnSp>
          <p:nvCxnSpPr>
            <p:cNvPr id="45068" name="AutoShape 8">
              <a:extLst>
                <a:ext uri="{FF2B5EF4-FFF2-40B4-BE49-F238E27FC236}">
                  <a16:creationId xmlns:a16="http://schemas.microsoft.com/office/drawing/2014/main" id="{16406534-88EC-473A-84F0-3DA36A8EA0A1}"/>
                </a:ext>
              </a:extLst>
            </p:cNvPr>
            <p:cNvCxnSpPr>
              <a:cxnSpLocks noChangeShapeType="1"/>
              <a:stCxn id="45066" idx="2"/>
              <a:endCxn id="45067" idx="0"/>
            </p:cNvCxnSpPr>
            <p:nvPr/>
          </p:nvCxnSpPr>
          <p:spPr bwMode="auto">
            <a:xfrm flipH="1">
              <a:off x="36195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5069" name="AutoShape 9">
              <a:extLst>
                <a:ext uri="{FF2B5EF4-FFF2-40B4-BE49-F238E27FC236}">
                  <a16:creationId xmlns:a16="http://schemas.microsoft.com/office/drawing/2014/main" id="{03313815-695A-4341-B965-81388CEB36DF}"/>
                </a:ext>
              </a:extLst>
            </p:cNvPr>
            <p:cNvCxnSpPr>
              <a:cxnSpLocks noChangeShapeType="1"/>
              <a:stCxn id="45066" idx="2"/>
              <a:endCxn id="45065" idx="0"/>
            </p:cNvCxnSpPr>
            <p:nvPr/>
          </p:nvCxnSpPr>
          <p:spPr bwMode="auto">
            <a:xfrm>
              <a:off x="4305300" y="4191000"/>
              <a:ext cx="685800" cy="2286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5070" name="AutoShape 9">
              <a:extLst>
                <a:ext uri="{FF2B5EF4-FFF2-40B4-BE49-F238E27FC236}">
                  <a16:creationId xmlns:a16="http://schemas.microsoft.com/office/drawing/2014/main" id="{5BC3BAF4-9A5E-41DF-9CA1-045AC39D6E8A}"/>
                </a:ext>
              </a:extLst>
            </p:cNvPr>
            <p:cNvCxnSpPr>
              <a:cxnSpLocks noChangeShapeType="1"/>
            </p:cNvCxnSpPr>
            <p:nvPr/>
          </p:nvCxnSpPr>
          <p:spPr bwMode="auto">
            <a:xfrm>
              <a:off x="4953000" y="3200400"/>
              <a:ext cx="609600" cy="3810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5071" name="AutoShape 8">
              <a:extLst>
                <a:ext uri="{FF2B5EF4-FFF2-40B4-BE49-F238E27FC236}">
                  <a16:creationId xmlns:a16="http://schemas.microsoft.com/office/drawing/2014/main" id="{53222EC2-A3F3-495B-A15C-9AA03D2174CD}"/>
                </a:ext>
              </a:extLst>
            </p:cNvPr>
            <p:cNvCxnSpPr>
              <a:cxnSpLocks noChangeShapeType="1"/>
            </p:cNvCxnSpPr>
            <p:nvPr/>
          </p:nvCxnSpPr>
          <p:spPr bwMode="auto">
            <a:xfrm rot="10800000" flipV="1">
              <a:off x="4191000" y="3200400"/>
              <a:ext cx="609600" cy="3810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5072" name="Rectangle 3">
              <a:extLst>
                <a:ext uri="{FF2B5EF4-FFF2-40B4-BE49-F238E27FC236}">
                  <a16:creationId xmlns:a16="http://schemas.microsoft.com/office/drawing/2014/main" id="{9AB6CE49-8F64-4CDB-9AB4-38107503BDB2}"/>
                </a:ext>
              </a:extLst>
            </p:cNvPr>
            <p:cNvSpPr>
              <a:spLocks noChangeArrowheads="1"/>
            </p:cNvSpPr>
            <p:nvPr/>
          </p:nvSpPr>
          <p:spPr bwMode="auto">
            <a:xfrm>
              <a:off x="4572000" y="25908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t>
              </a:r>
            </a:p>
            <a:p>
              <a:pPr algn="ctr" eaLnBrk="0" hangingPunct="0"/>
              <a:r>
                <a:rPr lang="en-US" altLang="zh-CN" sz="1800" b="1">
                  <a:latin typeface="Courier New" panose="02070309020205020404" pitchFamily="49" charset="0"/>
                </a:rPr>
                <a:t>.25</a:t>
              </a:r>
            </a:p>
          </p:txBody>
        </p:sp>
      </p:grpSp>
      <p:sp>
        <p:nvSpPr>
          <p:cNvPr id="20" name="Oval 10">
            <a:extLst>
              <a:ext uri="{FF2B5EF4-FFF2-40B4-BE49-F238E27FC236}">
                <a16:creationId xmlns:a16="http://schemas.microsoft.com/office/drawing/2014/main" id="{4A6C747A-93D5-45D8-A5A6-F045909D9DEC}"/>
              </a:ext>
            </a:extLst>
          </p:cNvPr>
          <p:cNvSpPr>
            <a:spLocks noChangeArrowheads="1"/>
          </p:cNvSpPr>
          <p:nvPr/>
        </p:nvSpPr>
        <p:spPr bwMode="auto">
          <a:xfrm>
            <a:off x="5715000" y="3200400"/>
            <a:ext cx="27432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zh-CN" sz="1800"/>
          </a:p>
        </p:txBody>
      </p:sp>
      <p:sp>
        <p:nvSpPr>
          <p:cNvPr id="45074" name="Title 1">
            <a:extLst>
              <a:ext uri="{FF2B5EF4-FFF2-40B4-BE49-F238E27FC236}">
                <a16:creationId xmlns:a16="http://schemas.microsoft.com/office/drawing/2014/main" id="{716FED49-A954-4677-9F97-EB554A39C63C}"/>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Footer Placeholder 4">
            <a:extLst>
              <a:ext uri="{FF2B5EF4-FFF2-40B4-BE49-F238E27FC236}">
                <a16:creationId xmlns:a16="http://schemas.microsoft.com/office/drawing/2014/main" id="{713D7248-BB82-4D79-ABD0-B01506EF4BC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6082" name="Slide Number Placeholder 5">
            <a:extLst>
              <a:ext uri="{FF2B5EF4-FFF2-40B4-BE49-F238E27FC236}">
                <a16:creationId xmlns:a16="http://schemas.microsoft.com/office/drawing/2014/main" id="{5B5FAE10-BB88-4E37-AD2A-2AA0EE72C42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07630F4-9F56-4AA0-B429-9DA39B57166B}" type="slidenum">
              <a:rPr lang="en-US" altLang="zh-CN"/>
              <a:pPr/>
              <a:t>34</a:t>
            </a:fld>
            <a:r>
              <a:rPr lang="en-US" altLang="zh-CN"/>
              <a:t>/47</a:t>
            </a:r>
          </a:p>
        </p:txBody>
      </p:sp>
      <p:sp>
        <p:nvSpPr>
          <p:cNvPr id="46083" name="Rectangle 10">
            <a:extLst>
              <a:ext uri="{FF2B5EF4-FFF2-40B4-BE49-F238E27FC236}">
                <a16:creationId xmlns:a16="http://schemas.microsoft.com/office/drawing/2014/main" id="{185EDBFD-7659-4644-8F2B-5B69C3FDC02D}"/>
              </a:ext>
            </a:extLst>
          </p:cNvPr>
          <p:cNvSpPr>
            <a:spLocks noChangeArrowheads="1"/>
          </p:cNvSpPr>
          <p:nvPr/>
        </p:nvSpPr>
        <p:spPr bwMode="auto">
          <a:xfrm>
            <a:off x="1371600" y="35814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sp>
        <p:nvSpPr>
          <p:cNvPr id="46084" name="Rectangle 12">
            <a:extLst>
              <a:ext uri="{FF2B5EF4-FFF2-40B4-BE49-F238E27FC236}">
                <a16:creationId xmlns:a16="http://schemas.microsoft.com/office/drawing/2014/main" id="{AE577600-2CFF-49AF-9078-73CB4FD272D1}"/>
              </a:ext>
            </a:extLst>
          </p:cNvPr>
          <p:cNvSpPr>
            <a:spLocks noGrp="1" noChangeArrowheads="1"/>
          </p:cNvSpPr>
          <p:nvPr>
            <p:ph type="body" idx="4294967295"/>
          </p:nvPr>
        </p:nvSpPr>
        <p:spPr>
          <a:xfrm>
            <a:off x="457200" y="1295400"/>
            <a:ext cx="8229600" cy="1512888"/>
          </a:xfrm>
        </p:spPr>
        <p:txBody>
          <a:bodyPr>
            <a:spAutoFit/>
          </a:bodyPr>
          <a:lstStyle/>
          <a:p>
            <a:pPr marL="319088" indent="-319088">
              <a:buFontTx/>
              <a:buNone/>
            </a:pPr>
            <a:endParaRPr lang="en-US" altLang="en-US" sz="1500"/>
          </a:p>
          <a:p>
            <a:pPr marL="319088" indent="-319088"/>
            <a:r>
              <a:rPr lang="en-US" altLang="en-US" sz="2300"/>
              <a:t>Heres the result of combining symbols once.</a:t>
            </a:r>
          </a:p>
          <a:p>
            <a:pPr marL="319088" indent="-319088"/>
            <a:r>
              <a:rPr lang="en-US" altLang="en-US" sz="2300"/>
              <a:t>Now repeat until youve combined all the symbols into a single string.</a:t>
            </a:r>
          </a:p>
        </p:txBody>
      </p:sp>
      <p:grpSp>
        <p:nvGrpSpPr>
          <p:cNvPr id="46085" name="Group 20">
            <a:extLst>
              <a:ext uri="{FF2B5EF4-FFF2-40B4-BE49-F238E27FC236}">
                <a16:creationId xmlns:a16="http://schemas.microsoft.com/office/drawing/2014/main" id="{37DBB1FF-AEFA-4DEF-B4E9-79501AE73C5D}"/>
              </a:ext>
            </a:extLst>
          </p:cNvPr>
          <p:cNvGrpSpPr>
            <a:grpSpLocks/>
          </p:cNvGrpSpPr>
          <p:nvPr/>
        </p:nvGrpSpPr>
        <p:grpSpPr bwMode="auto">
          <a:xfrm>
            <a:off x="4572000" y="3505200"/>
            <a:ext cx="2667000" cy="2438400"/>
            <a:chOff x="1728" y="2256"/>
            <a:chExt cx="1680" cy="1536"/>
          </a:xfrm>
        </p:grpSpPr>
        <p:sp>
          <p:nvSpPr>
            <p:cNvPr id="46086" name="Rectangle 4">
              <a:extLst>
                <a:ext uri="{FF2B5EF4-FFF2-40B4-BE49-F238E27FC236}">
                  <a16:creationId xmlns:a16="http://schemas.microsoft.com/office/drawing/2014/main" id="{164A228F-520C-4E89-83DD-818D91827D05}"/>
                </a:ext>
              </a:extLst>
            </p:cNvPr>
            <p:cNvSpPr>
              <a:spLocks noChangeArrowheads="1"/>
            </p:cNvSpPr>
            <p:nvPr/>
          </p:nvSpPr>
          <p:spPr bwMode="auto">
            <a:xfrm>
              <a:off x="2976"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46087" name="Rectangle 5">
              <a:extLst>
                <a:ext uri="{FF2B5EF4-FFF2-40B4-BE49-F238E27FC236}">
                  <a16:creationId xmlns:a16="http://schemas.microsoft.com/office/drawing/2014/main" id="{4D4A55A0-006F-4FDC-9906-2C364475D615}"/>
                </a:ext>
              </a:extLst>
            </p:cNvPr>
            <p:cNvSpPr>
              <a:spLocks noChangeArrowheads="1"/>
            </p:cNvSpPr>
            <p:nvPr/>
          </p:nvSpPr>
          <p:spPr bwMode="auto">
            <a:xfrm>
              <a:off x="2592"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46088" name="Rectangle 6">
              <a:extLst>
                <a:ext uri="{FF2B5EF4-FFF2-40B4-BE49-F238E27FC236}">
                  <a16:creationId xmlns:a16="http://schemas.microsoft.com/office/drawing/2014/main" id="{8B8D1E2D-C58A-4061-834D-4DDF894EE030}"/>
                </a:ext>
              </a:extLst>
            </p:cNvPr>
            <p:cNvSpPr>
              <a:spLocks noChangeArrowheads="1"/>
            </p:cNvSpPr>
            <p:nvPr/>
          </p:nvSpPr>
          <p:spPr bwMode="auto">
            <a:xfrm>
              <a:off x="216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a:t>
              </a:r>
            </a:p>
            <a:p>
              <a:pPr algn="ctr" eaLnBrk="0" hangingPunct="0"/>
              <a:r>
                <a:rPr lang="en-US" altLang="zh-CN" sz="1800" b="1">
                  <a:latin typeface="Courier New" panose="02070309020205020404" pitchFamily="49" charset="0"/>
                </a:rPr>
                <a:t>.14</a:t>
              </a:r>
            </a:p>
          </p:txBody>
        </p:sp>
        <p:sp>
          <p:nvSpPr>
            <p:cNvPr id="46089" name="Rectangle 7">
              <a:extLst>
                <a:ext uri="{FF2B5EF4-FFF2-40B4-BE49-F238E27FC236}">
                  <a16:creationId xmlns:a16="http://schemas.microsoft.com/office/drawing/2014/main" id="{FCD54388-448E-455B-A075-57DA35A649EB}"/>
                </a:ext>
              </a:extLst>
            </p:cNvPr>
            <p:cNvSpPr>
              <a:spLocks noChangeArrowheads="1"/>
            </p:cNvSpPr>
            <p:nvPr/>
          </p:nvSpPr>
          <p:spPr bwMode="auto">
            <a:xfrm>
              <a:off x="1728" y="34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cxnSp>
          <p:nvCxnSpPr>
            <p:cNvPr id="46090" name="AutoShape 8">
              <a:extLst>
                <a:ext uri="{FF2B5EF4-FFF2-40B4-BE49-F238E27FC236}">
                  <a16:creationId xmlns:a16="http://schemas.microsoft.com/office/drawing/2014/main" id="{11AFF89E-E8CE-47AA-93A5-08F51A240749}"/>
                </a:ext>
              </a:extLst>
            </p:cNvPr>
            <p:cNvCxnSpPr>
              <a:cxnSpLocks noChangeShapeType="1"/>
              <a:stCxn id="46088" idx="2"/>
              <a:endCxn id="46089" idx="0"/>
            </p:cNvCxnSpPr>
            <p:nvPr/>
          </p:nvCxnSpPr>
          <p:spPr bwMode="auto">
            <a:xfrm flipH="1">
              <a:off x="1944" y="3264"/>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091" name="AutoShape 9">
              <a:extLst>
                <a:ext uri="{FF2B5EF4-FFF2-40B4-BE49-F238E27FC236}">
                  <a16:creationId xmlns:a16="http://schemas.microsoft.com/office/drawing/2014/main" id="{8B5F248A-7AC9-477B-9222-F064F15E8B27}"/>
                </a:ext>
              </a:extLst>
            </p:cNvPr>
            <p:cNvCxnSpPr>
              <a:cxnSpLocks noChangeShapeType="1"/>
              <a:stCxn id="46088" idx="2"/>
              <a:endCxn id="46087" idx="0"/>
            </p:cNvCxnSpPr>
            <p:nvPr/>
          </p:nvCxnSpPr>
          <p:spPr bwMode="auto">
            <a:xfrm>
              <a:off x="2376" y="3264"/>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092" name="AutoShape 9">
              <a:extLst>
                <a:ext uri="{FF2B5EF4-FFF2-40B4-BE49-F238E27FC236}">
                  <a16:creationId xmlns:a16="http://schemas.microsoft.com/office/drawing/2014/main" id="{B3888E69-381A-4B4D-BBF2-3F078B354206}"/>
                </a:ext>
              </a:extLst>
            </p:cNvPr>
            <p:cNvCxnSpPr>
              <a:cxnSpLocks noChangeShapeType="1"/>
            </p:cNvCxnSpPr>
            <p:nvPr/>
          </p:nvCxnSpPr>
          <p:spPr bwMode="auto">
            <a:xfrm>
              <a:off x="278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093" name="AutoShape 8">
              <a:extLst>
                <a:ext uri="{FF2B5EF4-FFF2-40B4-BE49-F238E27FC236}">
                  <a16:creationId xmlns:a16="http://schemas.microsoft.com/office/drawing/2014/main" id="{C412F487-FF29-4FB5-B202-0F11973F0836}"/>
                </a:ext>
              </a:extLst>
            </p:cNvPr>
            <p:cNvCxnSpPr>
              <a:cxnSpLocks noChangeShapeType="1"/>
            </p:cNvCxnSpPr>
            <p:nvPr/>
          </p:nvCxnSpPr>
          <p:spPr bwMode="auto">
            <a:xfrm rot="10800000" flipV="1">
              <a:off x="230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6094" name="Rectangle 3">
              <a:extLst>
                <a:ext uri="{FF2B5EF4-FFF2-40B4-BE49-F238E27FC236}">
                  <a16:creationId xmlns:a16="http://schemas.microsoft.com/office/drawing/2014/main" id="{00EBDD9B-EE43-4B10-BBC9-04E24A171A52}"/>
                </a:ext>
              </a:extLst>
            </p:cNvPr>
            <p:cNvSpPr>
              <a:spLocks noChangeArrowheads="1"/>
            </p:cNvSpPr>
            <p:nvPr/>
          </p:nvSpPr>
          <p:spPr bwMode="auto">
            <a:xfrm>
              <a:off x="2544"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t>
              </a:r>
            </a:p>
            <a:p>
              <a:pPr algn="ctr" eaLnBrk="0" hangingPunct="0"/>
              <a:r>
                <a:rPr lang="en-US" altLang="zh-CN" sz="1800" b="1">
                  <a:latin typeface="Courier New" panose="02070309020205020404" pitchFamily="49" charset="0"/>
                </a:rPr>
                <a:t>.25</a:t>
              </a:r>
            </a:p>
          </p:txBody>
        </p:sp>
      </p:grpSp>
      <p:grpSp>
        <p:nvGrpSpPr>
          <p:cNvPr id="46095" name="Group 21">
            <a:extLst>
              <a:ext uri="{FF2B5EF4-FFF2-40B4-BE49-F238E27FC236}">
                <a16:creationId xmlns:a16="http://schemas.microsoft.com/office/drawing/2014/main" id="{51894F38-725A-461F-8454-CF00624EDB60}"/>
              </a:ext>
            </a:extLst>
          </p:cNvPr>
          <p:cNvGrpSpPr>
            <a:grpSpLocks/>
          </p:cNvGrpSpPr>
          <p:nvPr/>
        </p:nvGrpSpPr>
        <p:grpSpPr bwMode="auto">
          <a:xfrm>
            <a:off x="2590800" y="3505200"/>
            <a:ext cx="1905000" cy="1600200"/>
            <a:chOff x="3840" y="2256"/>
            <a:chExt cx="1200" cy="1008"/>
          </a:xfrm>
        </p:grpSpPr>
        <p:sp>
          <p:nvSpPr>
            <p:cNvPr id="46096" name="Rectangle 2">
              <a:extLst>
                <a:ext uri="{FF2B5EF4-FFF2-40B4-BE49-F238E27FC236}">
                  <a16:creationId xmlns:a16="http://schemas.microsoft.com/office/drawing/2014/main" id="{082DF6A2-A9A7-4D50-8566-C9024618D7C1}"/>
                </a:ext>
              </a:extLst>
            </p:cNvPr>
            <p:cNvSpPr>
              <a:spLocks noChangeArrowheads="1"/>
            </p:cNvSpPr>
            <p:nvPr/>
          </p:nvSpPr>
          <p:spPr bwMode="auto">
            <a:xfrm>
              <a:off x="4608"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46097" name="Rectangle 3">
              <a:extLst>
                <a:ext uri="{FF2B5EF4-FFF2-40B4-BE49-F238E27FC236}">
                  <a16:creationId xmlns:a16="http://schemas.microsoft.com/office/drawing/2014/main" id="{A1D60439-5B97-4126-9717-36A1F1C1CA0F}"/>
                </a:ext>
              </a:extLst>
            </p:cNvPr>
            <p:cNvSpPr>
              <a:spLocks noChangeArrowheads="1"/>
            </p:cNvSpPr>
            <p:nvPr/>
          </p:nvSpPr>
          <p:spPr bwMode="auto">
            <a:xfrm>
              <a:off x="3840" y="288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46098" name="Rectangle 3">
              <a:extLst>
                <a:ext uri="{FF2B5EF4-FFF2-40B4-BE49-F238E27FC236}">
                  <a16:creationId xmlns:a16="http://schemas.microsoft.com/office/drawing/2014/main" id="{A2B36F7B-4C9A-4D8B-9951-8CE979544939}"/>
                </a:ext>
              </a:extLst>
            </p:cNvPr>
            <p:cNvSpPr>
              <a:spLocks noChangeArrowheads="1"/>
            </p:cNvSpPr>
            <p:nvPr/>
          </p:nvSpPr>
          <p:spPr bwMode="auto">
            <a:xfrm>
              <a:off x="4176" y="2256"/>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AC</a:t>
              </a:r>
            </a:p>
            <a:p>
              <a:pPr algn="ctr" eaLnBrk="0" hangingPunct="0"/>
              <a:r>
                <a:rPr lang="en-US" altLang="zh-CN" sz="1800" b="1">
                  <a:latin typeface="Courier New" panose="02070309020205020404" pitchFamily="49" charset="0"/>
                </a:rPr>
                <a:t>.35</a:t>
              </a:r>
            </a:p>
          </p:txBody>
        </p:sp>
        <p:cxnSp>
          <p:nvCxnSpPr>
            <p:cNvPr id="46099" name="AutoShape 9">
              <a:extLst>
                <a:ext uri="{FF2B5EF4-FFF2-40B4-BE49-F238E27FC236}">
                  <a16:creationId xmlns:a16="http://schemas.microsoft.com/office/drawing/2014/main" id="{D97D0D06-7179-47D7-8D3B-A7A74E489DA3}"/>
                </a:ext>
              </a:extLst>
            </p:cNvPr>
            <p:cNvCxnSpPr>
              <a:cxnSpLocks noChangeShapeType="1"/>
            </p:cNvCxnSpPr>
            <p:nvPr/>
          </p:nvCxnSpPr>
          <p:spPr bwMode="auto">
            <a:xfrm>
              <a:off x="446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6100" name="AutoShape 8">
              <a:extLst>
                <a:ext uri="{FF2B5EF4-FFF2-40B4-BE49-F238E27FC236}">
                  <a16:creationId xmlns:a16="http://schemas.microsoft.com/office/drawing/2014/main" id="{80CEE182-57ED-4811-990F-74403BB63BCC}"/>
                </a:ext>
              </a:extLst>
            </p:cNvPr>
            <p:cNvCxnSpPr>
              <a:cxnSpLocks noChangeShapeType="1"/>
            </p:cNvCxnSpPr>
            <p:nvPr/>
          </p:nvCxnSpPr>
          <p:spPr bwMode="auto">
            <a:xfrm rot="10800000" flipV="1">
              <a:off x="3984" y="2640"/>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23" name="Oval 10">
            <a:extLst>
              <a:ext uri="{FF2B5EF4-FFF2-40B4-BE49-F238E27FC236}">
                <a16:creationId xmlns:a16="http://schemas.microsoft.com/office/drawing/2014/main" id="{3A32CEF7-6C7C-4D0B-8A4F-0E3CC68DEF85}"/>
              </a:ext>
            </a:extLst>
          </p:cNvPr>
          <p:cNvSpPr>
            <a:spLocks noChangeArrowheads="1"/>
          </p:cNvSpPr>
          <p:nvPr/>
        </p:nvSpPr>
        <p:spPr bwMode="auto">
          <a:xfrm>
            <a:off x="2819400" y="3124200"/>
            <a:ext cx="4038600" cy="13716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zh-CN" sz="1800"/>
          </a:p>
        </p:txBody>
      </p:sp>
      <p:sp>
        <p:nvSpPr>
          <p:cNvPr id="46102" name="Title 1">
            <a:extLst>
              <a:ext uri="{FF2B5EF4-FFF2-40B4-BE49-F238E27FC236}">
                <a16:creationId xmlns:a16="http://schemas.microsoft.com/office/drawing/2014/main" id="{5904B9FC-0C00-4323-AABB-8FC45A4240A2}"/>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- 5</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Footer Placeholder 4">
            <a:extLst>
              <a:ext uri="{FF2B5EF4-FFF2-40B4-BE49-F238E27FC236}">
                <a16:creationId xmlns:a16="http://schemas.microsoft.com/office/drawing/2014/main" id="{0D36EE85-0E6E-4E62-8343-AC8C754CE41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48130" name="Slide Number Placeholder 5">
            <a:extLst>
              <a:ext uri="{FF2B5EF4-FFF2-40B4-BE49-F238E27FC236}">
                <a16:creationId xmlns:a16="http://schemas.microsoft.com/office/drawing/2014/main" id="{009CEF73-9238-4F50-9E4F-F7855EB3F1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95F491-FB76-492E-B45C-EF2E2A0364F4}" type="slidenum">
              <a:rPr lang="en-US" altLang="zh-CN"/>
              <a:pPr/>
              <a:t>35</a:t>
            </a:fld>
            <a:r>
              <a:rPr lang="en-US" altLang="zh-CN"/>
              <a:t>/47</a:t>
            </a:r>
          </a:p>
        </p:txBody>
      </p:sp>
      <p:sp>
        <p:nvSpPr>
          <p:cNvPr id="48131" name="Rectangle 10">
            <a:extLst>
              <a:ext uri="{FF2B5EF4-FFF2-40B4-BE49-F238E27FC236}">
                <a16:creationId xmlns:a16="http://schemas.microsoft.com/office/drawing/2014/main" id="{07D5754A-1E52-468E-80A7-80FB4F5BC562}"/>
              </a:ext>
            </a:extLst>
          </p:cNvPr>
          <p:cNvSpPr>
            <a:spLocks noChangeArrowheads="1"/>
          </p:cNvSpPr>
          <p:nvPr/>
        </p:nvSpPr>
        <p:spPr bwMode="auto">
          <a:xfrm>
            <a:off x="6172200" y="2286000"/>
            <a:ext cx="685800" cy="6096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sp>
        <p:nvSpPr>
          <p:cNvPr id="28" name="Oval 13">
            <a:extLst>
              <a:ext uri="{FF2B5EF4-FFF2-40B4-BE49-F238E27FC236}">
                <a16:creationId xmlns:a16="http://schemas.microsoft.com/office/drawing/2014/main" id="{256842A0-BB3B-43B6-AA4A-347495367E6F}"/>
              </a:ext>
            </a:extLst>
          </p:cNvPr>
          <p:cNvSpPr>
            <a:spLocks noChangeArrowheads="1"/>
          </p:cNvSpPr>
          <p:nvPr/>
        </p:nvSpPr>
        <p:spPr bwMode="auto">
          <a:xfrm>
            <a:off x="2705100" y="1943100"/>
            <a:ext cx="4724400" cy="1295400"/>
          </a:xfrm>
          <a:prstGeom prst="ellipse">
            <a:avLst/>
          </a:prstGeom>
          <a:noFill/>
          <a:ln w="381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tLang="zh-CN" sz="1800"/>
          </a:p>
        </p:txBody>
      </p:sp>
      <p:grpSp>
        <p:nvGrpSpPr>
          <p:cNvPr id="48133" name="Group 38">
            <a:extLst>
              <a:ext uri="{FF2B5EF4-FFF2-40B4-BE49-F238E27FC236}">
                <a16:creationId xmlns:a16="http://schemas.microsoft.com/office/drawing/2014/main" id="{95985F76-40E3-4A1E-AD12-122AEDBFE5E1}"/>
              </a:ext>
            </a:extLst>
          </p:cNvPr>
          <p:cNvGrpSpPr>
            <a:grpSpLocks/>
          </p:cNvGrpSpPr>
          <p:nvPr/>
        </p:nvGrpSpPr>
        <p:grpSpPr bwMode="auto">
          <a:xfrm>
            <a:off x="1371600" y="2286000"/>
            <a:ext cx="4648200" cy="3581400"/>
            <a:chOff x="-1440" y="1488"/>
            <a:chExt cx="2928" cy="2256"/>
          </a:xfrm>
        </p:grpSpPr>
        <p:sp>
          <p:nvSpPr>
            <p:cNvPr id="48134" name="Rectangle 10">
              <a:extLst>
                <a:ext uri="{FF2B5EF4-FFF2-40B4-BE49-F238E27FC236}">
                  <a16:creationId xmlns:a16="http://schemas.microsoft.com/office/drawing/2014/main" id="{FDD2EAF9-E278-4FAB-B4C7-862B5AEB477D}"/>
                </a:ext>
              </a:extLst>
            </p:cNvPr>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BFDAC</a:t>
              </a:r>
            </a:p>
            <a:p>
              <a:pPr algn="ctr" eaLnBrk="0" hangingPunct="0"/>
              <a:r>
                <a:rPr lang="en-US" altLang="zh-CN" sz="1800" b="1">
                  <a:latin typeface="Courier New" panose="02070309020205020404" pitchFamily="49" charset="0"/>
                </a:rPr>
                <a:t>.60</a:t>
              </a:r>
            </a:p>
          </p:txBody>
        </p:sp>
        <p:cxnSp>
          <p:nvCxnSpPr>
            <p:cNvPr id="48135" name="AutoShape 8">
              <a:extLst>
                <a:ext uri="{FF2B5EF4-FFF2-40B4-BE49-F238E27FC236}">
                  <a16:creationId xmlns:a16="http://schemas.microsoft.com/office/drawing/2014/main" id="{C140D512-68C2-463A-977F-5BE3B413EB31}"/>
                </a:ext>
              </a:extLst>
            </p:cNvPr>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8136" name="AutoShape 9">
              <a:extLst>
                <a:ext uri="{FF2B5EF4-FFF2-40B4-BE49-F238E27FC236}">
                  <a16:creationId xmlns:a16="http://schemas.microsoft.com/office/drawing/2014/main" id="{5CF41F78-5C58-45AA-94E2-748F164DB88B}"/>
                </a:ext>
              </a:extLst>
            </p:cNvPr>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8137" name="Rectangle 4">
              <a:extLst>
                <a:ext uri="{FF2B5EF4-FFF2-40B4-BE49-F238E27FC236}">
                  <a16:creationId xmlns:a16="http://schemas.microsoft.com/office/drawing/2014/main" id="{7FFED769-877C-4E5C-86A0-0C1765FE2BFE}"/>
                </a:ext>
              </a:extLst>
            </p:cNvPr>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48138" name="Rectangle 5">
              <a:extLst>
                <a:ext uri="{FF2B5EF4-FFF2-40B4-BE49-F238E27FC236}">
                  <a16:creationId xmlns:a16="http://schemas.microsoft.com/office/drawing/2014/main" id="{981A8AE4-E9C3-4664-BFDC-6186E857A907}"/>
                </a:ext>
              </a:extLst>
            </p:cNvPr>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48139" name="Rectangle 6">
              <a:extLst>
                <a:ext uri="{FF2B5EF4-FFF2-40B4-BE49-F238E27FC236}">
                  <a16:creationId xmlns:a16="http://schemas.microsoft.com/office/drawing/2014/main" id="{3319451F-5471-4431-BE8D-9D0BEA20B97E}"/>
                </a:ext>
              </a:extLst>
            </p:cNvPr>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a:t>
              </a:r>
            </a:p>
            <a:p>
              <a:pPr algn="ctr" eaLnBrk="0" hangingPunct="0"/>
              <a:r>
                <a:rPr lang="en-US" altLang="zh-CN" sz="1800" b="1">
                  <a:latin typeface="Courier New" panose="02070309020205020404" pitchFamily="49" charset="0"/>
                </a:rPr>
                <a:t>.14</a:t>
              </a:r>
            </a:p>
          </p:txBody>
        </p:sp>
        <p:sp>
          <p:nvSpPr>
            <p:cNvPr id="48140" name="Rectangle 7">
              <a:extLst>
                <a:ext uri="{FF2B5EF4-FFF2-40B4-BE49-F238E27FC236}">
                  <a16:creationId xmlns:a16="http://schemas.microsoft.com/office/drawing/2014/main" id="{60A80E02-147A-41B4-9DCF-16397FC86065}"/>
                </a:ext>
              </a:extLst>
            </p:cNvPr>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cxnSp>
          <p:nvCxnSpPr>
            <p:cNvPr id="48141" name="AutoShape 8">
              <a:extLst>
                <a:ext uri="{FF2B5EF4-FFF2-40B4-BE49-F238E27FC236}">
                  <a16:creationId xmlns:a16="http://schemas.microsoft.com/office/drawing/2014/main" id="{BAE05EC8-0AB6-4155-A401-3D8AC68654FF}"/>
                </a:ext>
              </a:extLst>
            </p:cNvPr>
            <p:cNvCxnSpPr>
              <a:cxnSpLocks noChangeShapeType="1"/>
              <a:stCxn id="48139" idx="2"/>
              <a:endCxn id="48140" idx="0"/>
            </p:cNvCxnSpPr>
            <p:nvPr/>
          </p:nvCxnSpPr>
          <p:spPr bwMode="auto">
            <a:xfrm flipH="1">
              <a:off x="24"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8142" name="AutoShape 9">
              <a:extLst>
                <a:ext uri="{FF2B5EF4-FFF2-40B4-BE49-F238E27FC236}">
                  <a16:creationId xmlns:a16="http://schemas.microsoft.com/office/drawing/2014/main" id="{49AD5335-0ADA-48A0-BF39-8341C4DC14A1}"/>
                </a:ext>
              </a:extLst>
            </p:cNvPr>
            <p:cNvCxnSpPr>
              <a:cxnSpLocks noChangeShapeType="1"/>
              <a:stCxn id="48139" idx="2"/>
              <a:endCxn id="48138" idx="0"/>
            </p:cNvCxnSpPr>
            <p:nvPr/>
          </p:nvCxnSpPr>
          <p:spPr bwMode="auto">
            <a:xfrm>
              <a:off x="456"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8143" name="AutoShape 9">
              <a:extLst>
                <a:ext uri="{FF2B5EF4-FFF2-40B4-BE49-F238E27FC236}">
                  <a16:creationId xmlns:a16="http://schemas.microsoft.com/office/drawing/2014/main" id="{3540FC51-8ABC-470A-BCBF-FEE06D5E4041}"/>
                </a:ext>
              </a:extLst>
            </p:cNvPr>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8144" name="AutoShape 8">
              <a:extLst>
                <a:ext uri="{FF2B5EF4-FFF2-40B4-BE49-F238E27FC236}">
                  <a16:creationId xmlns:a16="http://schemas.microsoft.com/office/drawing/2014/main" id="{D0EBD40F-20ED-48E7-9774-512D762B8839}"/>
                </a:ext>
              </a:extLst>
            </p:cNvPr>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48145" name="Rectangle 3">
              <a:extLst>
                <a:ext uri="{FF2B5EF4-FFF2-40B4-BE49-F238E27FC236}">
                  <a16:creationId xmlns:a16="http://schemas.microsoft.com/office/drawing/2014/main" id="{E587F3E1-2D88-4B4E-857D-E6972B08A5DB}"/>
                </a:ext>
              </a:extLst>
            </p:cNvPr>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t>
              </a:r>
            </a:p>
            <a:p>
              <a:pPr algn="ctr" eaLnBrk="0" hangingPunct="0"/>
              <a:r>
                <a:rPr lang="en-US" altLang="zh-CN" sz="1800" b="1">
                  <a:latin typeface="Courier New" panose="02070309020205020404" pitchFamily="49" charset="0"/>
                </a:rPr>
                <a:t>.25</a:t>
              </a:r>
            </a:p>
          </p:txBody>
        </p:sp>
        <p:sp>
          <p:nvSpPr>
            <p:cNvPr id="48146" name="Rectangle 2">
              <a:extLst>
                <a:ext uri="{FF2B5EF4-FFF2-40B4-BE49-F238E27FC236}">
                  <a16:creationId xmlns:a16="http://schemas.microsoft.com/office/drawing/2014/main" id="{8789B927-6D56-457B-8E72-3F9696DE3FC8}"/>
                </a:ext>
              </a:extLst>
            </p:cNvPr>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48147" name="Rectangle 3">
              <a:extLst>
                <a:ext uri="{FF2B5EF4-FFF2-40B4-BE49-F238E27FC236}">
                  <a16:creationId xmlns:a16="http://schemas.microsoft.com/office/drawing/2014/main" id="{F22746B7-0117-495E-9E9C-E4B890E91BA3}"/>
                </a:ext>
              </a:extLst>
            </p:cNvPr>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48148" name="Rectangle 3">
              <a:extLst>
                <a:ext uri="{FF2B5EF4-FFF2-40B4-BE49-F238E27FC236}">
                  <a16:creationId xmlns:a16="http://schemas.microsoft.com/office/drawing/2014/main" id="{9964B4F9-7DDA-4BB4-AFA0-F9B994752DEE}"/>
                </a:ext>
              </a:extLst>
            </p:cNvPr>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AC</a:t>
              </a:r>
            </a:p>
            <a:p>
              <a:pPr algn="ctr" eaLnBrk="0" hangingPunct="0"/>
              <a:r>
                <a:rPr lang="en-US" altLang="zh-CN" sz="1800" b="1">
                  <a:latin typeface="Courier New" panose="02070309020205020404" pitchFamily="49" charset="0"/>
                </a:rPr>
                <a:t>.35</a:t>
              </a:r>
            </a:p>
          </p:txBody>
        </p:sp>
        <p:cxnSp>
          <p:nvCxnSpPr>
            <p:cNvPr id="48149" name="AutoShape 9">
              <a:extLst>
                <a:ext uri="{FF2B5EF4-FFF2-40B4-BE49-F238E27FC236}">
                  <a16:creationId xmlns:a16="http://schemas.microsoft.com/office/drawing/2014/main" id="{BD2AB7C5-0748-4AEC-9828-4BF5A19C172D}"/>
                </a:ext>
              </a:extLst>
            </p:cNvPr>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48150" name="AutoShape 8">
              <a:extLst>
                <a:ext uri="{FF2B5EF4-FFF2-40B4-BE49-F238E27FC236}">
                  <a16:creationId xmlns:a16="http://schemas.microsoft.com/office/drawing/2014/main" id="{4DA0936D-57AC-44A9-8F47-0A94AE79D9D7}"/>
                </a:ext>
              </a:extLst>
            </p:cNvPr>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48151" name="Title 1">
            <a:extLst>
              <a:ext uri="{FF2B5EF4-FFF2-40B4-BE49-F238E27FC236}">
                <a16:creationId xmlns:a16="http://schemas.microsoft.com/office/drawing/2014/main" id="{125274EE-FFF0-4FAB-BCE9-307F36BC153A}"/>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- 6</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Footer Placeholder 4">
            <a:extLst>
              <a:ext uri="{FF2B5EF4-FFF2-40B4-BE49-F238E27FC236}">
                <a16:creationId xmlns:a16="http://schemas.microsoft.com/office/drawing/2014/main" id="{E714A6C5-2B63-451D-8711-8EB20B5F366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0178" name="Slide Number Placeholder 5">
            <a:extLst>
              <a:ext uri="{FF2B5EF4-FFF2-40B4-BE49-F238E27FC236}">
                <a16:creationId xmlns:a16="http://schemas.microsoft.com/office/drawing/2014/main" id="{C9B0EB30-40A1-474A-8611-464DD1B296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54D1FE5-6500-416A-A5B0-F9A4A2034C95}" type="slidenum">
              <a:rPr lang="en-US" altLang="zh-CN"/>
              <a:pPr/>
              <a:t>36</a:t>
            </a:fld>
            <a:r>
              <a:rPr lang="en-US" altLang="zh-CN"/>
              <a:t>/47</a:t>
            </a:r>
          </a:p>
        </p:txBody>
      </p:sp>
      <p:grpSp>
        <p:nvGrpSpPr>
          <p:cNvPr id="50179" name="Group 38">
            <a:extLst>
              <a:ext uri="{FF2B5EF4-FFF2-40B4-BE49-F238E27FC236}">
                <a16:creationId xmlns:a16="http://schemas.microsoft.com/office/drawing/2014/main" id="{773F7F43-C47C-4E9C-8C56-FD84EB23900E}"/>
              </a:ext>
            </a:extLst>
          </p:cNvPr>
          <p:cNvGrpSpPr>
            <a:grpSpLocks/>
          </p:cNvGrpSpPr>
          <p:nvPr/>
        </p:nvGrpSpPr>
        <p:grpSpPr bwMode="auto">
          <a:xfrm>
            <a:off x="3048000" y="1600200"/>
            <a:ext cx="5486400" cy="4876800"/>
            <a:chOff x="864" y="1008"/>
            <a:chExt cx="3456" cy="3072"/>
          </a:xfrm>
        </p:grpSpPr>
        <p:sp>
          <p:nvSpPr>
            <p:cNvPr id="50180" name="Rectangle 10">
              <a:extLst>
                <a:ext uri="{FF2B5EF4-FFF2-40B4-BE49-F238E27FC236}">
                  <a16:creationId xmlns:a16="http://schemas.microsoft.com/office/drawing/2014/main" id="{17578E66-6004-4473-B6AD-00E6017A2DBD}"/>
                </a:ext>
              </a:extLst>
            </p:cNvPr>
            <p:cNvSpPr>
              <a:spLocks noChangeArrowheads="1"/>
            </p:cNvSpPr>
            <p:nvPr/>
          </p:nvSpPr>
          <p:spPr bwMode="auto">
            <a:xfrm>
              <a:off x="3888" y="187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E</a:t>
              </a:r>
            </a:p>
            <a:p>
              <a:pPr algn="ctr" eaLnBrk="0" hangingPunct="0"/>
              <a:r>
                <a:rPr lang="en-US" altLang="zh-CN" sz="1800" b="1">
                  <a:latin typeface="Courier New" panose="02070309020205020404" pitchFamily="49" charset="0"/>
                </a:rPr>
                <a:t>.40</a:t>
              </a:r>
            </a:p>
          </p:txBody>
        </p:sp>
        <p:grpSp>
          <p:nvGrpSpPr>
            <p:cNvPr id="50181" name="Group 5">
              <a:extLst>
                <a:ext uri="{FF2B5EF4-FFF2-40B4-BE49-F238E27FC236}">
                  <a16:creationId xmlns:a16="http://schemas.microsoft.com/office/drawing/2014/main" id="{9B709C0A-A901-4C6B-BD27-3ECA42A095E5}"/>
                </a:ext>
              </a:extLst>
            </p:cNvPr>
            <p:cNvGrpSpPr>
              <a:grpSpLocks/>
            </p:cNvGrpSpPr>
            <p:nvPr/>
          </p:nvGrpSpPr>
          <p:grpSpPr bwMode="auto">
            <a:xfrm>
              <a:off x="864" y="1824"/>
              <a:ext cx="2928" cy="2256"/>
              <a:chOff x="-1440" y="1488"/>
              <a:chExt cx="2928" cy="2256"/>
            </a:xfrm>
          </p:grpSpPr>
          <p:sp>
            <p:nvSpPr>
              <p:cNvPr id="50182" name="Rectangle 10">
                <a:extLst>
                  <a:ext uri="{FF2B5EF4-FFF2-40B4-BE49-F238E27FC236}">
                    <a16:creationId xmlns:a16="http://schemas.microsoft.com/office/drawing/2014/main" id="{67AD1034-B0CA-4CF8-92BE-BA664402CD2B}"/>
                  </a:ext>
                </a:extLst>
              </p:cNvPr>
              <p:cNvSpPr>
                <a:spLocks noChangeArrowheads="1"/>
              </p:cNvSpPr>
              <p:nvPr/>
            </p:nvSpPr>
            <p:spPr bwMode="auto">
              <a:xfrm>
                <a:off x="-288" y="1488"/>
                <a:ext cx="528"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BFDAC</a:t>
                </a:r>
              </a:p>
              <a:p>
                <a:pPr algn="ctr" eaLnBrk="0" hangingPunct="0"/>
                <a:r>
                  <a:rPr lang="en-US" altLang="zh-CN" sz="1800" b="1">
                    <a:latin typeface="Courier New" panose="02070309020205020404" pitchFamily="49" charset="0"/>
                  </a:rPr>
                  <a:t>.60</a:t>
                </a:r>
              </a:p>
            </p:txBody>
          </p:sp>
          <p:cxnSp>
            <p:nvCxnSpPr>
              <p:cNvPr id="50183" name="AutoShape 8">
                <a:extLst>
                  <a:ext uri="{FF2B5EF4-FFF2-40B4-BE49-F238E27FC236}">
                    <a16:creationId xmlns:a16="http://schemas.microsoft.com/office/drawing/2014/main" id="{46E80640-571D-45C0-BF65-49B01ADEB6B8}"/>
                  </a:ext>
                </a:extLst>
              </p:cNvPr>
              <p:cNvCxnSpPr>
                <a:cxnSpLocks noChangeShapeType="1"/>
              </p:cNvCxnSpPr>
              <p:nvPr/>
            </p:nvCxnSpPr>
            <p:spPr bwMode="auto">
              <a:xfrm rot="10800000" flipV="1">
                <a:off x="-864"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84" name="AutoShape 9">
                <a:extLst>
                  <a:ext uri="{FF2B5EF4-FFF2-40B4-BE49-F238E27FC236}">
                    <a16:creationId xmlns:a16="http://schemas.microsoft.com/office/drawing/2014/main" id="{3E19B362-E21F-4823-94C7-100E5901748F}"/>
                  </a:ext>
                </a:extLst>
              </p:cNvPr>
              <p:cNvCxnSpPr>
                <a:cxnSpLocks noChangeShapeType="1"/>
              </p:cNvCxnSpPr>
              <p:nvPr/>
            </p:nvCxnSpPr>
            <p:spPr bwMode="auto">
              <a:xfrm>
                <a:off x="96" y="1872"/>
                <a:ext cx="720" cy="3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0185" name="Rectangle 4">
                <a:extLst>
                  <a:ext uri="{FF2B5EF4-FFF2-40B4-BE49-F238E27FC236}">
                    <a16:creationId xmlns:a16="http://schemas.microsoft.com/office/drawing/2014/main" id="{29FF52E1-B1AF-4190-AAEB-F063AD9CD350}"/>
                  </a:ext>
                </a:extLst>
              </p:cNvPr>
              <p:cNvSpPr>
                <a:spLocks noChangeArrowheads="1"/>
              </p:cNvSpPr>
              <p:nvPr/>
            </p:nvSpPr>
            <p:spPr bwMode="auto">
              <a:xfrm>
                <a:off x="1056"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D</a:t>
                </a:r>
              </a:p>
              <a:p>
                <a:pPr algn="ctr" eaLnBrk="0" hangingPunct="0"/>
                <a:r>
                  <a:rPr lang="en-US" altLang="zh-CN" sz="1800" b="1">
                    <a:latin typeface="Courier New" panose="02070309020205020404" pitchFamily="49" charset="0"/>
                  </a:rPr>
                  <a:t>.11</a:t>
                </a:r>
              </a:p>
            </p:txBody>
          </p:sp>
          <p:sp>
            <p:nvSpPr>
              <p:cNvPr id="50186" name="Rectangle 5">
                <a:extLst>
                  <a:ext uri="{FF2B5EF4-FFF2-40B4-BE49-F238E27FC236}">
                    <a16:creationId xmlns:a16="http://schemas.microsoft.com/office/drawing/2014/main" id="{9AC27614-FC37-4B26-999F-9A25BF40F06D}"/>
                  </a:ext>
                </a:extLst>
              </p:cNvPr>
              <p:cNvSpPr>
                <a:spLocks noChangeArrowheads="1"/>
              </p:cNvSpPr>
              <p:nvPr/>
            </p:nvSpPr>
            <p:spPr bwMode="auto">
              <a:xfrm>
                <a:off x="67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F</a:t>
                </a:r>
              </a:p>
              <a:p>
                <a:pPr algn="ctr" eaLnBrk="0" hangingPunct="0"/>
                <a:r>
                  <a:rPr lang="en-US" altLang="zh-CN" sz="1800" b="1">
                    <a:latin typeface="Courier New" panose="02070309020205020404" pitchFamily="49" charset="0"/>
                  </a:rPr>
                  <a:t>.05</a:t>
                </a:r>
              </a:p>
            </p:txBody>
          </p:sp>
          <p:sp>
            <p:nvSpPr>
              <p:cNvPr id="50187" name="Rectangle 6">
                <a:extLst>
                  <a:ext uri="{FF2B5EF4-FFF2-40B4-BE49-F238E27FC236}">
                    <a16:creationId xmlns:a16="http://schemas.microsoft.com/office/drawing/2014/main" id="{2111FD1A-E747-4BD2-961A-A0F0C689356F}"/>
                  </a:ext>
                </a:extLst>
              </p:cNvPr>
              <p:cNvSpPr>
                <a:spLocks noChangeArrowheads="1"/>
              </p:cNvSpPr>
              <p:nvPr/>
            </p:nvSpPr>
            <p:spPr bwMode="auto">
              <a:xfrm>
                <a:off x="2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a:t>
                </a:r>
              </a:p>
              <a:p>
                <a:pPr algn="ctr" eaLnBrk="0" hangingPunct="0"/>
                <a:r>
                  <a:rPr lang="en-US" altLang="zh-CN" sz="1800" b="1">
                    <a:latin typeface="Courier New" panose="02070309020205020404" pitchFamily="49" charset="0"/>
                  </a:rPr>
                  <a:t>.14</a:t>
                </a:r>
              </a:p>
            </p:txBody>
          </p:sp>
          <p:sp>
            <p:nvSpPr>
              <p:cNvPr id="50188" name="Rectangle 7">
                <a:extLst>
                  <a:ext uri="{FF2B5EF4-FFF2-40B4-BE49-F238E27FC236}">
                    <a16:creationId xmlns:a16="http://schemas.microsoft.com/office/drawing/2014/main" id="{A7C9B5DB-6D47-4200-A5D1-E50B905EF7B1}"/>
                  </a:ext>
                </a:extLst>
              </p:cNvPr>
              <p:cNvSpPr>
                <a:spLocks noChangeArrowheads="1"/>
              </p:cNvSpPr>
              <p:nvPr/>
            </p:nvSpPr>
            <p:spPr bwMode="auto">
              <a:xfrm>
                <a:off x="-192" y="3360"/>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a:t>
                </a:r>
              </a:p>
              <a:p>
                <a:pPr algn="ctr" eaLnBrk="0" hangingPunct="0"/>
                <a:r>
                  <a:rPr lang="en-US" altLang="zh-CN" sz="1800" b="1">
                    <a:latin typeface="Courier New" panose="02070309020205020404" pitchFamily="49" charset="0"/>
                  </a:rPr>
                  <a:t>.09</a:t>
                </a:r>
              </a:p>
            </p:txBody>
          </p:sp>
          <p:cxnSp>
            <p:nvCxnSpPr>
              <p:cNvPr id="50189" name="AutoShape 8">
                <a:extLst>
                  <a:ext uri="{FF2B5EF4-FFF2-40B4-BE49-F238E27FC236}">
                    <a16:creationId xmlns:a16="http://schemas.microsoft.com/office/drawing/2014/main" id="{AAACCD1E-2092-489E-9AB0-F3178FF03EEC}"/>
                  </a:ext>
                </a:extLst>
              </p:cNvPr>
              <p:cNvCxnSpPr>
                <a:cxnSpLocks noChangeShapeType="1"/>
                <a:stCxn id="50187" idx="2"/>
                <a:endCxn id="50188" idx="0"/>
              </p:cNvCxnSpPr>
              <p:nvPr/>
            </p:nvCxnSpPr>
            <p:spPr bwMode="auto">
              <a:xfrm flipH="1">
                <a:off x="24"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90" name="AutoShape 9">
                <a:extLst>
                  <a:ext uri="{FF2B5EF4-FFF2-40B4-BE49-F238E27FC236}">
                    <a16:creationId xmlns:a16="http://schemas.microsoft.com/office/drawing/2014/main" id="{7AF0FD8D-383E-40F6-9443-7F23C5C67C73}"/>
                  </a:ext>
                </a:extLst>
              </p:cNvPr>
              <p:cNvCxnSpPr>
                <a:cxnSpLocks noChangeShapeType="1"/>
                <a:stCxn id="50187" idx="2"/>
                <a:endCxn id="50186" idx="0"/>
              </p:cNvCxnSpPr>
              <p:nvPr/>
            </p:nvCxnSpPr>
            <p:spPr bwMode="auto">
              <a:xfrm>
                <a:off x="456" y="3216"/>
                <a:ext cx="432" cy="14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91" name="AutoShape 9">
                <a:extLst>
                  <a:ext uri="{FF2B5EF4-FFF2-40B4-BE49-F238E27FC236}">
                    <a16:creationId xmlns:a16="http://schemas.microsoft.com/office/drawing/2014/main" id="{62C54BC6-6CF5-4AAE-B430-3EC643C09CAE}"/>
                  </a:ext>
                </a:extLst>
              </p:cNvPr>
              <p:cNvCxnSpPr>
                <a:cxnSpLocks noChangeShapeType="1"/>
              </p:cNvCxnSpPr>
              <p:nvPr/>
            </p:nvCxnSpPr>
            <p:spPr bwMode="auto">
              <a:xfrm>
                <a:off x="86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92" name="AutoShape 8">
                <a:extLst>
                  <a:ext uri="{FF2B5EF4-FFF2-40B4-BE49-F238E27FC236}">
                    <a16:creationId xmlns:a16="http://schemas.microsoft.com/office/drawing/2014/main" id="{3F117EF3-C669-42BE-AC6E-52D0D6EA5517}"/>
                  </a:ext>
                </a:extLst>
              </p:cNvPr>
              <p:cNvCxnSpPr>
                <a:cxnSpLocks noChangeShapeType="1"/>
              </p:cNvCxnSpPr>
              <p:nvPr/>
            </p:nvCxnSpPr>
            <p:spPr bwMode="auto">
              <a:xfrm rot="10800000" flipV="1">
                <a:off x="384"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0193" name="Rectangle 3">
                <a:extLst>
                  <a:ext uri="{FF2B5EF4-FFF2-40B4-BE49-F238E27FC236}">
                    <a16:creationId xmlns:a16="http://schemas.microsoft.com/office/drawing/2014/main" id="{1EA8E30C-42A4-43D1-99CB-0D4E750F21F9}"/>
                  </a:ext>
                </a:extLst>
              </p:cNvPr>
              <p:cNvSpPr>
                <a:spLocks noChangeArrowheads="1"/>
              </p:cNvSpPr>
              <p:nvPr/>
            </p:nvSpPr>
            <p:spPr bwMode="auto">
              <a:xfrm>
                <a:off x="62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t>
                </a:r>
              </a:p>
              <a:p>
                <a:pPr algn="ctr" eaLnBrk="0" hangingPunct="0"/>
                <a:r>
                  <a:rPr lang="en-US" altLang="zh-CN" sz="1800" b="1">
                    <a:latin typeface="Courier New" panose="02070309020205020404" pitchFamily="49" charset="0"/>
                  </a:rPr>
                  <a:t>.25</a:t>
                </a:r>
              </a:p>
            </p:txBody>
          </p:sp>
          <p:sp>
            <p:nvSpPr>
              <p:cNvPr id="50194" name="Rectangle 2">
                <a:extLst>
                  <a:ext uri="{FF2B5EF4-FFF2-40B4-BE49-F238E27FC236}">
                    <a16:creationId xmlns:a16="http://schemas.microsoft.com/office/drawing/2014/main" id="{5DBF3596-8D7E-4547-8584-06A6C41F2F40}"/>
                  </a:ext>
                </a:extLst>
              </p:cNvPr>
              <p:cNvSpPr>
                <a:spLocks noChangeArrowheads="1"/>
              </p:cNvSpPr>
              <p:nvPr/>
            </p:nvSpPr>
            <p:spPr bwMode="auto">
              <a:xfrm>
                <a:off x="-672"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C </a:t>
                </a:r>
              </a:p>
              <a:p>
                <a:pPr algn="ctr" eaLnBrk="0" hangingPunct="0"/>
                <a:r>
                  <a:rPr lang="en-US" altLang="zh-CN" sz="1800" b="1">
                    <a:latin typeface="Courier New" panose="02070309020205020404" pitchFamily="49" charset="0"/>
                  </a:rPr>
                  <a:t>.15</a:t>
                </a:r>
              </a:p>
            </p:txBody>
          </p:sp>
          <p:sp>
            <p:nvSpPr>
              <p:cNvPr id="50195" name="Rectangle 3">
                <a:extLst>
                  <a:ext uri="{FF2B5EF4-FFF2-40B4-BE49-F238E27FC236}">
                    <a16:creationId xmlns:a16="http://schemas.microsoft.com/office/drawing/2014/main" id="{4A5456AC-F451-49EC-A674-9B90CF1FD9DD}"/>
                  </a:ext>
                </a:extLst>
              </p:cNvPr>
              <p:cNvSpPr>
                <a:spLocks noChangeArrowheads="1"/>
              </p:cNvSpPr>
              <p:nvPr/>
            </p:nvSpPr>
            <p:spPr bwMode="auto">
              <a:xfrm>
                <a:off x="-1440" y="2832"/>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a:t>
                </a:r>
              </a:p>
              <a:p>
                <a:pPr algn="ctr" eaLnBrk="0" hangingPunct="0"/>
                <a:r>
                  <a:rPr lang="en-US" altLang="zh-CN" sz="1800" b="1">
                    <a:latin typeface="Courier New" panose="02070309020205020404" pitchFamily="49" charset="0"/>
                  </a:rPr>
                  <a:t>.20</a:t>
                </a:r>
              </a:p>
            </p:txBody>
          </p:sp>
          <p:sp>
            <p:nvSpPr>
              <p:cNvPr id="50196" name="Rectangle 3">
                <a:extLst>
                  <a:ext uri="{FF2B5EF4-FFF2-40B4-BE49-F238E27FC236}">
                    <a16:creationId xmlns:a16="http://schemas.microsoft.com/office/drawing/2014/main" id="{63129A52-05EC-4007-B2A6-0B55056AF27F}"/>
                  </a:ext>
                </a:extLst>
              </p:cNvPr>
              <p:cNvSpPr>
                <a:spLocks noChangeArrowheads="1"/>
              </p:cNvSpPr>
              <p:nvPr/>
            </p:nvSpPr>
            <p:spPr bwMode="auto">
              <a:xfrm>
                <a:off x="-1104" y="2208"/>
                <a:ext cx="432"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AC</a:t>
                </a:r>
              </a:p>
              <a:p>
                <a:pPr algn="ctr" eaLnBrk="0" hangingPunct="0"/>
                <a:r>
                  <a:rPr lang="en-US" altLang="zh-CN" sz="1800" b="1">
                    <a:latin typeface="Courier New" panose="02070309020205020404" pitchFamily="49" charset="0"/>
                  </a:rPr>
                  <a:t>.35</a:t>
                </a:r>
              </a:p>
            </p:txBody>
          </p:sp>
          <p:cxnSp>
            <p:nvCxnSpPr>
              <p:cNvPr id="50197" name="AutoShape 9">
                <a:extLst>
                  <a:ext uri="{FF2B5EF4-FFF2-40B4-BE49-F238E27FC236}">
                    <a16:creationId xmlns:a16="http://schemas.microsoft.com/office/drawing/2014/main" id="{2B20DBA4-EBB7-4C5F-BEFA-6B1C4191793F}"/>
                  </a:ext>
                </a:extLst>
              </p:cNvPr>
              <p:cNvCxnSpPr>
                <a:cxnSpLocks noChangeShapeType="1"/>
              </p:cNvCxnSpPr>
              <p:nvPr/>
            </p:nvCxnSpPr>
            <p:spPr bwMode="auto">
              <a:xfrm>
                <a:off x="-81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0198" name="AutoShape 8">
                <a:extLst>
                  <a:ext uri="{FF2B5EF4-FFF2-40B4-BE49-F238E27FC236}">
                    <a16:creationId xmlns:a16="http://schemas.microsoft.com/office/drawing/2014/main" id="{4CF4B3D4-857F-41A6-8365-034EAE8CBD2F}"/>
                  </a:ext>
                </a:extLst>
              </p:cNvPr>
              <p:cNvCxnSpPr>
                <a:cxnSpLocks noChangeShapeType="1"/>
              </p:cNvCxnSpPr>
              <p:nvPr/>
            </p:nvCxnSpPr>
            <p:spPr bwMode="auto">
              <a:xfrm rot="10800000" flipV="1">
                <a:off x="-1296" y="2592"/>
                <a:ext cx="384" cy="24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0199" name="Rectangle 10">
              <a:extLst>
                <a:ext uri="{FF2B5EF4-FFF2-40B4-BE49-F238E27FC236}">
                  <a16:creationId xmlns:a16="http://schemas.microsoft.com/office/drawing/2014/main" id="{C1001D08-609C-4B5D-8281-444A33F14277}"/>
                </a:ext>
              </a:extLst>
            </p:cNvPr>
            <p:cNvSpPr>
              <a:spLocks noChangeArrowheads="1"/>
            </p:cNvSpPr>
            <p:nvPr/>
          </p:nvSpPr>
          <p:spPr bwMode="auto">
            <a:xfrm>
              <a:off x="2832" y="1008"/>
              <a:ext cx="624" cy="384"/>
            </a:xfrm>
            <a:prstGeom prst="rect">
              <a:avLst/>
            </a:prstGeom>
            <a:solidFill>
              <a:srgbClr val="FFFF00"/>
            </a:solidFill>
            <a:ln w="12700">
              <a:solidFill>
                <a:schemeClr val="tx1"/>
              </a:solidFill>
              <a:miter lim="800000"/>
              <a:headEnd type="none" w="sm" len="sm"/>
              <a:tailEnd type="none" w="sm" len="sm"/>
            </a:ln>
          </p:spPr>
          <p:txBody>
            <a:bodyPr wrap="none" anchor="ctr"/>
            <a:lstStyle/>
            <a:p>
              <a:pPr algn="ctr" eaLnBrk="0" hangingPunct="0"/>
              <a:r>
                <a:rPr lang="en-US" altLang="zh-CN" sz="1800" b="1">
                  <a:latin typeface="Courier New" panose="02070309020205020404" pitchFamily="49" charset="0"/>
                </a:rPr>
                <a:t>BFDACE</a:t>
              </a:r>
            </a:p>
            <a:p>
              <a:pPr algn="ctr" eaLnBrk="0" hangingPunct="0"/>
              <a:r>
                <a:rPr lang="en-US" altLang="zh-CN" sz="1800" b="1">
                  <a:latin typeface="Courier New" panose="02070309020205020404" pitchFamily="49" charset="0"/>
                </a:rPr>
                <a:t>1.00</a:t>
              </a:r>
            </a:p>
          </p:txBody>
        </p:sp>
        <p:sp>
          <p:nvSpPr>
            <p:cNvPr id="50200" name="Line 24">
              <a:extLst>
                <a:ext uri="{FF2B5EF4-FFF2-40B4-BE49-F238E27FC236}">
                  <a16:creationId xmlns:a16="http://schemas.microsoft.com/office/drawing/2014/main" id="{C9E72690-DEC7-441C-AB3F-EE158A954929}"/>
                </a:ext>
              </a:extLst>
            </p:cNvPr>
            <p:cNvSpPr>
              <a:spLocks noChangeShapeType="1"/>
            </p:cNvSpPr>
            <p:nvPr/>
          </p:nvSpPr>
          <p:spPr bwMode="auto">
            <a:xfrm flipH="1">
              <a:off x="2304" y="1392"/>
              <a:ext cx="768"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1" name="Line 25">
              <a:extLst>
                <a:ext uri="{FF2B5EF4-FFF2-40B4-BE49-F238E27FC236}">
                  <a16:creationId xmlns:a16="http://schemas.microsoft.com/office/drawing/2014/main" id="{EDD6EDAF-8D8B-4FEA-854A-D9E3F2E7412F}"/>
                </a:ext>
              </a:extLst>
            </p:cNvPr>
            <p:cNvSpPr>
              <a:spLocks noChangeShapeType="1"/>
            </p:cNvSpPr>
            <p:nvPr/>
          </p:nvSpPr>
          <p:spPr bwMode="auto">
            <a:xfrm>
              <a:off x="3168" y="1392"/>
              <a:ext cx="912"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0202" name="Text Box 24">
              <a:extLst>
                <a:ext uri="{FF2B5EF4-FFF2-40B4-BE49-F238E27FC236}">
                  <a16:creationId xmlns:a16="http://schemas.microsoft.com/office/drawing/2014/main" id="{B89CE883-78E9-4A2B-92E1-B45A3929F190}"/>
                </a:ext>
              </a:extLst>
            </p:cNvPr>
            <p:cNvSpPr txBox="1">
              <a:spLocks noChangeArrowheads="1"/>
            </p:cNvSpPr>
            <p:nvPr/>
          </p:nvSpPr>
          <p:spPr bwMode="auto">
            <a:xfrm>
              <a:off x="2448" y="139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FF0000"/>
                  </a:solidFill>
                </a:rPr>
                <a:t>0</a:t>
              </a:r>
            </a:p>
          </p:txBody>
        </p:sp>
        <p:sp>
          <p:nvSpPr>
            <p:cNvPr id="50203" name="Text Box 30">
              <a:extLst>
                <a:ext uri="{FF2B5EF4-FFF2-40B4-BE49-F238E27FC236}">
                  <a16:creationId xmlns:a16="http://schemas.microsoft.com/office/drawing/2014/main" id="{2436D916-CF8B-40E8-8BC6-FE052E96C983}"/>
                </a:ext>
              </a:extLst>
            </p:cNvPr>
            <p:cNvSpPr txBox="1">
              <a:spLocks noChangeArrowheads="1"/>
            </p:cNvSpPr>
            <p:nvPr/>
          </p:nvSpPr>
          <p:spPr bwMode="auto">
            <a:xfrm>
              <a:off x="3491" y="1382"/>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006600"/>
                  </a:solidFill>
                </a:rPr>
                <a:t>1</a:t>
              </a:r>
            </a:p>
          </p:txBody>
        </p:sp>
        <p:sp>
          <p:nvSpPr>
            <p:cNvPr id="50204" name="Text Box 24">
              <a:extLst>
                <a:ext uri="{FF2B5EF4-FFF2-40B4-BE49-F238E27FC236}">
                  <a16:creationId xmlns:a16="http://schemas.microsoft.com/office/drawing/2014/main" id="{469C006F-D515-4222-8C5D-C84502871436}"/>
                </a:ext>
              </a:extLst>
            </p:cNvPr>
            <p:cNvSpPr txBox="1">
              <a:spLocks noChangeArrowheads="1"/>
            </p:cNvSpPr>
            <p:nvPr/>
          </p:nvSpPr>
          <p:spPr bwMode="auto">
            <a:xfrm>
              <a:off x="912"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FF0000"/>
                  </a:solidFill>
                </a:rPr>
                <a:t>0</a:t>
              </a:r>
            </a:p>
          </p:txBody>
        </p:sp>
        <p:sp>
          <p:nvSpPr>
            <p:cNvPr id="50205" name="Text Box 30">
              <a:extLst>
                <a:ext uri="{FF2B5EF4-FFF2-40B4-BE49-F238E27FC236}">
                  <a16:creationId xmlns:a16="http://schemas.microsoft.com/office/drawing/2014/main" id="{FFD364DA-9DD4-48CA-838B-C2338093BB09}"/>
                </a:ext>
              </a:extLst>
            </p:cNvPr>
            <p:cNvSpPr txBox="1">
              <a:spLocks noChangeArrowheads="1"/>
            </p:cNvSpPr>
            <p:nvPr/>
          </p:nvSpPr>
          <p:spPr bwMode="auto">
            <a:xfrm>
              <a:off x="172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006600"/>
                  </a:solidFill>
                </a:rPr>
                <a:t>1</a:t>
              </a:r>
            </a:p>
          </p:txBody>
        </p:sp>
        <p:sp>
          <p:nvSpPr>
            <p:cNvPr id="50206" name="Text Box 24">
              <a:extLst>
                <a:ext uri="{FF2B5EF4-FFF2-40B4-BE49-F238E27FC236}">
                  <a16:creationId xmlns:a16="http://schemas.microsoft.com/office/drawing/2014/main" id="{43B08B18-2948-4BE3-962D-85C0D9353614}"/>
                </a:ext>
              </a:extLst>
            </p:cNvPr>
            <p:cNvSpPr txBox="1">
              <a:spLocks noChangeArrowheads="1"/>
            </p:cNvSpPr>
            <p:nvPr/>
          </p:nvSpPr>
          <p:spPr bwMode="auto">
            <a:xfrm>
              <a:off x="268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FF0000"/>
                  </a:solidFill>
                </a:rPr>
                <a:t>0</a:t>
              </a:r>
            </a:p>
          </p:txBody>
        </p:sp>
        <p:sp>
          <p:nvSpPr>
            <p:cNvPr id="50207" name="Text Box 30">
              <a:extLst>
                <a:ext uri="{FF2B5EF4-FFF2-40B4-BE49-F238E27FC236}">
                  <a16:creationId xmlns:a16="http://schemas.microsoft.com/office/drawing/2014/main" id="{F8AD7F7E-8CC7-4333-9B04-5785A3E9D191}"/>
                </a:ext>
              </a:extLst>
            </p:cNvPr>
            <p:cNvSpPr txBox="1">
              <a:spLocks noChangeArrowheads="1"/>
            </p:cNvSpPr>
            <p:nvPr/>
          </p:nvSpPr>
          <p:spPr bwMode="auto">
            <a:xfrm>
              <a:off x="3408" y="2784"/>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006600"/>
                  </a:solidFill>
                </a:rPr>
                <a:t>1</a:t>
              </a:r>
            </a:p>
          </p:txBody>
        </p:sp>
        <p:sp>
          <p:nvSpPr>
            <p:cNvPr id="50208" name="Text Box 24">
              <a:extLst>
                <a:ext uri="{FF2B5EF4-FFF2-40B4-BE49-F238E27FC236}">
                  <a16:creationId xmlns:a16="http://schemas.microsoft.com/office/drawing/2014/main" id="{B0BF7EF3-D8CA-46B0-ACE9-699A42C14F2F}"/>
                </a:ext>
              </a:extLst>
            </p:cNvPr>
            <p:cNvSpPr txBox="1">
              <a:spLocks noChangeArrowheads="1"/>
            </p:cNvSpPr>
            <p:nvPr/>
          </p:nvSpPr>
          <p:spPr bwMode="auto">
            <a:xfrm>
              <a:off x="2304" y="33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FF0000"/>
                  </a:solidFill>
                </a:rPr>
                <a:t>0</a:t>
              </a:r>
            </a:p>
          </p:txBody>
        </p:sp>
        <p:sp>
          <p:nvSpPr>
            <p:cNvPr id="50209" name="Text Box 30">
              <a:extLst>
                <a:ext uri="{FF2B5EF4-FFF2-40B4-BE49-F238E27FC236}">
                  <a16:creationId xmlns:a16="http://schemas.microsoft.com/office/drawing/2014/main" id="{DA4FEF51-7634-45B4-B703-2B74F6657BE9}"/>
                </a:ext>
              </a:extLst>
            </p:cNvPr>
            <p:cNvSpPr txBox="1">
              <a:spLocks noChangeArrowheads="1"/>
            </p:cNvSpPr>
            <p:nvPr/>
          </p:nvSpPr>
          <p:spPr bwMode="auto">
            <a:xfrm>
              <a:off x="3072" y="3408"/>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006600"/>
                  </a:solidFill>
                </a:rPr>
                <a:t>1</a:t>
              </a:r>
            </a:p>
          </p:txBody>
        </p:sp>
        <p:sp>
          <p:nvSpPr>
            <p:cNvPr id="50210" name="Text Box 24">
              <a:extLst>
                <a:ext uri="{FF2B5EF4-FFF2-40B4-BE49-F238E27FC236}">
                  <a16:creationId xmlns:a16="http://schemas.microsoft.com/office/drawing/2014/main" id="{B2E595B5-1437-46C4-9AD7-E8B6AA29186B}"/>
                </a:ext>
              </a:extLst>
            </p:cNvPr>
            <p:cNvSpPr txBox="1">
              <a:spLocks noChangeArrowheads="1"/>
            </p:cNvSpPr>
            <p:nvPr/>
          </p:nvSpPr>
          <p:spPr bwMode="auto">
            <a:xfrm>
              <a:off x="1619" y="216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FF0000"/>
                  </a:solidFill>
                </a:rPr>
                <a:t>0</a:t>
              </a:r>
            </a:p>
          </p:txBody>
        </p:sp>
        <p:sp>
          <p:nvSpPr>
            <p:cNvPr id="50211" name="Text Box 30">
              <a:extLst>
                <a:ext uri="{FF2B5EF4-FFF2-40B4-BE49-F238E27FC236}">
                  <a16:creationId xmlns:a16="http://schemas.microsoft.com/office/drawing/2014/main" id="{DDB4C42F-B2BD-42C2-873D-10D48EF879BD}"/>
                </a:ext>
              </a:extLst>
            </p:cNvPr>
            <p:cNvSpPr txBox="1">
              <a:spLocks noChangeArrowheads="1"/>
            </p:cNvSpPr>
            <p:nvPr/>
          </p:nvSpPr>
          <p:spPr bwMode="auto">
            <a:xfrm>
              <a:off x="2675" y="2150"/>
              <a:ext cx="20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p>
              <a:pPr eaLnBrk="0" hangingPunct="0"/>
              <a:r>
                <a:rPr lang="en-US" altLang="zh-CN" sz="2000" b="1">
                  <a:solidFill>
                    <a:srgbClr val="006600"/>
                  </a:solidFill>
                </a:rPr>
                <a:t>1</a:t>
              </a:r>
            </a:p>
          </p:txBody>
        </p:sp>
      </p:grpSp>
      <p:sp>
        <p:nvSpPr>
          <p:cNvPr id="50212" name="Title 1">
            <a:extLst>
              <a:ext uri="{FF2B5EF4-FFF2-40B4-BE49-F238E27FC236}">
                <a16:creationId xmlns:a16="http://schemas.microsoft.com/office/drawing/2014/main" id="{E8E1454F-F4CA-4D19-BE8A-D3C0FC5B18DE}"/>
              </a:ext>
            </a:extLst>
          </p:cNvPr>
          <p:cNvSpPr>
            <a:spLocks noChangeArrowheads="1"/>
          </p:cNvSpPr>
          <p:nvPr/>
        </p:nvSpPr>
        <p:spPr bwMode="auto">
          <a:xfrm>
            <a:off x="685800" y="457200"/>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- 7</a:t>
            </a:r>
          </a:p>
        </p:txBody>
      </p:sp>
      <p:sp>
        <p:nvSpPr>
          <p:cNvPr id="50213" name="TextBox 36">
            <a:extLst>
              <a:ext uri="{FF2B5EF4-FFF2-40B4-BE49-F238E27FC236}">
                <a16:creationId xmlns:a16="http://schemas.microsoft.com/office/drawing/2014/main" id="{09509E00-9DDB-47FD-A470-ECD276F90669}"/>
              </a:ext>
            </a:extLst>
          </p:cNvPr>
          <p:cNvSpPr txBox="1">
            <a:spLocks noChangeArrowheads="1"/>
          </p:cNvSpPr>
          <p:nvPr/>
        </p:nvSpPr>
        <p:spPr bwMode="auto">
          <a:xfrm>
            <a:off x="152400" y="1295400"/>
            <a:ext cx="3962400"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a:lnSpc>
                <a:spcPct val="80000"/>
              </a:lnSpc>
            </a:pPr>
            <a:r>
              <a:rPr lang="en-US" altLang="zh-CN" sz="2400"/>
              <a:t>Codes: </a:t>
            </a:r>
            <a:r>
              <a:rPr lang="en-US" altLang="zh-CN" sz="1600"/>
              <a:t>(reading from top to bottom)</a:t>
            </a:r>
          </a:p>
          <a:p>
            <a:pPr>
              <a:lnSpc>
                <a:spcPct val="80000"/>
              </a:lnSpc>
            </a:pPr>
            <a:endParaRPr lang="en-US" altLang="zh-CN" sz="1600"/>
          </a:p>
          <a:p>
            <a:pPr lvl="1">
              <a:lnSpc>
                <a:spcPct val="80000"/>
              </a:lnSpc>
            </a:pPr>
            <a:r>
              <a:rPr lang="en-US" altLang="zh-CN" sz="2400" b="1"/>
              <a:t>A: 000</a:t>
            </a:r>
          </a:p>
          <a:p>
            <a:pPr lvl="1">
              <a:lnSpc>
                <a:spcPct val="80000"/>
              </a:lnSpc>
            </a:pPr>
            <a:r>
              <a:rPr lang="en-US" altLang="zh-CN" sz="2400" b="1"/>
              <a:t>B: 0100</a:t>
            </a:r>
          </a:p>
          <a:p>
            <a:pPr lvl="1">
              <a:lnSpc>
                <a:spcPct val="80000"/>
              </a:lnSpc>
            </a:pPr>
            <a:r>
              <a:rPr lang="en-US" altLang="zh-CN" sz="2400" b="1"/>
              <a:t>C: 001</a:t>
            </a:r>
          </a:p>
          <a:p>
            <a:pPr lvl="1">
              <a:lnSpc>
                <a:spcPct val="80000"/>
              </a:lnSpc>
            </a:pPr>
            <a:r>
              <a:rPr lang="en-US" altLang="zh-CN" sz="2400" b="1"/>
              <a:t>D: 011</a:t>
            </a:r>
          </a:p>
          <a:p>
            <a:pPr lvl="1">
              <a:lnSpc>
                <a:spcPct val="80000"/>
              </a:lnSpc>
            </a:pPr>
            <a:r>
              <a:rPr lang="en-US" altLang="zh-CN" sz="2400" b="1"/>
              <a:t>E: 1</a:t>
            </a:r>
          </a:p>
          <a:p>
            <a:pPr lvl="1">
              <a:lnSpc>
                <a:spcPct val="80000"/>
              </a:lnSpc>
            </a:pPr>
            <a:r>
              <a:rPr lang="en-US" altLang="zh-CN" sz="2400" b="1"/>
              <a:t>F: 0101</a:t>
            </a:r>
          </a:p>
          <a:p>
            <a:pPr lvl="1">
              <a:lnSpc>
                <a:spcPct val="80000"/>
              </a:lnSpc>
            </a:pPr>
            <a:endParaRPr lang="en-US" altLang="zh-CN" sz="2400" b="1"/>
          </a:p>
          <a:p>
            <a:pPr>
              <a:lnSpc>
                <a:spcPct val="80000"/>
              </a:lnSpc>
            </a:pPr>
            <a:r>
              <a:rPr lang="en-US" altLang="zh-CN" sz="2400" b="1">
                <a:solidFill>
                  <a:srgbClr val="FF0000"/>
                </a:solidFill>
              </a:rPr>
              <a:t>Note</a:t>
            </a:r>
          </a:p>
          <a:p>
            <a:pPr>
              <a:lnSpc>
                <a:spcPct val="80000"/>
              </a:lnSpc>
            </a:pPr>
            <a:r>
              <a:rPr lang="en-US" altLang="zh-CN" sz="2000"/>
              <a:t>None are prefixes of another</a:t>
            </a:r>
          </a:p>
          <a:p>
            <a:pPr lvl="1">
              <a:lnSpc>
                <a:spcPct val="80000"/>
              </a:lnSpc>
            </a:pPr>
            <a:endParaRPr lang="en-US" altLang="zh-CN" sz="18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Footer Placeholder 4">
            <a:extLst>
              <a:ext uri="{FF2B5EF4-FFF2-40B4-BE49-F238E27FC236}">
                <a16:creationId xmlns:a16="http://schemas.microsoft.com/office/drawing/2014/main" id="{976A60C4-6F15-447F-BA57-A2C8C834D12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2226" name="Slide Number Placeholder 5">
            <a:extLst>
              <a:ext uri="{FF2B5EF4-FFF2-40B4-BE49-F238E27FC236}">
                <a16:creationId xmlns:a16="http://schemas.microsoft.com/office/drawing/2014/main" id="{78B66EDC-F1E0-4D37-B23D-2880F7894E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86A300F-24C6-4FE0-A0A7-4E6009029C96}" type="slidenum">
              <a:rPr lang="en-US" altLang="zh-CN"/>
              <a:pPr/>
              <a:t>37</a:t>
            </a:fld>
            <a:r>
              <a:rPr lang="en-US" altLang="zh-CN"/>
              <a:t>/47</a:t>
            </a:r>
          </a:p>
        </p:txBody>
      </p:sp>
      <p:graphicFrame>
        <p:nvGraphicFramePr>
          <p:cNvPr id="334895" name="Group 47">
            <a:extLst>
              <a:ext uri="{FF2B5EF4-FFF2-40B4-BE49-F238E27FC236}">
                <a16:creationId xmlns:a16="http://schemas.microsoft.com/office/drawing/2014/main" id="{B81A7CD1-ABC9-46C0-B77C-1C18B230C0BA}"/>
              </a:ext>
            </a:extLst>
          </p:cNvPr>
          <p:cNvGraphicFramePr>
            <a:graphicFrameLocks noGrp="1"/>
          </p:cNvGraphicFramePr>
          <p:nvPr/>
        </p:nvGraphicFramePr>
        <p:xfrm>
          <a:off x="1295400" y="1828800"/>
          <a:ext cx="6096000" cy="2667000"/>
        </p:xfrm>
        <a:graphic>
          <a:graphicData uri="http://schemas.openxmlformats.org/drawingml/2006/table">
            <a:tbl>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7030A0"/>
                          </a:solidFill>
                          <a:effectLst/>
                          <a:latin typeface="Arial" panose="020B0604020202020204" pitchFamily="34" charset="0"/>
                        </a:rPr>
                        <a:t>Character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7030A0"/>
                          </a:solidFill>
                          <a:effectLst/>
                          <a:latin typeface="Arial" panose="020B0604020202020204" pitchFamily="34" charset="0"/>
                        </a:rPr>
                        <a:t>Code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7030A0"/>
                          </a:solidFill>
                          <a:effectLst/>
                          <a:latin typeface="Arial" panose="020B0604020202020204" pitchFamily="34" charset="0"/>
                        </a:rPr>
                        <a:t>Length</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7030A0"/>
                          </a:solidFill>
                          <a:effectLst/>
                          <a:latin typeface="Arial" panose="020B0604020202020204" pitchFamily="34" charset="0"/>
                        </a:rPr>
                        <a:t>Probability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0"/>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A</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.20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1"/>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B</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0100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2"/>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.15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3"/>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D</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4"/>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.40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5"/>
                  </a:ext>
                </a:extLst>
              </a:tr>
              <a:tr h="371475">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0101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0" lang="en-US" sz="1900" b="1" i="0" u="none" strike="noStrike" cap="none" normalizeH="0" baseline="0">
                          <a:ln>
                            <a:noFill/>
                          </a:ln>
                          <a:solidFill>
                            <a:srgbClr val="000000"/>
                          </a:solidFill>
                          <a:effectLst/>
                          <a:latin typeface="Arial" panose="020B0604020202020204" pitchFamily="34" charset="0"/>
                        </a:rPr>
                        <a:t>.05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3BDDF3"/>
                    </a:solidFill>
                  </a:tcPr>
                </a:tc>
                <a:extLst>
                  <a:ext uri="{0D108BD9-81ED-4DB2-BD59-A6C34878D82A}">
                    <a16:rowId xmlns:a16="http://schemas.microsoft.com/office/drawing/2014/main" val="10006"/>
                  </a:ext>
                </a:extLst>
              </a:tr>
            </a:tbl>
          </a:graphicData>
        </a:graphic>
      </p:graphicFrame>
      <p:sp>
        <p:nvSpPr>
          <p:cNvPr id="52269" name="TextBox 40">
            <a:extLst>
              <a:ext uri="{FF2B5EF4-FFF2-40B4-BE49-F238E27FC236}">
                <a16:creationId xmlns:a16="http://schemas.microsoft.com/office/drawing/2014/main" id="{B215B8BA-12D6-43DA-AC07-91AECD025699}"/>
              </a:ext>
            </a:extLst>
          </p:cNvPr>
          <p:cNvSpPr txBox="1">
            <a:spLocks noChangeArrowheads="1"/>
          </p:cNvSpPr>
          <p:nvPr/>
        </p:nvSpPr>
        <p:spPr bwMode="auto">
          <a:xfrm>
            <a:off x="381000" y="4876800"/>
            <a:ext cx="85344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800" b="1">
                <a:solidFill>
                  <a:srgbClr val="FF0000"/>
                </a:solidFill>
                <a:latin typeface="Times New Roman" panose="02020603050405020304" pitchFamily="18" charset="0"/>
              </a:rPr>
              <a:t>Average Code Length:</a:t>
            </a:r>
          </a:p>
          <a:p>
            <a:r>
              <a:rPr lang="en-US" altLang="zh-CN" sz="2200" b="1">
                <a:latin typeface="Times New Roman" panose="02020603050405020304" pitchFamily="18" charset="0"/>
              </a:rPr>
              <a:t>(3 x 0.20) + (4 x 0.09) + (3 x 0.15) + (3 x 0.11) + (1 x 0.40) + (4 x 0.05)</a:t>
            </a:r>
          </a:p>
          <a:p>
            <a:r>
              <a:rPr lang="en-US" altLang="zh-CN" sz="2200" b="1">
                <a:latin typeface="Times New Roman" panose="02020603050405020304" pitchFamily="18" charset="0"/>
              </a:rPr>
              <a:t>	=   </a:t>
            </a:r>
            <a:r>
              <a:rPr lang="en-US" altLang="zh-CN" sz="2200" b="1">
                <a:solidFill>
                  <a:srgbClr val="7030A0"/>
                </a:solidFill>
                <a:latin typeface="Times New Roman" panose="02020603050405020304" pitchFamily="18" charset="0"/>
              </a:rPr>
              <a:t>1.89 digits </a:t>
            </a:r>
            <a:endParaRPr lang="en-US" altLang="zh-CN" sz="2200" b="1">
              <a:solidFill>
                <a:srgbClr val="7030A0"/>
              </a:solidFill>
              <a:latin typeface="Times New Roman" panose="02020603050405020304" pitchFamily="18" charset="0"/>
              <a:cs typeface="Times New Roman" panose="02020603050405020304" pitchFamily="18" charset="0"/>
            </a:endParaRPr>
          </a:p>
        </p:txBody>
      </p:sp>
      <p:sp>
        <p:nvSpPr>
          <p:cNvPr id="52270" name="Title 1">
            <a:extLst>
              <a:ext uri="{FF2B5EF4-FFF2-40B4-BE49-F238E27FC236}">
                <a16:creationId xmlns:a16="http://schemas.microsoft.com/office/drawing/2014/main" id="{1FAA73CD-7EE9-413C-9400-56CFF4EFCE3F}"/>
              </a:ext>
            </a:extLst>
          </p:cNvPr>
          <p:cNvSpPr>
            <a:spLocks noChangeArrowheads="1"/>
          </p:cNvSpPr>
          <p:nvPr/>
        </p:nvSpPr>
        <p:spPr bwMode="auto">
          <a:xfrm>
            <a:off x="685800" y="5175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example - 8</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Footer Placeholder 4">
            <a:extLst>
              <a:ext uri="{FF2B5EF4-FFF2-40B4-BE49-F238E27FC236}">
                <a16:creationId xmlns:a16="http://schemas.microsoft.com/office/drawing/2014/main" id="{D183CE25-8DE0-49FD-BD91-46DD1CCCBDAB}"/>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4274" name="Slide Number Placeholder 5">
            <a:extLst>
              <a:ext uri="{FF2B5EF4-FFF2-40B4-BE49-F238E27FC236}">
                <a16:creationId xmlns:a16="http://schemas.microsoft.com/office/drawing/2014/main" id="{1F674EF5-DB16-459C-A892-66E961E5DE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D2FAFBD-DC10-4C1D-8E1A-246DFD8D2D67}" type="slidenum">
              <a:rPr lang="en-US" altLang="zh-CN"/>
              <a:pPr/>
              <a:t>38</a:t>
            </a:fld>
            <a:r>
              <a:rPr lang="en-US" altLang="zh-CN"/>
              <a:t>/47</a:t>
            </a:r>
          </a:p>
        </p:txBody>
      </p:sp>
      <p:sp>
        <p:nvSpPr>
          <p:cNvPr id="54275" name="Rectangle 3">
            <a:extLst>
              <a:ext uri="{FF2B5EF4-FFF2-40B4-BE49-F238E27FC236}">
                <a16:creationId xmlns:a16="http://schemas.microsoft.com/office/drawing/2014/main" id="{0862F8C6-4E60-43B5-97A1-054A738C09A5}"/>
              </a:ext>
            </a:extLst>
          </p:cNvPr>
          <p:cNvSpPr>
            <a:spLocks noGrp="1" noChangeArrowheads="1"/>
          </p:cNvSpPr>
          <p:nvPr>
            <p:ph sz="quarter" idx="4294967295"/>
          </p:nvPr>
        </p:nvSpPr>
        <p:spPr>
          <a:xfrm>
            <a:off x="457200" y="1295400"/>
            <a:ext cx="8229600" cy="4503738"/>
          </a:xfrm>
        </p:spPr>
        <p:txBody>
          <a:bodyPr>
            <a:spAutoFit/>
          </a:bodyPr>
          <a:lstStyle/>
          <a:p>
            <a:pPr marL="609600" indent="-609600">
              <a:buFontTx/>
              <a:buNone/>
            </a:pPr>
            <a:endParaRPr lang="en-US" altLang="ja-JP" sz="900" b="1">
              <a:solidFill>
                <a:schemeClr val="accent2"/>
              </a:solidFill>
            </a:endParaRPr>
          </a:p>
          <a:p>
            <a:pPr marL="609600" indent="-609600"/>
            <a:r>
              <a:rPr lang="en-US" altLang="ja-JP">
                <a:solidFill>
                  <a:srgbClr val="FF0000"/>
                </a:solidFill>
              </a:rPr>
              <a:t>There is no unique Huffman code</a:t>
            </a:r>
          </a:p>
          <a:p>
            <a:pPr marL="990600" lvl="1" indent="-533400"/>
            <a:r>
              <a:rPr lang="en-US" altLang="ja-JP" sz="2600"/>
              <a:t>Assigning 0 and 1 to the branches is arbitrary</a:t>
            </a:r>
          </a:p>
          <a:p>
            <a:pPr marL="990600" lvl="1" indent="-533400"/>
            <a:r>
              <a:rPr lang="en-US" altLang="ja-JP" sz="2600"/>
              <a:t>If there are more nodes with the same probability, it doesnt matter how they are connected.</a:t>
            </a:r>
          </a:p>
          <a:p>
            <a:pPr marL="990600" lvl="1" indent="-533400"/>
            <a:r>
              <a:rPr lang="en-US" altLang="ja-JP" sz="2600"/>
              <a:t>However, if the probability in each node is unique and the left nodes probability is always larger than the rights one, then the code is unique.  </a:t>
            </a:r>
          </a:p>
          <a:p>
            <a:pPr marL="609600" indent="-609600"/>
            <a:r>
              <a:rPr lang="en-US" altLang="ja-JP">
                <a:solidFill>
                  <a:srgbClr val="FF0000"/>
                </a:solidFill>
              </a:rPr>
              <a:t>Every Huffman code has the same average code length!</a:t>
            </a:r>
            <a:endParaRPr lang="en-US" altLang="ja-JP" sz="1500" b="1">
              <a:solidFill>
                <a:schemeClr val="accent2"/>
              </a:solidFill>
            </a:endParaRPr>
          </a:p>
        </p:txBody>
      </p:sp>
      <p:sp>
        <p:nvSpPr>
          <p:cNvPr id="54276" name="Title 1">
            <a:extLst>
              <a:ext uri="{FF2B5EF4-FFF2-40B4-BE49-F238E27FC236}">
                <a16:creationId xmlns:a16="http://schemas.microsoft.com/office/drawing/2014/main" id="{2714239B-CEFA-41C4-9583-EF2D5606600F}"/>
              </a:ext>
            </a:extLst>
          </p:cNvPr>
          <p:cNvSpPr>
            <a:spLocks noChangeArrowheads="1"/>
          </p:cNvSpPr>
          <p:nvPr/>
        </p:nvSpPr>
        <p:spPr bwMode="auto">
          <a:xfrm>
            <a:off x="685800" y="517525"/>
            <a:ext cx="7772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4000" b="1">
                <a:solidFill>
                  <a:srgbClr val="CC3300"/>
                </a:solidFill>
                <a:latin typeface="Calibri" panose="020F0502020204030204" pitchFamily="34" charset="0"/>
              </a:rPr>
              <a:t>Huffman Coding notes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Footer Placeholder 4">
            <a:extLst>
              <a:ext uri="{FF2B5EF4-FFF2-40B4-BE49-F238E27FC236}">
                <a16:creationId xmlns:a16="http://schemas.microsoft.com/office/drawing/2014/main" id="{A9794171-5DFA-4505-9E3B-67BB20373E3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6322" name="Slide Number Placeholder 5">
            <a:extLst>
              <a:ext uri="{FF2B5EF4-FFF2-40B4-BE49-F238E27FC236}">
                <a16:creationId xmlns:a16="http://schemas.microsoft.com/office/drawing/2014/main" id="{5ABC02EE-58E8-40A8-A15E-A0A177753A5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5019F06-5B6D-40D4-A25F-8DA7EEC5B5CB}" type="slidenum">
              <a:rPr lang="en-US" altLang="zh-CN"/>
              <a:pPr/>
              <a:t>39</a:t>
            </a:fld>
            <a:r>
              <a:rPr lang="en-US" altLang="zh-CN"/>
              <a:t>/47</a:t>
            </a:r>
          </a:p>
        </p:txBody>
      </p:sp>
      <p:sp>
        <p:nvSpPr>
          <p:cNvPr id="56323" name="Title 1">
            <a:extLst>
              <a:ext uri="{FF2B5EF4-FFF2-40B4-BE49-F238E27FC236}">
                <a16:creationId xmlns:a16="http://schemas.microsoft.com/office/drawing/2014/main" id="{BBE47AFB-F2FD-4844-851C-5007721922B9}"/>
              </a:ext>
            </a:extLst>
          </p:cNvPr>
          <p:cNvSpPr>
            <a:spLocks noChangeArrowheads="1"/>
          </p:cNvSpPr>
          <p:nvPr/>
        </p:nvSpPr>
        <p:spPr bwMode="auto">
          <a:xfrm>
            <a:off x="228600" y="214313"/>
            <a:ext cx="86868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sz="3200" b="1">
                <a:solidFill>
                  <a:schemeClr val="hlink"/>
                </a:solidFill>
                <a:latin typeface="Calibri" panose="020F0502020204030204" pitchFamily="34" charset="0"/>
              </a:rPr>
              <a:t>Some important statements</a:t>
            </a:r>
            <a:br>
              <a:rPr lang="en-US" altLang="zh-CN" sz="3200" b="1">
                <a:solidFill>
                  <a:schemeClr val="hlink"/>
                </a:solidFill>
                <a:latin typeface="Calibri" panose="020F0502020204030204" pitchFamily="34" charset="0"/>
              </a:rPr>
            </a:br>
            <a:r>
              <a:rPr lang="en-US" altLang="zh-CN" sz="3200" b="1">
                <a:solidFill>
                  <a:schemeClr val="hlink"/>
                </a:solidFill>
                <a:latin typeface="Calibri" panose="020F0502020204030204" pitchFamily="34" charset="0"/>
              </a:rPr>
              <a:t>in Huffman Encoding program</a:t>
            </a:r>
          </a:p>
        </p:txBody>
      </p:sp>
      <p:sp>
        <p:nvSpPr>
          <p:cNvPr id="56324" name="Text Box 4">
            <a:extLst>
              <a:ext uri="{FF2B5EF4-FFF2-40B4-BE49-F238E27FC236}">
                <a16:creationId xmlns:a16="http://schemas.microsoft.com/office/drawing/2014/main" id="{0B3B9918-8684-4152-A235-6171C25A8286}"/>
              </a:ext>
            </a:extLst>
          </p:cNvPr>
          <p:cNvSpPr txBox="1">
            <a:spLocks noChangeArrowheads="1"/>
          </p:cNvSpPr>
          <p:nvPr/>
        </p:nvSpPr>
        <p:spPr bwMode="auto">
          <a:xfrm>
            <a:off x="838200" y="1355725"/>
            <a:ext cx="7696200"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a:t>static final int R = 256; </a:t>
            </a:r>
          </a:p>
          <a:p>
            <a:r>
              <a:rPr lang="en-US" altLang="zh-CN" sz="2000"/>
              <a:t>// tabulate frequency counts</a:t>
            </a:r>
          </a:p>
          <a:p>
            <a:r>
              <a:rPr lang="en-US" altLang="zh-CN" sz="2000"/>
              <a:t>int[] freq = new int[R]; = new int[R]; </a:t>
            </a:r>
          </a:p>
          <a:p>
            <a:r>
              <a:rPr lang="en-US" altLang="zh-CN" sz="2000"/>
              <a:t>for (int i = 0; i &lt; input.length; i++) freq[input[i]]++;</a:t>
            </a:r>
          </a:p>
          <a:p>
            <a:r>
              <a:rPr lang="en-US" altLang="zh-CN" sz="2000"/>
              <a:t>// build Huffman tree</a:t>
            </a:r>
          </a:p>
          <a:p>
            <a:r>
              <a:rPr lang="en-US" altLang="zh-CN" sz="2000"/>
              <a:t>Node root = buildTree(freq);</a:t>
            </a:r>
          </a:p>
          <a:p>
            <a:r>
              <a:rPr lang="en-US" altLang="zh-CN" sz="2000"/>
              <a:t>// build code table</a:t>
            </a:r>
          </a:p>
          <a:p>
            <a:r>
              <a:rPr lang="en-US" altLang="zh-CN" sz="2000"/>
              <a:t>String [] st = new String[R]; buildCode(st, root, ""); </a:t>
            </a:r>
          </a:p>
          <a:p>
            <a:endParaRPr lang="en-US" altLang="zh-CN" sz="2000"/>
          </a:p>
          <a:p>
            <a:r>
              <a:rPr lang="en-US" altLang="zh-CN" sz="2000"/>
              <a:t>// make a codewords table from symbols and their encodings</a:t>
            </a:r>
          </a:p>
          <a:p>
            <a:r>
              <a:rPr lang="en-US" altLang="zh-CN" sz="2000"/>
              <a:t>void buildCode(String[] st, Node x, String s) </a:t>
            </a:r>
          </a:p>
          <a:p>
            <a:r>
              <a:rPr lang="en-US" altLang="zh-CN" sz="2000"/>
              <a:t>  { if (!x.isLeaf())</a:t>
            </a:r>
          </a:p>
          <a:p>
            <a:r>
              <a:rPr lang="en-US" altLang="zh-CN" sz="2000"/>
              <a:t>      {buildCode(st, x.left, s + 0); buildCode(st, x.right, s + 1);  }</a:t>
            </a:r>
          </a:p>
          <a:p>
            <a:r>
              <a:rPr lang="en-US" altLang="zh-CN" sz="2000"/>
              <a:t>       else </a:t>
            </a:r>
          </a:p>
          <a:p>
            <a:r>
              <a:rPr lang="en-US" altLang="zh-CN" sz="2000"/>
              <a:t>         {st[x.ch] = s; }</a:t>
            </a:r>
          </a:p>
          <a:p>
            <a:r>
              <a:rPr lang="en-US" altLang="zh-CN" sz="2000"/>
              <a:t>  }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4">
            <a:extLst>
              <a:ext uri="{FF2B5EF4-FFF2-40B4-BE49-F238E27FC236}">
                <a16:creationId xmlns:a16="http://schemas.microsoft.com/office/drawing/2014/main" id="{0C23AED6-1A3B-4009-A1F6-210B251565A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8194" name="Slide Number Placeholder 5">
            <a:extLst>
              <a:ext uri="{FF2B5EF4-FFF2-40B4-BE49-F238E27FC236}">
                <a16:creationId xmlns:a16="http://schemas.microsoft.com/office/drawing/2014/main" id="{06643664-84FD-46C1-8A4D-09641CA9F8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F346D57-0368-4D5E-8573-7854200707D3}" type="slidenum">
              <a:rPr lang="en-US" altLang="zh-CN"/>
              <a:pPr/>
              <a:t>4</a:t>
            </a:fld>
            <a:r>
              <a:rPr lang="en-US" altLang="zh-CN"/>
              <a:t>/47</a:t>
            </a:r>
          </a:p>
        </p:txBody>
      </p:sp>
      <p:sp>
        <p:nvSpPr>
          <p:cNvPr id="8195" name="Title 1">
            <a:extLst>
              <a:ext uri="{FF2B5EF4-FFF2-40B4-BE49-F238E27FC236}">
                <a16:creationId xmlns:a16="http://schemas.microsoft.com/office/drawing/2014/main" id="{B1A9D2CC-CA1C-4478-891E-8CE83D8497DC}"/>
              </a:ext>
            </a:extLst>
          </p:cNvPr>
          <p:cNvSpPr>
            <a:spLocks noGrp="1" noChangeArrowheads="1"/>
          </p:cNvSpPr>
          <p:nvPr>
            <p:ph type="title" idx="4294967295"/>
          </p:nvPr>
        </p:nvSpPr>
        <p:spPr>
          <a:xfrm>
            <a:off x="457200" y="228600"/>
            <a:ext cx="8229600" cy="641350"/>
          </a:xfrm>
        </p:spPr>
        <p:txBody>
          <a:bodyPr>
            <a:spAutoFit/>
          </a:bodyPr>
          <a:lstStyle/>
          <a:p>
            <a:r>
              <a:rPr lang="en-US" altLang="zh-CN" sz="3600" b="1">
                <a:solidFill>
                  <a:srgbClr val="CC3300"/>
                </a:solidFill>
              </a:rPr>
              <a:t>Abundance of Digitized Text</a:t>
            </a:r>
          </a:p>
        </p:txBody>
      </p:sp>
      <p:sp>
        <p:nvSpPr>
          <p:cNvPr id="8196" name="Text Box 12">
            <a:extLst>
              <a:ext uri="{FF2B5EF4-FFF2-40B4-BE49-F238E27FC236}">
                <a16:creationId xmlns:a16="http://schemas.microsoft.com/office/drawing/2014/main" id="{9EE3D075-5D29-454F-8E98-5DE56DBDE26C}"/>
              </a:ext>
            </a:extLst>
          </p:cNvPr>
          <p:cNvSpPr txBox="1">
            <a:spLocks noChangeArrowheads="1"/>
          </p:cNvSpPr>
          <p:nvPr/>
        </p:nvSpPr>
        <p:spPr bwMode="auto">
          <a:xfrm>
            <a:off x="533400" y="3733800"/>
            <a:ext cx="7986713"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en-US" altLang="zh-CN" sz="1800"/>
              <a:t>These collections include written text from hundreds of international languages. </a:t>
            </a:r>
          </a:p>
          <a:p>
            <a:pPr algn="just">
              <a:lnSpc>
                <a:spcPct val="120000"/>
              </a:lnSpc>
            </a:pPr>
            <a:r>
              <a:rPr lang="en-US" altLang="zh-CN" sz="1800"/>
              <a:t>Furthermore, there are large data sets (such as DNA) that can be viewed computationally as “strings” even though they are not language.</a:t>
            </a:r>
          </a:p>
          <a:p>
            <a:pPr algn="just">
              <a:lnSpc>
                <a:spcPct val="120000"/>
              </a:lnSpc>
            </a:pPr>
            <a:r>
              <a:rPr lang="en-US" altLang="zh-CN" sz="1800"/>
              <a:t>In this lesson, we explore some of the fundamental algorithms that can be used to efficiently analyze and process large textual data sets.</a:t>
            </a:r>
          </a:p>
        </p:txBody>
      </p:sp>
      <p:sp>
        <p:nvSpPr>
          <p:cNvPr id="8197" name="Content Placeholder 4">
            <a:extLst>
              <a:ext uri="{FF2B5EF4-FFF2-40B4-BE49-F238E27FC236}">
                <a16:creationId xmlns:a16="http://schemas.microsoft.com/office/drawing/2014/main" id="{3E15E812-50DC-49CE-BE85-E3A603CA0830}"/>
              </a:ext>
            </a:extLst>
          </p:cNvPr>
          <p:cNvSpPr>
            <a:spLocks noGrp="1" noChangeArrowheads="1"/>
          </p:cNvSpPr>
          <p:nvPr/>
        </p:nvSpPr>
        <p:spPr bwMode="auto">
          <a:xfrm>
            <a:off x="577850" y="1371600"/>
            <a:ext cx="8153400" cy="207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algn="just">
              <a:lnSpc>
                <a:spcPct val="130000"/>
              </a:lnSpc>
            </a:pPr>
            <a:r>
              <a:rPr lang="en-US" altLang="zh-CN" sz="1800"/>
              <a:t>Common examples of digital collections that include textual information are:</a:t>
            </a:r>
          </a:p>
          <a:p>
            <a:pPr algn="just">
              <a:lnSpc>
                <a:spcPct val="110000"/>
              </a:lnSpc>
              <a:buFont typeface="Arial" panose="020B0604020202020204" pitchFamily="34" charset="0"/>
              <a:buChar char="•"/>
            </a:pPr>
            <a:r>
              <a:rPr lang="en-US" altLang="zh-CN" sz="1600"/>
              <a:t>Snapshots of the World Wide Web, as Internet document formats HTML and XML are primarily text formats, with added tags for multimedia content.</a:t>
            </a:r>
          </a:p>
          <a:p>
            <a:pPr algn="just">
              <a:lnSpc>
                <a:spcPct val="110000"/>
              </a:lnSpc>
              <a:buFont typeface="Arial" panose="020B0604020202020204" pitchFamily="34" charset="0"/>
              <a:buChar char="•"/>
            </a:pPr>
            <a:r>
              <a:rPr lang="en-US" altLang="zh-CN" sz="1600"/>
              <a:t>All documents stored locally on a users computer</a:t>
            </a:r>
          </a:p>
          <a:p>
            <a:pPr algn="just">
              <a:lnSpc>
                <a:spcPct val="110000"/>
              </a:lnSpc>
              <a:buFont typeface="Arial" panose="020B0604020202020204" pitchFamily="34" charset="0"/>
              <a:buChar char="•"/>
            </a:pPr>
            <a:r>
              <a:rPr lang="en-US" altLang="zh-CN" sz="1600"/>
              <a:t>Email archives</a:t>
            </a:r>
          </a:p>
          <a:p>
            <a:pPr algn="just">
              <a:lnSpc>
                <a:spcPct val="110000"/>
              </a:lnSpc>
              <a:buFont typeface="Arial" panose="020B0604020202020204" pitchFamily="34" charset="0"/>
              <a:buChar char="•"/>
            </a:pPr>
            <a:r>
              <a:rPr lang="en-US" altLang="zh-CN" sz="1600"/>
              <a:t>Compilations of status updates on social networking sites such as Facebook</a:t>
            </a:r>
          </a:p>
          <a:p>
            <a:pPr algn="just">
              <a:lnSpc>
                <a:spcPct val="110000"/>
              </a:lnSpc>
              <a:buFont typeface="Arial" panose="020B0604020202020204" pitchFamily="34" charset="0"/>
              <a:buChar char="•"/>
            </a:pPr>
            <a:r>
              <a:rPr lang="en-US" altLang="zh-CN" sz="1600"/>
              <a:t>Feeds from microblogging sites such as Twitter and Tumblr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Footer Placeholder 4">
            <a:extLst>
              <a:ext uri="{FF2B5EF4-FFF2-40B4-BE49-F238E27FC236}">
                <a16:creationId xmlns:a16="http://schemas.microsoft.com/office/drawing/2014/main" id="{F0CEB92C-A049-4175-836A-D746F1B87C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8370" name="Slide Number Placeholder 5">
            <a:extLst>
              <a:ext uri="{FF2B5EF4-FFF2-40B4-BE49-F238E27FC236}">
                <a16:creationId xmlns:a16="http://schemas.microsoft.com/office/drawing/2014/main" id="{849361D0-E07C-4E11-A987-4FF9D9C36B9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CC2FF6D-BE78-4C5A-8BDD-8D7DB76F0FB6}" type="slidenum">
              <a:rPr lang="en-US" altLang="zh-CN"/>
              <a:pPr/>
              <a:t>40</a:t>
            </a:fld>
            <a:r>
              <a:rPr lang="en-US" altLang="zh-CN"/>
              <a:t>/47</a:t>
            </a:r>
          </a:p>
        </p:txBody>
      </p:sp>
      <p:sp>
        <p:nvSpPr>
          <p:cNvPr id="58371" name="Title 1">
            <a:extLst>
              <a:ext uri="{FF2B5EF4-FFF2-40B4-BE49-F238E27FC236}">
                <a16:creationId xmlns:a16="http://schemas.microsoft.com/office/drawing/2014/main" id="{47ED5AF1-0597-486B-B681-7896AF568568}"/>
              </a:ext>
            </a:extLst>
          </p:cNvPr>
          <p:cNvSpPr>
            <a:spLocks noGrp="1" noChangeArrowheads="1"/>
          </p:cNvSpPr>
          <p:nvPr>
            <p:ph type="title" idx="4294967295"/>
          </p:nvPr>
        </p:nvSpPr>
        <p:spPr>
          <a:xfrm>
            <a:off x="460375" y="495300"/>
            <a:ext cx="8229600" cy="701675"/>
          </a:xfrm>
        </p:spPr>
        <p:txBody>
          <a:bodyPr>
            <a:spAutoFit/>
          </a:bodyPr>
          <a:lstStyle/>
          <a:p>
            <a:r>
              <a:rPr lang="en-US" altLang="zh-CN" sz="4000" b="1">
                <a:solidFill>
                  <a:srgbClr val="0000CC"/>
                </a:solidFill>
              </a:rPr>
              <a:t>Lempel-Ziv Compression</a:t>
            </a:r>
          </a:p>
        </p:txBody>
      </p:sp>
      <p:sp>
        <p:nvSpPr>
          <p:cNvPr id="58372" name="Slide Number Placeholder 3">
            <a:extLst>
              <a:ext uri="{FF2B5EF4-FFF2-40B4-BE49-F238E27FC236}">
                <a16:creationId xmlns:a16="http://schemas.microsoft.com/office/drawing/2014/main" id="{16902991-EBA0-425D-83A5-8296551DFBE0}"/>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1FD8FFCB-745E-4AF0-AE4D-FC0A8E3DF6E0}" type="slidenum">
              <a:rPr lang="en-US" altLang="zh-CN" sz="1200" b="1">
                <a:solidFill>
                  <a:srgbClr val="FFFFFF"/>
                </a:solidFill>
              </a:rPr>
              <a:pPr algn="ctr">
                <a:lnSpc>
                  <a:spcPct val="80000"/>
                </a:lnSpc>
              </a:pPr>
              <a:t>40</a:t>
            </a:fld>
            <a:endParaRPr lang="en-US" altLang="zh-CN" sz="1200" b="1">
              <a:solidFill>
                <a:srgbClr val="FFFFFF"/>
              </a:solidFill>
            </a:endParaRPr>
          </a:p>
        </p:txBody>
      </p:sp>
      <p:sp>
        <p:nvSpPr>
          <p:cNvPr id="58373" name="Content Placeholder 4">
            <a:extLst>
              <a:ext uri="{FF2B5EF4-FFF2-40B4-BE49-F238E27FC236}">
                <a16:creationId xmlns:a16="http://schemas.microsoft.com/office/drawing/2014/main" id="{0971B125-58D2-4E4D-B687-3EF6B98E4AAF}"/>
              </a:ext>
            </a:extLst>
          </p:cNvPr>
          <p:cNvSpPr>
            <a:spLocks noGrp="1" noChangeArrowheads="1"/>
          </p:cNvSpPr>
          <p:nvPr>
            <p:ph sz="quarter" idx="4294967295"/>
          </p:nvPr>
        </p:nvSpPr>
        <p:spPr>
          <a:xfrm>
            <a:off x="457200" y="1600200"/>
            <a:ext cx="8229600" cy="3794125"/>
          </a:xfrm>
        </p:spPr>
        <p:txBody>
          <a:bodyPr>
            <a:spAutoFit/>
          </a:bodyPr>
          <a:lstStyle/>
          <a:p>
            <a:pPr marL="319088" indent="-319088"/>
            <a:r>
              <a:rPr lang="en-US" altLang="zh-CN"/>
              <a:t>Encode sequences of symbols with location of sequence in a dictionary =&gt; dictionary coder</a:t>
            </a:r>
          </a:p>
          <a:p>
            <a:pPr marL="319088" indent="-319088"/>
            <a:r>
              <a:rPr lang="en-US" altLang="zh-CN"/>
              <a:t>Originated by </a:t>
            </a:r>
            <a:r>
              <a:rPr lang="en-US" altLang="zh-CN">
                <a:hlinkClick r:id="rId2" tooltip="Abraham Lempel"/>
              </a:rPr>
              <a:t>Abraham Lempel</a:t>
            </a:r>
            <a:r>
              <a:rPr lang="en-US" altLang="zh-CN"/>
              <a:t> and Jacob Ziv, improved by Tery Welch in 1984 (that is why it gets name LZW) </a:t>
            </a:r>
          </a:p>
          <a:p>
            <a:pPr marL="319088" indent="-319088"/>
            <a:r>
              <a:rPr lang="en-US" altLang="zh-CN"/>
              <a:t>This coding method is lossless coding</a:t>
            </a:r>
          </a:p>
          <a:p>
            <a:pPr marL="319088" indent="-319088"/>
            <a:r>
              <a:rPr lang="en-US" altLang="zh-CN"/>
              <a:t>Algorithms versions: LZ77, LZ78 and LZW</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Footer Placeholder 4">
            <a:extLst>
              <a:ext uri="{FF2B5EF4-FFF2-40B4-BE49-F238E27FC236}">
                <a16:creationId xmlns:a16="http://schemas.microsoft.com/office/drawing/2014/main" id="{35DBC698-DCDF-46BB-AFE8-B4C7B691DE5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59394" name="Slide Number Placeholder 5">
            <a:extLst>
              <a:ext uri="{FF2B5EF4-FFF2-40B4-BE49-F238E27FC236}">
                <a16:creationId xmlns:a16="http://schemas.microsoft.com/office/drawing/2014/main" id="{79A82FA6-BDCF-4C2B-94C6-D121C029EE3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C7768C1-DDCF-41B4-89E2-6F53AC0C7522}" type="slidenum">
              <a:rPr lang="en-US" altLang="zh-CN"/>
              <a:pPr/>
              <a:t>41</a:t>
            </a:fld>
            <a:r>
              <a:rPr lang="en-US" altLang="zh-CN"/>
              <a:t>/47</a:t>
            </a:r>
          </a:p>
        </p:txBody>
      </p:sp>
      <p:sp>
        <p:nvSpPr>
          <p:cNvPr id="59395" name="Slide Number Placeholder 3">
            <a:extLst>
              <a:ext uri="{FF2B5EF4-FFF2-40B4-BE49-F238E27FC236}">
                <a16:creationId xmlns:a16="http://schemas.microsoft.com/office/drawing/2014/main" id="{C709DCB3-0DC9-44CC-B10C-76CE8F753B66}"/>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47E4ACE3-E673-43E5-A91D-2FE7AAEADF12}" type="slidenum">
              <a:rPr lang="en-US" altLang="zh-CN" sz="1200" b="1">
                <a:solidFill>
                  <a:srgbClr val="FFFFFF"/>
                </a:solidFill>
              </a:rPr>
              <a:pPr algn="ctr">
                <a:lnSpc>
                  <a:spcPct val="80000"/>
                </a:lnSpc>
              </a:pPr>
              <a:t>41</a:t>
            </a:fld>
            <a:endParaRPr lang="en-US" altLang="zh-CN" sz="1200" b="1">
              <a:solidFill>
                <a:srgbClr val="FFFFFF"/>
              </a:solidFill>
            </a:endParaRPr>
          </a:p>
        </p:txBody>
      </p:sp>
      <p:pic>
        <p:nvPicPr>
          <p:cNvPr id="59396" name="Picture 3">
            <a:extLst>
              <a:ext uri="{FF2B5EF4-FFF2-40B4-BE49-F238E27FC236}">
                <a16:creationId xmlns:a16="http://schemas.microsoft.com/office/drawing/2014/main" id="{B87C2DA2-1C7C-4391-81CF-05D44D1A8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6667" t="20000" r="44557" b="45161"/>
          <a:stretch>
            <a:fillRect/>
          </a:stretch>
        </p:blipFill>
        <p:spPr bwMode="auto">
          <a:xfrm>
            <a:off x="76200" y="1066800"/>
            <a:ext cx="8915400" cy="5014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Title 1">
            <a:extLst>
              <a:ext uri="{FF2B5EF4-FFF2-40B4-BE49-F238E27FC236}">
                <a16:creationId xmlns:a16="http://schemas.microsoft.com/office/drawing/2014/main" id="{EF574AA7-E61F-47FF-BF86-C4BA7EF0792D}"/>
              </a:ext>
            </a:extLst>
          </p:cNvPr>
          <p:cNvSpPr>
            <a:spLocks noChangeArrowheads="1"/>
          </p:cNvSpPr>
          <p:nvPr/>
        </p:nvSpPr>
        <p:spPr bwMode="auto">
          <a:xfrm>
            <a:off x="152400" y="501650"/>
            <a:ext cx="8686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0000CC"/>
                </a:solidFill>
                <a:latin typeface="Calibri" panose="020F0502020204030204" pitchFamily="34" charset="0"/>
              </a:rPr>
              <a:t>LZW Encoding Algorithm</a:t>
            </a:r>
          </a:p>
        </p:txBody>
      </p:sp>
      <p:sp>
        <p:nvSpPr>
          <p:cNvPr id="59398" name="Text Box 5">
            <a:extLst>
              <a:ext uri="{FF2B5EF4-FFF2-40B4-BE49-F238E27FC236}">
                <a16:creationId xmlns:a16="http://schemas.microsoft.com/office/drawing/2014/main" id="{D913B812-5871-4D35-B000-BD6A4DC6402A}"/>
              </a:ext>
            </a:extLst>
          </p:cNvPr>
          <p:cNvSpPr txBox="1">
            <a:spLocks noChangeArrowheads="1"/>
          </p:cNvSpPr>
          <p:nvPr/>
        </p:nvSpPr>
        <p:spPr bwMode="auto">
          <a:xfrm>
            <a:off x="457200" y="6172200"/>
            <a:ext cx="5638800" cy="39687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50000"/>
              </a:spcBef>
            </a:pPr>
            <a:r>
              <a:rPr lang="en-US" altLang="zh-CN" sz="2000"/>
              <a:t>P is a current word, thus at the start, it is empty.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Footer Placeholder 4">
            <a:extLst>
              <a:ext uri="{FF2B5EF4-FFF2-40B4-BE49-F238E27FC236}">
                <a16:creationId xmlns:a16="http://schemas.microsoft.com/office/drawing/2014/main" id="{6B9FB756-C7AA-488D-8DCA-03537A9CCEE3}"/>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61442" name="Slide Number Placeholder 5">
            <a:extLst>
              <a:ext uri="{FF2B5EF4-FFF2-40B4-BE49-F238E27FC236}">
                <a16:creationId xmlns:a16="http://schemas.microsoft.com/office/drawing/2014/main" id="{CBB75650-D1E3-45F2-A1C1-9E277303395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3BDD717-131D-4E3B-A87B-B40BE1BD3B80}" type="slidenum">
              <a:rPr lang="en-US" altLang="zh-CN"/>
              <a:pPr/>
              <a:t>42</a:t>
            </a:fld>
            <a:r>
              <a:rPr lang="en-US" altLang="zh-CN"/>
              <a:t>/47</a:t>
            </a:r>
          </a:p>
        </p:txBody>
      </p:sp>
      <p:sp>
        <p:nvSpPr>
          <p:cNvPr id="61443" name="Title 1">
            <a:extLst>
              <a:ext uri="{FF2B5EF4-FFF2-40B4-BE49-F238E27FC236}">
                <a16:creationId xmlns:a16="http://schemas.microsoft.com/office/drawing/2014/main" id="{A505C2B7-AD01-4E48-86F1-E8178A7B631E}"/>
              </a:ext>
            </a:extLst>
          </p:cNvPr>
          <p:cNvSpPr>
            <a:spLocks noGrp="1" noChangeArrowheads="1"/>
          </p:cNvSpPr>
          <p:nvPr>
            <p:ph type="title" idx="4294967295"/>
          </p:nvPr>
        </p:nvSpPr>
        <p:spPr>
          <a:xfrm>
            <a:off x="993775" y="273050"/>
            <a:ext cx="7845425" cy="579438"/>
          </a:xfrm>
        </p:spPr>
        <p:txBody>
          <a:bodyPr>
            <a:spAutoFit/>
          </a:bodyPr>
          <a:lstStyle/>
          <a:p>
            <a:r>
              <a:rPr lang="en-US" altLang="zh-CN" sz="3200" b="1">
                <a:solidFill>
                  <a:srgbClr val="0000CC"/>
                </a:solidFill>
              </a:rPr>
              <a:t>LZW Algorithm - Encoding process demo</a:t>
            </a:r>
          </a:p>
        </p:txBody>
      </p:sp>
      <p:pic>
        <p:nvPicPr>
          <p:cNvPr id="61444" name="Picture 3">
            <a:extLst>
              <a:ext uri="{FF2B5EF4-FFF2-40B4-BE49-F238E27FC236}">
                <a16:creationId xmlns:a16="http://schemas.microsoft.com/office/drawing/2014/main" id="{3CD3C195-7B57-46E8-8DA2-B104ABBE16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53000" r="66251" b="36000"/>
          <a:stretch>
            <a:fillRect/>
          </a:stretch>
        </p:blipFill>
        <p:spPr bwMode="auto">
          <a:xfrm>
            <a:off x="457200" y="762000"/>
            <a:ext cx="312420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Text Box 4">
            <a:extLst>
              <a:ext uri="{FF2B5EF4-FFF2-40B4-BE49-F238E27FC236}">
                <a16:creationId xmlns:a16="http://schemas.microsoft.com/office/drawing/2014/main" id="{AD4231B1-8011-43CB-88DD-057C4700AF0B}"/>
              </a:ext>
            </a:extLst>
          </p:cNvPr>
          <p:cNvSpPr txBox="1">
            <a:spLocks noChangeArrowheads="1"/>
          </p:cNvSpPr>
          <p:nvPr/>
        </p:nvSpPr>
        <p:spPr bwMode="auto">
          <a:xfrm>
            <a:off x="4343400" y="990600"/>
            <a:ext cx="4648200" cy="711200"/>
          </a:xfrm>
          <a:prstGeom prst="rect">
            <a:avLst/>
          </a:prstGeom>
          <a:solidFill>
            <a:srgbClr val="FFCC99"/>
          </a:solidFill>
          <a:ln w="9525">
            <a:solidFill>
              <a:schemeClr val="tx1"/>
            </a:solidFill>
            <a:miter lim="800000"/>
            <a:headEnd/>
            <a:tailEnd/>
          </a:ln>
        </p:spPr>
        <p:txBody>
          <a:bodyPr>
            <a:spAutoFit/>
          </a:bodyPr>
          <a:lstStyle/>
          <a:p>
            <a:r>
              <a:rPr lang="en-US" altLang="zh-CN" sz="2000"/>
              <a:t>Contents of the dictionary at the beginning of encoding: </a:t>
            </a:r>
            <a:r>
              <a:rPr lang="en-US" altLang="zh-CN" sz="2000" b="1"/>
              <a:t>(1)A  (2)B  (3)C</a:t>
            </a:r>
          </a:p>
        </p:txBody>
      </p:sp>
      <p:sp>
        <p:nvSpPr>
          <p:cNvPr id="61446" name="Content Placeholder 4">
            <a:extLst>
              <a:ext uri="{FF2B5EF4-FFF2-40B4-BE49-F238E27FC236}">
                <a16:creationId xmlns:a16="http://schemas.microsoft.com/office/drawing/2014/main" id="{DAE64AC6-DF8E-4F00-89B0-444676A6E7CD}"/>
              </a:ext>
            </a:extLst>
          </p:cNvPr>
          <p:cNvSpPr>
            <a:spLocks noChangeArrowheads="1"/>
          </p:cNvSpPr>
          <p:nvPr/>
        </p:nvSpPr>
        <p:spPr bwMode="auto">
          <a:xfrm>
            <a:off x="152400" y="1981200"/>
            <a:ext cx="4267200" cy="454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eaLnBrk="0" hangingPunct="0">
              <a:spcBef>
                <a:spcPct val="20000"/>
              </a:spcBef>
              <a:buFont typeface="Arial" panose="020B0604020202020204" pitchFamily="34" charset="0"/>
              <a:buChar char="•"/>
            </a:pPr>
            <a:r>
              <a:rPr lang="en-US" altLang="zh-CN" sz="2000">
                <a:latin typeface="Calibri" panose="020F0502020204030204" pitchFamily="34" charset="0"/>
              </a:rPr>
              <a:t>The column </a:t>
            </a:r>
            <a:r>
              <a:rPr lang="en-US" altLang="zh-CN" sz="2000" b="1">
                <a:latin typeface="Calibri" panose="020F0502020204030204" pitchFamily="34" charset="0"/>
              </a:rPr>
              <a:t>Step</a:t>
            </a:r>
            <a:r>
              <a:rPr lang="en-US" altLang="zh-CN" sz="2000">
                <a:latin typeface="Calibri" panose="020F0502020204030204" pitchFamily="34" charset="0"/>
              </a:rPr>
              <a:t> indicates the number of the encoding step. Each encoding step is completed when the step 3.b. in the encoding algorithm is executed. </a:t>
            </a:r>
          </a:p>
          <a:p>
            <a:pPr eaLnBrk="0" hangingPunct="0">
              <a:spcBef>
                <a:spcPct val="20000"/>
              </a:spcBef>
              <a:buFont typeface="Arial" panose="020B0604020202020204" pitchFamily="34" charset="0"/>
              <a:buChar char="•"/>
            </a:pPr>
            <a:r>
              <a:rPr lang="en-US" altLang="zh-CN" sz="2000">
                <a:latin typeface="Calibri" panose="020F0502020204030204" pitchFamily="34" charset="0"/>
              </a:rPr>
              <a:t>The column </a:t>
            </a:r>
            <a:r>
              <a:rPr lang="en-US" altLang="zh-CN" sz="2000" b="1">
                <a:latin typeface="Calibri" panose="020F0502020204030204" pitchFamily="34" charset="0"/>
              </a:rPr>
              <a:t>Pos</a:t>
            </a:r>
            <a:r>
              <a:rPr lang="en-US" altLang="zh-CN" sz="2000">
                <a:latin typeface="Calibri" panose="020F0502020204030204" pitchFamily="34" charset="0"/>
              </a:rPr>
              <a:t> indicates the current position in the input data. </a:t>
            </a:r>
          </a:p>
          <a:p>
            <a:pPr eaLnBrk="0" hangingPunct="0">
              <a:spcBef>
                <a:spcPct val="20000"/>
              </a:spcBef>
              <a:buFont typeface="Arial" panose="020B0604020202020204" pitchFamily="34" charset="0"/>
              <a:buChar char="•"/>
            </a:pPr>
            <a:r>
              <a:rPr lang="en-US" altLang="zh-CN" sz="2000">
                <a:latin typeface="Calibri" panose="020F0502020204030204" pitchFamily="34" charset="0"/>
              </a:rPr>
              <a:t>The column </a:t>
            </a:r>
            <a:r>
              <a:rPr lang="en-US" altLang="zh-CN" sz="2000" b="1">
                <a:latin typeface="Calibri" panose="020F0502020204030204" pitchFamily="34" charset="0"/>
              </a:rPr>
              <a:t>Dictionary</a:t>
            </a:r>
            <a:r>
              <a:rPr lang="en-US" altLang="zh-CN" sz="2000">
                <a:latin typeface="Calibri" panose="020F0502020204030204" pitchFamily="34" charset="0"/>
              </a:rPr>
              <a:t> shows the string that has been added to the dictionary and its index number in brackets. </a:t>
            </a:r>
          </a:p>
          <a:p>
            <a:pPr eaLnBrk="0" hangingPunct="0">
              <a:spcBef>
                <a:spcPct val="20000"/>
              </a:spcBef>
              <a:buFont typeface="Arial" panose="020B0604020202020204" pitchFamily="34" charset="0"/>
              <a:buChar char="•"/>
            </a:pPr>
            <a:r>
              <a:rPr lang="en-US" altLang="zh-CN" sz="2000">
                <a:latin typeface="Calibri" panose="020F0502020204030204" pitchFamily="34" charset="0"/>
              </a:rPr>
              <a:t>The column </a:t>
            </a:r>
            <a:r>
              <a:rPr lang="en-US" altLang="zh-CN" sz="2000" b="1">
                <a:latin typeface="Calibri" panose="020F0502020204030204" pitchFamily="34" charset="0"/>
              </a:rPr>
              <a:t>Output</a:t>
            </a:r>
            <a:r>
              <a:rPr lang="en-US" altLang="zh-CN" sz="2000">
                <a:latin typeface="Calibri" panose="020F0502020204030204" pitchFamily="34" charset="0"/>
              </a:rPr>
              <a:t> shows the code word output in the corresponding encoding step. </a:t>
            </a:r>
          </a:p>
        </p:txBody>
      </p:sp>
      <p:pic>
        <p:nvPicPr>
          <p:cNvPr id="61447" name="Picture 6">
            <a:extLst>
              <a:ext uri="{FF2B5EF4-FFF2-40B4-BE49-F238E27FC236}">
                <a16:creationId xmlns:a16="http://schemas.microsoft.com/office/drawing/2014/main" id="{1C4408F6-5C28-4D5B-A41B-0B856E39283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8124" t="19324" r="65001" b="57001"/>
          <a:stretch>
            <a:fillRect/>
          </a:stretch>
        </p:blipFill>
        <p:spPr bwMode="auto">
          <a:xfrm>
            <a:off x="4191000" y="1752600"/>
            <a:ext cx="49530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 Box 7">
            <a:extLst>
              <a:ext uri="{FF2B5EF4-FFF2-40B4-BE49-F238E27FC236}">
                <a16:creationId xmlns:a16="http://schemas.microsoft.com/office/drawing/2014/main" id="{EDB849A4-0875-41DC-9774-BB65F75BEBF6}"/>
              </a:ext>
            </a:extLst>
          </p:cNvPr>
          <p:cNvSpPr txBox="1">
            <a:spLocks noChangeArrowheads="1"/>
          </p:cNvSpPr>
          <p:nvPr/>
        </p:nvSpPr>
        <p:spPr bwMode="auto">
          <a:xfrm>
            <a:off x="4076700" y="6096000"/>
            <a:ext cx="4953000" cy="406400"/>
          </a:xfrm>
          <a:prstGeom prst="rect">
            <a:avLst/>
          </a:prstGeom>
          <a:solidFill>
            <a:srgbClr val="99CCFF"/>
          </a:solidFill>
          <a:ln w="9525">
            <a:solidFill>
              <a:schemeClr val="tx1"/>
            </a:solidFill>
            <a:miter lim="800000"/>
            <a:headEnd/>
            <a:tailEnd/>
          </a:ln>
        </p:spPr>
        <p:txBody>
          <a:bodyPr>
            <a:spAutoFit/>
          </a:bodyPr>
          <a:lstStyle/>
          <a:p>
            <a:pPr>
              <a:spcBef>
                <a:spcPct val="50000"/>
              </a:spcBef>
            </a:pPr>
            <a:r>
              <a:rPr lang="en-US" altLang="zh-CN" sz="2000"/>
              <a:t>The compressed output: </a:t>
            </a:r>
            <a:r>
              <a:rPr lang="en-US" altLang="zh-CN" sz="2000" b="1"/>
              <a:t>(1)(2)(2)(4)(7)(3)</a:t>
            </a:r>
            <a:r>
              <a:rPr lang="en-US" altLang="zh-CN" sz="2000"/>
              <a:t>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Footer Placeholder 4">
            <a:extLst>
              <a:ext uri="{FF2B5EF4-FFF2-40B4-BE49-F238E27FC236}">
                <a16:creationId xmlns:a16="http://schemas.microsoft.com/office/drawing/2014/main" id="{F65D115E-CFB5-485E-BF3E-EF2EA0DC0C1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63490" name="Slide Number Placeholder 5">
            <a:extLst>
              <a:ext uri="{FF2B5EF4-FFF2-40B4-BE49-F238E27FC236}">
                <a16:creationId xmlns:a16="http://schemas.microsoft.com/office/drawing/2014/main" id="{AA5E892E-D8D9-4D59-8841-C61E24B3196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53BEF0-8DA7-46AD-B640-1054CC3FBA2B}" type="slidenum">
              <a:rPr lang="en-US" altLang="zh-CN"/>
              <a:pPr/>
              <a:t>43</a:t>
            </a:fld>
            <a:r>
              <a:rPr lang="en-US" altLang="zh-CN"/>
              <a:t>/47</a:t>
            </a:r>
          </a:p>
        </p:txBody>
      </p:sp>
      <p:sp>
        <p:nvSpPr>
          <p:cNvPr id="63491" name="Title 1">
            <a:extLst>
              <a:ext uri="{FF2B5EF4-FFF2-40B4-BE49-F238E27FC236}">
                <a16:creationId xmlns:a16="http://schemas.microsoft.com/office/drawing/2014/main" id="{1F2C6886-D200-4000-8787-B651060AA39F}"/>
              </a:ext>
            </a:extLst>
          </p:cNvPr>
          <p:cNvSpPr>
            <a:spLocks noGrp="1" noChangeArrowheads="1"/>
          </p:cNvSpPr>
          <p:nvPr>
            <p:ph type="title" idx="4294967295"/>
          </p:nvPr>
        </p:nvSpPr>
        <p:spPr>
          <a:xfrm>
            <a:off x="457200" y="196850"/>
            <a:ext cx="8229600" cy="641350"/>
          </a:xfrm>
        </p:spPr>
        <p:txBody>
          <a:bodyPr>
            <a:spAutoFit/>
          </a:bodyPr>
          <a:lstStyle/>
          <a:p>
            <a:r>
              <a:rPr lang="en-US" altLang="zh-CN" sz="3600" b="1">
                <a:solidFill>
                  <a:schemeClr val="hlink"/>
                </a:solidFill>
              </a:rPr>
              <a:t>LZW  Decoding Algorithm</a:t>
            </a:r>
          </a:p>
        </p:txBody>
      </p:sp>
      <p:sp>
        <p:nvSpPr>
          <p:cNvPr id="63492" name="Slide Number Placeholder 3">
            <a:extLst>
              <a:ext uri="{FF2B5EF4-FFF2-40B4-BE49-F238E27FC236}">
                <a16:creationId xmlns:a16="http://schemas.microsoft.com/office/drawing/2014/main" id="{E9653768-2EFA-46BB-9195-EE40041A2FA1}"/>
              </a:ext>
            </a:extLst>
          </p:cNvPr>
          <p:cNvSpPr txBox="1">
            <a:spLocks noGrp="1" noChangeArrowheads="1"/>
          </p:cNvSpPr>
          <p:nvPr/>
        </p:nvSpPr>
        <p:spPr bwMode="auto">
          <a:xfrm>
            <a:off x="0" y="1271588"/>
            <a:ext cx="533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lnSpc>
                <a:spcPct val="80000"/>
              </a:lnSpc>
            </a:pPr>
            <a:r>
              <a:rPr lang="en-US" altLang="zh-CN" sz="1200" b="1">
                <a:solidFill>
                  <a:srgbClr val="FFFFFF"/>
                </a:solidFill>
              </a:rPr>
              <a:t> </a:t>
            </a:r>
            <a:fld id="{52B90456-1628-4758-98CB-69717446FC61}" type="slidenum">
              <a:rPr lang="en-US" altLang="zh-CN" sz="1200" b="1">
                <a:solidFill>
                  <a:srgbClr val="FFFFFF"/>
                </a:solidFill>
              </a:rPr>
              <a:pPr algn="ctr">
                <a:lnSpc>
                  <a:spcPct val="80000"/>
                </a:lnSpc>
              </a:pPr>
              <a:t>43</a:t>
            </a:fld>
            <a:endParaRPr lang="en-US" altLang="zh-CN" sz="1200" b="1">
              <a:solidFill>
                <a:srgbClr val="FFFFFF"/>
              </a:solidFill>
            </a:endParaRPr>
          </a:p>
        </p:txBody>
      </p:sp>
      <p:pic>
        <p:nvPicPr>
          <p:cNvPr id="63493" name="Picture 4">
            <a:extLst>
              <a:ext uri="{FF2B5EF4-FFF2-40B4-BE49-F238E27FC236}">
                <a16:creationId xmlns:a16="http://schemas.microsoft.com/office/drawing/2014/main" id="{79672A41-727F-4939-B3C6-2B96736CDC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163" t="30009" r="27083" b="24866"/>
          <a:stretch>
            <a:fillRect/>
          </a:stretch>
        </p:blipFill>
        <p:spPr bwMode="auto">
          <a:xfrm>
            <a:off x="152400" y="844550"/>
            <a:ext cx="8915400" cy="570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Footer Placeholder 4">
            <a:extLst>
              <a:ext uri="{FF2B5EF4-FFF2-40B4-BE49-F238E27FC236}">
                <a16:creationId xmlns:a16="http://schemas.microsoft.com/office/drawing/2014/main" id="{0B181EDB-AFB6-4E1B-914F-08644D74A1E2}"/>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65538" name="Slide Number Placeholder 5">
            <a:extLst>
              <a:ext uri="{FF2B5EF4-FFF2-40B4-BE49-F238E27FC236}">
                <a16:creationId xmlns:a16="http://schemas.microsoft.com/office/drawing/2014/main" id="{9105DE03-F14E-49D2-9429-7017CE58721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989FB31-A552-4211-8A80-228E6AA1F849}" type="slidenum">
              <a:rPr lang="en-US" altLang="zh-CN"/>
              <a:pPr/>
              <a:t>44</a:t>
            </a:fld>
            <a:r>
              <a:rPr lang="en-US" altLang="zh-CN"/>
              <a:t>/47</a:t>
            </a:r>
          </a:p>
        </p:txBody>
      </p:sp>
      <p:sp>
        <p:nvSpPr>
          <p:cNvPr id="65539" name="Title 1">
            <a:extLst>
              <a:ext uri="{FF2B5EF4-FFF2-40B4-BE49-F238E27FC236}">
                <a16:creationId xmlns:a16="http://schemas.microsoft.com/office/drawing/2014/main" id="{ABA0FC1B-1D0E-44B8-B2D1-008488426F08}"/>
              </a:ext>
            </a:extLst>
          </p:cNvPr>
          <p:cNvSpPr>
            <a:spLocks noGrp="1" noChangeArrowheads="1"/>
          </p:cNvSpPr>
          <p:nvPr>
            <p:ph type="title" idx="4294967295"/>
          </p:nvPr>
        </p:nvSpPr>
        <p:spPr>
          <a:xfrm>
            <a:off x="993775" y="334963"/>
            <a:ext cx="7845425" cy="579437"/>
          </a:xfrm>
        </p:spPr>
        <p:txBody>
          <a:bodyPr>
            <a:spAutoFit/>
          </a:bodyPr>
          <a:lstStyle/>
          <a:p>
            <a:r>
              <a:rPr lang="en-US" altLang="zh-CN" sz="3200" b="1">
                <a:solidFill>
                  <a:schemeClr val="hlink"/>
                </a:solidFill>
              </a:rPr>
              <a:t>LZW Algorithm - Decoding process demo</a:t>
            </a:r>
          </a:p>
        </p:txBody>
      </p:sp>
      <p:sp>
        <p:nvSpPr>
          <p:cNvPr id="65540" name="Text Box 3">
            <a:extLst>
              <a:ext uri="{FF2B5EF4-FFF2-40B4-BE49-F238E27FC236}">
                <a16:creationId xmlns:a16="http://schemas.microsoft.com/office/drawing/2014/main" id="{362CC58A-9364-4A59-A099-77FA6D3298FD}"/>
              </a:ext>
            </a:extLst>
          </p:cNvPr>
          <p:cNvSpPr txBox="1">
            <a:spLocks noChangeArrowheads="1"/>
          </p:cNvSpPr>
          <p:nvPr/>
        </p:nvSpPr>
        <p:spPr bwMode="auto">
          <a:xfrm>
            <a:off x="4343400" y="990600"/>
            <a:ext cx="4648200" cy="711200"/>
          </a:xfrm>
          <a:prstGeom prst="rect">
            <a:avLst/>
          </a:prstGeom>
          <a:solidFill>
            <a:srgbClr val="FFCC99"/>
          </a:solidFill>
          <a:ln w="9525">
            <a:solidFill>
              <a:schemeClr val="tx1"/>
            </a:solidFill>
            <a:miter lim="800000"/>
            <a:headEnd/>
            <a:tailEnd/>
          </a:ln>
        </p:spPr>
        <p:txBody>
          <a:bodyPr>
            <a:spAutoFit/>
          </a:bodyPr>
          <a:lstStyle/>
          <a:p>
            <a:r>
              <a:rPr lang="en-US" altLang="zh-CN" sz="2000"/>
              <a:t>Contents of the dictionary at the beginning of decoding: </a:t>
            </a:r>
            <a:r>
              <a:rPr lang="en-US" altLang="zh-CN" sz="2000" b="1"/>
              <a:t>(1)A  (2)B  (3)C</a:t>
            </a:r>
          </a:p>
        </p:txBody>
      </p:sp>
      <p:sp>
        <p:nvSpPr>
          <p:cNvPr id="65541" name="Text Box 4">
            <a:extLst>
              <a:ext uri="{FF2B5EF4-FFF2-40B4-BE49-F238E27FC236}">
                <a16:creationId xmlns:a16="http://schemas.microsoft.com/office/drawing/2014/main" id="{5CC298BD-92D0-4AB6-9A70-F199CBDCDE6E}"/>
              </a:ext>
            </a:extLst>
          </p:cNvPr>
          <p:cNvSpPr txBox="1">
            <a:spLocks noChangeArrowheads="1"/>
          </p:cNvSpPr>
          <p:nvPr/>
        </p:nvSpPr>
        <p:spPr bwMode="auto">
          <a:xfrm>
            <a:off x="3657600" y="5943600"/>
            <a:ext cx="4953000" cy="406400"/>
          </a:xfrm>
          <a:prstGeom prst="rect">
            <a:avLst/>
          </a:prstGeom>
          <a:solidFill>
            <a:srgbClr val="99CCFF"/>
          </a:solidFill>
          <a:ln w="9525">
            <a:solidFill>
              <a:schemeClr val="tx1"/>
            </a:solidFill>
            <a:miter lim="800000"/>
            <a:headEnd/>
            <a:tailEnd/>
          </a:ln>
        </p:spPr>
        <p:txBody>
          <a:bodyPr>
            <a:spAutoFit/>
          </a:bodyPr>
          <a:lstStyle/>
          <a:p>
            <a:pPr>
              <a:spcBef>
                <a:spcPct val="50000"/>
              </a:spcBef>
            </a:pPr>
            <a:r>
              <a:rPr lang="en-US" altLang="zh-CN" sz="2000"/>
              <a:t>The decompressed output: ABBABABA </a:t>
            </a:r>
          </a:p>
        </p:txBody>
      </p:sp>
      <p:pic>
        <p:nvPicPr>
          <p:cNvPr id="65542" name="Picture 5">
            <a:extLst>
              <a:ext uri="{FF2B5EF4-FFF2-40B4-BE49-F238E27FC236}">
                <a16:creationId xmlns:a16="http://schemas.microsoft.com/office/drawing/2014/main" id="{89EFD053-F540-4154-9A52-1D1037C0A5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8124" t="49001" r="63750" b="23999"/>
          <a:stretch>
            <a:fillRect/>
          </a:stretch>
        </p:blipFill>
        <p:spPr bwMode="auto">
          <a:xfrm>
            <a:off x="4572000" y="2057400"/>
            <a:ext cx="4191000" cy="390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3" name="Text Box 6">
            <a:extLst>
              <a:ext uri="{FF2B5EF4-FFF2-40B4-BE49-F238E27FC236}">
                <a16:creationId xmlns:a16="http://schemas.microsoft.com/office/drawing/2014/main" id="{BF177135-4240-4AF9-9580-607FA050724E}"/>
              </a:ext>
            </a:extLst>
          </p:cNvPr>
          <p:cNvSpPr txBox="1">
            <a:spLocks noChangeArrowheads="1"/>
          </p:cNvSpPr>
          <p:nvPr/>
        </p:nvSpPr>
        <p:spPr bwMode="auto">
          <a:xfrm>
            <a:off x="228600" y="1143000"/>
            <a:ext cx="4191000"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spcBef>
                <a:spcPct val="20000"/>
              </a:spcBef>
              <a:buFont typeface="Arial" panose="020B0604020202020204" pitchFamily="34" charset="0"/>
              <a:buChar char="•"/>
            </a:pPr>
            <a:r>
              <a:rPr lang="en-US" altLang="zh-CN" sz="1800"/>
              <a:t>Lets analyze the step </a:t>
            </a:r>
            <a:r>
              <a:rPr lang="en-US" altLang="zh-CN" sz="1800" b="1"/>
              <a:t>4.</a:t>
            </a:r>
            <a:r>
              <a:rPr lang="en-US" altLang="zh-CN" sz="1800"/>
              <a:t> The previous code word (2) is stored in pW, and cW is (4). The string.cW is output ("A B"). The string.pW ("B") is extended with the first character of the string.cW ("A") and the result ("B A") is added to the dictionary with the index (6).</a:t>
            </a:r>
            <a:br>
              <a:rPr lang="en-US" altLang="zh-CN" sz="1800"/>
            </a:br>
            <a:r>
              <a:rPr lang="en-US" altLang="zh-CN" sz="1800"/>
              <a:t>We come to the step </a:t>
            </a:r>
            <a:r>
              <a:rPr lang="en-US" altLang="zh-CN" sz="1800" b="1"/>
              <a:t>5.</a:t>
            </a:r>
            <a:r>
              <a:rPr lang="en-US" altLang="zh-CN" sz="1800"/>
              <a:t> The content of cW=(4) is copied to pW, and the new value for cW is read: (7). This entry in the dictionary is empty. Thus, the string.pW ("A B") is extended with its own first character ("A") and the result ("A B A") is stored in the dictionary with the index (7). Since cW is (7) as well, this string is also sent to the output. </a:t>
            </a:r>
          </a:p>
        </p:txBody>
      </p:sp>
      <p:sp>
        <p:nvSpPr>
          <p:cNvPr id="65544" name="Text Box 7">
            <a:extLst>
              <a:ext uri="{FF2B5EF4-FFF2-40B4-BE49-F238E27FC236}">
                <a16:creationId xmlns:a16="http://schemas.microsoft.com/office/drawing/2014/main" id="{8329B0CE-EC6E-4E1A-BC24-E19F0F59D769}"/>
              </a:ext>
            </a:extLst>
          </p:cNvPr>
          <p:cNvSpPr txBox="1">
            <a:spLocks noChangeArrowheads="1"/>
          </p:cNvSpPr>
          <p:nvPr/>
        </p:nvSpPr>
        <p:spPr bwMode="auto">
          <a:xfrm>
            <a:off x="4114800" y="1712913"/>
            <a:ext cx="4953000" cy="406400"/>
          </a:xfrm>
          <a:prstGeom prst="rect">
            <a:avLst/>
          </a:prstGeom>
          <a:solidFill>
            <a:srgbClr val="99CCFF"/>
          </a:solidFill>
          <a:ln w="9525">
            <a:solidFill>
              <a:schemeClr val="tx1"/>
            </a:solidFill>
            <a:miter lim="800000"/>
            <a:headEnd/>
            <a:tailEnd/>
          </a:ln>
        </p:spPr>
        <p:txBody>
          <a:bodyPr>
            <a:spAutoFit/>
          </a:bodyPr>
          <a:lstStyle/>
          <a:p>
            <a:pPr>
              <a:spcBef>
                <a:spcPct val="50000"/>
              </a:spcBef>
            </a:pPr>
            <a:r>
              <a:rPr lang="en-US" altLang="zh-CN" sz="2000"/>
              <a:t>The compressed output: </a:t>
            </a:r>
            <a:r>
              <a:rPr lang="en-US" altLang="zh-CN" sz="2000" b="1"/>
              <a:t>(1)(2)(2)(4)(7)(3)</a:t>
            </a:r>
            <a:r>
              <a:rPr lang="en-US" altLang="zh-CN" sz="2000"/>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Footer Placeholder 4">
            <a:extLst>
              <a:ext uri="{FF2B5EF4-FFF2-40B4-BE49-F238E27FC236}">
                <a16:creationId xmlns:a16="http://schemas.microsoft.com/office/drawing/2014/main" id="{966B9765-B11C-48A8-AE98-75EC83F9AE75}"/>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67586" name="Slide Number Placeholder 5">
            <a:extLst>
              <a:ext uri="{FF2B5EF4-FFF2-40B4-BE49-F238E27FC236}">
                <a16:creationId xmlns:a16="http://schemas.microsoft.com/office/drawing/2014/main" id="{68A0DBE6-ECB4-4BB3-B532-990949BF2B9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F578105-65D9-45BA-B781-0E4297226DD5}" type="slidenum">
              <a:rPr lang="en-US" altLang="zh-CN"/>
              <a:pPr/>
              <a:t>45</a:t>
            </a:fld>
            <a:r>
              <a:rPr lang="en-US" altLang="zh-CN"/>
              <a:t>/47</a:t>
            </a:r>
          </a:p>
        </p:txBody>
      </p:sp>
      <p:sp>
        <p:nvSpPr>
          <p:cNvPr id="67587" name="Title 1">
            <a:extLst>
              <a:ext uri="{FF2B5EF4-FFF2-40B4-BE49-F238E27FC236}">
                <a16:creationId xmlns:a16="http://schemas.microsoft.com/office/drawing/2014/main" id="{9C10C52B-FF20-4DDE-8306-2DC2E9E6732E}"/>
              </a:ext>
            </a:extLst>
          </p:cNvPr>
          <p:cNvSpPr>
            <a:spLocks noGrp="1" noChangeArrowheads="1"/>
          </p:cNvSpPr>
          <p:nvPr>
            <p:ph type="title" idx="4294967295"/>
          </p:nvPr>
        </p:nvSpPr>
        <p:spPr>
          <a:xfrm>
            <a:off x="685800" y="495300"/>
            <a:ext cx="8229600" cy="701675"/>
          </a:xfrm>
        </p:spPr>
        <p:txBody>
          <a:bodyPr>
            <a:spAutoFit/>
          </a:bodyPr>
          <a:lstStyle/>
          <a:p>
            <a:r>
              <a:rPr lang="en-US" altLang="zh-CN" sz="4000" b="1">
                <a:solidFill>
                  <a:srgbClr val="CC3300"/>
                </a:solidFill>
              </a:rPr>
              <a:t>Run-Length Encoding</a:t>
            </a:r>
          </a:p>
        </p:txBody>
      </p:sp>
      <p:sp>
        <p:nvSpPr>
          <p:cNvPr id="67588" name="Rectangle 1">
            <a:extLst>
              <a:ext uri="{FF2B5EF4-FFF2-40B4-BE49-F238E27FC236}">
                <a16:creationId xmlns:a16="http://schemas.microsoft.com/office/drawing/2014/main" id="{A574D07C-F4F0-404A-BB39-4EB3FD1FF529}"/>
              </a:ext>
            </a:extLst>
          </p:cNvPr>
          <p:cNvSpPr>
            <a:spLocks noChangeArrowheads="1"/>
          </p:cNvSpPr>
          <p:nvPr/>
        </p:nvSpPr>
        <p:spPr bwMode="auto">
          <a:xfrm>
            <a:off x="2286000" y="4116388"/>
            <a:ext cx="3352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3200" b="1">
                <a:latin typeface="Arial Unicode MS" pitchFamily="34" charset="-128"/>
              </a:rPr>
              <a:t>4F4O3F2O5F7O</a:t>
            </a:r>
            <a:endParaRPr lang="en-US" altLang="zh-CN" sz="6000" b="1"/>
          </a:p>
        </p:txBody>
      </p:sp>
      <p:grpSp>
        <p:nvGrpSpPr>
          <p:cNvPr id="67589" name="Group 36">
            <a:extLst>
              <a:ext uri="{FF2B5EF4-FFF2-40B4-BE49-F238E27FC236}">
                <a16:creationId xmlns:a16="http://schemas.microsoft.com/office/drawing/2014/main" id="{8B083FD8-5971-4B6A-B0DB-FF37AD1CBC22}"/>
              </a:ext>
            </a:extLst>
          </p:cNvPr>
          <p:cNvGrpSpPr>
            <a:grpSpLocks/>
          </p:cNvGrpSpPr>
          <p:nvPr/>
        </p:nvGrpSpPr>
        <p:grpSpPr bwMode="auto">
          <a:xfrm>
            <a:off x="1219200" y="1984375"/>
            <a:ext cx="7924800" cy="1430338"/>
            <a:chOff x="762000" y="1984374"/>
            <a:chExt cx="7924800" cy="1429784"/>
          </a:xfrm>
        </p:grpSpPr>
        <p:sp>
          <p:nvSpPr>
            <p:cNvPr id="67590" name="Rectangle 1">
              <a:extLst>
                <a:ext uri="{FF2B5EF4-FFF2-40B4-BE49-F238E27FC236}">
                  <a16:creationId xmlns:a16="http://schemas.microsoft.com/office/drawing/2014/main" id="{BEF2EC3A-0EAE-468F-AB5C-0AFC91BDED24}"/>
                </a:ext>
              </a:extLst>
            </p:cNvPr>
            <p:cNvSpPr>
              <a:spLocks noChangeArrowheads="1"/>
            </p:cNvSpPr>
            <p:nvPr/>
          </p:nvSpPr>
          <p:spPr bwMode="auto">
            <a:xfrm>
              <a:off x="762000" y="1984374"/>
              <a:ext cx="7924800" cy="57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r>
                <a:rPr lang="en-US" altLang="zh-CN" sz="3200" b="1">
                  <a:latin typeface="Arial Unicode MS" pitchFamily="34" charset="-128"/>
                </a:rPr>
                <a:t>FFFFOOOOFFFOOFFFFFOOOOOOOO</a:t>
              </a:r>
              <a:endParaRPr lang="en-US" altLang="zh-CN" sz="6000" b="1"/>
            </a:p>
          </p:txBody>
        </p:sp>
        <p:sp>
          <p:nvSpPr>
            <p:cNvPr id="24" name="Left Brace 23">
              <a:extLst>
                <a:ext uri="{FF2B5EF4-FFF2-40B4-BE49-F238E27FC236}">
                  <a16:creationId xmlns:a16="http://schemas.microsoft.com/office/drawing/2014/main" id="{B461D5FA-0CAE-4BDA-8297-2EEDEC1F48F4}"/>
                </a:ext>
              </a:extLst>
            </p:cNvPr>
            <p:cNvSpPr/>
            <p:nvPr/>
          </p:nvSpPr>
          <p:spPr bwMode="auto">
            <a:xfrm rot="-5400000">
              <a:off x="1162131" y="2266662"/>
              <a:ext cx="418938" cy="914400"/>
            </a:xfrm>
            <a:prstGeom prst="leftBrace">
              <a:avLst>
                <a:gd name="adj1" fmla="val 8333"/>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25" name="Left Brace 24">
              <a:extLst>
                <a:ext uri="{FF2B5EF4-FFF2-40B4-BE49-F238E27FC236}">
                  <a16:creationId xmlns:a16="http://schemas.microsoft.com/office/drawing/2014/main" id="{ED8510AE-4AE1-409E-838E-724A3FDA0616}"/>
                </a:ext>
              </a:extLst>
            </p:cNvPr>
            <p:cNvSpPr/>
            <p:nvPr/>
          </p:nvSpPr>
          <p:spPr bwMode="auto">
            <a:xfrm rot="-5400000">
              <a:off x="2228931" y="2152377"/>
              <a:ext cx="418938" cy="1066800"/>
            </a:xfrm>
            <a:prstGeom prst="leftBrace">
              <a:avLst>
                <a:gd name="adj1" fmla="val 8332"/>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26" name="Left Brace 25">
              <a:extLst>
                <a:ext uri="{FF2B5EF4-FFF2-40B4-BE49-F238E27FC236}">
                  <a16:creationId xmlns:a16="http://schemas.microsoft.com/office/drawing/2014/main" id="{93E5DE91-61D9-4C97-88C3-07027B4F1658}"/>
                </a:ext>
              </a:extLst>
            </p:cNvPr>
            <p:cNvSpPr/>
            <p:nvPr/>
          </p:nvSpPr>
          <p:spPr bwMode="auto">
            <a:xfrm rot="-5400000">
              <a:off x="3295731" y="2328581"/>
              <a:ext cx="418938" cy="762000"/>
            </a:xfrm>
            <a:prstGeom prst="leftBrace">
              <a:avLst>
                <a:gd name="adj1" fmla="val 8333"/>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27" name="Left Brace 26">
              <a:extLst>
                <a:ext uri="{FF2B5EF4-FFF2-40B4-BE49-F238E27FC236}">
                  <a16:creationId xmlns:a16="http://schemas.microsoft.com/office/drawing/2014/main" id="{20BA66B5-690F-45AD-85CB-4FB850238EC8}"/>
                </a:ext>
              </a:extLst>
            </p:cNvPr>
            <p:cNvSpPr/>
            <p:nvPr/>
          </p:nvSpPr>
          <p:spPr bwMode="auto">
            <a:xfrm rot="-5400000">
              <a:off x="4019631" y="2457162"/>
              <a:ext cx="418938" cy="533400"/>
            </a:xfrm>
            <a:prstGeom prst="leftBrace">
              <a:avLst>
                <a:gd name="adj1" fmla="val 8332"/>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28" name="Left Brace 27">
              <a:extLst>
                <a:ext uri="{FF2B5EF4-FFF2-40B4-BE49-F238E27FC236}">
                  <a16:creationId xmlns:a16="http://schemas.microsoft.com/office/drawing/2014/main" id="{C818B99A-3CB4-4866-AF89-9663F808A2E7}"/>
                </a:ext>
              </a:extLst>
            </p:cNvPr>
            <p:cNvSpPr/>
            <p:nvPr/>
          </p:nvSpPr>
          <p:spPr bwMode="auto">
            <a:xfrm rot="-5400000">
              <a:off x="4943556" y="2190462"/>
              <a:ext cx="418938" cy="1066800"/>
            </a:xfrm>
            <a:prstGeom prst="leftBrace">
              <a:avLst>
                <a:gd name="adj1" fmla="val 8332"/>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29" name="Left Brace 28">
              <a:extLst>
                <a:ext uri="{FF2B5EF4-FFF2-40B4-BE49-F238E27FC236}">
                  <a16:creationId xmlns:a16="http://schemas.microsoft.com/office/drawing/2014/main" id="{A50A56B9-2A83-4565-AFA5-8BF191806054}"/>
                </a:ext>
              </a:extLst>
            </p:cNvPr>
            <p:cNvSpPr/>
            <p:nvPr/>
          </p:nvSpPr>
          <p:spPr bwMode="auto">
            <a:xfrm rot="-5400000">
              <a:off x="6877131" y="1504662"/>
              <a:ext cx="418938" cy="2438400"/>
            </a:xfrm>
            <a:prstGeom prst="leftBrace">
              <a:avLst>
                <a:gd name="adj1" fmla="val 8323"/>
                <a:gd name="adj2" fmla="val 50000"/>
              </a:avLst>
            </a:prstGeom>
            <a:noFill/>
            <a:ln w="10000" algn="ctr">
              <a:solidFill>
                <a:schemeClr val="accent1"/>
              </a:solidFill>
              <a:round/>
            </a:ln>
          </p:spPr>
          <p:txBody>
            <a:bodyPr vert="eaVert" anchor="ctr"/>
            <a:lstStyle/>
            <a:p>
              <a:pPr algn="ctr">
                <a:defRPr/>
              </a:pPr>
              <a:endParaRPr lang="en-US" sz="1800">
                <a:latin typeface="+mn-lt"/>
              </a:endParaRPr>
            </a:p>
          </p:txBody>
        </p:sp>
        <p:sp>
          <p:nvSpPr>
            <p:cNvPr id="67597" name="Rectangle 29">
              <a:extLst>
                <a:ext uri="{FF2B5EF4-FFF2-40B4-BE49-F238E27FC236}">
                  <a16:creationId xmlns:a16="http://schemas.microsoft.com/office/drawing/2014/main" id="{027685A7-0751-4BC6-AF2F-D8BE43B44B41}"/>
                </a:ext>
              </a:extLst>
            </p:cNvPr>
            <p:cNvSpPr>
              <a:spLocks noChangeArrowheads="1"/>
            </p:cNvSpPr>
            <p:nvPr/>
          </p:nvSpPr>
          <p:spPr bwMode="auto">
            <a:xfrm>
              <a:off x="1219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4</a:t>
              </a:r>
              <a:endParaRPr lang="en-US" altLang="zh-CN" sz="1800"/>
            </a:p>
          </p:txBody>
        </p:sp>
        <p:sp>
          <p:nvSpPr>
            <p:cNvPr id="67598" name="Rectangle 30">
              <a:extLst>
                <a:ext uri="{FF2B5EF4-FFF2-40B4-BE49-F238E27FC236}">
                  <a16:creationId xmlns:a16="http://schemas.microsoft.com/office/drawing/2014/main" id="{3DAFFAE8-84F7-4C80-AE21-7E520D8FF8A4}"/>
                </a:ext>
              </a:extLst>
            </p:cNvPr>
            <p:cNvSpPr>
              <a:spLocks noChangeArrowheads="1"/>
            </p:cNvSpPr>
            <p:nvPr/>
          </p:nvSpPr>
          <p:spPr bwMode="auto">
            <a:xfrm>
              <a:off x="2362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4</a:t>
              </a:r>
              <a:endParaRPr lang="en-US" altLang="zh-CN" sz="1800"/>
            </a:p>
          </p:txBody>
        </p:sp>
        <p:sp>
          <p:nvSpPr>
            <p:cNvPr id="67599" name="Rectangle 31">
              <a:extLst>
                <a:ext uri="{FF2B5EF4-FFF2-40B4-BE49-F238E27FC236}">
                  <a16:creationId xmlns:a16="http://schemas.microsoft.com/office/drawing/2014/main" id="{9211E22B-35A2-4877-957F-2B31AACCDFEE}"/>
                </a:ext>
              </a:extLst>
            </p:cNvPr>
            <p:cNvSpPr>
              <a:spLocks noChangeArrowheads="1"/>
            </p:cNvSpPr>
            <p:nvPr/>
          </p:nvSpPr>
          <p:spPr bwMode="auto">
            <a:xfrm>
              <a:off x="33528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3</a:t>
              </a:r>
              <a:endParaRPr lang="en-US" altLang="zh-CN" sz="1800"/>
            </a:p>
          </p:txBody>
        </p:sp>
        <p:sp>
          <p:nvSpPr>
            <p:cNvPr id="67600" name="Rectangle 32">
              <a:extLst>
                <a:ext uri="{FF2B5EF4-FFF2-40B4-BE49-F238E27FC236}">
                  <a16:creationId xmlns:a16="http://schemas.microsoft.com/office/drawing/2014/main" id="{01E16FD8-0E45-4B6E-A8DA-D2A0A187C12B}"/>
                </a:ext>
              </a:extLst>
            </p:cNvPr>
            <p:cNvSpPr>
              <a:spLocks noChangeArrowheads="1"/>
            </p:cNvSpPr>
            <p:nvPr/>
          </p:nvSpPr>
          <p:spPr bwMode="auto">
            <a:xfrm>
              <a:off x="40386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2</a:t>
              </a:r>
              <a:endParaRPr lang="en-US" altLang="zh-CN" sz="1800"/>
            </a:p>
          </p:txBody>
        </p:sp>
        <p:sp>
          <p:nvSpPr>
            <p:cNvPr id="67601" name="Rectangle 33">
              <a:extLst>
                <a:ext uri="{FF2B5EF4-FFF2-40B4-BE49-F238E27FC236}">
                  <a16:creationId xmlns:a16="http://schemas.microsoft.com/office/drawing/2014/main" id="{041031EB-9319-45D9-8030-39790250731C}"/>
                </a:ext>
              </a:extLst>
            </p:cNvPr>
            <p:cNvSpPr>
              <a:spLocks noChangeArrowheads="1"/>
            </p:cNvSpPr>
            <p:nvPr/>
          </p:nvSpPr>
          <p:spPr bwMode="auto">
            <a:xfrm>
              <a:off x="5029200" y="2971417"/>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5</a:t>
              </a:r>
              <a:endParaRPr lang="en-US" altLang="zh-CN" sz="1800"/>
            </a:p>
          </p:txBody>
        </p:sp>
        <p:sp>
          <p:nvSpPr>
            <p:cNvPr id="67602" name="Rectangle 34">
              <a:extLst>
                <a:ext uri="{FF2B5EF4-FFF2-40B4-BE49-F238E27FC236}">
                  <a16:creationId xmlns:a16="http://schemas.microsoft.com/office/drawing/2014/main" id="{B024AAC6-F3D4-4CD3-B4E1-88FDE7ADE9B6}"/>
                </a:ext>
              </a:extLst>
            </p:cNvPr>
            <p:cNvSpPr>
              <a:spLocks noChangeArrowheads="1"/>
            </p:cNvSpPr>
            <p:nvPr/>
          </p:nvSpPr>
          <p:spPr bwMode="auto">
            <a:xfrm>
              <a:off x="6934200" y="3047588"/>
              <a:ext cx="311150" cy="366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latin typeface="Arial Unicode MS" pitchFamily="34" charset="-128"/>
                </a:rPr>
                <a:t>7</a:t>
              </a:r>
              <a:endParaRPr lang="en-US" altLang="zh-CN" sz="1800"/>
            </a:p>
          </p:txBody>
        </p:sp>
      </p:grpSp>
      <p:sp>
        <p:nvSpPr>
          <p:cNvPr id="36" name="Rectangle 35">
            <a:extLst>
              <a:ext uri="{FF2B5EF4-FFF2-40B4-BE49-F238E27FC236}">
                <a16:creationId xmlns:a16="http://schemas.microsoft.com/office/drawing/2014/main" id="{9B57A7C3-A6C3-4FC1-BFFF-CC987EC77BDD}"/>
              </a:ext>
            </a:extLst>
          </p:cNvPr>
          <p:cNvSpPr/>
          <p:nvPr/>
        </p:nvSpPr>
        <p:spPr>
          <a:xfrm>
            <a:off x="3810000" y="5029200"/>
            <a:ext cx="48768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00" b="1" dirty="0"/>
              <a:t>Compression Rate </a:t>
            </a:r>
            <a:r>
              <a:rPr lang="en-US" sz="1800" dirty="0"/>
              <a:t>= (25-12)/25 = 52%</a:t>
            </a:r>
          </a:p>
        </p:txBody>
      </p:sp>
      <p:sp>
        <p:nvSpPr>
          <p:cNvPr id="67604" name="TextBox 37">
            <a:extLst>
              <a:ext uri="{FF2B5EF4-FFF2-40B4-BE49-F238E27FC236}">
                <a16:creationId xmlns:a16="http://schemas.microsoft.com/office/drawing/2014/main" id="{3CA4B13B-0D7A-4F19-B383-538A6ABB6FC5}"/>
              </a:ext>
            </a:extLst>
          </p:cNvPr>
          <p:cNvSpPr txBox="1">
            <a:spLocks noChangeArrowheads="1"/>
          </p:cNvSpPr>
          <p:nvPr/>
        </p:nvSpPr>
        <p:spPr bwMode="auto">
          <a:xfrm>
            <a:off x="228600" y="2133600"/>
            <a:ext cx="781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t>Raw</a:t>
            </a:r>
            <a:r>
              <a:rPr lang="en-US" altLang="zh-CN" sz="1800"/>
              <a:t> :</a:t>
            </a:r>
          </a:p>
        </p:txBody>
      </p:sp>
      <p:sp>
        <p:nvSpPr>
          <p:cNvPr id="67605" name="TextBox 38">
            <a:extLst>
              <a:ext uri="{FF2B5EF4-FFF2-40B4-BE49-F238E27FC236}">
                <a16:creationId xmlns:a16="http://schemas.microsoft.com/office/drawing/2014/main" id="{BD224A5F-6BD7-42E6-B57C-7D062DC14497}"/>
              </a:ext>
            </a:extLst>
          </p:cNvPr>
          <p:cNvSpPr txBox="1">
            <a:spLocks noChangeArrowheads="1"/>
          </p:cNvSpPr>
          <p:nvPr/>
        </p:nvSpPr>
        <p:spPr bwMode="auto">
          <a:xfrm>
            <a:off x="228600" y="4191000"/>
            <a:ext cx="1644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800" b="1"/>
              <a:t>Compressed: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ext Box 2">
            <a:extLst>
              <a:ext uri="{FF2B5EF4-FFF2-40B4-BE49-F238E27FC236}">
                <a16:creationId xmlns:a16="http://schemas.microsoft.com/office/drawing/2014/main" id="{AF9A32C3-4CD9-4CB5-B7DE-292D8286664F}"/>
              </a:ext>
            </a:extLst>
          </p:cNvPr>
          <p:cNvSpPr txBox="1">
            <a:spLocks noChangeArrowheads="1"/>
          </p:cNvSpPr>
          <p:nvPr/>
        </p:nvSpPr>
        <p:spPr bwMode="auto">
          <a:xfrm>
            <a:off x="768350" y="2057400"/>
            <a:ext cx="786765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t>In Huffman coding, both the sender and receiver must have a copy of the same code in order for the decoded file to match the encoded file.</a:t>
            </a:r>
          </a:p>
        </p:txBody>
      </p:sp>
      <p:sp>
        <p:nvSpPr>
          <p:cNvPr id="68610" name="Title 1">
            <a:extLst>
              <a:ext uri="{FF2B5EF4-FFF2-40B4-BE49-F238E27FC236}">
                <a16:creationId xmlns:a16="http://schemas.microsoft.com/office/drawing/2014/main" id="{24AEE532-9651-44BF-96A2-BF308B1BBAD1}"/>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
        <p:nvSpPr>
          <p:cNvPr id="68611" name="Text Box 4">
            <a:extLst>
              <a:ext uri="{FF2B5EF4-FFF2-40B4-BE49-F238E27FC236}">
                <a16:creationId xmlns:a16="http://schemas.microsoft.com/office/drawing/2014/main" id="{96502864-BD54-4290-95DA-8AF83EC54635}"/>
              </a:ext>
            </a:extLst>
          </p:cNvPr>
          <p:cNvSpPr txBox="1">
            <a:spLocks noChangeArrowheads="1"/>
          </p:cNvSpPr>
          <p:nvPr/>
        </p:nvSpPr>
        <p:spPr bwMode="auto">
          <a:xfrm>
            <a:off x="2209800" y="3657600"/>
            <a:ext cx="4572000" cy="119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t>A. True</a:t>
            </a:r>
          </a:p>
          <a:p>
            <a:endParaRPr lang="en-US" altLang="en-US" sz="2400"/>
          </a:p>
          <a:p>
            <a:r>
              <a:rPr lang="en-US" altLang="en-US" sz="2400"/>
              <a:t>B. False</a:t>
            </a:r>
            <a:endParaRPr lang="en-US" altLang="zh-CN" sz="240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ext Box 2">
            <a:extLst>
              <a:ext uri="{FF2B5EF4-FFF2-40B4-BE49-F238E27FC236}">
                <a16:creationId xmlns:a16="http://schemas.microsoft.com/office/drawing/2014/main" id="{3BC3F5B8-5C77-417D-8746-EC4CC3686BC4}"/>
              </a:ext>
            </a:extLst>
          </p:cNvPr>
          <p:cNvSpPr txBox="1">
            <a:spLocks noChangeArrowheads="1"/>
          </p:cNvSpPr>
          <p:nvPr/>
        </p:nvSpPr>
        <p:spPr bwMode="auto">
          <a:xfrm>
            <a:off x="631825" y="1828800"/>
            <a:ext cx="7700963"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t>Run length encoding is a lossless compression method in which repeated occurrences of a symbol are replaced by one occurrence of the symbol followed by the number of occurrences.</a:t>
            </a:r>
          </a:p>
          <a:p>
            <a:endParaRPr lang="en-US" altLang="en-US" sz="2400"/>
          </a:p>
          <a:p>
            <a:r>
              <a:rPr lang="en-US" altLang="en-US" sz="2400"/>
              <a:t>A. True</a:t>
            </a:r>
          </a:p>
          <a:p>
            <a:r>
              <a:rPr lang="en-US" altLang="en-US" sz="2400"/>
              <a:t>B. False</a:t>
            </a:r>
          </a:p>
        </p:txBody>
      </p:sp>
      <p:sp>
        <p:nvSpPr>
          <p:cNvPr id="70658" name="Title 1">
            <a:extLst>
              <a:ext uri="{FF2B5EF4-FFF2-40B4-BE49-F238E27FC236}">
                <a16:creationId xmlns:a16="http://schemas.microsoft.com/office/drawing/2014/main" id="{0FCD9F2E-3C5E-40AA-8F9B-EA01275EEBB9}"/>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ext Box 2">
            <a:extLst>
              <a:ext uri="{FF2B5EF4-FFF2-40B4-BE49-F238E27FC236}">
                <a16:creationId xmlns:a16="http://schemas.microsoft.com/office/drawing/2014/main" id="{287E83E8-DBFE-4684-8E3F-CEDB31676A92}"/>
              </a:ext>
            </a:extLst>
          </p:cNvPr>
          <p:cNvSpPr txBox="1">
            <a:spLocks noChangeArrowheads="1"/>
          </p:cNvSpPr>
          <p:nvPr/>
        </p:nvSpPr>
        <p:spPr bwMode="auto">
          <a:xfrm>
            <a:off x="685800" y="1371600"/>
            <a:ext cx="75580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Using the Huffman code tree below. What is the result of decoding the string: 0010101010010?</a:t>
            </a:r>
          </a:p>
          <a:p>
            <a:endParaRPr lang="en-US" altLang="en-US" sz="2000"/>
          </a:p>
          <a:p>
            <a:r>
              <a:rPr lang="en-US" altLang="en-US" sz="2000"/>
              <a:t>A. BABABBBA</a:t>
            </a:r>
          </a:p>
          <a:p>
            <a:endParaRPr lang="en-US" altLang="en-US" sz="2000"/>
          </a:p>
          <a:p>
            <a:r>
              <a:rPr lang="en-US" altLang="en-US" sz="2000"/>
              <a:t>B. AABBABAB</a:t>
            </a:r>
          </a:p>
          <a:p>
            <a:endParaRPr lang="en-US" altLang="en-US" sz="2000"/>
          </a:p>
          <a:p>
            <a:r>
              <a:rPr lang="en-US" altLang="en-US" sz="2000"/>
              <a:t>C. CAABBBBA</a:t>
            </a:r>
          </a:p>
          <a:p>
            <a:endParaRPr lang="en-US" altLang="en-US" sz="2000"/>
          </a:p>
          <a:p>
            <a:r>
              <a:rPr lang="en-US" altLang="en-US" sz="2000"/>
              <a:t>D. AABBBBAB</a:t>
            </a:r>
          </a:p>
        </p:txBody>
      </p:sp>
      <p:pic>
        <p:nvPicPr>
          <p:cNvPr id="72706" name="Picture 5">
            <a:extLst>
              <a:ext uri="{FF2B5EF4-FFF2-40B4-BE49-F238E27FC236}">
                <a16:creationId xmlns:a16="http://schemas.microsoft.com/office/drawing/2014/main" id="{D7494AD9-5B24-41C7-9A55-3AA626913D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85"/>
          <a:stretch>
            <a:fillRect/>
          </a:stretch>
        </p:blipFill>
        <p:spPr bwMode="auto">
          <a:xfrm>
            <a:off x="4267200" y="2286000"/>
            <a:ext cx="2809875"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7" name="Title 1">
            <a:extLst>
              <a:ext uri="{FF2B5EF4-FFF2-40B4-BE49-F238E27FC236}">
                <a16:creationId xmlns:a16="http://schemas.microsoft.com/office/drawing/2014/main" id="{5ED4ED68-A159-406C-96D9-F9321F34E188}"/>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ext Box 2">
            <a:extLst>
              <a:ext uri="{FF2B5EF4-FFF2-40B4-BE49-F238E27FC236}">
                <a16:creationId xmlns:a16="http://schemas.microsoft.com/office/drawing/2014/main" id="{6DDFCC8E-834B-4758-8905-F56138FB1F57}"/>
              </a:ext>
            </a:extLst>
          </p:cNvPr>
          <p:cNvSpPr txBox="1">
            <a:spLocks noChangeArrowheads="1"/>
          </p:cNvSpPr>
          <p:nvPr/>
        </p:nvSpPr>
        <p:spPr bwMode="auto">
          <a:xfrm>
            <a:off x="609600" y="1524000"/>
            <a:ext cx="611505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Using the Huffman code tree below. What is the result of decoding the string: 1100001000100 ?</a:t>
            </a:r>
          </a:p>
          <a:p>
            <a:endParaRPr lang="en-US" altLang="en-US" sz="2000"/>
          </a:p>
          <a:p>
            <a:r>
              <a:rPr lang="en-US" altLang="en-US" sz="2000"/>
              <a:t>A. AABBABCB</a:t>
            </a:r>
          </a:p>
          <a:p>
            <a:endParaRPr lang="en-US" altLang="en-US" sz="2000"/>
          </a:p>
          <a:p>
            <a:r>
              <a:rPr lang="en-US" altLang="en-US" sz="2000"/>
              <a:t>B. CAABBBAC</a:t>
            </a:r>
          </a:p>
          <a:p>
            <a:endParaRPr lang="en-US" altLang="en-US" sz="2000"/>
          </a:p>
          <a:p>
            <a:r>
              <a:rPr lang="en-US" altLang="en-US" sz="2000"/>
              <a:t>C. AABBBCBC</a:t>
            </a:r>
          </a:p>
          <a:p>
            <a:endParaRPr lang="en-US" altLang="en-US" sz="2000"/>
          </a:p>
          <a:p>
            <a:r>
              <a:rPr lang="en-US" altLang="en-US" sz="2000"/>
              <a:t>D. AABBBCAB</a:t>
            </a:r>
          </a:p>
        </p:txBody>
      </p:sp>
      <p:pic>
        <p:nvPicPr>
          <p:cNvPr id="73730" name="Picture 3">
            <a:extLst>
              <a:ext uri="{FF2B5EF4-FFF2-40B4-BE49-F238E27FC236}">
                <a16:creationId xmlns:a16="http://schemas.microsoft.com/office/drawing/2014/main" id="{FCFF39C7-B00C-4713-A818-348884C78D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2590800"/>
            <a:ext cx="3151188"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3731" name="Title 1">
            <a:extLst>
              <a:ext uri="{FF2B5EF4-FFF2-40B4-BE49-F238E27FC236}">
                <a16:creationId xmlns:a16="http://schemas.microsoft.com/office/drawing/2014/main" id="{141A2140-E2F8-4DE3-BA57-F9C56C5FB554}"/>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4">
            <a:extLst>
              <a:ext uri="{FF2B5EF4-FFF2-40B4-BE49-F238E27FC236}">
                <a16:creationId xmlns:a16="http://schemas.microsoft.com/office/drawing/2014/main" id="{41B6A3D1-94F3-45AF-9342-C00985B9EF0F}"/>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9218" name="Slide Number Placeholder 5">
            <a:extLst>
              <a:ext uri="{FF2B5EF4-FFF2-40B4-BE49-F238E27FC236}">
                <a16:creationId xmlns:a16="http://schemas.microsoft.com/office/drawing/2014/main" id="{10CC5D3A-00C6-40A7-A441-CC7C92C05058}"/>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28479E-9036-4DA9-8CA5-69A74F19463A}" type="slidenum">
              <a:rPr lang="en-US" altLang="zh-CN"/>
              <a:pPr/>
              <a:t>5</a:t>
            </a:fld>
            <a:r>
              <a:rPr lang="en-US" altLang="zh-CN"/>
              <a:t>/47</a:t>
            </a:r>
          </a:p>
        </p:txBody>
      </p:sp>
      <p:sp>
        <p:nvSpPr>
          <p:cNvPr id="9219" name="Rectangle 2">
            <a:extLst>
              <a:ext uri="{FF2B5EF4-FFF2-40B4-BE49-F238E27FC236}">
                <a16:creationId xmlns:a16="http://schemas.microsoft.com/office/drawing/2014/main" id="{5E225D55-CDB4-4F51-9B3A-419B94F83554}"/>
              </a:ext>
            </a:extLst>
          </p:cNvPr>
          <p:cNvSpPr>
            <a:spLocks noGrp="1" noChangeArrowheads="1"/>
          </p:cNvSpPr>
          <p:nvPr>
            <p:ph type="title"/>
          </p:nvPr>
        </p:nvSpPr>
        <p:spPr>
          <a:xfrm>
            <a:off x="457200" y="495300"/>
            <a:ext cx="8229600" cy="701675"/>
          </a:xfrm>
        </p:spPr>
        <p:txBody>
          <a:bodyPr>
            <a:spAutoFit/>
          </a:bodyPr>
          <a:lstStyle/>
          <a:p>
            <a:r>
              <a:rPr lang="en-US" altLang="zh-CN" sz="4000" b="1">
                <a:solidFill>
                  <a:srgbClr val="CC3300"/>
                </a:solidFill>
                <a:latin typeface="Calibri" panose="020F0502020204030204" pitchFamily="34" charset="0"/>
              </a:rPr>
              <a:t>The problem of String Matching</a:t>
            </a:r>
          </a:p>
        </p:txBody>
      </p:sp>
      <p:sp>
        <p:nvSpPr>
          <p:cNvPr id="6149" name="Rectangle 3">
            <a:extLst>
              <a:ext uri="{FF2B5EF4-FFF2-40B4-BE49-F238E27FC236}">
                <a16:creationId xmlns:a16="http://schemas.microsoft.com/office/drawing/2014/main" id="{BC50217C-B216-4741-A850-2D0634A0EAB5}"/>
              </a:ext>
            </a:extLst>
          </p:cNvPr>
          <p:cNvSpPr>
            <a:spLocks noGrp="1"/>
          </p:cNvSpPr>
          <p:nvPr>
            <p:ph idx="1"/>
          </p:nvPr>
        </p:nvSpPr>
        <p:spPr>
          <a:xfrm>
            <a:off x="463550" y="1295400"/>
            <a:ext cx="8054975" cy="2060575"/>
          </a:xfrm>
        </p:spPr>
        <p:txBody>
          <a:bodyPr/>
          <a:lstStyle/>
          <a:p>
            <a:pPr algn="just">
              <a:buFont typeface="Arial" panose="020B0604020202020204" pitchFamily="34" charset="0"/>
              <a:buNone/>
            </a:pPr>
            <a:r>
              <a:rPr lang="en-US" sz="2800" noProof="1">
                <a:latin typeface="+mn-lt"/>
              </a:rPr>
              <a:t>    </a:t>
            </a:r>
            <a:r>
              <a:rPr sz="2800" noProof="1">
                <a:latin typeface="+mn-lt"/>
              </a:rPr>
              <a:t>Given a string S, the problem of string matching</a:t>
            </a:r>
            <a:r>
              <a:rPr lang="en-US" sz="2800" noProof="1">
                <a:latin typeface="+mn-lt"/>
              </a:rPr>
              <a:t> </a:t>
            </a:r>
            <a:r>
              <a:rPr sz="2800" noProof="1">
                <a:latin typeface="+mn-lt"/>
              </a:rPr>
              <a:t>deals with </a:t>
            </a:r>
            <a:r>
              <a:rPr sz="2800" b="1" noProof="1">
                <a:solidFill>
                  <a:srgbClr val="00B050"/>
                </a:solidFill>
                <a:latin typeface="+mn-lt"/>
              </a:rPr>
              <a:t>finding whether a pattern p occurs in S</a:t>
            </a:r>
            <a:r>
              <a:rPr sz="2800" noProof="1">
                <a:latin typeface="+mn-lt"/>
              </a:rPr>
              <a:t> and if p does occur then returning position in S where p occurs.</a:t>
            </a:r>
          </a:p>
        </p:txBody>
      </p:sp>
      <p:pic>
        <p:nvPicPr>
          <p:cNvPr id="9221" name="Picture 1">
            <a:extLst>
              <a:ext uri="{FF2B5EF4-FFF2-40B4-BE49-F238E27FC236}">
                <a16:creationId xmlns:a16="http://schemas.microsoft.com/office/drawing/2014/main" id="{2F7A904D-0B07-47CC-9A83-A3F4E2DB2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14075"/>
          <a:stretch>
            <a:fillRect/>
          </a:stretch>
        </p:blipFill>
        <p:spPr bwMode="auto">
          <a:xfrm>
            <a:off x="1143000" y="3505200"/>
            <a:ext cx="7008813" cy="2509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Title 1">
            <a:extLst>
              <a:ext uri="{FF2B5EF4-FFF2-40B4-BE49-F238E27FC236}">
                <a16:creationId xmlns:a16="http://schemas.microsoft.com/office/drawing/2014/main" id="{AE9F82FD-634E-46CE-859D-DFE0F2E7901D}"/>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
        <p:nvSpPr>
          <p:cNvPr id="74754" name="Text Box 3">
            <a:extLst>
              <a:ext uri="{FF2B5EF4-FFF2-40B4-BE49-F238E27FC236}">
                <a16:creationId xmlns:a16="http://schemas.microsoft.com/office/drawing/2014/main" id="{A48A1CC2-A3B2-46E8-9B9B-157CA1564ACA}"/>
              </a:ext>
            </a:extLst>
          </p:cNvPr>
          <p:cNvSpPr txBox="1">
            <a:spLocks noChangeArrowheads="1"/>
          </p:cNvSpPr>
          <p:nvPr/>
        </p:nvSpPr>
        <p:spPr bwMode="auto">
          <a:xfrm>
            <a:off x="838200" y="1447800"/>
            <a:ext cx="6572250"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Using the Huffman code tree below. What is the result of decoding the string: 0111000000101 ?</a:t>
            </a:r>
            <a:endParaRPr lang="en-US" altLang="zh-CN" sz="2000"/>
          </a:p>
        </p:txBody>
      </p:sp>
      <p:pic>
        <p:nvPicPr>
          <p:cNvPr id="74755" name="Picture 4">
            <a:extLst>
              <a:ext uri="{FF2B5EF4-FFF2-40B4-BE49-F238E27FC236}">
                <a16:creationId xmlns:a16="http://schemas.microsoft.com/office/drawing/2014/main" id="{26B18BFA-F15B-4258-8C8F-2ACCAA27F3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2590800"/>
            <a:ext cx="3311525" cy="233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4756" name="Picture 5">
            <a:extLst>
              <a:ext uri="{FF2B5EF4-FFF2-40B4-BE49-F238E27FC236}">
                <a16:creationId xmlns:a16="http://schemas.microsoft.com/office/drawing/2014/main" id="{83BCC642-4DFE-4C2F-B372-4542909A09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2590800"/>
            <a:ext cx="2409825"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Text Box 2">
            <a:extLst>
              <a:ext uri="{FF2B5EF4-FFF2-40B4-BE49-F238E27FC236}">
                <a16:creationId xmlns:a16="http://schemas.microsoft.com/office/drawing/2014/main" id="{C5AA5882-AEB6-431E-AC87-DABFB804044A}"/>
              </a:ext>
            </a:extLst>
          </p:cNvPr>
          <p:cNvSpPr txBox="1">
            <a:spLocks noChangeArrowheads="1"/>
          </p:cNvSpPr>
          <p:nvPr/>
        </p:nvSpPr>
        <p:spPr bwMode="auto">
          <a:xfrm>
            <a:off x="1066800" y="1600200"/>
            <a:ext cx="6910388" cy="347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Given a raw message 'FFFFOOOOFFFOOFFFFFOO' (without single quote). Run the </a:t>
            </a:r>
            <a:r>
              <a:rPr lang="en-US" altLang="en-US" sz="2000" b="1"/>
              <a:t>run-length</a:t>
            </a:r>
            <a:r>
              <a:rPr lang="en-US" altLang="en-US" sz="2000"/>
              <a:t> algorithm for that message, what is the output?</a:t>
            </a:r>
          </a:p>
          <a:p>
            <a:endParaRPr lang="en-US" altLang="en-US" sz="2000"/>
          </a:p>
          <a:p>
            <a:r>
              <a:rPr lang="en-US" altLang="en-US" sz="2000"/>
              <a:t>A. 4F4O3F2O5F</a:t>
            </a:r>
          </a:p>
          <a:p>
            <a:endParaRPr lang="en-US" altLang="en-US" sz="2000"/>
          </a:p>
          <a:p>
            <a:r>
              <a:rPr lang="en-US" altLang="en-US" sz="2000"/>
              <a:t>B. FFFFOOOOFFFOOFFFFFOO</a:t>
            </a:r>
          </a:p>
          <a:p>
            <a:endParaRPr lang="en-US" altLang="en-US" sz="2000"/>
          </a:p>
          <a:p>
            <a:r>
              <a:rPr lang="en-US" altLang="en-US" sz="2000"/>
              <a:t>C. 4F4O3F2O5F2O</a:t>
            </a:r>
          </a:p>
          <a:p>
            <a:endParaRPr lang="en-US" altLang="en-US" sz="2000"/>
          </a:p>
          <a:p>
            <a:r>
              <a:rPr lang="en-US" altLang="en-US" sz="2000"/>
              <a:t>D. 4F4O3F2O5F2OO</a:t>
            </a:r>
          </a:p>
        </p:txBody>
      </p:sp>
      <p:sp>
        <p:nvSpPr>
          <p:cNvPr id="76802" name="Title 1">
            <a:extLst>
              <a:ext uri="{FF2B5EF4-FFF2-40B4-BE49-F238E27FC236}">
                <a16:creationId xmlns:a16="http://schemas.microsoft.com/office/drawing/2014/main" id="{43428F2D-B230-4514-9B3E-F6CAEFDF21EC}"/>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Text Box 2">
            <a:extLst>
              <a:ext uri="{FF2B5EF4-FFF2-40B4-BE49-F238E27FC236}">
                <a16:creationId xmlns:a16="http://schemas.microsoft.com/office/drawing/2014/main" id="{6E6B59AC-5233-47AC-9E6F-3E6318B58431}"/>
              </a:ext>
            </a:extLst>
          </p:cNvPr>
          <p:cNvSpPr txBox="1">
            <a:spLocks noChangeArrowheads="1"/>
          </p:cNvSpPr>
          <p:nvPr/>
        </p:nvSpPr>
        <p:spPr bwMode="auto">
          <a:xfrm>
            <a:off x="736600" y="2362200"/>
            <a:ext cx="8015288"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t>Given a raw message 'BBBBQQQQBBBQQBBBBBQQ' (without single quote). </a:t>
            </a:r>
          </a:p>
          <a:p>
            <a:r>
              <a:rPr lang="en-US" altLang="en-US" sz="2400"/>
              <a:t>Run the run-length algorithm for that message, what is the output?</a:t>
            </a:r>
          </a:p>
        </p:txBody>
      </p:sp>
      <p:sp>
        <p:nvSpPr>
          <p:cNvPr id="78850" name="Title 1">
            <a:extLst>
              <a:ext uri="{FF2B5EF4-FFF2-40B4-BE49-F238E27FC236}">
                <a16:creationId xmlns:a16="http://schemas.microsoft.com/office/drawing/2014/main" id="{305DB39C-22ED-4E80-B259-46F8A5C0001F}"/>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ext Box 2">
            <a:extLst>
              <a:ext uri="{FF2B5EF4-FFF2-40B4-BE49-F238E27FC236}">
                <a16:creationId xmlns:a16="http://schemas.microsoft.com/office/drawing/2014/main" id="{5A5D8348-B9D1-4B90-A4F1-B126026B2C95}"/>
              </a:ext>
            </a:extLst>
          </p:cNvPr>
          <p:cNvSpPr txBox="1">
            <a:spLocks noChangeArrowheads="1"/>
          </p:cNvSpPr>
          <p:nvPr/>
        </p:nvSpPr>
        <p:spPr bwMode="auto">
          <a:xfrm>
            <a:off x="914400" y="1524000"/>
            <a:ext cx="7456488"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000"/>
              <a:t>Suppose you are using the LZW algorithm to encode the message AABAACAABD contents</a:t>
            </a:r>
          </a:p>
          <a:p>
            <a:r>
              <a:rPr lang="en-US" altLang="en-US" sz="2000"/>
              <a:t>at the beginning of encoding are:</a:t>
            </a:r>
          </a:p>
          <a:p>
            <a:r>
              <a:rPr lang="en-US" altLang="en-US" sz="2000"/>
              <a:t>(1) A (2) B (3) C (4) D</a:t>
            </a:r>
          </a:p>
          <a:p>
            <a:r>
              <a:rPr lang="en-US" altLang="en-US" sz="2000"/>
              <a:t>What string is denoted by code word (7)?</a:t>
            </a:r>
          </a:p>
          <a:p>
            <a:endParaRPr lang="en-US" altLang="en-US" sz="2000"/>
          </a:p>
          <a:p>
            <a:r>
              <a:rPr lang="en-US" altLang="en-US" sz="2000"/>
              <a:t>A. AB</a:t>
            </a:r>
          </a:p>
          <a:p>
            <a:endParaRPr lang="en-US" altLang="en-US" sz="2000"/>
          </a:p>
          <a:p>
            <a:r>
              <a:rPr lang="en-US" altLang="en-US" sz="2000"/>
              <a:t>B. AC</a:t>
            </a:r>
          </a:p>
          <a:p>
            <a:endParaRPr lang="en-US" altLang="en-US" sz="2000"/>
          </a:p>
          <a:p>
            <a:r>
              <a:rPr lang="en-US" altLang="en-US" sz="2000"/>
              <a:t>C. BA</a:t>
            </a:r>
          </a:p>
          <a:p>
            <a:endParaRPr lang="en-US" altLang="en-US" sz="2000"/>
          </a:p>
          <a:p>
            <a:r>
              <a:rPr lang="en-US" altLang="en-US" sz="2000"/>
              <a:t>D. ABA</a:t>
            </a:r>
          </a:p>
          <a:p>
            <a:endParaRPr lang="en-US" altLang="en-US" sz="2000"/>
          </a:p>
          <a:p>
            <a:r>
              <a:rPr lang="en-US" altLang="en-US" sz="2000"/>
              <a:t>E. BAA</a:t>
            </a:r>
          </a:p>
        </p:txBody>
      </p:sp>
      <p:sp>
        <p:nvSpPr>
          <p:cNvPr id="79874" name="Title 1">
            <a:extLst>
              <a:ext uri="{FF2B5EF4-FFF2-40B4-BE49-F238E27FC236}">
                <a16:creationId xmlns:a16="http://schemas.microsoft.com/office/drawing/2014/main" id="{2BD08DD2-49FC-45E8-B4C2-466378F5D682}"/>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Title 1">
            <a:extLst>
              <a:ext uri="{FF2B5EF4-FFF2-40B4-BE49-F238E27FC236}">
                <a16:creationId xmlns:a16="http://schemas.microsoft.com/office/drawing/2014/main" id="{12FAAEA7-C647-48EF-BC61-18921E8CE2F4}"/>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
        <p:nvSpPr>
          <p:cNvPr id="80898" name="Text Box 3">
            <a:extLst>
              <a:ext uri="{FF2B5EF4-FFF2-40B4-BE49-F238E27FC236}">
                <a16:creationId xmlns:a16="http://schemas.microsoft.com/office/drawing/2014/main" id="{CE81EB4B-0BA6-4923-839B-F349410A4B72}"/>
              </a:ext>
            </a:extLst>
          </p:cNvPr>
          <p:cNvSpPr txBox="1">
            <a:spLocks noChangeArrowheads="1"/>
          </p:cNvSpPr>
          <p:nvPr/>
        </p:nvSpPr>
        <p:spPr bwMode="auto">
          <a:xfrm>
            <a:off x="914400" y="1676400"/>
            <a:ext cx="774065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200"/>
              <a:t>Suppose you are using the LZW algorithm to encode the message AABCADAB contents of the dictionary at</a:t>
            </a:r>
          </a:p>
          <a:p>
            <a:r>
              <a:rPr lang="en-US" altLang="en-US" sz="2200"/>
              <a:t>the beginning of encoding are:</a:t>
            </a:r>
          </a:p>
          <a:p>
            <a:r>
              <a:rPr lang="en-US" altLang="en-US" sz="2200"/>
              <a:t>(1) A (2) B (3) C (4) D</a:t>
            </a:r>
          </a:p>
          <a:p>
            <a:r>
              <a:rPr lang="en-US" altLang="en-US" sz="2200"/>
              <a:t>What string is denoted by code word (5)?</a:t>
            </a:r>
          </a:p>
          <a:p>
            <a:endParaRPr lang="en-US" altLang="en-US" sz="2200"/>
          </a:p>
          <a:p>
            <a:r>
              <a:rPr lang="en-US" altLang="en-US" sz="2200"/>
              <a:t>A. AA</a:t>
            </a:r>
          </a:p>
          <a:p>
            <a:endParaRPr lang="en-US" altLang="en-US" sz="2200"/>
          </a:p>
          <a:p>
            <a:r>
              <a:rPr lang="en-US" altLang="en-US" sz="2200"/>
              <a:t>B. AB</a:t>
            </a:r>
          </a:p>
          <a:p>
            <a:endParaRPr lang="en-US" altLang="en-US" sz="2200"/>
          </a:p>
          <a:p>
            <a:r>
              <a:rPr lang="en-US" altLang="en-US" sz="2200"/>
              <a:t>C. AAB</a:t>
            </a:r>
          </a:p>
          <a:p>
            <a:endParaRPr lang="en-US" altLang="en-US" sz="2200"/>
          </a:p>
          <a:p>
            <a:r>
              <a:rPr lang="en-US" altLang="en-US" sz="2200"/>
              <a:t>D. ABC</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ext Box 2">
            <a:extLst>
              <a:ext uri="{FF2B5EF4-FFF2-40B4-BE49-F238E27FC236}">
                <a16:creationId xmlns:a16="http://schemas.microsoft.com/office/drawing/2014/main" id="{88FD6525-6C56-467F-871E-5FCD60AF1C99}"/>
              </a:ext>
            </a:extLst>
          </p:cNvPr>
          <p:cNvSpPr txBox="1">
            <a:spLocks noChangeArrowheads="1"/>
          </p:cNvSpPr>
          <p:nvPr/>
        </p:nvSpPr>
        <p:spPr bwMode="auto">
          <a:xfrm>
            <a:off x="685800" y="1720850"/>
            <a:ext cx="7199313"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2400"/>
              <a:t>Suppose you are using the LZW algorithm to encode the message CCCDABCAADA conten</a:t>
            </a:r>
          </a:p>
          <a:p>
            <a:r>
              <a:rPr lang="en-US" altLang="en-US" sz="2400"/>
              <a:t>dictionary at the beginning of encoding are:</a:t>
            </a:r>
          </a:p>
          <a:p>
            <a:r>
              <a:rPr lang="en-US" altLang="en-US" sz="2400"/>
              <a:t>(1) A (2) B (3) C (4) D</a:t>
            </a:r>
          </a:p>
          <a:p>
            <a:r>
              <a:rPr lang="en-US" altLang="en-US" sz="2400"/>
              <a:t>What are the first 4 code words when encoding the above string?</a:t>
            </a:r>
          </a:p>
        </p:txBody>
      </p:sp>
      <p:sp>
        <p:nvSpPr>
          <p:cNvPr id="82946" name="Title 1">
            <a:extLst>
              <a:ext uri="{FF2B5EF4-FFF2-40B4-BE49-F238E27FC236}">
                <a16:creationId xmlns:a16="http://schemas.microsoft.com/office/drawing/2014/main" id="{94A0CCC2-B100-4830-AFE2-0CE3E695D0B4}"/>
              </a:ext>
            </a:extLst>
          </p:cNvPr>
          <p:cNvSpPr>
            <a:spLocks noGrp="1" noChangeArrowheads="1"/>
          </p:cNvSpPr>
          <p:nvPr/>
        </p:nvSpPr>
        <p:spPr bwMode="auto">
          <a:xfrm>
            <a:off x="6096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eaLnBrk="0" hangingPunct="0"/>
            <a:r>
              <a:rPr lang="en-US" altLang="zh-CN" sz="4400" b="1">
                <a:solidFill>
                  <a:srgbClr val="CC3300"/>
                </a:solidFill>
                <a:latin typeface="Calibri" panose="020F0502020204030204" pitchFamily="34" charset="0"/>
              </a:rPr>
              <a:t>Exercise</a:t>
            </a:r>
            <a:endParaRPr lang="en-US" altLang="zh-CN" sz="440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Footer Placeholder 4">
            <a:extLst>
              <a:ext uri="{FF2B5EF4-FFF2-40B4-BE49-F238E27FC236}">
                <a16:creationId xmlns:a16="http://schemas.microsoft.com/office/drawing/2014/main" id="{F87A362B-2A28-41F7-A53E-562CA3FE8994}"/>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83970" name="Slide Number Placeholder 5">
            <a:extLst>
              <a:ext uri="{FF2B5EF4-FFF2-40B4-BE49-F238E27FC236}">
                <a16:creationId xmlns:a16="http://schemas.microsoft.com/office/drawing/2014/main" id="{321FCA92-F931-49A9-B6A4-21F5699B6C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ECC8C4F-88F1-42A4-941D-E1ED1104D474}" type="slidenum">
              <a:rPr lang="en-US" altLang="zh-CN"/>
              <a:pPr/>
              <a:t>56</a:t>
            </a:fld>
            <a:r>
              <a:rPr lang="en-US" altLang="zh-CN"/>
              <a:t>/47</a:t>
            </a:r>
          </a:p>
        </p:txBody>
      </p:sp>
      <p:sp>
        <p:nvSpPr>
          <p:cNvPr id="83971" name="Rectangle 2">
            <a:extLst>
              <a:ext uri="{FF2B5EF4-FFF2-40B4-BE49-F238E27FC236}">
                <a16:creationId xmlns:a16="http://schemas.microsoft.com/office/drawing/2014/main" id="{AAAA3B3C-9EDE-4615-8DE9-35D90ED66F1B}"/>
              </a:ext>
            </a:extLst>
          </p:cNvPr>
          <p:cNvSpPr>
            <a:spLocks noGrp="1" noChangeArrowheads="1"/>
          </p:cNvSpPr>
          <p:nvPr>
            <p:ph type="title"/>
          </p:nvPr>
        </p:nvSpPr>
        <p:spPr>
          <a:xfrm>
            <a:off x="457200" y="381000"/>
            <a:ext cx="7467600" cy="701675"/>
          </a:xfrm>
        </p:spPr>
        <p:txBody>
          <a:bodyPr>
            <a:spAutoFit/>
          </a:bodyPr>
          <a:lstStyle/>
          <a:p>
            <a:r>
              <a:rPr lang="en-US" altLang="zh-CN" sz="4000" b="1">
                <a:solidFill>
                  <a:srgbClr val="CC3300"/>
                </a:solidFill>
                <a:latin typeface="Calibri" panose="020F0502020204030204" pitchFamily="34" charset="0"/>
              </a:rPr>
              <a:t>Summary</a:t>
            </a:r>
          </a:p>
        </p:txBody>
      </p:sp>
      <p:sp>
        <p:nvSpPr>
          <p:cNvPr id="83972" name="Rectangle 3">
            <a:extLst>
              <a:ext uri="{FF2B5EF4-FFF2-40B4-BE49-F238E27FC236}">
                <a16:creationId xmlns:a16="http://schemas.microsoft.com/office/drawing/2014/main" id="{1241D998-E446-4A37-B4D5-1EF86733D8B7}"/>
              </a:ext>
            </a:extLst>
          </p:cNvPr>
          <p:cNvSpPr>
            <a:spLocks noChangeArrowheads="1"/>
          </p:cNvSpPr>
          <p:nvPr/>
        </p:nvSpPr>
        <p:spPr bwMode="auto">
          <a:xfrm>
            <a:off x="1447800" y="1143000"/>
            <a:ext cx="6477000" cy="4621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eaLnBrk="0" hangingPunct="0">
              <a:spcBef>
                <a:spcPct val="20000"/>
              </a:spcBef>
              <a:buFont typeface="Arial" panose="020B0604020202020204" pitchFamily="34" charset="0"/>
              <a:buChar char="•"/>
            </a:pPr>
            <a:r>
              <a:rPr lang="en-US" altLang="zh-CN" sz="2800">
                <a:latin typeface="Calibri" panose="020F0502020204030204" pitchFamily="34" charset="0"/>
              </a:rPr>
              <a:t>Abundance of Digitized Text</a:t>
            </a:r>
          </a:p>
          <a:p>
            <a:pPr eaLnBrk="0" hangingPunct="0">
              <a:spcBef>
                <a:spcPct val="20000"/>
              </a:spcBef>
              <a:buFont typeface="Arial" panose="020B0604020202020204" pitchFamily="34" charset="0"/>
              <a:buChar char="•"/>
            </a:pPr>
            <a:r>
              <a:rPr lang="en-US" altLang="zh-CN" sz="2800">
                <a:latin typeface="Calibri" panose="020F0502020204030204" pitchFamily="34" charset="0"/>
              </a:rPr>
              <a:t>The problem of String Matching</a:t>
            </a:r>
          </a:p>
          <a:p>
            <a:pPr eaLnBrk="0" hangingPunct="0">
              <a:spcBef>
                <a:spcPct val="20000"/>
              </a:spcBef>
              <a:buFont typeface="Arial" panose="020B0604020202020204" pitchFamily="34" charset="0"/>
              <a:buChar char="•"/>
            </a:pPr>
            <a:r>
              <a:rPr lang="en-US" altLang="zh-CN" sz="2800">
                <a:latin typeface="Calibri" panose="020F0502020204030204" pitchFamily="34" charset="0"/>
              </a:rPr>
              <a:t>Brute-Force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Knuth-Morris-Pratt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Data Compression</a:t>
            </a:r>
          </a:p>
          <a:p>
            <a:pPr eaLnBrk="0" hangingPunct="0">
              <a:spcBef>
                <a:spcPct val="20000"/>
              </a:spcBef>
              <a:buFont typeface="Arial" panose="020B0604020202020204" pitchFamily="34" charset="0"/>
              <a:buChar char="•"/>
            </a:pPr>
            <a:r>
              <a:rPr lang="en-US" altLang="zh-CN" sz="2800">
                <a:latin typeface="Calibri" panose="020F0502020204030204" pitchFamily="34" charset="0"/>
              </a:rPr>
              <a:t>Condition for Data Compression</a:t>
            </a:r>
          </a:p>
          <a:p>
            <a:pPr eaLnBrk="0" hangingPunct="0">
              <a:spcBef>
                <a:spcPct val="20000"/>
              </a:spcBef>
              <a:buFont typeface="Arial" panose="020B0604020202020204" pitchFamily="34" charset="0"/>
              <a:buChar char="•"/>
            </a:pPr>
            <a:r>
              <a:rPr lang="en-US" altLang="zh-CN" sz="2800">
                <a:latin typeface="Calibri" panose="020F0502020204030204" pitchFamily="34" charset="0"/>
              </a:rPr>
              <a:t>Huffman Coding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LZW  Algorithm</a:t>
            </a:r>
          </a:p>
          <a:p>
            <a:pPr eaLnBrk="0" hangingPunct="0">
              <a:spcBef>
                <a:spcPct val="20000"/>
              </a:spcBef>
              <a:buFont typeface="Arial" panose="020B0604020202020204" pitchFamily="34" charset="0"/>
              <a:buChar char="•"/>
            </a:pPr>
            <a:r>
              <a:rPr lang="en-US" altLang="zh-CN" sz="2800">
                <a:latin typeface="Calibri" panose="020F0502020204030204" pitchFamily="34" charset="0"/>
              </a:rPr>
              <a:t>Run-length Encoding</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Footer Placeholder 4">
            <a:extLst>
              <a:ext uri="{FF2B5EF4-FFF2-40B4-BE49-F238E27FC236}">
                <a16:creationId xmlns:a16="http://schemas.microsoft.com/office/drawing/2014/main" id="{F66C2519-B0FA-45A8-96FD-84FD394BC04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84994" name="Slide Number Placeholder 5">
            <a:extLst>
              <a:ext uri="{FF2B5EF4-FFF2-40B4-BE49-F238E27FC236}">
                <a16:creationId xmlns:a16="http://schemas.microsoft.com/office/drawing/2014/main" id="{73D0CB3D-1DE3-48C7-B960-B3BE3B3012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C4C65D0-EA8B-4A32-B828-C36474CC953C}" type="slidenum">
              <a:rPr lang="en-US" altLang="zh-CN"/>
              <a:pPr/>
              <a:t>57</a:t>
            </a:fld>
            <a:r>
              <a:rPr lang="en-US" altLang="zh-CN"/>
              <a:t>/47</a:t>
            </a:r>
          </a:p>
        </p:txBody>
      </p:sp>
      <p:sp>
        <p:nvSpPr>
          <p:cNvPr id="84995" name="Rectangle 2">
            <a:extLst>
              <a:ext uri="{FF2B5EF4-FFF2-40B4-BE49-F238E27FC236}">
                <a16:creationId xmlns:a16="http://schemas.microsoft.com/office/drawing/2014/main" id="{EF1F651E-C537-4321-9C16-C755B4EFC3BD}"/>
              </a:ext>
            </a:extLst>
          </p:cNvPr>
          <p:cNvSpPr>
            <a:spLocks noGrp="1" noChangeArrowheads="1"/>
          </p:cNvSpPr>
          <p:nvPr>
            <p:ph type="title"/>
          </p:nvPr>
        </p:nvSpPr>
        <p:spPr>
          <a:xfrm>
            <a:off x="457200" y="495300"/>
            <a:ext cx="8229600" cy="701675"/>
          </a:xfrm>
        </p:spPr>
        <p:txBody>
          <a:bodyPr>
            <a:spAutoFit/>
          </a:bodyPr>
          <a:lstStyle/>
          <a:p>
            <a:r>
              <a:rPr lang="en-US" altLang="zh-CN" sz="4000" b="1">
                <a:solidFill>
                  <a:srgbClr val="CC3300"/>
                </a:solidFill>
                <a:latin typeface="Calibri" panose="020F0502020204030204" pitchFamily="34" charset="0"/>
              </a:rPr>
              <a:t>Reading at home</a:t>
            </a:r>
          </a:p>
        </p:txBody>
      </p:sp>
      <p:sp>
        <p:nvSpPr>
          <p:cNvPr id="84996" name="Rectangle 3">
            <a:extLst>
              <a:ext uri="{FF2B5EF4-FFF2-40B4-BE49-F238E27FC236}">
                <a16:creationId xmlns:a16="http://schemas.microsoft.com/office/drawing/2014/main" id="{462BCCAC-AE92-4F58-BD46-EEDEB65BA1DD}"/>
              </a:ext>
            </a:extLst>
          </p:cNvPr>
          <p:cNvSpPr>
            <a:spLocks noChangeArrowheads="1"/>
          </p:cNvSpPr>
          <p:nvPr/>
        </p:nvSpPr>
        <p:spPr bwMode="auto">
          <a:xfrm>
            <a:off x="1143000" y="1905000"/>
            <a:ext cx="662940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9088" indent="-319088">
              <a:defRPr sz="3600">
                <a:solidFill>
                  <a:schemeClr val="tx1"/>
                </a:solidFill>
                <a:latin typeface="Arial" panose="020B0604020202020204" pitchFamily="34" charset="0"/>
              </a:defRPr>
            </a:lvl1pPr>
            <a:lvl2pPr>
              <a:defRPr sz="3600">
                <a:solidFill>
                  <a:schemeClr val="tx1"/>
                </a:solidFill>
                <a:latin typeface="Arial" panose="020B0604020202020204" pitchFamily="34" charset="0"/>
              </a:defRPr>
            </a:lvl2pPr>
            <a:lvl3pPr>
              <a:defRPr sz="3600">
                <a:solidFill>
                  <a:schemeClr val="tx1"/>
                </a:solidFill>
                <a:latin typeface="Arial" panose="020B0604020202020204" pitchFamily="34" charset="0"/>
              </a:defRPr>
            </a:lvl3pPr>
            <a:lvl4pPr>
              <a:defRPr sz="3600">
                <a:solidFill>
                  <a:schemeClr val="tx1"/>
                </a:solidFill>
                <a:latin typeface="Arial" panose="020B0604020202020204" pitchFamily="34" charset="0"/>
              </a:defRPr>
            </a:lvl4pPr>
            <a:lvl5pPr>
              <a:defRPr sz="3600">
                <a:solidFill>
                  <a:schemeClr val="tx1"/>
                </a:solidFill>
                <a:latin typeface="Arial" panose="020B0604020202020204" pitchFamily="34" charset="0"/>
              </a:defRPr>
            </a:lvl5pPr>
            <a:lvl6pPr fontAlgn="base">
              <a:spcBef>
                <a:spcPct val="0"/>
              </a:spcBef>
              <a:spcAft>
                <a:spcPct val="0"/>
              </a:spcAft>
              <a:defRPr sz="3600">
                <a:solidFill>
                  <a:schemeClr val="tx1"/>
                </a:solidFill>
                <a:latin typeface="Arial" panose="020B0604020202020204" pitchFamily="34" charset="0"/>
              </a:defRPr>
            </a:lvl6pPr>
            <a:lvl7pPr fontAlgn="base">
              <a:spcBef>
                <a:spcPct val="0"/>
              </a:spcBef>
              <a:spcAft>
                <a:spcPct val="0"/>
              </a:spcAft>
              <a:defRPr sz="3600">
                <a:solidFill>
                  <a:schemeClr val="tx1"/>
                </a:solidFill>
                <a:latin typeface="Arial" panose="020B0604020202020204" pitchFamily="34" charset="0"/>
              </a:defRPr>
            </a:lvl7pPr>
            <a:lvl8pPr fontAlgn="base">
              <a:spcBef>
                <a:spcPct val="0"/>
              </a:spcBef>
              <a:spcAft>
                <a:spcPct val="0"/>
              </a:spcAft>
              <a:defRPr sz="3600">
                <a:solidFill>
                  <a:schemeClr val="tx1"/>
                </a:solidFill>
                <a:latin typeface="Arial" panose="020B0604020202020204" pitchFamily="34" charset="0"/>
              </a:defRPr>
            </a:lvl8pPr>
            <a:lvl9pPr fontAlgn="base">
              <a:spcBef>
                <a:spcPct val="0"/>
              </a:spcBef>
              <a:spcAft>
                <a:spcPct val="0"/>
              </a:spcAft>
              <a:defRPr sz="3600">
                <a:solidFill>
                  <a:schemeClr val="tx1"/>
                </a:solidFill>
                <a:latin typeface="Arial" panose="020B0604020202020204" pitchFamily="34" charset="0"/>
              </a:defRPr>
            </a:lvl9pPr>
          </a:lstStyle>
          <a:p>
            <a:pPr eaLnBrk="0" hangingPunct="0">
              <a:spcBef>
                <a:spcPct val="20000"/>
              </a:spcBef>
              <a:buFont typeface="Arial" panose="020B0604020202020204" pitchFamily="34" charset="0"/>
              <a:buChar char="•"/>
            </a:pPr>
            <a:r>
              <a:rPr lang="en-US" altLang="zh-CN" sz="2400">
                <a:latin typeface="Calibri" panose="020F0502020204030204" pitchFamily="34" charset="0"/>
              </a:rPr>
              <a:t>13 Text Processing 573</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13.1 Abundance of Digitized Text   -  574</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13.2 Pattern-Matching Algorithms  -  576</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13.2.1 Brute Force   -   576</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13.2.3 The Knuth-Morris-Pratt Algorithm - 582</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13.4 Text Compression and the Greedy Method  -   595</a:t>
            </a:r>
          </a:p>
          <a:p>
            <a:pPr eaLnBrk="0" hangingPunct="0">
              <a:spcBef>
                <a:spcPct val="20000"/>
              </a:spcBef>
              <a:buFont typeface="Arial" panose="020B0604020202020204" pitchFamily="34" charset="0"/>
              <a:buChar char="•"/>
            </a:pPr>
            <a:r>
              <a:rPr lang="en-US" altLang="zh-CN" sz="2400">
                <a:latin typeface="Calibri" panose="020F0502020204030204" pitchFamily="34" charset="0"/>
              </a:rPr>
              <a:t>13.4.1 The Huffman Coding Algorithm  -  596</a:t>
            </a:r>
          </a:p>
        </p:txBody>
      </p:sp>
      <p:sp>
        <p:nvSpPr>
          <p:cNvPr id="84997" name="Text Box 3">
            <a:extLst>
              <a:ext uri="{FF2B5EF4-FFF2-40B4-BE49-F238E27FC236}">
                <a16:creationId xmlns:a16="http://schemas.microsoft.com/office/drawing/2014/main" id="{DABC3BDE-E5CB-42B8-BBD8-59758557AAE0}"/>
              </a:ext>
            </a:extLst>
          </p:cNvPr>
          <p:cNvSpPr txBox="1">
            <a:spLocks noChangeArrowheads="1"/>
          </p:cNvSpPr>
          <p:nvPr/>
        </p:nvSpPr>
        <p:spPr bwMode="auto">
          <a:xfrm>
            <a:off x="1676400" y="1219200"/>
            <a:ext cx="5791200" cy="376238"/>
          </a:xfrm>
          <a:prstGeom prst="rect">
            <a:avLst/>
          </a:prstGeom>
          <a:solidFill>
            <a:srgbClr val="FFCC99"/>
          </a:solidFill>
          <a:ln w="9525">
            <a:solidFill>
              <a:schemeClr val="tx1"/>
            </a:solidFill>
            <a:miter lim="800000"/>
            <a:headEnd/>
            <a:tailEnd/>
          </a:ln>
        </p:spPr>
        <p:txBody>
          <a:bodyPr>
            <a:spAutoFit/>
          </a:bodyPr>
          <a:lstStyle/>
          <a:p>
            <a:pPr algn="ctr">
              <a:spcBef>
                <a:spcPct val="50000"/>
              </a:spcBef>
            </a:pPr>
            <a:r>
              <a:rPr lang="en-US" altLang="zh-CN" sz="1800" b="1"/>
              <a:t>Text book: Data Structures and Algorithms in Java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Footer Placeholder 4">
            <a:extLst>
              <a:ext uri="{FF2B5EF4-FFF2-40B4-BE49-F238E27FC236}">
                <a16:creationId xmlns:a16="http://schemas.microsoft.com/office/drawing/2014/main" id="{C146F790-FDD5-47A7-A204-FA9596790571}"/>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0242" name="Slide Number Placeholder 5">
            <a:extLst>
              <a:ext uri="{FF2B5EF4-FFF2-40B4-BE49-F238E27FC236}">
                <a16:creationId xmlns:a16="http://schemas.microsoft.com/office/drawing/2014/main" id="{11B269AC-80D6-422D-8330-9B041508757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9F4686-BAEA-482E-89ED-4D7B8658799A}" type="slidenum">
              <a:rPr lang="en-US" altLang="zh-CN"/>
              <a:pPr/>
              <a:t>6</a:t>
            </a:fld>
            <a:r>
              <a:rPr lang="en-US" altLang="zh-CN"/>
              <a:t>/47</a:t>
            </a:r>
          </a:p>
        </p:txBody>
      </p:sp>
      <p:sp>
        <p:nvSpPr>
          <p:cNvPr id="10243" name="Rectangle 5">
            <a:extLst>
              <a:ext uri="{FF2B5EF4-FFF2-40B4-BE49-F238E27FC236}">
                <a16:creationId xmlns:a16="http://schemas.microsoft.com/office/drawing/2014/main" id="{3BB43BED-0639-400E-BACE-9BC59C717B87}"/>
              </a:ext>
            </a:extLst>
          </p:cNvPr>
          <p:cNvSpPr>
            <a:spLocks noGrp="1" noChangeArrowheads="1"/>
          </p:cNvSpPr>
          <p:nvPr>
            <p:ph type="title"/>
          </p:nvPr>
        </p:nvSpPr>
        <p:spPr>
          <a:xfrm>
            <a:off x="457200" y="381000"/>
            <a:ext cx="8229600" cy="701675"/>
          </a:xfrm>
        </p:spPr>
        <p:txBody>
          <a:bodyPr>
            <a:spAutoFit/>
          </a:bodyPr>
          <a:lstStyle/>
          <a:p>
            <a:r>
              <a:rPr lang="en-US" altLang="zh-CN" sz="4000" b="1">
                <a:solidFill>
                  <a:srgbClr val="CC3300"/>
                </a:solidFill>
                <a:latin typeface="Calibri" panose="020F0502020204030204" pitchFamily="34" charset="0"/>
              </a:rPr>
              <a:t>Brute-Force algorithm</a:t>
            </a:r>
          </a:p>
        </p:txBody>
      </p:sp>
      <p:sp>
        <p:nvSpPr>
          <p:cNvPr id="10244" name="Text Box 6">
            <a:extLst>
              <a:ext uri="{FF2B5EF4-FFF2-40B4-BE49-F238E27FC236}">
                <a16:creationId xmlns:a16="http://schemas.microsoft.com/office/drawing/2014/main" id="{66DA02A0-FC93-44AD-B52B-781E2AC25D7A}"/>
              </a:ext>
            </a:extLst>
          </p:cNvPr>
          <p:cNvSpPr txBox="1">
            <a:spLocks noChangeArrowheads="1"/>
          </p:cNvSpPr>
          <p:nvPr/>
        </p:nvSpPr>
        <p:spPr bwMode="auto">
          <a:xfrm>
            <a:off x="609600" y="1219200"/>
            <a:ext cx="7848600" cy="442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eaLnBrk="0" hangingPunct="0">
              <a:spcBef>
                <a:spcPct val="20000"/>
              </a:spcBef>
            </a:pPr>
            <a:r>
              <a:rPr lang="en-US" altLang="zh-CN" sz="2200"/>
              <a:t>One of the most obvious approach towards the string matching problem would be to </a:t>
            </a:r>
            <a:r>
              <a:rPr lang="en-US" altLang="zh-CN" sz="2200" b="1">
                <a:solidFill>
                  <a:srgbClr val="00B050"/>
                </a:solidFill>
              </a:rPr>
              <a:t>compare the first element</a:t>
            </a:r>
            <a:r>
              <a:rPr lang="en-US" altLang="zh-CN" sz="2200"/>
              <a:t> of the pattern to be searched p, with the first element of the string S in which to locate p. </a:t>
            </a:r>
          </a:p>
          <a:p>
            <a:pPr algn="just" eaLnBrk="0" hangingPunct="0">
              <a:spcBef>
                <a:spcPct val="20000"/>
              </a:spcBef>
            </a:pPr>
            <a:r>
              <a:rPr lang="en-US" altLang="zh-CN" sz="2200" b="1">
                <a:solidFill>
                  <a:srgbClr val="00B050"/>
                </a:solidFill>
              </a:rPr>
              <a:t>If the first element</a:t>
            </a:r>
            <a:r>
              <a:rPr lang="en-US" altLang="zh-CN" sz="2200"/>
              <a:t> of p </a:t>
            </a:r>
            <a:r>
              <a:rPr lang="en-US" altLang="zh-CN" sz="2200" b="1">
                <a:solidFill>
                  <a:srgbClr val="00B050"/>
                </a:solidFill>
              </a:rPr>
              <a:t>matches</a:t>
            </a:r>
            <a:r>
              <a:rPr lang="en-US" altLang="zh-CN" sz="2200"/>
              <a:t> the first element of S, </a:t>
            </a:r>
            <a:r>
              <a:rPr lang="en-US" altLang="zh-CN" sz="2200" b="1">
                <a:solidFill>
                  <a:srgbClr val="0000CC"/>
                </a:solidFill>
              </a:rPr>
              <a:t>compare the second</a:t>
            </a:r>
            <a:r>
              <a:rPr lang="en-US" altLang="zh-CN" sz="2200"/>
              <a:t> element of p with second element of S. </a:t>
            </a:r>
          </a:p>
          <a:p>
            <a:pPr algn="just" eaLnBrk="0" hangingPunct="0">
              <a:spcBef>
                <a:spcPct val="20000"/>
              </a:spcBef>
            </a:pPr>
            <a:r>
              <a:rPr lang="en-US" altLang="zh-CN" sz="2200"/>
              <a:t>If match found proceed likewise until entire p is found. </a:t>
            </a:r>
          </a:p>
          <a:p>
            <a:pPr algn="just" eaLnBrk="0" hangingPunct="0">
              <a:spcBef>
                <a:spcPct val="20000"/>
              </a:spcBef>
            </a:pPr>
            <a:r>
              <a:rPr lang="en-US" altLang="zh-CN" sz="2200" b="1">
                <a:solidFill>
                  <a:srgbClr val="FF0000"/>
                </a:solidFill>
              </a:rPr>
              <a:t>If a mismatch</a:t>
            </a:r>
            <a:r>
              <a:rPr lang="en-US" altLang="zh-CN" sz="2200"/>
              <a:t> is found at any position, </a:t>
            </a:r>
            <a:r>
              <a:rPr lang="en-US" altLang="zh-CN" sz="2200" b="1">
                <a:solidFill>
                  <a:srgbClr val="FF0000"/>
                </a:solidFill>
              </a:rPr>
              <a:t>shift p one position</a:t>
            </a:r>
            <a:r>
              <a:rPr lang="en-US" altLang="zh-CN" sz="2200"/>
              <a:t> to the right and repeat comparison beginning from first element of p. </a:t>
            </a:r>
          </a:p>
          <a:p>
            <a:pPr algn="just" eaLnBrk="0" hangingPunct="0">
              <a:spcBef>
                <a:spcPct val="20000"/>
              </a:spcBef>
            </a:pPr>
            <a:r>
              <a:rPr lang="en-US" altLang="zh-CN" sz="2200"/>
              <a:t>This algorithm is called Brute-Force. Its' </a:t>
            </a:r>
            <a:r>
              <a:rPr lang="en-US" altLang="zh-CN" sz="2200" b="1">
                <a:solidFill>
                  <a:srgbClr val="0000CC"/>
                </a:solidFill>
              </a:rPr>
              <a:t>complexity</a:t>
            </a:r>
            <a:r>
              <a:rPr lang="en-US" altLang="zh-CN" sz="2200"/>
              <a:t> (worst case) is  </a:t>
            </a:r>
            <a:r>
              <a:rPr lang="en-US" altLang="zh-CN" sz="2200" b="1">
                <a:solidFill>
                  <a:srgbClr val="0000CC"/>
                </a:solidFill>
              </a:rPr>
              <a:t>O(nm)</a:t>
            </a:r>
            <a:r>
              <a:rPr lang="en-US" altLang="zh-CN" sz="2200"/>
              <a:t>.</a:t>
            </a:r>
          </a:p>
        </p:txBody>
      </p:sp>
      <p:pic>
        <p:nvPicPr>
          <p:cNvPr id="10245" name="Picture 6">
            <a:extLst>
              <a:ext uri="{FF2B5EF4-FFF2-40B4-BE49-F238E27FC236}">
                <a16:creationId xmlns:a16="http://schemas.microsoft.com/office/drawing/2014/main" id="{46490D99-B76F-4D47-94FE-7D11D5BA2C0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5334000"/>
            <a:ext cx="443706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6">
            <a:extLst>
              <a:ext uri="{FF2B5EF4-FFF2-40B4-BE49-F238E27FC236}">
                <a16:creationId xmlns:a16="http://schemas.microsoft.com/office/drawing/2014/main" id="{59630323-6FF3-4603-AB48-F7D9BA9C30D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1266" name="Slide Number Placeholder 7">
            <a:extLst>
              <a:ext uri="{FF2B5EF4-FFF2-40B4-BE49-F238E27FC236}">
                <a16:creationId xmlns:a16="http://schemas.microsoft.com/office/drawing/2014/main" id="{E7937BC5-28CE-4C37-8D36-A605E452CB3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F7D87AB-95F4-42B0-841A-544909D2E361}" type="slidenum">
              <a:rPr lang="en-US" altLang="zh-CN"/>
              <a:pPr/>
              <a:t>7</a:t>
            </a:fld>
            <a:r>
              <a:rPr lang="en-US" altLang="zh-CN"/>
              <a:t>/47</a:t>
            </a:r>
          </a:p>
        </p:txBody>
      </p:sp>
      <p:sp>
        <p:nvSpPr>
          <p:cNvPr id="11267" name="Rectangle 3">
            <a:extLst>
              <a:ext uri="{FF2B5EF4-FFF2-40B4-BE49-F238E27FC236}">
                <a16:creationId xmlns:a16="http://schemas.microsoft.com/office/drawing/2014/main" id="{4205E16C-A854-4329-BB7A-43E8CA74CF9A}"/>
              </a:ext>
            </a:extLst>
          </p:cNvPr>
          <p:cNvSpPr>
            <a:spLocks noGrp="1" noChangeArrowheads="1"/>
          </p:cNvSpPr>
          <p:nvPr>
            <p:ph type="body" sz="half" idx="1"/>
          </p:nvPr>
        </p:nvSpPr>
        <p:spPr>
          <a:xfrm>
            <a:off x="609600" y="1600200"/>
            <a:ext cx="7772400" cy="4525963"/>
          </a:xfrm>
        </p:spPr>
        <p:txBody>
          <a:bodyPr/>
          <a:lstStyle/>
          <a:p>
            <a:pPr algn="just">
              <a:buFont typeface="Arial" panose="020B0604020202020204" pitchFamily="34" charset="0"/>
              <a:buNone/>
            </a:pPr>
            <a:r>
              <a:rPr lang="en-US" altLang="zh-CN" sz="2800"/>
              <a:t>Below is an illustration of how the previously described O(mn) approach works.</a:t>
            </a:r>
          </a:p>
          <a:p>
            <a:pPr algn="just">
              <a:buFont typeface="Arial" panose="020B0604020202020204" pitchFamily="34" charset="0"/>
              <a:buNone/>
            </a:pPr>
            <a:endParaRPr lang="en-US" altLang="zh-CN" sz="2800"/>
          </a:p>
          <a:p>
            <a:pPr algn="just">
              <a:buFont typeface="Arial" panose="020B0604020202020204" pitchFamily="34" charset="0"/>
              <a:buNone/>
            </a:pPr>
            <a:r>
              <a:rPr lang="en-US" altLang="zh-CN" sz="2800"/>
              <a:t>String  S   </a:t>
            </a:r>
          </a:p>
        </p:txBody>
      </p:sp>
      <p:graphicFrame>
        <p:nvGraphicFramePr>
          <p:cNvPr id="406532" name="Group 4">
            <a:extLst>
              <a:ext uri="{FF2B5EF4-FFF2-40B4-BE49-F238E27FC236}">
                <a16:creationId xmlns:a16="http://schemas.microsoft.com/office/drawing/2014/main" id="{8CB6ED73-640F-4484-81A2-743240BFD4EE}"/>
              </a:ext>
            </a:extLst>
          </p:cNvPr>
          <p:cNvGraphicFramePr>
            <a:graphicFrameLocks noGrp="1"/>
          </p:cNvGraphicFramePr>
          <p:nvPr>
            <p:ph sz="quarter" idx="1"/>
          </p:nvPr>
        </p:nvGraphicFramePr>
        <p:xfrm>
          <a:off x="2819400" y="30480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298" name="Text Box 34">
            <a:extLst>
              <a:ext uri="{FF2B5EF4-FFF2-40B4-BE49-F238E27FC236}">
                <a16:creationId xmlns:a16="http://schemas.microsoft.com/office/drawing/2014/main" id="{5D065E3B-F522-4C40-B79E-E32CFD76A2FC}"/>
              </a:ext>
            </a:extLst>
          </p:cNvPr>
          <p:cNvSpPr txBox="1">
            <a:spLocks noChangeArrowheads="1"/>
          </p:cNvSpPr>
          <p:nvPr/>
        </p:nvSpPr>
        <p:spPr bwMode="auto">
          <a:xfrm>
            <a:off x="457200" y="4724400"/>
            <a:ext cx="1825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Pattern   p</a:t>
            </a:r>
          </a:p>
        </p:txBody>
      </p:sp>
      <p:sp>
        <p:nvSpPr>
          <p:cNvPr id="11299" name="Text Box 35">
            <a:extLst>
              <a:ext uri="{FF2B5EF4-FFF2-40B4-BE49-F238E27FC236}">
                <a16:creationId xmlns:a16="http://schemas.microsoft.com/office/drawing/2014/main" id="{524CEBBC-3EBC-40FB-99D2-BD43332ECF51}"/>
              </a:ext>
            </a:extLst>
          </p:cNvPr>
          <p:cNvSpPr txBox="1">
            <a:spLocks noChangeArrowheads="1"/>
          </p:cNvSpPr>
          <p:nvPr/>
        </p:nvSpPr>
        <p:spPr bwMode="auto">
          <a:xfrm>
            <a:off x="2743200" y="4800600"/>
            <a:ext cx="4419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graphicFrame>
        <p:nvGraphicFramePr>
          <p:cNvPr id="406564" name="Group 36">
            <a:extLst>
              <a:ext uri="{FF2B5EF4-FFF2-40B4-BE49-F238E27FC236}">
                <a16:creationId xmlns:a16="http://schemas.microsoft.com/office/drawing/2014/main" id="{20B5E92A-D1D3-4072-96E7-23069613DA7C}"/>
              </a:ext>
            </a:extLst>
          </p:cNvPr>
          <p:cNvGraphicFramePr>
            <a:graphicFrameLocks noGrp="1"/>
          </p:cNvGraphicFramePr>
          <p:nvPr>
            <p:ph sz="quarter" idx="1"/>
          </p:nvPr>
        </p:nvGraphicFramePr>
        <p:xfrm>
          <a:off x="2895600" y="4724400"/>
          <a:ext cx="1524000" cy="518048"/>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1312" name="Rectangle 48">
            <a:extLst>
              <a:ext uri="{FF2B5EF4-FFF2-40B4-BE49-F238E27FC236}">
                <a16:creationId xmlns:a16="http://schemas.microsoft.com/office/drawing/2014/main" id="{D4082A92-AD29-4690-84D7-FB80F5D18766}"/>
              </a:ext>
            </a:extLst>
          </p:cNvPr>
          <p:cNvSpPr>
            <a:spLocks noChangeArrowheads="1"/>
          </p:cNvSpPr>
          <p:nvPr/>
        </p:nvSpPr>
        <p:spPr bwMode="auto">
          <a:xfrm>
            <a:off x="457200" y="525463"/>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- 1</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9" name="Footer Placeholder 4">
            <a:extLst>
              <a:ext uri="{FF2B5EF4-FFF2-40B4-BE49-F238E27FC236}">
                <a16:creationId xmlns:a16="http://schemas.microsoft.com/office/drawing/2014/main" id="{E4B351AF-210B-4039-A979-268C921B744A}"/>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2290" name="Slide Number Placeholder 5">
            <a:extLst>
              <a:ext uri="{FF2B5EF4-FFF2-40B4-BE49-F238E27FC236}">
                <a16:creationId xmlns:a16="http://schemas.microsoft.com/office/drawing/2014/main" id="{4A7F3FCC-314A-4467-8A24-D28F7DF7CDE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43DE453-C57F-4D60-AE26-487F2E3A4F51}" type="slidenum">
              <a:rPr lang="en-US" altLang="zh-CN"/>
              <a:pPr/>
              <a:t>8</a:t>
            </a:fld>
            <a:r>
              <a:rPr lang="en-US" altLang="zh-CN"/>
              <a:t>/47</a:t>
            </a:r>
          </a:p>
        </p:txBody>
      </p:sp>
      <p:sp>
        <p:nvSpPr>
          <p:cNvPr id="12291" name="Rectangle 3">
            <a:extLst>
              <a:ext uri="{FF2B5EF4-FFF2-40B4-BE49-F238E27FC236}">
                <a16:creationId xmlns:a16="http://schemas.microsoft.com/office/drawing/2014/main" id="{47D7CF0F-7136-46DD-BC00-328C4B649544}"/>
              </a:ext>
            </a:extLst>
          </p:cNvPr>
          <p:cNvSpPr>
            <a:spLocks noGrp="1" noChangeArrowheads="1"/>
          </p:cNvSpPr>
          <p:nvPr>
            <p:ph type="subTitle" idx="1"/>
          </p:nvPr>
        </p:nvSpPr>
        <p:spPr>
          <a:xfrm>
            <a:off x="685800" y="990600"/>
            <a:ext cx="7848600" cy="5410200"/>
          </a:xfrm>
        </p:spPr>
        <p:txBody>
          <a:bodyPr/>
          <a:lstStyle/>
          <a:p>
            <a:pPr algn="l"/>
            <a:r>
              <a:rPr lang="en-US" altLang="zh-CN">
                <a:solidFill>
                  <a:schemeClr val="tx1"/>
                </a:solidFill>
              </a:rPr>
              <a:t>Step 1: compare p[1] with S[1]</a:t>
            </a:r>
          </a:p>
          <a:p>
            <a:pPr algn="l"/>
            <a:r>
              <a:rPr lang="en-US" altLang="zh-CN">
                <a:solidFill>
                  <a:schemeClr val="tx1"/>
                </a:solidFill>
              </a:rPr>
              <a:t>S     </a:t>
            </a:r>
          </a:p>
          <a:p>
            <a:pPr algn="l"/>
            <a:endParaRPr lang="en-US" altLang="zh-CN">
              <a:solidFill>
                <a:schemeClr val="tx1"/>
              </a:solidFill>
            </a:endParaRPr>
          </a:p>
        </p:txBody>
      </p:sp>
      <p:graphicFrame>
        <p:nvGraphicFramePr>
          <p:cNvPr id="407556" name="Group 4">
            <a:extLst>
              <a:ext uri="{FF2B5EF4-FFF2-40B4-BE49-F238E27FC236}">
                <a16:creationId xmlns:a16="http://schemas.microsoft.com/office/drawing/2014/main" id="{E7C324A8-8AD1-44AF-A497-DB0CD4BC4449}"/>
              </a:ext>
            </a:extLst>
          </p:cNvPr>
          <p:cNvGraphicFramePr>
            <a:graphicFrameLocks noGrp="1"/>
          </p:cNvGraphicFramePr>
          <p:nvPr/>
        </p:nvGraphicFramePr>
        <p:xfrm>
          <a:off x="1752600" y="16764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22" name="Text Box 34">
            <a:extLst>
              <a:ext uri="{FF2B5EF4-FFF2-40B4-BE49-F238E27FC236}">
                <a16:creationId xmlns:a16="http://schemas.microsoft.com/office/drawing/2014/main" id="{45457FD8-A2AE-4E0A-A0BD-E33103A52B33}"/>
              </a:ext>
            </a:extLst>
          </p:cNvPr>
          <p:cNvSpPr txBox="1">
            <a:spLocks noChangeArrowheads="1"/>
          </p:cNvSpPr>
          <p:nvPr/>
        </p:nvSpPr>
        <p:spPr bwMode="auto">
          <a:xfrm>
            <a:off x="762000" y="3048000"/>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p</a:t>
            </a:r>
          </a:p>
        </p:txBody>
      </p:sp>
      <p:sp>
        <p:nvSpPr>
          <p:cNvPr id="12323" name="Text Box 35">
            <a:extLst>
              <a:ext uri="{FF2B5EF4-FFF2-40B4-BE49-F238E27FC236}">
                <a16:creationId xmlns:a16="http://schemas.microsoft.com/office/drawing/2014/main" id="{CFBFAA58-0FC2-4194-AC6B-60D43FE89616}"/>
              </a:ext>
            </a:extLst>
          </p:cNvPr>
          <p:cNvSpPr txBox="1">
            <a:spLocks noChangeArrowheads="1"/>
          </p:cNvSpPr>
          <p:nvPr/>
        </p:nvSpPr>
        <p:spPr bwMode="auto">
          <a:xfrm>
            <a:off x="1752600" y="3124200"/>
            <a:ext cx="4267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graphicFrame>
        <p:nvGraphicFramePr>
          <p:cNvPr id="407588" name="Group 36">
            <a:extLst>
              <a:ext uri="{FF2B5EF4-FFF2-40B4-BE49-F238E27FC236}">
                <a16:creationId xmlns:a16="http://schemas.microsoft.com/office/drawing/2014/main" id="{6154B798-F2D4-423D-9F4B-28B512DF5DD0}"/>
              </a:ext>
            </a:extLst>
          </p:cNvPr>
          <p:cNvGraphicFramePr>
            <a:graphicFrameLocks noGrp="1"/>
          </p:cNvGraphicFramePr>
          <p:nvPr/>
        </p:nvGraphicFramePr>
        <p:xfrm>
          <a:off x="1752600" y="3048000"/>
          <a:ext cx="1524000" cy="518048"/>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36" name="Line 48">
            <a:extLst>
              <a:ext uri="{FF2B5EF4-FFF2-40B4-BE49-F238E27FC236}">
                <a16:creationId xmlns:a16="http://schemas.microsoft.com/office/drawing/2014/main" id="{F937037F-0E03-49E0-A4DF-060A6C6C122E}"/>
              </a:ext>
            </a:extLst>
          </p:cNvPr>
          <p:cNvSpPr>
            <a:spLocks noChangeShapeType="1"/>
          </p:cNvSpPr>
          <p:nvPr/>
        </p:nvSpPr>
        <p:spPr bwMode="auto">
          <a:xfrm flipV="1">
            <a:off x="1905000" y="2286000"/>
            <a:ext cx="0" cy="762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37" name="Text Box 49">
            <a:extLst>
              <a:ext uri="{FF2B5EF4-FFF2-40B4-BE49-F238E27FC236}">
                <a16:creationId xmlns:a16="http://schemas.microsoft.com/office/drawing/2014/main" id="{EF66DFC1-D624-4716-800D-8FFCBC9D8E6B}"/>
              </a:ext>
            </a:extLst>
          </p:cNvPr>
          <p:cNvSpPr txBox="1">
            <a:spLocks noChangeArrowheads="1"/>
          </p:cNvSpPr>
          <p:nvPr/>
        </p:nvSpPr>
        <p:spPr bwMode="auto">
          <a:xfrm>
            <a:off x="685800" y="3914775"/>
            <a:ext cx="49514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Step 2: compare p[2] with S[2]</a:t>
            </a:r>
          </a:p>
        </p:txBody>
      </p:sp>
      <p:sp>
        <p:nvSpPr>
          <p:cNvPr id="12338" name="Text Box 50">
            <a:extLst>
              <a:ext uri="{FF2B5EF4-FFF2-40B4-BE49-F238E27FC236}">
                <a16:creationId xmlns:a16="http://schemas.microsoft.com/office/drawing/2014/main" id="{848637B3-864C-4DC9-B92E-EA8FAF025CB0}"/>
              </a:ext>
            </a:extLst>
          </p:cNvPr>
          <p:cNvSpPr txBox="1">
            <a:spLocks noChangeArrowheads="1"/>
          </p:cNvSpPr>
          <p:nvPr/>
        </p:nvSpPr>
        <p:spPr bwMode="auto">
          <a:xfrm>
            <a:off x="762000" y="45720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S</a:t>
            </a:r>
          </a:p>
        </p:txBody>
      </p:sp>
      <p:sp>
        <p:nvSpPr>
          <p:cNvPr id="12339" name="Text Box 51">
            <a:extLst>
              <a:ext uri="{FF2B5EF4-FFF2-40B4-BE49-F238E27FC236}">
                <a16:creationId xmlns:a16="http://schemas.microsoft.com/office/drawing/2014/main" id="{C11A7C93-D410-4B02-8AA0-DF5E3602DD0D}"/>
              </a:ext>
            </a:extLst>
          </p:cNvPr>
          <p:cNvSpPr txBox="1">
            <a:spLocks noChangeArrowheads="1"/>
          </p:cNvSpPr>
          <p:nvPr/>
        </p:nvSpPr>
        <p:spPr bwMode="auto">
          <a:xfrm>
            <a:off x="1752600" y="4495800"/>
            <a:ext cx="5105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graphicFrame>
        <p:nvGraphicFramePr>
          <p:cNvPr id="407604" name="Group 52">
            <a:extLst>
              <a:ext uri="{FF2B5EF4-FFF2-40B4-BE49-F238E27FC236}">
                <a16:creationId xmlns:a16="http://schemas.microsoft.com/office/drawing/2014/main" id="{7738987C-5760-49E7-959B-04F9D58BD334}"/>
              </a:ext>
            </a:extLst>
          </p:cNvPr>
          <p:cNvGraphicFramePr>
            <a:graphicFrameLocks noGrp="1"/>
          </p:cNvGraphicFramePr>
          <p:nvPr/>
        </p:nvGraphicFramePr>
        <p:xfrm>
          <a:off x="1676400" y="4495800"/>
          <a:ext cx="5181600" cy="685800"/>
        </p:xfrm>
        <a:graphic>
          <a:graphicData uri="http://schemas.openxmlformats.org/drawingml/2006/table">
            <a:tbl>
              <a:tblPr/>
              <a:tblGrid>
                <a:gridCol w="396875">
                  <a:extLst>
                    <a:ext uri="{9D8B030D-6E8A-4147-A177-3AD203B41FA5}">
                      <a16:colId xmlns:a16="http://schemas.microsoft.com/office/drawing/2014/main" val="20000"/>
                    </a:ext>
                  </a:extLst>
                </a:gridCol>
                <a:gridCol w="401638">
                  <a:extLst>
                    <a:ext uri="{9D8B030D-6E8A-4147-A177-3AD203B41FA5}">
                      <a16:colId xmlns:a16="http://schemas.microsoft.com/office/drawing/2014/main" val="20001"/>
                    </a:ext>
                  </a:extLst>
                </a:gridCol>
                <a:gridCol w="396875">
                  <a:extLst>
                    <a:ext uri="{9D8B030D-6E8A-4147-A177-3AD203B41FA5}">
                      <a16:colId xmlns:a16="http://schemas.microsoft.com/office/drawing/2014/main" val="20002"/>
                    </a:ext>
                  </a:extLst>
                </a:gridCol>
                <a:gridCol w="400050">
                  <a:extLst>
                    <a:ext uri="{9D8B030D-6E8A-4147-A177-3AD203B41FA5}">
                      <a16:colId xmlns:a16="http://schemas.microsoft.com/office/drawing/2014/main" val="20003"/>
                    </a:ext>
                  </a:extLst>
                </a:gridCol>
                <a:gridCol w="398462">
                  <a:extLst>
                    <a:ext uri="{9D8B030D-6E8A-4147-A177-3AD203B41FA5}">
                      <a16:colId xmlns:a16="http://schemas.microsoft.com/office/drawing/2014/main" val="20004"/>
                    </a:ext>
                  </a:extLst>
                </a:gridCol>
                <a:gridCol w="396875">
                  <a:extLst>
                    <a:ext uri="{9D8B030D-6E8A-4147-A177-3AD203B41FA5}">
                      <a16:colId xmlns:a16="http://schemas.microsoft.com/office/drawing/2014/main" val="20005"/>
                    </a:ext>
                  </a:extLst>
                </a:gridCol>
                <a:gridCol w="400050">
                  <a:extLst>
                    <a:ext uri="{9D8B030D-6E8A-4147-A177-3AD203B41FA5}">
                      <a16:colId xmlns:a16="http://schemas.microsoft.com/office/drawing/2014/main" val="20006"/>
                    </a:ext>
                  </a:extLst>
                </a:gridCol>
                <a:gridCol w="396875">
                  <a:extLst>
                    <a:ext uri="{9D8B030D-6E8A-4147-A177-3AD203B41FA5}">
                      <a16:colId xmlns:a16="http://schemas.microsoft.com/office/drawing/2014/main" val="20007"/>
                    </a:ext>
                  </a:extLst>
                </a:gridCol>
                <a:gridCol w="398463">
                  <a:extLst>
                    <a:ext uri="{9D8B030D-6E8A-4147-A177-3AD203B41FA5}">
                      <a16:colId xmlns:a16="http://schemas.microsoft.com/office/drawing/2014/main" val="20008"/>
                    </a:ext>
                  </a:extLst>
                </a:gridCol>
                <a:gridCol w="400050">
                  <a:extLst>
                    <a:ext uri="{9D8B030D-6E8A-4147-A177-3AD203B41FA5}">
                      <a16:colId xmlns:a16="http://schemas.microsoft.com/office/drawing/2014/main" val="20009"/>
                    </a:ext>
                  </a:extLst>
                </a:gridCol>
                <a:gridCol w="396875">
                  <a:extLst>
                    <a:ext uri="{9D8B030D-6E8A-4147-A177-3AD203B41FA5}">
                      <a16:colId xmlns:a16="http://schemas.microsoft.com/office/drawing/2014/main" val="20010"/>
                    </a:ext>
                  </a:extLst>
                </a:gridCol>
                <a:gridCol w="401637">
                  <a:extLst>
                    <a:ext uri="{9D8B030D-6E8A-4147-A177-3AD203B41FA5}">
                      <a16:colId xmlns:a16="http://schemas.microsoft.com/office/drawing/2014/main" val="20011"/>
                    </a:ext>
                  </a:extLst>
                </a:gridCol>
                <a:gridCol w="396875">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70" name="Text Box 82">
            <a:extLst>
              <a:ext uri="{FF2B5EF4-FFF2-40B4-BE49-F238E27FC236}">
                <a16:creationId xmlns:a16="http://schemas.microsoft.com/office/drawing/2014/main" id="{0F0C8B6C-B23C-40F4-AFE9-F8C039C4F5A0}"/>
              </a:ext>
            </a:extLst>
          </p:cNvPr>
          <p:cNvSpPr txBox="1">
            <a:spLocks noChangeArrowheads="1"/>
          </p:cNvSpPr>
          <p:nvPr/>
        </p:nvSpPr>
        <p:spPr bwMode="auto">
          <a:xfrm>
            <a:off x="838200" y="5667375"/>
            <a:ext cx="3825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p</a:t>
            </a:r>
          </a:p>
        </p:txBody>
      </p:sp>
      <p:sp>
        <p:nvSpPr>
          <p:cNvPr id="12371" name="Text Box 83">
            <a:extLst>
              <a:ext uri="{FF2B5EF4-FFF2-40B4-BE49-F238E27FC236}">
                <a16:creationId xmlns:a16="http://schemas.microsoft.com/office/drawing/2014/main" id="{D352973B-5DF0-4907-9A96-79518C1EA623}"/>
              </a:ext>
            </a:extLst>
          </p:cNvPr>
          <p:cNvSpPr txBox="1">
            <a:spLocks noChangeArrowheads="1"/>
          </p:cNvSpPr>
          <p:nvPr/>
        </p:nvSpPr>
        <p:spPr bwMode="auto">
          <a:xfrm>
            <a:off x="1676400" y="5446713"/>
            <a:ext cx="19208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graphicFrame>
        <p:nvGraphicFramePr>
          <p:cNvPr id="407636" name="Group 84">
            <a:extLst>
              <a:ext uri="{FF2B5EF4-FFF2-40B4-BE49-F238E27FC236}">
                <a16:creationId xmlns:a16="http://schemas.microsoft.com/office/drawing/2014/main" id="{17CB74DA-D457-45AF-848D-78464D44F2B5}"/>
              </a:ext>
            </a:extLst>
          </p:cNvPr>
          <p:cNvGraphicFramePr>
            <a:graphicFrameLocks noGrp="1"/>
          </p:cNvGraphicFramePr>
          <p:nvPr/>
        </p:nvGraphicFramePr>
        <p:xfrm>
          <a:off x="1676400" y="5715000"/>
          <a:ext cx="1524000" cy="518048"/>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2384" name="Line 96">
            <a:extLst>
              <a:ext uri="{FF2B5EF4-FFF2-40B4-BE49-F238E27FC236}">
                <a16:creationId xmlns:a16="http://schemas.microsoft.com/office/drawing/2014/main" id="{95252D6E-D501-4D6C-92EF-F92F1B75A2E1}"/>
              </a:ext>
            </a:extLst>
          </p:cNvPr>
          <p:cNvSpPr>
            <a:spLocks noChangeShapeType="1"/>
          </p:cNvSpPr>
          <p:nvPr/>
        </p:nvSpPr>
        <p:spPr bwMode="auto">
          <a:xfrm flipH="1" flipV="1">
            <a:off x="2209800" y="5105400"/>
            <a:ext cx="0" cy="609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85" name="Rectangle 97">
            <a:extLst>
              <a:ext uri="{FF2B5EF4-FFF2-40B4-BE49-F238E27FC236}">
                <a16:creationId xmlns:a16="http://schemas.microsoft.com/office/drawing/2014/main" id="{D86FC28D-2B64-4B3C-B911-A4C695229BB6}"/>
              </a:ext>
            </a:extLst>
          </p:cNvPr>
          <p:cNvSpPr>
            <a:spLocks noChangeArrowheads="1"/>
          </p:cNvSpPr>
          <p:nvPr/>
        </p:nvSpPr>
        <p:spPr bwMode="auto">
          <a:xfrm>
            <a:off x="457200" y="3048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- 2</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6">
            <a:extLst>
              <a:ext uri="{FF2B5EF4-FFF2-40B4-BE49-F238E27FC236}">
                <a16:creationId xmlns:a16="http://schemas.microsoft.com/office/drawing/2014/main" id="{EE56B9D0-EAC9-43C6-B20E-F1CF7430C110}"/>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en-US" altLang="zh-CN"/>
              <a:t>Data Structures and Algorithms in Java </a:t>
            </a:r>
          </a:p>
        </p:txBody>
      </p:sp>
      <p:sp>
        <p:nvSpPr>
          <p:cNvPr id="13314" name="Slide Number Placeholder 7">
            <a:extLst>
              <a:ext uri="{FF2B5EF4-FFF2-40B4-BE49-F238E27FC236}">
                <a16:creationId xmlns:a16="http://schemas.microsoft.com/office/drawing/2014/main" id="{9E4F3B7C-6D29-404B-89C2-BFBEDAAFB4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4CF53B6B-EF76-4364-8DF4-92AF96607F68}" type="slidenum">
              <a:rPr lang="en-US" altLang="zh-CN"/>
              <a:pPr/>
              <a:t>9</a:t>
            </a:fld>
            <a:r>
              <a:rPr lang="en-US" altLang="zh-CN"/>
              <a:t>/47</a:t>
            </a:r>
          </a:p>
        </p:txBody>
      </p:sp>
      <p:sp>
        <p:nvSpPr>
          <p:cNvPr id="13315" name="Rectangle 3">
            <a:extLst>
              <a:ext uri="{FF2B5EF4-FFF2-40B4-BE49-F238E27FC236}">
                <a16:creationId xmlns:a16="http://schemas.microsoft.com/office/drawing/2014/main" id="{4FBE3827-B1A1-4115-AB2F-15969C87D786}"/>
              </a:ext>
            </a:extLst>
          </p:cNvPr>
          <p:cNvSpPr>
            <a:spLocks noGrp="1" noChangeArrowheads="1"/>
          </p:cNvSpPr>
          <p:nvPr>
            <p:ph type="body" sz="half" idx="1"/>
          </p:nvPr>
        </p:nvSpPr>
        <p:spPr>
          <a:xfrm>
            <a:off x="457200" y="1157288"/>
            <a:ext cx="8229600" cy="519112"/>
          </a:xfrm>
        </p:spPr>
        <p:txBody>
          <a:bodyPr>
            <a:spAutoFit/>
          </a:bodyPr>
          <a:lstStyle/>
          <a:p>
            <a:pPr>
              <a:buFont typeface="Arial" panose="020B0604020202020204" pitchFamily="34" charset="0"/>
              <a:buNone/>
            </a:pPr>
            <a:r>
              <a:rPr lang="en-US" altLang="zh-CN" sz="2800"/>
              <a:t>Step 3: compare p[3] with S[3]       </a:t>
            </a:r>
          </a:p>
        </p:txBody>
      </p:sp>
      <p:sp>
        <p:nvSpPr>
          <p:cNvPr id="13316" name="Text Box 4">
            <a:extLst>
              <a:ext uri="{FF2B5EF4-FFF2-40B4-BE49-F238E27FC236}">
                <a16:creationId xmlns:a16="http://schemas.microsoft.com/office/drawing/2014/main" id="{6620959B-CA63-4517-BA05-D6CB32045362}"/>
              </a:ext>
            </a:extLst>
          </p:cNvPr>
          <p:cNvSpPr txBox="1">
            <a:spLocks noChangeArrowheads="1"/>
          </p:cNvSpPr>
          <p:nvPr/>
        </p:nvSpPr>
        <p:spPr bwMode="auto">
          <a:xfrm>
            <a:off x="1752600" y="1295400"/>
            <a:ext cx="4724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altLang="zh-CN" sz="1800"/>
          </a:p>
        </p:txBody>
      </p:sp>
      <p:sp>
        <p:nvSpPr>
          <p:cNvPr id="13317" name="Text Box 5">
            <a:extLst>
              <a:ext uri="{FF2B5EF4-FFF2-40B4-BE49-F238E27FC236}">
                <a16:creationId xmlns:a16="http://schemas.microsoft.com/office/drawing/2014/main" id="{DC52964B-7E21-47EF-885E-4716B26B50EE}"/>
              </a:ext>
            </a:extLst>
          </p:cNvPr>
          <p:cNvSpPr txBox="1">
            <a:spLocks noChangeArrowheads="1"/>
          </p:cNvSpPr>
          <p:nvPr/>
        </p:nvSpPr>
        <p:spPr bwMode="auto">
          <a:xfrm>
            <a:off x="912813" y="3168650"/>
            <a:ext cx="382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p</a:t>
            </a:r>
          </a:p>
        </p:txBody>
      </p:sp>
      <p:graphicFrame>
        <p:nvGraphicFramePr>
          <p:cNvPr id="408582" name="Group 6">
            <a:extLst>
              <a:ext uri="{FF2B5EF4-FFF2-40B4-BE49-F238E27FC236}">
                <a16:creationId xmlns:a16="http://schemas.microsoft.com/office/drawing/2014/main" id="{39978CD2-32C1-46AA-BE44-D86C291B46FE}"/>
              </a:ext>
            </a:extLst>
          </p:cNvPr>
          <p:cNvGraphicFramePr>
            <a:graphicFrameLocks noGrp="1"/>
          </p:cNvGraphicFramePr>
          <p:nvPr>
            <p:ph sz="quarter" idx="1"/>
          </p:nvPr>
        </p:nvGraphicFramePr>
        <p:xfrm>
          <a:off x="1600200" y="3168650"/>
          <a:ext cx="1524000" cy="609600"/>
        </p:xfrm>
        <a:graphic>
          <a:graphicData uri="http://schemas.openxmlformats.org/drawingml/2006/table">
            <a:tbl>
              <a:tblPr/>
              <a:tblGrid>
                <a:gridCol w="381000">
                  <a:extLst>
                    <a:ext uri="{9D8B030D-6E8A-4147-A177-3AD203B41FA5}">
                      <a16:colId xmlns:a16="http://schemas.microsoft.com/office/drawing/2014/main" val="20000"/>
                    </a:ext>
                  </a:extLst>
                </a:gridCol>
                <a:gridCol w="381000">
                  <a:extLst>
                    <a:ext uri="{9D8B030D-6E8A-4147-A177-3AD203B41FA5}">
                      <a16:colId xmlns:a16="http://schemas.microsoft.com/office/drawing/2014/main" val="20001"/>
                    </a:ext>
                  </a:extLst>
                </a:gridCol>
                <a:gridCol w="381000">
                  <a:extLst>
                    <a:ext uri="{9D8B030D-6E8A-4147-A177-3AD203B41FA5}">
                      <a16:colId xmlns:a16="http://schemas.microsoft.com/office/drawing/2014/main" val="20002"/>
                    </a:ext>
                  </a:extLst>
                </a:gridCol>
                <a:gridCol w="381000">
                  <a:extLst>
                    <a:ext uri="{9D8B030D-6E8A-4147-A177-3AD203B41FA5}">
                      <a16:colId xmlns:a16="http://schemas.microsoft.com/office/drawing/2014/main" val="20003"/>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330" name="Text Box 18">
            <a:extLst>
              <a:ext uri="{FF2B5EF4-FFF2-40B4-BE49-F238E27FC236}">
                <a16:creationId xmlns:a16="http://schemas.microsoft.com/office/drawing/2014/main" id="{A8965B73-B88F-4652-96D8-3E088C34C187}"/>
              </a:ext>
            </a:extLst>
          </p:cNvPr>
          <p:cNvSpPr txBox="1">
            <a:spLocks noChangeArrowheads="1"/>
          </p:cNvSpPr>
          <p:nvPr/>
        </p:nvSpPr>
        <p:spPr bwMode="auto">
          <a:xfrm>
            <a:off x="2209800" y="3854450"/>
            <a:ext cx="241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1600" b="1" i="1">
                <a:solidFill>
                  <a:srgbClr val="FF0000"/>
                </a:solidFill>
              </a:rPr>
              <a:t>Mismatch occurs</a:t>
            </a:r>
            <a:r>
              <a:rPr lang="en-US" altLang="zh-CN" sz="1600" i="1"/>
              <a:t> here..</a:t>
            </a:r>
          </a:p>
        </p:txBody>
      </p:sp>
      <p:sp>
        <p:nvSpPr>
          <p:cNvPr id="13331" name="Text Box 19">
            <a:extLst>
              <a:ext uri="{FF2B5EF4-FFF2-40B4-BE49-F238E27FC236}">
                <a16:creationId xmlns:a16="http://schemas.microsoft.com/office/drawing/2014/main" id="{28F4B562-030E-4549-BF5D-D10B170DC868}"/>
              </a:ext>
            </a:extLst>
          </p:cNvPr>
          <p:cNvSpPr txBox="1">
            <a:spLocks noChangeArrowheads="1"/>
          </p:cNvSpPr>
          <p:nvPr/>
        </p:nvSpPr>
        <p:spPr bwMode="auto">
          <a:xfrm>
            <a:off x="4876800" y="2895600"/>
            <a:ext cx="3894138"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a:solidFill>
                  <a:srgbClr val="FF0000"/>
                </a:solidFill>
              </a:rPr>
              <a:t>Since a mismatch</a:t>
            </a:r>
            <a:r>
              <a:rPr lang="en-US" altLang="zh-CN" sz="2000"/>
              <a:t> is found, </a:t>
            </a:r>
            <a:r>
              <a:rPr lang="en-US" altLang="zh-CN" sz="2000" b="1">
                <a:solidFill>
                  <a:srgbClr val="FF0000"/>
                </a:solidFill>
              </a:rPr>
              <a:t>shift p one position</a:t>
            </a:r>
            <a:r>
              <a:rPr lang="en-US" altLang="zh-CN" sz="2000"/>
              <a:t> to the right </a:t>
            </a:r>
          </a:p>
          <a:p>
            <a:r>
              <a:rPr lang="en-US" altLang="zh-CN" sz="2000"/>
              <a:t>and repeat comparison beginning from first element of p</a:t>
            </a:r>
          </a:p>
        </p:txBody>
      </p:sp>
      <p:graphicFrame>
        <p:nvGraphicFramePr>
          <p:cNvPr id="408597" name="Group 21">
            <a:extLst>
              <a:ext uri="{FF2B5EF4-FFF2-40B4-BE49-F238E27FC236}">
                <a16:creationId xmlns:a16="http://schemas.microsoft.com/office/drawing/2014/main" id="{24949639-21FA-4416-AC85-093C60F5946D}"/>
              </a:ext>
            </a:extLst>
          </p:cNvPr>
          <p:cNvGraphicFramePr>
            <a:graphicFrameLocks noGrp="1"/>
          </p:cNvGraphicFramePr>
          <p:nvPr/>
        </p:nvGraphicFramePr>
        <p:xfrm>
          <a:off x="1600200" y="1949450"/>
          <a:ext cx="5029200" cy="685800"/>
        </p:xfrm>
        <a:graphic>
          <a:graphicData uri="http://schemas.openxmlformats.org/drawingml/2006/table">
            <a:tbl>
              <a:tblPr/>
              <a:tblGrid>
                <a:gridCol w="385763">
                  <a:extLst>
                    <a:ext uri="{9D8B030D-6E8A-4147-A177-3AD203B41FA5}">
                      <a16:colId xmlns:a16="http://schemas.microsoft.com/office/drawing/2014/main" val="20000"/>
                    </a:ext>
                  </a:extLst>
                </a:gridCol>
                <a:gridCol w="388937">
                  <a:extLst>
                    <a:ext uri="{9D8B030D-6E8A-4147-A177-3AD203B41FA5}">
                      <a16:colId xmlns:a16="http://schemas.microsoft.com/office/drawing/2014/main" val="20001"/>
                    </a:ext>
                  </a:extLst>
                </a:gridCol>
                <a:gridCol w="385763">
                  <a:extLst>
                    <a:ext uri="{9D8B030D-6E8A-4147-A177-3AD203B41FA5}">
                      <a16:colId xmlns:a16="http://schemas.microsoft.com/office/drawing/2014/main" val="20002"/>
                    </a:ext>
                  </a:extLst>
                </a:gridCol>
                <a:gridCol w="387350">
                  <a:extLst>
                    <a:ext uri="{9D8B030D-6E8A-4147-A177-3AD203B41FA5}">
                      <a16:colId xmlns:a16="http://schemas.microsoft.com/office/drawing/2014/main" val="20003"/>
                    </a:ext>
                  </a:extLst>
                </a:gridCol>
                <a:gridCol w="387350">
                  <a:extLst>
                    <a:ext uri="{9D8B030D-6E8A-4147-A177-3AD203B41FA5}">
                      <a16:colId xmlns:a16="http://schemas.microsoft.com/office/drawing/2014/main" val="20004"/>
                    </a:ext>
                  </a:extLst>
                </a:gridCol>
                <a:gridCol w="385762">
                  <a:extLst>
                    <a:ext uri="{9D8B030D-6E8A-4147-A177-3AD203B41FA5}">
                      <a16:colId xmlns:a16="http://schemas.microsoft.com/office/drawing/2014/main" val="20005"/>
                    </a:ext>
                  </a:extLst>
                </a:gridCol>
                <a:gridCol w="387350">
                  <a:extLst>
                    <a:ext uri="{9D8B030D-6E8A-4147-A177-3AD203B41FA5}">
                      <a16:colId xmlns:a16="http://schemas.microsoft.com/office/drawing/2014/main" val="20006"/>
                    </a:ext>
                  </a:extLst>
                </a:gridCol>
                <a:gridCol w="385763">
                  <a:extLst>
                    <a:ext uri="{9D8B030D-6E8A-4147-A177-3AD203B41FA5}">
                      <a16:colId xmlns:a16="http://schemas.microsoft.com/office/drawing/2014/main" val="20007"/>
                    </a:ext>
                  </a:extLst>
                </a:gridCol>
                <a:gridCol w="387350">
                  <a:extLst>
                    <a:ext uri="{9D8B030D-6E8A-4147-A177-3AD203B41FA5}">
                      <a16:colId xmlns:a16="http://schemas.microsoft.com/office/drawing/2014/main" val="20008"/>
                    </a:ext>
                  </a:extLst>
                </a:gridCol>
                <a:gridCol w="387350">
                  <a:extLst>
                    <a:ext uri="{9D8B030D-6E8A-4147-A177-3AD203B41FA5}">
                      <a16:colId xmlns:a16="http://schemas.microsoft.com/office/drawing/2014/main" val="20009"/>
                    </a:ext>
                  </a:extLst>
                </a:gridCol>
                <a:gridCol w="385762">
                  <a:extLst>
                    <a:ext uri="{9D8B030D-6E8A-4147-A177-3AD203B41FA5}">
                      <a16:colId xmlns:a16="http://schemas.microsoft.com/office/drawing/2014/main" val="20010"/>
                    </a:ext>
                  </a:extLst>
                </a:gridCol>
                <a:gridCol w="388938">
                  <a:extLst>
                    <a:ext uri="{9D8B030D-6E8A-4147-A177-3AD203B41FA5}">
                      <a16:colId xmlns:a16="http://schemas.microsoft.com/office/drawing/2014/main" val="20011"/>
                    </a:ext>
                  </a:extLst>
                </a:gridCol>
                <a:gridCol w="385762">
                  <a:extLst>
                    <a:ext uri="{9D8B030D-6E8A-4147-A177-3AD203B41FA5}">
                      <a16:colId xmlns:a16="http://schemas.microsoft.com/office/drawing/2014/main" val="20012"/>
                    </a:ext>
                  </a:extLst>
                </a:gridCol>
              </a:tblGrid>
              <a:tr h="6858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D1B893">
                        <a:alpha val="50000"/>
                      </a:srgb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362" name="Line 51">
            <a:extLst>
              <a:ext uri="{FF2B5EF4-FFF2-40B4-BE49-F238E27FC236}">
                <a16:creationId xmlns:a16="http://schemas.microsoft.com/office/drawing/2014/main" id="{950D58FC-2F84-4A3C-9CD8-496B3FD2C984}"/>
              </a:ext>
            </a:extLst>
          </p:cNvPr>
          <p:cNvSpPr>
            <a:spLocks noChangeShapeType="1"/>
          </p:cNvSpPr>
          <p:nvPr/>
        </p:nvSpPr>
        <p:spPr bwMode="auto">
          <a:xfrm flipV="1">
            <a:off x="2514600" y="2635250"/>
            <a:ext cx="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3363" name="Rectangle 52">
            <a:extLst>
              <a:ext uri="{FF2B5EF4-FFF2-40B4-BE49-F238E27FC236}">
                <a16:creationId xmlns:a16="http://schemas.microsoft.com/office/drawing/2014/main" id="{006C58FF-421F-4A8C-B75C-8FC5E0A284CC}"/>
              </a:ext>
            </a:extLst>
          </p:cNvPr>
          <p:cNvSpPr>
            <a:spLocks noChangeArrowheads="1"/>
          </p:cNvSpPr>
          <p:nvPr/>
        </p:nvSpPr>
        <p:spPr bwMode="auto">
          <a:xfrm>
            <a:off x="457200" y="381000"/>
            <a:ext cx="822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gn="ctr" eaLnBrk="0" hangingPunct="0"/>
            <a:r>
              <a:rPr lang="en-US" altLang="zh-CN" b="1">
                <a:solidFill>
                  <a:srgbClr val="CC3300"/>
                </a:solidFill>
                <a:latin typeface="Calibri" panose="020F0502020204030204" pitchFamily="34" charset="0"/>
              </a:rPr>
              <a:t>Brute-Force algorithm demo - 3</a:t>
            </a:r>
          </a:p>
        </p:txBody>
      </p:sp>
      <p:sp>
        <p:nvSpPr>
          <p:cNvPr id="13364" name="Text Box 53">
            <a:extLst>
              <a:ext uri="{FF2B5EF4-FFF2-40B4-BE49-F238E27FC236}">
                <a16:creationId xmlns:a16="http://schemas.microsoft.com/office/drawing/2014/main" id="{C6ED0FF8-43A4-495B-9F03-1E562C1E3D26}"/>
              </a:ext>
            </a:extLst>
          </p:cNvPr>
          <p:cNvSpPr txBox="1">
            <a:spLocks noChangeArrowheads="1"/>
          </p:cNvSpPr>
          <p:nvPr/>
        </p:nvSpPr>
        <p:spPr bwMode="auto">
          <a:xfrm>
            <a:off x="838200" y="1981200"/>
            <a:ext cx="4206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S</a:t>
            </a:r>
          </a:p>
        </p:txBody>
      </p:sp>
      <p:graphicFrame>
        <p:nvGraphicFramePr>
          <p:cNvPr id="409604" name="Group 4">
            <a:extLst>
              <a:ext uri="{FF2B5EF4-FFF2-40B4-BE49-F238E27FC236}">
                <a16:creationId xmlns:a16="http://schemas.microsoft.com/office/drawing/2014/main" id="{FA50480A-B58A-4744-9DCA-DC679BC82B6A}"/>
              </a:ext>
            </a:extLst>
          </p:cNvPr>
          <p:cNvGraphicFramePr>
            <a:graphicFrameLocks noGrp="1"/>
          </p:cNvGraphicFramePr>
          <p:nvPr/>
        </p:nvGraphicFramePr>
        <p:xfrm>
          <a:off x="1525588" y="4783138"/>
          <a:ext cx="4419600" cy="609600"/>
        </p:xfrm>
        <a:graphic>
          <a:graphicData uri="http://schemas.openxmlformats.org/drawingml/2006/table">
            <a:tbl>
              <a:tblPr/>
              <a:tblGrid>
                <a:gridCol w="338138">
                  <a:extLst>
                    <a:ext uri="{9D8B030D-6E8A-4147-A177-3AD203B41FA5}">
                      <a16:colId xmlns:a16="http://schemas.microsoft.com/office/drawing/2014/main" val="20000"/>
                    </a:ext>
                  </a:extLst>
                </a:gridCol>
                <a:gridCol w="342900">
                  <a:extLst>
                    <a:ext uri="{9D8B030D-6E8A-4147-A177-3AD203B41FA5}">
                      <a16:colId xmlns:a16="http://schemas.microsoft.com/office/drawing/2014/main" val="20001"/>
                    </a:ext>
                  </a:extLst>
                </a:gridCol>
                <a:gridCol w="338137">
                  <a:extLst>
                    <a:ext uri="{9D8B030D-6E8A-4147-A177-3AD203B41FA5}">
                      <a16:colId xmlns:a16="http://schemas.microsoft.com/office/drawing/2014/main" val="20002"/>
                    </a:ext>
                  </a:extLst>
                </a:gridCol>
                <a:gridCol w="341313">
                  <a:extLst>
                    <a:ext uri="{9D8B030D-6E8A-4147-A177-3AD203B41FA5}">
                      <a16:colId xmlns:a16="http://schemas.microsoft.com/office/drawing/2014/main" val="20003"/>
                    </a:ext>
                  </a:extLst>
                </a:gridCol>
                <a:gridCol w="339725">
                  <a:extLst>
                    <a:ext uri="{9D8B030D-6E8A-4147-A177-3AD203B41FA5}">
                      <a16:colId xmlns:a16="http://schemas.microsoft.com/office/drawing/2014/main" val="20004"/>
                    </a:ext>
                  </a:extLst>
                </a:gridCol>
                <a:gridCol w="339725">
                  <a:extLst>
                    <a:ext uri="{9D8B030D-6E8A-4147-A177-3AD203B41FA5}">
                      <a16:colId xmlns:a16="http://schemas.microsoft.com/office/drawing/2014/main" val="20005"/>
                    </a:ext>
                  </a:extLst>
                </a:gridCol>
                <a:gridCol w="295275">
                  <a:extLst>
                    <a:ext uri="{9D8B030D-6E8A-4147-A177-3AD203B41FA5}">
                      <a16:colId xmlns:a16="http://schemas.microsoft.com/office/drawing/2014/main" val="20006"/>
                    </a:ext>
                  </a:extLst>
                </a:gridCol>
                <a:gridCol w="384175">
                  <a:extLst>
                    <a:ext uri="{9D8B030D-6E8A-4147-A177-3AD203B41FA5}">
                      <a16:colId xmlns:a16="http://schemas.microsoft.com/office/drawing/2014/main" val="20007"/>
                    </a:ext>
                  </a:extLst>
                </a:gridCol>
                <a:gridCol w="339725">
                  <a:extLst>
                    <a:ext uri="{9D8B030D-6E8A-4147-A177-3AD203B41FA5}">
                      <a16:colId xmlns:a16="http://schemas.microsoft.com/office/drawing/2014/main" val="20008"/>
                    </a:ext>
                  </a:extLst>
                </a:gridCol>
                <a:gridCol w="341312">
                  <a:extLst>
                    <a:ext uri="{9D8B030D-6E8A-4147-A177-3AD203B41FA5}">
                      <a16:colId xmlns:a16="http://schemas.microsoft.com/office/drawing/2014/main" val="20009"/>
                    </a:ext>
                  </a:extLst>
                </a:gridCol>
                <a:gridCol w="338138">
                  <a:extLst>
                    <a:ext uri="{9D8B030D-6E8A-4147-A177-3AD203B41FA5}">
                      <a16:colId xmlns:a16="http://schemas.microsoft.com/office/drawing/2014/main" val="20010"/>
                    </a:ext>
                  </a:extLst>
                </a:gridCol>
                <a:gridCol w="342900">
                  <a:extLst>
                    <a:ext uri="{9D8B030D-6E8A-4147-A177-3AD203B41FA5}">
                      <a16:colId xmlns:a16="http://schemas.microsoft.com/office/drawing/2014/main" val="20011"/>
                    </a:ext>
                  </a:extLst>
                </a:gridCol>
                <a:gridCol w="338137">
                  <a:extLst>
                    <a:ext uri="{9D8B030D-6E8A-4147-A177-3AD203B41FA5}">
                      <a16:colId xmlns:a16="http://schemas.microsoft.com/office/drawing/2014/main" val="20012"/>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395" name="Text Box 35">
            <a:extLst>
              <a:ext uri="{FF2B5EF4-FFF2-40B4-BE49-F238E27FC236}">
                <a16:creationId xmlns:a16="http://schemas.microsoft.com/office/drawing/2014/main" id="{615252E1-F4F8-43B7-8219-4921D6C29A36}"/>
              </a:ext>
            </a:extLst>
          </p:cNvPr>
          <p:cNvSpPr txBox="1">
            <a:spLocks noChangeArrowheads="1"/>
          </p:cNvSpPr>
          <p:nvPr/>
        </p:nvSpPr>
        <p:spPr bwMode="auto">
          <a:xfrm>
            <a:off x="611188" y="5878513"/>
            <a:ext cx="3825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p</a:t>
            </a:r>
          </a:p>
        </p:txBody>
      </p:sp>
      <p:graphicFrame>
        <p:nvGraphicFramePr>
          <p:cNvPr id="409637" name="Group 37">
            <a:extLst>
              <a:ext uri="{FF2B5EF4-FFF2-40B4-BE49-F238E27FC236}">
                <a16:creationId xmlns:a16="http://schemas.microsoft.com/office/drawing/2014/main" id="{CE53701A-B164-42E4-B156-1178928B2E88}"/>
              </a:ext>
            </a:extLst>
          </p:cNvPr>
          <p:cNvGraphicFramePr>
            <a:graphicFrameLocks noGrp="1"/>
          </p:cNvGraphicFramePr>
          <p:nvPr/>
        </p:nvGraphicFramePr>
        <p:xfrm>
          <a:off x="2592388" y="5926138"/>
          <a:ext cx="1295400" cy="518048"/>
        </p:xfrm>
        <a:graphic>
          <a:graphicData uri="http://schemas.openxmlformats.org/drawingml/2006/table">
            <a:tbl>
              <a:tblPr/>
              <a:tblGrid>
                <a:gridCol w="323850">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gridCol w="323850">
                  <a:extLst>
                    <a:ext uri="{9D8B030D-6E8A-4147-A177-3AD203B41FA5}">
                      <a16:colId xmlns:a16="http://schemas.microsoft.com/office/drawing/2014/main" val="20002"/>
                    </a:ext>
                  </a:extLst>
                </a:gridCol>
                <a:gridCol w="323850">
                  <a:extLst>
                    <a:ext uri="{9D8B030D-6E8A-4147-A177-3AD203B41FA5}">
                      <a16:colId xmlns:a16="http://schemas.microsoft.com/office/drawing/2014/main" val="20003"/>
                    </a:ext>
                  </a:extLst>
                </a:gridCol>
              </a:tblGrid>
              <a:tr h="517525">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b</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tc>
                  <a:txBody>
                    <a:body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r>
                        <a:rPr kumimoji="0" lang="en-US" sz="2800" b="0" i="0" u="none" strike="noStrike" cap="none" normalizeH="0" baseline="0">
                          <a:ln>
                            <a:noFill/>
                          </a:ln>
                          <a:solidFill>
                            <a:schemeClr val="tx1"/>
                          </a:solidFill>
                          <a:effectLst/>
                          <a:latin typeface="Calibri" panose="020F0502020204030204" pitchFamily="34" charset="0"/>
                        </a:rPr>
                        <a:t>a</a:t>
                      </a:r>
                    </a:p>
                  </a:txBody>
                  <a:tcPr marT="45664" marB="4566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alpha val="50000"/>
                      </a:schemeClr>
                    </a:solidFill>
                  </a:tcPr>
                </a:tc>
                <a:extLst>
                  <a:ext uri="{0D108BD9-81ED-4DB2-BD59-A6C34878D82A}">
                    <a16:rowId xmlns:a16="http://schemas.microsoft.com/office/drawing/2014/main" val="10000"/>
                  </a:ext>
                </a:extLst>
              </a:tr>
            </a:tbl>
          </a:graphicData>
        </a:graphic>
      </p:graphicFrame>
      <p:sp>
        <p:nvSpPr>
          <p:cNvPr id="13408" name="Line 49">
            <a:extLst>
              <a:ext uri="{FF2B5EF4-FFF2-40B4-BE49-F238E27FC236}">
                <a16:creationId xmlns:a16="http://schemas.microsoft.com/office/drawing/2014/main" id="{17E318D6-97E0-44FC-8643-5B2112EB6931}"/>
              </a:ext>
            </a:extLst>
          </p:cNvPr>
          <p:cNvSpPr>
            <a:spLocks noChangeShapeType="1"/>
          </p:cNvSpPr>
          <p:nvPr/>
        </p:nvSpPr>
        <p:spPr bwMode="auto">
          <a:xfrm flipV="1">
            <a:off x="2744788" y="53927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09" name="Line 50">
            <a:extLst>
              <a:ext uri="{FF2B5EF4-FFF2-40B4-BE49-F238E27FC236}">
                <a16:creationId xmlns:a16="http://schemas.microsoft.com/office/drawing/2014/main" id="{25F770BE-C447-458B-8AB4-A38EBC5359D2}"/>
              </a:ext>
            </a:extLst>
          </p:cNvPr>
          <p:cNvSpPr>
            <a:spLocks noChangeShapeType="1"/>
          </p:cNvSpPr>
          <p:nvPr/>
        </p:nvSpPr>
        <p:spPr bwMode="auto">
          <a:xfrm flipV="1">
            <a:off x="3049588" y="53927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0" name="Line 51">
            <a:extLst>
              <a:ext uri="{FF2B5EF4-FFF2-40B4-BE49-F238E27FC236}">
                <a16:creationId xmlns:a16="http://schemas.microsoft.com/office/drawing/2014/main" id="{4F33654F-FC36-4039-8535-78BD8BDE0D5C}"/>
              </a:ext>
            </a:extLst>
          </p:cNvPr>
          <p:cNvSpPr>
            <a:spLocks noChangeShapeType="1"/>
          </p:cNvSpPr>
          <p:nvPr/>
        </p:nvSpPr>
        <p:spPr bwMode="auto">
          <a:xfrm flipV="1">
            <a:off x="3354388" y="53927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1" name="Line 52">
            <a:extLst>
              <a:ext uri="{FF2B5EF4-FFF2-40B4-BE49-F238E27FC236}">
                <a16:creationId xmlns:a16="http://schemas.microsoft.com/office/drawing/2014/main" id="{208DA743-8717-42F2-BB48-A741CA03545F}"/>
              </a:ext>
            </a:extLst>
          </p:cNvPr>
          <p:cNvSpPr>
            <a:spLocks noChangeShapeType="1"/>
          </p:cNvSpPr>
          <p:nvPr/>
        </p:nvSpPr>
        <p:spPr bwMode="auto">
          <a:xfrm flipV="1">
            <a:off x="3735388" y="5392738"/>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412" name="Text Box 55">
            <a:extLst>
              <a:ext uri="{FF2B5EF4-FFF2-40B4-BE49-F238E27FC236}">
                <a16:creationId xmlns:a16="http://schemas.microsoft.com/office/drawing/2014/main" id="{331EAA7A-F611-4F05-940F-1A8381F47417}"/>
              </a:ext>
            </a:extLst>
          </p:cNvPr>
          <p:cNvSpPr txBox="1">
            <a:spLocks noChangeArrowheads="1"/>
          </p:cNvSpPr>
          <p:nvPr/>
        </p:nvSpPr>
        <p:spPr bwMode="auto">
          <a:xfrm>
            <a:off x="687388" y="4795838"/>
            <a:ext cx="4206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t>S</a:t>
            </a:r>
          </a:p>
        </p:txBody>
      </p:sp>
      <p:sp>
        <p:nvSpPr>
          <p:cNvPr id="13413" name="Text Box 1">
            <a:extLst>
              <a:ext uri="{FF2B5EF4-FFF2-40B4-BE49-F238E27FC236}">
                <a16:creationId xmlns:a16="http://schemas.microsoft.com/office/drawing/2014/main" id="{C9E592AC-4414-4F75-BCF2-C6EEB7931031}"/>
              </a:ext>
            </a:extLst>
          </p:cNvPr>
          <p:cNvSpPr txBox="1">
            <a:spLocks noChangeArrowheads="1"/>
          </p:cNvSpPr>
          <p:nvPr/>
        </p:nvSpPr>
        <p:spPr bwMode="auto">
          <a:xfrm>
            <a:off x="6096000" y="5410200"/>
            <a:ext cx="29464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1800"/>
              <a:t>Finally, a match would be found after shifting p three times to the right side.</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4914</Words>
  <Application>Microsoft Office PowerPoint</Application>
  <PresentationFormat>On-screen Show (4:3)</PresentationFormat>
  <Paragraphs>965</Paragraphs>
  <Slides>57</Slides>
  <Notes>23</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57</vt:i4>
      </vt:variant>
    </vt:vector>
  </HeadingPairs>
  <TitlesOfParts>
    <vt:vector size="67" baseType="lpstr">
      <vt:lpstr>Arial Unicode MS</vt:lpstr>
      <vt:lpstr>Arial</vt:lpstr>
      <vt:lpstr>Calibri</vt:lpstr>
      <vt:lpstr>Courier New</vt:lpstr>
      <vt:lpstr>Times New Roman</vt:lpstr>
      <vt:lpstr>Verdana</vt:lpstr>
      <vt:lpstr>Wingdings</vt:lpstr>
      <vt:lpstr>Office Theme</vt:lpstr>
      <vt:lpstr>1_Office Theme</vt:lpstr>
      <vt:lpstr>Equation.2</vt:lpstr>
      <vt:lpstr>8. Text Processing </vt:lpstr>
      <vt:lpstr>PowerPoint Presentation</vt:lpstr>
      <vt:lpstr>Abundance of Digitized Text</vt:lpstr>
      <vt:lpstr>Abundance of Digitized Text</vt:lpstr>
      <vt:lpstr>The problem of String Matching</vt:lpstr>
      <vt:lpstr>Brute-Force algorithm</vt:lpstr>
      <vt:lpstr>PowerPoint Presentation</vt:lpstr>
      <vt:lpstr>PowerPoint Presentation</vt:lpstr>
      <vt:lpstr>PowerPoint Presentation</vt:lpstr>
      <vt:lpstr>PowerPoint Presentation</vt:lpstr>
      <vt:lpstr>PowerPoint Presentation</vt:lpstr>
      <vt:lpstr>PowerPoint Presentation</vt:lpstr>
      <vt:lpstr>The Boyer-Moore Algorithm</vt:lpstr>
      <vt:lpstr>The Boyer-Moore Algorithm</vt:lpstr>
      <vt:lpstr>The Boyer-Moore Algorithm</vt:lpstr>
      <vt:lpstr>The Boyer-Moore Algorithm</vt:lpstr>
      <vt:lpstr>The Knuth-Morris-Pratt (KMP) Algorithm - 1</vt:lpstr>
      <vt:lpstr>The Knuth-Morris-Pratt Algorithm - 2</vt:lpstr>
      <vt:lpstr>The Knuth-Morris-Pratt Algorithm - 3</vt:lpstr>
      <vt:lpstr>The Knuth-Morris-Pratt Algorithm - 4</vt:lpstr>
      <vt:lpstr>The Knuth-Morris-Pratt Algorithm - 5</vt:lpstr>
      <vt:lpstr>The KMP Algorithm examples</vt:lpstr>
      <vt:lpstr>Data Compression - 1</vt:lpstr>
      <vt:lpstr>PowerPoint Presentation</vt:lpstr>
      <vt:lpstr>Compress data by decoding symbols contained in it (lossless compression)</vt:lpstr>
      <vt:lpstr>Uniquely Decodable Codes</vt:lpstr>
      <vt:lpstr>Prefix Codes</vt:lpstr>
      <vt:lpstr>Average Length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Lempel-Ziv Compression</vt:lpstr>
      <vt:lpstr>PowerPoint Presentation</vt:lpstr>
      <vt:lpstr>LZW Algorithm - Encoding process demo</vt:lpstr>
      <vt:lpstr>LZW  Decoding Algorithm</vt:lpstr>
      <vt:lpstr>LZW Algorithm - Decoding process demo</vt:lpstr>
      <vt:lpstr>Run-Length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Reading at home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JAD-Session 4: Objects and Classes</dc:title>
  <dc:creator>Phan Truong Lam</dc:creator>
  <cp:lastModifiedBy>Phuong Dung</cp:lastModifiedBy>
  <cp:revision>341</cp:revision>
  <dcterms:created xsi:type="dcterms:W3CDTF">2007-08-21T04:43:22Z</dcterms:created>
  <dcterms:modified xsi:type="dcterms:W3CDTF">2025-02-26T12:59:02Z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7BC64522E3AF472AA2B20D35A50F9E14_12</vt:lpwstr>
  </property>
  <property fmtid="{D5CDD505-2E9C-101B-9397-08002B2CF9AE}" pid="3" name="KSOProductBuildVer">
    <vt:lpwstr>1033-12.2.0.19307</vt:lpwstr>
  </property>
</Properties>
</file>