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3"/>
  </p:notes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 Nga Cao" userId="c51c596aad092053" providerId="LiveId" clId="{E27A2A5F-7045-4702-88A2-F967CA562BDF}"/>
    <pc:docChg chg="undo custSel modSld">
      <pc:chgData name="Hong Nga Cao" userId="c51c596aad092053" providerId="LiveId" clId="{E27A2A5F-7045-4702-88A2-F967CA562BDF}" dt="2025-09-08T06:09:21.518" v="13" actId="6549"/>
      <pc:docMkLst>
        <pc:docMk/>
      </pc:docMkLst>
      <pc:sldChg chg="modSp mod">
        <pc:chgData name="Hong Nga Cao" userId="c51c596aad092053" providerId="LiveId" clId="{E27A2A5F-7045-4702-88A2-F967CA562BDF}" dt="2025-09-08T06:09:21.518" v="13" actId="6549"/>
        <pc:sldMkLst>
          <pc:docMk/>
          <pc:sldMk cId="3777552862" sldId="271"/>
        </pc:sldMkLst>
        <pc:spChg chg="mod">
          <ac:chgData name="Hong Nga Cao" userId="c51c596aad092053" providerId="LiveId" clId="{E27A2A5F-7045-4702-88A2-F967CA562BDF}" dt="2025-09-08T06:09:21.518" v="13" actId="6549"/>
          <ac:spMkLst>
            <pc:docMk/>
            <pc:sldMk cId="3777552862" sldId="271"/>
            <ac:spMk id="7" creationId="{D8283C60-D84B-87EA-0A81-45A7BF697024}"/>
          </ac:spMkLst>
        </pc:spChg>
      </pc:sldChg>
    </pc:docChg>
  </pc:docChgLst>
  <pc:docChgLst>
    <pc:chgData name="Hong Nga Cao" userId="c51c596aad092053" providerId="LiveId" clId="{7FD2764B-2723-42AB-94F7-375D58DC8A07}"/>
    <pc:docChg chg="modSld">
      <pc:chgData name="Hong Nga Cao" userId="c51c596aad092053" providerId="LiveId" clId="{7FD2764B-2723-42AB-94F7-375D58DC8A07}" dt="2025-05-12T21:26:31.838" v="127" actId="6549"/>
      <pc:docMkLst>
        <pc:docMk/>
      </pc:docMkLst>
      <pc:sldChg chg="modSp mod">
        <pc:chgData name="Hong Nga Cao" userId="c51c596aad092053" providerId="LiveId" clId="{7FD2764B-2723-42AB-94F7-375D58DC8A07}" dt="2025-05-12T21:26:31.838" v="127" actId="6549"/>
        <pc:sldMkLst>
          <pc:docMk/>
          <pc:sldMk cId="4092300795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01E51-F0D7-4CCA-8A78-9770C78E6CA5}" type="datetimeFigureOut">
              <a:rPr lang="vi-VN" smtClean="0"/>
              <a:t>08/09/2025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9CF8A-6F0D-4A81-9239-E2648E66C7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01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0802-8EA5-4927-98BC-C08DB3A61EE3}" type="datetime1">
              <a:rPr lang="vi-VN" smtClean="0"/>
              <a:t>08/09/2025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F1E6-0F1C-4AA1-8132-0D45B6BF0AC4}" type="datetime1">
              <a:rPr lang="vi-VN" smtClean="0"/>
              <a:t>08/09/2025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1E58-6730-43B0-9013-9AD41A965069}" type="datetime1">
              <a:rPr lang="vi-VN" smtClean="0"/>
              <a:t>08/09/2025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260C-6D91-444D-A403-0669E519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C3D63-86C6-46E7-B509-1208D0B3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FF1E-437C-42D1-AB7F-611226B9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8A4F-ACC8-4980-851C-0FF3FA545570}" type="datetime1">
              <a:rPr lang="vi-VN" smtClean="0"/>
              <a:t>08/09/2025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942B-5C43-46CF-8963-BEF960CC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BEAA7-F8BC-422F-8041-0BC9D2CD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0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081D-D324-4D9D-80E1-E264DFB9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7334-3AA3-45DA-808F-A8D10090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F502-D222-4164-9EFA-BCEC3B7D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673F-4C15-4352-B6EA-3C4363035EA6}" type="datetime1">
              <a:rPr lang="vi-VN" smtClean="0"/>
              <a:t>08/09/2025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0A66-57DC-4301-A3E5-2DD6EE57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9BCA-96A4-47B9-9890-D6D1DE2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87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D25-2D02-495E-BEAB-16C4A7C8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1B6F-707E-4AC7-A0EC-4244C179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0BFE-5259-496A-9E4D-5914EC9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D7CD-E541-4444-9C6F-07CCD9C62F40}" type="datetime1">
              <a:rPr lang="vi-VN" smtClean="0"/>
              <a:t>08/09/2025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4619-E29D-48AD-97A8-8B9A8A2D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99F0-F9B7-4B8A-947A-8D0ACD95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86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BEB0-2F21-4186-BE23-20875214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8267-6BCA-4F48-85AC-DBC76B30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280-BED6-4524-A534-2CF91989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24E6-0AD5-4591-B1EB-A97E207E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8C02-FBB2-482B-9C10-FD1CCC7DAEE8}" type="datetime1">
              <a:rPr lang="vi-VN" smtClean="0"/>
              <a:t>08/09/2025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5E3D-BE7C-461C-91D6-9DF2C17D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273E-DBBF-476A-A799-832E5B6A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083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850B-5078-4801-9B40-07131C1A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4C1E-C023-4CD9-877C-60C0F144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DA38B-5FFA-427E-91ED-9030C65B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FCFBB-889E-46A2-BFCD-5CE64A937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86DEF-6DDA-494B-9E25-6ABCADEED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E9C47-A193-4BF9-A8BD-52AA5CF7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D316-D5B2-46BF-AB5C-3BC3E2A9D381}" type="datetime1">
              <a:rPr lang="vi-VN" smtClean="0"/>
              <a:t>08/09/2025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D76D2-0E60-46FF-A2F8-D1375CCA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6C5D7-7363-4F73-9428-2D937F09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27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DB37-0225-41D1-BBBA-DB795928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B30D0-CE14-4FC9-8DE3-8CFAF13E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833-1DDC-4D2A-BEE2-E6137761B3CE}" type="datetime1">
              <a:rPr lang="vi-VN" smtClean="0"/>
              <a:t>08/09/2025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2968E-7B21-4BD6-AD60-E7A6E360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37E1D-71C6-4E4B-9C59-0ADB3F05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5646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E0527-D346-4765-99B9-778BAC9C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4DE-8BBC-46B8-ABA6-75CF9B5D01E0}" type="datetime1">
              <a:rPr lang="vi-VN" smtClean="0"/>
              <a:t>08/09/2025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1FA91-7401-4066-87B1-4FE49BE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C18D9-3F10-4BCA-A882-3B4313FE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57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BDE1-5E1F-4A48-ADD3-3C0E5D0E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75A8-EE9C-43C8-9DEA-6EE6A863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3615B-EF48-4FE0-91E6-CDC26E98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A9F0-9885-4462-B26E-5B8B341D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273D-201D-4239-8842-B14E0D0E015A}" type="datetime1">
              <a:rPr lang="vi-VN" smtClean="0"/>
              <a:t>08/09/2025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F0DA-0843-4801-A927-5F9F1EF6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2C100-5FC5-421C-8B7C-7C00C30A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85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0691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19B9-2064-4199-A8BB-BDA63343F56D}" type="datetime1">
              <a:rPr lang="vi-VN" smtClean="0"/>
              <a:t>08/09/2025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4AED-8398-4584-9EA1-853B49A9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8F468-01E5-4157-B783-CB38B6AE5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B0CD7-0B7D-4FE0-B0F0-5AE5EAAC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6C08-5B08-41F5-A597-FD1E536D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000-2CFD-4937-904A-409936A85EFE}" type="datetime1">
              <a:rPr lang="vi-VN" smtClean="0"/>
              <a:t>08/09/2025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3899-E647-4F96-B715-6E61E3E2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6FDDC-CF70-440B-96E6-294AE010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988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A67B-0E68-49E6-A922-1106C5C8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DE827-56D7-4E34-A3E3-5A0D0521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F05C-D234-43BB-8D2E-55A5A206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FFC6-C6B5-473C-B31E-EC6AAA3E86C9}" type="datetime1">
              <a:rPr lang="vi-VN" smtClean="0"/>
              <a:t>08/09/2025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27A1-6C2F-4086-BB74-CBC0A959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736D-E31C-4D50-9633-ECEE315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657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735CA-E449-4277-BEEB-9130E4045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E4C0-F014-49F4-B454-E305CF6E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A4F8-55BC-4400-B78A-47F45327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C753-7C69-4C97-9F46-9F5080620C1C}" type="datetime1">
              <a:rPr lang="vi-VN" smtClean="0"/>
              <a:t>08/09/2025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A164-16E1-487E-AF07-E336D38D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6855-FA71-4BEE-8F01-B8451B2A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2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A5A-C327-4E0D-BD96-6A19E40016C6}" type="datetime1">
              <a:rPr lang="vi-VN" smtClean="0"/>
              <a:t>08/09/2025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6CB6-2761-4138-9AD1-221766DAEEA5}" type="datetime1">
              <a:rPr lang="vi-VN" smtClean="0"/>
              <a:t>08/09/2025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4480-5F2A-4C59-9CE2-9BDC825FB9EE}" type="datetime1">
              <a:rPr lang="vi-VN" smtClean="0"/>
              <a:t>08/09/2025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5932-8B64-44AC-8050-DB2815173C54}" type="datetime1">
              <a:rPr lang="vi-VN" smtClean="0"/>
              <a:t>08/09/2025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3B6A-2B7B-4F4F-A241-15EC2373F813}" type="datetime1">
              <a:rPr lang="vi-VN" smtClean="0"/>
              <a:t>08/09/2025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vi-VN"/>
              <a:t>DBI202 -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18ED3A-5186-49B1-B4B6-169A7BD8E1DE}" type="datetime1">
              <a:rPr lang="vi-VN" smtClean="0"/>
              <a:t>08/09/2025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2FB3-853D-466C-90B5-F467E5B1EDA5}" type="datetime1">
              <a:rPr lang="vi-VN" smtClean="0"/>
              <a:t>08/09/2025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8FE2B4-DB9D-445E-8C70-96DCB0A89155}" type="datetime1">
              <a:rPr lang="vi-VN" smtClean="0"/>
              <a:t>08/09/2025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934143" y="115409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E7B9F-26D5-4444-AE5D-B20B8BA8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FB625-4EEF-46EF-86B2-C48FE15F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15BF-9B45-454F-8345-BC02FB17C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1F29-910C-46B2-9E7F-F332A4C9BC7B}" type="datetime1">
              <a:rPr lang="vi-VN" smtClean="0"/>
              <a:t>08/09/2025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2D67-82DF-4348-9420-8F1B5394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FE53-A050-4B80-B789-6B45435F6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EC34-6AEC-4A4E-B012-939E5E79DC7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739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800" dirty="0">
                <a:solidFill>
                  <a:srgbClr val="0000FF"/>
                </a:solidFill>
                <a:latin typeface="Carlito"/>
                <a:cs typeface="Carlito"/>
              </a:rPr>
              <a:t>CÁC</a:t>
            </a:r>
            <a:r>
              <a:rPr lang="en-US" sz="4800" spc="-4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arlito"/>
                <a:cs typeface="Carlito"/>
              </a:rPr>
              <a:t>TIÊU</a:t>
            </a:r>
            <a:r>
              <a:rPr lang="en-US" sz="4800" spc="-3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arlito"/>
                <a:cs typeface="Carlito"/>
              </a:rPr>
              <a:t>CHÍ</a:t>
            </a:r>
            <a:r>
              <a:rPr lang="en-US" sz="4800" spc="-3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arlito"/>
                <a:cs typeface="Carlito"/>
              </a:rPr>
              <a:t>QUY</a:t>
            </a:r>
            <a:r>
              <a:rPr lang="en-US" sz="4800" spc="-3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arlito"/>
                <a:cs typeface="Carlito"/>
              </a:rPr>
              <a:t>ĐỊNH</a:t>
            </a:r>
            <a:r>
              <a:rPr lang="en-US" sz="4800" spc="-4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lang="en-US" sz="4800" dirty="0">
                <a:solidFill>
                  <a:srgbClr val="0000FF"/>
                </a:solidFill>
                <a:latin typeface="Carlito"/>
                <a:cs typeface="Carlito"/>
              </a:rPr>
              <a:t>- ĐÁNH</a:t>
            </a:r>
            <a:r>
              <a:rPr lang="en-US" sz="4800" spc="-3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lang="en-US" sz="4800" spc="-25" dirty="0">
                <a:solidFill>
                  <a:srgbClr val="0000FF"/>
                </a:solidFill>
                <a:latin typeface="Carlito"/>
                <a:cs typeface="Carlito"/>
              </a:rPr>
              <a:t>GIÁ </a:t>
            </a:r>
            <a:r>
              <a:rPr lang="en-US" sz="4800" dirty="0">
                <a:solidFill>
                  <a:srgbClr val="0000FF"/>
                </a:solidFill>
                <a:latin typeface="Carlito"/>
                <a:cs typeface="Carlito"/>
              </a:rPr>
              <a:t>MÔN</a:t>
            </a:r>
            <a:r>
              <a:rPr lang="en-US" sz="4800" spc="30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lang="en-US" sz="4800" spc="-20" dirty="0">
                <a:solidFill>
                  <a:srgbClr val="0000FF"/>
                </a:solidFill>
                <a:latin typeface="Carlito"/>
                <a:cs typeface="Carlito"/>
              </a:rPr>
              <a:t>DBI202-</a:t>
            </a:r>
            <a:r>
              <a:rPr lang="en-US" sz="4800" dirty="0">
                <a:solidFill>
                  <a:srgbClr val="0000FF"/>
                </a:solidFill>
                <a:latin typeface="Carlito"/>
                <a:cs typeface="Carlito"/>
              </a:rPr>
              <a:t>DATABASE</a:t>
            </a:r>
            <a:r>
              <a:rPr lang="en-US" sz="4800" spc="1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lang="en-US" sz="4800" spc="-10" dirty="0">
                <a:solidFill>
                  <a:srgbClr val="0000FF"/>
                </a:solidFill>
                <a:latin typeface="Carlito"/>
                <a:cs typeface="Carlito"/>
              </a:rPr>
              <a:t>SYSTEM</a:t>
            </a:r>
            <a:br>
              <a:rPr lang="en-US" sz="4800" dirty="0">
                <a:latin typeface="Carlito"/>
                <a:cs typeface="Carlito"/>
              </a:rPr>
            </a:br>
            <a:br>
              <a:rPr lang="en-US" sz="5100" dirty="0"/>
            </a:br>
            <a:endParaRPr lang="vi-VN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6C04D-9352-4FC5-8156-7D2520ADC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251" y="5162203"/>
            <a:ext cx="8282865" cy="365761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3600" b="1" cap="none" dirty="0" err="1"/>
              <a:t>Giảng</a:t>
            </a:r>
            <a:r>
              <a:rPr lang="en-US" sz="3600" b="1" cap="none" dirty="0"/>
              <a:t> </a:t>
            </a:r>
            <a:r>
              <a:rPr lang="en-US" sz="3600" b="1" cap="none" dirty="0" err="1"/>
              <a:t>viên</a:t>
            </a:r>
            <a:r>
              <a:rPr lang="en-US" sz="3600" b="1" cap="none" dirty="0"/>
              <a:t>: Cao </a:t>
            </a:r>
            <a:r>
              <a:rPr lang="en-US" sz="3600" b="1" cap="none" dirty="0" err="1"/>
              <a:t>Hồng</a:t>
            </a:r>
            <a:r>
              <a:rPr lang="en-US" sz="3600" b="1" cap="none" dirty="0"/>
              <a:t> </a:t>
            </a:r>
            <a:r>
              <a:rPr lang="en-US" sz="3600" b="1" cap="none" dirty="0" err="1"/>
              <a:t>Nga</a:t>
            </a:r>
            <a:endParaRPr lang="vi-VN" sz="3600" b="1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DC93A-9453-4C53-A2E6-0DD6D1C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</a:t>
            </a:fld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3F99-256A-4472-804B-F51AFE5C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008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0FB6-C88A-476C-8AC6-78B4F4D6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Assessment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71F6-E88E-45D7-BDF3-2FBC6EDD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278293"/>
            <a:ext cx="7936637" cy="50691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1) On-going Assessment</a:t>
            </a:r>
          </a:p>
          <a:p>
            <a:r>
              <a:rPr lang="en-US" dirty="0"/>
              <a:t>- At least 2 progress tests:    10% </a:t>
            </a:r>
          </a:p>
          <a:p>
            <a:r>
              <a:rPr lang="en-US" dirty="0"/>
              <a:t>- Labs (5):                                10%</a:t>
            </a:r>
          </a:p>
          <a:p>
            <a:r>
              <a:rPr lang="en-US" dirty="0"/>
              <a:t>- 1 assignment:                       20% </a:t>
            </a:r>
          </a:p>
          <a:p>
            <a:r>
              <a:rPr lang="en-US" dirty="0">
                <a:solidFill>
                  <a:srgbClr val="FF0000"/>
                </a:solidFill>
              </a:rPr>
              <a:t>- 1 practical exam:                  30%</a:t>
            </a:r>
          </a:p>
          <a:p>
            <a:r>
              <a:rPr lang="en-US" dirty="0">
                <a:solidFill>
                  <a:srgbClr val="FF0000"/>
                </a:solidFill>
              </a:rPr>
              <a:t>2) Final exam  (60'):                30% </a:t>
            </a:r>
          </a:p>
          <a:p>
            <a:r>
              <a:rPr lang="en-US" dirty="0"/>
              <a:t>3) Final Result:                       100%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Completion Criteria:  </a:t>
            </a:r>
          </a:p>
          <a:p>
            <a:r>
              <a:rPr lang="en-US" dirty="0"/>
              <a:t>1) Every on-going assessment component &gt;0</a:t>
            </a:r>
          </a:p>
          <a:p>
            <a:r>
              <a:rPr lang="en-US" dirty="0"/>
              <a:t>2) Final Exam Score &gt;=4 &amp; Final Result  &gt;=5 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0C502-8B32-432F-B163-82E1B771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10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4C597-F926-4ADF-8CC3-A6DD8F1F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213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spc="-26" dirty="0"/>
              <a:t> </a:t>
            </a:r>
            <a:r>
              <a:rPr lang="en-US" dirty="0" err="1"/>
              <a:t>quy</a:t>
            </a:r>
            <a:r>
              <a:rPr lang="en-US" spc="-23" dirty="0"/>
              <a:t> </a:t>
            </a:r>
            <a:r>
              <a:rPr lang="en-US" dirty="0" err="1"/>
              <a:t>định</a:t>
            </a:r>
            <a:r>
              <a:rPr lang="en-US" spc="-23" dirty="0"/>
              <a:t> </a:t>
            </a:r>
            <a:r>
              <a:rPr lang="en-US" dirty="0" err="1"/>
              <a:t>của</a:t>
            </a:r>
            <a:r>
              <a:rPr lang="en-US" spc="-26" dirty="0"/>
              <a:t> </a:t>
            </a:r>
            <a:r>
              <a:rPr lang="en-US" dirty="0" err="1"/>
              <a:t>môn</a:t>
            </a:r>
            <a:r>
              <a:rPr lang="en-US" spc="-11" dirty="0"/>
              <a:t> </a:t>
            </a:r>
            <a:r>
              <a:rPr lang="en-US" spc="-19" dirty="0" err="1"/>
              <a:t>học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</a:t>
            </a:fld>
            <a:endParaRPr lang="vi-VN"/>
          </a:p>
        </p:txBody>
      </p:sp>
      <p:sp>
        <p:nvSpPr>
          <p:cNvPr id="7" name="object 8"/>
          <p:cNvSpPr txBox="1"/>
          <p:nvPr/>
        </p:nvSpPr>
        <p:spPr>
          <a:xfrm>
            <a:off x="447675" y="1673333"/>
            <a:ext cx="8571634" cy="4035880"/>
          </a:xfrm>
          <a:prstGeom prst="rect">
            <a:avLst/>
          </a:prstGeom>
        </p:spPr>
        <p:txBody>
          <a:bodyPr vert="horz" wrap="square" lIns="0" tIns="39528" rIns="0" bIns="0" rtlCol="0">
            <a:spAutoFit/>
          </a:bodyPr>
          <a:lstStyle/>
          <a:p>
            <a:pPr marL="306705">
              <a:spcBef>
                <a:spcPts val="310"/>
              </a:spcBef>
            </a:pPr>
            <a:r>
              <a:rPr sz="2000" b="1" dirty="0">
                <a:latin typeface="Arial"/>
                <a:cs typeface="Arial"/>
              </a:rPr>
              <a:t>Điểm</a:t>
            </a:r>
            <a:r>
              <a:rPr sz="2000" b="1" spc="-8" dirty="0">
                <a:latin typeface="Arial"/>
                <a:cs typeface="Arial"/>
              </a:rPr>
              <a:t> danh:</a:t>
            </a:r>
            <a:endParaRPr sz="2000" dirty="0">
              <a:latin typeface="Arial"/>
              <a:cs typeface="Arial"/>
            </a:endParaRPr>
          </a:p>
          <a:p>
            <a:pPr marL="306705">
              <a:spcBef>
                <a:spcPts val="236"/>
              </a:spcBef>
            </a:pPr>
            <a:r>
              <a:rPr sz="2000" dirty="0">
                <a:latin typeface="Arial"/>
                <a:cs typeface="Arial"/>
              </a:rPr>
              <a:t>Đầu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giờ</a:t>
            </a:r>
            <a:r>
              <a:rPr sz="2000" spc="-2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học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sẽ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điểm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danh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 err="1">
                <a:latin typeface="Arial"/>
                <a:cs typeface="Arial"/>
              </a:rPr>
              <a:t>vào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15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dirty="0" err="1">
                <a:latin typeface="Arial"/>
                <a:cs typeface="Arial"/>
              </a:rPr>
              <a:t>phút</a:t>
            </a:r>
            <a:r>
              <a:rPr sz="2000" spc="-26" dirty="0">
                <a:latin typeface="Arial"/>
                <a:cs typeface="Arial"/>
              </a:rPr>
              <a:t> </a:t>
            </a:r>
            <a:r>
              <a:rPr sz="2000" dirty="0" err="1">
                <a:latin typeface="Arial"/>
                <a:cs typeface="Arial"/>
              </a:rPr>
              <a:t>đầu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9" dirty="0" err="1">
                <a:latin typeface="Arial"/>
                <a:cs typeface="Arial"/>
              </a:rPr>
              <a:t>giờ</a:t>
            </a:r>
            <a:r>
              <a:rPr lang="en-US" sz="2000" spc="-19" dirty="0">
                <a:latin typeface="Arial"/>
                <a:cs typeface="Arial"/>
              </a:rPr>
              <a:t> </a:t>
            </a:r>
            <a:r>
              <a:rPr lang="en-US" sz="2000" spc="-19" dirty="0" err="1">
                <a:latin typeface="Arial"/>
                <a:cs typeface="Arial"/>
              </a:rPr>
              <a:t>cho</a:t>
            </a:r>
            <a:r>
              <a:rPr lang="en-US" sz="2000" spc="-19" dirty="0">
                <a:latin typeface="Arial"/>
                <a:cs typeface="Arial"/>
              </a:rPr>
              <a:t> </a:t>
            </a:r>
            <a:r>
              <a:rPr lang="en-US" sz="2000" spc="-19" dirty="0" err="1">
                <a:latin typeface="Arial"/>
                <a:cs typeface="Arial"/>
              </a:rPr>
              <a:t>các</a:t>
            </a:r>
            <a:r>
              <a:rPr lang="en-US" sz="2000" spc="-19" dirty="0">
                <a:latin typeface="Arial"/>
                <a:cs typeface="Arial"/>
              </a:rPr>
              <a:t> slot Offline</a:t>
            </a:r>
            <a:endParaRPr sz="2000" dirty="0">
              <a:latin typeface="Arial"/>
              <a:cs typeface="Arial"/>
            </a:endParaRPr>
          </a:p>
          <a:p>
            <a:pPr marL="306705" marR="59055">
              <a:lnSpc>
                <a:spcPct val="110000"/>
              </a:lnSpc>
            </a:pPr>
            <a:r>
              <a:rPr lang="en-US" sz="2000" dirty="0">
                <a:latin typeface="Arial"/>
                <a:cs typeface="Arial"/>
              </a:rPr>
              <a:t>Slot online </a:t>
            </a:r>
            <a:r>
              <a:rPr lang="en-US" sz="2000" dirty="0" err="1">
                <a:latin typeface="Arial"/>
                <a:cs typeface="Arial"/>
              </a:rPr>
              <a:t>điểm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danh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đầu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giờ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306705" marR="59055">
              <a:lnSpc>
                <a:spcPct val="110000"/>
              </a:lnSpc>
            </a:pPr>
            <a:r>
              <a:rPr sz="2000" dirty="0">
                <a:latin typeface="Arial"/>
                <a:cs typeface="Arial"/>
              </a:rPr>
              <a:t>Trong</a:t>
            </a:r>
            <a:r>
              <a:rPr sz="2000" spc="-2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2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slot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học</a:t>
            </a:r>
            <a:r>
              <a:rPr sz="2000" spc="-2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Online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có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thể</a:t>
            </a:r>
            <a:r>
              <a:rPr sz="2000" spc="-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điểm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danh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lại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nếu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cảm</a:t>
            </a:r>
            <a:r>
              <a:rPr sz="2000" spc="-2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thấy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cần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thiết </a:t>
            </a:r>
            <a:r>
              <a:rPr sz="2000" dirty="0">
                <a:latin typeface="Arial"/>
                <a:cs typeface="Arial"/>
              </a:rPr>
              <a:t>Khi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học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online,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sinh</a:t>
            </a:r>
            <a:r>
              <a:rPr sz="2000" spc="-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viên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không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tương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tác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sau</a:t>
            </a:r>
            <a:r>
              <a:rPr sz="2000" spc="-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3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lần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gọi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tên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sẽ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tính </a:t>
            </a:r>
            <a:r>
              <a:rPr sz="2000" spc="-15" dirty="0">
                <a:latin typeface="Arial"/>
                <a:cs typeface="Arial"/>
              </a:rPr>
              <a:t>vắng </a:t>
            </a:r>
            <a:r>
              <a:rPr sz="2000" b="1" dirty="0">
                <a:latin typeface="Arial"/>
                <a:cs typeface="Arial"/>
              </a:rPr>
              <a:t>Không</a:t>
            </a:r>
            <a:r>
              <a:rPr sz="2000" b="1" spc="-26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giải</a:t>
            </a:r>
            <a:r>
              <a:rPr sz="2000" b="1" spc="-3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quyết cho</a:t>
            </a:r>
            <a:r>
              <a:rPr sz="2000" b="1" spc="-23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đi</a:t>
            </a:r>
            <a:r>
              <a:rPr sz="2000" b="1" spc="-19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trễ</a:t>
            </a:r>
            <a:r>
              <a:rPr sz="2000" b="1" spc="-11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các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lý</a:t>
            </a:r>
            <a:r>
              <a:rPr sz="2000" b="1" spc="-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do</a:t>
            </a:r>
            <a:r>
              <a:rPr sz="2000" b="1" spc="-19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sau:</a:t>
            </a:r>
            <a:endParaRPr sz="2000" dirty="0">
              <a:latin typeface="Arial"/>
              <a:cs typeface="Arial"/>
            </a:endParaRPr>
          </a:p>
          <a:p>
            <a:pPr marL="478155" indent="-171450">
              <a:spcBef>
                <a:spcPts val="233"/>
              </a:spcBef>
              <a:buChar char="-"/>
              <a:tabLst>
                <a:tab pos="478155" algn="l"/>
              </a:tabLst>
            </a:pPr>
            <a:r>
              <a:rPr sz="2000" dirty="0">
                <a:latin typeface="Arial"/>
                <a:cs typeface="Arial"/>
              </a:rPr>
              <a:t>Trời</a:t>
            </a:r>
            <a:r>
              <a:rPr sz="2000" spc="-3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mưa,</a:t>
            </a:r>
            <a:r>
              <a:rPr sz="2000" spc="-2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đường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ngập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nước</a:t>
            </a:r>
            <a:endParaRPr sz="2000" dirty="0">
              <a:latin typeface="Arial"/>
              <a:cs typeface="Arial"/>
            </a:endParaRPr>
          </a:p>
          <a:p>
            <a:pPr marL="478155" indent="-171450">
              <a:spcBef>
                <a:spcPts val="233"/>
              </a:spcBef>
              <a:buChar char="-"/>
              <a:tabLst>
                <a:tab pos="478155" algn="l"/>
              </a:tabLst>
            </a:pPr>
            <a:r>
              <a:rPr sz="2000" dirty="0">
                <a:latin typeface="Arial"/>
                <a:cs typeface="Arial"/>
              </a:rPr>
              <a:t>Ngủ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quên</a:t>
            </a:r>
            <a:endParaRPr sz="2000" dirty="0">
              <a:latin typeface="Arial"/>
              <a:cs typeface="Arial"/>
            </a:endParaRPr>
          </a:p>
          <a:p>
            <a:pPr marL="478155" indent="-171450">
              <a:spcBef>
                <a:spcPts val="236"/>
              </a:spcBef>
              <a:buChar char="-"/>
              <a:tabLst>
                <a:tab pos="478155" algn="l"/>
              </a:tabLst>
            </a:pPr>
            <a:r>
              <a:rPr sz="2000" dirty="0">
                <a:latin typeface="Arial"/>
                <a:cs typeface="Arial"/>
              </a:rPr>
              <a:t>Về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quê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chạy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lên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chưa</a:t>
            </a:r>
            <a:r>
              <a:rPr sz="2000" spc="-26" dirty="0">
                <a:latin typeface="Arial"/>
                <a:cs typeface="Arial"/>
              </a:rPr>
              <a:t> </a:t>
            </a:r>
            <a:r>
              <a:rPr sz="2000" spc="-19" dirty="0">
                <a:latin typeface="Arial"/>
                <a:cs typeface="Arial"/>
              </a:rPr>
              <a:t>kịp</a:t>
            </a:r>
            <a:endParaRPr sz="2000" dirty="0">
              <a:latin typeface="Arial"/>
              <a:cs typeface="Arial"/>
            </a:endParaRPr>
          </a:p>
          <a:p>
            <a:pPr marL="478155" indent="-171450">
              <a:spcBef>
                <a:spcPts val="236"/>
              </a:spcBef>
              <a:buChar char="-"/>
              <a:tabLst>
                <a:tab pos="478155" algn="l"/>
              </a:tabLst>
            </a:pPr>
            <a:r>
              <a:rPr sz="2000" dirty="0">
                <a:latin typeface="Arial"/>
                <a:cs typeface="Arial"/>
              </a:rPr>
              <a:t>Xem</a:t>
            </a:r>
            <a:r>
              <a:rPr sz="2000" spc="-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nhằm</a:t>
            </a:r>
            <a:r>
              <a:rPr sz="2000" spc="-2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lịch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spc="-8" dirty="0">
                <a:latin typeface="Arial"/>
                <a:cs typeface="Arial"/>
              </a:rPr>
              <a:t>on/off</a:t>
            </a:r>
            <a:endParaRPr sz="2000" dirty="0">
              <a:latin typeface="Arial"/>
              <a:cs typeface="Arial"/>
            </a:endParaRPr>
          </a:p>
          <a:p>
            <a:pPr marL="306705" marR="2110264">
              <a:lnSpc>
                <a:spcPts val="2572"/>
              </a:lnSpc>
              <a:spcBef>
                <a:spcPts val="124"/>
              </a:spcBef>
            </a:pPr>
            <a:r>
              <a:rPr sz="2000" b="1" dirty="0">
                <a:latin typeface="Arial"/>
                <a:cs typeface="Arial"/>
              </a:rPr>
              <a:t>Quy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định</a:t>
            </a:r>
            <a:r>
              <a:rPr sz="2000" b="1" spc="-8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phòng</a:t>
            </a:r>
            <a:r>
              <a:rPr sz="2000" b="1" spc="-11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học</a:t>
            </a:r>
            <a:r>
              <a:rPr sz="2000" b="1" spc="-23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theo</a:t>
            </a:r>
            <a:r>
              <a:rPr sz="2000" b="1" spc="-23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nội</a:t>
            </a:r>
            <a:r>
              <a:rPr sz="2000" b="1" spc="-8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quy</a:t>
            </a:r>
            <a:r>
              <a:rPr sz="2000" b="1" spc="-11" dirty="0">
                <a:latin typeface="Arial"/>
                <a:cs typeface="Arial"/>
              </a:rPr>
              <a:t> </a:t>
            </a:r>
            <a:r>
              <a:rPr sz="2000" b="1" dirty="0" err="1">
                <a:latin typeface="Arial"/>
                <a:cs typeface="Arial"/>
              </a:rPr>
              <a:t>của</a:t>
            </a:r>
            <a:r>
              <a:rPr sz="2000" b="1" spc="-11" dirty="0">
                <a:latin typeface="Arial"/>
                <a:cs typeface="Arial"/>
              </a:rPr>
              <a:t> </a:t>
            </a:r>
            <a:r>
              <a:rPr sz="2000" b="1" spc="-8" dirty="0">
                <a:latin typeface="Arial"/>
                <a:cs typeface="Arial"/>
              </a:rPr>
              <a:t>Trường</a:t>
            </a:r>
            <a:endParaRPr sz="2000" dirty="0">
              <a:latin typeface="Arial"/>
              <a:cs typeface="Arial"/>
            </a:endParaRPr>
          </a:p>
          <a:p>
            <a:pPr marL="9525">
              <a:spcBef>
                <a:spcPts val="113"/>
              </a:spcBef>
              <a:tabLst>
                <a:tab pos="306229" algn="l"/>
                <a:tab pos="8238649" algn="l"/>
              </a:tabLst>
            </a:pPr>
            <a:r>
              <a:rPr sz="2000" u="sng" dirty="0"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	</a:t>
            </a:r>
            <a:r>
              <a:rPr lang="en-US" sz="2000" b="1" u="sng" dirty="0"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Email: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_</a:t>
            </a:r>
            <a:r>
              <a:rPr sz="2000" b="1" u="sng" spc="-34" dirty="0">
                <a:solidFill>
                  <a:srgbClr val="FF0000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lang="en-US" sz="2000" b="1" u="sng" spc="-34" dirty="0">
                <a:solidFill>
                  <a:srgbClr val="FF0000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ngach</a:t>
            </a:r>
            <a:r>
              <a:rPr sz="2000" b="1" u="sng" spc="-8" dirty="0">
                <a:solidFill>
                  <a:srgbClr val="FF0000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@fe.edu.vn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	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230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spc="-26" dirty="0"/>
              <a:t> </a:t>
            </a:r>
            <a:r>
              <a:rPr lang="en-US" dirty="0" err="1"/>
              <a:t>quy</a:t>
            </a:r>
            <a:r>
              <a:rPr lang="en-US" spc="-23" dirty="0"/>
              <a:t> </a:t>
            </a:r>
            <a:r>
              <a:rPr lang="en-US" dirty="0" err="1"/>
              <a:t>định</a:t>
            </a:r>
            <a:r>
              <a:rPr lang="en-US" spc="-23" dirty="0"/>
              <a:t> </a:t>
            </a:r>
            <a:r>
              <a:rPr lang="en-US" dirty="0" err="1"/>
              <a:t>của</a:t>
            </a:r>
            <a:r>
              <a:rPr lang="en-US" spc="-26" dirty="0"/>
              <a:t> </a:t>
            </a:r>
            <a:r>
              <a:rPr lang="en-US" dirty="0" err="1"/>
              <a:t>môn</a:t>
            </a:r>
            <a:r>
              <a:rPr lang="en-US" spc="-11" dirty="0"/>
              <a:t> </a:t>
            </a:r>
            <a:r>
              <a:rPr lang="en-US" spc="-19" dirty="0" err="1"/>
              <a:t>học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3</a:t>
            </a:fld>
            <a:endParaRPr lang="vi-VN"/>
          </a:p>
        </p:txBody>
      </p:sp>
      <p:sp>
        <p:nvSpPr>
          <p:cNvPr id="6" name="object 3"/>
          <p:cNvSpPr txBox="1"/>
          <p:nvPr/>
        </p:nvSpPr>
        <p:spPr>
          <a:xfrm>
            <a:off x="429490" y="1296868"/>
            <a:ext cx="8552021" cy="394707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z="2000" b="1" dirty="0">
                <a:latin typeface="Arial"/>
                <a:cs typeface="Arial"/>
              </a:rPr>
              <a:t>On-going</a:t>
            </a:r>
            <a:r>
              <a:rPr sz="2000" b="1" spc="-11" dirty="0">
                <a:latin typeface="Arial"/>
                <a:cs typeface="Arial"/>
              </a:rPr>
              <a:t> </a:t>
            </a:r>
            <a:r>
              <a:rPr sz="2000" b="1" spc="-8" dirty="0">
                <a:latin typeface="Arial"/>
                <a:cs typeface="Arial"/>
              </a:rPr>
              <a:t>Assessment:</a:t>
            </a:r>
            <a:endParaRPr sz="2000" dirty="0">
              <a:latin typeface="Arial"/>
              <a:cs typeface="Arial"/>
            </a:endParaRPr>
          </a:p>
          <a:p>
            <a:pPr marL="9525"/>
            <a:r>
              <a:rPr sz="2000" b="1" dirty="0">
                <a:latin typeface="Arial"/>
                <a:cs typeface="Arial"/>
              </a:rPr>
              <a:t>Có</a:t>
            </a:r>
            <a:r>
              <a:rPr sz="2000" b="1" spc="-11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5</a:t>
            </a:r>
            <a:r>
              <a:rPr sz="2000" b="1" spc="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bài</a:t>
            </a:r>
            <a:r>
              <a:rPr sz="2000" b="1" spc="-8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Lab:</a:t>
            </a:r>
            <a:r>
              <a:rPr sz="2000" b="1" spc="-11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(10%)</a:t>
            </a:r>
            <a:endParaRPr sz="2000" dirty="0">
              <a:latin typeface="Arial"/>
              <a:cs typeface="Arial"/>
            </a:endParaRPr>
          </a:p>
          <a:p>
            <a:pPr marL="180975" indent="-171450">
              <a:buChar char="-"/>
              <a:tabLst>
                <a:tab pos="180975" algn="l"/>
              </a:tabLst>
            </a:pPr>
            <a:r>
              <a:rPr sz="2000" dirty="0">
                <a:latin typeface="Arial"/>
                <a:cs typeface="Arial"/>
              </a:rPr>
              <a:t>Đánh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thang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điểm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9" dirty="0">
                <a:latin typeface="Arial"/>
                <a:cs typeface="Arial"/>
              </a:rPr>
              <a:t>10</a:t>
            </a:r>
            <a:endParaRPr sz="2000" dirty="0">
              <a:latin typeface="Arial"/>
              <a:cs typeface="Arial"/>
            </a:endParaRPr>
          </a:p>
          <a:p>
            <a:pPr marL="180975" indent="-171450">
              <a:buChar char="-"/>
              <a:tabLst>
                <a:tab pos="180975" algn="l"/>
              </a:tabLst>
            </a:pPr>
            <a:r>
              <a:rPr sz="2000" dirty="0">
                <a:latin typeface="Arial"/>
                <a:cs typeface="Arial"/>
              </a:rPr>
              <a:t>Cộng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tất</a:t>
            </a:r>
            <a:r>
              <a:rPr sz="2000" spc="-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cả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5</a:t>
            </a:r>
            <a:r>
              <a:rPr sz="2000" spc="-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bài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Lab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lấy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điểm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bình</a:t>
            </a:r>
            <a:r>
              <a:rPr sz="2000" spc="-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=&gt;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Cột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điểm</a:t>
            </a:r>
            <a:endParaRPr sz="2000" dirty="0">
              <a:latin typeface="Arial"/>
              <a:cs typeface="Arial"/>
            </a:endParaRPr>
          </a:p>
          <a:p>
            <a:pPr marL="9525"/>
            <a:r>
              <a:rPr sz="2000" b="1" dirty="0">
                <a:latin typeface="Arial"/>
                <a:cs typeface="Arial"/>
              </a:rPr>
              <a:t>Có</a:t>
            </a:r>
            <a:r>
              <a:rPr sz="2000" b="1" spc="-23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11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bài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progress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te</a:t>
            </a:r>
            <a:r>
              <a:rPr lang="en-US" sz="2000" b="1" dirty="0">
                <a:latin typeface="Arial"/>
                <a:cs typeface="Arial"/>
              </a:rPr>
              <a:t>s</a:t>
            </a:r>
            <a:r>
              <a:rPr sz="2000" b="1" dirty="0">
                <a:latin typeface="Arial"/>
                <a:cs typeface="Arial"/>
              </a:rPr>
              <a:t>ts:</a:t>
            </a:r>
            <a:r>
              <a:rPr sz="2000" b="1" spc="-23" dirty="0">
                <a:latin typeface="Arial"/>
                <a:cs typeface="Arial"/>
              </a:rPr>
              <a:t> </a:t>
            </a:r>
            <a:r>
              <a:rPr sz="2000" b="1" spc="-8" dirty="0">
                <a:latin typeface="Arial"/>
                <a:cs typeface="Arial"/>
              </a:rPr>
              <a:t>(10%)</a:t>
            </a:r>
            <a:endParaRPr sz="2000" dirty="0">
              <a:latin typeface="Arial"/>
              <a:cs typeface="Arial"/>
            </a:endParaRPr>
          </a:p>
          <a:p>
            <a:pPr marL="180975" indent="-171450">
              <a:buChar char="-"/>
              <a:tabLst>
                <a:tab pos="180975" algn="l"/>
              </a:tabLst>
            </a:pPr>
            <a:r>
              <a:rPr sz="2000" dirty="0">
                <a:latin typeface="Arial"/>
                <a:cs typeface="Arial"/>
              </a:rPr>
              <a:t>Đánh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giá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thang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điểm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9" dirty="0">
                <a:latin typeface="Arial"/>
                <a:cs typeface="Arial"/>
              </a:rPr>
              <a:t>10</a:t>
            </a:r>
            <a:endParaRPr sz="2000" dirty="0">
              <a:latin typeface="Arial"/>
              <a:cs typeface="Arial"/>
            </a:endParaRPr>
          </a:p>
          <a:p>
            <a:pPr marL="180975" indent="-171450">
              <a:buChar char="-"/>
              <a:tabLst>
                <a:tab pos="180975" algn="l"/>
              </a:tabLst>
            </a:pPr>
            <a:r>
              <a:rPr sz="2000" dirty="0">
                <a:latin typeface="Arial"/>
                <a:cs typeface="Arial"/>
              </a:rPr>
              <a:t>Cộng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tất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cả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bài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progress</a:t>
            </a:r>
            <a:r>
              <a:rPr sz="2000" spc="-2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tets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lấy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điểm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trung</a:t>
            </a:r>
            <a:r>
              <a:rPr sz="2000" spc="-8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bình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=&gt;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Cột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điểm</a:t>
            </a:r>
            <a:endParaRPr sz="2000" dirty="0">
              <a:latin typeface="Arial"/>
              <a:cs typeface="Arial"/>
            </a:endParaRPr>
          </a:p>
          <a:p>
            <a:pPr marL="9525"/>
            <a:r>
              <a:rPr sz="2000" b="1" dirty="0">
                <a:latin typeface="Arial"/>
                <a:cs typeface="Arial"/>
              </a:rPr>
              <a:t>Điểm</a:t>
            </a:r>
            <a:r>
              <a:rPr sz="2000" b="1" spc="-11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đánh</a:t>
            </a:r>
            <a:r>
              <a:rPr sz="2000" b="1" spc="-26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giá</a:t>
            </a:r>
            <a:r>
              <a:rPr sz="2000" b="1" spc="-8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Presentations</a:t>
            </a:r>
            <a:r>
              <a:rPr sz="2000" b="1" spc="-38" dirty="0">
                <a:latin typeface="Arial"/>
                <a:cs typeface="Arial"/>
              </a:rPr>
              <a:t> </a:t>
            </a:r>
            <a:r>
              <a:rPr sz="2000" b="1" spc="-8" dirty="0">
                <a:latin typeface="Arial"/>
                <a:cs typeface="Arial"/>
              </a:rPr>
              <a:t>(10%)</a:t>
            </a:r>
            <a:endParaRPr sz="2000" dirty="0">
              <a:latin typeface="Arial"/>
              <a:cs typeface="Arial"/>
            </a:endParaRPr>
          </a:p>
          <a:p>
            <a:pPr marL="180975" indent="-171450">
              <a:spcBef>
                <a:spcPts val="4"/>
              </a:spcBef>
              <a:buChar char="-"/>
              <a:tabLst>
                <a:tab pos="180975" algn="l"/>
              </a:tabLst>
            </a:pPr>
            <a:r>
              <a:rPr sz="2000" dirty="0">
                <a:latin typeface="Arial"/>
                <a:cs typeface="Arial"/>
              </a:rPr>
              <a:t>Tính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theo</a:t>
            </a:r>
            <a:r>
              <a:rPr sz="2000" spc="-2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pp</a:t>
            </a:r>
            <a:r>
              <a:rPr sz="2000" spc="-2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trên</a:t>
            </a:r>
            <a:r>
              <a:rPr sz="2000" spc="-1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Edunext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=&gt;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Cột</a:t>
            </a:r>
            <a:r>
              <a:rPr sz="2000" spc="-34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điểm</a:t>
            </a:r>
            <a:endParaRPr sz="2000" dirty="0">
              <a:latin typeface="Arial"/>
              <a:cs typeface="Arial"/>
            </a:endParaRPr>
          </a:p>
          <a:p>
            <a:pPr marL="180975" indent="-171450">
              <a:buFont typeface="Arial"/>
              <a:buChar char="-"/>
              <a:tabLst>
                <a:tab pos="180975" algn="l"/>
              </a:tabLst>
            </a:pPr>
            <a:r>
              <a:rPr sz="2000" b="1" dirty="0">
                <a:latin typeface="Arial"/>
                <a:cs typeface="Arial"/>
              </a:rPr>
              <a:t>1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assignment</a:t>
            </a:r>
            <a:r>
              <a:rPr sz="2000" b="1" spc="-34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(10%)</a:t>
            </a:r>
            <a:endParaRPr sz="2000" dirty="0">
              <a:latin typeface="Arial"/>
              <a:cs typeface="Arial"/>
            </a:endParaRPr>
          </a:p>
          <a:p>
            <a:pPr marL="9525" marR="3810">
              <a:lnSpc>
                <a:spcPts val="1875"/>
              </a:lnSpc>
              <a:spcBef>
                <a:spcPts val="450"/>
              </a:spcBef>
              <a:tabLst>
                <a:tab pos="406241" algn="l"/>
                <a:tab pos="1146810" algn="l"/>
                <a:tab pos="1393508" algn="l"/>
                <a:tab pos="1874996" algn="l"/>
                <a:tab pos="2065973" algn="l"/>
                <a:tab pos="3813810" algn="l"/>
                <a:tab pos="4067651" algn="l"/>
                <a:tab pos="5552599" algn="l"/>
                <a:tab pos="5743575" algn="l"/>
                <a:tab pos="5997416" algn="l"/>
                <a:tab pos="6244113" algn="l"/>
                <a:tab pos="6723221" algn="l"/>
              </a:tabLst>
            </a:pPr>
            <a:r>
              <a:rPr sz="2000" b="1" spc="-19" dirty="0">
                <a:latin typeface="Arial"/>
                <a:cs typeface="Arial"/>
              </a:rPr>
              <a:t>=&gt;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5" dirty="0">
                <a:latin typeface="Arial"/>
                <a:cs typeface="Arial"/>
              </a:rPr>
              <a:t>Cộng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38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9" dirty="0">
                <a:latin typeface="Arial"/>
                <a:cs typeface="Arial"/>
              </a:rPr>
              <a:t>cột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38" dirty="0">
                <a:latin typeface="Arial"/>
                <a:cs typeface="Arial"/>
              </a:rPr>
              <a:t>(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8" dirty="0">
                <a:latin typeface="Arial"/>
                <a:cs typeface="Arial"/>
              </a:rPr>
              <a:t>Presentations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38" dirty="0">
                <a:latin typeface="Arial"/>
                <a:cs typeface="Arial"/>
              </a:rPr>
              <a:t>+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8" dirty="0">
                <a:latin typeface="Arial"/>
                <a:cs typeface="Arial"/>
              </a:rPr>
              <a:t>assignment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38" dirty="0">
                <a:latin typeface="Arial"/>
                <a:cs typeface="Arial"/>
              </a:rPr>
              <a:t>)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38" dirty="0">
                <a:latin typeface="Arial"/>
                <a:cs typeface="Arial"/>
              </a:rPr>
              <a:t>=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38" dirty="0">
                <a:latin typeface="Arial"/>
                <a:cs typeface="Arial"/>
              </a:rPr>
              <a:t>1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19" dirty="0">
                <a:latin typeface="Arial"/>
                <a:cs typeface="Arial"/>
              </a:rPr>
              <a:t>cột</a:t>
            </a:r>
            <a:r>
              <a:rPr sz="2000" b="1" dirty="0">
                <a:latin typeface="Arial"/>
                <a:cs typeface="Arial"/>
              </a:rPr>
              <a:t>	</a:t>
            </a:r>
            <a:r>
              <a:rPr sz="2000" b="1" spc="-8" dirty="0">
                <a:latin typeface="Arial"/>
                <a:cs typeface="Arial"/>
              </a:rPr>
              <a:t>assignment (20%)</a:t>
            </a:r>
            <a:endParaRPr sz="2000" dirty="0">
              <a:latin typeface="Arial"/>
              <a:cs typeface="Arial"/>
            </a:endParaRPr>
          </a:p>
          <a:p>
            <a:pPr marL="9525">
              <a:spcBef>
                <a:spcPts val="15"/>
              </a:spcBef>
            </a:pPr>
            <a:r>
              <a:rPr sz="2000" b="1" dirty="0">
                <a:latin typeface="Arial"/>
                <a:cs typeface="Arial"/>
              </a:rPr>
              <a:t>=&gt;</a:t>
            </a:r>
            <a:r>
              <a:rPr sz="2000" b="1" spc="-3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Chiếm</a:t>
            </a:r>
            <a:r>
              <a:rPr sz="2000" b="1" spc="-23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40%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điểm</a:t>
            </a:r>
            <a:r>
              <a:rPr sz="2000" b="1" spc="-11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môn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9" dirty="0">
                <a:latin typeface="Arial"/>
                <a:cs typeface="Arial"/>
              </a:rPr>
              <a:t>học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36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Đánh</a:t>
            </a:r>
            <a:r>
              <a:rPr lang="en-US" spc="-26" dirty="0"/>
              <a:t> </a:t>
            </a:r>
            <a:r>
              <a:rPr lang="en-US" dirty="0" err="1"/>
              <a:t>giá</a:t>
            </a:r>
            <a:r>
              <a:rPr lang="en-US" spc="-26" dirty="0"/>
              <a:t> </a:t>
            </a:r>
            <a:r>
              <a:rPr lang="en-US" dirty="0" err="1"/>
              <a:t>điểm</a:t>
            </a:r>
            <a:r>
              <a:rPr lang="en-US" spc="-11" dirty="0"/>
              <a:t> </a:t>
            </a:r>
            <a:r>
              <a:rPr lang="en-US" dirty="0" err="1"/>
              <a:t>học</a:t>
            </a:r>
            <a:r>
              <a:rPr lang="en-US" spc="-23" dirty="0"/>
              <a:t> </a:t>
            </a:r>
            <a:r>
              <a:rPr lang="en-US" dirty="0" err="1"/>
              <a:t>tập</a:t>
            </a:r>
            <a:r>
              <a:rPr lang="en-US" spc="-26" dirty="0"/>
              <a:t> </a:t>
            </a:r>
            <a:r>
              <a:rPr lang="en-US" dirty="0" err="1"/>
              <a:t>theo</a:t>
            </a:r>
            <a:r>
              <a:rPr lang="en-US" spc="-34" dirty="0"/>
              <a:t> </a:t>
            </a:r>
            <a:r>
              <a:rPr lang="en-US" spc="-8" dirty="0" err="1">
                <a:latin typeface="Carlito"/>
                <a:cs typeface="Carlito"/>
              </a:rPr>
              <a:t>EduNext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4</a:t>
            </a:fld>
            <a:endParaRPr lang="vi-VN"/>
          </a:p>
        </p:txBody>
      </p:sp>
      <p:sp>
        <p:nvSpPr>
          <p:cNvPr id="6" name="object 4"/>
          <p:cNvSpPr txBox="1"/>
          <p:nvPr/>
        </p:nvSpPr>
        <p:spPr>
          <a:xfrm>
            <a:off x="288948" y="1328542"/>
            <a:ext cx="8530590" cy="4559101"/>
          </a:xfrm>
          <a:prstGeom prst="rect">
            <a:avLst/>
          </a:prstGeom>
        </p:spPr>
        <p:txBody>
          <a:bodyPr vert="horz" wrap="square" lIns="0" tIns="54769" rIns="0" bIns="0" rtlCol="0">
            <a:spAutoFit/>
          </a:bodyPr>
          <a:lstStyle/>
          <a:p>
            <a:pPr marL="9525">
              <a:spcBef>
                <a:spcPts val="431"/>
              </a:spcBef>
            </a:pPr>
            <a:r>
              <a:rPr sz="1600" b="1" dirty="0">
                <a:latin typeface="Arial"/>
                <a:cs typeface="Arial"/>
              </a:rPr>
              <a:t>QĐ</a:t>
            </a:r>
            <a:r>
              <a:rPr sz="1600" b="1" spc="-23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504,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ngày</a:t>
            </a:r>
            <a:r>
              <a:rPr sz="1600" b="1" spc="-19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07/05/2021</a:t>
            </a:r>
            <a:r>
              <a:rPr sz="1600" b="1" spc="-41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về</a:t>
            </a:r>
            <a:r>
              <a:rPr sz="1600" b="1" spc="-4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việc</a:t>
            </a:r>
            <a:r>
              <a:rPr sz="1600" b="1" spc="-8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ban</a:t>
            </a:r>
            <a:r>
              <a:rPr sz="1600" b="1" spc="-11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hành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quy</a:t>
            </a:r>
            <a:r>
              <a:rPr sz="1600" b="1" spc="-23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định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triển</a:t>
            </a:r>
            <a:r>
              <a:rPr sz="1600" b="1" spc="-26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khai</a:t>
            </a:r>
            <a:r>
              <a:rPr sz="1600" b="1" spc="-26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PP.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KTXH.</a:t>
            </a:r>
            <a:r>
              <a:rPr sz="1600" b="1" spc="-19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Mấy</a:t>
            </a:r>
            <a:r>
              <a:rPr sz="1600" b="1" spc="-23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điểm</a:t>
            </a:r>
            <a:r>
              <a:rPr sz="1600" b="1" spc="-26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cần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chú</a:t>
            </a:r>
            <a:r>
              <a:rPr sz="1600" b="1" spc="-26" dirty="0">
                <a:latin typeface="Arial"/>
                <a:cs typeface="Arial"/>
              </a:rPr>
              <a:t> </a:t>
            </a:r>
            <a:r>
              <a:rPr sz="1600" b="1" spc="-19" dirty="0">
                <a:latin typeface="Arial"/>
                <a:cs typeface="Arial"/>
              </a:rPr>
              <a:t>ý:</a:t>
            </a:r>
            <a:endParaRPr sz="1600" dirty="0">
              <a:latin typeface="Arial"/>
              <a:cs typeface="Arial"/>
            </a:endParaRPr>
          </a:p>
          <a:p>
            <a:pPr marL="95250">
              <a:spcBef>
                <a:spcPts val="360"/>
              </a:spcBef>
            </a:pPr>
            <a:r>
              <a:rPr sz="1600" b="1" dirty="0">
                <a:latin typeface="Arial"/>
                <a:cs typeface="Arial"/>
              </a:rPr>
              <a:t>Điểm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trình</a:t>
            </a:r>
            <a:r>
              <a:rPr sz="1600" b="1" spc="-26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bày: Tối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đa</a:t>
            </a:r>
            <a:r>
              <a:rPr sz="1600" b="1" spc="-11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4đ.</a:t>
            </a:r>
            <a:r>
              <a:rPr sz="1600" b="1" spc="-26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Do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các</a:t>
            </a:r>
            <a:r>
              <a:rPr sz="1600" b="1" spc="-23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nhóm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khác</a:t>
            </a:r>
            <a:r>
              <a:rPr sz="1600" b="1" spc="-19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và</a:t>
            </a:r>
            <a:r>
              <a:rPr sz="1600" b="1" spc="-4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GV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chấm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(lấy</a:t>
            </a:r>
            <a:r>
              <a:rPr sz="1600" b="1" spc="-34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TB)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theo</a:t>
            </a:r>
            <a:r>
              <a:rPr sz="1600" b="1" spc="-23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các</a:t>
            </a:r>
            <a:r>
              <a:rPr sz="1600" b="1" spc="-23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tiêu</a:t>
            </a:r>
            <a:r>
              <a:rPr sz="1600" b="1" spc="-23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chí:</a:t>
            </a:r>
            <a:endParaRPr sz="1600" dirty="0">
              <a:latin typeface="Arial"/>
              <a:cs typeface="Arial"/>
            </a:endParaRPr>
          </a:p>
          <a:p>
            <a:pPr marL="694373" indent="-124778">
              <a:spcBef>
                <a:spcPts val="363"/>
              </a:spcBef>
              <a:buChar char="•"/>
              <a:tabLst>
                <a:tab pos="694373" algn="l"/>
              </a:tabLst>
            </a:pPr>
            <a:r>
              <a:rPr sz="1600" dirty="0">
                <a:latin typeface="Arial"/>
                <a:cs typeface="Arial"/>
              </a:rPr>
              <a:t>Keep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time: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Đúng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9" dirty="0">
                <a:latin typeface="Arial"/>
                <a:cs typeface="Arial"/>
              </a:rPr>
              <a:t>giờ</a:t>
            </a:r>
            <a:endParaRPr sz="1600" dirty="0">
              <a:latin typeface="Arial"/>
              <a:cs typeface="Arial"/>
            </a:endParaRPr>
          </a:p>
          <a:p>
            <a:pPr marL="694373" indent="-124778">
              <a:spcBef>
                <a:spcPts val="360"/>
              </a:spcBef>
              <a:buChar char="•"/>
              <a:tabLst>
                <a:tab pos="694373" algn="l"/>
              </a:tabLst>
            </a:pPr>
            <a:r>
              <a:rPr sz="1600" dirty="0">
                <a:latin typeface="Arial"/>
                <a:cs typeface="Arial"/>
              </a:rPr>
              <a:t>Meet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requirements: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Đúng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chủ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đề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yêu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9" dirty="0">
                <a:latin typeface="Arial"/>
                <a:cs typeface="Arial"/>
              </a:rPr>
              <a:t>cầu</a:t>
            </a:r>
            <a:endParaRPr sz="1600" dirty="0">
              <a:latin typeface="Arial"/>
              <a:cs typeface="Arial"/>
            </a:endParaRPr>
          </a:p>
          <a:p>
            <a:pPr marL="694373" indent="-124778">
              <a:spcBef>
                <a:spcPts val="360"/>
              </a:spcBef>
              <a:buChar char="•"/>
              <a:tabLst>
                <a:tab pos="694373" algn="l"/>
              </a:tabLst>
            </a:pPr>
            <a:r>
              <a:rPr sz="1600" dirty="0">
                <a:latin typeface="Arial"/>
                <a:cs typeface="Arial"/>
              </a:rPr>
              <a:t>Presentations:</a:t>
            </a:r>
            <a:r>
              <a:rPr sz="1600" spc="-4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Cách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trình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bày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hấp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dẫn</a:t>
            </a:r>
            <a:endParaRPr sz="1600" dirty="0">
              <a:latin typeface="Arial"/>
              <a:cs typeface="Arial"/>
            </a:endParaRPr>
          </a:p>
          <a:p>
            <a:pPr marL="694373" indent="-124778">
              <a:spcBef>
                <a:spcPts val="360"/>
              </a:spcBef>
              <a:buChar char="•"/>
              <a:tabLst>
                <a:tab pos="694373" algn="l"/>
              </a:tabLst>
            </a:pPr>
            <a:r>
              <a:rPr sz="1600" dirty="0">
                <a:latin typeface="Arial"/>
                <a:cs typeface="Arial"/>
              </a:rPr>
              <a:t>Good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information:</a:t>
            </a:r>
            <a:r>
              <a:rPr sz="1600" spc="-3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Nhiều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thông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tin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mới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hữu</a:t>
            </a:r>
            <a:r>
              <a:rPr sz="1600" spc="-34" dirty="0">
                <a:latin typeface="Arial"/>
                <a:cs typeface="Arial"/>
              </a:rPr>
              <a:t> </a:t>
            </a:r>
            <a:r>
              <a:rPr sz="1600" spc="-19" dirty="0">
                <a:latin typeface="Arial"/>
                <a:cs typeface="Arial"/>
              </a:rPr>
              <a:t>ích</a:t>
            </a:r>
            <a:endParaRPr sz="1600" dirty="0">
              <a:latin typeface="Arial"/>
              <a:cs typeface="Arial"/>
            </a:endParaRPr>
          </a:p>
          <a:p>
            <a:pPr marL="138589">
              <a:spcBef>
                <a:spcPts val="360"/>
              </a:spcBef>
            </a:pPr>
            <a:r>
              <a:rPr sz="1600" b="1" dirty="0">
                <a:latin typeface="Arial"/>
                <a:cs typeface="Arial"/>
              </a:rPr>
              <a:t>Điểm</a:t>
            </a:r>
            <a:r>
              <a:rPr sz="1600" b="1" spc="-26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phản</a:t>
            </a:r>
            <a:r>
              <a:rPr sz="1600" b="1" spc="-11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biện:</a:t>
            </a:r>
            <a:r>
              <a:rPr sz="1600" b="1" spc="-19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Tối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đa</a:t>
            </a:r>
            <a:r>
              <a:rPr sz="1600" b="1" spc="-19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3đ.</a:t>
            </a:r>
            <a:r>
              <a:rPr sz="1600" b="1" spc="-19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Do</a:t>
            </a:r>
            <a:r>
              <a:rPr sz="1600" b="1" spc="-23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GV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chấm</a:t>
            </a:r>
            <a:r>
              <a:rPr sz="1600" b="1" spc="-23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theo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các</a:t>
            </a:r>
            <a:r>
              <a:rPr sz="1600" b="1" spc="-23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tiêu</a:t>
            </a:r>
            <a:r>
              <a:rPr sz="1600" b="1" spc="-23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chí:</a:t>
            </a:r>
            <a:endParaRPr sz="1600" dirty="0">
              <a:latin typeface="Arial"/>
              <a:cs typeface="Arial"/>
            </a:endParaRPr>
          </a:p>
          <a:p>
            <a:pPr marL="694373" indent="-142875">
              <a:spcBef>
                <a:spcPts val="360"/>
              </a:spcBef>
              <a:buChar char="•"/>
              <a:tabLst>
                <a:tab pos="694373" algn="l"/>
              </a:tabLst>
            </a:pPr>
            <a:r>
              <a:rPr sz="1600" dirty="0">
                <a:latin typeface="Arial"/>
                <a:cs typeface="Arial"/>
              </a:rPr>
              <a:t>Good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question: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Một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341" dirty="0">
                <a:latin typeface="Arial"/>
                <a:cs typeface="Arial"/>
              </a:rPr>
              <a:t>câu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hỏi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hay</a:t>
            </a:r>
            <a:r>
              <a:rPr sz="1600" spc="-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nhóm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phản</a:t>
            </a:r>
            <a:r>
              <a:rPr sz="1600" spc="-8" dirty="0">
                <a:latin typeface="Arial"/>
                <a:cs typeface="Arial"/>
              </a:rPr>
              <a:t> </a:t>
            </a:r>
            <a:r>
              <a:rPr sz="1600" spc="-278" dirty="0">
                <a:latin typeface="Arial"/>
                <a:cs typeface="Arial"/>
              </a:rPr>
              <a:t>biện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(cộng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tối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đa 1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điểm).</a:t>
            </a:r>
            <a:endParaRPr sz="1600" dirty="0">
              <a:latin typeface="Arial"/>
              <a:cs typeface="Arial"/>
            </a:endParaRPr>
          </a:p>
          <a:p>
            <a:pPr marL="694373" indent="-142875">
              <a:spcBef>
                <a:spcPts val="363"/>
              </a:spcBef>
              <a:buChar char="•"/>
              <a:tabLst>
                <a:tab pos="694373" algn="l"/>
              </a:tabLst>
            </a:pPr>
            <a:r>
              <a:rPr sz="1600" dirty="0">
                <a:latin typeface="Arial"/>
                <a:cs typeface="Arial"/>
              </a:rPr>
              <a:t>Good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answer:</a:t>
            </a:r>
            <a:r>
              <a:rPr sz="1600" spc="-3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Một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spc="-341" dirty="0">
                <a:latin typeface="Arial"/>
                <a:cs typeface="Arial"/>
              </a:rPr>
              <a:t>câu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trả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lời hay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nhóm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phản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spc="-278" dirty="0">
                <a:latin typeface="Arial"/>
                <a:cs typeface="Arial"/>
              </a:rPr>
              <a:t>biện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(cộng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tối đa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điểm).</a:t>
            </a:r>
            <a:endParaRPr sz="1600" dirty="0">
              <a:latin typeface="Arial"/>
              <a:cs typeface="Arial"/>
            </a:endParaRPr>
          </a:p>
          <a:p>
            <a:pPr marL="694373" indent="-142875">
              <a:spcBef>
                <a:spcPts val="360"/>
              </a:spcBef>
              <a:buChar char="•"/>
              <a:tabLst>
                <a:tab pos="694373" algn="l"/>
              </a:tabLst>
            </a:pPr>
            <a:r>
              <a:rPr sz="1600" dirty="0">
                <a:latin typeface="Arial"/>
                <a:cs typeface="Arial"/>
              </a:rPr>
              <a:t>Các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nhóm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còn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lại,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nếu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không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chấm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điểm</a:t>
            </a:r>
            <a:r>
              <a:rPr sz="1600" spc="-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bài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trình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bày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nhóm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khác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(trừ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điểm).</a:t>
            </a:r>
            <a:endParaRPr sz="1600" dirty="0">
              <a:latin typeface="Arial"/>
              <a:cs typeface="Arial"/>
            </a:endParaRPr>
          </a:p>
          <a:p>
            <a:pPr marL="182880">
              <a:spcBef>
                <a:spcPts val="360"/>
              </a:spcBef>
            </a:pPr>
            <a:r>
              <a:rPr sz="1600" b="1" dirty="0">
                <a:latin typeface="Arial"/>
                <a:cs typeface="Arial"/>
              </a:rPr>
              <a:t>Điểm</a:t>
            </a:r>
            <a:r>
              <a:rPr sz="1600" b="1" spc="-26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cá</a:t>
            </a:r>
            <a:r>
              <a:rPr sz="1600" b="1" spc="-23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nhân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SV</a:t>
            </a:r>
            <a:r>
              <a:rPr sz="1600" b="1" spc="-11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trong</a:t>
            </a:r>
            <a:r>
              <a:rPr sz="1600" b="1" spc="-19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nhóm</a:t>
            </a:r>
            <a:r>
              <a:rPr sz="1600" b="1" spc="-19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(max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3đ):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Do</a:t>
            </a:r>
            <a:r>
              <a:rPr sz="1600" b="1" spc="-8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các</a:t>
            </a:r>
            <a:r>
              <a:rPr sz="1600" b="1" spc="-19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SV</a:t>
            </a:r>
            <a:r>
              <a:rPr sz="1600" b="1" spc="-11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trong</a:t>
            </a:r>
            <a:r>
              <a:rPr sz="1600" b="1" spc="-23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nhóm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chấm</a:t>
            </a:r>
            <a:r>
              <a:rPr sz="1600" b="1" spc="-26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cho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nhau</a:t>
            </a:r>
            <a:r>
              <a:rPr sz="1600" b="1" spc="-26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theo</a:t>
            </a:r>
            <a:r>
              <a:rPr sz="1600" b="1" spc="-19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tiêu</a:t>
            </a:r>
            <a:r>
              <a:rPr sz="1600" b="1" spc="-26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chí:</a:t>
            </a:r>
            <a:endParaRPr sz="1600" dirty="0">
              <a:latin typeface="Arial"/>
              <a:cs typeface="Arial"/>
            </a:endParaRPr>
          </a:p>
          <a:p>
            <a:pPr marL="182880"/>
            <a:r>
              <a:rPr sz="1600" dirty="0">
                <a:latin typeface="Arial"/>
                <a:cs typeface="Arial"/>
              </a:rPr>
              <a:t>Chăm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chỉ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-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Giỏi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–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Dễ</a:t>
            </a:r>
            <a:r>
              <a:rPr sz="1600" spc="-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cộng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tác.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thể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chấm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-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lần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vào</a:t>
            </a:r>
            <a:r>
              <a:rPr sz="1600" spc="-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cuối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buổi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học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hoặc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chấm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từng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spc="-319" dirty="0">
                <a:latin typeface="Arial"/>
                <a:cs typeface="Arial"/>
              </a:rPr>
              <a:t>câu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spc="-15" dirty="0">
                <a:latin typeface="Arial"/>
                <a:cs typeface="Arial"/>
              </a:rPr>
              <a:t>hỏi.</a:t>
            </a:r>
            <a:endParaRPr sz="1600" dirty="0">
              <a:latin typeface="Arial"/>
              <a:cs typeface="Arial"/>
            </a:endParaRPr>
          </a:p>
          <a:p>
            <a:pPr marL="438150">
              <a:spcBef>
                <a:spcPts val="360"/>
              </a:spcBef>
            </a:pPr>
            <a:r>
              <a:rPr sz="1600" dirty="0">
                <a:latin typeface="Arial"/>
                <a:cs typeface="Arial"/>
              </a:rPr>
              <a:t>Cuối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buổi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GV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tổng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hợp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lấy</a:t>
            </a:r>
            <a:r>
              <a:rPr sz="1600" spc="-1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trung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bình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cộng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cho</a:t>
            </a:r>
            <a:r>
              <a:rPr sz="1600" spc="-1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đầu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8" dirty="0">
                <a:latin typeface="Arial"/>
                <a:cs typeface="Arial"/>
              </a:rPr>
              <a:t>điểm.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83C60-D84B-87EA-0A81-45A7BF697024}"/>
              </a:ext>
            </a:extLst>
          </p:cNvPr>
          <p:cNvSpPr txBox="1"/>
          <p:nvPr/>
        </p:nvSpPr>
        <p:spPr>
          <a:xfrm>
            <a:off x="585925" y="5887643"/>
            <a:ext cx="7038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Final score for groups =P*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</a:rPr>
              <a:t>6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+R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*0.2+0.2 (Teammates score)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755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spc="-26" dirty="0"/>
              <a:t> </a:t>
            </a:r>
            <a:r>
              <a:rPr lang="en-US" dirty="0" err="1"/>
              <a:t>quy</a:t>
            </a:r>
            <a:r>
              <a:rPr lang="en-US" spc="-23" dirty="0"/>
              <a:t> </a:t>
            </a:r>
            <a:r>
              <a:rPr lang="en-US" dirty="0" err="1"/>
              <a:t>định</a:t>
            </a:r>
            <a:r>
              <a:rPr lang="en-US" spc="-23" dirty="0"/>
              <a:t> </a:t>
            </a:r>
            <a:r>
              <a:rPr lang="en-US" dirty="0" err="1"/>
              <a:t>của</a:t>
            </a:r>
            <a:r>
              <a:rPr lang="en-US" spc="-26" dirty="0"/>
              <a:t> </a:t>
            </a:r>
            <a:r>
              <a:rPr lang="en-US" dirty="0" err="1"/>
              <a:t>môn</a:t>
            </a:r>
            <a:r>
              <a:rPr lang="en-US" spc="-11" dirty="0"/>
              <a:t> </a:t>
            </a:r>
            <a:r>
              <a:rPr lang="en-US" spc="-19" dirty="0" err="1"/>
              <a:t>học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5</a:t>
            </a:fld>
            <a:endParaRPr lang="vi-VN"/>
          </a:p>
        </p:txBody>
      </p:sp>
      <p:sp>
        <p:nvSpPr>
          <p:cNvPr id="6" name="object 3"/>
          <p:cNvSpPr txBox="1"/>
          <p:nvPr/>
        </p:nvSpPr>
        <p:spPr>
          <a:xfrm>
            <a:off x="427298" y="1443289"/>
            <a:ext cx="8253889" cy="37126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0975" marR="6191" indent="-171450" algn="just">
              <a:lnSpc>
                <a:spcPct val="130100"/>
              </a:lnSpc>
              <a:spcBef>
                <a:spcPts val="75"/>
              </a:spcBef>
              <a:buFont typeface="Arial"/>
              <a:buChar char="•"/>
              <a:tabLst>
                <a:tab pos="180975" algn="l"/>
              </a:tabLst>
            </a:pP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Không</a:t>
            </a:r>
            <a:r>
              <a:rPr sz="1950" b="1" spc="-4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giải quyết</a:t>
            </a:r>
            <a:r>
              <a:rPr sz="1950" b="1" spc="1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các</a:t>
            </a:r>
            <a:r>
              <a:rPr sz="1950" b="1" spc="4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trường</a:t>
            </a:r>
            <a:r>
              <a:rPr sz="1950" b="1" spc="4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hợp</a:t>
            </a:r>
            <a:r>
              <a:rPr sz="1950" b="1" spc="8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vắng trong</a:t>
            </a:r>
            <a:r>
              <a:rPr sz="1950" b="1" spc="8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buổi thuyết</a:t>
            </a:r>
            <a:r>
              <a:rPr sz="1950" b="1" spc="-8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trình</a:t>
            </a:r>
            <a:r>
              <a:rPr sz="1950" b="1" spc="8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spc="-15" dirty="0">
                <a:solidFill>
                  <a:srgbClr val="000099"/>
                </a:solidFill>
                <a:latin typeface="Arial"/>
                <a:cs typeface="Arial"/>
              </a:rPr>
              <a:t>được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phân</a:t>
            </a:r>
            <a:r>
              <a:rPr sz="1950" b="1" spc="-19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công,</a:t>
            </a:r>
            <a:r>
              <a:rPr sz="1950" b="1" spc="-8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nếu vắng</a:t>
            </a:r>
            <a:r>
              <a:rPr sz="1950" b="1" spc="-1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spc="-8" dirty="0">
                <a:solidFill>
                  <a:srgbClr val="FF0000"/>
                </a:solidFill>
                <a:latin typeface="Arial"/>
                <a:cs typeface="Arial"/>
              </a:rPr>
              <a:t>(-</a:t>
            </a:r>
            <a:r>
              <a:rPr sz="1950" b="1" spc="-19" dirty="0">
                <a:solidFill>
                  <a:srgbClr val="FF0000"/>
                </a:solidFill>
                <a:latin typeface="Arial"/>
                <a:cs typeface="Arial"/>
              </a:rPr>
              <a:t>4đ)</a:t>
            </a:r>
            <a:endParaRPr sz="1950" dirty="0">
              <a:latin typeface="Arial"/>
              <a:cs typeface="Arial"/>
            </a:endParaRPr>
          </a:p>
          <a:p>
            <a:pPr marL="180975" marR="3810" indent="-171450" algn="just">
              <a:lnSpc>
                <a:spcPct val="130100"/>
              </a:lnSpc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Không</a:t>
            </a:r>
            <a:r>
              <a:rPr sz="1950" b="1" spc="38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giải</a:t>
            </a:r>
            <a:r>
              <a:rPr sz="1950" b="1" spc="4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quyết</a:t>
            </a:r>
            <a:r>
              <a:rPr sz="1950" b="1" spc="4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các</a:t>
            </a:r>
            <a:r>
              <a:rPr sz="195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trường</a:t>
            </a:r>
            <a:r>
              <a:rPr sz="195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hợp</a:t>
            </a:r>
            <a:r>
              <a:rPr sz="195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vắng</a:t>
            </a:r>
            <a:r>
              <a:rPr sz="1950" b="1" spc="3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trong</a:t>
            </a:r>
            <a:r>
              <a:rPr sz="1950" b="1" spc="4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các</a:t>
            </a:r>
            <a:r>
              <a:rPr sz="1950" b="1" spc="4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buổi</a:t>
            </a:r>
            <a:r>
              <a:rPr sz="1950" b="1" spc="4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kiểm</a:t>
            </a:r>
            <a:r>
              <a:rPr sz="1950" b="1" spc="4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tra,</a:t>
            </a:r>
            <a:r>
              <a:rPr sz="1950" b="1" spc="38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spc="-19" dirty="0">
                <a:solidFill>
                  <a:srgbClr val="FF0000"/>
                </a:solidFill>
                <a:latin typeface="Arial"/>
                <a:cs typeface="Arial"/>
              </a:rPr>
              <a:t>nếu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vắng</a:t>
            </a:r>
            <a:r>
              <a:rPr sz="1950" b="1" spc="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không</a:t>
            </a:r>
            <a:r>
              <a:rPr sz="1950" b="1" spc="24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có</a:t>
            </a:r>
            <a:r>
              <a:rPr sz="1950" b="1" spc="24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lý</a:t>
            </a:r>
            <a:r>
              <a:rPr sz="1950" b="1" spc="2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950" b="1" spc="24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(mặc</a:t>
            </a:r>
            <a:r>
              <a:rPr sz="1950" b="1" spc="24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định</a:t>
            </a:r>
            <a:r>
              <a:rPr sz="1950" b="1" spc="24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0đ),</a:t>
            </a:r>
            <a:r>
              <a:rPr sz="1950" b="1" spc="240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(Nếu</a:t>
            </a:r>
            <a:r>
              <a:rPr sz="1950" b="1" spc="25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có</a:t>
            </a:r>
            <a:r>
              <a:rPr sz="1950" b="1" spc="23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lý</a:t>
            </a:r>
            <a:r>
              <a:rPr sz="1950" b="1" spc="24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do</a:t>
            </a:r>
            <a:r>
              <a:rPr sz="1950" b="1" spc="24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chính</a:t>
            </a:r>
            <a:r>
              <a:rPr sz="1950" b="1" spc="24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đáng</a:t>
            </a:r>
            <a:r>
              <a:rPr sz="1950" b="1" spc="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spc="-19" dirty="0">
                <a:solidFill>
                  <a:srgbClr val="FF0000"/>
                </a:solidFill>
                <a:latin typeface="Arial"/>
                <a:cs typeface="Arial"/>
              </a:rPr>
              <a:t>sẽ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được</a:t>
            </a:r>
            <a:r>
              <a:rPr sz="1950" b="1" spc="1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kiểm</a:t>
            </a:r>
            <a:r>
              <a:rPr sz="1950" b="1" spc="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tra</a:t>
            </a:r>
            <a:r>
              <a:rPr sz="1950" b="1" spc="1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lại</a:t>
            </a:r>
            <a:r>
              <a:rPr sz="1950" b="1" spc="12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nhưng</a:t>
            </a:r>
            <a:r>
              <a:rPr sz="1950" b="1" spc="1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chỉ</a:t>
            </a:r>
            <a:r>
              <a:rPr sz="1950" b="1" spc="10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lấy</a:t>
            </a:r>
            <a:r>
              <a:rPr sz="1950" b="1" spc="1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60%</a:t>
            </a:r>
            <a:r>
              <a:rPr sz="1950" b="1" spc="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số</a:t>
            </a:r>
            <a:r>
              <a:rPr sz="1950" b="1" spc="113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điểm</a:t>
            </a:r>
            <a:r>
              <a:rPr sz="1950" b="1" spc="11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làm</a:t>
            </a:r>
            <a:r>
              <a:rPr sz="1950" b="1" spc="10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được),</a:t>
            </a:r>
            <a:r>
              <a:rPr sz="1950" b="1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Cuối</a:t>
            </a:r>
            <a:r>
              <a:rPr sz="1950" b="1" spc="116" dirty="0">
                <a:latin typeface="Arial"/>
                <a:cs typeface="Arial"/>
              </a:rPr>
              <a:t> </a:t>
            </a:r>
            <a:r>
              <a:rPr sz="1950" b="1" spc="-19" dirty="0">
                <a:latin typeface="Arial"/>
                <a:cs typeface="Arial"/>
              </a:rPr>
              <a:t>môn </a:t>
            </a:r>
            <a:r>
              <a:rPr sz="1950" b="1" dirty="0">
                <a:latin typeface="Arial"/>
                <a:cs typeface="Arial"/>
              </a:rPr>
              <a:t>nếu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không</a:t>
            </a:r>
            <a:r>
              <a:rPr sz="1950" b="1" spc="-26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phản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hồi</a:t>
            </a:r>
            <a:r>
              <a:rPr sz="1950" b="1" spc="-8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cô</a:t>
            </a:r>
            <a:r>
              <a:rPr sz="1950" b="1" spc="-8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sẽ để 1đ chống</a:t>
            </a:r>
            <a:r>
              <a:rPr sz="1950" b="1" spc="-26" dirty="0">
                <a:latin typeface="Arial"/>
                <a:cs typeface="Arial"/>
              </a:rPr>
              <a:t> </a:t>
            </a:r>
            <a:r>
              <a:rPr sz="1950" b="1" spc="-8" dirty="0">
                <a:latin typeface="Arial"/>
                <a:cs typeface="Arial"/>
              </a:rPr>
              <a:t>liệt.</a:t>
            </a:r>
            <a:endParaRPr sz="1950" dirty="0">
              <a:latin typeface="Arial"/>
              <a:cs typeface="Arial"/>
            </a:endParaRPr>
          </a:p>
          <a:p>
            <a:pPr marL="180975" marR="5715" indent="-171450" algn="just">
              <a:lnSpc>
                <a:spcPct val="130000"/>
              </a:lnSpc>
              <a:spcBef>
                <a:spcPts val="469"/>
              </a:spcBef>
              <a:buFont typeface="Arial"/>
              <a:buChar char="•"/>
              <a:tabLst>
                <a:tab pos="180975" algn="l"/>
              </a:tabLst>
            </a:pP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Đến</a:t>
            </a:r>
            <a:r>
              <a:rPr sz="1950" b="1" spc="188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buổi</a:t>
            </a:r>
            <a:r>
              <a:rPr sz="1950" b="1" spc="176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thuyết</a:t>
            </a:r>
            <a:r>
              <a:rPr sz="1950" b="1" spc="19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trình</a:t>
            </a:r>
            <a:r>
              <a:rPr sz="1950" b="1" spc="19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của</a:t>
            </a:r>
            <a:r>
              <a:rPr sz="1950" b="1" spc="19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nhóm,</a:t>
            </a:r>
            <a:r>
              <a:rPr sz="1950" b="1" spc="188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nhóm</a:t>
            </a:r>
            <a:r>
              <a:rPr sz="1950" b="1" spc="188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quên</a:t>
            </a:r>
            <a:r>
              <a:rPr sz="1950" b="1" spc="19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không</a:t>
            </a:r>
            <a:r>
              <a:rPr sz="1950" b="1" spc="19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thực</a:t>
            </a:r>
            <a:r>
              <a:rPr sz="1950" b="1" spc="19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hiện</a:t>
            </a:r>
            <a:r>
              <a:rPr sz="1950" b="1" spc="19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spc="-19" dirty="0">
                <a:solidFill>
                  <a:srgbClr val="000099"/>
                </a:solidFill>
                <a:latin typeface="Arial"/>
                <a:cs typeface="Arial"/>
              </a:rPr>
              <a:t>mặc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định</a:t>
            </a:r>
            <a:r>
              <a:rPr sz="1950" b="1" spc="-19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spc="-8" dirty="0">
                <a:solidFill>
                  <a:srgbClr val="FF0000"/>
                </a:solidFill>
                <a:latin typeface="Arial"/>
                <a:cs typeface="Arial"/>
              </a:rPr>
              <a:t>(-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3đ)</a:t>
            </a:r>
            <a:r>
              <a:rPr sz="1950" b="1" spc="-1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buổi</a:t>
            </a:r>
            <a:r>
              <a:rPr sz="1950" b="1" spc="-19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hôm</a:t>
            </a:r>
            <a:r>
              <a:rPr sz="1950" b="1" spc="-26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đó.</a:t>
            </a:r>
            <a:r>
              <a:rPr sz="1950" b="1" spc="-1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(</a:t>
            </a:r>
            <a:r>
              <a:rPr sz="1950" b="1" spc="-11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còn</a:t>
            </a:r>
            <a:r>
              <a:rPr sz="195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1đ</a:t>
            </a:r>
            <a:r>
              <a:rPr sz="195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hôm</a:t>
            </a:r>
            <a:r>
              <a:rPr sz="195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sau</a:t>
            </a:r>
            <a:r>
              <a:rPr sz="195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thuyết trình</a:t>
            </a:r>
            <a:r>
              <a:rPr sz="1950" b="1" spc="-4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spc="-19" dirty="0">
                <a:solidFill>
                  <a:srgbClr val="000099"/>
                </a:solidFill>
                <a:latin typeface="Arial"/>
                <a:cs typeface="Arial"/>
              </a:rPr>
              <a:t>bù)</a:t>
            </a:r>
            <a:endParaRPr sz="1950" dirty="0">
              <a:latin typeface="Arial"/>
              <a:cs typeface="Arial"/>
            </a:endParaRPr>
          </a:p>
          <a:p>
            <a:pPr marL="180975" indent="-171450" algn="just">
              <a:spcBef>
                <a:spcPts val="1170"/>
              </a:spcBef>
              <a:buFont typeface="Arial"/>
              <a:buChar char="•"/>
              <a:tabLst>
                <a:tab pos="180975" algn="l"/>
              </a:tabLst>
            </a:pP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Trong</a:t>
            </a:r>
            <a:r>
              <a:rPr sz="1950" b="1" spc="-23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buổi</a:t>
            </a:r>
            <a:r>
              <a:rPr sz="1950" b="1" spc="-19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thuyết</a:t>
            </a:r>
            <a:r>
              <a:rPr sz="1950" b="1" spc="-4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trình</a:t>
            </a:r>
            <a:r>
              <a:rPr sz="1950" b="1" spc="-4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bạn</a:t>
            </a:r>
            <a:r>
              <a:rPr sz="195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nào</a:t>
            </a:r>
            <a:r>
              <a:rPr sz="1950" b="1" spc="-23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nhìn</a:t>
            </a:r>
            <a:r>
              <a:rPr sz="1950" b="1" spc="-1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điện</a:t>
            </a:r>
            <a:r>
              <a:rPr sz="1950" b="1" spc="-8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thoại</a:t>
            </a:r>
            <a:r>
              <a:rPr sz="1950" b="1" spc="-4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đọc</a:t>
            </a:r>
            <a:r>
              <a:rPr sz="1950" b="1" spc="-23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sẽ</a:t>
            </a:r>
            <a:r>
              <a:rPr sz="1950" b="1" spc="-4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99"/>
                </a:solidFill>
                <a:latin typeface="Arial"/>
                <a:cs typeface="Arial"/>
              </a:rPr>
              <a:t>bị trừ</a:t>
            </a:r>
            <a:r>
              <a:rPr sz="1950" b="1" spc="4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z="1950" b="1" spc="-8" dirty="0">
                <a:solidFill>
                  <a:srgbClr val="FF0000"/>
                </a:solidFill>
                <a:latin typeface="Arial"/>
                <a:cs typeface="Arial"/>
              </a:rPr>
              <a:t>(-</a:t>
            </a:r>
            <a:r>
              <a:rPr sz="1950" b="1" spc="-19" dirty="0">
                <a:solidFill>
                  <a:srgbClr val="FF0000"/>
                </a:solidFill>
                <a:latin typeface="Arial"/>
                <a:cs typeface="Arial"/>
              </a:rPr>
              <a:t>3đ)</a:t>
            </a:r>
            <a:endParaRPr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48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spc="-26" dirty="0"/>
              <a:t> </a:t>
            </a:r>
            <a:r>
              <a:rPr lang="en-US" dirty="0" err="1"/>
              <a:t>quy</a:t>
            </a:r>
            <a:r>
              <a:rPr lang="en-US" spc="-23" dirty="0"/>
              <a:t> </a:t>
            </a:r>
            <a:r>
              <a:rPr lang="en-US" dirty="0" err="1"/>
              <a:t>định</a:t>
            </a:r>
            <a:r>
              <a:rPr lang="en-US" spc="-23" dirty="0"/>
              <a:t> </a:t>
            </a:r>
            <a:r>
              <a:rPr lang="en-US" dirty="0" err="1"/>
              <a:t>của</a:t>
            </a:r>
            <a:r>
              <a:rPr lang="en-US" spc="-26" dirty="0"/>
              <a:t> </a:t>
            </a:r>
            <a:r>
              <a:rPr lang="en-US" dirty="0" err="1"/>
              <a:t>môn</a:t>
            </a:r>
            <a:r>
              <a:rPr lang="en-US" spc="-11" dirty="0"/>
              <a:t> </a:t>
            </a:r>
            <a:r>
              <a:rPr lang="en-US" spc="-19" dirty="0" err="1"/>
              <a:t>học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6</a:t>
            </a:fld>
            <a:endParaRPr lang="vi-VN"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39443" y="1702848"/>
            <a:ext cx="8219648" cy="3544149"/>
          </a:xfrm>
          <a:prstGeom prst="rect">
            <a:avLst/>
          </a:prstGeom>
        </p:spPr>
        <p:txBody>
          <a:bodyPr vert="horz" wrap="square" lIns="0" tIns="200253" rIns="0" bIns="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lang="vi-VN" sz="1950">
                <a:solidFill>
                  <a:srgbClr val="000000"/>
                </a:solidFill>
              </a:rPr>
              <a:t>Nhiệm</a:t>
            </a:r>
            <a:r>
              <a:rPr lang="vi-VN" sz="1950" spc="-26">
                <a:solidFill>
                  <a:srgbClr val="000000"/>
                </a:solidFill>
              </a:rPr>
              <a:t> </a:t>
            </a:r>
            <a:r>
              <a:rPr lang="vi-VN" sz="1950">
                <a:solidFill>
                  <a:srgbClr val="000000"/>
                </a:solidFill>
              </a:rPr>
              <a:t>vụ</a:t>
            </a:r>
            <a:r>
              <a:rPr lang="vi-VN" sz="1950" spc="-19">
                <a:solidFill>
                  <a:srgbClr val="000000"/>
                </a:solidFill>
              </a:rPr>
              <a:t> </a:t>
            </a:r>
            <a:r>
              <a:rPr lang="vi-VN" sz="1950">
                <a:solidFill>
                  <a:srgbClr val="000000"/>
                </a:solidFill>
              </a:rPr>
              <a:t>nhóm</a:t>
            </a:r>
            <a:r>
              <a:rPr lang="vi-VN" sz="1950" spc="-34">
                <a:solidFill>
                  <a:srgbClr val="000000"/>
                </a:solidFill>
              </a:rPr>
              <a:t> </a:t>
            </a:r>
            <a:r>
              <a:rPr lang="vi-VN" sz="1950">
                <a:solidFill>
                  <a:srgbClr val="000000"/>
                </a:solidFill>
              </a:rPr>
              <a:t>thuyết</a:t>
            </a:r>
            <a:r>
              <a:rPr lang="vi-VN" sz="1950" spc="-4">
                <a:solidFill>
                  <a:srgbClr val="000000"/>
                </a:solidFill>
              </a:rPr>
              <a:t> </a:t>
            </a:r>
            <a:r>
              <a:rPr lang="vi-VN" sz="1950">
                <a:solidFill>
                  <a:srgbClr val="000000"/>
                </a:solidFill>
              </a:rPr>
              <a:t>trình:</a:t>
            </a:r>
            <a:r>
              <a:rPr lang="vi-VN" sz="1950" spc="-26">
                <a:solidFill>
                  <a:srgbClr val="000000"/>
                </a:solidFill>
              </a:rPr>
              <a:t> </a:t>
            </a:r>
            <a:r>
              <a:rPr lang="vi-VN" sz="1950" spc="-15">
                <a:solidFill>
                  <a:srgbClr val="FF0000"/>
                </a:solidFill>
              </a:rPr>
              <a:t>(4đ)</a:t>
            </a:r>
            <a:endParaRPr lang="vi-VN" sz="1950"/>
          </a:p>
          <a:p>
            <a:pPr marL="395764" indent="-386238">
              <a:lnSpc>
                <a:spcPct val="100000"/>
              </a:lnSpc>
              <a:spcBef>
                <a:spcPts val="1635"/>
              </a:spcBef>
              <a:buFont typeface="Calibri" panose="020F0502020204030204" pitchFamily="34" charset="0"/>
              <a:buAutoNum type="arabicPeriod"/>
              <a:tabLst>
                <a:tab pos="395764" algn="l"/>
              </a:tabLst>
            </a:pPr>
            <a:r>
              <a:rPr lang="vi-VN" sz="1950">
                <a:latin typeface="Arial"/>
                <a:cs typeface="Arial"/>
              </a:rPr>
              <a:t>Trình</a:t>
            </a:r>
            <a:r>
              <a:rPr lang="vi-VN" sz="1950" spc="-38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bày</a:t>
            </a:r>
            <a:r>
              <a:rPr lang="vi-VN" sz="1950" spc="-41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đúng</a:t>
            </a:r>
            <a:r>
              <a:rPr lang="vi-VN" sz="1950" spc="-34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nội</a:t>
            </a:r>
            <a:r>
              <a:rPr lang="vi-VN" sz="1950" spc="-38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dung</a:t>
            </a:r>
            <a:r>
              <a:rPr lang="vi-VN" sz="1950" spc="-34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theo</a:t>
            </a:r>
            <a:r>
              <a:rPr lang="vi-VN" sz="1950" spc="-30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yêu</a:t>
            </a:r>
            <a:r>
              <a:rPr lang="vi-VN" sz="1950" spc="-41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cầu</a:t>
            </a:r>
            <a:r>
              <a:rPr lang="vi-VN" sz="1950" spc="-34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được</a:t>
            </a:r>
            <a:r>
              <a:rPr lang="vi-VN" sz="1950" spc="-45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phân</a:t>
            </a:r>
            <a:r>
              <a:rPr lang="vi-VN" sz="1950" spc="-34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công(CÓ</a:t>
            </a:r>
            <a:r>
              <a:rPr lang="vi-VN" sz="1950" spc="-49">
                <a:latin typeface="Arial"/>
                <a:cs typeface="Arial"/>
              </a:rPr>
              <a:t> </a:t>
            </a:r>
            <a:r>
              <a:rPr lang="vi-VN" sz="1950" spc="-8">
                <a:latin typeface="Arial"/>
                <a:cs typeface="Arial"/>
              </a:rPr>
              <a:t>DEMO)</a:t>
            </a:r>
            <a:endParaRPr lang="vi-VN" sz="1950">
              <a:latin typeface="Arial"/>
              <a:cs typeface="Arial"/>
            </a:endParaRPr>
          </a:p>
          <a:p>
            <a:pPr marL="395764" marR="4286" indent="-386715">
              <a:lnSpc>
                <a:spcPct val="150000"/>
              </a:lnSpc>
              <a:spcBef>
                <a:spcPts val="469"/>
              </a:spcBef>
              <a:buFont typeface="Calibri" panose="020F0502020204030204" pitchFamily="34" charset="0"/>
              <a:buAutoNum type="arabicPeriod"/>
              <a:tabLst>
                <a:tab pos="395764" algn="l"/>
              </a:tabLst>
            </a:pPr>
            <a:r>
              <a:rPr lang="vi-VN" sz="1950">
                <a:latin typeface="Arial"/>
                <a:cs typeface="Arial"/>
              </a:rPr>
              <a:t>Kết</a:t>
            </a:r>
            <a:r>
              <a:rPr lang="vi-VN" sz="1950" spc="116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thúc</a:t>
            </a:r>
            <a:r>
              <a:rPr lang="vi-VN" sz="1950" spc="120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phần</a:t>
            </a:r>
            <a:r>
              <a:rPr lang="vi-VN" sz="1950" spc="124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trình</a:t>
            </a:r>
            <a:r>
              <a:rPr lang="vi-VN" sz="1950" spc="135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bày</a:t>
            </a:r>
            <a:r>
              <a:rPr lang="vi-VN" sz="1950" spc="116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có</a:t>
            </a:r>
            <a:r>
              <a:rPr lang="vi-VN" sz="1950" spc="116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đặt</a:t>
            </a:r>
            <a:r>
              <a:rPr lang="vi-VN" sz="1950" spc="116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ít</a:t>
            </a:r>
            <a:r>
              <a:rPr lang="vi-VN" sz="1950" spc="120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nhất</a:t>
            </a:r>
            <a:r>
              <a:rPr lang="vi-VN" sz="1950" spc="116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3</a:t>
            </a:r>
            <a:r>
              <a:rPr lang="vi-VN" sz="1950" spc="124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câu</a:t>
            </a:r>
            <a:r>
              <a:rPr lang="vi-VN" sz="1950" spc="120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hỏi</a:t>
            </a:r>
            <a:r>
              <a:rPr lang="vi-VN" sz="1950" spc="109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ở</a:t>
            </a:r>
            <a:r>
              <a:rPr lang="vi-VN" sz="1950" spc="120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cuối</a:t>
            </a:r>
            <a:r>
              <a:rPr lang="vi-VN" sz="1950" spc="116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bài</a:t>
            </a:r>
            <a:r>
              <a:rPr lang="vi-VN" sz="1950" spc="120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để</a:t>
            </a:r>
            <a:r>
              <a:rPr lang="vi-VN" sz="1950" spc="116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làm</a:t>
            </a:r>
            <a:r>
              <a:rPr lang="vi-VN" sz="1950" spc="116">
                <a:latin typeface="Arial"/>
                <a:cs typeface="Arial"/>
              </a:rPr>
              <a:t> </a:t>
            </a:r>
            <a:r>
              <a:rPr lang="vi-VN" sz="1950" spc="-19">
                <a:latin typeface="Arial"/>
                <a:cs typeface="Arial"/>
              </a:rPr>
              <a:t>rõ </a:t>
            </a:r>
            <a:r>
              <a:rPr lang="vi-VN" sz="1950">
                <a:latin typeface="Arial"/>
                <a:cs typeface="Arial"/>
              </a:rPr>
              <a:t>chủ</a:t>
            </a:r>
            <a:r>
              <a:rPr lang="vi-VN" sz="1950" spc="-30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đề</a:t>
            </a:r>
            <a:r>
              <a:rPr lang="vi-VN" sz="1950" spc="-19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thuyết</a:t>
            </a:r>
            <a:r>
              <a:rPr lang="vi-VN" sz="1950" spc="-15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trình</a:t>
            </a:r>
            <a:r>
              <a:rPr lang="vi-VN" sz="1950" spc="-19">
                <a:latin typeface="Arial"/>
                <a:cs typeface="Arial"/>
              </a:rPr>
              <a:t> </a:t>
            </a:r>
            <a:r>
              <a:rPr lang="vi-VN" sz="1950">
                <a:solidFill>
                  <a:srgbClr val="FF0000"/>
                </a:solidFill>
                <a:latin typeface="Arial"/>
                <a:cs typeface="Arial"/>
              </a:rPr>
              <a:t>(thiếu</a:t>
            </a:r>
            <a:r>
              <a:rPr lang="vi-VN" sz="1950" spc="-1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50">
                <a:solidFill>
                  <a:srgbClr val="FF0000"/>
                </a:solidFill>
                <a:latin typeface="Arial"/>
                <a:cs typeface="Arial"/>
              </a:rPr>
              <a:t>câu</a:t>
            </a:r>
            <a:r>
              <a:rPr lang="vi-VN" sz="1950" spc="-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50">
                <a:solidFill>
                  <a:srgbClr val="FF0000"/>
                </a:solidFill>
                <a:latin typeface="Arial"/>
                <a:cs typeface="Arial"/>
              </a:rPr>
              <a:t>hỏi</a:t>
            </a:r>
            <a:r>
              <a:rPr lang="vi-VN" sz="1950" spc="-2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50">
                <a:solidFill>
                  <a:srgbClr val="FF0000"/>
                </a:solidFill>
                <a:latin typeface="Arial"/>
                <a:cs typeface="Arial"/>
              </a:rPr>
              <a:t>mỗi</a:t>
            </a:r>
            <a:r>
              <a:rPr lang="vi-VN" sz="1950" spc="-26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50">
                <a:solidFill>
                  <a:srgbClr val="FF0000"/>
                </a:solidFill>
                <a:latin typeface="Arial"/>
                <a:cs typeface="Arial"/>
              </a:rPr>
              <a:t>câu</a:t>
            </a:r>
            <a:r>
              <a:rPr lang="vi-VN" sz="1950" spc="-23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sz="1950" spc="-8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lang="vi-VN" sz="1950" spc="-19">
                <a:solidFill>
                  <a:srgbClr val="FF0000"/>
                </a:solidFill>
                <a:latin typeface="Arial"/>
                <a:cs typeface="Arial"/>
              </a:rPr>
              <a:t>1đ)</a:t>
            </a:r>
            <a:endParaRPr lang="vi-VN" sz="1950">
              <a:latin typeface="Arial"/>
              <a:cs typeface="Arial"/>
            </a:endParaRPr>
          </a:p>
          <a:p>
            <a:pPr marL="395764" marR="3810" indent="-386715">
              <a:lnSpc>
                <a:spcPct val="150000"/>
              </a:lnSpc>
              <a:spcBef>
                <a:spcPts val="472"/>
              </a:spcBef>
              <a:buFont typeface="Calibri" panose="020F0502020204030204" pitchFamily="34" charset="0"/>
              <a:buAutoNum type="arabicPeriod"/>
              <a:tabLst>
                <a:tab pos="395764" algn="l"/>
              </a:tabLst>
            </a:pPr>
            <a:r>
              <a:rPr lang="vi-VN" sz="1950">
                <a:latin typeface="Arial"/>
                <a:cs typeface="Arial"/>
              </a:rPr>
              <a:t>Sau</a:t>
            </a:r>
            <a:r>
              <a:rPr lang="vi-VN" sz="1950" spc="225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khi</a:t>
            </a:r>
            <a:r>
              <a:rPr lang="vi-VN" sz="1950" spc="217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nhóm</a:t>
            </a:r>
            <a:r>
              <a:rPr lang="vi-VN" sz="1950" spc="225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phản</a:t>
            </a:r>
            <a:r>
              <a:rPr lang="vi-VN" sz="1950" spc="217">
                <a:latin typeface="Arial"/>
                <a:cs typeface="Arial"/>
              </a:rPr>
              <a:t> biện</a:t>
            </a:r>
            <a:r>
              <a:rPr lang="vi-VN" sz="1950" spc="225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trả</a:t>
            </a:r>
            <a:r>
              <a:rPr lang="vi-VN" sz="1950" spc="221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lời</a:t>
            </a:r>
            <a:r>
              <a:rPr lang="vi-VN" sz="1950" spc="210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các</a:t>
            </a:r>
            <a:r>
              <a:rPr lang="vi-VN" sz="1950" spc="225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câu</a:t>
            </a:r>
            <a:r>
              <a:rPr lang="vi-VN" sz="1950" spc="217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hỏi,</a:t>
            </a:r>
            <a:r>
              <a:rPr lang="vi-VN" sz="1950" spc="217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nhóm</a:t>
            </a:r>
            <a:r>
              <a:rPr lang="vi-VN" sz="1950" spc="217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thuyết</a:t>
            </a:r>
            <a:r>
              <a:rPr lang="vi-VN" sz="1950" spc="221">
                <a:latin typeface="Arial"/>
                <a:cs typeface="Arial"/>
              </a:rPr>
              <a:t> </a:t>
            </a:r>
            <a:r>
              <a:rPr lang="vi-VN" sz="1950" spc="-8">
                <a:latin typeface="Arial"/>
                <a:cs typeface="Arial"/>
              </a:rPr>
              <a:t>trình</a:t>
            </a:r>
            <a:r>
              <a:rPr lang="vi-VN" sz="1950" spc="488">
                <a:latin typeface="Arial"/>
                <a:cs typeface="Arial"/>
              </a:rPr>
              <a:t> </a:t>
            </a:r>
            <a:r>
              <a:rPr lang="vi-VN" sz="1950" spc="-49">
                <a:latin typeface="Arial"/>
                <a:cs typeface="Arial"/>
              </a:rPr>
              <a:t>chốt</a:t>
            </a:r>
            <a:r>
              <a:rPr lang="vi-VN" sz="1950" spc="-38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nội</a:t>
            </a:r>
            <a:r>
              <a:rPr lang="vi-VN" sz="1950" spc="-41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dung</a:t>
            </a:r>
            <a:r>
              <a:rPr lang="vi-VN" sz="1950" spc="-30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câu</a:t>
            </a:r>
            <a:r>
              <a:rPr lang="vi-VN" sz="1950" spc="-30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trả</a:t>
            </a:r>
            <a:r>
              <a:rPr lang="vi-VN" sz="1950" spc="-19">
                <a:latin typeface="Arial"/>
                <a:cs typeface="Arial"/>
              </a:rPr>
              <a:t> lời</a:t>
            </a:r>
            <a:endParaRPr lang="vi-VN" sz="1950">
              <a:latin typeface="Arial"/>
              <a:cs typeface="Arial"/>
            </a:endParaRPr>
          </a:p>
          <a:p>
            <a:pPr marL="395764" indent="-386238">
              <a:lnSpc>
                <a:spcPct val="100000"/>
              </a:lnSpc>
              <a:spcBef>
                <a:spcPts val="1639"/>
              </a:spcBef>
              <a:buFont typeface="Calibri" panose="020F0502020204030204" pitchFamily="34" charset="0"/>
              <a:buAutoNum type="arabicPeriod"/>
              <a:tabLst>
                <a:tab pos="395764" algn="l"/>
              </a:tabLst>
            </a:pPr>
            <a:r>
              <a:rPr lang="vi-VN" sz="1950">
                <a:latin typeface="Arial"/>
                <a:cs typeface="Arial"/>
              </a:rPr>
              <a:t>Post</a:t>
            </a:r>
            <a:r>
              <a:rPr lang="vi-VN" sz="1950" spc="-41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câu</a:t>
            </a:r>
            <a:r>
              <a:rPr lang="vi-VN" sz="1950" spc="-26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hỏi</a:t>
            </a:r>
            <a:r>
              <a:rPr lang="vi-VN" sz="1950" spc="-23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cho</a:t>
            </a:r>
            <a:r>
              <a:rPr lang="vi-VN" sz="1950" spc="-11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nhóm</a:t>
            </a:r>
            <a:r>
              <a:rPr lang="vi-VN" sz="1950" spc="-30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phản</a:t>
            </a:r>
            <a:r>
              <a:rPr lang="vi-VN" sz="1950" spc="-19">
                <a:latin typeface="Arial"/>
                <a:cs typeface="Arial"/>
              </a:rPr>
              <a:t> biện</a:t>
            </a:r>
            <a:r>
              <a:rPr lang="vi-VN" sz="1950" spc="-11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lên</a:t>
            </a:r>
            <a:r>
              <a:rPr lang="vi-VN" sz="1950" spc="-19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edunext</a:t>
            </a:r>
            <a:r>
              <a:rPr lang="vi-VN" sz="1950" spc="-15">
                <a:latin typeface="Arial"/>
                <a:cs typeface="Arial"/>
              </a:rPr>
              <a:t> </a:t>
            </a:r>
            <a:r>
              <a:rPr lang="vi-VN" sz="1950" spc="-8">
                <a:latin typeface="Arial"/>
                <a:cs typeface="Arial"/>
              </a:rPr>
              <a:t>-</a:t>
            </a:r>
            <a:r>
              <a:rPr lang="vi-VN" sz="1950">
                <a:latin typeface="Arial"/>
                <a:cs typeface="Arial"/>
              </a:rPr>
              <a:t>&gt;</a:t>
            </a:r>
            <a:r>
              <a:rPr lang="vi-VN" sz="1950" spc="-60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Trả</a:t>
            </a:r>
            <a:r>
              <a:rPr lang="vi-VN" sz="1950" spc="-30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lời</a:t>
            </a:r>
            <a:r>
              <a:rPr lang="vi-VN" sz="1950" spc="-30">
                <a:latin typeface="Arial"/>
                <a:cs typeface="Arial"/>
              </a:rPr>
              <a:t> </a:t>
            </a:r>
            <a:r>
              <a:rPr lang="vi-VN" sz="1950">
                <a:latin typeface="Arial"/>
                <a:cs typeface="Arial"/>
              </a:rPr>
              <a:t>tại</a:t>
            </a:r>
            <a:r>
              <a:rPr lang="vi-VN" sz="1950" spc="-11">
                <a:latin typeface="Arial"/>
                <a:cs typeface="Arial"/>
              </a:rPr>
              <a:t> </a:t>
            </a:r>
            <a:r>
              <a:rPr lang="vi-VN" sz="1950" spc="-19">
                <a:latin typeface="Arial"/>
                <a:cs typeface="Arial"/>
              </a:rPr>
              <a:t>lớp</a:t>
            </a:r>
            <a:endParaRPr lang="vi-VN"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9440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spc="-26" dirty="0"/>
              <a:t> </a:t>
            </a:r>
            <a:r>
              <a:rPr lang="en-US" dirty="0" err="1"/>
              <a:t>quy</a:t>
            </a:r>
            <a:r>
              <a:rPr lang="en-US" spc="-23" dirty="0"/>
              <a:t> </a:t>
            </a:r>
            <a:r>
              <a:rPr lang="en-US" dirty="0" err="1"/>
              <a:t>định</a:t>
            </a:r>
            <a:r>
              <a:rPr lang="en-US" spc="-23" dirty="0"/>
              <a:t> </a:t>
            </a:r>
            <a:r>
              <a:rPr lang="en-US" dirty="0" err="1"/>
              <a:t>của</a:t>
            </a:r>
            <a:r>
              <a:rPr lang="en-US" spc="-26" dirty="0"/>
              <a:t> </a:t>
            </a:r>
            <a:r>
              <a:rPr lang="en-US" dirty="0" err="1"/>
              <a:t>môn</a:t>
            </a:r>
            <a:r>
              <a:rPr lang="en-US" spc="-11" dirty="0"/>
              <a:t> </a:t>
            </a:r>
            <a:r>
              <a:rPr lang="en-US" spc="-19" dirty="0" err="1"/>
              <a:t>học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7</a:t>
            </a:fld>
            <a:endParaRPr lang="vi-VN"/>
          </a:p>
        </p:txBody>
      </p:sp>
      <p:sp>
        <p:nvSpPr>
          <p:cNvPr id="6" name="object 3"/>
          <p:cNvSpPr txBox="1"/>
          <p:nvPr/>
        </p:nvSpPr>
        <p:spPr>
          <a:xfrm>
            <a:off x="744854" y="1834096"/>
            <a:ext cx="8109585" cy="330132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sz="2100" b="1" spc="-56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b="1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sz="2100" b="1" spc="-56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b="1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sz="2100" b="1" spc="-45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b="1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sz="2100" b="1" spc="-45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b="1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biện:</a:t>
            </a:r>
            <a:r>
              <a:rPr sz="2100" b="1" spc="-56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b="1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(3đ)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2425" marR="3810" indent="-343376">
              <a:lnSpc>
                <a:spcPct val="140000"/>
              </a:lnSpc>
              <a:spcBef>
                <a:spcPts val="506"/>
              </a:spcBef>
              <a:buAutoNum type="arabicPeriod"/>
              <a:tabLst>
                <a:tab pos="352425" algn="l"/>
                <a:tab pos="1130618" algn="l"/>
                <a:tab pos="1627823" algn="l"/>
                <a:tab pos="2363153" algn="l"/>
                <a:tab pos="2859405" algn="l"/>
                <a:tab pos="3592830" algn="l"/>
                <a:tab pos="4016216" algn="l"/>
                <a:tab pos="4645819" algn="l"/>
                <a:tab pos="5320188" algn="l"/>
                <a:tab pos="5890736" algn="l"/>
                <a:tab pos="6698933" algn="l"/>
                <a:tab pos="7566660" algn="l"/>
              </a:tabLst>
            </a:pPr>
            <a:r>
              <a:rPr sz="2100" spc="-15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Nhận	xét	phần	nội	dung	và	kiến	thức	của	nhóm	thuyết	trình (đồng ý hay ko đồng ý phần nào ? phần nào chưa rõ ?)</a:t>
            </a:r>
          </a:p>
          <a:p>
            <a:pPr marL="395764" indent="-386238">
              <a:spcBef>
                <a:spcPts val="1515"/>
              </a:spcBef>
              <a:buAutoNum type="arabicPeriod"/>
              <a:tabLst>
                <a:tab pos="395764" algn="l"/>
              </a:tabLst>
            </a:pPr>
            <a:r>
              <a:rPr sz="2100" spc="-15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 lời câu hỏi của nhóm thuyết trình đặt ở cuối bài</a:t>
            </a:r>
          </a:p>
          <a:p>
            <a:pPr marL="395764" marR="3810" indent="-386715">
              <a:lnSpc>
                <a:spcPct val="140000"/>
              </a:lnSpc>
              <a:spcBef>
                <a:spcPts val="506"/>
              </a:spcBef>
              <a:buAutoNum type="arabicPeriod"/>
              <a:tabLst>
                <a:tab pos="395764" algn="l"/>
              </a:tabLst>
            </a:pPr>
            <a:r>
              <a:rPr sz="2100" spc="-15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 ít nhất 2 câu hỏi cho nhóm thuyết trình . </a:t>
            </a:r>
            <a:r>
              <a:rPr sz="2100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100" spc="-1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sz="2100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spc="-1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100" spc="-1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âu</a:t>
            </a:r>
            <a:r>
              <a:rPr sz="2100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hỏi </a:t>
            </a:r>
            <a:r>
              <a:rPr sz="2100" spc="-1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sz="2100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spc="-1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100" spc="-1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â</a:t>
            </a:r>
            <a:r>
              <a:rPr sz="2100" spc="-1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100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-1đ)</a:t>
            </a:r>
          </a:p>
          <a:p>
            <a:pPr marL="395764" indent="-386238">
              <a:spcBef>
                <a:spcPts val="1515"/>
              </a:spcBef>
              <a:buAutoNum type="arabicPeriod"/>
              <a:tabLst>
                <a:tab pos="395764" algn="l"/>
              </a:tabLst>
            </a:pPr>
            <a:r>
              <a:rPr sz="2100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sz="2100" spc="-68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spc="-68" dirty="0" err="1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100" spc="-68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spc="-68" dirty="0" err="1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sz="2100" spc="-26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sz="2100" spc="-30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sz="2100" spc="-23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sz="2100" spc="-30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sz="2100" spc="-34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sz="2100" spc="-23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edunext</a:t>
            </a:r>
            <a:r>
              <a:rPr sz="2100" spc="-30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spc="-8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100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sz="2100" spc="-30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sz="2100" spc="-19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sz="2100" spc="-23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sz="2100" spc="-38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100" spc="-19" dirty="0">
                <a:solidFill>
                  <a:srgbClr val="081C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1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spc="-26" dirty="0"/>
              <a:t> </a:t>
            </a:r>
            <a:r>
              <a:rPr lang="en-US" dirty="0" err="1"/>
              <a:t>quy</a:t>
            </a:r>
            <a:r>
              <a:rPr lang="en-US" spc="-23" dirty="0"/>
              <a:t> </a:t>
            </a:r>
            <a:r>
              <a:rPr lang="en-US" dirty="0" err="1"/>
              <a:t>định</a:t>
            </a:r>
            <a:r>
              <a:rPr lang="en-US" spc="-23" dirty="0"/>
              <a:t> </a:t>
            </a:r>
            <a:r>
              <a:rPr lang="en-US" dirty="0" err="1"/>
              <a:t>của</a:t>
            </a:r>
            <a:r>
              <a:rPr lang="en-US" spc="-26" dirty="0"/>
              <a:t> </a:t>
            </a:r>
            <a:r>
              <a:rPr lang="en-US" dirty="0" err="1"/>
              <a:t>môn</a:t>
            </a:r>
            <a:r>
              <a:rPr lang="en-US" spc="-11" dirty="0"/>
              <a:t> </a:t>
            </a:r>
            <a:r>
              <a:rPr lang="en-US" spc="-19" dirty="0" err="1"/>
              <a:t>học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8</a:t>
            </a:fld>
            <a:endParaRPr lang="vi-VN"/>
          </a:p>
        </p:txBody>
      </p:sp>
      <p:sp>
        <p:nvSpPr>
          <p:cNvPr id="7" name="object 3"/>
          <p:cNvSpPr txBox="1">
            <a:spLocks/>
          </p:cNvSpPr>
          <p:nvPr/>
        </p:nvSpPr>
        <p:spPr>
          <a:xfrm>
            <a:off x="439442" y="1702848"/>
            <a:ext cx="7969921" cy="4254659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algn="just">
              <a:lnSpc>
                <a:spcPct val="100000"/>
              </a:lnSpc>
              <a:spcBef>
                <a:spcPts val="71"/>
              </a:spcBef>
            </a:pPr>
            <a:r>
              <a:rPr lang="vi-VN" sz="2400" dirty="0"/>
              <a:t>Nhiệm</a:t>
            </a:r>
            <a:r>
              <a:rPr lang="vi-VN" sz="2400" spc="-45" dirty="0"/>
              <a:t> </a:t>
            </a:r>
            <a:r>
              <a:rPr lang="vi-VN" sz="2400" dirty="0"/>
              <a:t>vụ</a:t>
            </a:r>
            <a:r>
              <a:rPr lang="vi-VN" sz="2400" spc="-45" dirty="0"/>
              <a:t> </a:t>
            </a:r>
            <a:r>
              <a:rPr lang="vi-VN" sz="2400" dirty="0"/>
              <a:t>các</a:t>
            </a:r>
            <a:r>
              <a:rPr lang="vi-VN" sz="2400" spc="-49" dirty="0"/>
              <a:t> </a:t>
            </a:r>
            <a:r>
              <a:rPr lang="vi-VN" sz="2400" dirty="0"/>
              <a:t>nhóm</a:t>
            </a:r>
            <a:r>
              <a:rPr lang="vi-VN" sz="2400" spc="-34" dirty="0"/>
              <a:t> </a:t>
            </a:r>
            <a:r>
              <a:rPr lang="vi-VN" sz="2400" dirty="0"/>
              <a:t>còn</a:t>
            </a:r>
            <a:r>
              <a:rPr lang="vi-VN" sz="2400" spc="-45" dirty="0"/>
              <a:t> </a:t>
            </a:r>
            <a:r>
              <a:rPr lang="vi-VN" sz="2400" spc="-15" dirty="0"/>
              <a:t>lại:</a:t>
            </a:r>
          </a:p>
          <a:p>
            <a:pPr marL="350996" marR="6191" indent="-341948" algn="just">
              <a:lnSpc>
                <a:spcPct val="150000"/>
              </a:lnSpc>
              <a:spcBef>
                <a:spcPts val="506"/>
              </a:spcBef>
              <a:buFont typeface="Calibri" panose="020F0502020204030204" pitchFamily="34" charset="0"/>
              <a:buAutoNum type="arabicPeriod"/>
              <a:tabLst>
                <a:tab pos="352425" algn="l"/>
              </a:tabLst>
            </a:pPr>
            <a:r>
              <a:rPr lang="vi-VN" sz="2400" dirty="0"/>
              <a:t>Tự do đặt câu hỏi cho nhóm thuyết trình hay nhóm phản </a:t>
            </a:r>
            <a:r>
              <a:rPr lang="en-US" sz="2400" dirty="0" err="1"/>
              <a:t>biện</a:t>
            </a:r>
            <a:r>
              <a:rPr lang="en-US" sz="2400" dirty="0"/>
              <a:t> </a:t>
            </a:r>
            <a:r>
              <a:rPr lang="vi-VN" sz="2400" dirty="0"/>
              <a:t>điều được</a:t>
            </a:r>
          </a:p>
          <a:p>
            <a:pPr marL="351473" indent="-341948" algn="just">
              <a:lnSpc>
                <a:spcPct val="100000"/>
              </a:lnSpc>
              <a:spcBef>
                <a:spcPts val="1766"/>
              </a:spcBef>
              <a:buFont typeface="Calibri" panose="020F0502020204030204" pitchFamily="34" charset="0"/>
              <a:buAutoNum type="arabicPeriod"/>
              <a:tabLst>
                <a:tab pos="351473" algn="l"/>
              </a:tabLst>
            </a:pPr>
            <a:r>
              <a:rPr lang="vi-VN" sz="2400" dirty="0"/>
              <a:t>Tất cả các nhóm còn lại đều phải Trả lời câu hỏi trên edunext</a:t>
            </a:r>
          </a:p>
          <a:p>
            <a:pPr marL="9525" marR="3810" algn="just">
              <a:lnSpc>
                <a:spcPct val="150000"/>
              </a:lnSpc>
              <a:spcBef>
                <a:spcPts val="506"/>
              </a:spcBef>
            </a:pPr>
            <a:r>
              <a:rPr lang="vi-VN" sz="2400" dirty="0"/>
              <a:t>– Tuy nhiên do không có thuyết trình nên điểm trên edunext cột Presentation sẽ ko chấm. Chỉ chấm điểm trả lời câu hỏi và phản biện. ( sẽ lấy điểm trên edunext)</a:t>
            </a:r>
          </a:p>
        </p:txBody>
      </p:sp>
    </p:spTree>
    <p:extLst>
      <p:ext uri="{BB962C8B-B14F-4D97-AF65-F5344CB8AC3E}">
        <p14:creationId xmlns:p14="http://schemas.microsoft.com/office/powerpoint/2010/main" val="2857127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spc="-23" dirty="0"/>
              <a:t> </a:t>
            </a:r>
            <a:r>
              <a:rPr lang="en-US" dirty="0" err="1"/>
              <a:t>tắc</a:t>
            </a:r>
            <a:r>
              <a:rPr lang="en-US" spc="-19" dirty="0"/>
              <a:t> </a:t>
            </a:r>
            <a:r>
              <a:rPr lang="en-US" dirty="0" err="1"/>
              <a:t>trình</a:t>
            </a:r>
            <a:r>
              <a:rPr lang="en-US" spc="-23" dirty="0"/>
              <a:t> </a:t>
            </a:r>
            <a:r>
              <a:rPr lang="en-US" dirty="0" err="1"/>
              <a:t>bày</a:t>
            </a:r>
            <a:r>
              <a:rPr lang="en-US" spc="-19" dirty="0"/>
              <a:t> </a:t>
            </a:r>
            <a:r>
              <a:rPr lang="en-US" spc="-8" dirty="0"/>
              <a:t>Slide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9</a:t>
            </a:fld>
            <a:endParaRPr lang="vi-VN"/>
          </a:p>
        </p:txBody>
      </p:sp>
      <p:sp>
        <p:nvSpPr>
          <p:cNvPr id="6" name="object 4"/>
          <p:cNvSpPr txBox="1"/>
          <p:nvPr/>
        </p:nvSpPr>
        <p:spPr>
          <a:xfrm>
            <a:off x="659129" y="1667608"/>
            <a:ext cx="8083089" cy="433952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1867376">
              <a:lnSpc>
                <a:spcPct val="120100"/>
              </a:lnSpc>
              <a:spcBef>
                <a:spcPts val="75"/>
              </a:spcBef>
            </a:pPr>
            <a:r>
              <a:rPr sz="2100" dirty="0">
                <a:latin typeface="Arial"/>
                <a:cs typeface="Arial"/>
              </a:rPr>
              <a:t>Nguyên tắc 1 - Cố gắng thật đơn giản. Nguyên tắc 2 - Giới hạn từ trên slide.</a:t>
            </a:r>
          </a:p>
          <a:p>
            <a:pPr marL="9525" marR="1867376">
              <a:lnSpc>
                <a:spcPct val="120100"/>
              </a:lnSpc>
              <a:spcBef>
                <a:spcPts val="75"/>
              </a:spcBef>
            </a:pPr>
            <a:r>
              <a:rPr sz="2100" dirty="0">
                <a:latin typeface="Arial"/>
                <a:cs typeface="Arial"/>
              </a:rPr>
              <a:t>Nguyên</a:t>
            </a:r>
            <a:r>
              <a:rPr sz="2100" spc="-1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tắc</a:t>
            </a:r>
            <a:r>
              <a:rPr sz="2100" spc="-3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3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-</a:t>
            </a:r>
            <a:r>
              <a:rPr sz="2100" spc="-3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Chọn</a:t>
            </a:r>
            <a:r>
              <a:rPr sz="2100" spc="-1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font</a:t>
            </a:r>
            <a:r>
              <a:rPr sz="2100" spc="-26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chữ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và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0000"/>
                </a:solidFill>
                <a:latin typeface="Arial"/>
                <a:cs typeface="Arial"/>
              </a:rPr>
              <a:t>màu</a:t>
            </a:r>
            <a:r>
              <a:rPr sz="2100" spc="-2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0000"/>
                </a:solidFill>
                <a:latin typeface="Arial"/>
                <a:cs typeface="Arial"/>
              </a:rPr>
              <a:t>sắc</a:t>
            </a:r>
            <a:r>
              <a:rPr sz="2100" spc="-2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F0000"/>
                </a:solidFill>
                <a:latin typeface="Arial"/>
                <a:cs typeface="Arial"/>
              </a:rPr>
              <a:t>phù</a:t>
            </a:r>
            <a:r>
              <a:rPr sz="2100" spc="-26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FF0000"/>
                </a:solidFill>
                <a:latin typeface="Arial"/>
                <a:cs typeface="Arial"/>
              </a:rPr>
              <a:t>hợp. </a:t>
            </a:r>
            <a:r>
              <a:rPr sz="2100" dirty="0">
                <a:latin typeface="Arial"/>
                <a:cs typeface="Arial"/>
              </a:rPr>
              <a:t>Nguyên tắc 4 - Cỡ chữ nhỏ nhất là 28px.</a:t>
            </a:r>
          </a:p>
          <a:p>
            <a:pPr marL="9525" marR="1867376">
              <a:lnSpc>
                <a:spcPct val="120100"/>
              </a:lnSpc>
              <a:spcBef>
                <a:spcPts val="75"/>
              </a:spcBef>
            </a:pPr>
            <a:r>
              <a:rPr sz="2100" dirty="0">
                <a:latin typeface="Arial"/>
                <a:cs typeface="Arial"/>
              </a:rPr>
              <a:t>Nguyên tắc 5 - Nguyên tắc chuyên nghiệp 6x6.</a:t>
            </a:r>
          </a:p>
          <a:p>
            <a:pPr marL="9525" marR="1867376">
              <a:lnSpc>
                <a:spcPct val="120100"/>
              </a:lnSpc>
              <a:spcBef>
                <a:spcPts val="75"/>
              </a:spcBef>
            </a:pPr>
            <a:r>
              <a:rPr sz="2100" dirty="0">
                <a:latin typeface="Arial"/>
                <a:cs typeface="Arial"/>
              </a:rPr>
              <a:t>Nguyên tắc 6 - Ảnh minh họa phù hợp, kích cỡ hình ảnh tốt</a:t>
            </a:r>
          </a:p>
          <a:p>
            <a:pPr marL="9525" marR="1867376">
              <a:lnSpc>
                <a:spcPct val="120100"/>
              </a:lnSpc>
              <a:spcBef>
                <a:spcPts val="75"/>
              </a:spcBef>
            </a:pPr>
            <a:r>
              <a:rPr sz="2100" dirty="0">
                <a:latin typeface="Arial"/>
                <a:cs typeface="Arial"/>
              </a:rPr>
              <a:t>Nguyên tắc 7 - </a:t>
            </a:r>
            <a:r>
              <a:rPr sz="2100" dirty="0" err="1">
                <a:latin typeface="Arial"/>
                <a:cs typeface="Arial"/>
              </a:rPr>
              <a:t>G</a:t>
            </a:r>
            <a:r>
              <a:rPr lang="en-US" sz="2100" dirty="0" err="1">
                <a:latin typeface="Arial"/>
                <a:cs typeface="Arial"/>
              </a:rPr>
              <a:t>â</a:t>
            </a:r>
            <a:r>
              <a:rPr sz="2100" dirty="0" err="1">
                <a:latin typeface="Arial"/>
                <a:cs typeface="Arial"/>
              </a:rPr>
              <a:t>y</a:t>
            </a:r>
            <a:r>
              <a:rPr sz="2100" dirty="0">
                <a:latin typeface="Arial"/>
                <a:cs typeface="Arial"/>
              </a:rPr>
              <a:t> ấn tượng bằng chạy các hiệu </a:t>
            </a:r>
            <a:r>
              <a:rPr sz="2100" dirty="0" err="1">
                <a:latin typeface="Arial"/>
                <a:cs typeface="Arial"/>
              </a:rPr>
              <a:t>ứng</a:t>
            </a:r>
            <a:r>
              <a:rPr sz="2100" dirty="0">
                <a:latin typeface="Arial"/>
                <a:cs typeface="Arial"/>
              </a:rPr>
              <a:t> </a:t>
            </a:r>
            <a:endParaRPr lang="en-US" sz="2100" dirty="0">
              <a:latin typeface="Arial"/>
              <a:cs typeface="Arial"/>
            </a:endParaRPr>
          </a:p>
          <a:p>
            <a:pPr marL="9525" marR="1867376">
              <a:lnSpc>
                <a:spcPct val="120100"/>
              </a:lnSpc>
              <a:spcBef>
                <a:spcPts val="75"/>
              </a:spcBef>
            </a:pPr>
            <a:r>
              <a:rPr sz="2100" dirty="0" err="1">
                <a:latin typeface="Arial"/>
                <a:cs typeface="Arial"/>
              </a:rPr>
              <a:t>Nguyên</a:t>
            </a:r>
            <a:r>
              <a:rPr sz="2100" dirty="0">
                <a:latin typeface="Arial"/>
                <a:cs typeface="Arial"/>
              </a:rPr>
              <a:t> tắc 8 - Các đối tượng đều được căn chỉnh</a:t>
            </a:r>
          </a:p>
          <a:p>
            <a:pPr marL="9525" marR="1867376">
              <a:lnSpc>
                <a:spcPct val="120100"/>
              </a:lnSpc>
              <a:spcBef>
                <a:spcPts val="75"/>
              </a:spcBef>
            </a:pPr>
            <a:r>
              <a:rPr sz="2100" dirty="0">
                <a:latin typeface="Arial"/>
                <a:cs typeface="Arial"/>
              </a:rPr>
              <a:t>Nguyên tắc 9 - Nguyên tắc 5 màu</a:t>
            </a:r>
          </a:p>
        </p:txBody>
      </p:sp>
    </p:spTree>
    <p:extLst>
      <p:ext uri="{BB962C8B-B14F-4D97-AF65-F5344CB8AC3E}">
        <p14:creationId xmlns:p14="http://schemas.microsoft.com/office/powerpoint/2010/main" val="23779681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480</TotalTime>
  <Words>1137</Words>
  <Application>Microsoft Office PowerPoint</Application>
  <PresentationFormat>On-screen Show (4:3)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Carlito</vt:lpstr>
      <vt:lpstr>Times New Roman</vt:lpstr>
      <vt:lpstr>Retrospect</vt:lpstr>
      <vt:lpstr>Custom Design</vt:lpstr>
      <vt:lpstr>CÁC TIÊU CHÍ QUY ĐỊNH - ĐÁNH GIÁ MÔN DBI202-DATABASE SYSTEM  </vt:lpstr>
      <vt:lpstr>Các quy định của môn học</vt:lpstr>
      <vt:lpstr>Các quy định của môn học</vt:lpstr>
      <vt:lpstr>Đánh giá điểm học tập theo EduNext</vt:lpstr>
      <vt:lpstr>Các quy định của môn học</vt:lpstr>
      <vt:lpstr>Các quy định của môn học</vt:lpstr>
      <vt:lpstr>Các quy định của môn học</vt:lpstr>
      <vt:lpstr>Các quy định của môn học</vt:lpstr>
      <vt:lpstr>Nguyên tắc trình bày Slide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CHNGA</dc:creator>
  <cp:lastModifiedBy>Hong Nga Cao</cp:lastModifiedBy>
  <cp:revision>37</cp:revision>
  <dcterms:created xsi:type="dcterms:W3CDTF">2020-12-02T06:50:22Z</dcterms:created>
  <dcterms:modified xsi:type="dcterms:W3CDTF">2025-09-08T06:09:27Z</dcterms:modified>
</cp:coreProperties>
</file>