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78" r:id="rId4"/>
    <p:sldId id="279" r:id="rId5"/>
    <p:sldId id="28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1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4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008" t="-4408"/>
          <a:stretch/>
        </p:blipFill>
        <p:spPr bwMode="auto">
          <a:xfrm>
            <a:off x="0" y="5774"/>
            <a:ext cx="1413541" cy="60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30/12/2024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30/12/2024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0032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395068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CF4340-2A85-48EF-A8EE-4E965141146A}"/>
              </a:ext>
            </a:extLst>
          </p:cNvPr>
          <p:cNvSpPr/>
          <p:nvPr userDrawn="1"/>
        </p:nvSpPr>
        <p:spPr>
          <a:xfrm>
            <a:off x="7943272" y="-3606"/>
            <a:ext cx="4247572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Programming</a:t>
            </a:r>
            <a:r>
              <a:rPr lang="en-US" b="1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Fundamentals using C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30/12/2024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Welcome to the World of Internet Learning">
            <a:extLst>
              <a:ext uri="{FF2B5EF4-FFF2-40B4-BE49-F238E27FC236}">
                <a16:creationId xmlns:a16="http://schemas.microsoft.com/office/drawing/2014/main" id="{F30F1745-FEAA-49C5-8EFB-7E8028C35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549" y="0"/>
            <a:ext cx="932141" cy="7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30/12/2024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30/12/2024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30/12/2024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30/12/2024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30/12/2024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30/12/2024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2c.sdds.c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ero.com/free-tools/dev-c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.fpt.edu.v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Fundamentals using C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40888" y="768989"/>
            <a:ext cx="10515600" cy="833360"/>
          </a:xfrm>
        </p:spPr>
        <p:txBody>
          <a:bodyPr>
            <a:normAutofit/>
          </a:bodyPr>
          <a:lstStyle/>
          <a:p>
            <a:r>
              <a:rPr lang="en-US" sz="4000" b="1" dirty="0"/>
              <a:t>Materials/ References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40888" y="1615291"/>
            <a:ext cx="10651431" cy="4865339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lnSpc>
                <a:spcPct val="110000"/>
              </a:lnSpc>
              <a:spcBef>
                <a:spcPts val="600"/>
              </a:spcBef>
              <a:buFont typeface="Arial" charset="0"/>
              <a:buAutoNum type="arabicParenR"/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+mj-lt"/>
              </a:rPr>
              <a:t>Foundations of Programming Using C</a:t>
            </a:r>
            <a:r>
              <a:rPr lang="en-US" sz="2500" b="1" dirty="0">
                <a:latin typeface="+mj-lt"/>
                <a:cs typeface="Times New Roman" pitchFamily="18" charset="0"/>
              </a:rPr>
              <a:t> </a:t>
            </a:r>
            <a:r>
              <a:rPr lang="en-US" sz="2500" dirty="0">
                <a:latin typeface="+mj-lt"/>
                <a:cs typeface="Times New Roman" pitchFamily="18" charset="0"/>
              </a:rPr>
              <a:t>(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 Copy - FPT University Library)</a:t>
            </a:r>
          </a:p>
          <a:p>
            <a:pPr marL="512763" indent="0" algn="just" eaLnBrk="1" hangingPunct="1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Author: Evan Weaver</a:t>
            </a:r>
          </a:p>
          <a:p>
            <a:pPr marL="512763" indent="0" algn="just" eaLnBrk="1" hangingPunct="1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Published Date: July, 2006</a:t>
            </a:r>
            <a:endParaRPr lang="en-US" sz="2500" dirty="0">
              <a:latin typeface="+mj-lt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500" b="1" dirty="0">
                <a:latin typeface="+mj-lt"/>
                <a:cs typeface="Times New Roman" pitchFamily="18" charset="0"/>
              </a:rPr>
              <a:t>2)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 Programming Language</a:t>
            </a:r>
          </a:p>
          <a:p>
            <a:pPr marL="512763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Authors: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Brian W. Kernighan, Dennis M. Ritchie</a:t>
            </a:r>
          </a:p>
          <a:p>
            <a:pPr marL="512763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Published Date: 1988; Edition: 2</a:t>
            </a:r>
            <a:r>
              <a:rPr lang="en-US" sz="2300" baseline="3000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nd</a:t>
            </a: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Edtitions</a:t>
            </a:r>
            <a:endParaRPr lang="en-US" sz="2500" dirty="0">
              <a:solidFill>
                <a:srgbClr val="000000"/>
              </a:solidFill>
              <a:latin typeface="Arial" panose="020B0604020202020204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500" b="1" dirty="0">
                <a:latin typeface="+mj-lt"/>
                <a:cs typeface="Times New Roman" pitchFamily="18" charset="0"/>
              </a:rPr>
              <a:t>3)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MOOC: Introduction to C Course</a:t>
            </a:r>
          </a:p>
          <a:p>
            <a:pPr marL="45720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Link: </a:t>
            </a: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  <a:hlinkClick r:id="rId3"/>
              </a:rPr>
              <a:t>https://intro2c.sdds.ca/</a:t>
            </a:r>
            <a:endParaRPr lang="en-US" sz="2300" dirty="0">
              <a:solidFill>
                <a:srgbClr val="000000"/>
              </a:solidFill>
              <a:latin typeface="Arial" panose="020B0604020202020204" pitchFamily="34" charset="0"/>
              <a:cs typeface="Times New Roman" pitchFamily="18" charset="0"/>
            </a:endParaRPr>
          </a:p>
          <a:p>
            <a:pPr marL="45720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Authors: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Chris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Szalwinsk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Seneca College</a:t>
            </a:r>
            <a:endParaRPr lang="en-US" sz="23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C4B-080F-4B30-AF8C-8D3C18E4401C}" type="datetime1">
              <a:rPr lang="vi-VN" smtClean="0"/>
              <a:t>30/12/2024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734683" y="756241"/>
            <a:ext cx="10515600" cy="877749"/>
          </a:xfrm>
        </p:spPr>
        <p:txBody>
          <a:bodyPr>
            <a:normAutofit/>
          </a:bodyPr>
          <a:lstStyle/>
          <a:p>
            <a:r>
              <a:rPr lang="en-US" sz="4000" b="1" dirty="0"/>
              <a:t>Tools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34683" y="1745045"/>
            <a:ext cx="10583174" cy="4356713"/>
          </a:xfrm>
        </p:spPr>
        <p:txBody>
          <a:bodyPr>
            <a:normAutofit/>
          </a:bodyPr>
          <a:lstStyle/>
          <a:p>
            <a:pPr marL="401638" indent="-401638">
              <a:lnSpc>
                <a:spcPct val="150000"/>
              </a:lnSpc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Tool (IDE): </a:t>
            </a:r>
            <a:r>
              <a:rPr lang="en-US" sz="2800" b="1" dirty="0"/>
              <a:t>Dev-C++ version 6.3  (TDM-GCC 9.2)</a:t>
            </a:r>
            <a:endParaRPr lang="en-US" b="1" dirty="0"/>
          </a:p>
          <a:p>
            <a:pPr marL="401638" indent="-401638">
              <a:lnSpc>
                <a:spcPct val="150000"/>
              </a:lnSpc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800" dirty="0"/>
              <a:t>Link download: </a:t>
            </a:r>
            <a:r>
              <a:rPr lang="en-US" sz="2800" dirty="0">
                <a:hlinkClick r:id="rId3"/>
              </a:rPr>
              <a:t>https://www.embarcadero.com/free-tools/dev-cpp</a:t>
            </a:r>
            <a:endParaRPr lang="en-US" dirty="0"/>
          </a:p>
          <a:p>
            <a:pPr marL="514350" indent="-514350">
              <a:lnSpc>
                <a:spcPct val="80000"/>
              </a:lnSpc>
              <a:buFont typeface="+mj-lt"/>
              <a:buAutoNum type="arabicParenR" startAt="3"/>
            </a:pPr>
            <a:endParaRPr lang="en-US" sz="2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445-7530-4FC4-A2AF-DBC5EF1EB96F}" type="datetime1">
              <a:rPr lang="vi-VN" smtClean="0"/>
              <a:t>30/12/2024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726055" y="782376"/>
            <a:ext cx="10515600" cy="4772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 Rules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26055" y="1397553"/>
            <a:ext cx="11142484" cy="494522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Completing chapter assessments in time and Quizzes (</a:t>
            </a:r>
            <a:r>
              <a:rPr lang="en-US" sz="3200" dirty="0">
                <a:latin typeface="+mj-lt"/>
                <a:cs typeface="Times New Roman" pitchFamily="18" charset="0"/>
                <a:hlinkClick r:id="rId3"/>
              </a:rPr>
              <a:t>https://exam.fpt.edu.vn</a:t>
            </a:r>
            <a:r>
              <a:rPr lang="en-US" sz="3200" dirty="0">
                <a:latin typeface="+mj-lt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all labs 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Interchange by CMS, </a:t>
            </a:r>
            <a:r>
              <a:rPr lang="en-US" sz="3200" dirty="0" err="1">
                <a:latin typeface="+mj-lt"/>
                <a:cs typeface="Times New Roman" pitchFamily="18" charset="0"/>
              </a:rPr>
              <a:t>EduNext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313-35E1-4FDC-A14F-8C7B2ECA302E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769190" y="749804"/>
            <a:ext cx="10515600" cy="611418"/>
          </a:xfrm>
        </p:spPr>
        <p:txBody>
          <a:bodyPr>
            <a:noAutofit/>
          </a:bodyPr>
          <a:lstStyle/>
          <a:p>
            <a:r>
              <a:rPr lang="en-US" sz="4000" b="1" dirty="0"/>
              <a:t>Evaluation Strategy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769190" y="1315237"/>
            <a:ext cx="10755702" cy="506006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Must attend more than 80% of contact hours (if not, not allow to take exam)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Maximum score: 10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On-going assessments:</a:t>
            </a:r>
            <a:endParaRPr lang="en-US" sz="2100" dirty="0">
              <a:latin typeface="+mj-lt"/>
              <a:cs typeface="Times New Roman" pitchFamily="18" charset="0"/>
            </a:endParaRPr>
          </a:p>
          <a:p>
            <a:pPr lvl="2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02 Progress Test (PT, 15%)</a:t>
            </a:r>
          </a:p>
          <a:p>
            <a:pPr lvl="2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05 Workshops (WS, 10%)</a:t>
            </a:r>
          </a:p>
          <a:p>
            <a:pPr lvl="2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Assignment (AS, 15%)     </a:t>
            </a:r>
          </a:p>
          <a:p>
            <a:pPr lvl="2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Practical Exam (PE,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  <a:cs typeface="Times New Roman" pitchFamily="18" charset="0"/>
              </a:rPr>
              <a:t>Final Exam (FE,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  <a:cs typeface="Times New Roman" pitchFamily="18" charset="0"/>
              </a:rPr>
              <a:t>Total score=0.15*PT + 0.1*WS + 0.15*AS + 0.3*PE + 0.3*FE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Every on-going assessments component &gt;0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Exam Score &gt;=4 and  Final Result  &gt;=5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Final Exam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6FB9-B064-4103-8E70-18B9FA4E7E15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22541" y="876515"/>
            <a:ext cx="10515600" cy="477118"/>
          </a:xfrm>
        </p:spPr>
        <p:txBody>
          <a:bodyPr>
            <a:noAutofit/>
          </a:bodyPr>
          <a:lstStyle/>
          <a:p>
            <a:r>
              <a:rPr lang="en-US" sz="4000" b="1" dirty="0"/>
              <a:t>How to study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5289" y="1485189"/>
            <a:ext cx="11092131" cy="48294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latin typeface="+mj-lt"/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Analyze, design, and implement workshops and assignments. </a:t>
            </a:r>
            <a:r>
              <a:rPr lang="en-US" b="1" dirty="0">
                <a:latin typeface="+mj-lt"/>
                <a:cs typeface="Times New Roman" pitchFamily="18" charset="0"/>
              </a:rPr>
              <a:t>Write reports </a:t>
            </a:r>
            <a:r>
              <a:rPr lang="en-US" dirty="0">
                <a:latin typeface="+mj-lt"/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52C-E61D-49B9-9CB8-B64C03F84258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31166" y="834899"/>
            <a:ext cx="10515600" cy="530002"/>
          </a:xfrm>
        </p:spPr>
        <p:txBody>
          <a:bodyPr>
            <a:noAutofit/>
          </a:bodyPr>
          <a:lstStyle/>
          <a:p>
            <a:r>
              <a:rPr lang="en-US" sz="4000" b="1" dirty="0"/>
              <a:t>Academic policy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70781" y="1593204"/>
            <a:ext cx="11126638" cy="488749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400" dirty="0">
                <a:latin typeface="+mj-lt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None/>
              <a:defRPr/>
            </a:pPr>
            <a:endParaRPr lang="en-US" sz="400" dirty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latin typeface="+mj-lt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40000"/>
              </a:lnSpc>
              <a:spcBef>
                <a:spcPts val="600"/>
              </a:spcBef>
            </a:pPr>
            <a:r>
              <a:rPr lang="en-US" sz="3000" dirty="0">
                <a:latin typeface="+mj-lt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latin typeface="+mj-lt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40000"/>
              </a:lnSpc>
              <a:spcBef>
                <a:spcPts val="600"/>
              </a:spcBef>
            </a:pPr>
            <a:r>
              <a:rPr lang="en-US" sz="3000" dirty="0">
                <a:latin typeface="+mj-lt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latin typeface="+mj-lt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40000"/>
              </a:lnSpc>
              <a:spcBef>
                <a:spcPts val="600"/>
              </a:spcBef>
            </a:pPr>
            <a:r>
              <a:rPr lang="en-US" sz="3000" dirty="0">
                <a:latin typeface="+mj-lt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896-7ECF-48BC-98EE-66A4C806647D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65672" y="861859"/>
            <a:ext cx="10515600" cy="602540"/>
          </a:xfrm>
        </p:spPr>
        <p:txBody>
          <a:bodyPr>
            <a:noAutofit/>
          </a:bodyPr>
          <a:lstStyle/>
          <a:p>
            <a:r>
              <a:rPr lang="en-US" sz="4000" b="1" dirty="0"/>
              <a:t>Enjoy the Course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65672" y="1718149"/>
            <a:ext cx="10763588" cy="414147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6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Be enthusiastic about the material because it is interesting, useful and an important part of your training as a software engineer.</a:t>
            </a:r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Our job is to help you learn and enjoy the experience.</a:t>
            </a:r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We will do our best but we need your help. </a:t>
            </a:r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So let’s all have fun together with Programming Fundamentals using C language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6D79-5DB1-4D1F-B959-D799C5FB2ACC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Install tools for programming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88463" y="281014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A337-D721-489A-94FD-8946F3A21BBF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04497" y="7874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04497" y="1661375"/>
            <a:ext cx="10724763" cy="4819324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Why should you study this course?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Prerequisites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Course Objectives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Course Description and Course Plan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Materials/ References/ Tools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Course Rules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Evaluation Strategy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study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Academic policy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Install tools for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30/12/2024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43308" y="1574766"/>
            <a:ext cx="10694578" cy="4984654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b="1" dirty="0"/>
              <a:t>Foundation of Programming</a:t>
            </a:r>
            <a:r>
              <a:rPr lang="en-US" dirty="0"/>
              <a:t>: C is often considered the “</a:t>
            </a:r>
            <a:r>
              <a:rPr lang="en-US" b="1" dirty="0"/>
              <a:t>mother</a:t>
            </a:r>
            <a:r>
              <a:rPr lang="en-US" dirty="0"/>
              <a:t>” of modern programming languages. Many languages, like C++, Java, C# and Python, have roots in C, so learning it provides a solid foundation.</a:t>
            </a:r>
            <a:r>
              <a:rPr lang="en-US" b="1" dirty="0"/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b="1" dirty="0"/>
              <a:t>Performance</a:t>
            </a:r>
            <a:r>
              <a:rPr lang="en-US" dirty="0"/>
              <a:t>: C is a low-level language that allows for fine control over system resources and memory management, leading to high-performance applications.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b="1" dirty="0"/>
              <a:t>System-Level Programming</a:t>
            </a:r>
            <a:r>
              <a:rPr lang="en-US" dirty="0"/>
              <a:t>: C is widely used in system programming, including operating systems and embedded systems.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26056" y="1695439"/>
            <a:ext cx="10694578" cy="4705361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b="1" dirty="0"/>
              <a:t>Rich Library Support</a:t>
            </a:r>
            <a:r>
              <a:rPr lang="en-US" dirty="0"/>
              <a:t>: C has a vast standard library, providing numerous built-in functions that can simplify development tasks.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b="1" dirty="0"/>
              <a:t>Problem-Solving Skills</a:t>
            </a:r>
            <a:r>
              <a:rPr lang="en-US" dirty="0"/>
              <a:t>: Learning C enhances your problem-solving skills as it often requires a deeper understanding of algorithms and data structures.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b="1" dirty="0"/>
              <a:t>Community and Resources</a:t>
            </a:r>
            <a:r>
              <a:rPr lang="en-US" dirty="0"/>
              <a:t>: C has a long-standing community, offering a wealth of resources, tutorials, and forums to help you learn and fix bug source code.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30/12/2024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628779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C is chosen?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26056" y="1254026"/>
            <a:ext cx="10694578" cy="470536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Top ten common programming languages: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30/12/2024</a:t>
            </a:fld>
            <a:endParaRPr lang="en-US"/>
          </a:p>
        </p:txBody>
      </p:sp>
      <p:pic>
        <p:nvPicPr>
          <p:cNvPr id="2050" name="Picture 2" descr="Global tech trends">
            <a:extLst>
              <a:ext uri="{FF2B5EF4-FFF2-40B4-BE49-F238E27FC236}">
                <a16:creationId xmlns:a16="http://schemas.microsoft.com/office/drawing/2014/main" id="{6A2B0235-7111-4632-BE17-C870EBFD3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7" y="1963252"/>
            <a:ext cx="7372739" cy="436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98E753-1F75-4AD4-98AA-E9001A686DCD}"/>
              </a:ext>
            </a:extLst>
          </p:cNvPr>
          <p:cNvSpPr/>
          <p:nvPr/>
        </p:nvSpPr>
        <p:spPr>
          <a:xfrm>
            <a:off x="4114802" y="2649895"/>
            <a:ext cx="438538" cy="3579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786444" y="1710542"/>
            <a:ext cx="10515600" cy="1809036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dirty="0">
                <a:latin typeface="+mj-lt"/>
              </a:rPr>
              <a:t>Requires knowledge such as: </a:t>
            </a: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400" dirty="0">
                <a:latin typeface="+mj-lt"/>
              </a:rPr>
              <a:t>English reading comprehension</a:t>
            </a: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400" dirty="0">
                <a:latin typeface="+mj-lt"/>
              </a:rPr>
              <a:t>Basic logical thinking in mathematics</a:t>
            </a:r>
            <a:endParaRPr lang="en-US" sz="22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FD055-3F72-4A7D-BC59-5D54FB9F5CCD}"/>
              </a:ext>
            </a:extLst>
          </p:cNvPr>
          <p:cNvSpPr txBox="1">
            <a:spLocks/>
          </p:cNvSpPr>
          <p:nvPr/>
        </p:nvSpPr>
        <p:spPr>
          <a:xfrm>
            <a:off x="786444" y="751831"/>
            <a:ext cx="10515600" cy="75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F37-A90B-4575-8B59-C0F4DE92E0A0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04497" y="7874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04497" y="1820001"/>
            <a:ext cx="10724763" cy="466069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Explain the way to solve a real problem using computer.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Understand the basic concepts computer system, and software development.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Understand the basic concepts of programming, focus on procedure programming, testing and debugging, unit testing.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Read and understand the simple C programs.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Solve real problems using C.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Individual and team work behaviors.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08804" y="747130"/>
            <a:ext cx="10515600" cy="796332"/>
          </a:xfrm>
        </p:spPr>
        <p:txBody>
          <a:bodyPr>
            <a:normAutofit/>
          </a:bodyPr>
          <a:lstStyle/>
          <a:p>
            <a:r>
              <a:rPr lang="en-US" sz="4000" b="1" dirty="0"/>
              <a:t>Course Description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760577" y="1583703"/>
            <a:ext cx="10642805" cy="4896995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800" dirty="0"/>
              <a:t>Introduction to PFC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800" dirty="0"/>
              <a:t>Basic Computation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800" dirty="0"/>
              <a:t>Basic Logic </a:t>
            </a:r>
            <a:r>
              <a:rPr lang="en-US" dirty="0"/>
              <a:t>co</a:t>
            </a:r>
            <a:r>
              <a:rPr lang="en-US" sz="2800" dirty="0"/>
              <a:t>nstructs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800" dirty="0"/>
              <a:t>Modules and Functions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800" dirty="0"/>
              <a:t>Pointers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800" dirty="0"/>
              <a:t>Libraries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800" dirty="0"/>
              <a:t>Contiguous Storage</a:t>
            </a:r>
            <a:r>
              <a:rPr lang="en-US" dirty="0"/>
              <a:t> using Arrays and Struct</a:t>
            </a:r>
            <a:endParaRPr lang="en-US" sz="2800" dirty="0"/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dirty="0"/>
              <a:t>Working to file: Text and Binary files</a:t>
            </a:r>
            <a:r>
              <a:rPr lang="en-US" sz="2800" dirty="0"/>
              <a:t> 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2229-6176-4484-9BA7-2626152A69B2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2925" y="710350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b="1" dirty="0"/>
              <a:t>Course Plan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2743704"/>
            <a:ext cx="10515600" cy="859993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rgbClr val="FF9900"/>
                </a:solidFill>
                <a:latin typeface="+mj-lt"/>
                <a:cs typeface="Times New Roman" pitchFamily="18" charset="0"/>
              </a:rPr>
              <a:t>See course plan on FLM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6F14-D1B8-4E91-9B55-814C132BACE7}" type="datetime1">
              <a:rPr lang="vi-VN" smtClean="0"/>
              <a:t>30/12/2024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947</Words>
  <Application>Microsoft Office PowerPoint</Application>
  <PresentationFormat>Widescreen</PresentationFormat>
  <Paragraphs>151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Wingdings</vt:lpstr>
      <vt:lpstr>Office Theme</vt:lpstr>
      <vt:lpstr>Programming Fundamentals using C</vt:lpstr>
      <vt:lpstr>Contents</vt:lpstr>
      <vt:lpstr>Why should you study this course?</vt:lpstr>
      <vt:lpstr>Why should you study this course?</vt:lpstr>
      <vt:lpstr>Why C is chosen?</vt:lpstr>
      <vt:lpstr>PowerPoint Presentation</vt:lpstr>
      <vt:lpstr>Course Objectives </vt:lpstr>
      <vt:lpstr>Course Description</vt:lpstr>
      <vt:lpstr>Course Plan</vt:lpstr>
      <vt:lpstr>Materials/ References</vt:lpstr>
      <vt:lpstr>Tools</vt:lpstr>
      <vt:lpstr>Course Rules</vt:lpstr>
      <vt:lpstr>Evaluation Strategy </vt:lpstr>
      <vt:lpstr>How to study</vt:lpstr>
      <vt:lpstr>Academic policy</vt:lpstr>
      <vt:lpstr>Enjoy the Course</vt:lpstr>
      <vt:lpstr>Install tools for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Phạm Ngọc Thọ</cp:lastModifiedBy>
  <cp:revision>120</cp:revision>
  <dcterms:created xsi:type="dcterms:W3CDTF">2021-01-25T08:25:31Z</dcterms:created>
  <dcterms:modified xsi:type="dcterms:W3CDTF">2024-12-30T02:14:39Z</dcterms:modified>
</cp:coreProperties>
</file>