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81" r:id="rId3"/>
    <p:sldId id="283" r:id="rId4"/>
    <p:sldId id="439" r:id="rId5"/>
    <p:sldId id="278" r:id="rId6"/>
    <p:sldId id="442" r:id="rId7"/>
    <p:sldId id="443" r:id="rId8"/>
    <p:sldId id="444" r:id="rId9"/>
    <p:sldId id="440" r:id="rId10"/>
    <p:sldId id="441" r:id="rId11"/>
    <p:sldId id="477" r:id="rId12"/>
    <p:sldId id="445" r:id="rId13"/>
    <p:sldId id="446" r:id="rId14"/>
    <p:sldId id="455" r:id="rId15"/>
    <p:sldId id="456" r:id="rId16"/>
    <p:sldId id="457" r:id="rId17"/>
    <p:sldId id="447" r:id="rId18"/>
    <p:sldId id="448" r:id="rId19"/>
    <p:sldId id="458" r:id="rId20"/>
    <p:sldId id="459" r:id="rId21"/>
    <p:sldId id="450" r:id="rId22"/>
    <p:sldId id="460" r:id="rId23"/>
    <p:sldId id="461" r:id="rId24"/>
    <p:sldId id="478" r:id="rId25"/>
    <p:sldId id="462" r:id="rId26"/>
    <p:sldId id="464" r:id="rId27"/>
    <p:sldId id="266" r:id="rId28"/>
    <p:sldId id="465" r:id="rId29"/>
    <p:sldId id="467" r:id="rId30"/>
    <p:sldId id="466" r:id="rId31"/>
    <p:sldId id="468" r:id="rId32"/>
    <p:sldId id="479" r:id="rId33"/>
    <p:sldId id="481" r:id="rId34"/>
    <p:sldId id="469" r:id="rId35"/>
    <p:sldId id="470" r:id="rId36"/>
    <p:sldId id="471" r:id="rId37"/>
    <p:sldId id="472" r:id="rId38"/>
    <p:sldId id="473" r:id="rId39"/>
    <p:sldId id="474" r:id="rId40"/>
    <p:sldId id="482" r:id="rId41"/>
    <p:sldId id="483" r:id="rId42"/>
    <p:sldId id="484" r:id="rId43"/>
    <p:sldId id="485" r:id="rId44"/>
    <p:sldId id="475" r:id="rId45"/>
    <p:sldId id="47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FF9900"/>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5226" autoAdjust="0"/>
  </p:normalViewPr>
  <p:slideViewPr>
    <p:cSldViewPr snapToGrid="0">
      <p:cViewPr varScale="1">
        <p:scale>
          <a:sx n="78" d="100"/>
          <a:sy n="78" d="100"/>
        </p:scale>
        <p:origin x="960" y="72"/>
      </p:cViewPr>
      <p:guideLst/>
    </p:cSldViewPr>
  </p:slid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49DFF5-E44F-48DD-8FAD-EF15CFF7F474}" type="datetimeFigureOut">
              <a:rPr lang="en-US" smtClean="0"/>
              <a:t>12/30/2024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431253-AA71-4F4F-9BF6-D6DC574A3AAF}" type="slidenum">
              <a:rPr lang="en-US" smtClean="0"/>
              <a:t>‹#›</a:t>
            </a:fld>
            <a:endParaRPr lang="en-US" dirty="0"/>
          </a:p>
        </p:txBody>
      </p:sp>
    </p:spTree>
    <p:extLst>
      <p:ext uri="{BB962C8B-B14F-4D97-AF65-F5344CB8AC3E}">
        <p14:creationId xmlns:p14="http://schemas.microsoft.com/office/powerpoint/2010/main" val="16768054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12/30/2024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dirty="0"/>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36319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50875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dirty="0"/>
          </a:p>
        </p:txBody>
      </p:sp>
    </p:spTree>
    <p:extLst>
      <p:ext uri="{BB962C8B-B14F-4D97-AF65-F5344CB8AC3E}">
        <p14:creationId xmlns:p14="http://schemas.microsoft.com/office/powerpoint/2010/main" val="13295878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dirty="0"/>
          </a:p>
        </p:txBody>
      </p:sp>
    </p:spTree>
    <p:extLst>
      <p:ext uri="{BB962C8B-B14F-4D97-AF65-F5344CB8AC3E}">
        <p14:creationId xmlns:p14="http://schemas.microsoft.com/office/powerpoint/2010/main" val="2376389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dirty="0"/>
          </a:p>
        </p:txBody>
      </p:sp>
    </p:spTree>
    <p:extLst>
      <p:ext uri="{BB962C8B-B14F-4D97-AF65-F5344CB8AC3E}">
        <p14:creationId xmlns:p14="http://schemas.microsoft.com/office/powerpoint/2010/main" val="2644876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C1E21"/>
                </a:solidFill>
                <a:effectLst/>
                <a:latin typeface="system-ui"/>
              </a:rPr>
              <a:t>- </a:t>
            </a:r>
            <a:r>
              <a:rPr lang="en-US" b="1" i="0" dirty="0">
                <a:solidFill>
                  <a:srgbClr val="1C1E21"/>
                </a:solidFill>
                <a:effectLst/>
                <a:latin typeface="system-ui"/>
              </a:rPr>
              <a:t>Registers</a:t>
            </a:r>
            <a:r>
              <a:rPr lang="en-US" b="0" i="0" dirty="0">
                <a:solidFill>
                  <a:srgbClr val="1C1E21"/>
                </a:solidFill>
                <a:effectLst/>
                <a:latin typeface="system-ui"/>
              </a:rPr>
              <a:t> are the CPU's internal memory. They hold the data used by the ALU and FPA and any new data that the ALU and FPA produce. Register data is volatile: we lose the contents of each register as soon as we turn off power.</a:t>
            </a:r>
          </a:p>
          <a:p>
            <a:pPr algn="l"/>
            <a:endParaRPr lang="en-US" b="0" i="0" dirty="0">
              <a:solidFill>
                <a:srgbClr val="1C1E21"/>
              </a:solidFill>
              <a:effectLst/>
              <a:latin typeface="system-ui"/>
            </a:endParaRPr>
          </a:p>
          <a:p>
            <a:pPr algn="l"/>
            <a:r>
              <a:rPr lang="en-US" b="0" i="0" dirty="0">
                <a:solidFill>
                  <a:srgbClr val="1C1E21"/>
                </a:solidFill>
                <a:effectLst/>
                <a:latin typeface="system-ui"/>
              </a:rPr>
              <a:t>- </a:t>
            </a:r>
            <a:r>
              <a:rPr lang="en-US" b="1" i="0" dirty="0">
                <a:solidFill>
                  <a:srgbClr val="1C1E21"/>
                </a:solidFill>
                <a:effectLst/>
                <a:latin typeface="system-ui"/>
              </a:rPr>
              <a:t>The Decode</a:t>
            </a:r>
            <a:r>
              <a:rPr lang="en-US" b="0" i="0" dirty="0">
                <a:solidFill>
                  <a:srgbClr val="1C1E21"/>
                </a:solidFill>
                <a:effectLst/>
                <a:latin typeface="system-ui"/>
              </a:rPr>
              <a:t> unit extracts each incoming instruction from the instruction queue and decodes that instruction. The CU moves data between registers, RAM and the devices, and passes the decoded instruction to the ALU or the FPA for processing. The CU manages the data, but does not change it.</a:t>
            </a:r>
          </a:p>
          <a:p>
            <a:pPr algn="l"/>
            <a:endParaRPr lang="en-US" b="0" i="0" dirty="0">
              <a:solidFill>
                <a:srgbClr val="1C1E21"/>
              </a:solidFill>
              <a:effectLst/>
              <a:latin typeface="system-ui"/>
            </a:endParaRPr>
          </a:p>
          <a:p>
            <a:pPr algn="l"/>
            <a:r>
              <a:rPr lang="en-US" b="0" i="0" dirty="0">
                <a:solidFill>
                  <a:srgbClr val="1C1E21"/>
                </a:solidFill>
                <a:effectLst/>
                <a:latin typeface="system-ui"/>
              </a:rPr>
              <a:t>- </a:t>
            </a:r>
            <a:r>
              <a:rPr lang="en-US" b="1" i="0" dirty="0">
                <a:solidFill>
                  <a:srgbClr val="1C1E21"/>
                </a:solidFill>
                <a:effectLst/>
                <a:latin typeface="system-ui"/>
              </a:rPr>
              <a:t>The ALU</a:t>
            </a:r>
            <a:r>
              <a:rPr lang="en-US" b="0" i="0" dirty="0">
                <a:solidFill>
                  <a:srgbClr val="1C1E21"/>
                </a:solidFill>
                <a:effectLst/>
                <a:latin typeface="system-ui"/>
              </a:rPr>
              <a:t> performs the comparisons and integer calculations, changes the data and creates new data as directed by the CU. The FPA performs the calculations on floating-point data. The ALU and FPA work solely with register memory inside the CPU.</a:t>
            </a:r>
          </a:p>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14</a:t>
            </a:fld>
            <a:endParaRPr lang="en-US" dirty="0"/>
          </a:p>
        </p:txBody>
      </p:sp>
    </p:spTree>
    <p:extLst>
      <p:ext uri="{BB962C8B-B14F-4D97-AF65-F5344CB8AC3E}">
        <p14:creationId xmlns:p14="http://schemas.microsoft.com/office/powerpoint/2010/main" val="122145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dirty="0"/>
          </a:p>
        </p:txBody>
      </p:sp>
    </p:spTree>
    <p:extLst>
      <p:ext uri="{BB962C8B-B14F-4D97-AF65-F5344CB8AC3E}">
        <p14:creationId xmlns:p14="http://schemas.microsoft.com/office/powerpoint/2010/main" val="2579862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dirty="0"/>
          </a:p>
        </p:txBody>
      </p:sp>
    </p:spTree>
    <p:extLst>
      <p:ext uri="{BB962C8B-B14F-4D97-AF65-F5344CB8AC3E}">
        <p14:creationId xmlns:p14="http://schemas.microsoft.com/office/powerpoint/2010/main" val="1084852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dirty="0"/>
          </a:p>
        </p:txBody>
      </p:sp>
      <p:sp>
        <p:nvSpPr>
          <p:cNvPr id="7" name="Title 1">
            <a:extLst>
              <a:ext uri="{FF2B5EF4-FFF2-40B4-BE49-F238E27FC236}">
                <a16:creationId xmlns:a16="http://schemas.microsoft.com/office/drawing/2014/main" id="{DA6BC0A3-5664-48A6-A974-907B2A60A896}"/>
              </a:ext>
            </a:extLst>
          </p:cNvPr>
          <p:cNvSpPr>
            <a:spLocks noGrp="1"/>
          </p:cNvSpPr>
          <p:nvPr>
            <p:ph type="ctrTitle" hasCustomPrompt="1"/>
          </p:nvPr>
        </p:nvSpPr>
        <p:spPr>
          <a:xfrm>
            <a:off x="1524000" y="2241458"/>
            <a:ext cx="9202270" cy="151877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lvl1pPr algn="ctr">
              <a:defRPr/>
            </a:lvl1p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Topic …</a:t>
            </a:r>
            <a:endParaRPr lang="en-US" sz="4400" dirty="0">
              <a:solidFill>
                <a:schemeClr val="accent2"/>
              </a:solidFill>
            </a:endParaRPr>
          </a:p>
        </p:txBody>
      </p:sp>
      <p:pic>
        <p:nvPicPr>
          <p:cNvPr id="5" name="Picture 1">
            <a:extLst>
              <a:ext uri="{FF2B5EF4-FFF2-40B4-BE49-F238E27FC236}">
                <a16:creationId xmlns:a16="http://schemas.microsoft.com/office/drawing/2014/main" id="{57F44739-0A39-4E78-A54D-457671154A40}"/>
              </a:ext>
            </a:extLst>
          </p:cNvPr>
          <p:cNvPicPr>
            <a:picLocks noChangeAspect="1" noChangeArrowheads="1"/>
          </p:cNvPicPr>
          <p:nvPr userDrawn="1"/>
        </p:nvPicPr>
        <p:blipFill rotWithShape="1">
          <a:blip r:embed="rId2"/>
          <a:srcRect l="32897" b="-14369"/>
          <a:stretch/>
        </p:blipFill>
        <p:spPr bwMode="auto">
          <a:xfrm>
            <a:off x="0" y="26362"/>
            <a:ext cx="1395068" cy="658121"/>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1C2434-2AF2-4BF2-BD0B-95CBD5EB0128}" type="datetime1">
              <a:rPr lang="vi-VN" smtClean="0"/>
              <a:t>30/12/2024</a:t>
            </a:fld>
            <a:endParaRPr lang="en-US" dirty="0"/>
          </a:p>
        </p:txBody>
      </p:sp>
      <p:sp>
        <p:nvSpPr>
          <p:cNvPr id="5" name="Footer Placeholder 4"/>
          <p:cNvSpPr>
            <a:spLocks noGrp="1"/>
          </p:cNvSpPr>
          <p:nvPr>
            <p:ph type="ftr" sz="quarter" idx="11"/>
          </p:nvPr>
        </p:nvSpPr>
        <p:spPr/>
        <p:txBody>
          <a:bodyPr/>
          <a:lstStyle/>
          <a:p>
            <a:r>
              <a:rPr lang="en-US" dirty="0"/>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576082-5D4E-4969-8016-69F376C871AD}" type="datetime1">
              <a:rPr lang="vi-VN" smtClean="0"/>
              <a:t>30/12/2024</a:t>
            </a:fld>
            <a:endParaRPr lang="en-US" dirty="0"/>
          </a:p>
        </p:txBody>
      </p:sp>
      <p:sp>
        <p:nvSpPr>
          <p:cNvPr id="5" name="Footer Placeholder 4"/>
          <p:cNvSpPr>
            <a:spLocks noGrp="1"/>
          </p:cNvSpPr>
          <p:nvPr>
            <p:ph type="ftr" sz="quarter" idx="11"/>
          </p:nvPr>
        </p:nvSpPr>
        <p:spPr/>
        <p:txBody>
          <a:bodyPr/>
          <a:lstStyle/>
          <a:p>
            <a:r>
              <a:rPr lang="en-US" dirty="0"/>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dirty="0"/>
          </a:p>
        </p:txBody>
      </p:sp>
      <p:sp>
        <p:nvSpPr>
          <p:cNvPr id="2" name="Title 1"/>
          <p:cNvSpPr>
            <a:spLocks noGrp="1"/>
          </p:cNvSpPr>
          <p:nvPr>
            <p:ph type="title"/>
          </p:nvPr>
        </p:nvSpPr>
        <p:spPr>
          <a:xfrm>
            <a:off x="838200" y="810437"/>
            <a:ext cx="10515600" cy="575433"/>
          </a:xfrm>
          <a:solidFill>
            <a:schemeClr val="bg1"/>
          </a:solidFill>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838201" y="1671782"/>
            <a:ext cx="10515600" cy="4579878"/>
          </a:xfrm>
        </p:spPr>
        <p:txBody>
          <a:bodyPr/>
          <a:lstStyle>
            <a:lvl1pPr marL="228600" indent="-228600">
              <a:buClr>
                <a:schemeClr val="accent2">
                  <a:lumMod val="50000"/>
                </a:schemeClr>
              </a:buClr>
              <a:buSzPct val="50000"/>
              <a:buFont typeface="Wingdings" panose="05000000000000000000" pitchFamily="2" charset="2"/>
              <a:buChar char="u"/>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dirty="0"/>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17256740-3DC7-40BE-968F-29F94186F3AD}" type="datetime1">
              <a:rPr lang="vi-VN" smtClean="0"/>
              <a:t>30/12/2024</a:t>
            </a:fld>
            <a:endParaRPr lang="en-US" dirty="0"/>
          </a:p>
        </p:txBody>
      </p:sp>
      <p:sp>
        <p:nvSpPr>
          <p:cNvPr id="9" name="Rectangle 8">
            <a:extLst>
              <a:ext uri="{FF2B5EF4-FFF2-40B4-BE49-F238E27FC236}">
                <a16:creationId xmlns:a16="http://schemas.microsoft.com/office/drawing/2014/main" id="{4C364EEF-9B64-450E-9849-8134123DDB58}"/>
              </a:ext>
            </a:extLst>
          </p:cNvPr>
          <p:cNvSpPr/>
          <p:nvPr userDrawn="1"/>
        </p:nvSpPr>
        <p:spPr>
          <a:xfrm>
            <a:off x="7943272" y="-3606"/>
            <a:ext cx="4247572" cy="304800"/>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r"/>
            <a:r>
              <a:rPr lang="en-US" b="1" cap="none" spc="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Programming</a:t>
            </a:r>
            <a:r>
              <a:rPr lang="en-US" b="1" cap="none" spc="0" baseline="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rPr>
              <a:t> Fundamentals using C</a:t>
            </a:r>
            <a:endParaRPr lang="en-US" b="1" cap="none" spc="0" dirty="0">
              <a:ln w="9525">
                <a:solidFill>
                  <a:schemeClr val="bg1"/>
                </a:solidFill>
                <a:prstDash val="solid"/>
              </a:ln>
              <a:solidFill>
                <a:schemeClr val="accent6">
                  <a:lumMod val="50000"/>
                </a:schemeClr>
              </a:solidFill>
              <a:effectLst>
                <a:outerShdw blurRad="12700" dist="38100" dir="2700000" algn="tl" rotWithShape="0">
                  <a:schemeClr val="bg1">
                    <a:lumMod val="50000"/>
                  </a:schemeClr>
                </a:outerShdw>
              </a:effectLst>
            </a:endParaRPr>
          </a:p>
        </p:txBody>
      </p:sp>
      <p:pic>
        <p:nvPicPr>
          <p:cNvPr id="10" name="Picture 1">
            <a:extLst>
              <a:ext uri="{FF2B5EF4-FFF2-40B4-BE49-F238E27FC236}">
                <a16:creationId xmlns:a16="http://schemas.microsoft.com/office/drawing/2014/main" id="{47003453-94DA-42A4-BFE5-D69BA6E9CE9F}"/>
              </a:ext>
            </a:extLst>
          </p:cNvPr>
          <p:cNvPicPr>
            <a:picLocks noChangeAspect="1" noChangeArrowheads="1"/>
          </p:cNvPicPr>
          <p:nvPr userDrawn="1"/>
        </p:nvPicPr>
        <p:blipFill rotWithShape="1">
          <a:blip r:embed="rId2"/>
          <a:srcRect l="32897" b="-14369"/>
          <a:stretch/>
        </p:blipFill>
        <p:spPr bwMode="auto">
          <a:xfrm>
            <a:off x="0" y="26362"/>
            <a:ext cx="1616364" cy="658121"/>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848059-8CC8-4876-B763-1BEA3FA0F124}" type="datetime1">
              <a:rPr lang="vi-VN" smtClean="0"/>
              <a:t>30/12/2024</a:t>
            </a:fld>
            <a:endParaRPr lang="en-US" dirty="0"/>
          </a:p>
        </p:txBody>
      </p:sp>
      <p:sp>
        <p:nvSpPr>
          <p:cNvPr id="5" name="Footer Placeholder 4"/>
          <p:cNvSpPr>
            <a:spLocks noGrp="1"/>
          </p:cNvSpPr>
          <p:nvPr>
            <p:ph type="ftr" sz="quarter" idx="11"/>
          </p:nvPr>
        </p:nvSpPr>
        <p:spPr/>
        <p:txBody>
          <a:bodyPr/>
          <a:lstStyle/>
          <a:p>
            <a:r>
              <a:rPr lang="en-US" dirty="0"/>
              <a:t>Course Introduction</a:t>
            </a:r>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dirty="0"/>
          </a:p>
        </p:txBody>
      </p:sp>
      <p:pic>
        <p:nvPicPr>
          <p:cNvPr id="7" name="Picture 4" descr="Welcome to the World of Internet Learning">
            <a:extLst>
              <a:ext uri="{FF2B5EF4-FFF2-40B4-BE49-F238E27FC236}">
                <a16:creationId xmlns:a16="http://schemas.microsoft.com/office/drawing/2014/main" id="{F30F1745-FEAA-49C5-8EFB-7E8028C3541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30549" y="0"/>
            <a:ext cx="932141" cy="729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B3963C-A6AA-4DDF-B85B-BE123D65B285}" type="datetime1">
              <a:rPr lang="vi-VN" smtClean="0"/>
              <a:t>30/12/2024</a:t>
            </a:fld>
            <a:endParaRPr lang="en-US" dirty="0"/>
          </a:p>
        </p:txBody>
      </p:sp>
      <p:sp>
        <p:nvSpPr>
          <p:cNvPr id="6" name="Footer Placeholder 5"/>
          <p:cNvSpPr>
            <a:spLocks noGrp="1"/>
          </p:cNvSpPr>
          <p:nvPr>
            <p:ph type="ftr" sz="quarter" idx="11"/>
          </p:nvPr>
        </p:nvSpPr>
        <p:spPr/>
        <p:txBody>
          <a:bodyPr/>
          <a:lstStyle/>
          <a:p>
            <a:r>
              <a:rPr lang="en-US" dirty="0"/>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9F11605-F8CD-44C6-A79B-BEBA9358497C}" type="datetime1">
              <a:rPr lang="vi-VN" smtClean="0"/>
              <a:t>30/12/2024</a:t>
            </a:fld>
            <a:endParaRPr lang="en-US" dirty="0"/>
          </a:p>
        </p:txBody>
      </p:sp>
      <p:sp>
        <p:nvSpPr>
          <p:cNvPr id="8" name="Footer Placeholder 7"/>
          <p:cNvSpPr>
            <a:spLocks noGrp="1"/>
          </p:cNvSpPr>
          <p:nvPr>
            <p:ph type="ftr" sz="quarter" idx="11"/>
          </p:nvPr>
        </p:nvSpPr>
        <p:spPr/>
        <p:txBody>
          <a:bodyPr/>
          <a:lstStyle/>
          <a:p>
            <a:r>
              <a:rPr lang="en-US" dirty="0"/>
              <a:t>Course Introduction</a:t>
            </a:r>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73410B-B6B3-4AF4-A9DB-DC0340309754}" type="datetime1">
              <a:rPr lang="vi-VN" smtClean="0"/>
              <a:t>30/12/2024</a:t>
            </a:fld>
            <a:endParaRPr lang="en-US" dirty="0"/>
          </a:p>
        </p:txBody>
      </p:sp>
      <p:sp>
        <p:nvSpPr>
          <p:cNvPr id="4" name="Footer Placeholder 3"/>
          <p:cNvSpPr>
            <a:spLocks noGrp="1"/>
          </p:cNvSpPr>
          <p:nvPr>
            <p:ph type="ftr" sz="quarter" idx="11"/>
          </p:nvPr>
        </p:nvSpPr>
        <p:spPr/>
        <p:txBody>
          <a:bodyPr/>
          <a:lstStyle/>
          <a:p>
            <a:r>
              <a:rPr lang="en-US" dirty="0"/>
              <a:t>Course Introduction</a:t>
            </a:r>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5606E5-9CA3-4971-89BF-F965F9043882}" type="datetime1">
              <a:rPr lang="vi-VN" smtClean="0"/>
              <a:t>30/12/2024</a:t>
            </a:fld>
            <a:endParaRPr lang="en-US" dirty="0"/>
          </a:p>
        </p:txBody>
      </p:sp>
      <p:sp>
        <p:nvSpPr>
          <p:cNvPr id="3" name="Footer Placeholder 2"/>
          <p:cNvSpPr>
            <a:spLocks noGrp="1"/>
          </p:cNvSpPr>
          <p:nvPr>
            <p:ph type="ftr" sz="quarter" idx="11"/>
          </p:nvPr>
        </p:nvSpPr>
        <p:spPr/>
        <p:txBody>
          <a:bodyPr/>
          <a:lstStyle/>
          <a:p>
            <a:r>
              <a:rPr lang="en-US" dirty="0"/>
              <a:t>Course Introduction</a:t>
            </a:r>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4316FA-E3CF-4C73-A815-C13A824B339A}" type="datetime1">
              <a:rPr lang="vi-VN" smtClean="0"/>
              <a:t>30/12/2024</a:t>
            </a:fld>
            <a:endParaRPr lang="en-US" dirty="0"/>
          </a:p>
        </p:txBody>
      </p:sp>
      <p:sp>
        <p:nvSpPr>
          <p:cNvPr id="6" name="Footer Placeholder 5"/>
          <p:cNvSpPr>
            <a:spLocks noGrp="1"/>
          </p:cNvSpPr>
          <p:nvPr>
            <p:ph type="ftr" sz="quarter" idx="11"/>
          </p:nvPr>
        </p:nvSpPr>
        <p:spPr/>
        <p:txBody>
          <a:bodyPr/>
          <a:lstStyle/>
          <a:p>
            <a:r>
              <a:rPr lang="en-US" dirty="0"/>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C6D87B-52FF-4B7F-A538-F746ED572E26}" type="datetime1">
              <a:rPr lang="vi-VN" smtClean="0"/>
              <a:t>30/12/2024</a:t>
            </a:fld>
            <a:endParaRPr lang="en-US" dirty="0"/>
          </a:p>
        </p:txBody>
      </p:sp>
      <p:sp>
        <p:nvSpPr>
          <p:cNvPr id="6" name="Footer Placeholder 5"/>
          <p:cNvSpPr>
            <a:spLocks noGrp="1"/>
          </p:cNvSpPr>
          <p:nvPr>
            <p:ph type="ftr" sz="quarter" idx="11"/>
          </p:nvPr>
        </p:nvSpPr>
        <p:spPr/>
        <p:txBody>
          <a:bodyPr/>
          <a:lstStyle/>
          <a:p>
            <a:r>
              <a:rPr lang="en-US" dirty="0"/>
              <a:t>Course Introduction</a:t>
            </a:r>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dirty="0"/>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8BA729-DBE2-49EE-91FE-3D8B2D9BF9AB}" type="datetime1">
              <a:rPr lang="vi-VN" smtClean="0"/>
              <a:t>30/12/2024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Course Introduction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dirty="0"/>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hyperlink" Target="https://sourceforge.net/projects/mingw/"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solidFill>
                  <a:schemeClr val="accent2"/>
                </a:solidFill>
                <a:latin typeface="Arial" panose="020B0604020202020204" pitchFamily="34" charset="0"/>
                <a:cs typeface="Arial" panose="020B0604020202020204" pitchFamily="34" charset="0"/>
              </a:rPr>
              <a:t>Introduction to Programming Fundamentals using C</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Issues for a program/ software</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10</a:t>
            </a:fld>
            <a:endParaRPr kumimoji="0" lang="en-US" dirty="0"/>
          </a:p>
        </p:txBody>
      </p:sp>
      <p:sp>
        <p:nvSpPr>
          <p:cNvPr id="4" name="Content Placeholder 3"/>
          <p:cNvSpPr>
            <a:spLocks noGrp="1"/>
          </p:cNvSpPr>
          <p:nvPr>
            <p:ph sz="quarter" idx="1"/>
          </p:nvPr>
        </p:nvSpPr>
        <p:spPr>
          <a:xfrm>
            <a:off x="743308" y="1574766"/>
            <a:ext cx="10694578" cy="4905933"/>
          </a:xfrm>
        </p:spPr>
        <p:txBody>
          <a:bodyPr>
            <a:normAutofit fontScale="70000" lnSpcReduction="20000"/>
          </a:bodyPr>
          <a:lstStyle/>
          <a:p>
            <a:pPr marL="342900" indent="-342900" algn="just">
              <a:lnSpc>
                <a:spcPct val="150000"/>
              </a:lnSpc>
              <a:spcBef>
                <a:spcPts val="600"/>
              </a:spcBef>
              <a:buClr>
                <a:srgbClr val="973735"/>
              </a:buClr>
              <a:buSzPct val="50000"/>
              <a:buFont typeface="Wingdings" pitchFamily="2" charset="2"/>
              <a:buChar char="u"/>
              <a:defRPr/>
            </a:pPr>
            <a:r>
              <a:rPr lang="en-US" b="1" dirty="0"/>
              <a:t>Usability</a:t>
            </a:r>
            <a:r>
              <a:rPr lang="en-US" dirty="0"/>
              <a:t>: Users can use the program to solve the problem</a:t>
            </a:r>
          </a:p>
          <a:p>
            <a:pPr marL="800100" lvl="1" indent="-342900" algn="just">
              <a:lnSpc>
                <a:spcPct val="150000"/>
              </a:lnSpc>
              <a:spcBef>
                <a:spcPts val="600"/>
              </a:spcBef>
              <a:buClr>
                <a:srgbClr val="973735"/>
              </a:buClr>
              <a:buSzPct val="50000"/>
              <a:buFont typeface="Wingdings" pitchFamily="2" charset="2"/>
              <a:buChar char="u"/>
              <a:defRPr/>
            </a:pPr>
            <a:r>
              <a:rPr lang="en-US" dirty="0"/>
              <a:t>Robust and user-friendly interfaces</a:t>
            </a:r>
          </a:p>
          <a:p>
            <a:pPr marL="342900" indent="-342900" algn="just">
              <a:lnSpc>
                <a:spcPct val="150000"/>
              </a:lnSpc>
              <a:spcBef>
                <a:spcPts val="600"/>
              </a:spcBef>
              <a:buClr>
                <a:srgbClr val="973735"/>
              </a:buClr>
              <a:buSzPct val="50000"/>
              <a:buFont typeface="Wingdings" pitchFamily="2" charset="2"/>
              <a:buChar char="u"/>
              <a:defRPr/>
            </a:pPr>
            <a:r>
              <a:rPr lang="en-US" b="1" dirty="0"/>
              <a:t>Correctness</a:t>
            </a:r>
            <a:r>
              <a:rPr lang="en-US" dirty="0"/>
              <a:t>: The solution must be correct</a:t>
            </a:r>
          </a:p>
          <a:p>
            <a:pPr marL="800100" lvl="1" indent="-342900" algn="just">
              <a:lnSpc>
                <a:spcPct val="150000"/>
              </a:lnSpc>
              <a:spcBef>
                <a:spcPts val="600"/>
              </a:spcBef>
              <a:buClr>
                <a:srgbClr val="973735"/>
              </a:buClr>
              <a:buSzPct val="50000"/>
              <a:buFont typeface="Wingdings" pitchFamily="2" charset="2"/>
              <a:buChar char="u"/>
              <a:defRPr/>
            </a:pPr>
            <a:r>
              <a:rPr lang="en-US" sz="2400" dirty="0"/>
              <a:t>Comprehensive testing</a:t>
            </a:r>
            <a:endParaRPr lang="en-US" dirty="0"/>
          </a:p>
          <a:p>
            <a:pPr marL="342900" indent="-342900" algn="just">
              <a:lnSpc>
                <a:spcPct val="150000"/>
              </a:lnSpc>
              <a:spcBef>
                <a:spcPts val="600"/>
              </a:spcBef>
              <a:buClr>
                <a:srgbClr val="973735"/>
              </a:buClr>
              <a:buSzPct val="50000"/>
              <a:buFont typeface="Wingdings" pitchFamily="2" charset="2"/>
              <a:buChar char="u"/>
              <a:defRPr/>
            </a:pPr>
            <a:r>
              <a:rPr lang="en-US" b="1" dirty="0"/>
              <a:t>Maintainability</a:t>
            </a:r>
            <a:r>
              <a:rPr lang="en-US" dirty="0"/>
              <a:t>: The program can be modified easily</a:t>
            </a:r>
          </a:p>
          <a:p>
            <a:pPr marL="800100" lvl="1" indent="-342900" algn="just">
              <a:lnSpc>
                <a:spcPct val="150000"/>
              </a:lnSpc>
              <a:spcBef>
                <a:spcPts val="600"/>
              </a:spcBef>
              <a:buClr>
                <a:srgbClr val="973735"/>
              </a:buClr>
              <a:buSzPct val="50000"/>
              <a:buFont typeface="Wingdings" pitchFamily="2" charset="2"/>
              <a:buChar char="u"/>
              <a:defRPr/>
            </a:pPr>
            <a:r>
              <a:rPr lang="en-US" sz="2400" dirty="0"/>
              <a:t>Understandability: </a:t>
            </a:r>
            <a:r>
              <a:rPr lang="en-US" dirty="0"/>
              <a:t>S</a:t>
            </a:r>
            <a:r>
              <a:rPr lang="en-US" sz="2400" dirty="0"/>
              <a:t>tructured programming; </a:t>
            </a:r>
            <a:r>
              <a:rPr lang="en-US" dirty="0"/>
              <a:t>Document the code and overall design to help others (and yourself) understand and maintain the software.</a:t>
            </a:r>
            <a:endParaRPr lang="en-US" sz="2400" dirty="0"/>
          </a:p>
          <a:p>
            <a:pPr marL="800100" lvl="1" indent="-342900" algn="just">
              <a:lnSpc>
                <a:spcPct val="150000"/>
              </a:lnSpc>
              <a:spcBef>
                <a:spcPts val="600"/>
              </a:spcBef>
              <a:buClr>
                <a:srgbClr val="973735"/>
              </a:buClr>
              <a:buSzPct val="50000"/>
              <a:buFont typeface="Wingdings" pitchFamily="2" charset="2"/>
              <a:buChar char="u"/>
              <a:defRPr/>
            </a:pPr>
            <a:r>
              <a:rPr lang="en-US" sz="2400" dirty="0"/>
              <a:t>Modifiability</a:t>
            </a:r>
            <a:r>
              <a:rPr lang="en-US" dirty="0"/>
              <a:t>: S</a:t>
            </a:r>
            <a:r>
              <a:rPr lang="en-US" sz="2400" dirty="0"/>
              <a:t>tandards compliance</a:t>
            </a:r>
            <a:endParaRPr lang="en-US" dirty="0"/>
          </a:p>
          <a:p>
            <a:pPr marL="342900" indent="-342900" algn="just">
              <a:lnSpc>
                <a:spcPct val="150000"/>
              </a:lnSpc>
              <a:spcBef>
                <a:spcPts val="600"/>
              </a:spcBef>
              <a:buClr>
                <a:srgbClr val="973735"/>
              </a:buClr>
              <a:buSzPct val="50000"/>
              <a:buFont typeface="Wingdings" pitchFamily="2" charset="2"/>
              <a:buChar char="u"/>
              <a:defRPr/>
            </a:pPr>
            <a:r>
              <a:rPr lang="en-US" b="1" dirty="0"/>
              <a:t>Portability</a:t>
            </a:r>
            <a:r>
              <a:rPr lang="en-US" dirty="0"/>
              <a:t>: The program can run on different platforms with minimal modification</a:t>
            </a:r>
          </a:p>
          <a:p>
            <a:pPr marL="800100" lvl="1" indent="-342900" algn="just">
              <a:lnSpc>
                <a:spcPct val="150000"/>
              </a:lnSpc>
              <a:spcBef>
                <a:spcPts val="600"/>
              </a:spcBef>
              <a:buClr>
                <a:srgbClr val="973735"/>
              </a:buClr>
              <a:buSzPct val="50000"/>
              <a:buFont typeface="Wingdings" pitchFamily="2" charset="2"/>
              <a:buChar char="u"/>
              <a:defRPr/>
            </a:pPr>
            <a:r>
              <a:rPr lang="en-US" sz="2500" dirty="0"/>
              <a:t>Standards compliance </a:t>
            </a:r>
            <a:r>
              <a:rPr lang="en-US" sz="2500" dirty="0">
                <a:sym typeface="Wingdings" pitchFamily="2" charset="2"/>
              </a:rPr>
              <a:t> Needed modifications are minimum (platform: CPU + operating system running on it)</a:t>
            </a:r>
            <a:endParaRPr lang="en-US" sz="2500" dirty="0"/>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spTree>
    <p:extLst>
      <p:ext uri="{BB962C8B-B14F-4D97-AF65-F5344CB8AC3E}">
        <p14:creationId xmlns:p14="http://schemas.microsoft.com/office/powerpoint/2010/main" val="14883579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Issues for a program/ software (cont.)</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11</a:t>
            </a:fld>
            <a:endParaRPr kumimoji="0" lang="en-US" dirty="0"/>
          </a:p>
        </p:txBody>
      </p:sp>
      <p:sp>
        <p:nvSpPr>
          <p:cNvPr id="4" name="Content Placeholder 3"/>
          <p:cNvSpPr>
            <a:spLocks noGrp="1"/>
          </p:cNvSpPr>
          <p:nvPr>
            <p:ph sz="quarter" idx="1"/>
          </p:nvPr>
        </p:nvSpPr>
        <p:spPr>
          <a:xfrm>
            <a:off x="743308" y="1574766"/>
            <a:ext cx="10694578" cy="4905933"/>
          </a:xfrm>
        </p:spPr>
        <p:txBody>
          <a:bodyPr>
            <a:normAutofit fontScale="92500" lnSpcReduction="20000"/>
          </a:bodyPr>
          <a:lstStyle/>
          <a:p>
            <a:pPr marL="342900" indent="-342900" algn="just">
              <a:lnSpc>
                <a:spcPct val="150000"/>
              </a:lnSpc>
              <a:spcBef>
                <a:spcPts val="600"/>
              </a:spcBef>
              <a:buClr>
                <a:srgbClr val="973735"/>
              </a:buClr>
              <a:buSzPct val="50000"/>
              <a:buFont typeface="Wingdings" pitchFamily="2" charset="2"/>
              <a:buChar char="u"/>
              <a:defRPr/>
            </a:pPr>
            <a:r>
              <a:rPr lang="en-US" sz="2200" b="1" dirty="0"/>
              <a:t>Modularity</a:t>
            </a:r>
            <a:r>
              <a:rPr lang="en-US" sz="2200" dirty="0"/>
              <a:t>:</a:t>
            </a:r>
          </a:p>
          <a:p>
            <a:pPr marL="800100" lvl="1" indent="-342900" algn="just">
              <a:lnSpc>
                <a:spcPct val="150000"/>
              </a:lnSpc>
              <a:spcBef>
                <a:spcPts val="600"/>
              </a:spcBef>
              <a:buClr>
                <a:srgbClr val="973735"/>
              </a:buClr>
              <a:buSzPct val="50000"/>
              <a:buFont typeface="Wingdings" pitchFamily="2" charset="2"/>
              <a:buChar char="u"/>
              <a:defRPr/>
            </a:pPr>
            <a:r>
              <a:rPr lang="en-US" sz="1900" dirty="0"/>
              <a:t>Break the program into smaller, self-contained modules or functions.</a:t>
            </a:r>
          </a:p>
          <a:p>
            <a:pPr marL="800100" lvl="1" indent="-342900" algn="just">
              <a:lnSpc>
                <a:spcPct val="150000"/>
              </a:lnSpc>
              <a:spcBef>
                <a:spcPts val="600"/>
              </a:spcBef>
              <a:buClr>
                <a:srgbClr val="973735"/>
              </a:buClr>
              <a:buSzPct val="50000"/>
              <a:buFont typeface="Wingdings" pitchFamily="2" charset="2"/>
              <a:buChar char="u"/>
              <a:defRPr/>
            </a:pPr>
            <a:r>
              <a:rPr lang="en-US" sz="1900" dirty="0"/>
              <a:t>Each module should perform a specific task or represent a logical grouping of related functionality.</a:t>
            </a:r>
          </a:p>
          <a:p>
            <a:pPr marL="342900" indent="-342900" algn="just">
              <a:lnSpc>
                <a:spcPct val="150000"/>
              </a:lnSpc>
              <a:spcBef>
                <a:spcPts val="600"/>
              </a:spcBef>
              <a:buClr>
                <a:srgbClr val="973735"/>
              </a:buClr>
              <a:defRPr/>
            </a:pPr>
            <a:r>
              <a:rPr lang="en-US" sz="2200" b="1" dirty="0"/>
              <a:t>Scalability:</a:t>
            </a:r>
          </a:p>
          <a:p>
            <a:pPr marL="800100" lvl="1" indent="-342900" algn="just">
              <a:lnSpc>
                <a:spcPct val="150000"/>
              </a:lnSpc>
              <a:spcBef>
                <a:spcPts val="600"/>
              </a:spcBef>
              <a:buClr>
                <a:srgbClr val="973735"/>
              </a:buClr>
              <a:defRPr/>
            </a:pPr>
            <a:r>
              <a:rPr lang="en-US" sz="1900" dirty="0"/>
              <a:t>Ensure the software can handle increased loads (e.g., more users, larger datasets) without significant performance degradation.</a:t>
            </a:r>
          </a:p>
          <a:p>
            <a:pPr marL="800100" lvl="1" indent="-342900" algn="just">
              <a:lnSpc>
                <a:spcPct val="150000"/>
              </a:lnSpc>
              <a:spcBef>
                <a:spcPts val="600"/>
              </a:spcBef>
              <a:buClr>
                <a:srgbClr val="973735"/>
              </a:buClr>
              <a:defRPr/>
            </a:pPr>
            <a:r>
              <a:rPr lang="en-US" sz="1900" dirty="0" err="1"/>
              <a:t>Opt</a:t>
            </a:r>
            <a:r>
              <a:rPr lang="en-US" sz="1900" dirty="0"/>
              <a:t> for efficient algorithms and data structures.</a:t>
            </a:r>
          </a:p>
          <a:p>
            <a:pPr marL="342900" indent="-342900" algn="just">
              <a:lnSpc>
                <a:spcPct val="150000"/>
              </a:lnSpc>
              <a:spcBef>
                <a:spcPts val="600"/>
              </a:spcBef>
              <a:buClr>
                <a:srgbClr val="973735"/>
              </a:buClr>
              <a:defRPr/>
            </a:pPr>
            <a:r>
              <a:rPr lang="en-US" sz="2300" b="1" dirty="0"/>
              <a:t>Robustness:</a:t>
            </a:r>
          </a:p>
          <a:p>
            <a:pPr marL="800100" lvl="1" indent="-342900" algn="just">
              <a:lnSpc>
                <a:spcPct val="150000"/>
              </a:lnSpc>
              <a:spcBef>
                <a:spcPts val="600"/>
              </a:spcBef>
              <a:buClr>
                <a:srgbClr val="973735"/>
              </a:buClr>
              <a:defRPr/>
            </a:pPr>
            <a:r>
              <a:rPr lang="en-US" sz="1900" dirty="0"/>
              <a:t>Write software that handles errors and unexpected inputs gracefully.</a:t>
            </a:r>
          </a:p>
          <a:p>
            <a:pPr marL="800100" lvl="1" indent="-342900" algn="just">
              <a:lnSpc>
                <a:spcPct val="150000"/>
              </a:lnSpc>
              <a:spcBef>
                <a:spcPts val="600"/>
              </a:spcBef>
              <a:buClr>
                <a:srgbClr val="973735"/>
              </a:buClr>
              <a:defRPr/>
            </a:pPr>
            <a:r>
              <a:rPr lang="en-US" sz="1900" dirty="0"/>
              <a:t>Incorporate error handling, logging, and validation mechanisms.</a:t>
            </a:r>
            <a:endParaRPr lang="en-US" sz="1900" b="1" dirty="0"/>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spTree>
    <p:extLst>
      <p:ext uri="{BB962C8B-B14F-4D97-AF65-F5344CB8AC3E}">
        <p14:creationId xmlns:p14="http://schemas.microsoft.com/office/powerpoint/2010/main" val="309605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518779"/>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Overview Computer Hardware</a:t>
            </a:r>
            <a:endParaRPr lang="en-US" sz="4400" dirty="0">
              <a:solidFill>
                <a:schemeClr val="accent2"/>
              </a:solidFill>
            </a:endParaRPr>
          </a:p>
        </p:txBody>
      </p:sp>
    </p:spTree>
    <p:extLst>
      <p:ext uri="{BB962C8B-B14F-4D97-AF65-F5344CB8AC3E}">
        <p14:creationId xmlns:p14="http://schemas.microsoft.com/office/powerpoint/2010/main" val="503996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13</a:t>
            </a:fld>
            <a:endParaRPr kumimoji="0" lang="en-US" dirty="0"/>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graphicFrame>
        <p:nvGraphicFramePr>
          <p:cNvPr id="8" name="Table 7">
            <a:extLst>
              <a:ext uri="{FF2B5EF4-FFF2-40B4-BE49-F238E27FC236}">
                <a16:creationId xmlns:a16="http://schemas.microsoft.com/office/drawing/2014/main" id="{6EBB336E-E3FC-4158-BDEC-B49FF21BF4E9}"/>
              </a:ext>
            </a:extLst>
          </p:cNvPr>
          <p:cNvGraphicFramePr>
            <a:graphicFrameLocks noGrp="1"/>
          </p:cNvGraphicFramePr>
          <p:nvPr>
            <p:extLst>
              <p:ext uri="{D42A27DB-BD31-4B8C-83A1-F6EECF244321}">
                <p14:modId xmlns:p14="http://schemas.microsoft.com/office/powerpoint/2010/main" val="2327758287"/>
              </p:ext>
            </p:extLst>
          </p:nvPr>
        </p:nvGraphicFramePr>
        <p:xfrm>
          <a:off x="838200" y="4771956"/>
          <a:ext cx="10591060" cy="1500554"/>
        </p:xfrm>
        <a:graphic>
          <a:graphicData uri="http://schemas.openxmlformats.org/drawingml/2006/table">
            <a:tbl>
              <a:tblPr firstRow="1" bandRow="1">
                <a:tableStyleId>{6E25E649-3F16-4E02-A733-19D2CDBF48F0}</a:tableStyleId>
              </a:tblPr>
              <a:tblGrid>
                <a:gridCol w="1796699">
                  <a:extLst>
                    <a:ext uri="{9D8B030D-6E8A-4147-A177-3AD203B41FA5}">
                      <a16:colId xmlns:a16="http://schemas.microsoft.com/office/drawing/2014/main" val="20000"/>
                    </a:ext>
                  </a:extLst>
                </a:gridCol>
                <a:gridCol w="8794361">
                  <a:extLst>
                    <a:ext uri="{9D8B030D-6E8A-4147-A177-3AD203B41FA5}">
                      <a16:colId xmlns:a16="http://schemas.microsoft.com/office/drawing/2014/main" val="20001"/>
                    </a:ext>
                  </a:extLst>
                </a:gridCol>
              </a:tblGrid>
              <a:tr h="168226">
                <a:tc>
                  <a:txBody>
                    <a:bodyPr/>
                    <a:lstStyle/>
                    <a:p>
                      <a:pPr algn="ctr"/>
                      <a:r>
                        <a:rPr lang="en-US" dirty="0"/>
                        <a:t>Bus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Used 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84517">
                <a:tc>
                  <a:txBody>
                    <a:bodyPr/>
                    <a:lstStyle/>
                    <a:p>
                      <a:r>
                        <a:rPr lang="en-US" dirty="0"/>
                        <a:t>Address bus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Determine the IO peripherals, position of  accessed memory.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12420">
                <a:tc>
                  <a:txBody>
                    <a:bodyPr/>
                    <a:lstStyle/>
                    <a:p>
                      <a:r>
                        <a:rPr lang="en-US" dirty="0"/>
                        <a:t>Data bus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dirty="0"/>
                        <a:t>Transmit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84517">
                <a:tc>
                  <a:txBody>
                    <a:bodyPr/>
                    <a:lstStyle/>
                    <a:p>
                      <a:r>
                        <a:rPr lang="en-US" dirty="0"/>
                        <a:t>Control bus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dirty="0"/>
                        <a:t>Determine operation on peripherals,</a:t>
                      </a:r>
                      <a:r>
                        <a:rPr lang="en-US" baseline="0" dirty="0"/>
                        <a:t> read peripheral ‘s states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a:extLst>
              <a:ext uri="{FF2B5EF4-FFF2-40B4-BE49-F238E27FC236}">
                <a16:creationId xmlns:a16="http://schemas.microsoft.com/office/drawing/2014/main" id="{7E8255E0-57AA-48B6-9460-47610B7EE5AD}"/>
              </a:ext>
            </a:extLst>
          </p:cNvPr>
          <p:cNvSpPr/>
          <p:nvPr/>
        </p:nvSpPr>
        <p:spPr>
          <a:xfrm>
            <a:off x="6774025" y="1418253"/>
            <a:ext cx="4655236" cy="28548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nSpc>
                <a:spcPct val="150000"/>
              </a:lnSpc>
            </a:pPr>
            <a:r>
              <a:rPr lang="en-US" b="1" u="sng" dirty="0"/>
              <a:t>3 steps to read a memory cell</a:t>
            </a:r>
            <a:r>
              <a:rPr lang="en-US" dirty="0"/>
              <a:t>:</a:t>
            </a:r>
          </a:p>
          <a:p>
            <a:pPr marL="342900" indent="-342900">
              <a:lnSpc>
                <a:spcPct val="150000"/>
              </a:lnSpc>
              <a:buAutoNum type="arabicParenBoth"/>
            </a:pPr>
            <a:r>
              <a:rPr lang="en-US" dirty="0"/>
              <a:t>CPU puts the memory address to  address bus</a:t>
            </a:r>
          </a:p>
          <a:p>
            <a:pPr marL="342900" indent="-342900">
              <a:lnSpc>
                <a:spcPct val="150000"/>
              </a:lnSpc>
              <a:buAutoNum type="arabicParenBoth"/>
            </a:pPr>
            <a:r>
              <a:rPr lang="en-US" dirty="0"/>
              <a:t>CPU puts the read-signal to control bus.</a:t>
            </a:r>
          </a:p>
          <a:p>
            <a:pPr marL="342900" indent="-342900">
              <a:lnSpc>
                <a:spcPct val="150000"/>
              </a:lnSpc>
              <a:buAutoNum type="arabicParenBoth"/>
            </a:pPr>
            <a:r>
              <a:rPr lang="en-US" dirty="0"/>
              <a:t>Data  in memory cell is transferred to  a register in CPU</a:t>
            </a:r>
          </a:p>
        </p:txBody>
      </p:sp>
      <p:pic>
        <p:nvPicPr>
          <p:cNvPr id="10" name="Picture 2">
            <a:extLst>
              <a:ext uri="{FF2B5EF4-FFF2-40B4-BE49-F238E27FC236}">
                <a16:creationId xmlns:a16="http://schemas.microsoft.com/office/drawing/2014/main" id="{470FC575-F274-4C91-A4CD-8BBFC33C032D}"/>
              </a:ext>
            </a:extLst>
          </p:cNvPr>
          <p:cNvPicPr>
            <a:picLocks noChangeAspect="1" noChangeArrowheads="1"/>
          </p:cNvPicPr>
          <p:nvPr/>
        </p:nvPicPr>
        <p:blipFill>
          <a:blip r:embed="rId2"/>
          <a:srcRect/>
          <a:stretch>
            <a:fillRect/>
          </a:stretch>
        </p:blipFill>
        <p:spPr bwMode="auto">
          <a:xfrm>
            <a:off x="838200" y="814168"/>
            <a:ext cx="5287347" cy="3575681"/>
          </a:xfrm>
          <a:prstGeom prst="rect">
            <a:avLst/>
          </a:prstGeom>
          <a:noFill/>
          <a:ln w="9525">
            <a:noFill/>
            <a:miter lim="800000"/>
            <a:headEnd/>
            <a:tailEnd/>
          </a:ln>
          <a:effectLst/>
        </p:spPr>
      </p:pic>
      <p:sp>
        <p:nvSpPr>
          <p:cNvPr id="11" name="TextBox 10">
            <a:extLst>
              <a:ext uri="{FF2B5EF4-FFF2-40B4-BE49-F238E27FC236}">
                <a16:creationId xmlns:a16="http://schemas.microsoft.com/office/drawing/2014/main" id="{308FD09A-0351-46EF-BB21-B80E7054A856}"/>
              </a:ext>
            </a:extLst>
          </p:cNvPr>
          <p:cNvSpPr txBox="1"/>
          <p:nvPr/>
        </p:nvSpPr>
        <p:spPr>
          <a:xfrm>
            <a:off x="838200" y="4273125"/>
            <a:ext cx="3134308" cy="307777"/>
          </a:xfrm>
          <a:prstGeom prst="rect">
            <a:avLst/>
          </a:prstGeom>
          <a:noFill/>
        </p:spPr>
        <p:txBody>
          <a:bodyPr wrap="square" rtlCol="0">
            <a:spAutoFit/>
          </a:bodyPr>
          <a:lstStyle/>
          <a:p>
            <a:r>
              <a:rPr lang="en-US" sz="1400" b="1" dirty="0"/>
              <a:t>ALU</a:t>
            </a:r>
            <a:r>
              <a:rPr lang="en-US" sz="1400" dirty="0"/>
              <a:t>: Arithmetic and Logic Unit</a:t>
            </a:r>
          </a:p>
        </p:txBody>
      </p:sp>
      <p:sp>
        <p:nvSpPr>
          <p:cNvPr id="14" name="Title 1">
            <a:extLst>
              <a:ext uri="{FF2B5EF4-FFF2-40B4-BE49-F238E27FC236}">
                <a16:creationId xmlns:a16="http://schemas.microsoft.com/office/drawing/2014/main" id="{DEFEB564-8E09-4D67-AEC5-7692806F8597}"/>
              </a:ext>
            </a:extLst>
          </p:cNvPr>
          <p:cNvSpPr>
            <a:spLocks noGrp="1"/>
          </p:cNvSpPr>
          <p:nvPr>
            <p:ph type="title"/>
          </p:nvPr>
        </p:nvSpPr>
        <p:spPr>
          <a:xfrm>
            <a:off x="2906858" y="401361"/>
            <a:ext cx="5863918" cy="443508"/>
          </a:xfrm>
        </p:spPr>
        <p:txBody>
          <a:bodyPr>
            <a:noAutofit/>
          </a:bodyPr>
          <a:lstStyle/>
          <a:p>
            <a:pPr algn="ctr"/>
            <a:r>
              <a:rPr lang="en-US" sz="3000" b="1" dirty="0"/>
              <a:t>Computer Hardware - Review</a:t>
            </a:r>
          </a:p>
        </p:txBody>
      </p:sp>
    </p:spTree>
    <p:extLst>
      <p:ext uri="{BB962C8B-B14F-4D97-AF65-F5344CB8AC3E}">
        <p14:creationId xmlns:p14="http://schemas.microsoft.com/office/powerpoint/2010/main" val="86134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14</a:t>
            </a:fld>
            <a:endParaRPr kumimoji="0" lang="en-US" dirty="0"/>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sp>
        <p:nvSpPr>
          <p:cNvPr id="16" name="Content Placeholder 3">
            <a:extLst>
              <a:ext uri="{FF2B5EF4-FFF2-40B4-BE49-F238E27FC236}">
                <a16:creationId xmlns:a16="http://schemas.microsoft.com/office/drawing/2014/main" id="{7E2DFF9A-874D-4D08-9E3B-908C14871040}"/>
              </a:ext>
            </a:extLst>
          </p:cNvPr>
          <p:cNvSpPr>
            <a:spLocks noGrp="1"/>
          </p:cNvSpPr>
          <p:nvPr>
            <p:ph sz="quarter" idx="1"/>
          </p:nvPr>
        </p:nvSpPr>
        <p:spPr>
          <a:xfrm>
            <a:off x="659222" y="1548883"/>
            <a:ext cx="10929398" cy="4857170"/>
          </a:xfrm>
        </p:spPr>
        <p:txBody>
          <a:bodyPr>
            <a:normAutofit/>
          </a:bodyPr>
          <a:lstStyle/>
          <a:p>
            <a:pPr algn="just">
              <a:lnSpc>
                <a:spcPct val="150000"/>
              </a:lnSpc>
              <a:buClr>
                <a:schemeClr val="accent2">
                  <a:lumMod val="50000"/>
                </a:schemeClr>
              </a:buClr>
              <a:buSzPct val="60000"/>
              <a:buFont typeface="Wingdings" panose="05000000000000000000" pitchFamily="2" charset="2"/>
              <a:buChar char="u"/>
            </a:pPr>
            <a:r>
              <a:rPr lang="en-US" dirty="0">
                <a:latin typeface="+mj-lt"/>
              </a:rPr>
              <a:t> The CPU executes program instructions serially (one at a time). A modern CPU consists of:</a:t>
            </a:r>
          </a:p>
          <a:p>
            <a:pPr lvl="1" algn="just">
              <a:lnSpc>
                <a:spcPct val="150000"/>
              </a:lnSpc>
              <a:buClr>
                <a:schemeClr val="accent2">
                  <a:lumMod val="50000"/>
                </a:schemeClr>
              </a:buClr>
              <a:buSzPct val="60000"/>
              <a:buFont typeface="Wingdings" panose="05000000000000000000" pitchFamily="2" charset="2"/>
              <a:buChar char="u"/>
            </a:pPr>
            <a:r>
              <a:rPr lang="en-US" sz="2500" dirty="0">
                <a:latin typeface="+mj-lt"/>
              </a:rPr>
              <a:t>Registers</a:t>
            </a:r>
          </a:p>
          <a:p>
            <a:pPr lvl="1" algn="just">
              <a:lnSpc>
                <a:spcPct val="150000"/>
              </a:lnSpc>
              <a:buClr>
                <a:schemeClr val="accent2">
                  <a:lumMod val="50000"/>
                </a:schemeClr>
              </a:buClr>
              <a:buSzPct val="60000"/>
              <a:buFont typeface="Wingdings" panose="05000000000000000000" pitchFamily="2" charset="2"/>
              <a:buChar char="u"/>
            </a:pPr>
            <a:r>
              <a:rPr lang="en-US" sz="2500" dirty="0">
                <a:latin typeface="+mj-lt"/>
              </a:rPr>
              <a:t>A decode unit</a:t>
            </a:r>
          </a:p>
          <a:p>
            <a:pPr lvl="1" algn="just">
              <a:lnSpc>
                <a:spcPct val="150000"/>
              </a:lnSpc>
              <a:buClr>
                <a:schemeClr val="accent2">
                  <a:lumMod val="50000"/>
                </a:schemeClr>
              </a:buClr>
              <a:buSzPct val="60000"/>
              <a:buFont typeface="Wingdings" panose="05000000000000000000" pitchFamily="2" charset="2"/>
              <a:buChar char="u"/>
            </a:pPr>
            <a:r>
              <a:rPr lang="en-US" sz="2500" dirty="0">
                <a:latin typeface="+mj-lt"/>
              </a:rPr>
              <a:t>A control unit (CU)</a:t>
            </a:r>
          </a:p>
          <a:p>
            <a:pPr lvl="1" algn="just">
              <a:lnSpc>
                <a:spcPct val="150000"/>
              </a:lnSpc>
              <a:buClr>
                <a:schemeClr val="accent2">
                  <a:lumMod val="50000"/>
                </a:schemeClr>
              </a:buClr>
              <a:buSzPct val="60000"/>
              <a:buFont typeface="Wingdings" panose="05000000000000000000" pitchFamily="2" charset="2"/>
              <a:buChar char="u"/>
            </a:pPr>
            <a:r>
              <a:rPr lang="en-US" sz="2500" dirty="0">
                <a:latin typeface="+mj-lt"/>
              </a:rPr>
              <a:t>An arithmetic and logic unit (ALU)</a:t>
            </a:r>
          </a:p>
          <a:p>
            <a:pPr lvl="1" algn="just">
              <a:lnSpc>
                <a:spcPct val="150000"/>
              </a:lnSpc>
              <a:buClr>
                <a:schemeClr val="accent2">
                  <a:lumMod val="50000"/>
                </a:schemeClr>
              </a:buClr>
              <a:buSzPct val="60000"/>
              <a:buFont typeface="Wingdings" panose="05000000000000000000" pitchFamily="2" charset="2"/>
              <a:buChar char="u"/>
            </a:pPr>
            <a:r>
              <a:rPr lang="en-US" sz="2500" dirty="0">
                <a:latin typeface="+mj-lt"/>
              </a:rPr>
              <a:t>A floating-point accelerator (FPA)</a:t>
            </a:r>
          </a:p>
        </p:txBody>
      </p:sp>
      <p:sp>
        <p:nvSpPr>
          <p:cNvPr id="17" name="Title 1">
            <a:extLst>
              <a:ext uri="{FF2B5EF4-FFF2-40B4-BE49-F238E27FC236}">
                <a16:creationId xmlns:a16="http://schemas.microsoft.com/office/drawing/2014/main" id="{BB1FFA8C-3588-46D8-A843-ED271B0906C3}"/>
              </a:ext>
            </a:extLst>
          </p:cNvPr>
          <p:cNvSpPr>
            <a:spLocks noGrp="1"/>
          </p:cNvSpPr>
          <p:nvPr>
            <p:ph type="title"/>
          </p:nvPr>
        </p:nvSpPr>
        <p:spPr>
          <a:xfrm>
            <a:off x="726056" y="754812"/>
            <a:ext cx="10515600" cy="709226"/>
          </a:xfrm>
        </p:spPr>
        <p:txBody>
          <a:bodyPr>
            <a:normAutofit/>
          </a:bodyPr>
          <a:lstStyle/>
          <a:p>
            <a:r>
              <a:rPr lang="en-US" sz="4000" b="1" dirty="0"/>
              <a:t>Central Processing Unit (CPU)</a:t>
            </a:r>
          </a:p>
        </p:txBody>
      </p:sp>
      <p:pic>
        <p:nvPicPr>
          <p:cNvPr id="1026" name="Picture 2" descr="Diagram of CPU components">
            <a:extLst>
              <a:ext uri="{FF2B5EF4-FFF2-40B4-BE49-F238E27FC236}">
                <a16:creationId xmlns:a16="http://schemas.microsoft.com/office/drawing/2014/main" id="{AD54D855-568F-4C6D-9C6D-44D36A4B12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0853" y="2774149"/>
            <a:ext cx="3971925" cy="288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9663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D164-6204-40D5-86B3-D1015CA5AF10}"/>
              </a:ext>
            </a:extLst>
          </p:cNvPr>
          <p:cNvSpPr>
            <a:spLocks noGrp="1"/>
          </p:cNvSpPr>
          <p:nvPr>
            <p:ph type="title"/>
          </p:nvPr>
        </p:nvSpPr>
        <p:spPr/>
        <p:txBody>
          <a:bodyPr>
            <a:normAutofit fontScale="90000"/>
          </a:bodyPr>
          <a:lstStyle/>
          <a:p>
            <a:r>
              <a:rPr lang="en-US" b="1" dirty="0"/>
              <a:t>Primary </a:t>
            </a:r>
            <a:r>
              <a:rPr lang="en-US" dirty="0"/>
              <a:t>M</a:t>
            </a:r>
            <a:r>
              <a:rPr lang="en-US" b="1" dirty="0"/>
              <a:t>emory</a:t>
            </a:r>
          </a:p>
        </p:txBody>
      </p:sp>
      <p:pic>
        <p:nvPicPr>
          <p:cNvPr id="7" name="Picture 2">
            <a:extLst>
              <a:ext uri="{FF2B5EF4-FFF2-40B4-BE49-F238E27FC236}">
                <a16:creationId xmlns:a16="http://schemas.microsoft.com/office/drawing/2014/main" id="{39AB94AF-FF54-4056-A38E-1DBB4669E70A}"/>
              </a:ext>
            </a:extLst>
          </p:cNvPr>
          <p:cNvPicPr>
            <a:picLocks noChangeAspect="1" noChangeArrowheads="1"/>
          </p:cNvPicPr>
          <p:nvPr/>
        </p:nvPicPr>
        <p:blipFill>
          <a:blip r:embed="rId2"/>
          <a:srcRect/>
          <a:stretch>
            <a:fillRect/>
          </a:stretch>
        </p:blipFill>
        <p:spPr bwMode="auto">
          <a:xfrm>
            <a:off x="7346373" y="662782"/>
            <a:ext cx="4605505" cy="3361019"/>
          </a:xfrm>
          <a:prstGeom prst="rect">
            <a:avLst/>
          </a:prstGeom>
          <a:noFill/>
          <a:ln w="9525">
            <a:noFill/>
            <a:miter lim="800000"/>
            <a:headEnd/>
            <a:tailEnd/>
          </a:ln>
          <a:effectLst/>
        </p:spPr>
      </p:pic>
      <p:sp>
        <p:nvSpPr>
          <p:cNvPr id="3" name="Content Placeholder 2">
            <a:extLst>
              <a:ext uri="{FF2B5EF4-FFF2-40B4-BE49-F238E27FC236}">
                <a16:creationId xmlns:a16="http://schemas.microsoft.com/office/drawing/2014/main" id="{129F461F-DD74-41A1-8AB2-262B290C4283}"/>
              </a:ext>
            </a:extLst>
          </p:cNvPr>
          <p:cNvSpPr>
            <a:spLocks noGrp="1"/>
          </p:cNvSpPr>
          <p:nvPr>
            <p:ph idx="1"/>
          </p:nvPr>
        </p:nvSpPr>
        <p:spPr>
          <a:xfrm>
            <a:off x="838200" y="2015836"/>
            <a:ext cx="7251441" cy="4590238"/>
          </a:xfrm>
        </p:spPr>
        <p:txBody>
          <a:bodyPr>
            <a:normAutofit/>
          </a:bodyPr>
          <a:lstStyle/>
          <a:p>
            <a:pPr marL="288925" lvl="1" indent="-288925" algn="just">
              <a:lnSpc>
                <a:spcPct val="150000"/>
              </a:lnSpc>
              <a:buClr>
                <a:schemeClr val="accent2">
                  <a:lumMod val="50000"/>
                </a:schemeClr>
              </a:buClr>
              <a:buSzPct val="50000"/>
              <a:buFont typeface="Wingdings" panose="05000000000000000000" pitchFamily="2" charset="2"/>
              <a:buChar char="u"/>
            </a:pPr>
            <a:r>
              <a:rPr lang="en-US" sz="2500" dirty="0"/>
              <a:t>Primary memory is memory directly accessible by the CPU. Primary memory includes: ROM, RAM</a:t>
            </a:r>
          </a:p>
          <a:p>
            <a:pPr marL="288925" lvl="1" indent="-288925" algn="just">
              <a:lnSpc>
                <a:spcPct val="150000"/>
              </a:lnSpc>
              <a:buClr>
                <a:schemeClr val="accent2">
                  <a:lumMod val="50000"/>
                </a:schemeClr>
              </a:buClr>
              <a:buSzPct val="50000"/>
              <a:buFont typeface="Wingdings" panose="05000000000000000000" pitchFamily="2" charset="2"/>
              <a:buChar char="u"/>
            </a:pPr>
            <a:r>
              <a:rPr lang="en-US" sz="2500" b="1" dirty="0"/>
              <a:t>ROM</a:t>
            </a:r>
            <a:r>
              <a:rPr lang="en-US" sz="2500" dirty="0"/>
              <a:t> holds the instructions for starting the system. ROM is not volatile.</a:t>
            </a:r>
          </a:p>
          <a:p>
            <a:pPr marL="288925" lvl="1" indent="-288925" algn="just">
              <a:lnSpc>
                <a:spcPct val="150000"/>
              </a:lnSpc>
              <a:buClr>
                <a:schemeClr val="accent2">
                  <a:lumMod val="50000"/>
                </a:schemeClr>
              </a:buClr>
              <a:buSzPct val="50000"/>
              <a:buFont typeface="Wingdings" panose="05000000000000000000" pitchFamily="2" charset="2"/>
              <a:buChar char="u"/>
            </a:pPr>
            <a:r>
              <a:rPr lang="en-US" sz="2500" b="1" dirty="0"/>
              <a:t>RAM</a:t>
            </a:r>
            <a:r>
              <a:rPr lang="en-US" sz="2500" dirty="0"/>
              <a:t> holds the program instructions and the program data. RAM is volatile</a:t>
            </a:r>
          </a:p>
        </p:txBody>
      </p:sp>
      <p:sp>
        <p:nvSpPr>
          <p:cNvPr id="4" name="Slide Number Placeholder 3">
            <a:extLst>
              <a:ext uri="{FF2B5EF4-FFF2-40B4-BE49-F238E27FC236}">
                <a16:creationId xmlns:a16="http://schemas.microsoft.com/office/drawing/2014/main" id="{0A7C80D2-7EF6-4A4C-AFEF-F14BB11ECBE1}"/>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5" name="Date Placeholder 4">
            <a:extLst>
              <a:ext uri="{FF2B5EF4-FFF2-40B4-BE49-F238E27FC236}">
                <a16:creationId xmlns:a16="http://schemas.microsoft.com/office/drawing/2014/main" id="{8EDC49C2-0F62-478E-9E80-AB1B39C3537C}"/>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6" name="Picture 4">
            <a:extLst>
              <a:ext uri="{FF2B5EF4-FFF2-40B4-BE49-F238E27FC236}">
                <a16:creationId xmlns:a16="http://schemas.microsoft.com/office/drawing/2014/main" id="{689A6B3B-0FF2-48AE-A1E5-78A0F0BFE607}"/>
              </a:ext>
            </a:extLst>
          </p:cNvPr>
          <p:cNvPicPr>
            <a:picLocks noChangeAspect="1" noChangeArrowheads="1"/>
          </p:cNvPicPr>
          <p:nvPr/>
        </p:nvPicPr>
        <p:blipFill>
          <a:blip r:embed="rId3"/>
          <a:srcRect/>
          <a:stretch>
            <a:fillRect/>
          </a:stretch>
        </p:blipFill>
        <p:spPr bwMode="auto">
          <a:xfrm>
            <a:off x="9258859" y="4494503"/>
            <a:ext cx="1743075" cy="1362075"/>
          </a:xfrm>
          <a:prstGeom prst="rect">
            <a:avLst/>
          </a:prstGeom>
          <a:noFill/>
          <a:ln w="9525">
            <a:noFill/>
            <a:miter lim="800000"/>
            <a:headEnd/>
            <a:tailEnd/>
          </a:ln>
        </p:spPr>
      </p:pic>
    </p:spTree>
    <p:extLst>
      <p:ext uri="{BB962C8B-B14F-4D97-AF65-F5344CB8AC3E}">
        <p14:creationId xmlns:p14="http://schemas.microsoft.com/office/powerpoint/2010/main" val="885168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7D98-9733-44A3-B36C-FF328F714468}"/>
              </a:ext>
            </a:extLst>
          </p:cNvPr>
          <p:cNvSpPr>
            <a:spLocks noGrp="1"/>
          </p:cNvSpPr>
          <p:nvPr>
            <p:ph type="title"/>
          </p:nvPr>
        </p:nvSpPr>
        <p:spPr/>
        <p:txBody>
          <a:bodyPr>
            <a:normAutofit fontScale="90000"/>
          </a:bodyPr>
          <a:lstStyle/>
          <a:p>
            <a:r>
              <a:rPr lang="en-US" b="1" dirty="0"/>
              <a:t>Devices</a:t>
            </a:r>
          </a:p>
        </p:txBody>
      </p:sp>
      <p:sp>
        <p:nvSpPr>
          <p:cNvPr id="3" name="Content Placeholder 2">
            <a:extLst>
              <a:ext uri="{FF2B5EF4-FFF2-40B4-BE49-F238E27FC236}">
                <a16:creationId xmlns:a16="http://schemas.microsoft.com/office/drawing/2014/main" id="{385F4CF7-FE34-4EC0-9C3B-554EDE205489}"/>
              </a:ext>
            </a:extLst>
          </p:cNvPr>
          <p:cNvSpPr>
            <a:spLocks noGrp="1"/>
          </p:cNvSpPr>
          <p:nvPr>
            <p:ph idx="1"/>
          </p:nvPr>
        </p:nvSpPr>
        <p:spPr>
          <a:xfrm>
            <a:off x="686402" y="1459211"/>
            <a:ext cx="7307223" cy="4579878"/>
          </a:xfrm>
        </p:spPr>
        <p:txBody>
          <a:bodyPr>
            <a:noAutofit/>
          </a:bodyPr>
          <a:lstStyle/>
          <a:p>
            <a:pPr marL="461963" lvl="1" indent="-296863" algn="just">
              <a:lnSpc>
                <a:spcPct val="150000"/>
              </a:lnSpc>
              <a:buClr>
                <a:schemeClr val="accent2">
                  <a:lumMod val="50000"/>
                </a:schemeClr>
              </a:buClr>
              <a:buSzPct val="50000"/>
              <a:buFont typeface="Wingdings" panose="05000000000000000000" pitchFamily="2" charset="2"/>
              <a:buChar char="u"/>
            </a:pPr>
            <a:r>
              <a:rPr lang="en-US" sz="2800" dirty="0"/>
              <a:t>Include basic </a:t>
            </a:r>
            <a:r>
              <a:rPr lang="en-US" sz="2800" b="1" dirty="0"/>
              <a:t>I/O devices</a:t>
            </a:r>
            <a:r>
              <a:rPr lang="en-US" sz="2800" dirty="0"/>
              <a:t> such as a keyboard, a monitor and a mouse, …</a:t>
            </a:r>
          </a:p>
          <a:p>
            <a:pPr marL="461963" lvl="1" indent="-296863" algn="just">
              <a:lnSpc>
                <a:spcPct val="150000"/>
              </a:lnSpc>
              <a:buClr>
                <a:schemeClr val="accent2">
                  <a:lumMod val="50000"/>
                </a:schemeClr>
              </a:buClr>
              <a:buSzPct val="50000"/>
              <a:buFont typeface="Wingdings" panose="05000000000000000000" pitchFamily="2" charset="2"/>
              <a:buChar char="u"/>
            </a:pPr>
            <a:r>
              <a:rPr lang="en-US" sz="2800" b="1" dirty="0"/>
              <a:t>Storage devices</a:t>
            </a:r>
            <a:r>
              <a:rPr lang="en-US" sz="2800" dirty="0"/>
              <a:t> such as a floppy drive, a hard drive and a CD-ROM drive (secondary storage).  </a:t>
            </a:r>
          </a:p>
          <a:p>
            <a:pPr marL="461963" lvl="1" indent="-296863" algn="just">
              <a:lnSpc>
                <a:spcPct val="150000"/>
              </a:lnSpc>
              <a:buClr>
                <a:schemeClr val="accent2">
                  <a:lumMod val="50000"/>
                </a:schemeClr>
              </a:buClr>
              <a:buSzPct val="50000"/>
              <a:buFont typeface="Wingdings" panose="05000000000000000000" pitchFamily="2" charset="2"/>
              <a:buChar char="u"/>
            </a:pPr>
            <a:r>
              <a:rPr lang="en-US" sz="2800" dirty="0"/>
              <a:t>All device interfaces connect to the system buses through a central controller.</a:t>
            </a:r>
          </a:p>
        </p:txBody>
      </p:sp>
      <p:sp>
        <p:nvSpPr>
          <p:cNvPr id="4" name="Slide Number Placeholder 3">
            <a:extLst>
              <a:ext uri="{FF2B5EF4-FFF2-40B4-BE49-F238E27FC236}">
                <a16:creationId xmlns:a16="http://schemas.microsoft.com/office/drawing/2014/main" id="{4AA35BD1-FBE0-4CD6-9CFD-6BD86013F40C}"/>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5" name="Date Placeholder 4">
            <a:extLst>
              <a:ext uri="{FF2B5EF4-FFF2-40B4-BE49-F238E27FC236}">
                <a16:creationId xmlns:a16="http://schemas.microsoft.com/office/drawing/2014/main" id="{14CA6F46-994B-4212-B83D-929808ED809D}"/>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6" name="Picture 2">
            <a:extLst>
              <a:ext uri="{FF2B5EF4-FFF2-40B4-BE49-F238E27FC236}">
                <a16:creationId xmlns:a16="http://schemas.microsoft.com/office/drawing/2014/main" id="{62BCE4BC-5A64-43BB-B8BC-7A3F368A4D73}"/>
              </a:ext>
            </a:extLst>
          </p:cNvPr>
          <p:cNvPicPr>
            <a:picLocks noChangeAspect="1" noChangeArrowheads="1"/>
          </p:cNvPicPr>
          <p:nvPr/>
        </p:nvPicPr>
        <p:blipFill rotWithShape="1">
          <a:blip r:embed="rId2"/>
          <a:srcRect b="5192"/>
          <a:stretch/>
        </p:blipFill>
        <p:spPr bwMode="auto">
          <a:xfrm>
            <a:off x="8437306" y="1727418"/>
            <a:ext cx="3518719" cy="3657582"/>
          </a:xfrm>
          <a:prstGeom prst="rect">
            <a:avLst/>
          </a:prstGeom>
          <a:noFill/>
          <a:ln w="9525">
            <a:noFill/>
            <a:miter lim="800000"/>
            <a:headEnd/>
            <a:tailEnd/>
          </a:ln>
          <a:effectLst/>
        </p:spPr>
      </p:pic>
    </p:spTree>
    <p:extLst>
      <p:ext uri="{BB962C8B-B14F-4D97-AF65-F5344CB8AC3E}">
        <p14:creationId xmlns:p14="http://schemas.microsoft.com/office/powerpoint/2010/main" val="928614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Data Units</a:t>
            </a:r>
            <a:endParaRPr lang="en-US" sz="4400" dirty="0">
              <a:solidFill>
                <a:schemeClr val="accent2"/>
              </a:solidFill>
            </a:endParaRPr>
          </a:p>
        </p:txBody>
      </p:sp>
    </p:spTree>
    <p:extLst>
      <p:ext uri="{BB962C8B-B14F-4D97-AF65-F5344CB8AC3E}">
        <p14:creationId xmlns:p14="http://schemas.microsoft.com/office/powerpoint/2010/main" val="1922379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Data Units</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18</a:t>
            </a:fld>
            <a:endParaRPr kumimoji="0" lang="en-US" dirty="0"/>
          </a:p>
        </p:txBody>
      </p:sp>
      <p:sp>
        <p:nvSpPr>
          <p:cNvPr id="4" name="Content Placeholder 3"/>
          <p:cNvSpPr>
            <a:spLocks noGrp="1"/>
          </p:cNvSpPr>
          <p:nvPr>
            <p:ph sz="quarter" idx="1"/>
          </p:nvPr>
        </p:nvSpPr>
        <p:spPr>
          <a:xfrm>
            <a:off x="743309" y="1518780"/>
            <a:ext cx="7247300" cy="4984654"/>
          </a:xfrm>
        </p:spPr>
        <p:txBody>
          <a:bodyPr>
            <a:normAutofit fontScale="70000" lnSpcReduction="20000"/>
          </a:bodyPr>
          <a:lstStyle/>
          <a:p>
            <a:pPr algn="just">
              <a:lnSpc>
                <a:spcPct val="150000"/>
              </a:lnSpc>
              <a:buClr>
                <a:schemeClr val="accent2">
                  <a:lumMod val="50000"/>
                </a:schemeClr>
              </a:buClr>
              <a:buSzPct val="50000"/>
              <a:buFont typeface="Wingdings" panose="05000000000000000000" pitchFamily="2" charset="2"/>
              <a:buChar char="u"/>
            </a:pPr>
            <a:r>
              <a:rPr lang="en-US" dirty="0"/>
              <a:t>Transistor is the basic physical unit for storing data </a:t>
            </a:r>
            <a:r>
              <a:rPr lang="en-US" dirty="0">
                <a:sym typeface="Wingdings" pitchFamily="2" charset="2"/>
              </a:rPr>
              <a:t> Binary format</a:t>
            </a:r>
            <a:r>
              <a:rPr lang="en-US" dirty="0"/>
              <a:t>   </a:t>
            </a:r>
          </a:p>
          <a:p>
            <a:pPr algn="just">
              <a:lnSpc>
                <a:spcPct val="150000"/>
              </a:lnSpc>
              <a:buClr>
                <a:schemeClr val="accent2">
                  <a:lumMod val="50000"/>
                </a:schemeClr>
              </a:buClr>
              <a:buSzPct val="50000"/>
              <a:buFont typeface="Wingdings" panose="05000000000000000000" pitchFamily="2" charset="2"/>
              <a:buChar char="u"/>
            </a:pPr>
            <a:r>
              <a:rPr lang="en-US" b="1" dirty="0"/>
              <a:t>John von Neumann </a:t>
            </a:r>
            <a:r>
              <a:rPr lang="en-US" dirty="0"/>
              <a:t>selected binary (base 2) digits as the EDVAC's fundamental unit.</a:t>
            </a:r>
          </a:p>
          <a:p>
            <a:pPr algn="just">
              <a:lnSpc>
                <a:spcPct val="150000"/>
              </a:lnSpc>
              <a:buClr>
                <a:schemeClr val="accent2">
                  <a:lumMod val="50000"/>
                </a:schemeClr>
              </a:buClr>
              <a:buSzPct val="50000"/>
              <a:buFont typeface="Wingdings" panose="05000000000000000000" pitchFamily="2" charset="2"/>
              <a:buChar char="u"/>
            </a:pPr>
            <a:r>
              <a:rPr lang="en-US" dirty="0"/>
              <a:t>The vast majority of modern computers process and store information in binary digits.</a:t>
            </a:r>
          </a:p>
          <a:p>
            <a:pPr algn="just">
              <a:lnSpc>
                <a:spcPct val="150000"/>
              </a:lnSpc>
              <a:buClr>
                <a:schemeClr val="accent2">
                  <a:lumMod val="50000"/>
                </a:schemeClr>
              </a:buClr>
              <a:buSzPct val="50000"/>
              <a:buFont typeface="Wingdings" panose="05000000000000000000" pitchFamily="2" charset="2"/>
              <a:buChar char="u"/>
            </a:pPr>
            <a:r>
              <a:rPr lang="en-US" dirty="0"/>
              <a:t>We call a </a:t>
            </a:r>
            <a:r>
              <a:rPr lang="en-US" b="1" u="sng" dirty="0">
                <a:solidFill>
                  <a:srgbClr val="FF0000"/>
                </a:solidFill>
              </a:rPr>
              <a:t>bi</a:t>
            </a:r>
            <a:r>
              <a:rPr lang="en-US" dirty="0"/>
              <a:t>nary digi</a:t>
            </a:r>
            <a:r>
              <a:rPr lang="en-US" b="1" u="sng" dirty="0">
                <a:solidFill>
                  <a:srgbClr val="FF0000"/>
                </a:solidFill>
              </a:rPr>
              <a:t>t</a:t>
            </a:r>
            <a:r>
              <a:rPr lang="en-US" dirty="0"/>
              <a:t> as a </a:t>
            </a:r>
            <a:r>
              <a:rPr lang="en-US" b="1" dirty="0"/>
              <a:t>bit</a:t>
            </a:r>
            <a:r>
              <a:rPr lang="en-US" dirty="0"/>
              <a:t>.</a:t>
            </a:r>
          </a:p>
          <a:p>
            <a:pPr algn="just">
              <a:lnSpc>
                <a:spcPct val="150000"/>
              </a:lnSpc>
              <a:buClr>
                <a:schemeClr val="accent2">
                  <a:lumMod val="50000"/>
                </a:schemeClr>
              </a:buClr>
              <a:buSzPct val="50000"/>
              <a:buFont typeface="Wingdings" panose="05000000000000000000" pitchFamily="2" charset="2"/>
              <a:buChar char="u"/>
            </a:pPr>
            <a:r>
              <a:rPr lang="en-US" dirty="0"/>
              <a:t>Nibble =  4 consecutive bits. </a:t>
            </a:r>
          </a:p>
          <a:p>
            <a:pPr algn="just">
              <a:lnSpc>
                <a:spcPct val="150000"/>
              </a:lnSpc>
              <a:buClr>
                <a:schemeClr val="accent2">
                  <a:lumMod val="50000"/>
                </a:schemeClr>
              </a:buClr>
              <a:buSzPct val="50000"/>
              <a:buFont typeface="Wingdings" panose="05000000000000000000" pitchFamily="2" charset="2"/>
              <a:buChar char="u"/>
            </a:pPr>
            <a:r>
              <a:rPr lang="en-US" dirty="0"/>
              <a:t>Byte = 8 consecutive bits = 2 nibbles </a:t>
            </a:r>
          </a:p>
          <a:p>
            <a:pPr algn="just">
              <a:lnSpc>
                <a:spcPct val="150000"/>
              </a:lnSpc>
              <a:buClr>
                <a:schemeClr val="accent2">
                  <a:lumMod val="50000"/>
                </a:schemeClr>
              </a:buClr>
              <a:buSzPct val="50000"/>
              <a:buFont typeface="Wingdings" panose="05000000000000000000" pitchFamily="2" charset="2"/>
              <a:buChar char="u"/>
            </a:pPr>
            <a:r>
              <a:rPr lang="en-US" dirty="0"/>
              <a:t>Unit of memory is BYTE</a:t>
            </a:r>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graphicFrame>
        <p:nvGraphicFramePr>
          <p:cNvPr id="8" name="Group 41">
            <a:extLst>
              <a:ext uri="{FF2B5EF4-FFF2-40B4-BE49-F238E27FC236}">
                <a16:creationId xmlns:a16="http://schemas.microsoft.com/office/drawing/2014/main" id="{4699CBDF-396C-4EA2-8722-69D4818A4A63}"/>
              </a:ext>
            </a:extLst>
          </p:cNvPr>
          <p:cNvGraphicFramePr>
            <a:graphicFrameLocks/>
          </p:cNvGraphicFramePr>
          <p:nvPr>
            <p:extLst>
              <p:ext uri="{D42A27DB-BD31-4B8C-83A1-F6EECF244321}">
                <p14:modId xmlns:p14="http://schemas.microsoft.com/office/powerpoint/2010/main" val="658985629"/>
              </p:ext>
            </p:extLst>
          </p:nvPr>
        </p:nvGraphicFramePr>
        <p:xfrm>
          <a:off x="8134907" y="3750686"/>
          <a:ext cx="3658599" cy="2560320"/>
        </p:xfrm>
        <a:graphic>
          <a:graphicData uri="http://schemas.openxmlformats.org/drawingml/2006/table">
            <a:tbl>
              <a:tblPr>
                <a:tableStyleId>{638B1855-1B75-4FBE-930C-398BA8C253C6}</a:tableStyleId>
              </a:tblPr>
              <a:tblGrid>
                <a:gridCol w="3658599">
                  <a:extLst>
                    <a:ext uri="{9D8B030D-6E8A-4147-A177-3AD203B41FA5}">
                      <a16:colId xmlns:a16="http://schemas.microsoft.com/office/drawing/2014/main" val="20000"/>
                    </a:ext>
                  </a:extLst>
                </a:gridCol>
              </a:tblGrid>
              <a:tr h="2559698">
                <a:tc>
                  <a:txBody>
                    <a:bodyPr/>
                    <a:lstStyle/>
                    <a:p>
                      <a:pPr marL="228600" marR="0" lvl="1" indent="0" algn="l" defTabSz="914400" rtl="0" eaLnBrk="1" fontAlgn="base"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FFFF"/>
                          </a:solidFill>
                          <a:effectLst/>
                        </a:rPr>
                        <a:t>00000000       </a:t>
                      </a:r>
                      <a:r>
                        <a:rPr kumimoji="0" lang="en-US" sz="1800" b="0" u="none" strike="noStrike" cap="none" normalizeH="0" baseline="0" dirty="0">
                          <a:ln>
                            <a:noFill/>
                          </a:ln>
                          <a:solidFill>
                            <a:srgbClr val="FFFFFF"/>
                          </a:solidFill>
                          <a:effectLst/>
                          <a:sym typeface="Wingdings" panose="05000000000000000000" pitchFamily="2" charset="2"/>
                        </a:rPr>
                        <a:t></a:t>
                      </a:r>
                      <a:r>
                        <a:rPr kumimoji="0" lang="en-US" sz="1800" b="0" u="none" strike="noStrike" cap="none" normalizeH="0" baseline="0" dirty="0">
                          <a:ln>
                            <a:noFill/>
                          </a:ln>
                          <a:solidFill>
                            <a:srgbClr val="FFFFFF"/>
                          </a:solidFill>
                          <a:effectLst/>
                        </a:rPr>
                        <a:t> possibility 0 </a:t>
                      </a:r>
                    </a:p>
                    <a:p>
                      <a:pPr marL="228600" marR="0" lvl="1" indent="0" algn="l" defTabSz="914400" rtl="0" eaLnBrk="1" fontAlgn="base"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FFFF"/>
                          </a:solidFill>
                          <a:effectLst/>
                        </a:rPr>
                        <a:t>00000001       </a:t>
                      </a:r>
                      <a:r>
                        <a:rPr kumimoji="0" lang="en-US" sz="1800" b="0" u="none" strike="noStrike" cap="none" normalizeH="0" baseline="0" dirty="0">
                          <a:ln>
                            <a:noFill/>
                          </a:ln>
                          <a:solidFill>
                            <a:srgbClr val="FFFFFF"/>
                          </a:solidFill>
                          <a:effectLst/>
                          <a:sym typeface="Wingdings" panose="05000000000000000000" pitchFamily="2" charset="2"/>
                        </a:rPr>
                        <a:t></a:t>
                      </a:r>
                      <a:r>
                        <a:rPr kumimoji="0" lang="en-US" sz="1800" b="0" u="none" strike="noStrike" cap="none" normalizeH="0" baseline="0" dirty="0">
                          <a:ln>
                            <a:noFill/>
                          </a:ln>
                          <a:solidFill>
                            <a:srgbClr val="FFFFFF"/>
                          </a:solidFill>
                          <a:effectLst/>
                        </a:rPr>
                        <a:t> possibility 1 </a:t>
                      </a:r>
                    </a:p>
                    <a:p>
                      <a:pPr marL="228600" marR="0" lvl="1" indent="0" algn="l" defTabSz="914400" rtl="0" eaLnBrk="1" fontAlgn="base"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FFFF"/>
                          </a:solidFill>
                          <a:effectLst/>
                        </a:rPr>
                        <a:t>00000010       </a:t>
                      </a:r>
                      <a:r>
                        <a:rPr kumimoji="0" lang="en-US" sz="1800" b="0" u="none" strike="noStrike" cap="none" normalizeH="0" baseline="0" dirty="0">
                          <a:ln>
                            <a:noFill/>
                          </a:ln>
                          <a:solidFill>
                            <a:srgbClr val="FFFFFF"/>
                          </a:solidFill>
                          <a:effectLst/>
                          <a:sym typeface="Wingdings" panose="05000000000000000000" pitchFamily="2" charset="2"/>
                        </a:rPr>
                        <a:t></a:t>
                      </a:r>
                      <a:r>
                        <a:rPr kumimoji="0" lang="en-US" sz="1800" b="0" u="none" strike="noStrike" cap="none" normalizeH="0" baseline="0" dirty="0">
                          <a:ln>
                            <a:noFill/>
                          </a:ln>
                          <a:solidFill>
                            <a:srgbClr val="FFFFFF"/>
                          </a:solidFill>
                          <a:effectLst/>
                        </a:rPr>
                        <a:t>possibility 2 </a:t>
                      </a:r>
                    </a:p>
                    <a:p>
                      <a:pPr marL="228600" marR="0" lvl="1" indent="0" algn="l" defTabSz="914400" rtl="0" eaLnBrk="1" fontAlgn="base"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FFFF"/>
                          </a:solidFill>
                          <a:effectLst/>
                        </a:rPr>
                        <a:t>00000011       </a:t>
                      </a:r>
                      <a:r>
                        <a:rPr kumimoji="0" lang="en-US" sz="1800" b="0" u="none" strike="noStrike" cap="none" normalizeH="0" baseline="0" dirty="0">
                          <a:ln>
                            <a:noFill/>
                          </a:ln>
                          <a:solidFill>
                            <a:srgbClr val="FFFFFF"/>
                          </a:solidFill>
                          <a:effectLst/>
                          <a:sym typeface="Wingdings" panose="05000000000000000000" pitchFamily="2" charset="2"/>
                        </a:rPr>
                        <a:t></a:t>
                      </a:r>
                      <a:r>
                        <a:rPr kumimoji="0" lang="en-US" sz="1800" b="0" u="none" strike="noStrike" cap="none" normalizeH="0" baseline="0" dirty="0">
                          <a:ln>
                            <a:noFill/>
                          </a:ln>
                          <a:solidFill>
                            <a:srgbClr val="FFFFFF"/>
                          </a:solidFill>
                          <a:effectLst/>
                        </a:rPr>
                        <a:t> possibility 3 </a:t>
                      </a:r>
                    </a:p>
                    <a:p>
                      <a:pPr marL="228600" marR="0" lvl="1" indent="0" algn="l" defTabSz="914400" rtl="0" eaLnBrk="1" fontAlgn="base"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FFFF"/>
                          </a:solidFill>
                          <a:effectLst/>
                        </a:rPr>
                        <a:t>00000100       </a:t>
                      </a:r>
                      <a:r>
                        <a:rPr kumimoji="0" lang="en-US" sz="1800" b="0" u="none" strike="noStrike" cap="none" normalizeH="0" baseline="0" dirty="0">
                          <a:ln>
                            <a:noFill/>
                          </a:ln>
                          <a:solidFill>
                            <a:srgbClr val="FFFFFF"/>
                          </a:solidFill>
                          <a:effectLst/>
                          <a:sym typeface="Wingdings" panose="05000000000000000000" pitchFamily="2" charset="2"/>
                        </a:rPr>
                        <a:t></a:t>
                      </a:r>
                      <a:r>
                        <a:rPr kumimoji="0" lang="en-US" sz="1800" b="0" u="none" strike="noStrike" cap="none" normalizeH="0" baseline="0" dirty="0">
                          <a:ln>
                            <a:noFill/>
                          </a:ln>
                          <a:solidFill>
                            <a:srgbClr val="FFFFFF"/>
                          </a:solidFill>
                          <a:effectLst/>
                        </a:rPr>
                        <a:t> possibility 4</a:t>
                      </a:r>
                    </a:p>
                    <a:p>
                      <a:pPr marL="228600" marR="0" lvl="1" indent="0" algn="l" defTabSz="914400" rtl="0" eaLnBrk="1" fontAlgn="base"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FFFF"/>
                          </a:solidFill>
                          <a:effectLst/>
                        </a:rPr>
                        <a:t> ... </a:t>
                      </a:r>
                    </a:p>
                    <a:p>
                      <a:pPr marL="228600" marR="0" lvl="1" indent="0" algn="l" defTabSz="914400" rtl="0" eaLnBrk="1" fontAlgn="base"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FFFF"/>
                          </a:solidFill>
                          <a:effectLst/>
                        </a:rPr>
                        <a:t>00111000       </a:t>
                      </a:r>
                      <a:r>
                        <a:rPr kumimoji="0" lang="en-US" sz="1800" b="0" u="none" strike="noStrike" cap="none" normalizeH="0" baseline="0" dirty="0">
                          <a:ln>
                            <a:noFill/>
                          </a:ln>
                          <a:solidFill>
                            <a:srgbClr val="FFFFFF"/>
                          </a:solidFill>
                          <a:effectLst/>
                          <a:sym typeface="Wingdings" panose="05000000000000000000" pitchFamily="2" charset="2"/>
                        </a:rPr>
                        <a:t></a:t>
                      </a:r>
                      <a:r>
                        <a:rPr kumimoji="0" lang="en-US" sz="1800" b="0" u="none" strike="noStrike" cap="none" normalizeH="0" baseline="0" dirty="0">
                          <a:ln>
                            <a:noFill/>
                          </a:ln>
                          <a:solidFill>
                            <a:srgbClr val="FFFFFF"/>
                          </a:solidFill>
                          <a:effectLst/>
                        </a:rPr>
                        <a:t> possibility 104</a:t>
                      </a:r>
                    </a:p>
                    <a:p>
                      <a:pPr marL="228600" marR="0" lvl="1" indent="0" algn="l" defTabSz="914400" rtl="0" eaLnBrk="1" fontAlgn="base"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FFFF"/>
                          </a:solidFill>
                          <a:effectLst/>
                        </a:rPr>
                        <a:t> ... </a:t>
                      </a:r>
                    </a:p>
                    <a:p>
                      <a:pPr marL="228600" marR="0" lvl="1" indent="0" algn="l" defTabSz="914400" rtl="0" eaLnBrk="1" fontAlgn="base" latinLnBrk="0" hangingPunct="1">
                        <a:lnSpc>
                          <a:spcPct val="100000"/>
                        </a:lnSpc>
                        <a:spcBef>
                          <a:spcPct val="0"/>
                        </a:spcBef>
                        <a:spcAft>
                          <a:spcPct val="0"/>
                        </a:spcAft>
                        <a:buClrTx/>
                        <a:buSzTx/>
                        <a:buFontTx/>
                        <a:buNone/>
                        <a:tabLst/>
                      </a:pPr>
                      <a:r>
                        <a:rPr kumimoji="0" lang="en-US" sz="1800" b="0" u="none" strike="noStrike" cap="none" normalizeH="0" baseline="0" dirty="0">
                          <a:ln>
                            <a:noFill/>
                          </a:ln>
                          <a:solidFill>
                            <a:srgbClr val="FFFFFF"/>
                          </a:solidFill>
                          <a:effectLst/>
                        </a:rPr>
                        <a:t>11111111        </a:t>
                      </a:r>
                      <a:r>
                        <a:rPr kumimoji="0" lang="en-US" sz="1800" b="0" u="none" strike="noStrike" cap="none" normalizeH="0" baseline="0" dirty="0">
                          <a:ln>
                            <a:noFill/>
                          </a:ln>
                          <a:solidFill>
                            <a:srgbClr val="FFFFFF"/>
                          </a:solidFill>
                          <a:effectLst/>
                          <a:sym typeface="Wingdings" panose="05000000000000000000" pitchFamily="2" charset="2"/>
                        </a:rPr>
                        <a:t></a:t>
                      </a:r>
                      <a:r>
                        <a:rPr kumimoji="0" lang="en-US" sz="1800" b="0" u="none" strike="noStrike" cap="none" normalizeH="0" baseline="0" dirty="0">
                          <a:ln>
                            <a:noFill/>
                          </a:ln>
                          <a:solidFill>
                            <a:srgbClr val="FFFFFF"/>
                          </a:solidFill>
                          <a:effectLst/>
                        </a:rPr>
                        <a:t> possibility 255</a:t>
                      </a:r>
                      <a:endParaRPr kumimoji="0" lang="en-US" sz="1800" b="0" i="0" u="none" strike="noStrike" cap="none" normalizeH="0" baseline="0" dirty="0">
                        <a:ln>
                          <a:noFill/>
                        </a:ln>
                        <a:solidFill>
                          <a:srgbClr val="FFFFFF"/>
                        </a:solidFill>
                        <a:effectLst/>
                        <a:latin typeface="Arial" charset="0"/>
                        <a:cs typeface="Arial" charset="0"/>
                      </a:endParaRPr>
                    </a:p>
                  </a:txBody>
                  <a:tcPr horzOverflow="overflow"/>
                </a:tc>
                <a:extLst>
                  <a:ext uri="{0D108BD9-81ED-4DB2-BD59-A6C34878D82A}">
                    <a16:rowId xmlns:a16="http://schemas.microsoft.com/office/drawing/2014/main" val="10000"/>
                  </a:ext>
                </a:extLst>
              </a:tr>
            </a:tbl>
          </a:graphicData>
        </a:graphic>
      </p:graphicFrame>
      <p:pic>
        <p:nvPicPr>
          <p:cNvPr id="3076" name="Picture 4" descr="Bytes">
            <a:extLst>
              <a:ext uri="{FF2B5EF4-FFF2-40B4-BE49-F238E27FC236}">
                <a16:creationId xmlns:a16="http://schemas.microsoft.com/office/drawing/2014/main" id="{5DAC7798-32BD-411C-B3FF-5AD1FBB23C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4907" y="754812"/>
            <a:ext cx="3658599" cy="2674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9266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0231-239F-48A0-AD80-AD3EED18CAEC}"/>
              </a:ext>
            </a:extLst>
          </p:cNvPr>
          <p:cNvSpPr>
            <a:spLocks noGrp="1"/>
          </p:cNvSpPr>
          <p:nvPr>
            <p:ph type="title"/>
          </p:nvPr>
        </p:nvSpPr>
        <p:spPr/>
        <p:txBody>
          <a:bodyPr>
            <a:normAutofit fontScale="90000"/>
          </a:bodyPr>
          <a:lstStyle/>
          <a:p>
            <a:r>
              <a:rPr lang="en-US" dirty="0"/>
              <a:t>Data Units (cont.)</a:t>
            </a:r>
          </a:p>
        </p:txBody>
      </p:sp>
      <p:sp>
        <p:nvSpPr>
          <p:cNvPr id="3" name="Content Placeholder 2">
            <a:extLst>
              <a:ext uri="{FF2B5EF4-FFF2-40B4-BE49-F238E27FC236}">
                <a16:creationId xmlns:a16="http://schemas.microsoft.com/office/drawing/2014/main" id="{EFDAA9C1-F3C6-476C-80A4-A877B9AA1F27}"/>
              </a:ext>
            </a:extLst>
          </p:cNvPr>
          <p:cNvSpPr>
            <a:spLocks noGrp="1"/>
          </p:cNvSpPr>
          <p:nvPr>
            <p:ph idx="1"/>
          </p:nvPr>
        </p:nvSpPr>
        <p:spPr>
          <a:xfrm>
            <a:off x="838201" y="1492898"/>
            <a:ext cx="7074158" cy="4758762"/>
          </a:xfrm>
        </p:spPr>
        <p:txBody>
          <a:bodyPr>
            <a:normAutofit/>
          </a:bodyPr>
          <a:lstStyle/>
          <a:p>
            <a:pPr algn="just">
              <a:lnSpc>
                <a:spcPct val="150000"/>
              </a:lnSpc>
              <a:buClr>
                <a:schemeClr val="accent2">
                  <a:lumMod val="50000"/>
                </a:schemeClr>
              </a:buClr>
              <a:buSzPct val="50000"/>
              <a:buFont typeface="Wingdings" panose="05000000000000000000" pitchFamily="2" charset="2"/>
              <a:buChar char="u"/>
            </a:pPr>
            <a:r>
              <a:rPr lang="en-US" dirty="0"/>
              <a:t>The natural unit of the CPU is a </a:t>
            </a:r>
            <a:r>
              <a:rPr lang="en-US" b="1" dirty="0">
                <a:solidFill>
                  <a:srgbClr val="FF0000"/>
                </a:solidFill>
              </a:rPr>
              <a:t>word</a:t>
            </a:r>
            <a:r>
              <a:rPr lang="en-US" dirty="0"/>
              <a:t>.  </a:t>
            </a:r>
          </a:p>
          <a:p>
            <a:pPr algn="just">
              <a:lnSpc>
                <a:spcPct val="150000"/>
              </a:lnSpc>
              <a:buClr>
                <a:schemeClr val="accent2">
                  <a:lumMod val="50000"/>
                </a:schemeClr>
              </a:buClr>
              <a:buSzPct val="50000"/>
              <a:buFont typeface="Wingdings" panose="05000000000000000000" pitchFamily="2" charset="2"/>
              <a:buChar char="u"/>
            </a:pPr>
            <a:r>
              <a:rPr lang="en-US" dirty="0"/>
              <a:t>The  word length is number of bits of a general register within CPU (CPU memory).</a:t>
            </a:r>
          </a:p>
          <a:p>
            <a:pPr algn="just">
              <a:lnSpc>
                <a:spcPct val="150000"/>
              </a:lnSpc>
              <a:buClr>
                <a:schemeClr val="accent2">
                  <a:lumMod val="50000"/>
                </a:schemeClr>
              </a:buClr>
              <a:buSzPct val="50000"/>
              <a:buFont typeface="Wingdings" panose="05000000000000000000" pitchFamily="2" charset="2"/>
              <a:buChar char="u"/>
            </a:pPr>
            <a:r>
              <a:rPr lang="en-US" dirty="0"/>
              <a:t>Word length can be 8, 16 (old CPUs), 32, 64 (current CPUs)</a:t>
            </a:r>
          </a:p>
        </p:txBody>
      </p:sp>
      <p:sp>
        <p:nvSpPr>
          <p:cNvPr id="4" name="Slide Number Placeholder 3">
            <a:extLst>
              <a:ext uri="{FF2B5EF4-FFF2-40B4-BE49-F238E27FC236}">
                <a16:creationId xmlns:a16="http://schemas.microsoft.com/office/drawing/2014/main" id="{825BAA8A-8131-4990-A33E-CA74FE248031}"/>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5" name="Date Placeholder 4">
            <a:extLst>
              <a:ext uri="{FF2B5EF4-FFF2-40B4-BE49-F238E27FC236}">
                <a16:creationId xmlns:a16="http://schemas.microsoft.com/office/drawing/2014/main" id="{074B1B3A-CBA7-466B-9460-37F102638353}"/>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6" name="Picture 2">
            <a:extLst>
              <a:ext uri="{FF2B5EF4-FFF2-40B4-BE49-F238E27FC236}">
                <a16:creationId xmlns:a16="http://schemas.microsoft.com/office/drawing/2014/main" id="{02AC64A7-ED00-40D2-8F0F-DF351F0AEF5D}"/>
              </a:ext>
            </a:extLst>
          </p:cNvPr>
          <p:cNvPicPr>
            <a:picLocks noChangeAspect="1" noChangeArrowheads="1"/>
          </p:cNvPicPr>
          <p:nvPr/>
        </p:nvPicPr>
        <p:blipFill rotWithShape="1">
          <a:blip r:embed="rId2"/>
          <a:srcRect b="5684"/>
          <a:stretch/>
        </p:blipFill>
        <p:spPr bwMode="auto">
          <a:xfrm>
            <a:off x="8797287" y="1098153"/>
            <a:ext cx="2631973" cy="5098558"/>
          </a:xfrm>
          <a:prstGeom prst="rect">
            <a:avLst/>
          </a:prstGeom>
          <a:noFill/>
          <a:ln w="9525">
            <a:noFill/>
            <a:miter lim="800000"/>
            <a:headEnd/>
            <a:tailEnd/>
          </a:ln>
          <a:effectLst/>
        </p:spPr>
      </p:pic>
    </p:spTree>
    <p:extLst>
      <p:ext uri="{BB962C8B-B14F-4D97-AF65-F5344CB8AC3E}">
        <p14:creationId xmlns:p14="http://schemas.microsoft.com/office/powerpoint/2010/main" val="4238193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704497" y="787486"/>
            <a:ext cx="10806720" cy="748017"/>
          </a:xfrm>
        </p:spPr>
        <p:txBody>
          <a:bodyPr>
            <a:normAutofit/>
          </a:bodyPr>
          <a:lstStyle/>
          <a:p>
            <a:r>
              <a:rPr lang="en-US" sz="4000" b="1" dirty="0"/>
              <a:t>Objectives</a:t>
            </a:r>
          </a:p>
        </p:txBody>
      </p:sp>
      <p:sp>
        <p:nvSpPr>
          <p:cNvPr id="18435" name="Rectangle 3"/>
          <p:cNvSpPr>
            <a:spLocks noGrp="1"/>
          </p:cNvSpPr>
          <p:nvPr>
            <p:ph idx="1"/>
          </p:nvPr>
        </p:nvSpPr>
        <p:spPr>
          <a:xfrm>
            <a:off x="704497" y="1800807"/>
            <a:ext cx="10724763" cy="4679891"/>
          </a:xfrm>
        </p:spPr>
        <p:txBody>
          <a:bodyPr>
            <a:normAutofit/>
          </a:bodyPr>
          <a:lstStyle/>
          <a:p>
            <a:pPr marL="0" indent="0" algn="just">
              <a:lnSpc>
                <a:spcPct val="100000"/>
              </a:lnSpc>
              <a:spcBef>
                <a:spcPts val="600"/>
              </a:spcBef>
              <a:spcAft>
                <a:spcPts val="600"/>
              </a:spcAft>
              <a:buClr>
                <a:srgbClr val="973735"/>
              </a:buClr>
              <a:buSzPct val="50000"/>
              <a:buNone/>
              <a:defRPr/>
            </a:pPr>
            <a:r>
              <a:rPr lang="en-US" dirty="0"/>
              <a:t>After studying this section, you should be able to:</a:t>
            </a:r>
            <a:endParaRPr lang="en-US" sz="100" dirty="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dirty="0"/>
              <a:t>Define some concepts related to programming</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dirty="0"/>
              <a:t>Explain how to make a good software</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dirty="0"/>
              <a:t>Understand steps to develop a software</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dirty="0"/>
              <a:t>Answer why C is the first language selected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dirty="0"/>
              <a:t>Understand how a C program can be translated and execute</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dirty="0"/>
              <a:t>Understand a C program structure</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2" name="Date Placeholder 1"/>
          <p:cNvSpPr>
            <a:spLocks noGrp="1"/>
          </p:cNvSpPr>
          <p:nvPr>
            <p:ph type="dt" sz="half" idx="10"/>
          </p:nvPr>
        </p:nvSpPr>
        <p:spPr/>
        <p:txBody>
          <a:bodyPr/>
          <a:lstStyle/>
          <a:p>
            <a:fld id="{2F7325C5-B2EF-4E6F-A1DB-F1803A7D3906}" type="datetime1">
              <a:rPr lang="vi-VN" smtClean="0"/>
              <a:t>30/12/2024</a:t>
            </a:fld>
            <a:endParaRPr lang="en-US" dirty="0"/>
          </a:p>
        </p:txBody>
      </p:sp>
    </p:spTree>
    <p:extLst>
      <p:ext uri="{BB962C8B-B14F-4D97-AF65-F5344CB8AC3E}">
        <p14:creationId xmlns:p14="http://schemas.microsoft.com/office/powerpoint/2010/main" val="293795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5311-A84C-4B30-BF97-0B991FE3CD43}"/>
              </a:ext>
            </a:extLst>
          </p:cNvPr>
          <p:cNvSpPr>
            <a:spLocks noGrp="1"/>
          </p:cNvSpPr>
          <p:nvPr>
            <p:ph type="ctrTitle"/>
          </p:nvPr>
        </p:nvSpPr>
        <p:spPr/>
        <p:txBody>
          <a:bodyPr/>
          <a:lstStyle/>
          <a:p>
            <a:r>
              <a:rPr lang="en-US" altLang="ko-KR" sz="4400" b="1" dirty="0">
                <a:solidFill>
                  <a:schemeClr val="accent2"/>
                </a:solidFill>
                <a:latin typeface="Arial" panose="020B0604020202020204" pitchFamily="34" charset="0"/>
                <a:cs typeface="Arial" panose="020B0604020202020204" pitchFamily="34" charset="0"/>
              </a:rPr>
              <a:t>Addressing Information</a:t>
            </a:r>
            <a:endParaRPr lang="en-US" dirty="0"/>
          </a:p>
        </p:txBody>
      </p:sp>
    </p:spTree>
    <p:extLst>
      <p:ext uri="{BB962C8B-B14F-4D97-AF65-F5344CB8AC3E}">
        <p14:creationId xmlns:p14="http://schemas.microsoft.com/office/powerpoint/2010/main" val="280932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Addressing Information</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21</a:t>
            </a:fld>
            <a:endParaRPr kumimoji="0" lang="en-US" dirty="0"/>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sp>
        <p:nvSpPr>
          <p:cNvPr id="4" name="Content Placeholder 3"/>
          <p:cNvSpPr>
            <a:spLocks noGrp="1"/>
          </p:cNvSpPr>
          <p:nvPr>
            <p:ph idx="1"/>
          </p:nvPr>
        </p:nvSpPr>
        <p:spPr>
          <a:xfrm>
            <a:off x="743308" y="1574766"/>
            <a:ext cx="8783247" cy="4984654"/>
          </a:xfrm>
        </p:spPr>
        <p:txBody>
          <a:bodyPr>
            <a:normAutofit fontScale="92500" lnSpcReduction="10000"/>
          </a:bodyPr>
          <a:lstStyle/>
          <a:p>
            <a:pPr marL="342900" indent="-342900" algn="just">
              <a:lnSpc>
                <a:spcPct val="100000"/>
              </a:lnSpc>
              <a:spcBef>
                <a:spcPts val="600"/>
              </a:spcBef>
              <a:buClr>
                <a:srgbClr val="973735"/>
              </a:buClr>
              <a:buSzPct val="50000"/>
              <a:buFont typeface="Wingdings" pitchFamily="2" charset="2"/>
              <a:buChar char="u"/>
              <a:defRPr/>
            </a:pPr>
            <a:r>
              <a:rPr lang="en-US" sz="2800" dirty="0"/>
              <a:t>Each byte of primary memory has a unique address (order number), starting from zero.</a:t>
            </a:r>
          </a:p>
          <a:p>
            <a:pPr marL="342900" indent="-342900" algn="just">
              <a:lnSpc>
                <a:spcPct val="150000"/>
              </a:lnSpc>
              <a:spcBef>
                <a:spcPts val="600"/>
              </a:spcBef>
              <a:buClr>
                <a:srgbClr val="973735"/>
              </a:buClr>
              <a:buSzPct val="50000"/>
              <a:buFont typeface="Wingdings" pitchFamily="2" charset="2"/>
              <a:buChar char="u"/>
              <a:defRPr/>
            </a:pPr>
            <a:endParaRPr lang="en-US" dirty="0"/>
          </a:p>
          <a:p>
            <a:pPr marL="342900" indent="-342900" algn="just">
              <a:lnSpc>
                <a:spcPct val="150000"/>
              </a:lnSpc>
              <a:spcBef>
                <a:spcPts val="600"/>
              </a:spcBef>
              <a:buClr>
                <a:srgbClr val="973735"/>
              </a:buClr>
              <a:buSzPct val="50000"/>
              <a:buFont typeface="Wingdings" pitchFamily="2" charset="2"/>
              <a:buChar char="u"/>
              <a:defRPr/>
            </a:pPr>
            <a:endParaRPr lang="en-US" dirty="0"/>
          </a:p>
          <a:p>
            <a:pPr marL="342900" indent="-342900" algn="just">
              <a:lnSpc>
                <a:spcPct val="150000"/>
              </a:lnSpc>
              <a:spcBef>
                <a:spcPts val="600"/>
              </a:spcBef>
              <a:buClr>
                <a:srgbClr val="973735"/>
              </a:buClr>
              <a:buSzPct val="50000"/>
              <a:buFont typeface="Wingdings" pitchFamily="2" charset="2"/>
              <a:buChar char="u"/>
              <a:defRPr/>
            </a:pPr>
            <a:endParaRPr lang="en-US" dirty="0"/>
          </a:p>
          <a:p>
            <a:pPr marL="342900" indent="-342900" algn="just">
              <a:lnSpc>
                <a:spcPct val="150000"/>
              </a:lnSpc>
              <a:spcBef>
                <a:spcPts val="600"/>
              </a:spcBef>
              <a:buClr>
                <a:srgbClr val="973735"/>
              </a:buClr>
              <a:buSzPct val="50000"/>
              <a:buFont typeface="Wingdings" pitchFamily="2" charset="2"/>
              <a:buChar char="u"/>
              <a:defRPr/>
            </a:pPr>
            <a:endParaRPr lang="en-US" dirty="0"/>
          </a:p>
          <a:p>
            <a:pPr marL="342900" indent="-342900" algn="just">
              <a:lnSpc>
                <a:spcPct val="120000"/>
              </a:lnSpc>
              <a:spcBef>
                <a:spcPts val="600"/>
              </a:spcBef>
              <a:buClr>
                <a:srgbClr val="973735"/>
              </a:buClr>
              <a:buSzPct val="50000"/>
              <a:buFont typeface="Wingdings" pitchFamily="2" charset="2"/>
              <a:buChar char="u"/>
              <a:defRPr/>
            </a:pPr>
            <a:r>
              <a:rPr lang="en-US" sz="2800" dirty="0" err="1"/>
              <a:t>Addressible</a:t>
            </a:r>
            <a:r>
              <a:rPr lang="en-US" sz="2800" dirty="0"/>
              <a:t> Memory: The maximum size of addressable primary memory depends upon the size of the address registers</a:t>
            </a:r>
            <a:endParaRPr lang="en-US" dirty="0"/>
          </a:p>
        </p:txBody>
      </p:sp>
      <p:graphicFrame>
        <p:nvGraphicFramePr>
          <p:cNvPr id="5" name="Table 4">
            <a:extLst>
              <a:ext uri="{FF2B5EF4-FFF2-40B4-BE49-F238E27FC236}">
                <a16:creationId xmlns:a16="http://schemas.microsoft.com/office/drawing/2014/main" id="{EE0B74C1-8C22-4BF8-A7B6-6F97203D9856}"/>
              </a:ext>
            </a:extLst>
          </p:cNvPr>
          <p:cNvGraphicFramePr>
            <a:graphicFrameLocks noGrp="1"/>
          </p:cNvGraphicFramePr>
          <p:nvPr>
            <p:extLst>
              <p:ext uri="{D42A27DB-BD31-4B8C-83A1-F6EECF244321}">
                <p14:modId xmlns:p14="http://schemas.microsoft.com/office/powerpoint/2010/main" val="1209251761"/>
              </p:ext>
            </p:extLst>
          </p:nvPr>
        </p:nvGraphicFramePr>
        <p:xfrm>
          <a:off x="1210523" y="2537996"/>
          <a:ext cx="4467891" cy="2210939"/>
        </p:xfrm>
        <a:graphic>
          <a:graphicData uri="http://schemas.openxmlformats.org/drawingml/2006/table">
            <a:tbl>
              <a:tblPr>
                <a:tableStyleId>{16D9F66E-5EB9-4882-86FB-DCBF35E3C3E4}</a:tableStyleId>
              </a:tblPr>
              <a:tblGrid>
                <a:gridCol w="1489297">
                  <a:extLst>
                    <a:ext uri="{9D8B030D-6E8A-4147-A177-3AD203B41FA5}">
                      <a16:colId xmlns:a16="http://schemas.microsoft.com/office/drawing/2014/main" val="1174890748"/>
                    </a:ext>
                  </a:extLst>
                </a:gridCol>
                <a:gridCol w="1489297">
                  <a:extLst>
                    <a:ext uri="{9D8B030D-6E8A-4147-A177-3AD203B41FA5}">
                      <a16:colId xmlns:a16="http://schemas.microsoft.com/office/drawing/2014/main" val="1117721032"/>
                    </a:ext>
                  </a:extLst>
                </a:gridCol>
                <a:gridCol w="1489297">
                  <a:extLst>
                    <a:ext uri="{9D8B030D-6E8A-4147-A177-3AD203B41FA5}">
                      <a16:colId xmlns:a16="http://schemas.microsoft.com/office/drawing/2014/main" val="1002742820"/>
                    </a:ext>
                  </a:extLst>
                </a:gridCol>
              </a:tblGrid>
              <a:tr h="300201">
                <a:tc>
                  <a:txBody>
                    <a:bodyPr/>
                    <a:lstStyle/>
                    <a:p>
                      <a:r>
                        <a:rPr lang="en-US" sz="1500" b="1" dirty="0">
                          <a:solidFill>
                            <a:schemeClr val="bg1">
                              <a:lumMod val="95000"/>
                            </a:schemeClr>
                          </a:solidFill>
                          <a:effectLst/>
                        </a:rPr>
                        <a:t>Name</a:t>
                      </a:r>
                    </a:p>
                  </a:txBody>
                  <a:tcPr marL="77702" marR="77702" marT="38851" marB="38851" anchor="ctr">
                    <a:solidFill>
                      <a:schemeClr val="accent2"/>
                    </a:solidFill>
                  </a:tcPr>
                </a:tc>
                <a:tc>
                  <a:txBody>
                    <a:bodyPr/>
                    <a:lstStyle/>
                    <a:p>
                      <a:r>
                        <a:rPr lang="en-US" sz="1500" b="1" dirty="0">
                          <a:solidFill>
                            <a:schemeClr val="bg1">
                              <a:lumMod val="95000"/>
                            </a:schemeClr>
                          </a:solidFill>
                          <a:effectLst/>
                        </a:rPr>
                        <a:t>Symbol</a:t>
                      </a:r>
                    </a:p>
                  </a:txBody>
                  <a:tcPr marL="77702" marR="77702" marT="38851" marB="38851" anchor="ctr">
                    <a:solidFill>
                      <a:schemeClr val="accent2"/>
                    </a:solidFill>
                  </a:tcPr>
                </a:tc>
                <a:tc>
                  <a:txBody>
                    <a:bodyPr/>
                    <a:lstStyle/>
                    <a:p>
                      <a:r>
                        <a:rPr lang="en-US" sz="1500" b="1" dirty="0">
                          <a:solidFill>
                            <a:schemeClr val="bg1">
                              <a:lumMod val="95000"/>
                            </a:schemeClr>
                          </a:solidFill>
                          <a:effectLst/>
                        </a:rPr>
                        <a:t>Size</a:t>
                      </a:r>
                    </a:p>
                  </a:txBody>
                  <a:tcPr marL="77702" marR="77702" marT="38851" marB="38851" anchor="ctr">
                    <a:solidFill>
                      <a:schemeClr val="accent2"/>
                    </a:solidFill>
                  </a:tcPr>
                </a:tc>
                <a:extLst>
                  <a:ext uri="{0D108BD9-81ED-4DB2-BD59-A6C34878D82A}">
                    <a16:rowId xmlns:a16="http://schemas.microsoft.com/office/drawing/2014/main" val="1212226755"/>
                  </a:ext>
                </a:extLst>
              </a:tr>
              <a:tr h="300201">
                <a:tc>
                  <a:txBody>
                    <a:bodyPr/>
                    <a:lstStyle/>
                    <a:p>
                      <a:r>
                        <a:rPr lang="en-US" sz="1500" dirty="0" err="1">
                          <a:effectLst/>
                        </a:rPr>
                        <a:t>KiloByte</a:t>
                      </a:r>
                      <a:endParaRPr lang="en-US" sz="1500" dirty="0">
                        <a:effectLst/>
                      </a:endParaRPr>
                    </a:p>
                  </a:txBody>
                  <a:tcPr marL="77702" marR="77702" marT="38851" marB="38851" anchor="ctr"/>
                </a:tc>
                <a:tc>
                  <a:txBody>
                    <a:bodyPr/>
                    <a:lstStyle/>
                    <a:p>
                      <a:r>
                        <a:rPr lang="en-US" sz="1500" dirty="0">
                          <a:effectLst/>
                        </a:rPr>
                        <a:t>KB</a:t>
                      </a:r>
                    </a:p>
                  </a:txBody>
                  <a:tcPr marL="77702" marR="77702" marT="38851" marB="38851" anchor="ctr"/>
                </a:tc>
                <a:tc>
                  <a:txBody>
                    <a:bodyPr/>
                    <a:lstStyle/>
                    <a:p>
                      <a:r>
                        <a:rPr lang="en-US" sz="1500" dirty="0">
                          <a:effectLst/>
                        </a:rPr>
                        <a:t>1,024 Byte</a:t>
                      </a:r>
                    </a:p>
                  </a:txBody>
                  <a:tcPr marL="77702" marR="77702" marT="38851" marB="38851" anchor="ctr"/>
                </a:tc>
                <a:extLst>
                  <a:ext uri="{0D108BD9-81ED-4DB2-BD59-A6C34878D82A}">
                    <a16:rowId xmlns:a16="http://schemas.microsoft.com/office/drawing/2014/main" val="1377511240"/>
                  </a:ext>
                </a:extLst>
              </a:tr>
              <a:tr h="300201">
                <a:tc>
                  <a:txBody>
                    <a:bodyPr/>
                    <a:lstStyle/>
                    <a:p>
                      <a:r>
                        <a:rPr lang="en-US" sz="1500">
                          <a:effectLst/>
                        </a:rPr>
                        <a:t>MegaByte</a:t>
                      </a:r>
                    </a:p>
                  </a:txBody>
                  <a:tcPr marL="77702" marR="77702" marT="38851" marB="38851" anchor="ctr"/>
                </a:tc>
                <a:tc>
                  <a:txBody>
                    <a:bodyPr/>
                    <a:lstStyle/>
                    <a:p>
                      <a:r>
                        <a:rPr lang="en-US" sz="1500" dirty="0">
                          <a:effectLst/>
                        </a:rPr>
                        <a:t>MB</a:t>
                      </a:r>
                    </a:p>
                  </a:txBody>
                  <a:tcPr marL="77702" marR="77702" marT="38851" marB="38851" anchor="ctr"/>
                </a:tc>
                <a:tc>
                  <a:txBody>
                    <a:bodyPr/>
                    <a:lstStyle/>
                    <a:p>
                      <a:r>
                        <a:rPr lang="en-US" sz="1500" dirty="0">
                          <a:effectLst/>
                        </a:rPr>
                        <a:t>1,024 KB</a:t>
                      </a:r>
                    </a:p>
                  </a:txBody>
                  <a:tcPr marL="77702" marR="77702" marT="38851" marB="38851" anchor="ctr"/>
                </a:tc>
                <a:extLst>
                  <a:ext uri="{0D108BD9-81ED-4DB2-BD59-A6C34878D82A}">
                    <a16:rowId xmlns:a16="http://schemas.microsoft.com/office/drawing/2014/main" val="1277366120"/>
                  </a:ext>
                </a:extLst>
              </a:tr>
              <a:tr h="300201">
                <a:tc>
                  <a:txBody>
                    <a:bodyPr/>
                    <a:lstStyle/>
                    <a:p>
                      <a:r>
                        <a:rPr lang="en-US" sz="1500">
                          <a:effectLst/>
                        </a:rPr>
                        <a:t>GigaByte</a:t>
                      </a:r>
                    </a:p>
                  </a:txBody>
                  <a:tcPr marL="77702" marR="77702" marT="38851" marB="38851" anchor="ctr"/>
                </a:tc>
                <a:tc>
                  <a:txBody>
                    <a:bodyPr/>
                    <a:lstStyle/>
                    <a:p>
                      <a:r>
                        <a:rPr lang="en-US" sz="1500" dirty="0">
                          <a:effectLst/>
                        </a:rPr>
                        <a:t>GB</a:t>
                      </a:r>
                    </a:p>
                  </a:txBody>
                  <a:tcPr marL="77702" marR="77702" marT="38851" marB="38851" anchor="ctr"/>
                </a:tc>
                <a:tc>
                  <a:txBody>
                    <a:bodyPr/>
                    <a:lstStyle/>
                    <a:p>
                      <a:r>
                        <a:rPr lang="en-US" sz="1500" dirty="0">
                          <a:effectLst/>
                        </a:rPr>
                        <a:t>1,024 MB</a:t>
                      </a:r>
                    </a:p>
                  </a:txBody>
                  <a:tcPr marL="77702" marR="77702" marT="38851" marB="38851" anchor="ctr"/>
                </a:tc>
                <a:extLst>
                  <a:ext uri="{0D108BD9-81ED-4DB2-BD59-A6C34878D82A}">
                    <a16:rowId xmlns:a16="http://schemas.microsoft.com/office/drawing/2014/main" val="3199746401"/>
                  </a:ext>
                </a:extLst>
              </a:tr>
              <a:tr h="328577">
                <a:tc>
                  <a:txBody>
                    <a:bodyPr/>
                    <a:lstStyle/>
                    <a:p>
                      <a:r>
                        <a:rPr lang="en-US" sz="1500">
                          <a:effectLst/>
                        </a:rPr>
                        <a:t>TeraByte</a:t>
                      </a:r>
                    </a:p>
                  </a:txBody>
                  <a:tcPr marL="77702" marR="77702" marT="38851" marB="38851" anchor="ctr"/>
                </a:tc>
                <a:tc>
                  <a:txBody>
                    <a:bodyPr/>
                    <a:lstStyle/>
                    <a:p>
                      <a:r>
                        <a:rPr lang="en-US" sz="1500" dirty="0">
                          <a:effectLst/>
                        </a:rPr>
                        <a:t>TB</a:t>
                      </a:r>
                    </a:p>
                  </a:txBody>
                  <a:tcPr marL="77702" marR="77702" marT="38851" marB="38851" anchor="ctr"/>
                </a:tc>
                <a:tc>
                  <a:txBody>
                    <a:bodyPr/>
                    <a:lstStyle/>
                    <a:p>
                      <a:r>
                        <a:rPr lang="en-US" sz="1500" dirty="0">
                          <a:effectLst/>
                        </a:rPr>
                        <a:t>1,024 GB</a:t>
                      </a:r>
                    </a:p>
                  </a:txBody>
                  <a:tcPr marL="77702" marR="77702" marT="38851" marB="38851" anchor="ctr"/>
                </a:tc>
                <a:extLst>
                  <a:ext uri="{0D108BD9-81ED-4DB2-BD59-A6C34878D82A}">
                    <a16:rowId xmlns:a16="http://schemas.microsoft.com/office/drawing/2014/main" val="3008614057"/>
                  </a:ext>
                </a:extLst>
              </a:tr>
              <a:tr h="328577">
                <a:tc>
                  <a:txBody>
                    <a:bodyPr/>
                    <a:lstStyle/>
                    <a:p>
                      <a:r>
                        <a:rPr lang="en-US" sz="1500" dirty="0" err="1">
                          <a:effectLst/>
                        </a:rPr>
                        <a:t>PetaByte</a:t>
                      </a:r>
                      <a:endParaRPr lang="en-US" sz="1500" dirty="0">
                        <a:effectLst/>
                      </a:endParaRPr>
                    </a:p>
                  </a:txBody>
                  <a:tcPr marL="77702" marR="77702" marT="38851" marB="38851" anchor="ctr"/>
                </a:tc>
                <a:tc>
                  <a:txBody>
                    <a:bodyPr/>
                    <a:lstStyle/>
                    <a:p>
                      <a:r>
                        <a:rPr lang="en-US" sz="1500">
                          <a:effectLst/>
                        </a:rPr>
                        <a:t>PB</a:t>
                      </a:r>
                    </a:p>
                  </a:txBody>
                  <a:tcPr marL="77702" marR="77702" marT="38851" marB="38851" anchor="ctr"/>
                </a:tc>
                <a:tc>
                  <a:txBody>
                    <a:bodyPr/>
                    <a:lstStyle/>
                    <a:p>
                      <a:r>
                        <a:rPr lang="en-US" sz="1500" dirty="0">
                          <a:effectLst/>
                        </a:rPr>
                        <a:t>1,024 TB</a:t>
                      </a:r>
                    </a:p>
                  </a:txBody>
                  <a:tcPr marL="77702" marR="77702" marT="38851" marB="38851" anchor="ctr"/>
                </a:tc>
                <a:extLst>
                  <a:ext uri="{0D108BD9-81ED-4DB2-BD59-A6C34878D82A}">
                    <a16:rowId xmlns:a16="http://schemas.microsoft.com/office/drawing/2014/main" val="920334383"/>
                  </a:ext>
                </a:extLst>
              </a:tr>
              <a:tr h="328577">
                <a:tc>
                  <a:txBody>
                    <a:bodyPr/>
                    <a:lstStyle/>
                    <a:p>
                      <a:r>
                        <a:rPr lang="en-US" sz="1500" dirty="0" err="1">
                          <a:effectLst/>
                        </a:rPr>
                        <a:t>ExaByte</a:t>
                      </a:r>
                      <a:endParaRPr lang="en-US" sz="1500" dirty="0">
                        <a:effectLst/>
                      </a:endParaRPr>
                    </a:p>
                  </a:txBody>
                  <a:tcPr marL="77702" marR="77702" marT="38851" marB="38851" anchor="ctr"/>
                </a:tc>
                <a:tc>
                  <a:txBody>
                    <a:bodyPr/>
                    <a:lstStyle/>
                    <a:p>
                      <a:r>
                        <a:rPr lang="en-US" sz="1500" dirty="0">
                          <a:effectLst/>
                        </a:rPr>
                        <a:t>EB</a:t>
                      </a:r>
                    </a:p>
                  </a:txBody>
                  <a:tcPr marL="77702" marR="77702" marT="38851" marB="38851" anchor="ctr"/>
                </a:tc>
                <a:tc>
                  <a:txBody>
                    <a:bodyPr/>
                    <a:lstStyle/>
                    <a:p>
                      <a:r>
                        <a:rPr lang="en-US" sz="1500" dirty="0">
                          <a:effectLst/>
                        </a:rPr>
                        <a:t>1,024 PB</a:t>
                      </a:r>
                    </a:p>
                  </a:txBody>
                  <a:tcPr marL="77702" marR="77702" marT="38851" marB="38851" anchor="ctr"/>
                </a:tc>
                <a:extLst>
                  <a:ext uri="{0D108BD9-81ED-4DB2-BD59-A6C34878D82A}">
                    <a16:rowId xmlns:a16="http://schemas.microsoft.com/office/drawing/2014/main" val="2650364339"/>
                  </a:ext>
                </a:extLst>
              </a:tr>
            </a:tbl>
          </a:graphicData>
        </a:graphic>
      </p:graphicFrame>
      <p:graphicFrame>
        <p:nvGraphicFramePr>
          <p:cNvPr id="7" name="Table 6">
            <a:extLst>
              <a:ext uri="{FF2B5EF4-FFF2-40B4-BE49-F238E27FC236}">
                <a16:creationId xmlns:a16="http://schemas.microsoft.com/office/drawing/2014/main" id="{C723EB94-478C-4C93-89CE-73BE717BCCBA}"/>
              </a:ext>
            </a:extLst>
          </p:cNvPr>
          <p:cNvGraphicFramePr>
            <a:graphicFrameLocks noGrp="1"/>
          </p:cNvGraphicFramePr>
          <p:nvPr>
            <p:extLst>
              <p:ext uri="{D42A27DB-BD31-4B8C-83A1-F6EECF244321}">
                <p14:modId xmlns:p14="http://schemas.microsoft.com/office/powerpoint/2010/main" val="580891238"/>
              </p:ext>
            </p:extLst>
          </p:nvPr>
        </p:nvGraphicFramePr>
        <p:xfrm>
          <a:off x="9797144" y="1707230"/>
          <a:ext cx="2063650" cy="3872472"/>
        </p:xfrm>
        <a:graphic>
          <a:graphicData uri="http://schemas.openxmlformats.org/drawingml/2006/table">
            <a:tbl>
              <a:tblPr firstRow="1" bandRow="1">
                <a:tableStyleId>{8A107856-5554-42FB-B03E-39F5DBC370BA}</a:tableStyleId>
              </a:tblPr>
              <a:tblGrid>
                <a:gridCol w="386935">
                  <a:extLst>
                    <a:ext uri="{9D8B030D-6E8A-4147-A177-3AD203B41FA5}">
                      <a16:colId xmlns:a16="http://schemas.microsoft.com/office/drawing/2014/main" val="20000"/>
                    </a:ext>
                  </a:extLst>
                </a:gridCol>
                <a:gridCol w="1676715">
                  <a:extLst>
                    <a:ext uri="{9D8B030D-6E8A-4147-A177-3AD203B41FA5}">
                      <a16:colId xmlns:a16="http://schemas.microsoft.com/office/drawing/2014/main" val="20001"/>
                    </a:ext>
                  </a:extLst>
                </a:gridCol>
              </a:tblGrid>
              <a:tr h="484059">
                <a:tc>
                  <a:txBody>
                    <a:bodyPr/>
                    <a:lstStyle/>
                    <a:p>
                      <a:endParaRPr lang="en-US" sz="1500" dirty="0"/>
                    </a:p>
                  </a:txBody>
                  <a:tcPr/>
                </a:tc>
                <a:tc>
                  <a:txBody>
                    <a:bodyPr/>
                    <a:lstStyle/>
                    <a:p>
                      <a:pPr algn="ctr"/>
                      <a:r>
                        <a:rPr lang="en-US" sz="1500" dirty="0"/>
                        <a:t>MEMORY</a:t>
                      </a:r>
                    </a:p>
                  </a:txBody>
                  <a:tcPr/>
                </a:tc>
                <a:extLst>
                  <a:ext uri="{0D108BD9-81ED-4DB2-BD59-A6C34878D82A}">
                    <a16:rowId xmlns:a16="http://schemas.microsoft.com/office/drawing/2014/main" val="10000"/>
                  </a:ext>
                </a:extLst>
              </a:tr>
              <a:tr h="484059">
                <a:tc>
                  <a:txBody>
                    <a:bodyPr/>
                    <a:lstStyle/>
                    <a:p>
                      <a:r>
                        <a:rPr lang="en-US" sz="1500" dirty="0"/>
                        <a:t>…</a:t>
                      </a:r>
                    </a:p>
                  </a:txBody>
                  <a:tcPr/>
                </a:tc>
                <a:tc>
                  <a:txBody>
                    <a:bodyPr/>
                    <a:lstStyle/>
                    <a:p>
                      <a:r>
                        <a:rPr lang="en-US" sz="1500" dirty="0"/>
                        <a:t>…….</a:t>
                      </a:r>
                    </a:p>
                  </a:txBody>
                  <a:tcPr/>
                </a:tc>
                <a:extLst>
                  <a:ext uri="{0D108BD9-81ED-4DB2-BD59-A6C34878D82A}">
                    <a16:rowId xmlns:a16="http://schemas.microsoft.com/office/drawing/2014/main" val="10001"/>
                  </a:ext>
                </a:extLst>
              </a:tr>
              <a:tr h="484059">
                <a:tc>
                  <a:txBody>
                    <a:bodyPr/>
                    <a:lstStyle/>
                    <a:p>
                      <a:r>
                        <a:rPr lang="en-US" sz="1500" dirty="0"/>
                        <a:t>5</a:t>
                      </a:r>
                    </a:p>
                  </a:txBody>
                  <a:tcPr/>
                </a:tc>
                <a:tc>
                  <a:txBody>
                    <a:bodyPr/>
                    <a:lstStyle/>
                    <a:p>
                      <a:r>
                        <a:rPr lang="en-US" sz="1500" dirty="0"/>
                        <a:t>1010 1010</a:t>
                      </a:r>
                    </a:p>
                  </a:txBody>
                  <a:tcPr/>
                </a:tc>
                <a:extLst>
                  <a:ext uri="{0D108BD9-81ED-4DB2-BD59-A6C34878D82A}">
                    <a16:rowId xmlns:a16="http://schemas.microsoft.com/office/drawing/2014/main" val="10002"/>
                  </a:ext>
                </a:extLst>
              </a:tr>
              <a:tr h="484059">
                <a:tc>
                  <a:txBody>
                    <a:bodyPr/>
                    <a:lstStyle/>
                    <a:p>
                      <a:r>
                        <a:rPr lang="en-US" sz="1500" dirty="0"/>
                        <a:t>4</a:t>
                      </a:r>
                    </a:p>
                  </a:txBody>
                  <a:tcPr/>
                </a:tc>
                <a:tc>
                  <a:txBody>
                    <a:bodyPr/>
                    <a:lstStyle/>
                    <a:p>
                      <a:r>
                        <a:rPr lang="en-US" sz="1500" dirty="0"/>
                        <a:t>0011 1100</a:t>
                      </a:r>
                    </a:p>
                  </a:txBody>
                  <a:tcPr/>
                </a:tc>
                <a:extLst>
                  <a:ext uri="{0D108BD9-81ED-4DB2-BD59-A6C34878D82A}">
                    <a16:rowId xmlns:a16="http://schemas.microsoft.com/office/drawing/2014/main" val="10003"/>
                  </a:ext>
                </a:extLst>
              </a:tr>
              <a:tr h="484059">
                <a:tc>
                  <a:txBody>
                    <a:bodyPr/>
                    <a:lstStyle/>
                    <a:p>
                      <a:r>
                        <a:rPr lang="en-US" sz="1500" dirty="0"/>
                        <a:t>3</a:t>
                      </a:r>
                    </a:p>
                  </a:txBody>
                  <a:tcPr/>
                </a:tc>
                <a:tc>
                  <a:txBody>
                    <a:bodyPr/>
                    <a:lstStyle/>
                    <a:p>
                      <a:r>
                        <a:rPr lang="en-US" sz="1500" dirty="0"/>
                        <a:t>0101 0100</a:t>
                      </a:r>
                    </a:p>
                  </a:txBody>
                  <a:tcPr/>
                </a:tc>
                <a:extLst>
                  <a:ext uri="{0D108BD9-81ED-4DB2-BD59-A6C34878D82A}">
                    <a16:rowId xmlns:a16="http://schemas.microsoft.com/office/drawing/2014/main" val="10004"/>
                  </a:ext>
                </a:extLst>
              </a:tr>
              <a:tr h="484059">
                <a:tc>
                  <a:txBody>
                    <a:bodyPr/>
                    <a:lstStyle/>
                    <a:p>
                      <a:r>
                        <a:rPr lang="en-US" sz="1500" dirty="0"/>
                        <a:t>2</a:t>
                      </a:r>
                    </a:p>
                  </a:txBody>
                  <a:tcPr/>
                </a:tc>
                <a:tc>
                  <a:txBody>
                    <a:bodyPr/>
                    <a:lstStyle/>
                    <a:p>
                      <a:r>
                        <a:rPr lang="en-US" sz="1500" dirty="0"/>
                        <a:t>1001 0000</a:t>
                      </a:r>
                    </a:p>
                  </a:txBody>
                  <a:tcPr/>
                </a:tc>
                <a:extLst>
                  <a:ext uri="{0D108BD9-81ED-4DB2-BD59-A6C34878D82A}">
                    <a16:rowId xmlns:a16="http://schemas.microsoft.com/office/drawing/2014/main" val="10005"/>
                  </a:ext>
                </a:extLst>
              </a:tr>
              <a:tr h="484059">
                <a:tc>
                  <a:txBody>
                    <a:bodyPr/>
                    <a:lstStyle/>
                    <a:p>
                      <a:r>
                        <a:rPr lang="en-US" sz="1500" dirty="0"/>
                        <a:t>1</a:t>
                      </a:r>
                    </a:p>
                  </a:txBody>
                  <a:tcPr/>
                </a:tc>
                <a:tc>
                  <a:txBody>
                    <a:bodyPr/>
                    <a:lstStyle/>
                    <a:p>
                      <a:r>
                        <a:rPr lang="en-US" sz="1500" dirty="0"/>
                        <a:t>1100 1011</a:t>
                      </a:r>
                    </a:p>
                  </a:txBody>
                  <a:tcPr/>
                </a:tc>
                <a:extLst>
                  <a:ext uri="{0D108BD9-81ED-4DB2-BD59-A6C34878D82A}">
                    <a16:rowId xmlns:a16="http://schemas.microsoft.com/office/drawing/2014/main" val="10006"/>
                  </a:ext>
                </a:extLst>
              </a:tr>
              <a:tr h="484059">
                <a:tc>
                  <a:txBody>
                    <a:bodyPr/>
                    <a:lstStyle/>
                    <a:p>
                      <a:r>
                        <a:rPr lang="en-US" sz="1500" dirty="0"/>
                        <a:t>0</a:t>
                      </a:r>
                    </a:p>
                  </a:txBody>
                  <a:tcPr/>
                </a:tc>
                <a:tc>
                  <a:txBody>
                    <a:bodyPr/>
                    <a:lstStyle/>
                    <a:p>
                      <a:r>
                        <a:rPr lang="en-US" sz="1500" dirty="0"/>
                        <a:t>0100 0001</a:t>
                      </a:r>
                    </a:p>
                  </a:txBody>
                  <a:tcPr/>
                </a:tc>
                <a:extLst>
                  <a:ext uri="{0D108BD9-81ED-4DB2-BD59-A6C34878D82A}">
                    <a16:rowId xmlns:a16="http://schemas.microsoft.com/office/drawing/2014/main" val="10007"/>
                  </a:ext>
                </a:extLst>
              </a:tr>
            </a:tbl>
          </a:graphicData>
        </a:graphic>
      </p:graphicFrame>
      <p:sp>
        <p:nvSpPr>
          <p:cNvPr id="8" name="Rectangle 7">
            <a:extLst>
              <a:ext uri="{FF2B5EF4-FFF2-40B4-BE49-F238E27FC236}">
                <a16:creationId xmlns:a16="http://schemas.microsoft.com/office/drawing/2014/main" id="{52632BA2-4832-42DD-A607-9CF1CF61344E}"/>
              </a:ext>
            </a:extLst>
          </p:cNvPr>
          <p:cNvSpPr/>
          <p:nvPr/>
        </p:nvSpPr>
        <p:spPr>
          <a:xfrm>
            <a:off x="9133931" y="5950788"/>
            <a:ext cx="1017036"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Address</a:t>
            </a:r>
          </a:p>
        </p:txBody>
      </p:sp>
      <p:sp>
        <p:nvSpPr>
          <p:cNvPr id="9" name="Rectangle 8">
            <a:extLst>
              <a:ext uri="{FF2B5EF4-FFF2-40B4-BE49-F238E27FC236}">
                <a16:creationId xmlns:a16="http://schemas.microsoft.com/office/drawing/2014/main" id="{9046AA3A-F9BA-4B6B-8CC3-647E8D571E99}"/>
              </a:ext>
            </a:extLst>
          </p:cNvPr>
          <p:cNvSpPr/>
          <p:nvPr/>
        </p:nvSpPr>
        <p:spPr>
          <a:xfrm>
            <a:off x="10327256" y="5948682"/>
            <a:ext cx="914400" cy="304800"/>
          </a:xfrm>
          <a:prstGeom prst="rect">
            <a:avLst/>
          </a:prstGeom>
          <a:solidFill>
            <a:srgbClr val="008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t>Value</a:t>
            </a:r>
          </a:p>
        </p:txBody>
      </p:sp>
      <p:cxnSp>
        <p:nvCxnSpPr>
          <p:cNvPr id="11" name="Straight Arrow Connector 10">
            <a:extLst>
              <a:ext uri="{FF2B5EF4-FFF2-40B4-BE49-F238E27FC236}">
                <a16:creationId xmlns:a16="http://schemas.microsoft.com/office/drawing/2014/main" id="{4C0F5856-BF11-4DCF-9B65-990D3144FBB6}"/>
              </a:ext>
            </a:extLst>
          </p:cNvPr>
          <p:cNvCxnSpPr/>
          <p:nvPr/>
        </p:nvCxnSpPr>
        <p:spPr>
          <a:xfrm flipV="1">
            <a:off x="9918441" y="5579702"/>
            <a:ext cx="0" cy="3503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F51B55A-B3F1-4C64-8BF3-29236C29860F}"/>
              </a:ext>
            </a:extLst>
          </p:cNvPr>
          <p:cNvCxnSpPr/>
          <p:nvPr/>
        </p:nvCxnSpPr>
        <p:spPr>
          <a:xfrm flipV="1">
            <a:off x="10496939" y="5600470"/>
            <a:ext cx="0" cy="35031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41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5311-A84C-4B30-BF97-0B991FE3CD43}"/>
              </a:ext>
            </a:extLst>
          </p:cNvPr>
          <p:cNvSpPr>
            <a:spLocks noGrp="1"/>
          </p:cNvSpPr>
          <p:nvPr>
            <p:ph type="ctrTitle"/>
          </p:nvPr>
        </p:nvSpPr>
        <p:spPr/>
        <p:txBody>
          <a:bodyPr/>
          <a:lstStyle/>
          <a:p>
            <a:r>
              <a:rPr lang="en-US" altLang="ko-KR" sz="4400" b="1" dirty="0">
                <a:solidFill>
                  <a:schemeClr val="accent2"/>
                </a:solidFill>
                <a:latin typeface="Arial" panose="020B0604020202020204" pitchFamily="34" charset="0"/>
                <a:cs typeface="Arial" panose="020B0604020202020204" pitchFamily="34" charset="0"/>
              </a:rPr>
              <a:t>Program Instructions</a:t>
            </a:r>
            <a:endParaRPr lang="en-US" dirty="0"/>
          </a:p>
        </p:txBody>
      </p:sp>
    </p:spTree>
    <p:extLst>
      <p:ext uri="{BB962C8B-B14F-4D97-AF65-F5344CB8AC3E}">
        <p14:creationId xmlns:p14="http://schemas.microsoft.com/office/powerpoint/2010/main" val="1349001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3312-BA86-43D1-9933-5C2536639759}"/>
              </a:ext>
            </a:extLst>
          </p:cNvPr>
          <p:cNvSpPr>
            <a:spLocks noGrp="1"/>
          </p:cNvSpPr>
          <p:nvPr>
            <p:ph type="title"/>
          </p:nvPr>
        </p:nvSpPr>
        <p:spPr/>
        <p:txBody>
          <a:bodyPr>
            <a:normAutofit fontScale="90000"/>
          </a:bodyPr>
          <a:lstStyle/>
          <a:p>
            <a:r>
              <a:rPr lang="en-US" dirty="0"/>
              <a:t>Program Instructions</a:t>
            </a:r>
          </a:p>
        </p:txBody>
      </p:sp>
      <p:sp>
        <p:nvSpPr>
          <p:cNvPr id="3" name="Content Placeholder 2">
            <a:extLst>
              <a:ext uri="{FF2B5EF4-FFF2-40B4-BE49-F238E27FC236}">
                <a16:creationId xmlns:a16="http://schemas.microsoft.com/office/drawing/2014/main" id="{61B0AAA0-19D2-45C7-A1A8-993B03977597}"/>
              </a:ext>
            </a:extLst>
          </p:cNvPr>
          <p:cNvSpPr>
            <a:spLocks noGrp="1"/>
          </p:cNvSpPr>
          <p:nvPr>
            <p:ph idx="1"/>
          </p:nvPr>
        </p:nvSpPr>
        <p:spPr>
          <a:xfrm>
            <a:off x="838201" y="3265714"/>
            <a:ext cx="10515600" cy="2985946"/>
          </a:xfrm>
        </p:spPr>
        <p:txBody>
          <a:bodyPr>
            <a:normAutofit fontScale="92500"/>
          </a:bodyPr>
          <a:lstStyle/>
          <a:p>
            <a:pPr algn="just">
              <a:lnSpc>
                <a:spcPct val="150000"/>
              </a:lnSpc>
            </a:pPr>
            <a:r>
              <a:rPr lang="en-US" dirty="0"/>
              <a:t>Each program instruction consists of an </a:t>
            </a:r>
            <a:r>
              <a:rPr lang="en-US" b="1" dirty="0"/>
              <a:t>operation</a:t>
            </a:r>
            <a:r>
              <a:rPr lang="en-US" dirty="0"/>
              <a:t> and </a:t>
            </a:r>
            <a:r>
              <a:rPr lang="en-US" b="1" dirty="0"/>
              <a:t>operands</a:t>
            </a:r>
          </a:p>
          <a:p>
            <a:pPr algn="just">
              <a:lnSpc>
                <a:spcPct val="150000"/>
              </a:lnSpc>
            </a:pPr>
            <a:r>
              <a:rPr lang="en-US" dirty="0"/>
              <a:t>The CPU performs the operation on the values stored as operands or on the values stored in the operand addresses.  </a:t>
            </a:r>
          </a:p>
          <a:p>
            <a:pPr algn="just">
              <a:lnSpc>
                <a:spcPct val="150000"/>
              </a:lnSpc>
            </a:pPr>
            <a:r>
              <a:rPr lang="en-US" b="1" dirty="0"/>
              <a:t>Operands</a:t>
            </a:r>
            <a:r>
              <a:rPr lang="en-US" dirty="0"/>
              <a:t>: Constants, registers, primary memory addresses</a:t>
            </a:r>
          </a:p>
        </p:txBody>
      </p:sp>
      <p:sp>
        <p:nvSpPr>
          <p:cNvPr id="4" name="Slide Number Placeholder 3">
            <a:extLst>
              <a:ext uri="{FF2B5EF4-FFF2-40B4-BE49-F238E27FC236}">
                <a16:creationId xmlns:a16="http://schemas.microsoft.com/office/drawing/2014/main" id="{BBA28454-4AEE-403E-9CA4-80913E327A4C}"/>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5" name="Date Placeholder 4">
            <a:extLst>
              <a:ext uri="{FF2B5EF4-FFF2-40B4-BE49-F238E27FC236}">
                <a16:creationId xmlns:a16="http://schemas.microsoft.com/office/drawing/2014/main" id="{6F067071-7633-429B-A631-C038967C9BE5}"/>
              </a:ext>
            </a:extLst>
          </p:cNvPr>
          <p:cNvSpPr>
            <a:spLocks noGrp="1"/>
          </p:cNvSpPr>
          <p:nvPr>
            <p:ph type="dt" sz="half" idx="10"/>
          </p:nvPr>
        </p:nvSpPr>
        <p:spPr/>
        <p:txBody>
          <a:bodyPr/>
          <a:lstStyle/>
          <a:p>
            <a:fld id="{17256740-3DC7-40BE-968F-29F94186F3AD}" type="datetime1">
              <a:rPr lang="vi-VN" smtClean="0"/>
              <a:t>30/12/2024</a:t>
            </a:fld>
            <a:endParaRPr lang="en-US" dirty="0"/>
          </a:p>
        </p:txBody>
      </p:sp>
      <p:graphicFrame>
        <p:nvGraphicFramePr>
          <p:cNvPr id="8" name="Table 7">
            <a:extLst>
              <a:ext uri="{FF2B5EF4-FFF2-40B4-BE49-F238E27FC236}">
                <a16:creationId xmlns:a16="http://schemas.microsoft.com/office/drawing/2014/main" id="{5447013B-74BB-4072-92E5-268F38AD66F7}"/>
              </a:ext>
            </a:extLst>
          </p:cNvPr>
          <p:cNvGraphicFramePr>
            <a:graphicFrameLocks noGrp="1"/>
          </p:cNvGraphicFramePr>
          <p:nvPr>
            <p:extLst>
              <p:ext uri="{D42A27DB-BD31-4B8C-83A1-F6EECF244321}">
                <p14:modId xmlns:p14="http://schemas.microsoft.com/office/powerpoint/2010/main" val="743183371"/>
              </p:ext>
            </p:extLst>
          </p:nvPr>
        </p:nvGraphicFramePr>
        <p:xfrm>
          <a:off x="956387" y="1666961"/>
          <a:ext cx="10397412" cy="1148897"/>
        </p:xfrm>
        <a:graphic>
          <a:graphicData uri="http://schemas.openxmlformats.org/drawingml/2006/table">
            <a:tbl>
              <a:tblPr firstRow="1" bandRow="1">
                <a:tableStyleId>{72833802-FEF1-4C79-8D5D-14CF1EAF98D9}</a:tableStyleId>
              </a:tblPr>
              <a:tblGrid>
                <a:gridCol w="2736159">
                  <a:extLst>
                    <a:ext uri="{9D8B030D-6E8A-4147-A177-3AD203B41FA5}">
                      <a16:colId xmlns:a16="http://schemas.microsoft.com/office/drawing/2014/main" val="20000"/>
                    </a:ext>
                  </a:extLst>
                </a:gridCol>
                <a:gridCol w="3693818">
                  <a:extLst>
                    <a:ext uri="{9D8B030D-6E8A-4147-A177-3AD203B41FA5}">
                      <a16:colId xmlns:a16="http://schemas.microsoft.com/office/drawing/2014/main" val="20001"/>
                    </a:ext>
                  </a:extLst>
                </a:gridCol>
                <a:gridCol w="3967435">
                  <a:extLst>
                    <a:ext uri="{9D8B030D-6E8A-4147-A177-3AD203B41FA5}">
                      <a16:colId xmlns:a16="http://schemas.microsoft.com/office/drawing/2014/main" val="20002"/>
                    </a:ext>
                  </a:extLst>
                </a:gridCol>
              </a:tblGrid>
              <a:tr h="665692">
                <a:tc>
                  <a:txBody>
                    <a:bodyPr/>
                    <a:lstStyle/>
                    <a:p>
                      <a:pPr algn="ctr"/>
                      <a:r>
                        <a:rPr lang="en-US" sz="2400" dirty="0"/>
                        <a:t>01001011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100110110110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a:t>011011010111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83205">
                <a:tc>
                  <a:txBody>
                    <a:bodyPr/>
                    <a:lstStyle/>
                    <a:p>
                      <a:pPr algn="ctr"/>
                      <a:r>
                        <a:rPr lang="en-US" sz="2000" dirty="0"/>
                        <a:t>Opcode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Operand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Operand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0632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7FA4-C8FB-450F-AC9C-8135070DF1BA}"/>
              </a:ext>
            </a:extLst>
          </p:cNvPr>
          <p:cNvSpPr>
            <a:spLocks noGrp="1"/>
          </p:cNvSpPr>
          <p:nvPr>
            <p:ph type="title"/>
          </p:nvPr>
        </p:nvSpPr>
        <p:spPr>
          <a:xfrm>
            <a:off x="838200" y="613793"/>
            <a:ext cx="10515600" cy="575433"/>
          </a:xfrm>
        </p:spPr>
        <p:txBody>
          <a:bodyPr>
            <a:normAutofit/>
          </a:bodyPr>
          <a:lstStyle/>
          <a:p>
            <a:r>
              <a:rPr lang="en-US" sz="3500" dirty="0"/>
              <a:t>Let's create our first C file.</a:t>
            </a:r>
          </a:p>
        </p:txBody>
      </p:sp>
      <p:sp>
        <p:nvSpPr>
          <p:cNvPr id="3" name="Content Placeholder 2">
            <a:extLst>
              <a:ext uri="{FF2B5EF4-FFF2-40B4-BE49-F238E27FC236}">
                <a16:creationId xmlns:a16="http://schemas.microsoft.com/office/drawing/2014/main" id="{2683B820-3336-454A-935C-E20454974225}"/>
              </a:ext>
            </a:extLst>
          </p:cNvPr>
          <p:cNvSpPr>
            <a:spLocks noGrp="1"/>
          </p:cNvSpPr>
          <p:nvPr>
            <p:ph idx="1"/>
          </p:nvPr>
        </p:nvSpPr>
        <p:spPr>
          <a:xfrm>
            <a:off x="838201" y="1297859"/>
            <a:ext cx="10515600" cy="4717828"/>
          </a:xfrm>
        </p:spPr>
        <p:txBody>
          <a:bodyPr>
            <a:normAutofit/>
          </a:bodyPr>
          <a:lstStyle/>
          <a:p>
            <a:r>
              <a:rPr lang="en-US" sz="2200" dirty="0"/>
              <a:t>Open Dev-C++ </a:t>
            </a:r>
            <a:r>
              <a:rPr lang="en-US" sz="2200" dirty="0">
                <a:sym typeface="Wingdings" panose="05000000000000000000" pitchFamily="2" charset="2"/>
              </a:rPr>
              <a:t> </a:t>
            </a:r>
            <a:r>
              <a:rPr lang="en-US" sz="2200" u="sng" dirty="0">
                <a:sym typeface="Wingdings" panose="05000000000000000000" pitchFamily="2" charset="2"/>
              </a:rPr>
              <a:t>F</a:t>
            </a:r>
            <a:r>
              <a:rPr lang="en-US" sz="2200" dirty="0">
                <a:sym typeface="Wingdings" panose="05000000000000000000" pitchFamily="2" charset="2"/>
              </a:rPr>
              <a:t>ile  New  Source File to create: </a:t>
            </a:r>
            <a:r>
              <a:rPr lang="en-US" sz="2200" b="1" dirty="0" err="1">
                <a:sym typeface="Wingdings" panose="05000000000000000000" pitchFamily="2" charset="2"/>
              </a:rPr>
              <a:t>Hello.c</a:t>
            </a:r>
            <a:endParaRPr lang="en-US" sz="2200" b="1" dirty="0">
              <a:sym typeface="Wingdings" panose="05000000000000000000" pitchFamily="2" charset="2"/>
            </a:endParaRPr>
          </a:p>
          <a:p>
            <a:endParaRPr lang="en-US" sz="2400" dirty="0">
              <a:sym typeface="Wingdings" panose="05000000000000000000" pitchFamily="2" charset="2"/>
            </a:endParaRPr>
          </a:p>
          <a:p>
            <a:endParaRPr lang="en-US" sz="2400" dirty="0">
              <a:sym typeface="Wingdings" panose="05000000000000000000" pitchFamily="2" charset="2"/>
            </a:endParaRPr>
          </a:p>
          <a:p>
            <a:endParaRPr lang="en-US" sz="2400" dirty="0">
              <a:sym typeface="Wingdings" panose="05000000000000000000" pitchFamily="2" charset="2"/>
            </a:endParaRPr>
          </a:p>
          <a:p>
            <a:endParaRPr lang="en-US" sz="2400" dirty="0">
              <a:sym typeface="Wingdings" panose="05000000000000000000" pitchFamily="2" charset="2"/>
            </a:endParaRPr>
          </a:p>
          <a:p>
            <a:endParaRPr lang="en-US" sz="4400" dirty="0">
              <a:sym typeface="Wingdings" panose="05000000000000000000" pitchFamily="2" charset="2"/>
            </a:endParaRPr>
          </a:p>
          <a:p>
            <a:pPr marL="0" indent="0">
              <a:buNone/>
            </a:pPr>
            <a:endParaRPr lang="en-US" sz="100" dirty="0">
              <a:sym typeface="Wingdings" panose="05000000000000000000" pitchFamily="2" charset="2"/>
            </a:endParaRPr>
          </a:p>
          <a:p>
            <a:endParaRPr lang="en-US" sz="200" dirty="0">
              <a:sym typeface="Wingdings" panose="05000000000000000000" pitchFamily="2" charset="2"/>
            </a:endParaRPr>
          </a:p>
          <a:p>
            <a:r>
              <a:rPr lang="en-US" sz="2200" dirty="0">
                <a:sym typeface="Wingdings" panose="05000000000000000000" pitchFamily="2" charset="2"/>
              </a:rPr>
              <a:t>E</a:t>
            </a:r>
            <a:r>
              <a:rPr lang="en-US" sz="2200" u="sng" dirty="0">
                <a:sym typeface="Wingdings" panose="05000000000000000000" pitchFamily="2" charset="2"/>
              </a:rPr>
              <a:t>x</a:t>
            </a:r>
            <a:r>
              <a:rPr lang="en-US" sz="2200" dirty="0">
                <a:sym typeface="Wingdings" panose="05000000000000000000" pitchFamily="2" charset="2"/>
              </a:rPr>
              <a:t>ecute  Compile &amp; Run or F11 key press to execute the program:</a:t>
            </a:r>
          </a:p>
        </p:txBody>
      </p:sp>
      <p:sp>
        <p:nvSpPr>
          <p:cNvPr id="4" name="Slide Number Placeholder 3">
            <a:extLst>
              <a:ext uri="{FF2B5EF4-FFF2-40B4-BE49-F238E27FC236}">
                <a16:creationId xmlns:a16="http://schemas.microsoft.com/office/drawing/2014/main" id="{F3CA7965-00DA-4429-8D20-28405879A983}"/>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5" name="Date Placeholder 4">
            <a:extLst>
              <a:ext uri="{FF2B5EF4-FFF2-40B4-BE49-F238E27FC236}">
                <a16:creationId xmlns:a16="http://schemas.microsoft.com/office/drawing/2014/main" id="{11DD67E8-2B1A-480D-84F5-7AE11348D0E7}"/>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8" name="Picture 7">
            <a:extLst>
              <a:ext uri="{FF2B5EF4-FFF2-40B4-BE49-F238E27FC236}">
                <a16:creationId xmlns:a16="http://schemas.microsoft.com/office/drawing/2014/main" id="{6CF98FAB-F445-4893-822B-1F84738A910D}"/>
              </a:ext>
            </a:extLst>
          </p:cNvPr>
          <p:cNvPicPr>
            <a:picLocks noChangeAspect="1"/>
          </p:cNvPicPr>
          <p:nvPr/>
        </p:nvPicPr>
        <p:blipFill>
          <a:blip r:embed="rId2"/>
          <a:stretch>
            <a:fillRect/>
          </a:stretch>
        </p:blipFill>
        <p:spPr>
          <a:xfrm>
            <a:off x="3180812" y="1883496"/>
            <a:ext cx="5830376" cy="2545817"/>
          </a:xfrm>
          <a:prstGeom prst="rect">
            <a:avLst/>
          </a:prstGeom>
        </p:spPr>
      </p:pic>
      <p:pic>
        <p:nvPicPr>
          <p:cNvPr id="11" name="Picture 10">
            <a:extLst>
              <a:ext uri="{FF2B5EF4-FFF2-40B4-BE49-F238E27FC236}">
                <a16:creationId xmlns:a16="http://schemas.microsoft.com/office/drawing/2014/main" id="{79B47643-01EB-4252-9F67-094E82330576}"/>
              </a:ext>
            </a:extLst>
          </p:cNvPr>
          <p:cNvPicPr>
            <a:picLocks noChangeAspect="1"/>
          </p:cNvPicPr>
          <p:nvPr/>
        </p:nvPicPr>
        <p:blipFill>
          <a:blip r:embed="rId3"/>
          <a:stretch>
            <a:fillRect/>
          </a:stretch>
        </p:blipFill>
        <p:spPr>
          <a:xfrm>
            <a:off x="3180812" y="5098769"/>
            <a:ext cx="5830376" cy="1194583"/>
          </a:xfrm>
          <a:prstGeom prst="rect">
            <a:avLst/>
          </a:prstGeom>
        </p:spPr>
      </p:pic>
    </p:spTree>
    <p:extLst>
      <p:ext uri="{BB962C8B-B14F-4D97-AF65-F5344CB8AC3E}">
        <p14:creationId xmlns:p14="http://schemas.microsoft.com/office/powerpoint/2010/main" val="1517841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AEEE3-8FF1-457E-9A6F-8394B3A5D5CF}"/>
              </a:ext>
            </a:extLst>
          </p:cNvPr>
          <p:cNvSpPr>
            <a:spLocks noGrp="1"/>
          </p:cNvSpPr>
          <p:nvPr>
            <p:ph type="title"/>
          </p:nvPr>
        </p:nvSpPr>
        <p:spPr/>
        <p:txBody>
          <a:bodyPr>
            <a:normAutofit fontScale="90000"/>
          </a:bodyPr>
          <a:lstStyle/>
          <a:p>
            <a:r>
              <a:rPr lang="en-US" dirty="0"/>
              <a:t>Program Instructions (cont.)</a:t>
            </a:r>
          </a:p>
        </p:txBody>
      </p:sp>
      <p:sp>
        <p:nvSpPr>
          <p:cNvPr id="4" name="Slide Number Placeholder 3">
            <a:extLst>
              <a:ext uri="{FF2B5EF4-FFF2-40B4-BE49-F238E27FC236}">
                <a16:creationId xmlns:a16="http://schemas.microsoft.com/office/drawing/2014/main" id="{D9888301-26AC-492E-8CE9-5A1322AACC91}"/>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5" name="Date Placeholder 4">
            <a:extLst>
              <a:ext uri="{FF2B5EF4-FFF2-40B4-BE49-F238E27FC236}">
                <a16:creationId xmlns:a16="http://schemas.microsoft.com/office/drawing/2014/main" id="{AB44FB07-F41D-48B3-BEB1-ED6A7481D728}"/>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44" name="Picture 8">
            <a:extLst>
              <a:ext uri="{FF2B5EF4-FFF2-40B4-BE49-F238E27FC236}">
                <a16:creationId xmlns:a16="http://schemas.microsoft.com/office/drawing/2014/main" id="{E2367418-8817-4EC8-BC2D-D33A3258A8E0}"/>
              </a:ext>
            </a:extLst>
          </p:cNvPr>
          <p:cNvPicPr>
            <a:picLocks noChangeAspect="1" noChangeArrowheads="1"/>
          </p:cNvPicPr>
          <p:nvPr/>
        </p:nvPicPr>
        <p:blipFill>
          <a:blip r:embed="rId2"/>
          <a:srcRect/>
          <a:stretch>
            <a:fillRect/>
          </a:stretch>
        </p:blipFill>
        <p:spPr bwMode="auto">
          <a:xfrm>
            <a:off x="1182752" y="3902433"/>
            <a:ext cx="1590675" cy="1419225"/>
          </a:xfrm>
          <a:prstGeom prst="rect">
            <a:avLst/>
          </a:prstGeom>
          <a:noFill/>
          <a:ln w="9525">
            <a:noFill/>
            <a:miter lim="800000"/>
            <a:headEnd/>
            <a:tailEnd/>
          </a:ln>
        </p:spPr>
      </p:pic>
      <p:pic>
        <p:nvPicPr>
          <p:cNvPr id="45" name="Picture 9">
            <a:extLst>
              <a:ext uri="{FF2B5EF4-FFF2-40B4-BE49-F238E27FC236}">
                <a16:creationId xmlns:a16="http://schemas.microsoft.com/office/drawing/2014/main" id="{433D3A3F-F99B-4C4A-A57D-D45EBDA0B727}"/>
              </a:ext>
            </a:extLst>
          </p:cNvPr>
          <p:cNvPicPr>
            <a:picLocks noChangeAspect="1" noChangeArrowheads="1"/>
          </p:cNvPicPr>
          <p:nvPr/>
        </p:nvPicPr>
        <p:blipFill>
          <a:blip r:embed="rId3"/>
          <a:srcRect/>
          <a:stretch>
            <a:fillRect/>
          </a:stretch>
        </p:blipFill>
        <p:spPr bwMode="auto">
          <a:xfrm>
            <a:off x="4958509" y="3821360"/>
            <a:ext cx="1800225" cy="1957387"/>
          </a:xfrm>
          <a:prstGeom prst="rect">
            <a:avLst/>
          </a:prstGeom>
          <a:noFill/>
          <a:ln w="9525">
            <a:noFill/>
            <a:miter lim="800000"/>
            <a:headEnd/>
            <a:tailEnd/>
          </a:ln>
        </p:spPr>
      </p:pic>
      <p:pic>
        <p:nvPicPr>
          <p:cNvPr id="46" name="Picture 10">
            <a:extLst>
              <a:ext uri="{FF2B5EF4-FFF2-40B4-BE49-F238E27FC236}">
                <a16:creationId xmlns:a16="http://schemas.microsoft.com/office/drawing/2014/main" id="{AEC77E81-FB3D-4E9A-9920-CEBD8B0D64D8}"/>
              </a:ext>
            </a:extLst>
          </p:cNvPr>
          <p:cNvPicPr>
            <a:picLocks noChangeAspect="1" noChangeArrowheads="1"/>
          </p:cNvPicPr>
          <p:nvPr/>
        </p:nvPicPr>
        <p:blipFill>
          <a:blip r:embed="rId4"/>
          <a:srcRect/>
          <a:stretch>
            <a:fillRect/>
          </a:stretch>
        </p:blipFill>
        <p:spPr bwMode="auto">
          <a:xfrm>
            <a:off x="8035924" y="3902433"/>
            <a:ext cx="3556000" cy="1714500"/>
          </a:xfrm>
          <a:prstGeom prst="rect">
            <a:avLst/>
          </a:prstGeom>
          <a:noFill/>
          <a:ln w="9525">
            <a:noFill/>
            <a:miter lim="800000"/>
            <a:headEnd/>
            <a:tailEnd/>
          </a:ln>
        </p:spPr>
      </p:pic>
      <p:pic>
        <p:nvPicPr>
          <p:cNvPr id="68" name="Picture 67">
            <a:extLst>
              <a:ext uri="{FF2B5EF4-FFF2-40B4-BE49-F238E27FC236}">
                <a16:creationId xmlns:a16="http://schemas.microsoft.com/office/drawing/2014/main" id="{DDD04CCC-302B-4E6B-95C2-1F9C38F7FCF8}"/>
              </a:ext>
            </a:extLst>
          </p:cNvPr>
          <p:cNvPicPr>
            <a:picLocks noChangeAspect="1"/>
          </p:cNvPicPr>
          <p:nvPr/>
        </p:nvPicPr>
        <p:blipFill>
          <a:blip r:embed="rId5"/>
          <a:stretch>
            <a:fillRect/>
          </a:stretch>
        </p:blipFill>
        <p:spPr>
          <a:xfrm>
            <a:off x="1291408" y="1789247"/>
            <a:ext cx="9609184" cy="1338422"/>
          </a:xfrm>
          <a:prstGeom prst="rect">
            <a:avLst/>
          </a:prstGeom>
        </p:spPr>
      </p:pic>
      <p:cxnSp>
        <p:nvCxnSpPr>
          <p:cNvPr id="70" name="Straight Arrow Connector 69">
            <a:extLst>
              <a:ext uri="{FF2B5EF4-FFF2-40B4-BE49-F238E27FC236}">
                <a16:creationId xmlns:a16="http://schemas.microsoft.com/office/drawing/2014/main" id="{C871C1B8-C188-47BE-BA0E-22A2DCE55A42}"/>
              </a:ext>
            </a:extLst>
          </p:cNvPr>
          <p:cNvCxnSpPr/>
          <p:nvPr/>
        </p:nvCxnSpPr>
        <p:spPr>
          <a:xfrm>
            <a:off x="1978090" y="3127669"/>
            <a:ext cx="0" cy="529931"/>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cxnSp>
        <p:nvCxnSpPr>
          <p:cNvPr id="71" name="Straight Arrow Connector 70">
            <a:extLst>
              <a:ext uri="{FF2B5EF4-FFF2-40B4-BE49-F238E27FC236}">
                <a16:creationId xmlns:a16="http://schemas.microsoft.com/office/drawing/2014/main" id="{8DFF1B74-616D-42D3-AD4F-DD5860E8B2BE}"/>
              </a:ext>
            </a:extLst>
          </p:cNvPr>
          <p:cNvCxnSpPr/>
          <p:nvPr/>
        </p:nvCxnSpPr>
        <p:spPr>
          <a:xfrm>
            <a:off x="5928049" y="3144775"/>
            <a:ext cx="0" cy="529931"/>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cxnSp>
        <p:nvCxnSpPr>
          <p:cNvPr id="72" name="Straight Arrow Connector 71">
            <a:extLst>
              <a:ext uri="{FF2B5EF4-FFF2-40B4-BE49-F238E27FC236}">
                <a16:creationId xmlns:a16="http://schemas.microsoft.com/office/drawing/2014/main" id="{A43552F7-2377-44D2-AFE4-AF4C27A20E94}"/>
              </a:ext>
            </a:extLst>
          </p:cNvPr>
          <p:cNvCxnSpPr/>
          <p:nvPr/>
        </p:nvCxnSpPr>
        <p:spPr>
          <a:xfrm>
            <a:off x="10070101" y="3182098"/>
            <a:ext cx="0" cy="529931"/>
          </a:xfrm>
          <a:prstGeom prst="straightConnector1">
            <a:avLst/>
          </a:prstGeom>
          <a:ln w="28575">
            <a:prstDash val="dash"/>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81856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5311-A84C-4B30-BF97-0B991FE3CD43}"/>
              </a:ext>
            </a:extLst>
          </p:cNvPr>
          <p:cNvSpPr>
            <a:spLocks noGrp="1"/>
          </p:cNvSpPr>
          <p:nvPr>
            <p:ph type="ctrTitle"/>
          </p:nvPr>
        </p:nvSpPr>
        <p:spPr/>
        <p:txBody>
          <a:bodyPr/>
          <a:lstStyle/>
          <a:p>
            <a:r>
              <a:rPr lang="en-US" altLang="ko-KR" sz="4400" b="1" dirty="0">
                <a:solidFill>
                  <a:schemeClr val="accent2"/>
                </a:solidFill>
                <a:latin typeface="Arial" panose="020B0604020202020204" pitchFamily="34" charset="0"/>
                <a:cs typeface="Arial" panose="020B0604020202020204" pitchFamily="34" charset="0"/>
              </a:rPr>
              <a:t>Programming Languages</a:t>
            </a:r>
            <a:endParaRPr lang="en-US" dirty="0"/>
          </a:p>
        </p:txBody>
      </p:sp>
    </p:spTree>
    <p:extLst>
      <p:ext uri="{BB962C8B-B14F-4D97-AF65-F5344CB8AC3E}">
        <p14:creationId xmlns:p14="http://schemas.microsoft.com/office/powerpoint/2010/main" val="3543141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33025" y="680467"/>
            <a:ext cx="10515600" cy="592642"/>
          </a:xfrm>
        </p:spPr>
        <p:txBody>
          <a:bodyPr>
            <a:noAutofit/>
          </a:bodyPr>
          <a:lstStyle/>
          <a:p>
            <a:r>
              <a:rPr lang="en-US" sz="4000" b="1" dirty="0"/>
              <a:t>Programming Languages</a:t>
            </a:r>
          </a:p>
        </p:txBody>
      </p:sp>
      <p:sp>
        <p:nvSpPr>
          <p:cNvPr id="18435" name="Rectangle 3"/>
          <p:cNvSpPr>
            <a:spLocks noGrp="1"/>
          </p:cNvSpPr>
          <p:nvPr>
            <p:ph idx="1"/>
          </p:nvPr>
        </p:nvSpPr>
        <p:spPr>
          <a:xfrm>
            <a:off x="627993" y="3906982"/>
            <a:ext cx="11111884" cy="2450582"/>
          </a:xfrm>
        </p:spPr>
        <p:txBody>
          <a:bodyPr>
            <a:normAutofit/>
          </a:bodyPr>
          <a:lstStyle/>
          <a:p>
            <a:pPr marL="342900" indent="-342900" algn="just">
              <a:lnSpc>
                <a:spcPct val="120000"/>
              </a:lnSpc>
              <a:buClr>
                <a:srgbClr val="973735"/>
              </a:buClr>
              <a:buSzPct val="50000"/>
              <a:buFont typeface="Wingdings" pitchFamily="2" charset="2"/>
              <a:buChar char="u"/>
              <a:defRPr/>
            </a:pPr>
            <a:r>
              <a:rPr lang="en-US" sz="2600" dirty="0"/>
              <a:t>Programs that perform relatively simple tasks and are written in assembly language contain a large number of statements.  </a:t>
            </a:r>
          </a:p>
          <a:p>
            <a:pPr marL="342900" indent="-342900" algn="just">
              <a:lnSpc>
                <a:spcPct val="120000"/>
              </a:lnSpc>
              <a:buClr>
                <a:srgbClr val="973735"/>
              </a:buClr>
              <a:buSzPct val="50000"/>
              <a:buFont typeface="Wingdings" pitchFamily="2" charset="2"/>
              <a:buChar char="u"/>
              <a:defRPr/>
            </a:pPr>
            <a:r>
              <a:rPr lang="en-US" sz="2600" b="1" dirty="0"/>
              <a:t>Machine Language</a:t>
            </a:r>
            <a:r>
              <a:rPr lang="en-US" sz="2600" dirty="0"/>
              <a:t> </a:t>
            </a:r>
            <a:r>
              <a:rPr lang="en-US" sz="2600" dirty="0">
                <a:sym typeface="Wingdings" panose="05000000000000000000" pitchFamily="2" charset="2"/>
              </a:rPr>
              <a:t> </a:t>
            </a:r>
            <a:r>
              <a:rPr lang="en-US" sz="2600" b="1" dirty="0"/>
              <a:t>Assembly language</a:t>
            </a:r>
            <a:r>
              <a:rPr lang="en-US" sz="2600" dirty="0"/>
              <a:t> </a:t>
            </a:r>
            <a:r>
              <a:rPr lang="en-US" sz="2600" dirty="0">
                <a:sym typeface="Wingdings" panose="05000000000000000000" pitchFamily="2" charset="2"/>
              </a:rPr>
              <a:t></a:t>
            </a:r>
            <a:r>
              <a:rPr lang="en-US" sz="2600" dirty="0"/>
              <a:t> </a:t>
            </a:r>
            <a:r>
              <a:rPr lang="en-US" sz="2600" b="1" dirty="0">
                <a:solidFill>
                  <a:srgbClr val="FF0000"/>
                </a:solidFill>
              </a:rPr>
              <a:t>High-level languages</a:t>
            </a:r>
            <a:r>
              <a:rPr lang="en-US" sz="2600" b="1" dirty="0"/>
              <a:t>.</a:t>
            </a:r>
            <a:r>
              <a:rPr lang="en-US" sz="2600" dirty="0"/>
              <a:t> </a:t>
            </a:r>
          </a:p>
          <a:p>
            <a:pPr marL="342900" indent="-342900" algn="just">
              <a:lnSpc>
                <a:spcPct val="120000"/>
              </a:lnSpc>
              <a:buClr>
                <a:srgbClr val="973735"/>
              </a:buClr>
              <a:buSzPct val="50000"/>
              <a:buFont typeface="Wingdings" pitchFamily="2" charset="2"/>
              <a:buChar char="u"/>
              <a:defRPr/>
            </a:pPr>
            <a:r>
              <a:rPr lang="en-US" sz="2600" dirty="0"/>
              <a:t>To make our programs shorter, we use higher-level languages.</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27</a:t>
            </a:fld>
            <a:endParaRPr kumimoji="0" lang="en-US" dirty="0"/>
          </a:p>
        </p:txBody>
      </p:sp>
      <p:pic>
        <p:nvPicPr>
          <p:cNvPr id="3" name="Picture 2">
            <a:extLst>
              <a:ext uri="{FF2B5EF4-FFF2-40B4-BE49-F238E27FC236}">
                <a16:creationId xmlns:a16="http://schemas.microsoft.com/office/drawing/2014/main" id="{407363EC-71F9-4459-B322-0F2AB2265FCA}"/>
              </a:ext>
            </a:extLst>
          </p:cNvPr>
          <p:cNvPicPr>
            <a:picLocks noChangeAspect="1"/>
          </p:cNvPicPr>
          <p:nvPr/>
        </p:nvPicPr>
        <p:blipFill>
          <a:blip r:embed="rId3"/>
          <a:stretch>
            <a:fillRect/>
          </a:stretch>
        </p:blipFill>
        <p:spPr>
          <a:xfrm>
            <a:off x="4419600" y="1634403"/>
            <a:ext cx="3352800" cy="20097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419CE-C1E9-4E30-A723-F55066AD2CB8}"/>
              </a:ext>
            </a:extLst>
          </p:cNvPr>
          <p:cNvSpPr>
            <a:spLocks noGrp="1"/>
          </p:cNvSpPr>
          <p:nvPr>
            <p:ph type="title"/>
          </p:nvPr>
        </p:nvSpPr>
        <p:spPr/>
        <p:txBody>
          <a:bodyPr>
            <a:normAutofit fontScale="90000"/>
          </a:bodyPr>
          <a:lstStyle/>
          <a:p>
            <a:r>
              <a:rPr lang="en-US" dirty="0"/>
              <a:t>5 Generations of Programming Languages</a:t>
            </a:r>
          </a:p>
        </p:txBody>
      </p:sp>
      <p:sp>
        <p:nvSpPr>
          <p:cNvPr id="3" name="Content Placeholder 2">
            <a:extLst>
              <a:ext uri="{FF2B5EF4-FFF2-40B4-BE49-F238E27FC236}">
                <a16:creationId xmlns:a16="http://schemas.microsoft.com/office/drawing/2014/main" id="{39356FAB-61A4-45F8-99C3-13445CA54968}"/>
              </a:ext>
            </a:extLst>
          </p:cNvPr>
          <p:cNvSpPr>
            <a:spLocks noGrp="1"/>
          </p:cNvSpPr>
          <p:nvPr>
            <p:ph idx="1"/>
          </p:nvPr>
        </p:nvSpPr>
        <p:spPr>
          <a:xfrm>
            <a:off x="838201" y="1563329"/>
            <a:ext cx="10515600" cy="4743953"/>
          </a:xfrm>
        </p:spPr>
        <p:txBody>
          <a:bodyPr>
            <a:normAutofit fontScale="85000" lnSpcReduction="10000"/>
          </a:bodyPr>
          <a:lstStyle/>
          <a:p>
            <a:pPr marL="514350" indent="-514350" algn="just">
              <a:lnSpc>
                <a:spcPct val="120000"/>
              </a:lnSpc>
              <a:buSzPct val="100000"/>
              <a:buFont typeface="+mj-lt"/>
              <a:buAutoNum type="arabicParenR"/>
            </a:pPr>
            <a:r>
              <a:rPr lang="en-US" b="1" dirty="0"/>
              <a:t>Machine languages</a:t>
            </a:r>
            <a:r>
              <a:rPr lang="en-US" dirty="0"/>
              <a:t>.  </a:t>
            </a:r>
          </a:p>
          <a:p>
            <a:pPr marL="514350" indent="-514350" algn="just">
              <a:lnSpc>
                <a:spcPct val="120000"/>
              </a:lnSpc>
              <a:buSzPct val="100000"/>
              <a:buFont typeface="+mj-lt"/>
              <a:buAutoNum type="arabicParenR"/>
            </a:pPr>
            <a:r>
              <a:rPr lang="en-US" b="1" dirty="0"/>
              <a:t>Assembly languages</a:t>
            </a:r>
            <a:r>
              <a:rPr lang="en-US" dirty="0"/>
              <a:t>. </a:t>
            </a:r>
          </a:p>
          <a:p>
            <a:pPr marL="514350" indent="-514350" algn="just">
              <a:lnSpc>
                <a:spcPct val="120000"/>
              </a:lnSpc>
              <a:buSzPct val="100000"/>
              <a:buFont typeface="+mj-lt"/>
              <a:buAutoNum type="arabicParenR"/>
            </a:pPr>
            <a:r>
              <a:rPr lang="en-US" b="1" dirty="0"/>
              <a:t>Third-generation </a:t>
            </a:r>
            <a:r>
              <a:rPr lang="en-US" dirty="0"/>
              <a:t>languages. These are languages with instructions that describe how a result is to be obtained (C, Pascal, C++, Java…). </a:t>
            </a:r>
          </a:p>
          <a:p>
            <a:pPr marL="514350" indent="-514350" algn="just">
              <a:lnSpc>
                <a:spcPct val="120000"/>
              </a:lnSpc>
              <a:buSzPct val="100000"/>
              <a:buFont typeface="+mj-lt"/>
              <a:buAutoNum type="arabicParenR"/>
            </a:pPr>
            <a:r>
              <a:rPr lang="en-US" b="1" dirty="0"/>
              <a:t>Fourth-generation </a:t>
            </a:r>
            <a:r>
              <a:rPr lang="en-US" dirty="0"/>
              <a:t>languages. These are languages with instructions that describe what is to be done without specifying how it is to be done (SQL).</a:t>
            </a:r>
          </a:p>
          <a:p>
            <a:pPr marL="514350" indent="-514350" algn="just">
              <a:lnSpc>
                <a:spcPct val="120000"/>
              </a:lnSpc>
              <a:buSzPct val="100000"/>
              <a:buFont typeface="+mj-lt"/>
              <a:buAutoNum type="arabicParenR"/>
            </a:pPr>
            <a:r>
              <a:rPr lang="en-US" b="1" dirty="0"/>
              <a:t>Fifth-generation</a:t>
            </a:r>
            <a:r>
              <a:rPr lang="en-US" dirty="0"/>
              <a:t> languages are the closest to human languages.  They are used for artificial intelligence, fuzzy sets, and neural networks (Prolog, </a:t>
            </a:r>
            <a:r>
              <a:rPr lang="en-US" dirty="0" err="1"/>
              <a:t>Matlab</a:t>
            </a:r>
            <a:r>
              <a:rPr lang="en-US" dirty="0"/>
              <a:t>)</a:t>
            </a:r>
          </a:p>
        </p:txBody>
      </p:sp>
      <p:sp>
        <p:nvSpPr>
          <p:cNvPr id="4" name="Slide Number Placeholder 3">
            <a:extLst>
              <a:ext uri="{FF2B5EF4-FFF2-40B4-BE49-F238E27FC236}">
                <a16:creationId xmlns:a16="http://schemas.microsoft.com/office/drawing/2014/main" id="{4C50D65A-547D-45EB-B23A-C417A73FFA57}"/>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5" name="Date Placeholder 4">
            <a:extLst>
              <a:ext uri="{FF2B5EF4-FFF2-40B4-BE49-F238E27FC236}">
                <a16:creationId xmlns:a16="http://schemas.microsoft.com/office/drawing/2014/main" id="{92F157D5-3037-49D9-9273-AAFC76BE8239}"/>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3285299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5311-A84C-4B30-BF97-0B991FE3CD43}"/>
              </a:ext>
            </a:extLst>
          </p:cNvPr>
          <p:cNvSpPr>
            <a:spLocks noGrp="1"/>
          </p:cNvSpPr>
          <p:nvPr>
            <p:ph type="ctrTitle"/>
          </p:nvPr>
        </p:nvSpPr>
        <p:spPr/>
        <p:txBody>
          <a:bodyPr/>
          <a:lstStyle/>
          <a:p>
            <a:r>
              <a:rPr lang="en-US" altLang="ko-KR" sz="4400" b="1" dirty="0">
                <a:solidFill>
                  <a:schemeClr val="accent2"/>
                </a:solidFill>
                <a:latin typeface="Arial" panose="020B0604020202020204" pitchFamily="34" charset="0"/>
                <a:cs typeface="Arial" panose="020B0604020202020204" pitchFamily="34" charset="0"/>
              </a:rPr>
              <a:t>Compiler</a:t>
            </a:r>
            <a:endParaRPr lang="en-US" dirty="0"/>
          </a:p>
        </p:txBody>
      </p:sp>
    </p:spTree>
    <p:extLst>
      <p:ext uri="{BB962C8B-B14F-4D97-AF65-F5344CB8AC3E}">
        <p14:creationId xmlns:p14="http://schemas.microsoft.com/office/powerpoint/2010/main" val="306879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704497" y="619535"/>
            <a:ext cx="10806720" cy="748017"/>
          </a:xfrm>
        </p:spPr>
        <p:txBody>
          <a:bodyPr>
            <a:normAutofit/>
          </a:bodyPr>
          <a:lstStyle/>
          <a:p>
            <a:r>
              <a:rPr lang="en-US" sz="4000" b="1" dirty="0"/>
              <a:t>Contents</a:t>
            </a:r>
          </a:p>
        </p:txBody>
      </p:sp>
      <p:sp>
        <p:nvSpPr>
          <p:cNvPr id="18435" name="Rectangle 3"/>
          <p:cNvSpPr>
            <a:spLocks noGrp="1"/>
          </p:cNvSpPr>
          <p:nvPr>
            <p:ph idx="1"/>
          </p:nvPr>
        </p:nvSpPr>
        <p:spPr>
          <a:xfrm>
            <a:off x="704497" y="1484089"/>
            <a:ext cx="10724763" cy="4972690"/>
          </a:xfrm>
        </p:spPr>
        <p:txBody>
          <a:bodyPr>
            <a:normAutofit fontScale="92500" lnSpcReduction="20000"/>
          </a:bodyPr>
          <a:lstStyle/>
          <a:p>
            <a:pPr marL="344488" indent="-344488">
              <a:buClr>
                <a:srgbClr val="C00000"/>
              </a:buClr>
              <a:buSzPct val="50000"/>
              <a:buFont typeface="Wingdings" panose="05000000000000000000" pitchFamily="2" charset="2"/>
              <a:buChar char="u"/>
            </a:pPr>
            <a:r>
              <a:rPr lang="en-US" dirty="0"/>
              <a:t>Definitions</a:t>
            </a:r>
          </a:p>
          <a:p>
            <a:pPr marL="344488" indent="-344488">
              <a:buClr>
                <a:srgbClr val="C00000"/>
              </a:buClr>
              <a:buSzPct val="50000"/>
              <a:buFont typeface="Wingdings" panose="05000000000000000000" pitchFamily="2" charset="2"/>
              <a:buChar char="u"/>
            </a:pPr>
            <a:r>
              <a:rPr lang="en-US" dirty="0"/>
              <a:t>How to make a good software?</a:t>
            </a:r>
          </a:p>
          <a:p>
            <a:pPr marL="344488" indent="-344488">
              <a:buClr>
                <a:srgbClr val="C00000"/>
              </a:buClr>
              <a:buSzPct val="50000"/>
              <a:buFont typeface="Wingdings" panose="05000000000000000000" pitchFamily="2" charset="2"/>
              <a:buChar char="u"/>
            </a:pPr>
            <a:r>
              <a:rPr lang="en-US" dirty="0"/>
              <a:t>Steps to develop a software?</a:t>
            </a:r>
          </a:p>
          <a:p>
            <a:pPr marL="344488" indent="-344488">
              <a:buClr>
                <a:srgbClr val="C00000"/>
              </a:buClr>
              <a:buSzPct val="50000"/>
              <a:buFont typeface="Wingdings" panose="05000000000000000000" pitchFamily="2" charset="2"/>
              <a:buChar char="u"/>
            </a:pPr>
            <a:r>
              <a:rPr lang="en-US" dirty="0"/>
              <a:t>Overview Computer hardware</a:t>
            </a:r>
          </a:p>
          <a:p>
            <a:pPr marL="344488" indent="-344488">
              <a:buClr>
                <a:srgbClr val="C00000"/>
              </a:buClr>
              <a:buSzPct val="50000"/>
              <a:buFont typeface="Wingdings" panose="05000000000000000000" pitchFamily="2" charset="2"/>
              <a:buChar char="u"/>
            </a:pPr>
            <a:r>
              <a:rPr lang="en-US" dirty="0"/>
              <a:t>Data Units</a:t>
            </a:r>
          </a:p>
          <a:p>
            <a:pPr marL="344488" indent="-344488">
              <a:buClr>
                <a:srgbClr val="C00000"/>
              </a:buClr>
              <a:buSzPct val="50000"/>
              <a:buFont typeface="Wingdings" panose="05000000000000000000" pitchFamily="2" charset="2"/>
              <a:buChar char="u"/>
            </a:pPr>
            <a:r>
              <a:rPr lang="en-US" dirty="0"/>
              <a:t>Addressing Information</a:t>
            </a:r>
          </a:p>
          <a:p>
            <a:pPr marL="344488" indent="-344488">
              <a:buClr>
                <a:srgbClr val="C00000"/>
              </a:buClr>
              <a:buSzPct val="50000"/>
              <a:buFont typeface="Wingdings" panose="05000000000000000000" pitchFamily="2" charset="2"/>
              <a:buChar char="u"/>
            </a:pPr>
            <a:r>
              <a:rPr lang="en-US" dirty="0"/>
              <a:t>Program Instructions</a:t>
            </a:r>
          </a:p>
          <a:p>
            <a:pPr marL="344488" indent="-344488">
              <a:buClr>
                <a:srgbClr val="C00000"/>
              </a:buClr>
              <a:buSzPct val="50000"/>
              <a:buFont typeface="Wingdings" panose="05000000000000000000" pitchFamily="2" charset="2"/>
              <a:buChar char="u"/>
            </a:pPr>
            <a:r>
              <a:rPr lang="en-US" dirty="0"/>
              <a:t>Programming Languages</a:t>
            </a:r>
          </a:p>
          <a:p>
            <a:pPr marL="344488" indent="-344488">
              <a:buClr>
                <a:srgbClr val="C00000"/>
              </a:buClr>
              <a:buSzPct val="50000"/>
              <a:buFont typeface="Wingdings" panose="05000000000000000000" pitchFamily="2" charset="2"/>
              <a:buChar char="u"/>
            </a:pPr>
            <a:r>
              <a:rPr lang="en-US" dirty="0"/>
              <a:t>Compiler</a:t>
            </a:r>
          </a:p>
          <a:p>
            <a:pPr marL="344488" indent="-344488">
              <a:buClr>
                <a:srgbClr val="C00000"/>
              </a:buClr>
              <a:buSzPct val="50000"/>
              <a:buFont typeface="Wingdings" panose="05000000000000000000" pitchFamily="2" charset="2"/>
              <a:buChar char="u"/>
            </a:pPr>
            <a:r>
              <a:rPr lang="en-US" dirty="0"/>
              <a:t>Why C is the first language selected?</a:t>
            </a:r>
          </a:p>
          <a:p>
            <a:pPr marL="344488" indent="-344488">
              <a:buClr>
                <a:srgbClr val="C00000"/>
              </a:buClr>
              <a:buSzPct val="50000"/>
              <a:buFont typeface="Wingdings" panose="05000000000000000000" pitchFamily="2" charset="2"/>
              <a:buChar char="u"/>
            </a:pPr>
            <a:r>
              <a:rPr lang="en-US" dirty="0"/>
              <a:t>Some notable features of C</a:t>
            </a:r>
          </a:p>
          <a:p>
            <a:pPr marL="344488" indent="-344488">
              <a:buClr>
                <a:srgbClr val="C00000"/>
              </a:buClr>
              <a:buSzPct val="50000"/>
              <a:buFont typeface="Wingdings" panose="05000000000000000000" pitchFamily="2" charset="2"/>
              <a:buChar char="u"/>
            </a:pPr>
            <a:r>
              <a:rPr lang="en-US" dirty="0"/>
              <a:t>Structure of a simple C Program.</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2" name="Date Placeholder 1"/>
          <p:cNvSpPr>
            <a:spLocks noGrp="1"/>
          </p:cNvSpPr>
          <p:nvPr>
            <p:ph type="dt" sz="half" idx="10"/>
          </p:nvPr>
        </p:nvSpPr>
        <p:spPr/>
        <p:txBody>
          <a:bodyPr/>
          <a:lstStyle/>
          <a:p>
            <a:fld id="{2F7325C5-B2EF-4E6F-A1DB-F1803A7D3906}" type="datetime1">
              <a:rPr lang="vi-VN" smtClean="0"/>
              <a:t>30/12/2024</a:t>
            </a:fld>
            <a:endParaRPr lang="en-US" dirty="0"/>
          </a:p>
        </p:txBody>
      </p:sp>
    </p:spTree>
    <p:extLst>
      <p:ext uri="{BB962C8B-B14F-4D97-AF65-F5344CB8AC3E}">
        <p14:creationId xmlns:p14="http://schemas.microsoft.com/office/powerpoint/2010/main" val="1373946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B6B38-E910-47FD-9778-ED371FA666B3}"/>
              </a:ext>
            </a:extLst>
          </p:cNvPr>
          <p:cNvSpPr>
            <a:spLocks noGrp="1"/>
          </p:cNvSpPr>
          <p:nvPr>
            <p:ph type="title"/>
          </p:nvPr>
        </p:nvSpPr>
        <p:spPr>
          <a:xfrm>
            <a:off x="838199" y="810437"/>
            <a:ext cx="10842523" cy="575433"/>
          </a:xfrm>
        </p:spPr>
        <p:txBody>
          <a:bodyPr>
            <a:noAutofit/>
          </a:bodyPr>
          <a:lstStyle/>
          <a:p>
            <a:r>
              <a:rPr lang="en-US" sz="4000" dirty="0"/>
              <a:t>Translating and Executing a Program</a:t>
            </a:r>
          </a:p>
        </p:txBody>
      </p:sp>
      <p:sp>
        <p:nvSpPr>
          <p:cNvPr id="3" name="Content Placeholder 2">
            <a:extLst>
              <a:ext uri="{FF2B5EF4-FFF2-40B4-BE49-F238E27FC236}">
                <a16:creationId xmlns:a16="http://schemas.microsoft.com/office/drawing/2014/main" id="{D2878198-2F2D-45FF-8149-CE05A4F4D686}"/>
              </a:ext>
            </a:extLst>
          </p:cNvPr>
          <p:cNvSpPr>
            <a:spLocks noGrp="1"/>
          </p:cNvSpPr>
          <p:nvPr>
            <p:ph idx="1"/>
          </p:nvPr>
        </p:nvSpPr>
        <p:spPr>
          <a:xfrm>
            <a:off x="838200" y="1485201"/>
            <a:ext cx="10842522" cy="4896167"/>
          </a:xfrm>
        </p:spPr>
        <p:txBody>
          <a:bodyPr>
            <a:normAutofit/>
          </a:bodyPr>
          <a:lstStyle/>
          <a:p>
            <a:pPr marL="285750" indent="-285750">
              <a:lnSpc>
                <a:spcPct val="150000"/>
              </a:lnSpc>
            </a:pPr>
            <a:r>
              <a:rPr lang="en-US" b="1" dirty="0"/>
              <a:t>Program code</a:t>
            </a:r>
            <a:r>
              <a:rPr lang="en-US" dirty="0"/>
              <a:t> in a high level language can not run. It must be translated to binary code (machine code) before running.</a:t>
            </a:r>
          </a:p>
          <a:p>
            <a:pPr marL="285750" indent="-285750">
              <a:lnSpc>
                <a:spcPct val="150000"/>
              </a:lnSpc>
            </a:pPr>
            <a:r>
              <a:rPr lang="en-US" dirty="0"/>
              <a:t>2 ways of translations:</a:t>
            </a:r>
          </a:p>
          <a:p>
            <a:pPr marL="285750" lvl="1" indent="-285750">
              <a:lnSpc>
                <a:spcPct val="150000"/>
              </a:lnSpc>
            </a:pPr>
            <a:r>
              <a:rPr lang="en-US" b="1" dirty="0"/>
              <a:t>Interpreting</a:t>
            </a:r>
            <a:r>
              <a:rPr lang="en-US" dirty="0"/>
              <a:t>: One-by-one statement is translated then run </a:t>
            </a:r>
            <a:r>
              <a:rPr lang="en-US" dirty="0">
                <a:sym typeface="Wingdings" panose="05000000000000000000" pitchFamily="2" charset="2"/>
              </a:rPr>
              <a:t></a:t>
            </a:r>
            <a:r>
              <a:rPr lang="en-US" dirty="0"/>
              <a:t> </a:t>
            </a:r>
            <a:r>
              <a:rPr lang="en-US" b="1" dirty="0"/>
              <a:t>Interpreter</a:t>
            </a:r>
          </a:p>
          <a:p>
            <a:pPr marL="285750" lvl="1" indent="-285750">
              <a:lnSpc>
                <a:spcPct val="150000"/>
              </a:lnSpc>
            </a:pPr>
            <a:r>
              <a:rPr lang="en-US" b="1" dirty="0"/>
              <a:t>Compiling</a:t>
            </a:r>
            <a:r>
              <a:rPr lang="en-US" dirty="0"/>
              <a:t>: All statements of program are translated then executed as a whole </a:t>
            </a:r>
            <a:r>
              <a:rPr lang="en-US" dirty="0">
                <a:sym typeface="Wingdings" panose="05000000000000000000" pitchFamily="2" charset="2"/>
              </a:rPr>
              <a:t></a:t>
            </a:r>
            <a:r>
              <a:rPr lang="en-US" dirty="0"/>
              <a:t> </a:t>
            </a:r>
            <a:r>
              <a:rPr lang="en-US" b="1" dirty="0"/>
              <a:t>Compiler</a:t>
            </a:r>
          </a:p>
          <a:p>
            <a:pPr marL="285750" indent="-285750">
              <a:lnSpc>
                <a:spcPct val="150000"/>
              </a:lnSpc>
            </a:pPr>
            <a:r>
              <a:rPr lang="en-US" b="1" dirty="0">
                <a:solidFill>
                  <a:srgbClr val="FF0000"/>
                </a:solidFill>
              </a:rPr>
              <a:t>C translator is a compiler</a:t>
            </a:r>
          </a:p>
        </p:txBody>
      </p:sp>
      <p:sp>
        <p:nvSpPr>
          <p:cNvPr id="4" name="Slide Number Placeholder 3">
            <a:extLst>
              <a:ext uri="{FF2B5EF4-FFF2-40B4-BE49-F238E27FC236}">
                <a16:creationId xmlns:a16="http://schemas.microsoft.com/office/drawing/2014/main" id="{12262531-A4EA-42FF-BA65-07BF23EEE7C2}"/>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5" name="Date Placeholder 4">
            <a:extLst>
              <a:ext uri="{FF2B5EF4-FFF2-40B4-BE49-F238E27FC236}">
                <a16:creationId xmlns:a16="http://schemas.microsoft.com/office/drawing/2014/main" id="{2FFA72B9-DF4A-488D-B8F1-A3227EADF66D}"/>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1380376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0A8E-EC80-43A5-B864-9AE2AB0084AA}"/>
              </a:ext>
            </a:extLst>
          </p:cNvPr>
          <p:cNvSpPr>
            <a:spLocks noGrp="1"/>
          </p:cNvSpPr>
          <p:nvPr>
            <p:ph type="title"/>
          </p:nvPr>
        </p:nvSpPr>
        <p:spPr/>
        <p:txBody>
          <a:bodyPr>
            <a:normAutofit/>
          </a:bodyPr>
          <a:lstStyle/>
          <a:p>
            <a:r>
              <a:rPr lang="en-US" sz="3500" dirty="0"/>
              <a:t>Compiler</a:t>
            </a:r>
          </a:p>
        </p:txBody>
      </p:sp>
      <p:sp>
        <p:nvSpPr>
          <p:cNvPr id="3" name="Content Placeholder 2">
            <a:extLst>
              <a:ext uri="{FF2B5EF4-FFF2-40B4-BE49-F238E27FC236}">
                <a16:creationId xmlns:a16="http://schemas.microsoft.com/office/drawing/2014/main" id="{3B1BFBF8-EF7D-45CB-97DD-3FD0C6CE7F82}"/>
              </a:ext>
            </a:extLst>
          </p:cNvPr>
          <p:cNvSpPr>
            <a:spLocks noGrp="1"/>
          </p:cNvSpPr>
          <p:nvPr>
            <p:ph idx="1"/>
          </p:nvPr>
        </p:nvSpPr>
        <p:spPr>
          <a:xfrm>
            <a:off x="838199" y="1415667"/>
            <a:ext cx="11049001" cy="4631896"/>
          </a:xfrm>
        </p:spPr>
        <p:txBody>
          <a:bodyPr>
            <a:normAutofit/>
          </a:bodyPr>
          <a:lstStyle/>
          <a:p>
            <a:pPr algn="just">
              <a:lnSpc>
                <a:spcPct val="130000"/>
              </a:lnSpc>
            </a:pPr>
            <a:r>
              <a:rPr lang="en-US" sz="2500" b="1" i="0" dirty="0">
                <a:solidFill>
                  <a:srgbClr val="1C1E21"/>
                </a:solidFill>
                <a:effectLst/>
                <a:latin typeface="+mj-lt"/>
              </a:rPr>
              <a:t>The compilation process in C is</a:t>
            </a:r>
            <a:r>
              <a:rPr lang="en-US" sz="2500" b="0" i="0" dirty="0">
                <a:solidFill>
                  <a:srgbClr val="1C1E21"/>
                </a:solidFill>
                <a:effectLst/>
                <a:latin typeface="+mj-lt"/>
              </a:rPr>
              <a:t>:</a:t>
            </a:r>
          </a:p>
          <a:p>
            <a:pPr lvl="1" algn="just">
              <a:lnSpc>
                <a:spcPct val="130000"/>
              </a:lnSpc>
            </a:pPr>
            <a:r>
              <a:rPr lang="en-US" sz="2200" dirty="0">
                <a:solidFill>
                  <a:srgbClr val="1C1E21"/>
                </a:solidFill>
                <a:latin typeface="+mj-lt"/>
              </a:rPr>
              <a:t>C</a:t>
            </a:r>
            <a:r>
              <a:rPr lang="en-US" sz="2200" b="0" i="0" dirty="0">
                <a:solidFill>
                  <a:srgbClr val="1C1E21"/>
                </a:solidFill>
                <a:effectLst/>
                <a:latin typeface="+mj-lt"/>
              </a:rPr>
              <a:t>onverting an understandable human code into a machine understandable code </a:t>
            </a:r>
          </a:p>
          <a:p>
            <a:pPr lvl="1" algn="just">
              <a:lnSpc>
                <a:spcPct val="130000"/>
              </a:lnSpc>
            </a:pPr>
            <a:r>
              <a:rPr lang="en-US" sz="2200" dirty="0">
                <a:solidFill>
                  <a:srgbClr val="1C1E21"/>
                </a:solidFill>
                <a:latin typeface="+mj-lt"/>
              </a:rPr>
              <a:t>C</a:t>
            </a:r>
            <a:r>
              <a:rPr lang="en-US" sz="2200" b="0" i="0" dirty="0">
                <a:solidFill>
                  <a:srgbClr val="1C1E21"/>
                </a:solidFill>
                <a:effectLst/>
                <a:latin typeface="+mj-lt"/>
              </a:rPr>
              <a:t>hecking the syntax and semantics of the code to determine any syntax errors or warnings present in our C program.</a:t>
            </a:r>
          </a:p>
          <a:p>
            <a:pPr algn="just">
              <a:lnSpc>
                <a:spcPct val="130000"/>
              </a:lnSpc>
            </a:pPr>
            <a:r>
              <a:rPr lang="en-US" sz="2500" b="1" i="0" dirty="0">
                <a:effectLst/>
                <a:latin typeface="+mj-lt"/>
              </a:rPr>
              <a:t>Compilation process in C involves four steps:</a:t>
            </a:r>
          </a:p>
          <a:p>
            <a:pPr lvl="1" algn="just">
              <a:lnSpc>
                <a:spcPct val="130000"/>
              </a:lnSpc>
            </a:pPr>
            <a:r>
              <a:rPr lang="en-US" sz="2200" i="0" dirty="0">
                <a:effectLst/>
                <a:latin typeface="+mj-lt"/>
              </a:rPr>
              <a:t>Preprocessing</a:t>
            </a:r>
          </a:p>
          <a:p>
            <a:pPr lvl="1" algn="just">
              <a:lnSpc>
                <a:spcPct val="130000"/>
              </a:lnSpc>
            </a:pPr>
            <a:r>
              <a:rPr lang="en-US" sz="2200" i="0" dirty="0">
                <a:effectLst/>
                <a:latin typeface="+mj-lt"/>
              </a:rPr>
              <a:t>Compiling</a:t>
            </a:r>
          </a:p>
          <a:p>
            <a:pPr lvl="1" algn="just">
              <a:lnSpc>
                <a:spcPct val="130000"/>
              </a:lnSpc>
            </a:pPr>
            <a:r>
              <a:rPr lang="en-US" sz="2200" dirty="0">
                <a:latin typeface="+mj-lt"/>
              </a:rPr>
              <a:t>Assembling</a:t>
            </a:r>
          </a:p>
          <a:p>
            <a:pPr lvl="1" algn="just">
              <a:lnSpc>
                <a:spcPct val="130000"/>
              </a:lnSpc>
            </a:pPr>
            <a:r>
              <a:rPr lang="en-US" sz="2200" dirty="0">
                <a:latin typeface="+mj-lt"/>
              </a:rPr>
              <a:t>Linking</a:t>
            </a:r>
          </a:p>
        </p:txBody>
      </p:sp>
      <p:sp>
        <p:nvSpPr>
          <p:cNvPr id="4" name="Slide Number Placeholder 3">
            <a:extLst>
              <a:ext uri="{FF2B5EF4-FFF2-40B4-BE49-F238E27FC236}">
                <a16:creationId xmlns:a16="http://schemas.microsoft.com/office/drawing/2014/main" id="{97217368-B13D-41BD-B32D-BA21FEAD8A26}"/>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5" name="Date Placeholder 4">
            <a:extLst>
              <a:ext uri="{FF2B5EF4-FFF2-40B4-BE49-F238E27FC236}">
                <a16:creationId xmlns:a16="http://schemas.microsoft.com/office/drawing/2014/main" id="{2777BF90-CC82-43E6-86DE-0798B6DE40ED}"/>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7" name="Picture 6">
            <a:extLst>
              <a:ext uri="{FF2B5EF4-FFF2-40B4-BE49-F238E27FC236}">
                <a16:creationId xmlns:a16="http://schemas.microsoft.com/office/drawing/2014/main" id="{B2258294-D033-4174-8C30-616EDE26B7E6}"/>
              </a:ext>
            </a:extLst>
          </p:cNvPr>
          <p:cNvPicPr>
            <a:picLocks noChangeAspect="1"/>
          </p:cNvPicPr>
          <p:nvPr/>
        </p:nvPicPr>
        <p:blipFill>
          <a:blip r:embed="rId2"/>
          <a:stretch>
            <a:fillRect/>
          </a:stretch>
        </p:blipFill>
        <p:spPr>
          <a:xfrm>
            <a:off x="4788310" y="4170639"/>
            <a:ext cx="5928567" cy="2190831"/>
          </a:xfrm>
          <a:prstGeom prst="rect">
            <a:avLst/>
          </a:prstGeom>
        </p:spPr>
      </p:pic>
    </p:spTree>
    <p:extLst>
      <p:ext uri="{BB962C8B-B14F-4D97-AF65-F5344CB8AC3E}">
        <p14:creationId xmlns:p14="http://schemas.microsoft.com/office/powerpoint/2010/main" val="578357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5F10-1169-4839-8B34-3857E23773E9}"/>
              </a:ext>
            </a:extLst>
          </p:cNvPr>
          <p:cNvSpPr>
            <a:spLocks noGrp="1"/>
          </p:cNvSpPr>
          <p:nvPr>
            <p:ph type="title"/>
          </p:nvPr>
        </p:nvSpPr>
        <p:spPr/>
        <p:txBody>
          <a:bodyPr>
            <a:normAutofit fontScale="90000"/>
          </a:bodyPr>
          <a:lstStyle/>
          <a:p>
            <a:r>
              <a:rPr lang="en-US" sz="3600" dirty="0">
                <a:solidFill>
                  <a:srgbClr val="1C1E21"/>
                </a:solidFill>
              </a:rPr>
              <a:t>C</a:t>
            </a:r>
            <a:r>
              <a:rPr lang="en-US" sz="3600" b="1" i="0" dirty="0">
                <a:solidFill>
                  <a:srgbClr val="1C1E21"/>
                </a:solidFill>
                <a:effectLst/>
                <a:latin typeface="+mj-lt"/>
              </a:rPr>
              <a:t>ompilation process</a:t>
            </a:r>
            <a:endParaRPr lang="en-US" sz="3500" dirty="0"/>
          </a:p>
        </p:txBody>
      </p:sp>
      <p:sp>
        <p:nvSpPr>
          <p:cNvPr id="4" name="Slide Number Placeholder 3">
            <a:extLst>
              <a:ext uri="{FF2B5EF4-FFF2-40B4-BE49-F238E27FC236}">
                <a16:creationId xmlns:a16="http://schemas.microsoft.com/office/drawing/2014/main" id="{BCE1B845-D7FD-4546-82CE-5C95AA6E2DC9}"/>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5" name="Date Placeholder 4">
            <a:extLst>
              <a:ext uri="{FF2B5EF4-FFF2-40B4-BE49-F238E27FC236}">
                <a16:creationId xmlns:a16="http://schemas.microsoft.com/office/drawing/2014/main" id="{DF8B78A2-F591-45B5-A0D0-F0906DF43B66}"/>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13" name="Picture 12">
            <a:extLst>
              <a:ext uri="{FF2B5EF4-FFF2-40B4-BE49-F238E27FC236}">
                <a16:creationId xmlns:a16="http://schemas.microsoft.com/office/drawing/2014/main" id="{F55B1102-EEB6-4A6F-A099-B898FA9D4C39}"/>
              </a:ext>
            </a:extLst>
          </p:cNvPr>
          <p:cNvPicPr>
            <a:picLocks noChangeAspect="1"/>
          </p:cNvPicPr>
          <p:nvPr/>
        </p:nvPicPr>
        <p:blipFill>
          <a:blip r:embed="rId2"/>
          <a:stretch>
            <a:fillRect/>
          </a:stretch>
        </p:blipFill>
        <p:spPr>
          <a:xfrm>
            <a:off x="7026793" y="2343"/>
            <a:ext cx="5175039" cy="6362386"/>
          </a:xfrm>
          <a:prstGeom prst="rect">
            <a:avLst/>
          </a:prstGeom>
        </p:spPr>
      </p:pic>
      <p:pic>
        <p:nvPicPr>
          <p:cNvPr id="19" name="Picture 18">
            <a:extLst>
              <a:ext uri="{FF2B5EF4-FFF2-40B4-BE49-F238E27FC236}">
                <a16:creationId xmlns:a16="http://schemas.microsoft.com/office/drawing/2014/main" id="{E0C5FE4D-8E3C-40C0-9123-E92250BC8260}"/>
              </a:ext>
            </a:extLst>
          </p:cNvPr>
          <p:cNvPicPr>
            <a:picLocks noChangeAspect="1"/>
          </p:cNvPicPr>
          <p:nvPr/>
        </p:nvPicPr>
        <p:blipFill>
          <a:blip r:embed="rId3"/>
          <a:stretch>
            <a:fillRect/>
          </a:stretch>
        </p:blipFill>
        <p:spPr>
          <a:xfrm>
            <a:off x="906328" y="2953211"/>
            <a:ext cx="4254928" cy="2096503"/>
          </a:xfrm>
          <a:prstGeom prst="rect">
            <a:avLst/>
          </a:prstGeom>
          <a:ln w="38100">
            <a:solidFill>
              <a:srgbClr val="002060"/>
            </a:solidFill>
          </a:ln>
        </p:spPr>
      </p:pic>
      <p:cxnSp>
        <p:nvCxnSpPr>
          <p:cNvPr id="24" name="Straight Arrow Connector 23">
            <a:extLst>
              <a:ext uri="{FF2B5EF4-FFF2-40B4-BE49-F238E27FC236}">
                <a16:creationId xmlns:a16="http://schemas.microsoft.com/office/drawing/2014/main" id="{13A8EB1B-C661-4905-BDBB-3DC1E69BAE81}"/>
              </a:ext>
            </a:extLst>
          </p:cNvPr>
          <p:cNvCxnSpPr>
            <a:cxnSpLocks/>
          </p:cNvCxnSpPr>
          <p:nvPr/>
        </p:nvCxnSpPr>
        <p:spPr>
          <a:xfrm flipV="1">
            <a:off x="4935794" y="1142393"/>
            <a:ext cx="2674374" cy="1791154"/>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E8E413A-EC9E-4A5A-9FC6-22F4310CDF2D}"/>
              </a:ext>
            </a:extLst>
          </p:cNvPr>
          <p:cNvSpPr>
            <a:spLocks noGrp="1"/>
          </p:cNvSpPr>
          <p:nvPr>
            <p:ph idx="1"/>
          </p:nvPr>
        </p:nvSpPr>
        <p:spPr>
          <a:xfrm rot="19574582">
            <a:off x="4531952" y="1669298"/>
            <a:ext cx="2898686" cy="501138"/>
          </a:xfrm>
        </p:spPr>
        <p:txBody>
          <a:bodyPr>
            <a:normAutofit/>
          </a:bodyPr>
          <a:lstStyle/>
          <a:p>
            <a:pPr marL="0" indent="0">
              <a:buNone/>
            </a:pPr>
            <a:r>
              <a:rPr lang="en-US" sz="2200" dirty="0">
                <a:solidFill>
                  <a:srgbClr val="002060"/>
                </a:solidFill>
                <a:latin typeface="+mj-lt"/>
              </a:rPr>
              <a:t>C</a:t>
            </a:r>
            <a:r>
              <a:rPr lang="en-US" sz="2200" i="0" dirty="0">
                <a:solidFill>
                  <a:srgbClr val="002060"/>
                </a:solidFill>
                <a:effectLst/>
                <a:latin typeface="+mj-lt"/>
              </a:rPr>
              <a:t>ompilation process</a:t>
            </a:r>
            <a:endParaRPr lang="en-US" sz="2200" dirty="0">
              <a:solidFill>
                <a:srgbClr val="002060"/>
              </a:solidFill>
            </a:endParaRPr>
          </a:p>
        </p:txBody>
      </p:sp>
    </p:spTree>
    <p:extLst>
      <p:ext uri="{BB962C8B-B14F-4D97-AF65-F5344CB8AC3E}">
        <p14:creationId xmlns:p14="http://schemas.microsoft.com/office/powerpoint/2010/main" val="2337347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18FF4-E71E-4CAC-8352-3E5A1B9184E1}"/>
              </a:ext>
            </a:extLst>
          </p:cNvPr>
          <p:cNvSpPr>
            <a:spLocks noGrp="1"/>
          </p:cNvSpPr>
          <p:nvPr>
            <p:ph type="title"/>
          </p:nvPr>
        </p:nvSpPr>
        <p:spPr>
          <a:xfrm>
            <a:off x="838200" y="733028"/>
            <a:ext cx="10515600" cy="575433"/>
          </a:xfrm>
        </p:spPr>
        <p:txBody>
          <a:bodyPr>
            <a:noAutofit/>
          </a:bodyPr>
          <a:lstStyle/>
          <a:p>
            <a:r>
              <a:rPr lang="en-US" sz="3500" dirty="0">
                <a:solidFill>
                  <a:srgbClr val="1C1E21"/>
                </a:solidFill>
              </a:rPr>
              <a:t>C</a:t>
            </a:r>
            <a:r>
              <a:rPr lang="en-US" sz="3500" b="1" i="0" dirty="0">
                <a:solidFill>
                  <a:srgbClr val="1C1E21"/>
                </a:solidFill>
                <a:effectLst/>
                <a:latin typeface="+mj-lt"/>
              </a:rPr>
              <a:t>ompilation process (cont.)</a:t>
            </a:r>
            <a:endParaRPr lang="en-US" sz="3500" dirty="0"/>
          </a:p>
        </p:txBody>
      </p:sp>
      <p:sp>
        <p:nvSpPr>
          <p:cNvPr id="3" name="Content Placeholder 2">
            <a:extLst>
              <a:ext uri="{FF2B5EF4-FFF2-40B4-BE49-F238E27FC236}">
                <a16:creationId xmlns:a16="http://schemas.microsoft.com/office/drawing/2014/main" id="{D2BF7E97-3032-454B-940B-9DE1CEF94707}"/>
              </a:ext>
            </a:extLst>
          </p:cNvPr>
          <p:cNvSpPr>
            <a:spLocks noGrp="1"/>
          </p:cNvSpPr>
          <p:nvPr>
            <p:ph idx="1"/>
          </p:nvPr>
        </p:nvSpPr>
        <p:spPr>
          <a:xfrm>
            <a:off x="838201" y="1337189"/>
            <a:ext cx="10515600" cy="5299587"/>
          </a:xfrm>
        </p:spPr>
        <p:txBody>
          <a:bodyPr>
            <a:normAutofit fontScale="70000" lnSpcReduction="20000"/>
          </a:bodyPr>
          <a:lstStyle/>
          <a:p>
            <a:pPr marL="0" indent="0" algn="just">
              <a:lnSpc>
                <a:spcPct val="130000"/>
              </a:lnSpc>
              <a:buNone/>
            </a:pPr>
            <a:r>
              <a:rPr lang="en-US" dirty="0"/>
              <a:t>The C program file </a:t>
            </a:r>
            <a:r>
              <a:rPr lang="en-US" b="1" dirty="0" err="1"/>
              <a:t>hello.c</a:t>
            </a:r>
            <a:endParaRPr lang="en-US" dirty="0"/>
          </a:p>
          <a:p>
            <a:pPr algn="just">
              <a:lnSpc>
                <a:spcPct val="130000"/>
              </a:lnSpc>
            </a:pPr>
            <a:r>
              <a:rPr lang="en-US" b="1" dirty="0"/>
              <a:t>Step 1</a:t>
            </a:r>
            <a:r>
              <a:rPr lang="en-US" dirty="0"/>
              <a:t>:</a:t>
            </a:r>
            <a:r>
              <a:rPr lang="en-US" b="1" dirty="0"/>
              <a:t> </a:t>
            </a:r>
            <a:r>
              <a:rPr lang="en-US" dirty="0"/>
              <a:t>Preprocessing of header files, all the statements starting with </a:t>
            </a:r>
            <a:r>
              <a:rPr lang="en-US" b="1" dirty="0"/>
              <a:t>#</a:t>
            </a:r>
            <a:r>
              <a:rPr lang="en-US" dirty="0"/>
              <a:t> symbol and comments are replaced/removed. Generates an intermediate file </a:t>
            </a:r>
            <a:r>
              <a:rPr lang="en-US" b="1" dirty="0" err="1"/>
              <a:t>hello.i</a:t>
            </a:r>
            <a:endParaRPr lang="en-US" dirty="0"/>
          </a:p>
          <a:p>
            <a:pPr algn="just">
              <a:lnSpc>
                <a:spcPct val="130000"/>
              </a:lnSpc>
            </a:pPr>
            <a:r>
              <a:rPr lang="en-US" b="1" dirty="0"/>
              <a:t>Step 2</a:t>
            </a:r>
            <a:r>
              <a:rPr lang="en-US" dirty="0"/>
              <a:t>:</a:t>
            </a:r>
            <a:r>
              <a:rPr lang="en-US" b="1" dirty="0"/>
              <a:t> </a:t>
            </a:r>
            <a:r>
              <a:rPr lang="en-US" dirty="0"/>
              <a:t>Compiler software translates the </a:t>
            </a:r>
            <a:r>
              <a:rPr lang="en-US" b="1" dirty="0" err="1"/>
              <a:t>hello.i</a:t>
            </a:r>
            <a:r>
              <a:rPr lang="en-US" dirty="0"/>
              <a:t> file to </a:t>
            </a:r>
            <a:r>
              <a:rPr lang="en-US" b="1" dirty="0" err="1"/>
              <a:t>hello.s</a:t>
            </a:r>
            <a:r>
              <a:rPr lang="en-US" dirty="0"/>
              <a:t> with assembly level instructions (</a:t>
            </a:r>
            <a:r>
              <a:rPr lang="en-US" b="1" dirty="0"/>
              <a:t>low-level code</a:t>
            </a:r>
            <a:r>
              <a:rPr lang="en-US" dirty="0"/>
              <a:t>).</a:t>
            </a:r>
          </a:p>
          <a:p>
            <a:pPr algn="just">
              <a:lnSpc>
                <a:spcPct val="130000"/>
              </a:lnSpc>
            </a:pPr>
            <a:r>
              <a:rPr lang="en-US" b="1" dirty="0"/>
              <a:t>Step 3</a:t>
            </a:r>
            <a:r>
              <a:rPr lang="en-US" dirty="0"/>
              <a:t>: Assembly-level code instructions are converted into machine-understandable code (binary/hexadecimal form) by the assembler. The file generated is known as the object file with an extension of </a:t>
            </a:r>
            <a:r>
              <a:rPr lang="en-US" b="1" dirty="0"/>
              <a:t>.obj/.o</a:t>
            </a:r>
            <a:r>
              <a:rPr lang="en-US" dirty="0"/>
              <a:t> i.e. </a:t>
            </a:r>
            <a:r>
              <a:rPr lang="en-US" b="1" dirty="0"/>
              <a:t>hello.obj/</a:t>
            </a:r>
            <a:r>
              <a:rPr lang="en-US" b="1" dirty="0" err="1"/>
              <a:t>hello.o</a:t>
            </a:r>
            <a:r>
              <a:rPr lang="en-US" dirty="0"/>
              <a:t> file.</a:t>
            </a:r>
          </a:p>
          <a:p>
            <a:pPr algn="just">
              <a:lnSpc>
                <a:spcPct val="130000"/>
              </a:lnSpc>
            </a:pPr>
            <a:r>
              <a:rPr lang="en-US" b="1" dirty="0"/>
              <a:t>Step 4</a:t>
            </a:r>
            <a:r>
              <a:rPr lang="en-US" dirty="0"/>
              <a:t>: Linker is used to link the library files with the object file to define the unknown statements. It generates an executable file with </a:t>
            </a:r>
            <a:r>
              <a:rPr lang="en-US" b="1" dirty="0"/>
              <a:t>.exe/.out </a:t>
            </a:r>
            <a:r>
              <a:rPr lang="en-US" dirty="0"/>
              <a:t>extension i.e. a </a:t>
            </a:r>
            <a:r>
              <a:rPr lang="en-US" b="1" dirty="0"/>
              <a:t>hello.exe/</a:t>
            </a:r>
            <a:r>
              <a:rPr lang="en-US" b="1" dirty="0" err="1"/>
              <a:t>hello.out</a:t>
            </a:r>
            <a:r>
              <a:rPr lang="en-US" dirty="0"/>
              <a:t> file.</a:t>
            </a:r>
          </a:p>
          <a:p>
            <a:pPr marL="0" indent="0" algn="just">
              <a:lnSpc>
                <a:spcPct val="130000"/>
              </a:lnSpc>
              <a:buNone/>
            </a:pPr>
            <a:r>
              <a:rPr lang="en-US" dirty="0"/>
              <a:t>Next, run the </a:t>
            </a:r>
            <a:r>
              <a:rPr lang="en-US" b="1" dirty="0"/>
              <a:t>hello.exe/</a:t>
            </a:r>
            <a:r>
              <a:rPr lang="en-US" b="1" dirty="0" err="1"/>
              <a:t>hello.out</a:t>
            </a:r>
            <a:r>
              <a:rPr lang="en-US" dirty="0"/>
              <a:t> executable file to get the desired output on our output window, i.e., </a:t>
            </a:r>
            <a:r>
              <a:rPr lang="en-US" b="1" dirty="0"/>
              <a:t>Hello World!</a:t>
            </a:r>
            <a:r>
              <a:rPr lang="en-US" dirty="0"/>
              <a:t>.</a:t>
            </a:r>
          </a:p>
        </p:txBody>
      </p:sp>
      <p:sp>
        <p:nvSpPr>
          <p:cNvPr id="4" name="Slide Number Placeholder 3">
            <a:extLst>
              <a:ext uri="{FF2B5EF4-FFF2-40B4-BE49-F238E27FC236}">
                <a16:creationId xmlns:a16="http://schemas.microsoft.com/office/drawing/2014/main" id="{F0B6FDDC-A354-4123-AE53-99A09CA8BA96}"/>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5" name="Date Placeholder 4">
            <a:extLst>
              <a:ext uri="{FF2B5EF4-FFF2-40B4-BE49-F238E27FC236}">
                <a16:creationId xmlns:a16="http://schemas.microsoft.com/office/drawing/2014/main" id="{F619D91A-8D02-4C9F-B869-C89258EC5BE5}"/>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2752451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5311-A84C-4B30-BF97-0B991FE3CD43}"/>
              </a:ext>
            </a:extLst>
          </p:cNvPr>
          <p:cNvSpPr>
            <a:spLocks noGrp="1"/>
          </p:cNvSpPr>
          <p:nvPr>
            <p:ph type="ctrTitle"/>
          </p:nvPr>
        </p:nvSpPr>
        <p:spPr/>
        <p:txBody>
          <a:bodyPr/>
          <a:lstStyle/>
          <a:p>
            <a:r>
              <a:rPr lang="en-US" altLang="ko-KR" sz="4400" b="1" dirty="0">
                <a:solidFill>
                  <a:schemeClr val="accent2"/>
                </a:solidFill>
                <a:latin typeface="Arial" panose="020B0604020202020204" pitchFamily="34" charset="0"/>
                <a:cs typeface="Arial" panose="020B0604020202020204" pitchFamily="34" charset="0"/>
              </a:rPr>
              <a:t>Why C is the first language selected?</a:t>
            </a:r>
            <a:endParaRPr lang="en-US" dirty="0"/>
          </a:p>
        </p:txBody>
      </p:sp>
    </p:spTree>
    <p:extLst>
      <p:ext uri="{BB962C8B-B14F-4D97-AF65-F5344CB8AC3E}">
        <p14:creationId xmlns:p14="http://schemas.microsoft.com/office/powerpoint/2010/main" val="1775781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391B8-278D-4098-BB9B-7AA011D5F575}"/>
              </a:ext>
            </a:extLst>
          </p:cNvPr>
          <p:cNvSpPr>
            <a:spLocks noGrp="1"/>
          </p:cNvSpPr>
          <p:nvPr>
            <p:ph type="title"/>
          </p:nvPr>
        </p:nvSpPr>
        <p:spPr>
          <a:xfrm>
            <a:off x="838200" y="771109"/>
            <a:ext cx="10515600" cy="575433"/>
          </a:xfrm>
        </p:spPr>
        <p:txBody>
          <a:bodyPr>
            <a:normAutofit fontScale="90000"/>
          </a:bodyPr>
          <a:lstStyle/>
          <a:p>
            <a:r>
              <a:rPr lang="en-US" dirty="0"/>
              <a:t>Why C is the first language selected?</a:t>
            </a:r>
          </a:p>
        </p:txBody>
      </p:sp>
      <p:sp>
        <p:nvSpPr>
          <p:cNvPr id="3" name="Content Placeholder 2">
            <a:extLst>
              <a:ext uri="{FF2B5EF4-FFF2-40B4-BE49-F238E27FC236}">
                <a16:creationId xmlns:a16="http://schemas.microsoft.com/office/drawing/2014/main" id="{7EAEFBE3-21B8-46A7-AE22-1816A1F1E469}"/>
              </a:ext>
            </a:extLst>
          </p:cNvPr>
          <p:cNvSpPr>
            <a:spLocks noGrp="1"/>
          </p:cNvSpPr>
          <p:nvPr>
            <p:ph idx="1"/>
          </p:nvPr>
        </p:nvSpPr>
        <p:spPr>
          <a:xfrm>
            <a:off x="838200" y="1456766"/>
            <a:ext cx="8433618" cy="4896166"/>
          </a:xfrm>
        </p:spPr>
        <p:txBody>
          <a:bodyPr>
            <a:normAutofit fontScale="85000" lnSpcReduction="20000"/>
          </a:bodyPr>
          <a:lstStyle/>
          <a:p>
            <a:pPr algn="just">
              <a:lnSpc>
                <a:spcPct val="120000"/>
              </a:lnSpc>
            </a:pPr>
            <a:r>
              <a:rPr lang="en-US" dirty="0"/>
              <a:t>C is one of the most popular languages in use globally</a:t>
            </a:r>
          </a:p>
          <a:p>
            <a:pPr algn="just">
              <a:lnSpc>
                <a:spcPct val="120000"/>
              </a:lnSpc>
            </a:pPr>
            <a:r>
              <a:rPr lang="en-US" dirty="0"/>
              <a:t>Some reasons for learning programming using the C language includes:</a:t>
            </a:r>
          </a:p>
          <a:p>
            <a:pPr marL="461963" lvl="1" algn="just">
              <a:lnSpc>
                <a:spcPct val="120000"/>
              </a:lnSpc>
              <a:buClr>
                <a:srgbClr val="C00000"/>
              </a:buClr>
            </a:pPr>
            <a:r>
              <a:rPr kumimoji="0" lang="en-US" sz="2400" b="0" i="0" u="none" strike="noStrike" kern="1200" cap="none" spc="0" normalizeH="0" baseline="0" noProof="0" dirty="0">
                <a:ln>
                  <a:noFill/>
                </a:ln>
                <a:solidFill>
                  <a:schemeClr val="tx1"/>
                </a:solidFill>
                <a:effectLst/>
                <a:uLnTx/>
                <a:uFillTx/>
                <a:latin typeface="+mj-lt"/>
                <a:ea typeface="+mn-ea"/>
                <a:cs typeface="Times New Roman" pitchFamily="18" charset="0"/>
              </a:rPr>
              <a:t>C is English-like, </a:t>
            </a:r>
          </a:p>
          <a:p>
            <a:pPr marL="461963" lvl="1" algn="just">
              <a:lnSpc>
                <a:spcPct val="120000"/>
              </a:lnSpc>
              <a:buClr>
                <a:srgbClr val="C00000"/>
              </a:buClr>
            </a:pPr>
            <a:r>
              <a:rPr kumimoji="0" lang="en-US" sz="2400" b="0" i="0" u="none" strike="noStrike" kern="1200" cap="none" spc="0" normalizeH="0" baseline="0" noProof="0" dirty="0">
                <a:ln>
                  <a:noFill/>
                </a:ln>
                <a:solidFill>
                  <a:schemeClr val="tx1"/>
                </a:solidFill>
                <a:effectLst/>
                <a:uLnTx/>
                <a:uFillTx/>
                <a:latin typeface="+mj-lt"/>
                <a:ea typeface="+mn-ea"/>
                <a:cs typeface="Times New Roman" pitchFamily="18" charset="0"/>
              </a:rPr>
              <a:t>C is quite compact - has a small number of keywords, </a:t>
            </a:r>
          </a:p>
          <a:p>
            <a:pPr marL="461963" lvl="1" algn="just">
              <a:lnSpc>
                <a:spcPct val="120000"/>
              </a:lnSpc>
              <a:buClr>
                <a:srgbClr val="C00000"/>
              </a:buClr>
            </a:pPr>
            <a:r>
              <a:rPr kumimoji="0" lang="en-US" sz="2400" b="0" i="0" u="none" strike="noStrike" kern="1200" cap="none" spc="0" normalizeH="0" baseline="0" noProof="0" dirty="0">
                <a:ln>
                  <a:noFill/>
                </a:ln>
                <a:solidFill>
                  <a:schemeClr val="tx1"/>
                </a:solidFill>
                <a:effectLst/>
                <a:uLnTx/>
                <a:uFillTx/>
                <a:latin typeface="+mj-lt"/>
                <a:ea typeface="+mn-ea"/>
                <a:cs typeface="Times New Roman" pitchFamily="18" charset="0"/>
              </a:rPr>
              <a:t>A large number of C programs need to be maintained, </a:t>
            </a:r>
          </a:p>
          <a:p>
            <a:pPr marL="461963" lvl="1" algn="just">
              <a:lnSpc>
                <a:spcPct val="120000"/>
              </a:lnSpc>
              <a:buClr>
                <a:srgbClr val="C00000"/>
              </a:buClr>
            </a:pPr>
            <a:r>
              <a:rPr kumimoji="0" lang="en-US" sz="2400" b="0" i="0" u="none" strike="noStrike" kern="1200" cap="none" spc="0" normalizeH="0" baseline="0" noProof="0" dirty="0">
                <a:ln>
                  <a:noFill/>
                </a:ln>
                <a:solidFill>
                  <a:schemeClr val="tx1"/>
                </a:solidFill>
                <a:effectLst/>
                <a:uLnTx/>
                <a:uFillTx/>
                <a:latin typeface="+mj-lt"/>
                <a:ea typeface="+mn-ea"/>
                <a:cs typeface="Times New Roman" pitchFamily="18" charset="0"/>
              </a:rPr>
              <a:t>C is the lowest of high-level languages,  </a:t>
            </a:r>
          </a:p>
          <a:p>
            <a:pPr marL="461963" lvl="1" algn="just">
              <a:lnSpc>
                <a:spcPct val="120000"/>
              </a:lnSpc>
              <a:buClr>
                <a:srgbClr val="C00000"/>
              </a:buClr>
            </a:pPr>
            <a:r>
              <a:rPr kumimoji="0" lang="en-US" sz="2400" b="0" i="0" u="none" strike="noStrike" kern="1200" cap="none" spc="0" normalizeH="0" baseline="0" noProof="0" dirty="0">
                <a:ln>
                  <a:noFill/>
                </a:ln>
                <a:solidFill>
                  <a:schemeClr val="tx1"/>
                </a:solidFill>
                <a:effectLst/>
                <a:uLnTx/>
                <a:uFillTx/>
                <a:latin typeface="+mj-lt"/>
                <a:ea typeface="+mn-ea"/>
                <a:cs typeface="Times New Roman" pitchFamily="18" charset="0"/>
              </a:rPr>
              <a:t>C is faster and more powerful than other high-level languages,</a:t>
            </a:r>
          </a:p>
          <a:p>
            <a:pPr marL="461963" lvl="1" algn="just">
              <a:lnSpc>
                <a:spcPct val="120000"/>
              </a:lnSpc>
              <a:buClr>
                <a:srgbClr val="C00000"/>
              </a:buClr>
            </a:pPr>
            <a:r>
              <a:rPr kumimoji="0" lang="en-US" sz="2400" b="0" i="0" u="none" strike="noStrike" kern="1200" cap="none" spc="0" normalizeH="0" baseline="0" noProof="0" dirty="0">
                <a:ln>
                  <a:noFill/>
                </a:ln>
                <a:solidFill>
                  <a:schemeClr val="tx1"/>
                </a:solidFill>
                <a:effectLst/>
                <a:uLnTx/>
                <a:uFillTx/>
                <a:latin typeface="+mj-lt"/>
                <a:ea typeface="+mn-ea"/>
                <a:cs typeface="Times New Roman" pitchFamily="18" charset="0"/>
              </a:rPr>
              <a:t>The UNIX, Linux and Windows operating systems are written in C and C++. </a:t>
            </a:r>
          </a:p>
          <a:p>
            <a:pPr marL="461963" lvl="1" algn="just">
              <a:lnSpc>
                <a:spcPct val="120000"/>
              </a:lnSpc>
              <a:buClr>
                <a:srgbClr val="C00000"/>
              </a:buClr>
            </a:pPr>
            <a:r>
              <a:rPr lang="en-US" sz="2400" dirty="0">
                <a:latin typeface="+mj-lt"/>
                <a:cs typeface="Times New Roman" pitchFamily="18" charset="0"/>
              </a:rPr>
              <a:t>The  most common languages, such as Java, C#, are similar to C.</a:t>
            </a:r>
          </a:p>
          <a:p>
            <a:pPr marL="461963" lvl="1" algn="just">
              <a:lnSpc>
                <a:spcPct val="120000"/>
              </a:lnSpc>
              <a:buClr>
                <a:srgbClr val="C00000"/>
              </a:buClr>
            </a:pPr>
            <a:r>
              <a:rPr kumimoji="0" lang="en-US" sz="2400" b="0" i="0" u="none" strike="noStrike" kern="1200" cap="none" spc="0" normalizeH="0" baseline="0" noProof="0" dirty="0">
                <a:ln>
                  <a:noFill/>
                </a:ln>
                <a:solidFill>
                  <a:schemeClr val="tx1"/>
                </a:solidFill>
                <a:effectLst/>
                <a:uLnTx/>
                <a:uFillTx/>
                <a:latin typeface="+mj-lt"/>
                <a:ea typeface="+mn-ea"/>
                <a:cs typeface="Times New Roman" pitchFamily="18" charset="0"/>
              </a:rPr>
              <a:t>C supports</a:t>
            </a:r>
            <a:r>
              <a:rPr kumimoji="0" lang="en-US" sz="2400" b="0" i="0" u="none" strike="noStrike" kern="1200" cap="none" spc="0" normalizeH="0" noProof="0" dirty="0">
                <a:ln>
                  <a:noFill/>
                </a:ln>
                <a:solidFill>
                  <a:schemeClr val="tx1"/>
                </a:solidFill>
                <a:effectLst/>
                <a:uLnTx/>
                <a:uFillTx/>
                <a:latin typeface="+mj-lt"/>
                <a:ea typeface="+mn-ea"/>
                <a:cs typeface="Times New Roman" pitchFamily="18" charset="0"/>
              </a:rPr>
              <a:t> basic ways which help us understanding memory of a program. These can be hidden in higher languages.</a:t>
            </a:r>
            <a:endParaRPr lang="en-US" dirty="0">
              <a:latin typeface="+mj-lt"/>
            </a:endParaRPr>
          </a:p>
        </p:txBody>
      </p:sp>
      <p:sp>
        <p:nvSpPr>
          <p:cNvPr id="4" name="Slide Number Placeholder 3">
            <a:extLst>
              <a:ext uri="{FF2B5EF4-FFF2-40B4-BE49-F238E27FC236}">
                <a16:creationId xmlns:a16="http://schemas.microsoft.com/office/drawing/2014/main" id="{95D7AF58-2B30-47B0-B7FC-14B6667DEBBE}"/>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5" name="Date Placeholder 4">
            <a:extLst>
              <a:ext uri="{FF2B5EF4-FFF2-40B4-BE49-F238E27FC236}">
                <a16:creationId xmlns:a16="http://schemas.microsoft.com/office/drawing/2014/main" id="{DE58F50E-96B3-4673-80EE-F1FA1FF4FD58}"/>
              </a:ext>
            </a:extLst>
          </p:cNvPr>
          <p:cNvSpPr>
            <a:spLocks noGrp="1"/>
          </p:cNvSpPr>
          <p:nvPr>
            <p:ph type="dt" sz="half" idx="10"/>
          </p:nvPr>
        </p:nvSpPr>
        <p:spPr/>
        <p:txBody>
          <a:bodyPr/>
          <a:lstStyle/>
          <a:p>
            <a:fld id="{17256740-3DC7-40BE-968F-29F94186F3AD}" type="datetime1">
              <a:rPr lang="vi-VN" smtClean="0"/>
              <a:t>30/12/2024</a:t>
            </a:fld>
            <a:endParaRPr lang="en-US" dirty="0"/>
          </a:p>
        </p:txBody>
      </p:sp>
      <p:graphicFrame>
        <p:nvGraphicFramePr>
          <p:cNvPr id="6" name="Group 27">
            <a:extLst>
              <a:ext uri="{FF2B5EF4-FFF2-40B4-BE49-F238E27FC236}">
                <a16:creationId xmlns:a16="http://schemas.microsoft.com/office/drawing/2014/main" id="{EE68C834-A3A0-4227-AEDA-C8577EF88885}"/>
              </a:ext>
            </a:extLst>
          </p:cNvPr>
          <p:cNvGraphicFramePr>
            <a:graphicFrameLocks/>
          </p:cNvGraphicFramePr>
          <p:nvPr>
            <p:extLst>
              <p:ext uri="{D42A27DB-BD31-4B8C-83A1-F6EECF244321}">
                <p14:modId xmlns:p14="http://schemas.microsoft.com/office/powerpoint/2010/main" val="2007033093"/>
              </p:ext>
            </p:extLst>
          </p:nvPr>
        </p:nvGraphicFramePr>
        <p:xfrm>
          <a:off x="8563897" y="2607747"/>
          <a:ext cx="3162666" cy="1341120"/>
        </p:xfrm>
        <a:graphic>
          <a:graphicData uri="http://schemas.openxmlformats.org/drawingml/2006/table">
            <a:tbl>
              <a:tblPr>
                <a:tableStyleId>{8A107856-5554-42FB-B03E-39F5DBC370BA}</a:tableStyleId>
              </a:tblPr>
              <a:tblGrid>
                <a:gridCol w="1581333">
                  <a:extLst>
                    <a:ext uri="{9D8B030D-6E8A-4147-A177-3AD203B41FA5}">
                      <a16:colId xmlns:a16="http://schemas.microsoft.com/office/drawing/2014/main" val="20000"/>
                    </a:ext>
                  </a:extLst>
                </a:gridCol>
                <a:gridCol w="1581333">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u="none" strike="noStrike" cap="none" normalizeH="0" baseline="0" dirty="0">
                          <a:ln>
                            <a:noFill/>
                          </a:ln>
                          <a:solidFill>
                            <a:schemeClr val="tx1"/>
                          </a:solidFill>
                          <a:effectLst/>
                        </a:rPr>
                        <a:t>Language   </a:t>
                      </a:r>
                      <a:endParaRPr kumimoji="0" lang="en-US" sz="1600" b="1" i="1" u="none" strike="noStrike" cap="none" normalizeH="0" baseline="0" dirty="0">
                        <a:ln>
                          <a:noFill/>
                        </a:ln>
                        <a:solidFill>
                          <a:schemeClr val="tx1"/>
                        </a:solidFill>
                        <a:effectLst/>
                        <a:latin typeface="Calibri"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1" u="none" strike="noStrike" cap="none" normalizeH="0" baseline="0" dirty="0">
                          <a:ln>
                            <a:noFill/>
                          </a:ln>
                          <a:solidFill>
                            <a:schemeClr val="tx1"/>
                          </a:solidFill>
                          <a:effectLst/>
                        </a:rPr>
                        <a:t>Time to Run</a:t>
                      </a:r>
                      <a:endParaRPr kumimoji="0" lang="en-US" sz="1600" b="1" i="1" u="none" strike="noStrike" cap="none" normalizeH="0" baseline="0" dirty="0">
                        <a:ln>
                          <a:noFill/>
                        </a:ln>
                        <a:solidFill>
                          <a:schemeClr val="tx1"/>
                        </a:solidFill>
                        <a:effectLst/>
                        <a:latin typeface="Calibri" pitchFamily="34" charset="0"/>
                      </a:endParaRPr>
                    </a:p>
                  </a:txBody>
                  <a:tcPr horzOverflow="overflow"/>
                </a:tc>
                <a:extLst>
                  <a:ext uri="{0D108BD9-81ED-4DB2-BD59-A6C34878D82A}">
                    <a16:rowId xmlns:a16="http://schemas.microsoft.com/office/drawing/2014/main" val="10000"/>
                  </a:ext>
                </a:extLst>
              </a:tr>
              <a:tr h="3238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u="none" strike="noStrike" cap="none" normalizeH="0" baseline="0" dirty="0">
                          <a:ln>
                            <a:noFill/>
                          </a:ln>
                          <a:solidFill>
                            <a:schemeClr val="tx1"/>
                          </a:solidFill>
                          <a:effectLst/>
                        </a:rPr>
                        <a:t>Assembly </a:t>
                      </a:r>
                      <a:endParaRPr kumimoji="0" lang="en-US" sz="1600" b="0" i="0" u="none" strike="noStrike" cap="none" normalizeH="0" baseline="0" dirty="0">
                        <a:ln>
                          <a:noFill/>
                        </a:ln>
                        <a:solidFill>
                          <a:schemeClr val="tx1"/>
                        </a:solidFill>
                        <a:effectLst/>
                        <a:latin typeface="Calibri"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u="none" strike="noStrike" cap="none" normalizeH="0" baseline="0" dirty="0">
                          <a:ln>
                            <a:noFill/>
                          </a:ln>
                          <a:solidFill>
                            <a:schemeClr val="tx1"/>
                          </a:solidFill>
                          <a:effectLst/>
                        </a:rPr>
                        <a:t>0.18 seconds </a:t>
                      </a:r>
                      <a:endParaRPr kumimoji="0" lang="en-US" sz="1600" b="0" i="0" u="none" strike="noStrike" cap="none" normalizeH="0" baseline="0" dirty="0">
                        <a:ln>
                          <a:noFill/>
                        </a:ln>
                        <a:solidFill>
                          <a:schemeClr val="tx1"/>
                        </a:solidFill>
                        <a:effectLst/>
                        <a:latin typeface="Calibri" pitchFamily="34" charset="0"/>
                      </a:endParaRPr>
                    </a:p>
                  </a:txBody>
                  <a:tcPr horzOverflow="overflow"/>
                </a:tc>
                <a:extLst>
                  <a:ext uri="{0D108BD9-81ED-4DB2-BD59-A6C34878D82A}">
                    <a16:rowId xmlns:a16="http://schemas.microsoft.com/office/drawing/2014/main" val="10001"/>
                  </a:ext>
                </a:extLst>
              </a:tr>
              <a:tr h="3238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u="none" strike="noStrike" cap="none" normalizeH="0" baseline="0" dirty="0">
                          <a:ln>
                            <a:noFill/>
                          </a:ln>
                          <a:solidFill>
                            <a:schemeClr val="tx1"/>
                          </a:solidFill>
                          <a:effectLst/>
                        </a:rPr>
                        <a:t>C  </a:t>
                      </a:r>
                      <a:endParaRPr kumimoji="0" lang="en-US" sz="1600" b="0" i="0" u="none" strike="noStrike" cap="none" normalizeH="0" baseline="0" dirty="0">
                        <a:ln>
                          <a:noFill/>
                        </a:ln>
                        <a:solidFill>
                          <a:schemeClr val="tx1"/>
                        </a:solidFill>
                        <a:effectLst/>
                        <a:latin typeface="Calibri"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u="none" strike="noStrike" cap="none" normalizeH="0" baseline="0" dirty="0">
                          <a:ln>
                            <a:noFill/>
                          </a:ln>
                          <a:solidFill>
                            <a:schemeClr val="tx1"/>
                          </a:solidFill>
                          <a:effectLst/>
                        </a:rPr>
                        <a:t>2.7 seconds </a:t>
                      </a:r>
                      <a:endParaRPr kumimoji="0" lang="en-US" sz="1600" b="0" i="0" u="none" strike="noStrike" cap="none" normalizeH="0" baseline="0" dirty="0">
                        <a:ln>
                          <a:noFill/>
                        </a:ln>
                        <a:solidFill>
                          <a:schemeClr val="tx1"/>
                        </a:solidFill>
                        <a:effectLst/>
                        <a:latin typeface="Calibri" pitchFamily="34" charset="0"/>
                      </a:endParaRPr>
                    </a:p>
                  </a:txBody>
                  <a:tcPr horzOverflow="overflow"/>
                </a:tc>
                <a:extLst>
                  <a:ext uri="{0D108BD9-81ED-4DB2-BD59-A6C34878D82A}">
                    <a16:rowId xmlns:a16="http://schemas.microsoft.com/office/drawing/2014/main" val="10002"/>
                  </a:ext>
                </a:extLst>
              </a:tr>
              <a:tr h="323851">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u="none" strike="noStrike" cap="none" normalizeH="0" baseline="0" dirty="0">
                          <a:ln>
                            <a:noFill/>
                          </a:ln>
                          <a:solidFill>
                            <a:schemeClr val="tx1"/>
                          </a:solidFill>
                          <a:effectLst/>
                        </a:rPr>
                        <a:t>Basic  </a:t>
                      </a:r>
                      <a:endParaRPr kumimoji="0" lang="en-US" sz="1600" b="0" i="0" u="none" strike="noStrike" cap="none" normalizeH="0" baseline="0" dirty="0">
                        <a:ln>
                          <a:noFill/>
                        </a:ln>
                        <a:solidFill>
                          <a:schemeClr val="tx1"/>
                        </a:solidFill>
                        <a:effectLst/>
                        <a:latin typeface="Calibri" pitchFamily="34" charset="0"/>
                      </a:endParaRPr>
                    </a:p>
                  </a:txBody>
                  <a:tcP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 typeface="Arial" charset="0"/>
                        <a:buNone/>
                        <a:tabLst/>
                      </a:pPr>
                      <a:r>
                        <a:rPr kumimoji="0" lang="en-US" sz="1600" b="0" u="none" strike="noStrike" cap="none" normalizeH="0" baseline="0" dirty="0">
                          <a:ln>
                            <a:noFill/>
                          </a:ln>
                          <a:solidFill>
                            <a:schemeClr val="tx1"/>
                          </a:solidFill>
                          <a:effectLst/>
                        </a:rPr>
                        <a:t>10 seconds</a:t>
                      </a:r>
                      <a:endParaRPr kumimoji="0" lang="en-US" sz="1600" b="0" i="0" u="none" strike="noStrike" cap="none" normalizeH="0" baseline="0" dirty="0">
                        <a:ln>
                          <a:noFill/>
                        </a:ln>
                        <a:solidFill>
                          <a:schemeClr val="tx1"/>
                        </a:solidFill>
                        <a:effectLst/>
                        <a:latin typeface="Calibri" pitchFamily="34" charset="0"/>
                      </a:endParaRPr>
                    </a:p>
                  </a:txBody>
                  <a:tcPr horzOverflow="overflow"/>
                </a:tc>
                <a:extLst>
                  <a:ext uri="{0D108BD9-81ED-4DB2-BD59-A6C34878D82A}">
                    <a16:rowId xmlns:a16="http://schemas.microsoft.com/office/drawing/2014/main" val="10003"/>
                  </a:ext>
                </a:extLst>
              </a:tr>
            </a:tbl>
          </a:graphicData>
        </a:graphic>
      </p:graphicFrame>
      <p:sp>
        <p:nvSpPr>
          <p:cNvPr id="7" name="Text Box 28">
            <a:extLst>
              <a:ext uri="{FF2B5EF4-FFF2-40B4-BE49-F238E27FC236}">
                <a16:creationId xmlns:a16="http://schemas.microsoft.com/office/drawing/2014/main" id="{1A7C8492-3E37-4389-9CC3-181C115962BE}"/>
              </a:ext>
            </a:extLst>
          </p:cNvPr>
          <p:cNvSpPr txBox="1">
            <a:spLocks noChangeArrowheads="1"/>
          </p:cNvSpPr>
          <p:nvPr/>
        </p:nvSpPr>
        <p:spPr bwMode="auto">
          <a:xfrm>
            <a:off x="9566787" y="4099550"/>
            <a:ext cx="1862473" cy="738664"/>
          </a:xfrm>
          <a:prstGeom prst="rect">
            <a:avLst/>
          </a:prstGeom>
          <a:noFill/>
          <a:ln w="9525">
            <a:noFill/>
            <a:miter lim="800000"/>
            <a:headEnd/>
            <a:tailEnd/>
          </a:ln>
        </p:spPr>
        <p:txBody>
          <a:bodyPr wrap="square">
            <a:spAutoFit/>
          </a:bodyPr>
          <a:lstStyle/>
          <a:p>
            <a:pPr algn="ctr">
              <a:spcBef>
                <a:spcPct val="50000"/>
              </a:spcBef>
            </a:pPr>
            <a:r>
              <a:rPr lang="en-US" sz="1400" dirty="0">
                <a:latin typeface="+mj-lt"/>
              </a:rPr>
              <a:t>Comparative times for a Sieve of Eratosthenes test</a:t>
            </a:r>
          </a:p>
        </p:txBody>
      </p:sp>
    </p:spTree>
    <p:extLst>
      <p:ext uri="{BB962C8B-B14F-4D97-AF65-F5344CB8AC3E}">
        <p14:creationId xmlns:p14="http://schemas.microsoft.com/office/powerpoint/2010/main" val="2698626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5311-A84C-4B30-BF97-0B991FE3CD43}"/>
              </a:ext>
            </a:extLst>
          </p:cNvPr>
          <p:cNvSpPr>
            <a:spLocks noGrp="1"/>
          </p:cNvSpPr>
          <p:nvPr>
            <p:ph type="ctrTitle"/>
          </p:nvPr>
        </p:nvSpPr>
        <p:spPr/>
        <p:txBody>
          <a:bodyPr/>
          <a:lstStyle/>
          <a:p>
            <a:r>
              <a:rPr lang="en-US" altLang="ko-KR" sz="4400" b="1" dirty="0">
                <a:solidFill>
                  <a:schemeClr val="accent2"/>
                </a:solidFill>
                <a:latin typeface="Arial" panose="020B0604020202020204" pitchFamily="34" charset="0"/>
                <a:cs typeface="Arial" panose="020B0604020202020204" pitchFamily="34" charset="0"/>
              </a:rPr>
              <a:t>Some Notable C Features</a:t>
            </a:r>
            <a:endParaRPr lang="en-US" dirty="0"/>
          </a:p>
        </p:txBody>
      </p:sp>
    </p:spTree>
    <p:extLst>
      <p:ext uri="{BB962C8B-B14F-4D97-AF65-F5344CB8AC3E}">
        <p14:creationId xmlns:p14="http://schemas.microsoft.com/office/powerpoint/2010/main" val="21949682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09056-A9E7-404E-9B60-5CE6BEE470EE}"/>
              </a:ext>
            </a:extLst>
          </p:cNvPr>
          <p:cNvSpPr>
            <a:spLocks noGrp="1"/>
          </p:cNvSpPr>
          <p:nvPr>
            <p:ph type="title"/>
          </p:nvPr>
        </p:nvSpPr>
        <p:spPr/>
        <p:txBody>
          <a:bodyPr>
            <a:normAutofit/>
          </a:bodyPr>
          <a:lstStyle/>
          <a:p>
            <a:r>
              <a:rPr lang="en-US" sz="3500" dirty="0"/>
              <a:t>Some Notable C Features</a:t>
            </a:r>
          </a:p>
        </p:txBody>
      </p:sp>
      <p:sp>
        <p:nvSpPr>
          <p:cNvPr id="3" name="Content Placeholder 2">
            <a:extLst>
              <a:ext uri="{FF2B5EF4-FFF2-40B4-BE49-F238E27FC236}">
                <a16:creationId xmlns:a16="http://schemas.microsoft.com/office/drawing/2014/main" id="{1052E912-E2A2-4F5F-AAE6-3C8940CE3BE0}"/>
              </a:ext>
            </a:extLst>
          </p:cNvPr>
          <p:cNvSpPr>
            <a:spLocks noGrp="1"/>
          </p:cNvSpPr>
          <p:nvPr>
            <p:ph idx="1"/>
          </p:nvPr>
        </p:nvSpPr>
        <p:spPr>
          <a:xfrm>
            <a:off x="838201" y="1326879"/>
            <a:ext cx="10515600" cy="5094828"/>
          </a:xfrm>
        </p:spPr>
        <p:txBody>
          <a:bodyPr>
            <a:normAutofit lnSpcReduction="10000"/>
          </a:bodyPr>
          <a:lstStyle/>
          <a:p>
            <a:pPr algn="just">
              <a:lnSpc>
                <a:spcPct val="130000"/>
              </a:lnSpc>
            </a:pPr>
            <a:r>
              <a:rPr lang="en-US" sz="2500" b="1" dirty="0">
                <a:latin typeface="+mj-lt"/>
                <a:cs typeface="Arial" charset="0"/>
              </a:rPr>
              <a:t>Comments</a:t>
            </a:r>
            <a:r>
              <a:rPr lang="en-US" sz="2500" dirty="0">
                <a:solidFill>
                  <a:srgbClr val="002060"/>
                </a:solidFill>
                <a:latin typeface="+mj-lt"/>
                <a:cs typeface="Arial" charset="0"/>
              </a:rPr>
              <a:t> </a:t>
            </a:r>
          </a:p>
          <a:p>
            <a:pPr lvl="1" algn="just">
              <a:lnSpc>
                <a:spcPct val="130000"/>
              </a:lnSpc>
              <a:buFont typeface="Arial" charset="0"/>
              <a:buNone/>
            </a:pPr>
            <a:r>
              <a:rPr lang="en-US" dirty="0">
                <a:solidFill>
                  <a:srgbClr val="0000FF"/>
                </a:solidFill>
                <a:latin typeface="+mj-lt"/>
              </a:rPr>
              <a:t>/*      */</a:t>
            </a:r>
          </a:p>
          <a:p>
            <a:pPr lvl="1" algn="just">
              <a:lnSpc>
                <a:spcPct val="130000"/>
              </a:lnSpc>
            </a:pPr>
            <a:r>
              <a:rPr lang="en-US" dirty="0">
                <a:latin typeface="+mj-lt"/>
              </a:rPr>
              <a:t>We use comments to document our programs and to enhance their readability.  C compilers ignore all comments. </a:t>
            </a:r>
          </a:p>
          <a:p>
            <a:pPr algn="just">
              <a:lnSpc>
                <a:spcPct val="130000"/>
              </a:lnSpc>
            </a:pPr>
            <a:r>
              <a:rPr lang="en-US" sz="2500" b="1" dirty="0">
                <a:latin typeface="+mj-lt"/>
                <a:cs typeface="Arial" charset="0"/>
              </a:rPr>
              <a:t>Whitespace</a:t>
            </a:r>
          </a:p>
          <a:p>
            <a:pPr lvl="1" algn="just">
              <a:lnSpc>
                <a:spcPct val="130000"/>
              </a:lnSpc>
            </a:pPr>
            <a:r>
              <a:rPr lang="en-US" dirty="0">
                <a:latin typeface="+mj-lt"/>
              </a:rPr>
              <a:t>We use whitespace to improve program readability and to display the structure of our program's logic. C compilers ignore all whitespace</a:t>
            </a:r>
          </a:p>
          <a:p>
            <a:pPr algn="just">
              <a:lnSpc>
                <a:spcPct val="130000"/>
              </a:lnSpc>
            </a:pPr>
            <a:r>
              <a:rPr lang="en-US" sz="2500" b="1" dirty="0">
                <a:latin typeface="+mj-lt"/>
                <a:cs typeface="Arial" charset="0"/>
              </a:rPr>
              <a:t>Case Sensitivity</a:t>
            </a:r>
          </a:p>
          <a:p>
            <a:pPr lvl="1" algn="just">
              <a:lnSpc>
                <a:spcPct val="130000"/>
              </a:lnSpc>
            </a:pPr>
            <a:r>
              <a:rPr lang="en-US" dirty="0">
                <a:latin typeface="+mj-lt"/>
              </a:rPr>
              <a:t>C language is case sensitive.  </a:t>
            </a:r>
          </a:p>
          <a:p>
            <a:pPr lvl="1" algn="just">
              <a:lnSpc>
                <a:spcPct val="130000"/>
              </a:lnSpc>
            </a:pPr>
            <a:r>
              <a:rPr lang="en-US" dirty="0">
                <a:latin typeface="+mj-lt"/>
              </a:rPr>
              <a:t>C compilers treat the character </a:t>
            </a:r>
            <a:r>
              <a:rPr lang="en-US" dirty="0">
                <a:solidFill>
                  <a:srgbClr val="0000FF"/>
                </a:solidFill>
                <a:latin typeface="+mj-lt"/>
              </a:rPr>
              <a:t>'A'</a:t>
            </a:r>
            <a:r>
              <a:rPr lang="en-US" dirty="0">
                <a:latin typeface="+mj-lt"/>
              </a:rPr>
              <a:t> as different from the character </a:t>
            </a:r>
            <a:r>
              <a:rPr lang="en-US" dirty="0">
                <a:solidFill>
                  <a:srgbClr val="0000FF"/>
                </a:solidFill>
                <a:latin typeface="+mj-lt"/>
              </a:rPr>
              <a:t>'a' </a:t>
            </a:r>
            <a:r>
              <a:rPr lang="en-US" dirty="0">
                <a:latin typeface="+mj-lt"/>
              </a:rPr>
              <a:t>.</a:t>
            </a:r>
          </a:p>
        </p:txBody>
      </p:sp>
      <p:sp>
        <p:nvSpPr>
          <p:cNvPr id="4" name="Slide Number Placeholder 3">
            <a:extLst>
              <a:ext uri="{FF2B5EF4-FFF2-40B4-BE49-F238E27FC236}">
                <a16:creationId xmlns:a16="http://schemas.microsoft.com/office/drawing/2014/main" id="{BEE41FB3-89FF-4CCC-837C-1A0B93B2215A}"/>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5" name="Date Placeholder 4">
            <a:extLst>
              <a:ext uri="{FF2B5EF4-FFF2-40B4-BE49-F238E27FC236}">
                <a16:creationId xmlns:a16="http://schemas.microsoft.com/office/drawing/2014/main" id="{E7DB1770-2C2B-4221-8755-7A417C8F28AF}"/>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406618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5311-A84C-4B30-BF97-0B991FE3CD43}"/>
              </a:ext>
            </a:extLst>
          </p:cNvPr>
          <p:cNvSpPr>
            <a:spLocks noGrp="1"/>
          </p:cNvSpPr>
          <p:nvPr>
            <p:ph type="ctrTitle"/>
          </p:nvPr>
        </p:nvSpPr>
        <p:spPr/>
        <p:txBody>
          <a:bodyPr/>
          <a:lstStyle/>
          <a:p>
            <a:r>
              <a:rPr lang="en-US" altLang="ko-KR" sz="4400" b="1" dirty="0">
                <a:solidFill>
                  <a:schemeClr val="accent2"/>
                </a:solidFill>
                <a:latin typeface="Arial" panose="020B0604020202020204" pitchFamily="34" charset="0"/>
                <a:cs typeface="Arial" panose="020B0604020202020204" pitchFamily="34" charset="0"/>
              </a:rPr>
              <a:t>Structure of a Simple C Program</a:t>
            </a:r>
            <a:endParaRPr lang="en-US" dirty="0"/>
          </a:p>
        </p:txBody>
      </p:sp>
    </p:spTree>
    <p:extLst>
      <p:ext uri="{BB962C8B-B14F-4D97-AF65-F5344CB8AC3E}">
        <p14:creationId xmlns:p14="http://schemas.microsoft.com/office/powerpoint/2010/main" val="3646854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A424A51-2BEC-4DFF-B5C3-C63BCA6CB57A}"/>
              </a:ext>
            </a:extLst>
          </p:cNvPr>
          <p:cNvPicPr>
            <a:picLocks noChangeAspect="1"/>
          </p:cNvPicPr>
          <p:nvPr/>
        </p:nvPicPr>
        <p:blipFill>
          <a:blip r:embed="rId2"/>
          <a:stretch>
            <a:fillRect/>
          </a:stretch>
        </p:blipFill>
        <p:spPr>
          <a:xfrm>
            <a:off x="510645" y="876839"/>
            <a:ext cx="9725874" cy="5307651"/>
          </a:xfrm>
          <a:prstGeom prst="rect">
            <a:avLst/>
          </a:prstGeom>
          <a:ln>
            <a:solidFill>
              <a:srgbClr val="002060"/>
            </a:solidFill>
          </a:ln>
        </p:spPr>
      </p:pic>
      <p:sp>
        <p:nvSpPr>
          <p:cNvPr id="4" name="Slide Number Placeholder 3">
            <a:extLst>
              <a:ext uri="{FF2B5EF4-FFF2-40B4-BE49-F238E27FC236}">
                <a16:creationId xmlns:a16="http://schemas.microsoft.com/office/drawing/2014/main" id="{7FC18255-C597-482E-A4D3-6A17C1ACF9FD}"/>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5" name="Date Placeholder 4">
            <a:extLst>
              <a:ext uri="{FF2B5EF4-FFF2-40B4-BE49-F238E27FC236}">
                <a16:creationId xmlns:a16="http://schemas.microsoft.com/office/drawing/2014/main" id="{B4D2A6B5-D51C-4C1B-9940-61E4F6383EDC}"/>
              </a:ext>
            </a:extLst>
          </p:cNvPr>
          <p:cNvSpPr>
            <a:spLocks noGrp="1"/>
          </p:cNvSpPr>
          <p:nvPr>
            <p:ph type="dt" sz="half" idx="10"/>
          </p:nvPr>
        </p:nvSpPr>
        <p:spPr/>
        <p:txBody>
          <a:bodyPr/>
          <a:lstStyle/>
          <a:p>
            <a:fld id="{17256740-3DC7-40BE-968F-29F94186F3AD}" type="datetime1">
              <a:rPr lang="vi-VN" smtClean="0"/>
              <a:t>30/12/2024</a:t>
            </a:fld>
            <a:endParaRPr lang="en-US" dirty="0"/>
          </a:p>
        </p:txBody>
      </p:sp>
      <p:pic>
        <p:nvPicPr>
          <p:cNvPr id="13" name="Picture 12">
            <a:extLst>
              <a:ext uri="{FF2B5EF4-FFF2-40B4-BE49-F238E27FC236}">
                <a16:creationId xmlns:a16="http://schemas.microsoft.com/office/drawing/2014/main" id="{3D4D7A16-4D8F-4BEC-95FC-0089A954DC0E}"/>
              </a:ext>
            </a:extLst>
          </p:cNvPr>
          <p:cNvPicPr>
            <a:picLocks noChangeAspect="1"/>
          </p:cNvPicPr>
          <p:nvPr/>
        </p:nvPicPr>
        <p:blipFill>
          <a:blip r:embed="rId3"/>
          <a:stretch>
            <a:fillRect/>
          </a:stretch>
        </p:blipFill>
        <p:spPr>
          <a:xfrm>
            <a:off x="8858864" y="445307"/>
            <a:ext cx="3142036" cy="763409"/>
          </a:xfrm>
          <a:prstGeom prst="rect">
            <a:avLst/>
          </a:prstGeom>
          <a:ln w="28575">
            <a:solidFill>
              <a:schemeClr val="tx1">
                <a:lumMod val="95000"/>
                <a:lumOff val="5000"/>
              </a:schemeClr>
            </a:solidFill>
          </a:ln>
        </p:spPr>
      </p:pic>
      <p:cxnSp>
        <p:nvCxnSpPr>
          <p:cNvPr id="15" name="Straight Arrow Connector 14">
            <a:extLst>
              <a:ext uri="{FF2B5EF4-FFF2-40B4-BE49-F238E27FC236}">
                <a16:creationId xmlns:a16="http://schemas.microsoft.com/office/drawing/2014/main" id="{C3D29FEF-E6D1-4E35-8F41-2611B66B763D}"/>
              </a:ext>
            </a:extLst>
          </p:cNvPr>
          <p:cNvCxnSpPr>
            <a:cxnSpLocks/>
            <a:stCxn id="31" idx="7"/>
          </p:cNvCxnSpPr>
          <p:nvPr/>
        </p:nvCxnSpPr>
        <p:spPr>
          <a:xfrm flipV="1">
            <a:off x="8581720" y="1074208"/>
            <a:ext cx="178822" cy="3250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F442DBA9-5EF8-4CC1-A2E9-76FA1BBCDE78}"/>
              </a:ext>
            </a:extLst>
          </p:cNvPr>
          <p:cNvPicPr>
            <a:picLocks noChangeAspect="1"/>
          </p:cNvPicPr>
          <p:nvPr/>
        </p:nvPicPr>
        <p:blipFill>
          <a:blip r:embed="rId4"/>
          <a:stretch>
            <a:fillRect/>
          </a:stretch>
        </p:blipFill>
        <p:spPr>
          <a:xfrm>
            <a:off x="6524125" y="5571503"/>
            <a:ext cx="5403035" cy="791353"/>
          </a:xfrm>
          <a:prstGeom prst="rect">
            <a:avLst/>
          </a:prstGeom>
          <a:ln w="19050">
            <a:solidFill>
              <a:schemeClr val="tx1"/>
            </a:solidFill>
          </a:ln>
        </p:spPr>
      </p:pic>
      <p:cxnSp>
        <p:nvCxnSpPr>
          <p:cNvPr id="27" name="Straight Arrow Connector 26">
            <a:extLst>
              <a:ext uri="{FF2B5EF4-FFF2-40B4-BE49-F238E27FC236}">
                <a16:creationId xmlns:a16="http://schemas.microsoft.com/office/drawing/2014/main" id="{D813735D-BBA2-4DE4-A9DD-DD3D88340CFE}"/>
              </a:ext>
            </a:extLst>
          </p:cNvPr>
          <p:cNvCxnSpPr>
            <a:cxnSpLocks/>
            <a:stCxn id="31" idx="5"/>
          </p:cNvCxnSpPr>
          <p:nvPr/>
        </p:nvCxnSpPr>
        <p:spPr>
          <a:xfrm>
            <a:off x="8581720" y="1538264"/>
            <a:ext cx="1300088" cy="39198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Flowchart: Connector 30">
            <a:extLst>
              <a:ext uri="{FF2B5EF4-FFF2-40B4-BE49-F238E27FC236}">
                <a16:creationId xmlns:a16="http://schemas.microsoft.com/office/drawing/2014/main" id="{D9DA4184-882F-4DBF-B1B1-22D7B89EF8B0}"/>
              </a:ext>
            </a:extLst>
          </p:cNvPr>
          <p:cNvSpPr/>
          <p:nvPr/>
        </p:nvSpPr>
        <p:spPr>
          <a:xfrm>
            <a:off x="8413873" y="1370417"/>
            <a:ext cx="196645" cy="196645"/>
          </a:xfrm>
          <a:prstGeom prst="flowChartConnector">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Brace 31">
            <a:extLst>
              <a:ext uri="{FF2B5EF4-FFF2-40B4-BE49-F238E27FC236}">
                <a16:creationId xmlns:a16="http://schemas.microsoft.com/office/drawing/2014/main" id="{7208E42B-924E-42AF-A35B-B750A8F7B779}"/>
              </a:ext>
            </a:extLst>
          </p:cNvPr>
          <p:cNvSpPr/>
          <p:nvPr/>
        </p:nvSpPr>
        <p:spPr>
          <a:xfrm>
            <a:off x="4350775" y="2190360"/>
            <a:ext cx="481780" cy="820145"/>
          </a:xfrm>
          <a:prstGeom prst="rightBrace">
            <a:avLst/>
          </a:prstGeom>
          <a:ln>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66"/>
              </a:solidFill>
            </a:endParaRPr>
          </a:p>
        </p:txBody>
      </p:sp>
      <p:sp>
        <p:nvSpPr>
          <p:cNvPr id="34" name="TextBox 33">
            <a:extLst>
              <a:ext uri="{FF2B5EF4-FFF2-40B4-BE49-F238E27FC236}">
                <a16:creationId xmlns:a16="http://schemas.microsoft.com/office/drawing/2014/main" id="{D57F09BD-94CA-46EB-BBF2-905F3A395097}"/>
              </a:ext>
            </a:extLst>
          </p:cNvPr>
          <p:cNvSpPr txBox="1"/>
          <p:nvPr/>
        </p:nvSpPr>
        <p:spPr>
          <a:xfrm>
            <a:off x="4850393" y="2303328"/>
            <a:ext cx="2780071" cy="584775"/>
          </a:xfrm>
          <a:prstGeom prst="rect">
            <a:avLst/>
          </a:prstGeom>
          <a:noFill/>
        </p:spPr>
        <p:txBody>
          <a:bodyPr wrap="square">
            <a:spAutoFit/>
          </a:bodyPr>
          <a:lstStyle/>
          <a:p>
            <a:r>
              <a:rPr lang="en-US" sz="1600" dirty="0">
                <a:solidFill>
                  <a:srgbClr val="FF0066"/>
                </a:solidFill>
                <a:latin typeface="+mj-lt"/>
                <a:cs typeface="Times New Roman" pitchFamily="18" charset="0"/>
              </a:rPr>
              <a:t>Comment for program description</a:t>
            </a:r>
          </a:p>
        </p:txBody>
      </p:sp>
      <p:sp>
        <p:nvSpPr>
          <p:cNvPr id="35" name="Right Brace 34">
            <a:extLst>
              <a:ext uri="{FF2B5EF4-FFF2-40B4-BE49-F238E27FC236}">
                <a16:creationId xmlns:a16="http://schemas.microsoft.com/office/drawing/2014/main" id="{D5004551-5D13-4630-86BE-4A40785DE3C9}"/>
              </a:ext>
            </a:extLst>
          </p:cNvPr>
          <p:cNvSpPr/>
          <p:nvPr/>
        </p:nvSpPr>
        <p:spPr>
          <a:xfrm>
            <a:off x="4350776" y="3207585"/>
            <a:ext cx="481780" cy="221415"/>
          </a:xfrm>
          <a:prstGeom prst="rightBrace">
            <a:avLst/>
          </a:prstGeom>
          <a:ln>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66"/>
              </a:solidFill>
            </a:endParaRPr>
          </a:p>
        </p:txBody>
      </p:sp>
      <p:sp>
        <p:nvSpPr>
          <p:cNvPr id="36" name="TextBox 35">
            <a:extLst>
              <a:ext uri="{FF2B5EF4-FFF2-40B4-BE49-F238E27FC236}">
                <a16:creationId xmlns:a16="http://schemas.microsoft.com/office/drawing/2014/main" id="{3324833E-E4D8-4B16-8F5D-6559E1DC88B1}"/>
              </a:ext>
            </a:extLst>
          </p:cNvPr>
          <p:cNvSpPr txBox="1"/>
          <p:nvPr/>
        </p:nvSpPr>
        <p:spPr>
          <a:xfrm>
            <a:off x="4850393" y="3136490"/>
            <a:ext cx="4163399" cy="338554"/>
          </a:xfrm>
          <a:prstGeom prst="rect">
            <a:avLst/>
          </a:prstGeom>
          <a:noFill/>
        </p:spPr>
        <p:txBody>
          <a:bodyPr wrap="square">
            <a:spAutoFit/>
          </a:bodyPr>
          <a:lstStyle/>
          <a:p>
            <a:r>
              <a:rPr lang="en-US" sz="1600" dirty="0">
                <a:solidFill>
                  <a:srgbClr val="FF0066"/>
                </a:solidFill>
                <a:latin typeface="+mj-lt"/>
                <a:cs typeface="Times New Roman" pitchFamily="18" charset="0"/>
              </a:rPr>
              <a:t>Declaration for library using</a:t>
            </a:r>
          </a:p>
        </p:txBody>
      </p:sp>
      <p:sp>
        <p:nvSpPr>
          <p:cNvPr id="37" name="Right Brace 36">
            <a:extLst>
              <a:ext uri="{FF2B5EF4-FFF2-40B4-BE49-F238E27FC236}">
                <a16:creationId xmlns:a16="http://schemas.microsoft.com/office/drawing/2014/main" id="{1C28B78F-545B-4E25-9662-21235F83435E}"/>
              </a:ext>
            </a:extLst>
          </p:cNvPr>
          <p:cNvSpPr/>
          <p:nvPr/>
        </p:nvSpPr>
        <p:spPr>
          <a:xfrm>
            <a:off x="5708577" y="4045484"/>
            <a:ext cx="1258138" cy="1093710"/>
          </a:xfrm>
          <a:prstGeom prst="rightBrace">
            <a:avLst/>
          </a:prstGeom>
          <a:ln>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66"/>
              </a:solidFill>
            </a:endParaRPr>
          </a:p>
        </p:txBody>
      </p:sp>
      <p:sp>
        <p:nvSpPr>
          <p:cNvPr id="38" name="TextBox 37">
            <a:extLst>
              <a:ext uri="{FF2B5EF4-FFF2-40B4-BE49-F238E27FC236}">
                <a16:creationId xmlns:a16="http://schemas.microsoft.com/office/drawing/2014/main" id="{84EA437D-A867-4A4D-B23B-AB615AA71D16}"/>
              </a:ext>
            </a:extLst>
          </p:cNvPr>
          <p:cNvSpPr txBox="1"/>
          <p:nvPr/>
        </p:nvSpPr>
        <p:spPr>
          <a:xfrm>
            <a:off x="6966715" y="4441596"/>
            <a:ext cx="2780071" cy="338554"/>
          </a:xfrm>
          <a:prstGeom prst="rect">
            <a:avLst/>
          </a:prstGeom>
          <a:noFill/>
        </p:spPr>
        <p:txBody>
          <a:bodyPr wrap="square">
            <a:spAutoFit/>
          </a:bodyPr>
          <a:lstStyle/>
          <a:p>
            <a:r>
              <a:rPr lang="en-US" sz="1600" dirty="0">
                <a:solidFill>
                  <a:srgbClr val="FF0066"/>
                </a:solidFill>
                <a:latin typeface="+mj-lt"/>
                <a:cs typeface="Times New Roman" pitchFamily="18" charset="0"/>
              </a:rPr>
              <a:t>Statements + Comments</a:t>
            </a:r>
          </a:p>
        </p:txBody>
      </p:sp>
      <p:sp>
        <p:nvSpPr>
          <p:cNvPr id="40" name="Right Brace 39">
            <a:extLst>
              <a:ext uri="{FF2B5EF4-FFF2-40B4-BE49-F238E27FC236}">
                <a16:creationId xmlns:a16="http://schemas.microsoft.com/office/drawing/2014/main" id="{6E8B16DD-5CD1-47F3-BC1B-3C74B5B7B5D1}"/>
              </a:ext>
            </a:extLst>
          </p:cNvPr>
          <p:cNvSpPr/>
          <p:nvPr/>
        </p:nvSpPr>
        <p:spPr>
          <a:xfrm>
            <a:off x="4332938" y="3762926"/>
            <a:ext cx="481780" cy="221415"/>
          </a:xfrm>
          <a:prstGeom prst="rightBrace">
            <a:avLst/>
          </a:prstGeom>
          <a:ln>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66"/>
              </a:solidFill>
            </a:endParaRPr>
          </a:p>
        </p:txBody>
      </p:sp>
      <p:sp>
        <p:nvSpPr>
          <p:cNvPr id="41" name="TextBox 40">
            <a:extLst>
              <a:ext uri="{FF2B5EF4-FFF2-40B4-BE49-F238E27FC236}">
                <a16:creationId xmlns:a16="http://schemas.microsoft.com/office/drawing/2014/main" id="{2A98025C-2667-4508-88BE-E74BD15BEE64}"/>
              </a:ext>
            </a:extLst>
          </p:cNvPr>
          <p:cNvSpPr txBox="1"/>
          <p:nvPr/>
        </p:nvSpPr>
        <p:spPr>
          <a:xfrm>
            <a:off x="4832555" y="3691831"/>
            <a:ext cx="4163399" cy="338554"/>
          </a:xfrm>
          <a:prstGeom prst="rect">
            <a:avLst/>
          </a:prstGeom>
          <a:noFill/>
        </p:spPr>
        <p:txBody>
          <a:bodyPr wrap="square">
            <a:spAutoFit/>
          </a:bodyPr>
          <a:lstStyle/>
          <a:p>
            <a:r>
              <a:rPr lang="en-US" sz="1600" dirty="0">
                <a:solidFill>
                  <a:srgbClr val="FF0066"/>
                </a:solidFill>
                <a:latin typeface="+mj-lt"/>
                <a:cs typeface="Times New Roman" pitchFamily="18" charset="0"/>
              </a:rPr>
              <a:t>Entry point of C program</a:t>
            </a:r>
          </a:p>
        </p:txBody>
      </p:sp>
      <p:sp>
        <p:nvSpPr>
          <p:cNvPr id="47" name="Right Brace 46">
            <a:extLst>
              <a:ext uri="{FF2B5EF4-FFF2-40B4-BE49-F238E27FC236}">
                <a16:creationId xmlns:a16="http://schemas.microsoft.com/office/drawing/2014/main" id="{0E2CAFF0-3866-4572-B69E-99F9AF5A0B45}"/>
              </a:ext>
            </a:extLst>
          </p:cNvPr>
          <p:cNvSpPr/>
          <p:nvPr/>
        </p:nvSpPr>
        <p:spPr>
          <a:xfrm>
            <a:off x="4332938" y="5180793"/>
            <a:ext cx="481780" cy="221415"/>
          </a:xfrm>
          <a:prstGeom prst="rightBrace">
            <a:avLst/>
          </a:prstGeom>
          <a:ln>
            <a:solidFill>
              <a:srgbClr val="FF006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66"/>
              </a:solidFill>
            </a:endParaRPr>
          </a:p>
        </p:txBody>
      </p:sp>
      <p:sp>
        <p:nvSpPr>
          <p:cNvPr id="48" name="TextBox 47">
            <a:extLst>
              <a:ext uri="{FF2B5EF4-FFF2-40B4-BE49-F238E27FC236}">
                <a16:creationId xmlns:a16="http://schemas.microsoft.com/office/drawing/2014/main" id="{A91184B0-E5F4-4960-AF7A-E6DF26843AE0}"/>
              </a:ext>
            </a:extLst>
          </p:cNvPr>
          <p:cNvSpPr txBox="1"/>
          <p:nvPr/>
        </p:nvSpPr>
        <p:spPr>
          <a:xfrm>
            <a:off x="4832555" y="5109698"/>
            <a:ext cx="4163399" cy="338554"/>
          </a:xfrm>
          <a:prstGeom prst="rect">
            <a:avLst/>
          </a:prstGeom>
          <a:noFill/>
        </p:spPr>
        <p:txBody>
          <a:bodyPr wrap="square">
            <a:spAutoFit/>
          </a:bodyPr>
          <a:lstStyle/>
          <a:p>
            <a:r>
              <a:rPr lang="en-US" sz="1600" dirty="0">
                <a:solidFill>
                  <a:srgbClr val="FF0066"/>
                </a:solidFill>
                <a:latin typeface="+mj-lt"/>
                <a:cs typeface="Times New Roman" pitchFamily="18" charset="0"/>
              </a:rPr>
              <a:t>Exit point of C program</a:t>
            </a:r>
          </a:p>
        </p:txBody>
      </p:sp>
      <p:sp>
        <p:nvSpPr>
          <p:cNvPr id="28" name="Title 1">
            <a:extLst>
              <a:ext uri="{FF2B5EF4-FFF2-40B4-BE49-F238E27FC236}">
                <a16:creationId xmlns:a16="http://schemas.microsoft.com/office/drawing/2014/main" id="{515ECB12-6233-48AF-8129-34E048B73537}"/>
              </a:ext>
            </a:extLst>
          </p:cNvPr>
          <p:cNvSpPr>
            <a:spLocks noGrp="1"/>
          </p:cNvSpPr>
          <p:nvPr>
            <p:ph type="title"/>
          </p:nvPr>
        </p:nvSpPr>
        <p:spPr>
          <a:xfrm>
            <a:off x="2440429" y="333939"/>
            <a:ext cx="5973444" cy="467684"/>
          </a:xfrm>
        </p:spPr>
        <p:txBody>
          <a:bodyPr>
            <a:normAutofit fontScale="90000"/>
          </a:bodyPr>
          <a:lstStyle/>
          <a:p>
            <a:r>
              <a:rPr lang="en-US" sz="3000" dirty="0"/>
              <a:t>Compile and run with Dev-CPP</a:t>
            </a:r>
          </a:p>
        </p:txBody>
      </p:sp>
    </p:spTree>
    <p:extLst>
      <p:ext uri="{BB962C8B-B14F-4D97-AF65-F5344CB8AC3E}">
        <p14:creationId xmlns:p14="http://schemas.microsoft.com/office/powerpoint/2010/main" val="3690051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7"/>
            <a:ext cx="9202270" cy="1341497"/>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b="1" dirty="0">
                <a:solidFill>
                  <a:schemeClr val="accent2"/>
                </a:solidFill>
                <a:latin typeface="Arial" panose="020B0604020202020204" pitchFamily="34" charset="0"/>
                <a:cs typeface="Arial" panose="020B0604020202020204" pitchFamily="34" charset="0"/>
              </a:rPr>
              <a:t>D</a:t>
            </a:r>
            <a:r>
              <a:rPr lang="en-US" altLang="ko-KR" sz="4400" b="1" dirty="0">
                <a:solidFill>
                  <a:schemeClr val="accent2"/>
                </a:solidFill>
                <a:latin typeface="Arial" panose="020B0604020202020204" pitchFamily="34" charset="0"/>
                <a:cs typeface="Arial" panose="020B0604020202020204" pitchFamily="34" charset="0"/>
              </a:rPr>
              <a:t>efinitions</a:t>
            </a:r>
            <a:endParaRPr lang="en-US" sz="4400" dirty="0">
              <a:solidFill>
                <a:schemeClr val="accent2"/>
              </a:solidFill>
            </a:endParaRPr>
          </a:p>
        </p:txBody>
      </p:sp>
    </p:spTree>
    <p:extLst>
      <p:ext uri="{BB962C8B-B14F-4D97-AF65-F5344CB8AC3E}">
        <p14:creationId xmlns:p14="http://schemas.microsoft.com/office/powerpoint/2010/main" val="2553393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922C3C-2EEB-4E39-AE39-7E57D18C046D}"/>
              </a:ext>
            </a:extLst>
          </p:cNvPr>
          <p:cNvSpPr>
            <a:spLocks noGrp="1"/>
          </p:cNvSpPr>
          <p:nvPr>
            <p:ph idx="1"/>
          </p:nvPr>
        </p:nvSpPr>
        <p:spPr>
          <a:xfrm>
            <a:off x="838200" y="1425677"/>
            <a:ext cx="10911347" cy="5055022"/>
          </a:xfrm>
        </p:spPr>
        <p:txBody>
          <a:bodyPr>
            <a:normAutofit fontScale="92500" lnSpcReduction="10000"/>
          </a:bodyPr>
          <a:lstStyle/>
          <a:p>
            <a:pPr marL="0" indent="0">
              <a:lnSpc>
                <a:spcPct val="150000"/>
              </a:lnSpc>
              <a:buClr>
                <a:schemeClr val="tx1"/>
              </a:buClr>
              <a:buSzPct val="100000"/>
              <a:buNone/>
            </a:pPr>
            <a:r>
              <a:rPr lang="en-US" sz="2500" b="1" dirty="0"/>
              <a:t>Step 1: Install a C Compiler</a:t>
            </a:r>
          </a:p>
          <a:p>
            <a:pPr marL="688975" lvl="1" indent="-455613">
              <a:lnSpc>
                <a:spcPct val="150000"/>
              </a:lnSpc>
              <a:buClr>
                <a:schemeClr val="tx1"/>
              </a:buClr>
              <a:buSzPct val="100000"/>
              <a:buFont typeface="Wingdings" panose="05000000000000000000" pitchFamily="2" charset="2"/>
              <a:buChar char="v"/>
            </a:pPr>
            <a:r>
              <a:rPr lang="en-US" sz="2200" dirty="0"/>
              <a:t> Download and install </a:t>
            </a:r>
            <a:r>
              <a:rPr lang="en-US" sz="2200" dirty="0">
                <a:hlinkClick r:id="rId2"/>
              </a:rPr>
              <a:t>MinGW</a:t>
            </a:r>
            <a:r>
              <a:rPr lang="en-US" sz="2200" dirty="0"/>
              <a:t> or TDM-GCC.</a:t>
            </a:r>
          </a:p>
          <a:p>
            <a:pPr marL="461963" lvl="1">
              <a:lnSpc>
                <a:spcPct val="150000"/>
              </a:lnSpc>
              <a:buClr>
                <a:schemeClr val="tx1"/>
              </a:buClr>
              <a:buSzPct val="100000"/>
              <a:buNone/>
            </a:pPr>
            <a:r>
              <a:rPr lang="en-US" sz="2200" dirty="0"/>
              <a:t>       (Link download MinGW: </a:t>
            </a:r>
            <a:r>
              <a:rPr lang="en-US" sz="2200" dirty="0">
                <a:hlinkClick r:id="rId2"/>
              </a:rPr>
              <a:t>https://sourceforge.net/projects/mingw/</a:t>
            </a:r>
            <a:r>
              <a:rPr lang="en-US" sz="2200" dirty="0"/>
              <a:t>)</a:t>
            </a:r>
          </a:p>
          <a:p>
            <a:pPr marL="747713" lvl="1" indent="-514350">
              <a:lnSpc>
                <a:spcPct val="150000"/>
              </a:lnSpc>
              <a:buClr>
                <a:schemeClr val="tx1"/>
              </a:buClr>
              <a:buSzPct val="100000"/>
              <a:buFont typeface="Wingdings" panose="05000000000000000000" pitchFamily="2" charset="2"/>
              <a:buChar char="v"/>
            </a:pPr>
            <a:r>
              <a:rPr lang="en-US" sz="2200" dirty="0"/>
              <a:t> During installation, ensure the </a:t>
            </a:r>
            <a:r>
              <a:rPr lang="en-US" sz="2200" b="1" dirty="0" err="1"/>
              <a:t>gcc</a:t>
            </a:r>
            <a:r>
              <a:rPr lang="en-US" sz="2200" dirty="0"/>
              <a:t> tool is included.</a:t>
            </a:r>
          </a:p>
          <a:p>
            <a:pPr marL="0" indent="0">
              <a:lnSpc>
                <a:spcPct val="150000"/>
              </a:lnSpc>
              <a:buClr>
                <a:schemeClr val="tx1"/>
              </a:buClr>
              <a:buSzPct val="100000"/>
              <a:buNone/>
            </a:pPr>
            <a:r>
              <a:rPr lang="en-US" sz="2500" b="1" dirty="0"/>
              <a:t>Step 2: Set Up Environment Variables</a:t>
            </a:r>
          </a:p>
          <a:p>
            <a:pPr marL="688975" indent="-463550">
              <a:lnSpc>
                <a:spcPct val="150000"/>
              </a:lnSpc>
              <a:buClr>
                <a:schemeClr val="tx1"/>
              </a:buClr>
              <a:buSzPct val="100000"/>
              <a:buFont typeface="Wingdings" panose="05000000000000000000" pitchFamily="2" charset="2"/>
              <a:buChar char="v"/>
            </a:pPr>
            <a:r>
              <a:rPr lang="en-US" sz="2200" dirty="0"/>
              <a:t>Add the bin directory of MinGW (e.g., C:\MinGW\bin) to your </a:t>
            </a:r>
            <a:r>
              <a:rPr lang="en-US" sz="2200" b="1" dirty="0"/>
              <a:t>PATH</a:t>
            </a:r>
            <a:r>
              <a:rPr lang="en-US" sz="2200" dirty="0"/>
              <a:t> environment variable:</a:t>
            </a:r>
          </a:p>
          <a:p>
            <a:pPr marL="973138" lvl="1" indent="-285750">
              <a:lnSpc>
                <a:spcPct val="150000"/>
              </a:lnSpc>
              <a:buClr>
                <a:schemeClr val="tx1"/>
              </a:buClr>
              <a:buSzPct val="100000"/>
              <a:buFont typeface="Wingdings" panose="05000000000000000000" pitchFamily="2" charset="2"/>
              <a:buChar char="§"/>
            </a:pPr>
            <a:r>
              <a:rPr lang="en-US" sz="2000" dirty="0"/>
              <a:t>Go to </a:t>
            </a:r>
            <a:r>
              <a:rPr lang="en-US" sz="2000" b="1" dirty="0"/>
              <a:t>Control Panel</a:t>
            </a:r>
            <a:r>
              <a:rPr lang="en-US" sz="2000" dirty="0"/>
              <a:t> → </a:t>
            </a:r>
            <a:r>
              <a:rPr lang="en-US" sz="2000" b="1" dirty="0"/>
              <a:t>System and Security</a:t>
            </a:r>
            <a:r>
              <a:rPr lang="en-US" sz="2000" dirty="0"/>
              <a:t> → </a:t>
            </a:r>
            <a:r>
              <a:rPr lang="en-US" sz="2000" b="1" dirty="0"/>
              <a:t>System</a:t>
            </a:r>
            <a:r>
              <a:rPr lang="en-US" sz="2000" dirty="0"/>
              <a:t> → </a:t>
            </a:r>
            <a:r>
              <a:rPr lang="en-US" sz="2000" b="1" dirty="0"/>
              <a:t>Advanced System Settings</a:t>
            </a:r>
            <a:r>
              <a:rPr lang="en-US" sz="2000" dirty="0"/>
              <a:t> → </a:t>
            </a:r>
            <a:r>
              <a:rPr lang="en-US" sz="2000" b="1" dirty="0"/>
              <a:t>Environment Variables</a:t>
            </a:r>
            <a:r>
              <a:rPr lang="en-US" sz="2000" dirty="0"/>
              <a:t>.</a:t>
            </a:r>
          </a:p>
          <a:p>
            <a:pPr marL="973138" lvl="1" indent="-285750">
              <a:lnSpc>
                <a:spcPct val="150000"/>
              </a:lnSpc>
              <a:buClr>
                <a:schemeClr val="tx1"/>
              </a:buClr>
              <a:buSzPct val="100000"/>
              <a:buFont typeface="Wingdings" panose="05000000000000000000" pitchFamily="2" charset="2"/>
              <a:buChar char="§"/>
            </a:pPr>
            <a:r>
              <a:rPr lang="en-US" sz="2000" dirty="0"/>
              <a:t>Find the </a:t>
            </a:r>
            <a:r>
              <a:rPr lang="en-US" sz="2000" b="1" dirty="0"/>
              <a:t>Path</a:t>
            </a:r>
            <a:r>
              <a:rPr lang="en-US" sz="2000" dirty="0"/>
              <a:t> variable in </a:t>
            </a:r>
            <a:r>
              <a:rPr lang="en-US" sz="2000" b="1" dirty="0"/>
              <a:t>System Variables</a:t>
            </a:r>
            <a:r>
              <a:rPr lang="en-US" sz="2000" dirty="0"/>
              <a:t>, click </a:t>
            </a:r>
            <a:r>
              <a:rPr lang="en-US" sz="2000" b="1" dirty="0"/>
              <a:t>Edit</a:t>
            </a:r>
            <a:r>
              <a:rPr lang="en-US" sz="2000" dirty="0"/>
              <a:t>, and add the </a:t>
            </a:r>
            <a:r>
              <a:rPr lang="en-US" sz="2000" b="1" dirty="0"/>
              <a:t>bin directory path</a:t>
            </a:r>
            <a:r>
              <a:rPr lang="en-US" sz="2000" dirty="0"/>
              <a:t> (C:\MinGW\bin)</a:t>
            </a:r>
            <a:endParaRPr lang="en-US" sz="2400" dirty="0"/>
          </a:p>
        </p:txBody>
      </p:sp>
      <p:sp>
        <p:nvSpPr>
          <p:cNvPr id="4" name="Slide Number Placeholder 3">
            <a:extLst>
              <a:ext uri="{FF2B5EF4-FFF2-40B4-BE49-F238E27FC236}">
                <a16:creationId xmlns:a16="http://schemas.microsoft.com/office/drawing/2014/main" id="{96292026-FB15-409A-8E7F-E786E4B403D2}"/>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5" name="Date Placeholder 4">
            <a:extLst>
              <a:ext uri="{FF2B5EF4-FFF2-40B4-BE49-F238E27FC236}">
                <a16:creationId xmlns:a16="http://schemas.microsoft.com/office/drawing/2014/main" id="{14E27058-3190-46AE-8868-5D90255F016F}"/>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Title 1">
            <a:extLst>
              <a:ext uri="{FF2B5EF4-FFF2-40B4-BE49-F238E27FC236}">
                <a16:creationId xmlns:a16="http://schemas.microsoft.com/office/drawing/2014/main" id="{55A7D048-32C6-4473-8069-A3E501EBE8C2}"/>
              </a:ext>
            </a:extLst>
          </p:cNvPr>
          <p:cNvSpPr>
            <a:spLocks noGrp="1"/>
          </p:cNvSpPr>
          <p:nvPr>
            <p:ph type="title"/>
          </p:nvPr>
        </p:nvSpPr>
        <p:spPr>
          <a:xfrm>
            <a:off x="758566" y="694113"/>
            <a:ext cx="10670694" cy="575433"/>
          </a:xfrm>
        </p:spPr>
        <p:txBody>
          <a:bodyPr>
            <a:normAutofit/>
          </a:bodyPr>
          <a:lstStyle/>
          <a:p>
            <a:r>
              <a:rPr lang="en-US" sz="3000" dirty="0"/>
              <a:t>Compile and run a program using the command prompt</a:t>
            </a:r>
          </a:p>
        </p:txBody>
      </p:sp>
    </p:spTree>
    <p:extLst>
      <p:ext uri="{BB962C8B-B14F-4D97-AF65-F5344CB8AC3E}">
        <p14:creationId xmlns:p14="http://schemas.microsoft.com/office/powerpoint/2010/main" val="1315855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CED140-3BDE-461D-8E3D-C5E598024947}"/>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5" name="Date Placeholder 4">
            <a:extLst>
              <a:ext uri="{FF2B5EF4-FFF2-40B4-BE49-F238E27FC236}">
                <a16:creationId xmlns:a16="http://schemas.microsoft.com/office/drawing/2014/main" id="{9012F533-8089-433A-987B-851B5F080B66}"/>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Title 1">
            <a:extLst>
              <a:ext uri="{FF2B5EF4-FFF2-40B4-BE49-F238E27FC236}">
                <a16:creationId xmlns:a16="http://schemas.microsoft.com/office/drawing/2014/main" id="{61D1A0E6-4381-4371-A5AF-EAD02037E23C}"/>
              </a:ext>
            </a:extLst>
          </p:cNvPr>
          <p:cNvSpPr>
            <a:spLocks noGrp="1"/>
          </p:cNvSpPr>
          <p:nvPr>
            <p:ph type="title"/>
          </p:nvPr>
        </p:nvSpPr>
        <p:spPr>
          <a:xfrm>
            <a:off x="838199" y="811213"/>
            <a:ext cx="11176819" cy="574675"/>
          </a:xfrm>
        </p:spPr>
        <p:txBody>
          <a:bodyPr>
            <a:normAutofit fontScale="90000"/>
          </a:bodyPr>
          <a:lstStyle/>
          <a:p>
            <a:r>
              <a:rPr lang="en-US" sz="3000" dirty="0"/>
              <a:t>Compile and run a program using the command prompt (cont.)</a:t>
            </a:r>
          </a:p>
        </p:txBody>
      </p:sp>
      <p:sp>
        <p:nvSpPr>
          <p:cNvPr id="8" name="Content Placeholder 2">
            <a:extLst>
              <a:ext uri="{FF2B5EF4-FFF2-40B4-BE49-F238E27FC236}">
                <a16:creationId xmlns:a16="http://schemas.microsoft.com/office/drawing/2014/main" id="{E0C681E9-8EC7-4F85-9C46-F4B7B9E4E051}"/>
              </a:ext>
            </a:extLst>
          </p:cNvPr>
          <p:cNvSpPr>
            <a:spLocks noGrp="1"/>
          </p:cNvSpPr>
          <p:nvPr>
            <p:ph idx="1"/>
          </p:nvPr>
        </p:nvSpPr>
        <p:spPr>
          <a:xfrm>
            <a:off x="838201" y="1425677"/>
            <a:ext cx="10515600" cy="5055022"/>
          </a:xfrm>
        </p:spPr>
        <p:txBody>
          <a:bodyPr>
            <a:normAutofit/>
          </a:bodyPr>
          <a:lstStyle/>
          <a:p>
            <a:pPr marL="0" indent="0">
              <a:lnSpc>
                <a:spcPct val="150000"/>
              </a:lnSpc>
              <a:buClr>
                <a:schemeClr val="tx1"/>
              </a:buClr>
              <a:buSzPct val="100000"/>
              <a:buNone/>
            </a:pPr>
            <a:r>
              <a:rPr lang="en-US" sz="2400" b="1" dirty="0"/>
              <a:t>Step 3: Test Environment:</a:t>
            </a:r>
          </a:p>
          <a:p>
            <a:pPr marL="0" indent="0">
              <a:lnSpc>
                <a:spcPct val="150000"/>
              </a:lnSpc>
              <a:buClr>
                <a:schemeClr val="tx1"/>
              </a:buClr>
              <a:buSzPct val="100000"/>
              <a:buNone/>
            </a:pPr>
            <a:r>
              <a:rPr lang="en-US" sz="2400" b="1" dirty="0"/>
              <a:t>      </a:t>
            </a:r>
            <a:r>
              <a:rPr lang="en-US" sz="2400" dirty="0"/>
              <a:t>Open Command Prompt and type:</a:t>
            </a:r>
            <a:r>
              <a:rPr lang="en-US" sz="2400" b="1" dirty="0"/>
              <a:t> g++ --version</a:t>
            </a:r>
          </a:p>
        </p:txBody>
      </p:sp>
      <p:pic>
        <p:nvPicPr>
          <p:cNvPr id="10" name="Picture 9">
            <a:extLst>
              <a:ext uri="{FF2B5EF4-FFF2-40B4-BE49-F238E27FC236}">
                <a16:creationId xmlns:a16="http://schemas.microsoft.com/office/drawing/2014/main" id="{33056EC3-CF4D-4D04-B00F-21771D3F192C}"/>
              </a:ext>
            </a:extLst>
          </p:cNvPr>
          <p:cNvPicPr>
            <a:picLocks noChangeAspect="1"/>
          </p:cNvPicPr>
          <p:nvPr/>
        </p:nvPicPr>
        <p:blipFill>
          <a:blip r:embed="rId2"/>
          <a:stretch>
            <a:fillRect/>
          </a:stretch>
        </p:blipFill>
        <p:spPr>
          <a:xfrm>
            <a:off x="1975423" y="2930852"/>
            <a:ext cx="8902370" cy="3184722"/>
          </a:xfrm>
          <a:prstGeom prst="rect">
            <a:avLst/>
          </a:prstGeom>
        </p:spPr>
      </p:pic>
    </p:spTree>
    <p:extLst>
      <p:ext uri="{BB962C8B-B14F-4D97-AF65-F5344CB8AC3E}">
        <p14:creationId xmlns:p14="http://schemas.microsoft.com/office/powerpoint/2010/main" val="26798360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4C88-01EA-4EE3-80F8-C204A2E4803F}"/>
              </a:ext>
            </a:extLst>
          </p:cNvPr>
          <p:cNvSpPr>
            <a:spLocks noGrp="1"/>
          </p:cNvSpPr>
          <p:nvPr>
            <p:ph type="title"/>
          </p:nvPr>
        </p:nvSpPr>
        <p:spPr>
          <a:xfrm>
            <a:off x="838200" y="741613"/>
            <a:ext cx="10515600" cy="575433"/>
          </a:xfrm>
        </p:spPr>
        <p:txBody>
          <a:bodyPr/>
          <a:lstStyle/>
          <a:p>
            <a:r>
              <a:rPr kumimoji="0" lang="en-US" sz="2700" b="1" i="0" u="none" strike="noStrike" kern="1200" cap="none" spc="0" normalizeH="0" baseline="0" noProof="0" dirty="0">
                <a:ln>
                  <a:noFill/>
                </a:ln>
                <a:solidFill>
                  <a:prstClr val="black"/>
                </a:solidFill>
                <a:effectLst/>
                <a:uLnTx/>
                <a:uFillTx/>
                <a:latin typeface="Arial" panose="020B0604020202020204"/>
                <a:ea typeface="+mj-ea"/>
                <a:cs typeface="+mj-cs"/>
              </a:rPr>
              <a:t>Compile and run a program using the command prompt (cont.)</a:t>
            </a:r>
            <a:endParaRPr lang="en-US" dirty="0"/>
          </a:p>
        </p:txBody>
      </p:sp>
      <p:sp>
        <p:nvSpPr>
          <p:cNvPr id="4" name="Slide Number Placeholder 3">
            <a:extLst>
              <a:ext uri="{FF2B5EF4-FFF2-40B4-BE49-F238E27FC236}">
                <a16:creationId xmlns:a16="http://schemas.microsoft.com/office/drawing/2014/main" id="{2DE281E1-4129-4BF5-8E5A-83E7FDCFE966}"/>
              </a:ext>
            </a:extLst>
          </p:cNvPr>
          <p:cNvSpPr>
            <a:spLocks noGrp="1"/>
          </p:cNvSpPr>
          <p:nvPr>
            <p:ph type="sldNum" sz="quarter" idx="12"/>
          </p:nvPr>
        </p:nvSpPr>
        <p:spPr/>
        <p:txBody>
          <a:bodyPr/>
          <a:lstStyle/>
          <a:p>
            <a:fld id="{CC0149FD-98BB-4821-915B-09C9BFE4B727}" type="slidenum">
              <a:rPr lang="en-US" smtClean="0"/>
              <a:pPr/>
              <a:t>42</a:t>
            </a:fld>
            <a:endParaRPr lang="en-US" dirty="0"/>
          </a:p>
        </p:txBody>
      </p:sp>
      <p:sp>
        <p:nvSpPr>
          <p:cNvPr id="5" name="Date Placeholder 4">
            <a:extLst>
              <a:ext uri="{FF2B5EF4-FFF2-40B4-BE49-F238E27FC236}">
                <a16:creationId xmlns:a16="http://schemas.microsoft.com/office/drawing/2014/main" id="{22838698-B4B7-4E62-A72D-EDE508AB071D}"/>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Content Placeholder 2">
            <a:extLst>
              <a:ext uri="{FF2B5EF4-FFF2-40B4-BE49-F238E27FC236}">
                <a16:creationId xmlns:a16="http://schemas.microsoft.com/office/drawing/2014/main" id="{9554E02B-0556-4750-98B9-90076167A068}"/>
              </a:ext>
            </a:extLst>
          </p:cNvPr>
          <p:cNvSpPr>
            <a:spLocks noGrp="1"/>
          </p:cNvSpPr>
          <p:nvPr>
            <p:ph idx="1"/>
          </p:nvPr>
        </p:nvSpPr>
        <p:spPr>
          <a:xfrm>
            <a:off x="838200" y="1209109"/>
            <a:ext cx="10515600" cy="5055022"/>
          </a:xfrm>
        </p:spPr>
        <p:txBody>
          <a:bodyPr>
            <a:normAutofit/>
          </a:bodyPr>
          <a:lstStyle/>
          <a:p>
            <a:pPr marL="0" indent="0">
              <a:lnSpc>
                <a:spcPct val="150000"/>
              </a:lnSpc>
              <a:buClr>
                <a:schemeClr val="tx1"/>
              </a:buClr>
              <a:buSzPct val="100000"/>
              <a:buNone/>
            </a:pPr>
            <a:r>
              <a:rPr lang="en-US" sz="2400" b="1" dirty="0"/>
              <a:t>Step 4: Write a program </a:t>
            </a:r>
            <a:r>
              <a:rPr lang="en-US" sz="2400" b="1" dirty="0" err="1"/>
              <a:t>Hello.c</a:t>
            </a:r>
            <a:endParaRPr lang="en-US" sz="2400" b="1" dirty="0"/>
          </a:p>
        </p:txBody>
      </p:sp>
      <p:pic>
        <p:nvPicPr>
          <p:cNvPr id="8" name="Picture 7">
            <a:extLst>
              <a:ext uri="{FF2B5EF4-FFF2-40B4-BE49-F238E27FC236}">
                <a16:creationId xmlns:a16="http://schemas.microsoft.com/office/drawing/2014/main" id="{A1D893D0-0DE1-4DA9-B932-54AC4A6F9B70}"/>
              </a:ext>
            </a:extLst>
          </p:cNvPr>
          <p:cNvPicPr>
            <a:picLocks noChangeAspect="1"/>
          </p:cNvPicPr>
          <p:nvPr/>
        </p:nvPicPr>
        <p:blipFill>
          <a:blip r:embed="rId2"/>
          <a:stretch>
            <a:fillRect/>
          </a:stretch>
        </p:blipFill>
        <p:spPr>
          <a:xfrm>
            <a:off x="2254911" y="1869238"/>
            <a:ext cx="7682178" cy="4394893"/>
          </a:xfrm>
          <a:prstGeom prst="rect">
            <a:avLst/>
          </a:prstGeom>
          <a:ln>
            <a:solidFill>
              <a:srgbClr val="002060"/>
            </a:solidFill>
          </a:ln>
        </p:spPr>
      </p:pic>
      <p:sp>
        <p:nvSpPr>
          <p:cNvPr id="9" name="Oval 8">
            <a:extLst>
              <a:ext uri="{FF2B5EF4-FFF2-40B4-BE49-F238E27FC236}">
                <a16:creationId xmlns:a16="http://schemas.microsoft.com/office/drawing/2014/main" id="{8121C333-9E3A-44EB-BA59-8610DCA68D18}"/>
              </a:ext>
            </a:extLst>
          </p:cNvPr>
          <p:cNvSpPr/>
          <p:nvPr/>
        </p:nvSpPr>
        <p:spPr>
          <a:xfrm>
            <a:off x="4375355" y="3429000"/>
            <a:ext cx="403122" cy="40312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rgbClr val="FFFF00"/>
                </a:solidFill>
                <a:effectLst>
                  <a:outerShdw blurRad="38100" dist="19050" dir="2700000" algn="tl" rotWithShape="0">
                    <a:schemeClr val="dk1">
                      <a:alpha val="40000"/>
                    </a:schemeClr>
                  </a:outerShdw>
                </a:effectLst>
              </a:rPr>
              <a:t>1</a:t>
            </a:r>
          </a:p>
        </p:txBody>
      </p:sp>
      <p:sp>
        <p:nvSpPr>
          <p:cNvPr id="10" name="Oval 9">
            <a:extLst>
              <a:ext uri="{FF2B5EF4-FFF2-40B4-BE49-F238E27FC236}">
                <a16:creationId xmlns:a16="http://schemas.microsoft.com/office/drawing/2014/main" id="{45002770-75BC-4F9B-BD36-B7D6CD671DB2}"/>
              </a:ext>
            </a:extLst>
          </p:cNvPr>
          <p:cNvSpPr/>
          <p:nvPr/>
        </p:nvSpPr>
        <p:spPr>
          <a:xfrm>
            <a:off x="6553200" y="4564626"/>
            <a:ext cx="403122" cy="40312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rgbClr val="FFFF00"/>
                </a:solidFill>
                <a:effectLst>
                  <a:outerShdw blurRad="38100" dist="19050" dir="2700000" algn="tl" rotWithShape="0">
                    <a:schemeClr val="dk1">
                      <a:alpha val="40000"/>
                    </a:schemeClr>
                  </a:outerShdw>
                </a:effectLst>
              </a:rPr>
              <a:t>2</a:t>
            </a:r>
          </a:p>
        </p:txBody>
      </p:sp>
      <p:sp>
        <p:nvSpPr>
          <p:cNvPr id="11" name="Oval 10">
            <a:extLst>
              <a:ext uri="{FF2B5EF4-FFF2-40B4-BE49-F238E27FC236}">
                <a16:creationId xmlns:a16="http://schemas.microsoft.com/office/drawing/2014/main" id="{4586422C-F3BC-437A-B2E0-4A14EBF74356}"/>
              </a:ext>
            </a:extLst>
          </p:cNvPr>
          <p:cNvSpPr/>
          <p:nvPr/>
        </p:nvSpPr>
        <p:spPr>
          <a:xfrm>
            <a:off x="4375355" y="2548221"/>
            <a:ext cx="403122" cy="403122"/>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ln w="0"/>
                <a:solidFill>
                  <a:srgbClr val="FFFF00"/>
                </a:solidFill>
                <a:effectLst>
                  <a:outerShdw blurRad="38100" dist="19050" dir="2700000" algn="tl" rotWithShape="0">
                    <a:schemeClr val="dk1">
                      <a:alpha val="40000"/>
                    </a:schemeClr>
                  </a:outerShdw>
                </a:effectLst>
              </a:rPr>
              <a:t>3</a:t>
            </a:r>
          </a:p>
        </p:txBody>
      </p:sp>
    </p:spTree>
    <p:extLst>
      <p:ext uri="{BB962C8B-B14F-4D97-AF65-F5344CB8AC3E}">
        <p14:creationId xmlns:p14="http://schemas.microsoft.com/office/powerpoint/2010/main" val="3411107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C4C88-01EA-4EE3-80F8-C204A2E4803F}"/>
              </a:ext>
            </a:extLst>
          </p:cNvPr>
          <p:cNvSpPr>
            <a:spLocks noGrp="1"/>
          </p:cNvSpPr>
          <p:nvPr>
            <p:ph type="title"/>
          </p:nvPr>
        </p:nvSpPr>
        <p:spPr>
          <a:xfrm>
            <a:off x="838200" y="741613"/>
            <a:ext cx="10515600" cy="575433"/>
          </a:xfrm>
        </p:spPr>
        <p:txBody>
          <a:bodyPr/>
          <a:lstStyle/>
          <a:p>
            <a:r>
              <a:rPr kumimoji="0" lang="en-US" sz="2700" b="1" i="0" u="none" strike="noStrike" kern="1200" cap="none" spc="0" normalizeH="0" baseline="0" noProof="0" dirty="0">
                <a:ln>
                  <a:noFill/>
                </a:ln>
                <a:solidFill>
                  <a:prstClr val="black"/>
                </a:solidFill>
                <a:effectLst/>
                <a:uLnTx/>
                <a:uFillTx/>
                <a:latin typeface="Arial" panose="020B0604020202020204"/>
                <a:ea typeface="+mj-ea"/>
                <a:cs typeface="+mj-cs"/>
              </a:rPr>
              <a:t>Compile and run a program using the command prompt (cont.)</a:t>
            </a:r>
            <a:endParaRPr lang="en-US" dirty="0"/>
          </a:p>
        </p:txBody>
      </p:sp>
      <p:sp>
        <p:nvSpPr>
          <p:cNvPr id="4" name="Slide Number Placeholder 3">
            <a:extLst>
              <a:ext uri="{FF2B5EF4-FFF2-40B4-BE49-F238E27FC236}">
                <a16:creationId xmlns:a16="http://schemas.microsoft.com/office/drawing/2014/main" id="{2DE281E1-4129-4BF5-8E5A-83E7FDCFE966}"/>
              </a:ext>
            </a:extLst>
          </p:cNvPr>
          <p:cNvSpPr>
            <a:spLocks noGrp="1"/>
          </p:cNvSpPr>
          <p:nvPr>
            <p:ph type="sldNum" sz="quarter" idx="12"/>
          </p:nvPr>
        </p:nvSpPr>
        <p:spPr/>
        <p:txBody>
          <a:bodyPr/>
          <a:lstStyle/>
          <a:p>
            <a:fld id="{CC0149FD-98BB-4821-915B-09C9BFE4B727}" type="slidenum">
              <a:rPr lang="en-US" smtClean="0"/>
              <a:pPr/>
              <a:t>43</a:t>
            </a:fld>
            <a:endParaRPr lang="en-US" dirty="0"/>
          </a:p>
        </p:txBody>
      </p:sp>
      <p:sp>
        <p:nvSpPr>
          <p:cNvPr id="5" name="Date Placeholder 4">
            <a:extLst>
              <a:ext uri="{FF2B5EF4-FFF2-40B4-BE49-F238E27FC236}">
                <a16:creationId xmlns:a16="http://schemas.microsoft.com/office/drawing/2014/main" id="{22838698-B4B7-4E62-A72D-EDE508AB071D}"/>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Content Placeholder 2">
            <a:extLst>
              <a:ext uri="{FF2B5EF4-FFF2-40B4-BE49-F238E27FC236}">
                <a16:creationId xmlns:a16="http://schemas.microsoft.com/office/drawing/2014/main" id="{9554E02B-0556-4750-98B9-90076167A068}"/>
              </a:ext>
            </a:extLst>
          </p:cNvPr>
          <p:cNvSpPr>
            <a:spLocks noGrp="1"/>
          </p:cNvSpPr>
          <p:nvPr>
            <p:ph idx="1"/>
          </p:nvPr>
        </p:nvSpPr>
        <p:spPr>
          <a:xfrm>
            <a:off x="838200" y="1209109"/>
            <a:ext cx="10515600" cy="5055022"/>
          </a:xfrm>
        </p:spPr>
        <p:txBody>
          <a:bodyPr>
            <a:normAutofit/>
          </a:bodyPr>
          <a:lstStyle/>
          <a:p>
            <a:pPr marL="0" indent="0">
              <a:lnSpc>
                <a:spcPct val="150000"/>
              </a:lnSpc>
              <a:buClr>
                <a:schemeClr val="tx1"/>
              </a:buClr>
              <a:buSzPct val="100000"/>
              <a:buNone/>
            </a:pPr>
            <a:r>
              <a:rPr lang="en-US" sz="2400" b="1" dirty="0"/>
              <a:t>Step 5: Compile &amp; Run</a:t>
            </a:r>
          </a:p>
        </p:txBody>
      </p:sp>
      <p:pic>
        <p:nvPicPr>
          <p:cNvPr id="7" name="Picture 6">
            <a:extLst>
              <a:ext uri="{FF2B5EF4-FFF2-40B4-BE49-F238E27FC236}">
                <a16:creationId xmlns:a16="http://schemas.microsoft.com/office/drawing/2014/main" id="{53490F0D-52CD-40C5-A055-3DE60066EC6B}"/>
              </a:ext>
            </a:extLst>
          </p:cNvPr>
          <p:cNvPicPr>
            <a:picLocks noChangeAspect="1"/>
          </p:cNvPicPr>
          <p:nvPr/>
        </p:nvPicPr>
        <p:blipFill>
          <a:blip r:embed="rId2"/>
          <a:stretch>
            <a:fillRect/>
          </a:stretch>
        </p:blipFill>
        <p:spPr>
          <a:xfrm>
            <a:off x="2367577" y="2086331"/>
            <a:ext cx="7456846" cy="4177800"/>
          </a:xfrm>
          <a:prstGeom prst="rect">
            <a:avLst/>
          </a:prstGeom>
          <a:ln>
            <a:solidFill>
              <a:srgbClr val="002060"/>
            </a:solidFill>
          </a:ln>
        </p:spPr>
      </p:pic>
      <p:sp>
        <p:nvSpPr>
          <p:cNvPr id="9" name="Rectangle: Rounded Corners 8">
            <a:extLst>
              <a:ext uri="{FF2B5EF4-FFF2-40B4-BE49-F238E27FC236}">
                <a16:creationId xmlns:a16="http://schemas.microsoft.com/office/drawing/2014/main" id="{35FA6A8B-E9E4-4552-BB57-C15CD0C72E25}"/>
              </a:ext>
            </a:extLst>
          </p:cNvPr>
          <p:cNvSpPr/>
          <p:nvPr/>
        </p:nvSpPr>
        <p:spPr>
          <a:xfrm>
            <a:off x="10057660" y="2694039"/>
            <a:ext cx="1741050" cy="575433"/>
          </a:xfrm>
          <a:prstGeom prst="roundRect">
            <a:avLst/>
          </a:prstGeom>
          <a:solidFill>
            <a:schemeClr val="accent2"/>
          </a:solidFill>
          <a:ln>
            <a:solidFill>
              <a:srgbClr val="00206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(1) Compile</a:t>
            </a:r>
          </a:p>
        </p:txBody>
      </p:sp>
      <p:sp>
        <p:nvSpPr>
          <p:cNvPr id="10" name="Rectangle: Rounded Corners 9">
            <a:extLst>
              <a:ext uri="{FF2B5EF4-FFF2-40B4-BE49-F238E27FC236}">
                <a16:creationId xmlns:a16="http://schemas.microsoft.com/office/drawing/2014/main" id="{D28CFC28-1F5E-4B5B-ADDD-841C36B8C063}"/>
              </a:ext>
            </a:extLst>
          </p:cNvPr>
          <p:cNvSpPr/>
          <p:nvPr/>
        </p:nvSpPr>
        <p:spPr>
          <a:xfrm>
            <a:off x="10057660" y="4560329"/>
            <a:ext cx="1741050" cy="575433"/>
          </a:xfrm>
          <a:prstGeom prst="roundRect">
            <a:avLst/>
          </a:prstGeom>
          <a:solidFill>
            <a:schemeClr val="accent6"/>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(2) Run</a:t>
            </a:r>
          </a:p>
        </p:txBody>
      </p:sp>
      <p:cxnSp>
        <p:nvCxnSpPr>
          <p:cNvPr id="12" name="Straight Arrow Connector 11">
            <a:extLst>
              <a:ext uri="{FF2B5EF4-FFF2-40B4-BE49-F238E27FC236}">
                <a16:creationId xmlns:a16="http://schemas.microsoft.com/office/drawing/2014/main" id="{857736FB-5793-4060-812D-4D1C39007158}"/>
              </a:ext>
            </a:extLst>
          </p:cNvPr>
          <p:cNvCxnSpPr>
            <a:stCxn id="9" idx="1"/>
          </p:cNvCxnSpPr>
          <p:nvPr/>
        </p:nvCxnSpPr>
        <p:spPr>
          <a:xfrm flipH="1">
            <a:off x="7030065" y="2981756"/>
            <a:ext cx="3027595" cy="1344438"/>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939BA1F-DCE8-41EE-8C18-132F46388EEE}"/>
              </a:ext>
            </a:extLst>
          </p:cNvPr>
          <p:cNvCxnSpPr>
            <a:cxnSpLocks/>
            <a:stCxn id="10" idx="1"/>
          </p:cNvCxnSpPr>
          <p:nvPr/>
        </p:nvCxnSpPr>
        <p:spPr>
          <a:xfrm flipH="1">
            <a:off x="7295535" y="4848046"/>
            <a:ext cx="2762125" cy="64211"/>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14CF8DB1-5742-4834-8A3A-64FA67094AAC}"/>
              </a:ext>
            </a:extLst>
          </p:cNvPr>
          <p:cNvSpPr/>
          <p:nvPr/>
        </p:nvSpPr>
        <p:spPr>
          <a:xfrm>
            <a:off x="393290" y="4836374"/>
            <a:ext cx="1741050" cy="57543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(3) Output</a:t>
            </a:r>
          </a:p>
        </p:txBody>
      </p:sp>
      <p:cxnSp>
        <p:nvCxnSpPr>
          <p:cNvPr id="17" name="Straight Arrow Connector 16">
            <a:extLst>
              <a:ext uri="{FF2B5EF4-FFF2-40B4-BE49-F238E27FC236}">
                <a16:creationId xmlns:a16="http://schemas.microsoft.com/office/drawing/2014/main" id="{53991504-B82E-4F3F-8B22-1D1A48B35C7D}"/>
              </a:ext>
            </a:extLst>
          </p:cNvPr>
          <p:cNvCxnSpPr>
            <a:cxnSpLocks/>
            <a:stCxn id="16" idx="3"/>
          </p:cNvCxnSpPr>
          <p:nvPr/>
        </p:nvCxnSpPr>
        <p:spPr>
          <a:xfrm>
            <a:off x="2134340" y="5124091"/>
            <a:ext cx="1995208" cy="0"/>
          </a:xfrm>
          <a:prstGeom prst="straightConnector1">
            <a:avLst/>
          </a:prstGeom>
          <a:ln w="28575">
            <a:headEnd type="triangle"/>
            <a:tailEnd type="non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5029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906E0-3830-4FCE-B054-4DBDF6722639}"/>
              </a:ext>
            </a:extLst>
          </p:cNvPr>
          <p:cNvSpPr>
            <a:spLocks noGrp="1"/>
          </p:cNvSpPr>
          <p:nvPr>
            <p:ph type="title"/>
          </p:nvPr>
        </p:nvSpPr>
        <p:spPr/>
        <p:txBody>
          <a:bodyPr>
            <a:normAutofit fontScale="90000"/>
          </a:bodyPr>
          <a:lstStyle/>
          <a:p>
            <a:r>
              <a:rPr lang="en-US" dirty="0"/>
              <a:t>Structure…: C program Entry Points</a:t>
            </a:r>
          </a:p>
        </p:txBody>
      </p:sp>
      <p:sp>
        <p:nvSpPr>
          <p:cNvPr id="3" name="Content Placeholder 2">
            <a:extLst>
              <a:ext uri="{FF2B5EF4-FFF2-40B4-BE49-F238E27FC236}">
                <a16:creationId xmlns:a16="http://schemas.microsoft.com/office/drawing/2014/main" id="{18904313-CC5F-4B42-8A69-F9176F165538}"/>
              </a:ext>
            </a:extLst>
          </p:cNvPr>
          <p:cNvSpPr>
            <a:spLocks noGrp="1"/>
          </p:cNvSpPr>
          <p:nvPr>
            <p:ph idx="1"/>
          </p:nvPr>
        </p:nvSpPr>
        <p:spPr/>
        <p:txBody>
          <a:bodyPr/>
          <a:lstStyle/>
          <a:p>
            <a:pPr>
              <a:lnSpc>
                <a:spcPct val="150000"/>
              </a:lnSpc>
            </a:pPr>
            <a:r>
              <a:rPr lang="en-US" dirty="0"/>
              <a:t>Entry point: The point where a program begins.</a:t>
            </a:r>
          </a:p>
          <a:p>
            <a:pPr>
              <a:lnSpc>
                <a:spcPct val="150000"/>
              </a:lnSpc>
            </a:pPr>
            <a:r>
              <a:rPr lang="en-US" dirty="0"/>
              <a:t>Entry points of C-programs:</a:t>
            </a:r>
          </a:p>
          <a:p>
            <a:endParaRPr lang="en-US" dirty="0"/>
          </a:p>
        </p:txBody>
      </p:sp>
      <p:sp>
        <p:nvSpPr>
          <p:cNvPr id="4" name="Slide Number Placeholder 3">
            <a:extLst>
              <a:ext uri="{FF2B5EF4-FFF2-40B4-BE49-F238E27FC236}">
                <a16:creationId xmlns:a16="http://schemas.microsoft.com/office/drawing/2014/main" id="{D173FDD2-2685-43E9-AC97-8506073E5A84}"/>
              </a:ext>
            </a:extLst>
          </p:cNvPr>
          <p:cNvSpPr>
            <a:spLocks noGrp="1"/>
          </p:cNvSpPr>
          <p:nvPr>
            <p:ph type="sldNum" sz="quarter" idx="12"/>
          </p:nvPr>
        </p:nvSpPr>
        <p:spPr/>
        <p:txBody>
          <a:bodyPr/>
          <a:lstStyle/>
          <a:p>
            <a:fld id="{CC0149FD-98BB-4821-915B-09C9BFE4B727}" type="slidenum">
              <a:rPr lang="en-US" smtClean="0"/>
              <a:pPr/>
              <a:t>44</a:t>
            </a:fld>
            <a:endParaRPr lang="en-US" dirty="0"/>
          </a:p>
        </p:txBody>
      </p:sp>
      <p:sp>
        <p:nvSpPr>
          <p:cNvPr id="5" name="Date Placeholder 4">
            <a:extLst>
              <a:ext uri="{FF2B5EF4-FFF2-40B4-BE49-F238E27FC236}">
                <a16:creationId xmlns:a16="http://schemas.microsoft.com/office/drawing/2014/main" id="{6B19E449-E421-42D1-8926-3EF7FC683C1F}"/>
              </a:ext>
            </a:extLst>
          </p:cNvPr>
          <p:cNvSpPr>
            <a:spLocks noGrp="1"/>
          </p:cNvSpPr>
          <p:nvPr>
            <p:ph type="dt" sz="half" idx="10"/>
          </p:nvPr>
        </p:nvSpPr>
        <p:spPr/>
        <p:txBody>
          <a:bodyPr/>
          <a:lstStyle/>
          <a:p>
            <a:fld id="{17256740-3DC7-40BE-968F-29F94186F3AD}" type="datetime1">
              <a:rPr lang="vi-VN" smtClean="0"/>
              <a:t>30/12/2024</a:t>
            </a:fld>
            <a:endParaRPr lang="en-US" dirty="0"/>
          </a:p>
        </p:txBody>
      </p:sp>
      <p:sp>
        <p:nvSpPr>
          <p:cNvPr id="6" name="Rectangle 5">
            <a:extLst>
              <a:ext uri="{FF2B5EF4-FFF2-40B4-BE49-F238E27FC236}">
                <a16:creationId xmlns:a16="http://schemas.microsoft.com/office/drawing/2014/main" id="{B3BCBEAB-C7BC-4E5E-BA32-C276DCB2B0B7}"/>
              </a:ext>
            </a:extLst>
          </p:cNvPr>
          <p:cNvSpPr/>
          <p:nvPr/>
        </p:nvSpPr>
        <p:spPr>
          <a:xfrm>
            <a:off x="3435145" y="3594711"/>
            <a:ext cx="5321710" cy="21163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en-US" sz="2500" b="1" dirty="0"/>
              <a:t>[int] main( [void] )</a:t>
            </a:r>
          </a:p>
          <a:p>
            <a:pPr algn="just"/>
            <a:r>
              <a:rPr lang="en-US" sz="2500" b="1" dirty="0"/>
              <a:t>{  </a:t>
            </a:r>
          </a:p>
          <a:p>
            <a:pPr algn="just"/>
            <a:r>
              <a:rPr lang="en-US" sz="2500" b="1" dirty="0"/>
              <a:t>	&lt;statements&gt;</a:t>
            </a:r>
          </a:p>
          <a:p>
            <a:pPr algn="just"/>
            <a:r>
              <a:rPr lang="en-US" sz="2500" b="1" dirty="0"/>
              <a:t>	[ return number; ]</a:t>
            </a:r>
          </a:p>
          <a:p>
            <a:pPr algn="just"/>
            <a:r>
              <a:rPr lang="en-US" sz="2500" b="1" dirty="0"/>
              <a:t>}</a:t>
            </a:r>
          </a:p>
        </p:txBody>
      </p:sp>
      <p:sp>
        <p:nvSpPr>
          <p:cNvPr id="8" name="TextBox 7">
            <a:extLst>
              <a:ext uri="{FF2B5EF4-FFF2-40B4-BE49-F238E27FC236}">
                <a16:creationId xmlns:a16="http://schemas.microsoft.com/office/drawing/2014/main" id="{393A1395-FA8A-4F7A-BCAC-C21EF0457155}"/>
              </a:ext>
            </a:extLst>
          </p:cNvPr>
          <p:cNvSpPr txBox="1"/>
          <p:nvPr/>
        </p:nvSpPr>
        <p:spPr>
          <a:xfrm>
            <a:off x="1401097" y="4478074"/>
            <a:ext cx="1568245" cy="523220"/>
          </a:xfrm>
          <a:prstGeom prst="rect">
            <a:avLst/>
          </a:prstGeom>
          <a:noFill/>
        </p:spPr>
        <p:txBody>
          <a:bodyPr wrap="square">
            <a:spAutoFit/>
          </a:bodyPr>
          <a:lstStyle/>
          <a:p>
            <a:pPr algn="ctr"/>
            <a:r>
              <a:rPr lang="en-US" sz="2800" dirty="0"/>
              <a:t>Syntax:</a:t>
            </a:r>
          </a:p>
        </p:txBody>
      </p:sp>
    </p:spTree>
    <p:extLst>
      <p:ext uri="{BB962C8B-B14F-4D97-AF65-F5344CB8AC3E}">
        <p14:creationId xmlns:p14="http://schemas.microsoft.com/office/powerpoint/2010/main" val="6911349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8F253-D27F-4832-AC7F-89F8C11A1437}"/>
              </a:ext>
            </a:extLst>
          </p:cNvPr>
          <p:cNvSpPr>
            <a:spLocks noGrp="1"/>
          </p:cNvSpPr>
          <p:nvPr>
            <p:ph type="title"/>
          </p:nvPr>
        </p:nvSpPr>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40CACE38-F8F5-46DE-91BB-508920303F3E}"/>
              </a:ext>
            </a:extLst>
          </p:cNvPr>
          <p:cNvSpPr>
            <a:spLocks noGrp="1"/>
          </p:cNvSpPr>
          <p:nvPr>
            <p:ph idx="1"/>
          </p:nvPr>
        </p:nvSpPr>
        <p:spPr>
          <a:xfrm>
            <a:off x="838201" y="1671781"/>
            <a:ext cx="10515600" cy="4808917"/>
          </a:xfrm>
        </p:spPr>
        <p:txBody>
          <a:bodyPr>
            <a:normAutofit fontScale="77500" lnSpcReduction="20000"/>
          </a:bodyPr>
          <a:lstStyle/>
          <a:p>
            <a:pPr>
              <a:lnSpc>
                <a:spcPct val="110000"/>
              </a:lnSpc>
            </a:pPr>
            <a:r>
              <a:rPr lang="en-US" dirty="0"/>
              <a:t>Definitions related to programming</a:t>
            </a:r>
          </a:p>
          <a:p>
            <a:pPr>
              <a:lnSpc>
                <a:spcPct val="110000"/>
              </a:lnSpc>
            </a:pPr>
            <a:r>
              <a:rPr lang="en-US" dirty="0"/>
              <a:t>How to make a good software?</a:t>
            </a:r>
          </a:p>
          <a:p>
            <a:pPr>
              <a:lnSpc>
                <a:spcPct val="110000"/>
              </a:lnSpc>
            </a:pPr>
            <a:r>
              <a:rPr lang="en-US" dirty="0"/>
              <a:t>Steps to develop a software?</a:t>
            </a:r>
          </a:p>
          <a:p>
            <a:pPr>
              <a:lnSpc>
                <a:spcPct val="110000"/>
              </a:lnSpc>
            </a:pPr>
            <a:r>
              <a:rPr lang="en-US" dirty="0"/>
              <a:t>Computer hardware.</a:t>
            </a:r>
          </a:p>
          <a:p>
            <a:pPr>
              <a:lnSpc>
                <a:spcPct val="110000"/>
              </a:lnSpc>
            </a:pPr>
            <a:r>
              <a:rPr lang="en-US" dirty="0"/>
              <a:t>Fundamental Data Units</a:t>
            </a:r>
          </a:p>
          <a:p>
            <a:pPr>
              <a:lnSpc>
                <a:spcPct val="110000"/>
              </a:lnSpc>
            </a:pPr>
            <a:r>
              <a:rPr lang="en-US" dirty="0"/>
              <a:t>Program Instructions</a:t>
            </a:r>
          </a:p>
          <a:p>
            <a:pPr>
              <a:lnSpc>
                <a:spcPct val="110000"/>
              </a:lnSpc>
            </a:pPr>
            <a:r>
              <a:rPr lang="en-US" dirty="0"/>
              <a:t>Programming Languages </a:t>
            </a:r>
          </a:p>
          <a:p>
            <a:pPr>
              <a:lnSpc>
                <a:spcPct val="110000"/>
              </a:lnSpc>
            </a:pPr>
            <a:r>
              <a:rPr lang="en-US" dirty="0"/>
              <a:t>C Compilers</a:t>
            </a:r>
          </a:p>
          <a:p>
            <a:pPr>
              <a:lnSpc>
                <a:spcPct val="110000"/>
              </a:lnSpc>
            </a:pPr>
            <a:r>
              <a:rPr lang="en-US" dirty="0"/>
              <a:t>Why C is the first language selected?</a:t>
            </a:r>
          </a:p>
          <a:p>
            <a:pPr>
              <a:lnSpc>
                <a:spcPct val="110000"/>
              </a:lnSpc>
            </a:pPr>
            <a:r>
              <a:rPr lang="en-US" dirty="0"/>
              <a:t>Some notable features of C</a:t>
            </a:r>
          </a:p>
          <a:p>
            <a:pPr>
              <a:lnSpc>
                <a:spcPct val="110000"/>
              </a:lnSpc>
            </a:pPr>
            <a:r>
              <a:rPr lang="en-US" dirty="0"/>
              <a:t>Structure of a simple C Program.</a:t>
            </a:r>
          </a:p>
        </p:txBody>
      </p:sp>
      <p:sp>
        <p:nvSpPr>
          <p:cNvPr id="4" name="Slide Number Placeholder 3">
            <a:extLst>
              <a:ext uri="{FF2B5EF4-FFF2-40B4-BE49-F238E27FC236}">
                <a16:creationId xmlns:a16="http://schemas.microsoft.com/office/drawing/2014/main" id="{D80E50BF-8282-4F06-A705-5419AB6B6B6E}"/>
              </a:ext>
            </a:extLst>
          </p:cNvPr>
          <p:cNvSpPr>
            <a:spLocks noGrp="1"/>
          </p:cNvSpPr>
          <p:nvPr>
            <p:ph type="sldNum" sz="quarter" idx="12"/>
          </p:nvPr>
        </p:nvSpPr>
        <p:spPr/>
        <p:txBody>
          <a:bodyPr/>
          <a:lstStyle/>
          <a:p>
            <a:fld id="{CC0149FD-98BB-4821-915B-09C9BFE4B727}" type="slidenum">
              <a:rPr lang="en-US" smtClean="0"/>
              <a:pPr/>
              <a:t>45</a:t>
            </a:fld>
            <a:endParaRPr lang="en-US" dirty="0"/>
          </a:p>
        </p:txBody>
      </p:sp>
      <p:sp>
        <p:nvSpPr>
          <p:cNvPr id="5" name="Date Placeholder 4">
            <a:extLst>
              <a:ext uri="{FF2B5EF4-FFF2-40B4-BE49-F238E27FC236}">
                <a16:creationId xmlns:a16="http://schemas.microsoft.com/office/drawing/2014/main" id="{820088A8-1900-4DA9-86E1-8864D1D1D451}"/>
              </a:ext>
            </a:extLst>
          </p:cNvPr>
          <p:cNvSpPr>
            <a:spLocks noGrp="1"/>
          </p:cNvSpPr>
          <p:nvPr>
            <p:ph type="dt" sz="half" idx="10"/>
          </p:nvPr>
        </p:nvSpPr>
        <p:spPr/>
        <p:txBody>
          <a:bodyPr/>
          <a:lstStyle/>
          <a:p>
            <a:fld id="{17256740-3DC7-40BE-968F-29F94186F3AD}" type="datetime1">
              <a:rPr lang="vi-VN" smtClean="0"/>
              <a:t>30/12/2024</a:t>
            </a:fld>
            <a:endParaRPr lang="en-US" dirty="0"/>
          </a:p>
        </p:txBody>
      </p:sp>
    </p:spTree>
    <p:extLst>
      <p:ext uri="{BB962C8B-B14F-4D97-AF65-F5344CB8AC3E}">
        <p14:creationId xmlns:p14="http://schemas.microsoft.com/office/powerpoint/2010/main" val="3639216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Information &amp; Data</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5</a:t>
            </a:fld>
            <a:endParaRPr kumimoji="0" lang="en-US" dirty="0"/>
          </a:p>
        </p:txBody>
      </p:sp>
      <p:sp>
        <p:nvSpPr>
          <p:cNvPr id="4" name="Content Placeholder 3"/>
          <p:cNvSpPr>
            <a:spLocks noGrp="1"/>
          </p:cNvSpPr>
          <p:nvPr>
            <p:ph sz="quarter" idx="1"/>
          </p:nvPr>
        </p:nvSpPr>
        <p:spPr>
          <a:xfrm>
            <a:off x="743308" y="1574766"/>
            <a:ext cx="10694578" cy="4984654"/>
          </a:xfrm>
        </p:spPr>
        <p:txBody>
          <a:bodyPr>
            <a:normAutofit/>
          </a:bodyPr>
          <a:lstStyle/>
          <a:p>
            <a:pPr marL="342900" indent="-342900" algn="just">
              <a:lnSpc>
                <a:spcPct val="150000"/>
              </a:lnSpc>
              <a:spcBef>
                <a:spcPts val="600"/>
              </a:spcBef>
              <a:buClr>
                <a:srgbClr val="973735"/>
              </a:buClr>
              <a:buSzPct val="50000"/>
              <a:buFont typeface="Wingdings" pitchFamily="2" charset="2"/>
              <a:buChar char="u"/>
              <a:defRPr/>
            </a:pPr>
            <a:r>
              <a:rPr lang="en-US" dirty="0"/>
              <a:t>In computer science, </a:t>
            </a:r>
            <a:r>
              <a:rPr lang="en-US" b="1" dirty="0"/>
              <a:t>Information</a:t>
            </a:r>
            <a:r>
              <a:rPr lang="en-US" dirty="0"/>
              <a:t> is any data that can be </a:t>
            </a:r>
            <a:r>
              <a:rPr lang="en-US" b="1" dirty="0"/>
              <a:t>stored</a:t>
            </a:r>
            <a:r>
              <a:rPr lang="en-US" dirty="0"/>
              <a:t>, </a:t>
            </a:r>
            <a:r>
              <a:rPr lang="en-US" b="1" dirty="0"/>
              <a:t>processed</a:t>
            </a:r>
            <a:r>
              <a:rPr lang="en-US" dirty="0"/>
              <a:t>, </a:t>
            </a:r>
            <a:r>
              <a:rPr lang="en-US" b="1" dirty="0"/>
              <a:t>analyzed</a:t>
            </a:r>
            <a:r>
              <a:rPr lang="en-US" dirty="0"/>
              <a:t>, and </a:t>
            </a:r>
            <a:r>
              <a:rPr lang="en-US" b="1" dirty="0"/>
              <a:t>transmitted</a:t>
            </a:r>
            <a:r>
              <a:rPr lang="en-US" dirty="0"/>
              <a:t> through digital means (such as files, databases, or the Internet).</a:t>
            </a:r>
          </a:p>
          <a:p>
            <a:pPr marL="342900" indent="-342900" algn="just">
              <a:lnSpc>
                <a:spcPct val="150000"/>
              </a:lnSpc>
              <a:spcBef>
                <a:spcPts val="600"/>
              </a:spcBef>
              <a:buClr>
                <a:srgbClr val="973735"/>
              </a:buClr>
              <a:buSzPct val="50000"/>
              <a:buFont typeface="Wingdings" pitchFamily="2" charset="2"/>
              <a:buChar char="u"/>
              <a:defRPr/>
            </a:pPr>
            <a:r>
              <a:rPr lang="en-US" dirty="0"/>
              <a:t>Information in this context can include </a:t>
            </a:r>
            <a:r>
              <a:rPr lang="en-US" b="1" dirty="0"/>
              <a:t>text</a:t>
            </a:r>
            <a:r>
              <a:rPr lang="en-US" dirty="0"/>
              <a:t>, </a:t>
            </a:r>
            <a:r>
              <a:rPr lang="en-US" b="1" dirty="0"/>
              <a:t>images</a:t>
            </a:r>
            <a:r>
              <a:rPr lang="en-US" dirty="0"/>
              <a:t>, </a:t>
            </a:r>
            <a:r>
              <a:rPr lang="en-US" b="1" dirty="0"/>
              <a:t>videos</a:t>
            </a:r>
            <a:r>
              <a:rPr lang="en-US" dirty="0"/>
              <a:t>, or </a:t>
            </a:r>
            <a:r>
              <a:rPr lang="en-US" b="1" dirty="0"/>
              <a:t>any form of data</a:t>
            </a:r>
            <a:r>
              <a:rPr lang="en-US" dirty="0"/>
              <a:t> that can be encoded and processed.</a:t>
            </a:r>
          </a:p>
          <a:p>
            <a:pPr marL="342900" indent="-342900" algn="just">
              <a:lnSpc>
                <a:spcPct val="150000"/>
              </a:lnSpc>
              <a:spcBef>
                <a:spcPts val="600"/>
              </a:spcBef>
              <a:buClr>
                <a:srgbClr val="973735"/>
              </a:buClr>
              <a:buSzPct val="50000"/>
              <a:buFont typeface="Wingdings" pitchFamily="2" charset="2"/>
              <a:buChar char="u"/>
              <a:defRPr/>
            </a:pPr>
            <a:r>
              <a:rPr lang="en-US" b="1" dirty="0"/>
              <a:t>Data</a:t>
            </a:r>
            <a:r>
              <a:rPr lang="en-US" dirty="0"/>
              <a:t>: Values are used to describe information. So, information can be called as the mean of data</a:t>
            </a:r>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Problem, Solve a problem and Solution</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6</a:t>
            </a:fld>
            <a:endParaRPr kumimoji="0" lang="en-US" dirty="0"/>
          </a:p>
        </p:txBody>
      </p:sp>
      <p:sp>
        <p:nvSpPr>
          <p:cNvPr id="4" name="Content Placeholder 3"/>
          <p:cNvSpPr>
            <a:spLocks noGrp="1"/>
          </p:cNvSpPr>
          <p:nvPr>
            <p:ph sz="quarter" idx="1"/>
          </p:nvPr>
        </p:nvSpPr>
        <p:spPr>
          <a:xfrm>
            <a:off x="762740" y="1567165"/>
            <a:ext cx="7071360" cy="4984654"/>
          </a:xfrm>
        </p:spPr>
        <p:txBody>
          <a:bodyPr>
            <a:normAutofit/>
          </a:bodyPr>
          <a:lstStyle/>
          <a:p>
            <a:pPr marL="342900" indent="-342900" algn="just">
              <a:lnSpc>
                <a:spcPct val="150000"/>
              </a:lnSpc>
              <a:spcBef>
                <a:spcPts val="600"/>
              </a:spcBef>
              <a:buClr>
                <a:srgbClr val="973735"/>
              </a:buClr>
              <a:buSzPct val="50000"/>
              <a:buFont typeface="Wingdings" pitchFamily="2" charset="2"/>
              <a:buChar char="u"/>
              <a:defRPr/>
            </a:pPr>
            <a:r>
              <a:rPr lang="en-US" b="1" dirty="0"/>
              <a:t>Problem</a:t>
            </a:r>
            <a:r>
              <a:rPr lang="en-US" dirty="0"/>
              <a:t> is a challenging situation that you face.</a:t>
            </a:r>
          </a:p>
          <a:p>
            <a:pPr marL="342900" indent="-342900" algn="just">
              <a:lnSpc>
                <a:spcPct val="150000"/>
              </a:lnSpc>
              <a:spcBef>
                <a:spcPts val="600"/>
              </a:spcBef>
              <a:buClr>
                <a:srgbClr val="973735"/>
              </a:buClr>
              <a:buSzPct val="50000"/>
              <a:buFont typeface="Wingdings" pitchFamily="2" charset="2"/>
              <a:buChar char="u"/>
              <a:defRPr/>
            </a:pPr>
            <a:r>
              <a:rPr lang="en-US" b="1" dirty="0"/>
              <a:t>Solve a problem</a:t>
            </a:r>
            <a:r>
              <a:rPr lang="en-US" dirty="0"/>
              <a:t> is the process of finding and applying a solution to fix or handle that problem.</a:t>
            </a:r>
          </a:p>
          <a:p>
            <a:pPr marL="342900" indent="-342900" algn="just">
              <a:lnSpc>
                <a:spcPct val="150000"/>
              </a:lnSpc>
              <a:spcBef>
                <a:spcPts val="600"/>
              </a:spcBef>
              <a:buClr>
                <a:srgbClr val="973735"/>
              </a:buClr>
              <a:buSzPct val="50000"/>
              <a:buFont typeface="Wingdings" pitchFamily="2" charset="2"/>
              <a:buChar char="u"/>
              <a:defRPr/>
            </a:pPr>
            <a:r>
              <a:rPr lang="en-US" b="1" dirty="0"/>
              <a:t>Solution</a:t>
            </a:r>
            <a:r>
              <a:rPr lang="en-US" dirty="0"/>
              <a:t> is an option proposed to solve a problem or achieve a goal.</a:t>
            </a:r>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pic>
        <p:nvPicPr>
          <p:cNvPr id="1028" name="Picture 4" descr="Solving Problems in Learning and Life | Schools for Children">
            <a:extLst>
              <a:ext uri="{FF2B5EF4-FFF2-40B4-BE49-F238E27FC236}">
                <a16:creationId xmlns:a16="http://schemas.microsoft.com/office/drawing/2014/main" id="{DF2C5383-CC86-4BA9-8106-4648750F3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3160" y="2155508"/>
            <a:ext cx="3429000" cy="3400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0971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Algorithm, Program, Computer program</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7</a:t>
            </a:fld>
            <a:endParaRPr kumimoji="0" lang="en-US" dirty="0"/>
          </a:p>
        </p:txBody>
      </p:sp>
      <p:sp>
        <p:nvSpPr>
          <p:cNvPr id="4" name="Content Placeholder 3"/>
          <p:cNvSpPr>
            <a:spLocks noGrp="1"/>
          </p:cNvSpPr>
          <p:nvPr>
            <p:ph sz="quarter" idx="1"/>
          </p:nvPr>
        </p:nvSpPr>
        <p:spPr>
          <a:xfrm>
            <a:off x="743308" y="1574766"/>
            <a:ext cx="10694578" cy="4984654"/>
          </a:xfrm>
        </p:spPr>
        <p:txBody>
          <a:bodyPr>
            <a:normAutofit/>
          </a:bodyPr>
          <a:lstStyle/>
          <a:p>
            <a:pPr marL="342900" indent="-342900" algn="just">
              <a:lnSpc>
                <a:spcPct val="150000"/>
              </a:lnSpc>
              <a:spcBef>
                <a:spcPts val="600"/>
              </a:spcBef>
              <a:buClr>
                <a:srgbClr val="973735"/>
              </a:buClr>
              <a:buSzPct val="50000"/>
              <a:buFont typeface="Wingdings" pitchFamily="2" charset="2"/>
              <a:buChar char="u"/>
              <a:defRPr/>
            </a:pPr>
            <a:r>
              <a:rPr lang="en-US" b="1" dirty="0"/>
              <a:t>An algorithm</a:t>
            </a:r>
            <a:r>
              <a:rPr lang="en-US" dirty="0"/>
              <a:t> is a procedure used for solving a problem or performing a computation.</a:t>
            </a:r>
          </a:p>
          <a:p>
            <a:pPr marL="342900" indent="-342900" algn="just">
              <a:lnSpc>
                <a:spcPct val="150000"/>
              </a:lnSpc>
              <a:spcBef>
                <a:spcPts val="600"/>
              </a:spcBef>
              <a:buClr>
                <a:srgbClr val="973735"/>
              </a:buClr>
              <a:buSzPct val="50000"/>
              <a:buFont typeface="Wingdings" pitchFamily="2" charset="2"/>
              <a:buChar char="u"/>
              <a:defRPr/>
            </a:pPr>
            <a:r>
              <a:rPr lang="en-US" b="1" dirty="0"/>
              <a:t>Program</a:t>
            </a:r>
            <a:r>
              <a:rPr lang="en-US" dirty="0"/>
              <a:t> is a</a:t>
            </a:r>
            <a:r>
              <a:rPr lang="en-US" sz="2800" dirty="0"/>
              <a:t> sequence of steps to find out the solution of a problem.</a:t>
            </a:r>
          </a:p>
          <a:p>
            <a:pPr marL="342900" indent="-342900" algn="just">
              <a:lnSpc>
                <a:spcPct val="150000"/>
              </a:lnSpc>
              <a:spcBef>
                <a:spcPts val="600"/>
              </a:spcBef>
              <a:buClr>
                <a:srgbClr val="973735"/>
              </a:buClr>
              <a:buSzPct val="50000"/>
              <a:buFont typeface="Wingdings" pitchFamily="2" charset="2"/>
              <a:buChar char="u"/>
              <a:defRPr/>
            </a:pPr>
            <a:r>
              <a:rPr lang="en-US" b="1" dirty="0">
                <a:solidFill>
                  <a:srgbClr val="202122"/>
                </a:solidFill>
                <a:latin typeface="Arial" panose="020B0604020202020204" pitchFamily="34" charset="0"/>
              </a:rPr>
              <a:t>C</a:t>
            </a:r>
            <a:r>
              <a:rPr lang="en-US" b="1" i="0" dirty="0">
                <a:solidFill>
                  <a:srgbClr val="202122"/>
                </a:solidFill>
                <a:effectLst/>
                <a:latin typeface="Arial" panose="020B0604020202020204" pitchFamily="34" charset="0"/>
              </a:rPr>
              <a:t>omputer program</a:t>
            </a:r>
            <a:r>
              <a:rPr lang="en-US" b="0" i="0" dirty="0">
                <a:solidFill>
                  <a:srgbClr val="202122"/>
                </a:solidFill>
                <a:effectLst/>
                <a:latin typeface="Arial" panose="020B0604020202020204" pitchFamily="34" charset="0"/>
              </a:rPr>
              <a:t> is a </a:t>
            </a:r>
            <a:r>
              <a:rPr lang="en-US" b="0" i="0" strike="noStrike" dirty="0">
                <a:effectLst/>
                <a:latin typeface="Arial" panose="020B0604020202020204" pitchFamily="34" charset="0"/>
              </a:rPr>
              <a:t>sequence</a:t>
            </a:r>
            <a:r>
              <a:rPr lang="en-US" b="0" i="0" dirty="0">
                <a:solidFill>
                  <a:srgbClr val="202122"/>
                </a:solidFill>
                <a:effectLst/>
                <a:latin typeface="Arial" panose="020B0604020202020204" pitchFamily="34" charset="0"/>
              </a:rPr>
              <a:t> or set of instructions in </a:t>
            </a:r>
            <a:r>
              <a:rPr lang="en-US" b="0" i="0" dirty="0">
                <a:effectLst/>
                <a:latin typeface="Arial" panose="020B0604020202020204" pitchFamily="34" charset="0"/>
              </a:rPr>
              <a:t>a </a:t>
            </a:r>
            <a:r>
              <a:rPr lang="en-US" b="0" i="0" strike="noStrike" dirty="0">
                <a:effectLst/>
                <a:latin typeface="Arial" panose="020B0604020202020204" pitchFamily="34" charset="0"/>
              </a:rPr>
              <a:t>programming language</a:t>
            </a:r>
            <a:r>
              <a:rPr lang="en-US" b="0" i="0" dirty="0">
                <a:effectLst/>
                <a:latin typeface="Arial" panose="020B0604020202020204" pitchFamily="34" charset="0"/>
              </a:rPr>
              <a:t> for a </a:t>
            </a:r>
            <a:r>
              <a:rPr lang="en-US" b="0" i="0" strike="noStrike" dirty="0">
                <a:effectLst/>
                <a:latin typeface="Arial" panose="020B0604020202020204" pitchFamily="34" charset="0"/>
              </a:rPr>
              <a:t>computer</a:t>
            </a:r>
            <a:r>
              <a:rPr lang="en-US" b="0" i="0" dirty="0">
                <a:effectLst/>
                <a:latin typeface="Arial" panose="020B0604020202020204" pitchFamily="34" charset="0"/>
              </a:rPr>
              <a:t> to </a:t>
            </a:r>
            <a:r>
              <a:rPr lang="en-US" b="0" i="0" strike="noStrike" dirty="0">
                <a:effectLst/>
                <a:latin typeface="Arial" panose="020B0604020202020204" pitchFamily="34" charset="0"/>
              </a:rPr>
              <a:t>execute</a:t>
            </a:r>
            <a:endParaRPr lang="en-US" dirty="0"/>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spTree>
    <p:extLst>
      <p:ext uri="{BB962C8B-B14F-4D97-AF65-F5344CB8AC3E}">
        <p14:creationId xmlns:p14="http://schemas.microsoft.com/office/powerpoint/2010/main" val="1110250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056" y="754812"/>
            <a:ext cx="10515600" cy="709226"/>
          </a:xfrm>
        </p:spPr>
        <p:txBody>
          <a:bodyPr>
            <a:normAutofit/>
          </a:bodyPr>
          <a:lstStyle/>
          <a:p>
            <a:r>
              <a:rPr lang="en-US" sz="4000" b="1" dirty="0"/>
              <a:t>Computer program (cont.)</a:t>
            </a:r>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8</a:t>
            </a:fld>
            <a:endParaRPr kumimoji="0" lang="en-US" dirty="0"/>
          </a:p>
        </p:txBody>
      </p:sp>
      <p:sp>
        <p:nvSpPr>
          <p:cNvPr id="4" name="Content Placeholder 3"/>
          <p:cNvSpPr>
            <a:spLocks noGrp="1"/>
          </p:cNvSpPr>
          <p:nvPr>
            <p:ph sz="quarter" idx="1"/>
          </p:nvPr>
        </p:nvSpPr>
        <p:spPr>
          <a:xfrm>
            <a:off x="743308" y="1574766"/>
            <a:ext cx="5900088" cy="4676744"/>
          </a:xfrm>
        </p:spPr>
        <p:txBody>
          <a:bodyPr>
            <a:normAutofit/>
          </a:bodyPr>
          <a:lstStyle/>
          <a:p>
            <a:pPr marL="342900" indent="-342900" algn="just">
              <a:lnSpc>
                <a:spcPct val="100000"/>
              </a:lnSpc>
              <a:spcBef>
                <a:spcPts val="600"/>
              </a:spcBef>
              <a:buClr>
                <a:srgbClr val="973735"/>
              </a:buClr>
              <a:buSzPct val="50000"/>
              <a:buFont typeface="Wingdings" pitchFamily="2" charset="2"/>
              <a:buChar char="u"/>
              <a:defRPr/>
            </a:pPr>
            <a:r>
              <a:rPr lang="en-US" b="1" dirty="0">
                <a:solidFill>
                  <a:srgbClr val="008000"/>
                </a:solidFill>
              </a:rPr>
              <a:t>Computer program</a:t>
            </a:r>
            <a:r>
              <a:rPr lang="en-US" dirty="0"/>
              <a:t> = </a:t>
            </a:r>
            <a:r>
              <a:rPr lang="en-US" b="1" dirty="0">
                <a:solidFill>
                  <a:srgbClr val="0000FF"/>
                </a:solidFill>
              </a:rPr>
              <a:t>data</a:t>
            </a:r>
            <a:r>
              <a:rPr lang="en-US" dirty="0"/>
              <a:t> + </a:t>
            </a:r>
            <a:r>
              <a:rPr lang="en-US" b="1" dirty="0">
                <a:solidFill>
                  <a:srgbClr val="FF0000"/>
                </a:solidFill>
              </a:rPr>
              <a:t>instructions</a:t>
            </a:r>
          </a:p>
          <a:p>
            <a:pPr marL="800100" lvl="1" indent="-342900" algn="just">
              <a:lnSpc>
                <a:spcPct val="100000"/>
              </a:lnSpc>
              <a:spcBef>
                <a:spcPts val="600"/>
              </a:spcBef>
              <a:buClr>
                <a:srgbClr val="973735"/>
              </a:buClr>
              <a:buSzPct val="50000"/>
              <a:buFont typeface="Wingdings" pitchFamily="2" charset="2"/>
              <a:buChar char="u"/>
              <a:defRPr/>
            </a:pPr>
            <a:r>
              <a:rPr lang="en-US" dirty="0"/>
              <a:t>A simulation of solution</a:t>
            </a:r>
          </a:p>
          <a:p>
            <a:pPr marL="800100" lvl="1" indent="-342900" algn="just">
              <a:lnSpc>
                <a:spcPct val="100000"/>
              </a:lnSpc>
              <a:spcBef>
                <a:spcPts val="600"/>
              </a:spcBef>
              <a:buClr>
                <a:srgbClr val="973735"/>
              </a:buClr>
              <a:buSzPct val="50000"/>
              <a:buFont typeface="Wingdings" pitchFamily="2" charset="2"/>
              <a:buChar char="u"/>
              <a:defRPr/>
            </a:pPr>
            <a:r>
              <a:rPr lang="en-US" dirty="0"/>
              <a:t>Is a set of instructions that computer hardware will execute</a:t>
            </a:r>
          </a:p>
          <a:p>
            <a:pPr lvl="1" algn="just">
              <a:lnSpc>
                <a:spcPct val="100000"/>
              </a:lnSpc>
              <a:spcBef>
                <a:spcPts val="600"/>
              </a:spcBef>
              <a:buClr>
                <a:srgbClr val="973735"/>
              </a:buClr>
              <a:buSzPct val="50000"/>
              <a:buFont typeface="Symbol" panose="05050102010706020507" pitchFamily="18" charset="2"/>
              <a:buChar char="Þ"/>
              <a:defRPr/>
            </a:pPr>
            <a:r>
              <a:rPr lang="en-US" b="1" dirty="0">
                <a:solidFill>
                  <a:schemeClr val="bg1"/>
                </a:solidFill>
                <a:highlight>
                  <a:srgbClr val="0000FF"/>
                </a:highlight>
              </a:rPr>
              <a:t>Increase the performance of standard workflow</a:t>
            </a:r>
          </a:p>
          <a:p>
            <a:pPr lvl="1" algn="just">
              <a:lnSpc>
                <a:spcPct val="100000"/>
              </a:lnSpc>
              <a:spcBef>
                <a:spcPts val="600"/>
              </a:spcBef>
              <a:buClr>
                <a:srgbClr val="973735"/>
              </a:buClr>
              <a:buSzPct val="50000"/>
              <a:buFont typeface="Symbol" panose="05050102010706020507" pitchFamily="18" charset="2"/>
              <a:buChar char="Þ"/>
              <a:defRPr/>
            </a:pPr>
            <a:endParaRPr lang="en-US" b="1" dirty="0">
              <a:solidFill>
                <a:schemeClr val="bg1"/>
              </a:solidFill>
              <a:highlight>
                <a:srgbClr val="0000FF"/>
              </a:highlight>
            </a:endParaRPr>
          </a:p>
          <a:p>
            <a:pPr marL="457200" lvl="1" indent="-457200" algn="just">
              <a:lnSpc>
                <a:spcPct val="100000"/>
              </a:lnSpc>
              <a:spcBef>
                <a:spcPts val="600"/>
              </a:spcBef>
              <a:buClr>
                <a:srgbClr val="973735"/>
              </a:buClr>
              <a:buSzPct val="50000"/>
              <a:buFont typeface="Wingdings" panose="05000000000000000000" pitchFamily="2" charset="2"/>
              <a:buChar char=""/>
              <a:defRPr/>
            </a:pPr>
            <a:r>
              <a:rPr kumimoji="0" lang="en-US" sz="2800" b="1" i="0" strike="noStrike" kern="1200" cap="none" spc="0" normalizeH="0" baseline="0" noProof="0" dirty="0">
                <a:ln>
                  <a:noFill/>
                </a:ln>
                <a:solidFill>
                  <a:schemeClr val="tx1"/>
                </a:solidFill>
                <a:effectLst/>
                <a:uLnTx/>
                <a:uFillTx/>
                <a:latin typeface="+mj-lt"/>
                <a:ea typeface="+mn-ea"/>
                <a:cs typeface="Times New Roman" pitchFamily="18" charset="0"/>
              </a:rPr>
              <a:t>Computer software</a:t>
            </a:r>
            <a:r>
              <a:rPr kumimoji="0" lang="en-US" sz="2800" b="0" i="0" u="none" strike="noStrike" kern="1200" cap="none" spc="0" normalizeH="0" baseline="0" noProof="0" dirty="0">
                <a:ln>
                  <a:noFill/>
                </a:ln>
                <a:solidFill>
                  <a:schemeClr val="tx1"/>
                </a:solidFill>
                <a:effectLst/>
                <a:uLnTx/>
                <a:uFillTx/>
                <a:latin typeface="+mj-lt"/>
                <a:ea typeface="+mn-ea"/>
                <a:cs typeface="Times New Roman" pitchFamily="18" charset="0"/>
              </a:rPr>
              <a:t>: </a:t>
            </a:r>
            <a:r>
              <a:rPr lang="en-US" sz="2800" dirty="0">
                <a:latin typeface="+mj-lt"/>
                <a:cs typeface="Times New Roman" pitchFamily="18" charset="0"/>
              </a:rPr>
              <a:t>A set of related programs</a:t>
            </a:r>
            <a:endParaRPr lang="en-US" sz="2800" b="1" dirty="0">
              <a:solidFill>
                <a:srgbClr val="008000"/>
              </a:solidFill>
              <a:latin typeface="+mj-lt"/>
            </a:endParaRPr>
          </a:p>
        </p:txBody>
      </p:sp>
      <p:sp>
        <p:nvSpPr>
          <p:cNvPr id="6" name="Date Placeholder 5"/>
          <p:cNvSpPr>
            <a:spLocks noGrp="1"/>
          </p:cNvSpPr>
          <p:nvPr>
            <p:ph type="dt" sz="half" idx="10"/>
          </p:nvPr>
        </p:nvSpPr>
        <p:spPr/>
        <p:txBody>
          <a:bodyPr/>
          <a:lstStyle/>
          <a:p>
            <a:fld id="{3343E35A-32B4-4028-AAD8-94CFE64C1CBA}" type="datetime1">
              <a:rPr lang="vi-VN" smtClean="0"/>
              <a:t>30/12/2024</a:t>
            </a:fld>
            <a:endParaRPr lang="en-US" dirty="0"/>
          </a:p>
        </p:txBody>
      </p:sp>
      <p:pic>
        <p:nvPicPr>
          <p:cNvPr id="10" name="Picture 9">
            <a:extLst>
              <a:ext uri="{FF2B5EF4-FFF2-40B4-BE49-F238E27FC236}">
                <a16:creationId xmlns:a16="http://schemas.microsoft.com/office/drawing/2014/main" id="{35BC3A0E-3F5E-4C1B-9214-3DF72BAA11C5}"/>
              </a:ext>
            </a:extLst>
          </p:cNvPr>
          <p:cNvPicPr>
            <a:picLocks noChangeAspect="1"/>
          </p:cNvPicPr>
          <p:nvPr/>
        </p:nvPicPr>
        <p:blipFill>
          <a:blip r:embed="rId2"/>
          <a:stretch>
            <a:fillRect/>
          </a:stretch>
        </p:blipFill>
        <p:spPr>
          <a:xfrm>
            <a:off x="8481062" y="4561608"/>
            <a:ext cx="2401949" cy="1768708"/>
          </a:xfrm>
          <a:prstGeom prst="rect">
            <a:avLst/>
          </a:prstGeom>
        </p:spPr>
      </p:pic>
      <p:pic>
        <p:nvPicPr>
          <p:cNvPr id="2050" name="Picture 2" descr="Diagram of user-software interaction">
            <a:extLst>
              <a:ext uri="{FF2B5EF4-FFF2-40B4-BE49-F238E27FC236}">
                <a16:creationId xmlns:a16="http://schemas.microsoft.com/office/drawing/2014/main" id="{161CDFB9-23D2-45A6-A48C-3D06E3DF9E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8945" y="943593"/>
            <a:ext cx="4707082" cy="3362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3208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50011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a:latin typeface="Arial" panose="020B0604020202020204" pitchFamily="34" charset="0"/>
                <a:cs typeface="Arial" panose="020B0604020202020204" pitchFamily="34" charset="0"/>
              </a:rPr>
              <a:t> </a:t>
            </a:r>
            <a:r>
              <a:rPr lang="en-US" altLang="ko-KR" sz="4400" b="1" dirty="0">
                <a:solidFill>
                  <a:schemeClr val="accent2"/>
                </a:solidFill>
                <a:latin typeface="Arial" panose="020B0604020202020204" pitchFamily="34" charset="0"/>
                <a:cs typeface="Arial" panose="020B0604020202020204" pitchFamily="34" charset="0"/>
              </a:rPr>
              <a:t>How to make a good software?</a:t>
            </a:r>
            <a:endParaRPr lang="en-US" sz="4400" dirty="0">
              <a:solidFill>
                <a:schemeClr val="accent2"/>
              </a:solidFill>
            </a:endParaRPr>
          </a:p>
        </p:txBody>
      </p:sp>
    </p:spTree>
    <p:extLst>
      <p:ext uri="{BB962C8B-B14F-4D97-AF65-F5344CB8AC3E}">
        <p14:creationId xmlns:p14="http://schemas.microsoft.com/office/powerpoint/2010/main" val="10306824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3991</TotalTime>
  <Words>2322</Words>
  <Application>Microsoft Office PowerPoint</Application>
  <PresentationFormat>Widescreen</PresentationFormat>
  <Paragraphs>376</Paragraphs>
  <Slides>45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Symbol</vt:lpstr>
      <vt:lpstr>system-ui</vt:lpstr>
      <vt:lpstr>Wingdings</vt:lpstr>
      <vt:lpstr>Office Theme</vt:lpstr>
      <vt:lpstr>Introduction to Programming Fundamentals using C</vt:lpstr>
      <vt:lpstr>Objectives</vt:lpstr>
      <vt:lpstr>Contents</vt:lpstr>
      <vt:lpstr>Definitions</vt:lpstr>
      <vt:lpstr>Information &amp; Data</vt:lpstr>
      <vt:lpstr>Problem, Solve a problem and Solution</vt:lpstr>
      <vt:lpstr>Algorithm, Program, Computer program</vt:lpstr>
      <vt:lpstr>Computer program (cont.)</vt:lpstr>
      <vt:lpstr> How to make a good software?</vt:lpstr>
      <vt:lpstr>Issues for a program/ software</vt:lpstr>
      <vt:lpstr>Issues for a program/ software (cont.)</vt:lpstr>
      <vt:lpstr> Overview Computer Hardware</vt:lpstr>
      <vt:lpstr>Computer Hardware - Review</vt:lpstr>
      <vt:lpstr>Central Processing Unit (CPU)</vt:lpstr>
      <vt:lpstr>Primary Memory</vt:lpstr>
      <vt:lpstr>Devices</vt:lpstr>
      <vt:lpstr> Data Units</vt:lpstr>
      <vt:lpstr>Data Units</vt:lpstr>
      <vt:lpstr>Data Units (cont.)</vt:lpstr>
      <vt:lpstr>Addressing Information</vt:lpstr>
      <vt:lpstr>Addressing Information</vt:lpstr>
      <vt:lpstr>Program Instructions</vt:lpstr>
      <vt:lpstr>Program Instructions</vt:lpstr>
      <vt:lpstr>Let's create our first C file.</vt:lpstr>
      <vt:lpstr>Program Instructions (cont.)</vt:lpstr>
      <vt:lpstr>Programming Languages</vt:lpstr>
      <vt:lpstr>Programming Languages</vt:lpstr>
      <vt:lpstr>5 Generations of Programming Languages</vt:lpstr>
      <vt:lpstr>Compiler</vt:lpstr>
      <vt:lpstr>Translating and Executing a Program</vt:lpstr>
      <vt:lpstr>Compiler</vt:lpstr>
      <vt:lpstr>Compilation process</vt:lpstr>
      <vt:lpstr>Compilation process (cont.)</vt:lpstr>
      <vt:lpstr>Why C is the first language selected?</vt:lpstr>
      <vt:lpstr>Why C is the first language selected?</vt:lpstr>
      <vt:lpstr>Some Notable C Features</vt:lpstr>
      <vt:lpstr>Some Notable C Features</vt:lpstr>
      <vt:lpstr>Structure of a Simple C Program</vt:lpstr>
      <vt:lpstr>Compile and run with Dev-CPP</vt:lpstr>
      <vt:lpstr>Compile and run a program using the command prompt</vt:lpstr>
      <vt:lpstr>Compile and run a program using the command prompt (cont.)</vt:lpstr>
      <vt:lpstr>Compile and run a program using the command prompt (cont.)</vt:lpstr>
      <vt:lpstr>Compile and run a program using the command prompt (cont.)</vt:lpstr>
      <vt:lpstr>Structure…: C program Entry Points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Phạm Ngọc Thọ</cp:lastModifiedBy>
  <cp:revision>328</cp:revision>
  <dcterms:created xsi:type="dcterms:W3CDTF">2021-01-25T08:25:31Z</dcterms:created>
  <dcterms:modified xsi:type="dcterms:W3CDTF">2024-12-30T02:15:24Z</dcterms:modified>
</cp:coreProperties>
</file>