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56" r:id="rId2"/>
    <p:sldId id="533" r:id="rId3"/>
    <p:sldId id="281" r:id="rId4"/>
    <p:sldId id="588" r:id="rId5"/>
    <p:sldId id="589" r:id="rId6"/>
    <p:sldId id="439" r:id="rId7"/>
    <p:sldId id="601" r:id="rId8"/>
    <p:sldId id="612" r:id="rId9"/>
    <p:sldId id="613" r:id="rId10"/>
    <p:sldId id="590" r:id="rId11"/>
    <p:sldId id="602" r:id="rId12"/>
    <p:sldId id="591" r:id="rId13"/>
    <p:sldId id="603" r:id="rId14"/>
    <p:sldId id="614" r:id="rId15"/>
    <p:sldId id="616" r:id="rId16"/>
    <p:sldId id="615" r:id="rId17"/>
    <p:sldId id="617" r:id="rId18"/>
    <p:sldId id="619" r:id="rId19"/>
    <p:sldId id="620" r:id="rId20"/>
    <p:sldId id="621" r:id="rId21"/>
    <p:sldId id="622" r:id="rId22"/>
    <p:sldId id="623" r:id="rId23"/>
    <p:sldId id="624" r:id="rId24"/>
    <p:sldId id="625" r:id="rId25"/>
    <p:sldId id="626" r:id="rId26"/>
    <p:sldId id="592" r:id="rId27"/>
    <p:sldId id="604" r:id="rId28"/>
    <p:sldId id="627" r:id="rId29"/>
    <p:sldId id="628" r:id="rId30"/>
    <p:sldId id="631" r:id="rId31"/>
    <p:sldId id="629" r:id="rId32"/>
    <p:sldId id="630" r:id="rId33"/>
    <p:sldId id="632" r:id="rId34"/>
    <p:sldId id="594" r:id="rId35"/>
    <p:sldId id="605" r:id="rId36"/>
    <p:sldId id="658" r:id="rId37"/>
    <p:sldId id="659" r:id="rId38"/>
    <p:sldId id="595" r:id="rId39"/>
    <p:sldId id="606" r:id="rId40"/>
    <p:sldId id="634" r:id="rId41"/>
    <p:sldId id="635" r:id="rId42"/>
    <p:sldId id="636" r:id="rId43"/>
    <p:sldId id="637" r:id="rId44"/>
    <p:sldId id="638" r:id="rId45"/>
    <p:sldId id="639" r:id="rId46"/>
    <p:sldId id="640" r:id="rId47"/>
    <p:sldId id="641" r:id="rId48"/>
    <p:sldId id="642" r:id="rId49"/>
    <p:sldId id="596" r:id="rId50"/>
    <p:sldId id="607" r:id="rId51"/>
    <p:sldId id="643" r:id="rId52"/>
    <p:sldId id="644" r:id="rId53"/>
    <p:sldId id="645" r:id="rId54"/>
    <p:sldId id="597" r:id="rId55"/>
    <p:sldId id="608" r:id="rId56"/>
    <p:sldId id="598" r:id="rId57"/>
    <p:sldId id="609" r:id="rId58"/>
    <p:sldId id="646" r:id="rId59"/>
    <p:sldId id="647" r:id="rId60"/>
    <p:sldId id="599" r:id="rId61"/>
    <p:sldId id="610" r:id="rId62"/>
    <p:sldId id="648" r:id="rId63"/>
    <p:sldId id="649" r:id="rId64"/>
    <p:sldId id="650" r:id="rId65"/>
    <p:sldId id="600" r:id="rId66"/>
    <p:sldId id="611" r:id="rId67"/>
    <p:sldId id="532" r:id="rId68"/>
    <p:sldId id="651" r:id="rId69"/>
    <p:sldId id="655" r:id="rId70"/>
    <p:sldId id="656" r:id="rId71"/>
    <p:sldId id="657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ạm Ngọc Thọ" initials="PNT" lastIdx="1" clrIdx="0">
    <p:extLst>
      <p:ext uri="{19B8F6BF-5375-455C-9EA6-DF929625EA0E}">
        <p15:presenceInfo xmlns:p15="http://schemas.microsoft.com/office/powerpoint/2012/main" userId="S::thopn.BK.CCNA.insFPT@student.bkacad.edu.vn::29db4276-bc41-4dbe-bd3a-5a8c89f9caf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8000"/>
    <a:srgbClr val="B31996"/>
    <a:srgbClr val="0000FF"/>
    <a:srgbClr val="00FF00"/>
    <a:srgbClr val="FF0066"/>
    <a:srgbClr val="FF9900"/>
    <a:srgbClr val="F4A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85" autoAdjust="0"/>
    <p:restoredTop sz="95226" autoAdjust="0"/>
  </p:normalViewPr>
  <p:slideViewPr>
    <p:cSldViewPr snapToGrid="0">
      <p:cViewPr varScale="1">
        <p:scale>
          <a:sx n="78" d="100"/>
          <a:sy n="78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9DFF5-E44F-48DD-8FAD-EF15CFF7F474}" type="datetimeFigureOut">
              <a:rPr lang="en-US" smtClean="0"/>
              <a:t>1/2/2025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31253-AA71-4F4F-9BF6-D6DC574A3A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05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7A13E-60FF-453F-B712-D9BBD0C85FA1}" type="datetimeFigureOut">
              <a:rPr lang="en-US" smtClean="0"/>
              <a:t>1/2/2025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6C0E5-5FD0-48D4-A8DC-243893429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9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19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718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25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20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43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680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8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90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555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21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722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74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73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385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6BC0A3-5664-48A6-A974-907B2A60A8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41458"/>
            <a:ext cx="9202270" cy="151877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r>
              <a:rPr lang="en-US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…</a:t>
            </a:r>
            <a:endParaRPr lang="en-US" sz="4400" dirty="0">
              <a:solidFill>
                <a:schemeClr val="accent2"/>
              </a:solidFill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5B89E48C-5B32-40BB-B2D8-B120C6DC05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/>
          <a:srcRect l="32897" b="-14369"/>
          <a:stretch/>
        </p:blipFill>
        <p:spPr bwMode="auto">
          <a:xfrm>
            <a:off x="0" y="26362"/>
            <a:ext cx="1616364" cy="658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955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2434-2AF2-4BF2-BD0B-95CBD5EB0128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44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6082-5D4E-4969-8016-69F376C871AD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9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3493"/>
            <a:ext cx="10515600" cy="575433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35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38490"/>
            <a:ext cx="10515600" cy="5003400"/>
          </a:xfrm>
        </p:spPr>
        <p:txBody>
          <a:bodyPr/>
          <a:lstStyle>
            <a:lvl1pPr marL="396875" indent="-396875" algn="just">
              <a:lnSpc>
                <a:spcPct val="130000"/>
              </a:lnSpc>
              <a:buClr>
                <a:schemeClr val="accent2">
                  <a:lumMod val="50000"/>
                </a:schemeClr>
              </a:buClr>
              <a:buSzPct val="50000"/>
              <a:buFont typeface="Wingdings" panose="05000000000000000000" pitchFamily="2" charset="2"/>
              <a:buChar char="u"/>
              <a:defRPr sz="2500"/>
            </a:lvl1pPr>
            <a:lvl2pPr algn="just">
              <a:lnSpc>
                <a:spcPct val="130000"/>
              </a:lnSpc>
              <a:defRPr sz="2200"/>
            </a:lvl2pPr>
            <a:lvl3pPr algn="just">
              <a:lnSpc>
                <a:spcPct val="130000"/>
              </a:lnSpc>
              <a:defRPr/>
            </a:lvl3pPr>
            <a:lvl4pPr algn="just">
              <a:lnSpc>
                <a:spcPct val="130000"/>
              </a:lnSpc>
              <a:defRPr/>
            </a:lvl4pPr>
            <a:lvl5pPr algn="just">
              <a:lnSpc>
                <a:spcPct val="13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" y="600803"/>
            <a:ext cx="207390" cy="973473"/>
          </a:xfrm>
          <a:prstGeom prst="rect">
            <a:avLst/>
          </a:prstGeom>
          <a:solidFill>
            <a:srgbClr val="F4AF8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8069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4EEF-9B64-450E-9849-8134123DDB58}"/>
              </a:ext>
            </a:extLst>
          </p:cNvPr>
          <p:cNvSpPr/>
          <p:nvPr userDrawn="1"/>
        </p:nvSpPr>
        <p:spPr>
          <a:xfrm>
            <a:off x="7943272" y="-3606"/>
            <a:ext cx="4247572" cy="3048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Programming</a:t>
            </a:r>
            <a:r>
              <a:rPr lang="en-US" b="1" cap="none" spc="0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Fundamentals using C</a:t>
            </a:r>
            <a:endParaRPr 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BBC9A9D0-24CE-414E-B6E2-477CB6F7B1A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/>
          <a:srcRect l="32897" b="-14369"/>
          <a:stretch/>
        </p:blipFill>
        <p:spPr bwMode="auto">
          <a:xfrm>
            <a:off x="0" y="26362"/>
            <a:ext cx="1616364" cy="658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22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059-8CC8-4876-B763-1BEA3FA0F124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4" descr="Welcome to the World of Internet Learning">
            <a:extLst>
              <a:ext uri="{FF2B5EF4-FFF2-40B4-BE49-F238E27FC236}">
                <a16:creationId xmlns:a16="http://schemas.microsoft.com/office/drawing/2014/main" id="{F30F1745-FEAA-49C5-8EFB-7E8028C354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0549" y="0"/>
            <a:ext cx="932141" cy="72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8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963C-A6AA-4DDF-B85B-BE123D65B285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2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1605-F8CD-44C6-A79B-BEBA9358497C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410B-B6B3-4AF4-A9DB-DC0340309754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13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06E5-9CA3-4971-89BF-F965F9043882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4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6FA-E3CF-4C73-A815-C13A824B339A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7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D87B-52FF-4B7F-A538-F746ED572E26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BA729-DBE2-49EE-91FE-3D8B2D9BF9AB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91216-F62E-4FB8-B968-3BF60F6CB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8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1458"/>
            <a:ext cx="9202270" cy="17743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sz="4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Modules and Functions</a:t>
            </a:r>
            <a:endParaRPr lang="en-US" sz="4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91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1457"/>
            <a:ext cx="9202270" cy="134149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2 - Characteristics of Modules</a:t>
            </a:r>
            <a:endParaRPr lang="en-US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103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5161-7985-4EAC-A9E3-AD788572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Modules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F861B-BE35-4FA7-8965-F94D328B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A5130-AA6F-4C27-980A-073824C5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E3BFC0-DDEA-4B38-99E6-5C512DABF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733759"/>
              </p:ext>
            </p:extLst>
          </p:nvPr>
        </p:nvGraphicFramePr>
        <p:xfrm>
          <a:off x="943897" y="1656736"/>
          <a:ext cx="10409903" cy="459177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755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3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0532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Characteristics</a:t>
                      </a:r>
                      <a:endParaRPr lang="en-US" sz="2300" dirty="0">
                        <a:latin typeface="+mj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Reason</a:t>
                      </a:r>
                      <a:endParaRPr lang="en-US" sz="2300" dirty="0">
                        <a:latin typeface="+mj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49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300" b="0" dirty="0">
                          <a:solidFill>
                            <a:sysClr val="windowText" lastClr="000000"/>
                          </a:solidFill>
                        </a:rPr>
                        <a:t>It is easy to upgrade and maintain</a:t>
                      </a:r>
                      <a:endParaRPr lang="en-US" sz="2300" b="0" dirty="0">
                        <a:solidFill>
                          <a:sysClr val="windowText" lastClr="000000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300" b="0" dirty="0">
                          <a:solidFill>
                            <a:sysClr val="windowText" lastClr="000000"/>
                          </a:solidFill>
                        </a:rPr>
                        <a:t>It contains a small group  of code lines for a </a:t>
                      </a:r>
                      <a:r>
                        <a:rPr lang="en-US" sz="2300" b="1" dirty="0">
                          <a:solidFill>
                            <a:sysClr val="windowText" lastClr="000000"/>
                          </a:solidFill>
                        </a:rPr>
                        <a:t>SPECIFIC</a:t>
                      </a:r>
                      <a:r>
                        <a:rPr lang="en-US" sz="2300" b="0" baseline="0" dirty="0">
                          <a:solidFill>
                            <a:sysClr val="windowText" lastClr="000000"/>
                          </a:solidFill>
                        </a:rPr>
                        <a:t> task.</a:t>
                      </a:r>
                      <a:endParaRPr lang="en-US" sz="2300" b="0" dirty="0">
                        <a:solidFill>
                          <a:sysClr val="windowText" lastClr="0000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49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300" b="0" dirty="0">
                          <a:solidFill>
                            <a:sysClr val="windowText" lastClr="000000"/>
                          </a:solidFill>
                        </a:rPr>
                        <a:t>It can</a:t>
                      </a:r>
                      <a:r>
                        <a:rPr lang="en-US" sz="2300" b="0" baseline="0" dirty="0">
                          <a:solidFill>
                            <a:sysClr val="windowText" lastClr="000000"/>
                          </a:solidFill>
                        </a:rPr>
                        <a:t> be re-used in the same program</a:t>
                      </a:r>
                      <a:endParaRPr lang="en-US" sz="2300" b="0" i="0" dirty="0">
                        <a:solidFill>
                          <a:sysClr val="windowText" lastClr="000000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300" b="0" dirty="0">
                          <a:solidFill>
                            <a:sysClr val="windowText" lastClr="000000"/>
                          </a:solidFill>
                        </a:rPr>
                        <a:t>It has a identified name ( a descriptive identifier) and can be used more than one time in</a:t>
                      </a:r>
                      <a:r>
                        <a:rPr lang="en-US" sz="2300" b="0" baseline="0" dirty="0">
                          <a:solidFill>
                            <a:sysClr val="windowText" lastClr="000000"/>
                          </a:solidFill>
                        </a:rPr>
                        <a:t> a program.</a:t>
                      </a:r>
                      <a:endParaRPr lang="en-US" sz="2300" b="0" dirty="0">
                        <a:solidFill>
                          <a:sysClr val="windowText" lastClr="0000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93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dirty="0">
                          <a:solidFill>
                            <a:sysClr val="windowText" lastClr="000000"/>
                          </a:solidFill>
                        </a:rPr>
                        <a:t>It can</a:t>
                      </a:r>
                      <a:r>
                        <a:rPr lang="en-US" sz="2300" b="0" baseline="0" dirty="0">
                          <a:solidFill>
                            <a:sysClr val="windowText" lastClr="000000"/>
                          </a:solidFill>
                        </a:rPr>
                        <a:t> be re-used in some programs</a:t>
                      </a:r>
                      <a:endParaRPr lang="en-US" sz="23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300" b="0" dirty="0">
                          <a:solidFill>
                            <a:sysClr val="windowText" lastClr="000000"/>
                          </a:solidFill>
                        </a:rPr>
                        <a:t>if it is stored in an outside file (library file), it can be used in some programs</a:t>
                      </a:r>
                      <a:r>
                        <a:rPr lang="en-US" sz="2300" b="1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endParaRPr lang="en-US" sz="2300" b="1" dirty="0">
                        <a:solidFill>
                          <a:sysClr val="windowText" lastClr="0000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107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1457"/>
            <a:ext cx="9202270" cy="134149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3 - Module identifying: Hints</a:t>
            </a:r>
            <a:endParaRPr lang="en-US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83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134AD-1421-4CDC-9E62-096180B2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EB470-AF2A-4FBD-BD4D-3F8AAA546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We can sub-divide a programming project in different ways. </a:t>
            </a:r>
          </a:p>
          <a:p>
            <a:r>
              <a:rPr lang="en-US" sz="2200" dirty="0"/>
              <a:t>Select our modules so that each one focuses on a narrower aspect of the project. </a:t>
            </a:r>
          </a:p>
          <a:p>
            <a:r>
              <a:rPr lang="en-US" sz="2200" dirty="0"/>
              <a:t>Our objective is to define a set of modules that simplifies the complexity of the original problem.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3A8B0-657D-4C4C-A52C-A7E735B2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F9E96-C673-45A4-8DC4-175AFE95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pic>
        <p:nvPicPr>
          <p:cNvPr id="1030" name="Picture 6" descr="modules">
            <a:extLst>
              <a:ext uri="{FF2B5EF4-FFF2-40B4-BE49-F238E27FC236}">
                <a16:creationId xmlns:a16="http://schemas.microsoft.com/office/drawing/2014/main" id="{ED022929-BD1E-49C1-B83C-A1140D4FD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0" y="4095554"/>
            <a:ext cx="5689600" cy="221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947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88D6-0F73-4843-884D-5A7029A5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Modules Design Principles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680A0-EB49-4295-BE2A-DF2E6D464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48926"/>
            <a:ext cx="10515600" cy="52780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Some general guidelines for defining a module include: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module is easy to upgrade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module contains a readable amount of code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module may be used as part of the solution to some other problem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For a structured design, we stipulate that: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Each module has one entry point and one exit point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Each module is </a:t>
            </a:r>
            <a:r>
              <a:rPr lang="en-US" b="1" dirty="0">
                <a:solidFill>
                  <a:srgbClr val="0000FF"/>
                </a:solidFill>
              </a:rPr>
              <a:t>highly cohesive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Each module exhibits </a:t>
            </a:r>
            <a:r>
              <a:rPr lang="en-US" b="1" dirty="0">
                <a:solidFill>
                  <a:srgbClr val="008000"/>
                </a:solidFill>
              </a:rPr>
              <a:t>low coupling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473C6-6644-476E-8352-593C6E7E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1F488-59F6-46F7-8394-2B756A5E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86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57789-8911-447E-B4E5-1899532A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0" y="636519"/>
            <a:ext cx="10515600" cy="575433"/>
          </a:xfrm>
        </p:spPr>
        <p:txBody>
          <a:bodyPr/>
          <a:lstStyle/>
          <a:p>
            <a:r>
              <a:rPr lang="en-US" dirty="0"/>
              <a:t>Module Identifying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3A6D7-4DEB-455F-8C10-D1C9A846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3CB46-B027-4519-B0A7-174562F0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B046919-3C9C-47BC-AC28-CED1B4F8DB38}"/>
              </a:ext>
            </a:extLst>
          </p:cNvPr>
          <p:cNvGrpSpPr/>
          <p:nvPr/>
        </p:nvGrpSpPr>
        <p:grpSpPr>
          <a:xfrm>
            <a:off x="645160" y="1362205"/>
            <a:ext cx="10707530" cy="4968240"/>
            <a:chOff x="-628810" y="1218542"/>
            <a:chExt cx="10498140" cy="496824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D1A7F03-EED3-4480-B46E-4B2909C5C99D}"/>
                </a:ext>
              </a:extLst>
            </p:cNvPr>
            <p:cNvGrpSpPr/>
            <p:nvPr/>
          </p:nvGrpSpPr>
          <p:grpSpPr>
            <a:xfrm>
              <a:off x="2435860" y="1218542"/>
              <a:ext cx="4353560" cy="4968240"/>
              <a:chOff x="1673860" y="1284889"/>
              <a:chExt cx="4353560" cy="432021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30C5F02-1430-4721-BC35-FB843EB23669}"/>
                  </a:ext>
                </a:extLst>
              </p:cNvPr>
              <p:cNvSpPr/>
              <p:nvPr/>
            </p:nvSpPr>
            <p:spPr>
              <a:xfrm>
                <a:off x="1673860" y="1284889"/>
                <a:ext cx="4353560" cy="432021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#include &lt;stdio.h&gt;</a:t>
                </a:r>
              </a:p>
              <a:p>
                <a:r>
                  <a:rPr lang="en-US" dirty="0"/>
                  <a:t>int  n ;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05C5C3A-2BE2-41C7-865D-7803EBE84A11}"/>
                  </a:ext>
                </a:extLst>
              </p:cNvPr>
              <p:cNvSpPr/>
              <p:nvPr/>
            </p:nvSpPr>
            <p:spPr>
              <a:xfrm>
                <a:off x="1755140" y="1959094"/>
                <a:ext cx="4191000" cy="990600"/>
              </a:xfrm>
              <a:prstGeom prst="rect">
                <a:avLst/>
              </a:prstGeom>
              <a:solidFill>
                <a:srgbClr val="99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Module for summing divisors of n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{   </a:t>
                </a:r>
                <a:r>
                  <a:rPr lang="en-US" b="1" i="1" dirty="0">
                    <a:solidFill>
                      <a:srgbClr val="0000FF"/>
                    </a:solidFill>
                  </a:rPr>
                  <a:t>accept n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   sum of it’s divisors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} 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F34B989-CC8F-48EE-98C0-D1C76D635C3B}"/>
                  </a:ext>
                </a:extLst>
              </p:cNvPr>
              <p:cNvSpPr/>
              <p:nvPr/>
            </p:nvSpPr>
            <p:spPr>
              <a:xfrm>
                <a:off x="1755140" y="3128600"/>
                <a:ext cx="4191000" cy="990600"/>
              </a:xfrm>
              <a:prstGeom prst="rect">
                <a:avLst/>
              </a:prstGeom>
              <a:solidFill>
                <a:srgbClr val="99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Module for printing out divisors of n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{   </a:t>
                </a:r>
                <a:r>
                  <a:rPr lang="en-US" b="1" i="1" dirty="0">
                    <a:solidFill>
                      <a:srgbClr val="0000FF"/>
                    </a:solidFill>
                  </a:rPr>
                  <a:t>accept n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   print out it’s divisors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} 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6E34D0B-B4F6-45E6-8C48-8BF98B5C243B}"/>
                  </a:ext>
                </a:extLst>
              </p:cNvPr>
              <p:cNvSpPr/>
              <p:nvPr/>
            </p:nvSpPr>
            <p:spPr>
              <a:xfrm>
                <a:off x="1755140" y="4315907"/>
                <a:ext cx="4191000" cy="1137033"/>
              </a:xfrm>
              <a:prstGeom prst="rect">
                <a:avLst/>
              </a:prstGeom>
              <a:solidFill>
                <a:srgbClr val="99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int main ()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{   </a:t>
                </a: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   </a:t>
                </a:r>
                <a:r>
                  <a:rPr lang="en-US" b="1" dirty="0">
                    <a:solidFill>
                      <a:srgbClr val="0000FF"/>
                    </a:solidFill>
                  </a:rPr>
                  <a:t>access  n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} 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7ACC42-5C3A-40CB-8C41-1D9F8039746C}"/>
                </a:ext>
              </a:extLst>
            </p:cNvPr>
            <p:cNvSpPr/>
            <p:nvPr/>
          </p:nvSpPr>
          <p:spPr>
            <a:xfrm>
              <a:off x="-628810" y="1569061"/>
              <a:ext cx="2590060" cy="426720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2000" b="1" i="1" u="sng" dirty="0">
                  <a:solidFill>
                    <a:srgbClr val="FF0000"/>
                  </a:solidFill>
                </a:rPr>
                <a:t>Lowly cohesive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rgbClr val="0000FF"/>
                  </a:solidFill>
                </a:rPr>
                <a:t>An input operation in a processing module is not encouraged.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rgbClr val="FF0000"/>
                  </a:solidFill>
                  <a:sym typeface="Wingdings" pitchFamily="2" charset="2"/>
                </a:rPr>
                <a:t> All the code in a module focus to the purpose of the module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8310A5-8754-411F-B43D-999EBA232F75}"/>
                </a:ext>
              </a:extLst>
            </p:cNvPr>
            <p:cNvSpPr/>
            <p:nvPr/>
          </p:nvSpPr>
          <p:spPr>
            <a:xfrm>
              <a:off x="7279270" y="1569061"/>
              <a:ext cx="2590060" cy="426720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2000" b="1" i="1" u="sng" dirty="0">
                  <a:solidFill>
                    <a:srgbClr val="FF0000"/>
                  </a:solidFill>
                </a:rPr>
                <a:t>High coupling</a:t>
              </a:r>
              <a:r>
                <a:rPr lang="en-US" sz="2000" dirty="0">
                  <a:solidFill>
                    <a:srgbClr val="FF0000"/>
                  </a:solidFill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rgbClr val="0000FF"/>
                  </a:solidFill>
                </a:rPr>
                <a:t>Some modules access a common data is not encouraged. 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rgbClr val="FF0000"/>
                  </a:solidFill>
                  <a:sym typeface="Wingdings" pitchFamily="2" charset="2"/>
                </a:rPr>
                <a:t> All modules should be self-contained (independent)</a:t>
              </a:r>
              <a:r>
                <a:rPr lang="en-US" sz="2000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50D485-AF99-4B2E-8391-1CF3AC39EBBC}"/>
              </a:ext>
            </a:extLst>
          </p:cNvPr>
          <p:cNvCxnSpPr>
            <a:cxnSpLocks/>
          </p:cNvCxnSpPr>
          <p:nvPr/>
        </p:nvCxnSpPr>
        <p:spPr>
          <a:xfrm flipV="1">
            <a:off x="4307840" y="1930400"/>
            <a:ext cx="0" cy="548640"/>
          </a:xfrm>
          <a:prstGeom prst="straightConnector1">
            <a:avLst/>
          </a:prstGeom>
          <a:ln w="19050">
            <a:solidFill>
              <a:srgbClr val="B319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FFA438-A4FC-43AE-A7E2-34E02C4FA00A}"/>
              </a:ext>
            </a:extLst>
          </p:cNvPr>
          <p:cNvCxnSpPr>
            <a:cxnSpLocks/>
          </p:cNvCxnSpPr>
          <p:nvPr/>
        </p:nvCxnSpPr>
        <p:spPr>
          <a:xfrm flipH="1" flipV="1">
            <a:off x="4399280" y="1930400"/>
            <a:ext cx="345440" cy="1894971"/>
          </a:xfrm>
          <a:prstGeom prst="straightConnector1">
            <a:avLst/>
          </a:prstGeom>
          <a:ln w="19050">
            <a:solidFill>
              <a:srgbClr val="B319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333CBD-C795-4CAE-B190-DA7F391B3987}"/>
              </a:ext>
            </a:extLst>
          </p:cNvPr>
          <p:cNvCxnSpPr>
            <a:cxnSpLocks/>
          </p:cNvCxnSpPr>
          <p:nvPr/>
        </p:nvCxnSpPr>
        <p:spPr>
          <a:xfrm flipV="1">
            <a:off x="4196080" y="1930400"/>
            <a:ext cx="0" cy="3647440"/>
          </a:xfrm>
          <a:prstGeom prst="straightConnector1">
            <a:avLst/>
          </a:prstGeom>
          <a:ln w="19050">
            <a:solidFill>
              <a:srgbClr val="B319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400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CCD1-67E4-4B2C-A20C-103642403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identifying - </a:t>
            </a:r>
            <a:r>
              <a:rPr lang="en-US" dirty="0">
                <a:solidFill>
                  <a:srgbClr val="0000FF"/>
                </a:solidFill>
              </a:rPr>
              <a:t>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3D65B-3C5C-4DB8-A5C2-9EE98CC7D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Cohesion is a measure of the focus within a module.</a:t>
            </a:r>
          </a:p>
          <a:p>
            <a:r>
              <a:rPr lang="en-US" sz="2400" dirty="0"/>
              <a:t>A module performs a single task     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highly cohesive</a:t>
            </a:r>
            <a:r>
              <a:rPr lang="en-US" sz="2400" dirty="0"/>
              <a:t>.</a:t>
            </a:r>
          </a:p>
          <a:p>
            <a:r>
              <a:rPr lang="en-US" sz="2400" dirty="0"/>
              <a:t>A module performs a collection of unrelated tasks  </a:t>
            </a:r>
            <a:r>
              <a:rPr lang="en-US" sz="2400" dirty="0">
                <a:sym typeface="Wingdings" pitchFamily="2" charset="2"/>
              </a:rPr>
              <a:t>   </a:t>
            </a:r>
            <a:r>
              <a:rPr lang="en-US" sz="2400" dirty="0">
                <a:solidFill>
                  <a:srgbClr val="FF0000"/>
                </a:solidFill>
              </a:rPr>
              <a:t>low cohesion</a:t>
            </a:r>
            <a:r>
              <a:rPr lang="en-US" sz="2400" dirty="0"/>
              <a:t>.</a:t>
            </a:r>
          </a:p>
          <a:p>
            <a:r>
              <a:rPr lang="en-US" sz="2400" dirty="0"/>
              <a:t>In designing a cohesive module, we ask whether a certain task belongs:</a:t>
            </a:r>
          </a:p>
          <a:p>
            <a:pPr lvl="1"/>
            <a:r>
              <a:rPr lang="en-US" sz="2400" dirty="0"/>
              <a:t>The reason to include it is that it is related to the other tasks in some particular manner.</a:t>
            </a:r>
          </a:p>
          <a:p>
            <a:pPr lvl="1"/>
            <a:r>
              <a:rPr lang="en-US" sz="2400" dirty="0"/>
              <a:t>A reason to exclude it is that it is unrelated to the other tasks.</a:t>
            </a:r>
          </a:p>
          <a:p>
            <a:r>
              <a:rPr lang="en-US" dirty="0"/>
              <a:t>How to identify modules? </a:t>
            </a:r>
            <a:r>
              <a:rPr lang="en-US" dirty="0">
                <a:sym typeface="Wingdings" panose="05000000000000000000" pitchFamily="2" charset="2"/>
              </a:rPr>
              <a:t>    </a:t>
            </a:r>
            <a:r>
              <a:rPr lang="en-US" dirty="0">
                <a:solidFill>
                  <a:srgbClr val="0000FF"/>
                </a:solidFill>
              </a:rPr>
              <a:t>If you still use a verb to describe a task then a module is identified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2A67E-53F5-4D4D-86EA-9AC0A5AB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1062C-14DA-4886-9120-168D51E3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C39F31-B85E-44A5-A892-D1334CBEF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585" y="2234074"/>
            <a:ext cx="285750" cy="285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80C664-7343-4ED6-AA69-C2AD24791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228" y="2824009"/>
            <a:ext cx="285750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053E38-59B9-427D-B3B5-14FE884A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054" y="5577041"/>
            <a:ext cx="2857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53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1BC0-95CA-4BD1-9EE0-82338BD9D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54529"/>
            <a:ext cx="10515600" cy="575433"/>
          </a:xfrm>
        </p:spPr>
        <p:txBody>
          <a:bodyPr/>
          <a:lstStyle/>
          <a:p>
            <a:r>
              <a:rPr lang="en-US" dirty="0"/>
              <a:t>Module identifying - </a:t>
            </a:r>
            <a:r>
              <a:rPr lang="en-US" dirty="0">
                <a:solidFill>
                  <a:srgbClr val="0000FF"/>
                </a:solidFill>
              </a:rPr>
              <a:t>Degrees of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7214E-2859-497A-91FB-4C526B9A6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6570"/>
            <a:ext cx="11028680" cy="41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FF0000"/>
                </a:solidFill>
              </a:rPr>
              <a:t>Low cohesion</a:t>
            </a:r>
            <a:r>
              <a:rPr lang="en-US" sz="2700" b="1" dirty="0"/>
              <a:t> </a:t>
            </a:r>
            <a:r>
              <a:rPr lang="en-US" sz="2700" b="1" dirty="0">
                <a:sym typeface="Wingdings" panose="05000000000000000000" pitchFamily="2" charset="2"/>
              </a:rPr>
              <a:t>    generally unacceptable</a:t>
            </a:r>
          </a:p>
          <a:p>
            <a:r>
              <a:rPr lang="en-US" sz="2100" b="1" dirty="0"/>
              <a:t>Coincidental</a:t>
            </a:r>
            <a:r>
              <a:rPr lang="en-US" sz="2100" dirty="0"/>
              <a:t> - unrelated tasks </a:t>
            </a:r>
          </a:p>
          <a:p>
            <a:pPr marL="457200" lvl="1" indent="0">
              <a:buNone/>
            </a:pPr>
            <a:r>
              <a:rPr lang="en-US" sz="2100" b="1" dirty="0">
                <a:sym typeface="Wingdings" panose="05000000000000000000" pitchFamily="2" charset="2"/>
              </a:rPr>
              <a:t>  </a:t>
            </a:r>
            <a:r>
              <a:rPr lang="en-US" sz="2100" dirty="0">
                <a:sym typeface="Wingdings" panose="05000000000000000000" pitchFamily="2" charset="2"/>
              </a:rPr>
              <a:t> This module is not enough small      Separate smaller tasks in this task.</a:t>
            </a:r>
          </a:p>
          <a:p>
            <a:r>
              <a:rPr lang="en-US" sz="2100" b="1" dirty="0"/>
              <a:t>Logical</a:t>
            </a:r>
            <a:r>
              <a:rPr lang="en-US" sz="2100" dirty="0"/>
              <a:t> - This module contains some related tasks of which only one is performed</a:t>
            </a:r>
          </a:p>
          <a:p>
            <a:pPr marL="0" indent="0">
              <a:buNone/>
            </a:pPr>
            <a:r>
              <a:rPr lang="en-US" sz="2100" b="1" dirty="0">
                <a:sym typeface="Wingdings" panose="05000000000000000000" pitchFamily="2" charset="2"/>
              </a:rPr>
              <a:t>         </a:t>
            </a:r>
            <a:r>
              <a:rPr lang="en-US" sz="2100" dirty="0">
                <a:sym typeface="Wingdings" panose="05000000000000000000" pitchFamily="2" charset="2"/>
              </a:rPr>
              <a:t>Separate them into separate smaller module, each smaller module for a choice.</a:t>
            </a:r>
            <a:endParaRPr lang="en-US" sz="2100" dirty="0"/>
          </a:p>
          <a:p>
            <a:r>
              <a:rPr lang="en-US" sz="2100" b="1" dirty="0"/>
              <a:t>Temporal</a:t>
            </a:r>
            <a:r>
              <a:rPr lang="en-US" sz="2100" dirty="0"/>
              <a:t> - multiple logically unrelated tasks that are only temporally related</a:t>
            </a:r>
          </a:p>
          <a:p>
            <a:pPr marL="0" indent="0">
              <a:buNone/>
            </a:pPr>
            <a:r>
              <a:rPr lang="en-US" sz="2100" dirty="0">
                <a:sym typeface="Wingdings" panose="05000000000000000000" pitchFamily="2" charset="2"/>
              </a:rPr>
              <a:t>         Separate them into separate smaller module although they are temporal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3885E-1CF3-4617-8A7B-74F91368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DC23F-C398-4CF0-9F9F-0035E268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47A9B2-235A-450F-894A-0D7F2D491993}"/>
              </a:ext>
            </a:extLst>
          </p:cNvPr>
          <p:cNvSpPr/>
          <p:nvPr/>
        </p:nvSpPr>
        <p:spPr>
          <a:xfrm>
            <a:off x="838200" y="5316884"/>
            <a:ext cx="4572001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One module for two tasks:</a:t>
            </a:r>
          </a:p>
          <a:p>
            <a:r>
              <a:rPr lang="en-US" dirty="0"/>
              <a:t>     - Sum divisors of the integer n</a:t>
            </a:r>
          </a:p>
          <a:p>
            <a:r>
              <a:rPr lang="en-US" dirty="0"/>
              <a:t>     - Print out divisors of the integer 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05AAE8-FDA9-4053-9F16-24373E385C26}"/>
              </a:ext>
            </a:extLst>
          </p:cNvPr>
          <p:cNvSpPr/>
          <p:nvPr/>
        </p:nvSpPr>
        <p:spPr>
          <a:xfrm>
            <a:off x="6256020" y="5316884"/>
            <a:ext cx="5097779" cy="9906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In the case of the operation for summing of n is not used, this module can not be applied.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7E6422-CFF4-45A6-9200-E3A93C7714A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410201" y="5812184"/>
            <a:ext cx="845819" cy="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D707098-A7D8-412F-890D-E097B4146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1534500"/>
            <a:ext cx="285750" cy="285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7673CC-9F79-4FB9-92A1-EEAF4A922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360" y="2565913"/>
            <a:ext cx="285750" cy="285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E5306D-5125-4A49-B90C-7AF22B450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635" y="2588035"/>
            <a:ext cx="285750" cy="285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AB4A31-2B8A-424F-99FB-CFF3A9C29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635" y="3676343"/>
            <a:ext cx="285750" cy="2857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A0BD47D-D432-4B33-8A4F-00AB661C9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969" y="4769697"/>
            <a:ext cx="2857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70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DF6D-CFFA-4347-BDD3-1CCC8D59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3013"/>
            <a:ext cx="10515600" cy="575433"/>
          </a:xfrm>
        </p:spPr>
        <p:txBody>
          <a:bodyPr/>
          <a:lstStyle/>
          <a:p>
            <a:r>
              <a:rPr lang="en-US" dirty="0"/>
              <a:t>Module identifying - </a:t>
            </a:r>
            <a:r>
              <a:rPr lang="en-US" dirty="0">
                <a:solidFill>
                  <a:srgbClr val="0000FF"/>
                </a:solidFill>
              </a:rPr>
              <a:t>Degrees of cohesion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794E8-C22F-460F-B6E5-13CAABCE8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490"/>
            <a:ext cx="7847859" cy="5003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0000FF"/>
                </a:solidFill>
              </a:rPr>
              <a:t>High cohesion</a:t>
            </a:r>
            <a:r>
              <a:rPr lang="en-US" sz="2600" b="1" dirty="0"/>
              <a:t> - generally acceptable</a:t>
            </a:r>
          </a:p>
          <a:p>
            <a:r>
              <a:rPr lang="en-US" sz="2400" b="1" dirty="0"/>
              <a:t>Communicational</a:t>
            </a:r>
            <a:r>
              <a:rPr lang="en-US" sz="2400" dirty="0"/>
              <a:t> - the tasks share the same data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b="1" dirty="0">
                <a:sym typeface="Wingdings" panose="05000000000000000000" pitchFamily="2" charset="2"/>
              </a:rPr>
              <a:t>   </a:t>
            </a:r>
            <a:r>
              <a:rPr lang="en-US" sz="2400" dirty="0">
                <a:sym typeface="Wingdings" panose="05000000000000000000" pitchFamily="2" charset="2"/>
              </a:rPr>
              <a:t>  </a:t>
            </a:r>
            <a:r>
              <a:rPr lang="en-US" sz="2400" dirty="0"/>
              <a:t>All tasks are carried out each time.</a:t>
            </a:r>
          </a:p>
          <a:p>
            <a:r>
              <a:rPr lang="en-US" sz="2400" b="1" dirty="0"/>
              <a:t>Sequential</a:t>
            </a:r>
            <a:r>
              <a:rPr lang="en-US" sz="2400" dirty="0"/>
              <a:t> - multiple tasks in a sequentially dependent relationship. </a:t>
            </a:r>
          </a:p>
          <a:p>
            <a:pPr>
              <a:buNone/>
            </a:pPr>
            <a:r>
              <a:rPr lang="en-US" sz="2400" dirty="0"/>
              <a:t>    </a:t>
            </a:r>
            <a:r>
              <a:rPr lang="en-US" sz="2400" b="1" dirty="0">
                <a:sym typeface="Wingdings" panose="05000000000000000000" pitchFamily="2" charset="2"/>
              </a:rPr>
              <a:t>   </a:t>
            </a:r>
            <a:r>
              <a:rPr lang="en-US" sz="2400" dirty="0">
                <a:sym typeface="Wingdings" panose="05000000000000000000" pitchFamily="2" charset="2"/>
              </a:rPr>
              <a:t>  </a:t>
            </a:r>
            <a:r>
              <a:rPr lang="en-US" sz="2400" dirty="0"/>
              <a:t>Output of one task serves as input to another task - the module identifier suggests an assembly line.</a:t>
            </a:r>
          </a:p>
          <a:p>
            <a:r>
              <a:rPr lang="en-US" sz="2400" b="1" dirty="0"/>
              <a:t>Functional</a:t>
            </a:r>
            <a:r>
              <a:rPr lang="en-US" sz="2400" dirty="0"/>
              <a:t> - performs a single specific task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b="1" dirty="0"/>
              <a:t> </a:t>
            </a:r>
            <a:r>
              <a:rPr lang="en-US" sz="2400" b="1" dirty="0">
                <a:sym typeface="Wingdings" panose="05000000000000000000" pitchFamily="2" charset="2"/>
              </a:rPr>
              <a:t>     </a:t>
            </a:r>
            <a:r>
              <a:rPr lang="en-US" sz="2400" dirty="0"/>
              <a:t>The module identifier suggests a precise verb phrase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E206F-B1BA-475C-8CF7-BE377F0E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38AAF-C26E-47D9-8EF8-3AA5690A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825EA-54CC-4358-84B8-789654AF225F}"/>
              </a:ext>
            </a:extLst>
          </p:cNvPr>
          <p:cNvSpPr/>
          <p:nvPr/>
        </p:nvSpPr>
        <p:spPr>
          <a:xfrm>
            <a:off x="9149080" y="2011680"/>
            <a:ext cx="2361460" cy="304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Some modules share the common data can be accepted if they perform their tasks sequentially. 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0586D29-2C35-4E2B-8FC5-B8A87B2ECD9C}"/>
              </a:ext>
            </a:extLst>
          </p:cNvPr>
          <p:cNvSpPr/>
          <p:nvPr/>
        </p:nvSpPr>
        <p:spPr>
          <a:xfrm>
            <a:off x="8412480" y="2143760"/>
            <a:ext cx="655320" cy="2875280"/>
          </a:xfrm>
          <a:prstGeom prst="rightBrac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13D4D5-B7DD-4ED2-B443-41E738795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641" y="2755183"/>
            <a:ext cx="285750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F34E2E-9DF6-45E9-BC57-9969F8F68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641" y="4312786"/>
            <a:ext cx="285750" cy="2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D0539D-35C5-47E7-8F7C-A9498F56E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641" y="5870389"/>
            <a:ext cx="2857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68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DF6D-CFFA-4347-BDD3-1CCC8D59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3013"/>
            <a:ext cx="10515600" cy="575433"/>
          </a:xfrm>
        </p:spPr>
        <p:txBody>
          <a:bodyPr/>
          <a:lstStyle/>
          <a:p>
            <a:r>
              <a:rPr lang="en-US" dirty="0"/>
              <a:t>Module identifying - </a:t>
            </a:r>
            <a:r>
              <a:rPr lang="en-US" dirty="0">
                <a:solidFill>
                  <a:srgbClr val="FF0000"/>
                </a:solidFill>
              </a:rPr>
              <a:t>High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794E8-C22F-460F-B6E5-13CAABCE8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840"/>
            <a:ext cx="10886440" cy="4928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High Coupling</a:t>
            </a:r>
            <a:r>
              <a:rPr lang="en-US" sz="2600" b="1" dirty="0"/>
              <a:t> - It's not advisable</a:t>
            </a:r>
          </a:p>
          <a:p>
            <a:r>
              <a:rPr lang="en-US" sz="2400" b="1" dirty="0"/>
              <a:t>Coupling</a:t>
            </a:r>
            <a:r>
              <a:rPr lang="en-US" sz="2400" dirty="0"/>
              <a:t> is a measure of the </a:t>
            </a:r>
            <a:r>
              <a:rPr lang="en-US" sz="2400" b="1" dirty="0"/>
              <a:t>degree of interrelatedness</a:t>
            </a:r>
            <a:r>
              <a:rPr lang="en-US" sz="2400" b="1" i="1" dirty="0"/>
              <a:t> </a:t>
            </a:r>
            <a:r>
              <a:rPr lang="en-US" sz="2400" dirty="0"/>
              <a:t>of a module to its referring module(s).</a:t>
            </a:r>
          </a:p>
          <a:p>
            <a:r>
              <a:rPr lang="en-US" sz="2400" dirty="0">
                <a:solidFill>
                  <a:srgbClr val="0000FF"/>
                </a:solidFill>
              </a:rPr>
              <a:t>A module is low in coupling if it performs its tasks on its own.</a:t>
            </a:r>
          </a:p>
          <a:p>
            <a:r>
              <a:rPr lang="en-US" sz="2400" dirty="0"/>
              <a:t>A module is </a:t>
            </a:r>
            <a:r>
              <a:rPr lang="en-US" sz="2400" dirty="0">
                <a:solidFill>
                  <a:srgbClr val="FF0000"/>
                </a:solidFill>
              </a:rPr>
              <a:t>highly coupled</a:t>
            </a:r>
            <a:r>
              <a:rPr lang="en-US" sz="2400" b="1" i="1" dirty="0"/>
              <a:t> </a:t>
            </a:r>
            <a:r>
              <a:rPr lang="en-US" sz="2400" dirty="0"/>
              <a:t>if it shares that performance with some other module including the referring module </a:t>
            </a:r>
            <a:r>
              <a:rPr lang="en-US" sz="2400" dirty="0">
                <a:sym typeface="Wingdings" panose="05000000000000000000" pitchFamily="2" charset="2"/>
              </a:rPr>
              <a:t>      </a:t>
            </a:r>
            <a:r>
              <a:rPr lang="en-US" sz="2400" b="1" dirty="0">
                <a:solidFill>
                  <a:srgbClr val="FF0000"/>
                </a:solidFill>
              </a:rPr>
              <a:t>It should not be used</a:t>
            </a:r>
            <a:r>
              <a:rPr lang="en-US" sz="2400" dirty="0"/>
              <a:t>.</a:t>
            </a:r>
          </a:p>
          <a:p>
            <a:r>
              <a:rPr lang="en-US" sz="2400" dirty="0"/>
              <a:t>In designing for low coupling, we ask what kind of data to avoid passing to the module.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E206F-B1BA-475C-8CF7-BE377F0E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38AAF-C26E-47D9-8EF8-3AA5690A4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269C2E-59C1-4048-A218-366DB0714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389" y="4485661"/>
            <a:ext cx="2857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3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DB65-CBD9-4791-9057-3710069F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87A1C-73F5-47A6-901D-4AB519044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38489"/>
            <a:ext cx="10515600" cy="4972143"/>
          </a:xfrm>
        </p:spPr>
        <p:txBody>
          <a:bodyPr>
            <a:normAutofit/>
          </a:bodyPr>
          <a:lstStyle/>
          <a:p>
            <a:r>
              <a:rPr lang="en-US" b="1" dirty="0"/>
              <a:t>Logic constructs </a:t>
            </a:r>
            <a:r>
              <a:rPr lang="en-US" dirty="0"/>
              <a:t>= Statements can be used in a program.</a:t>
            </a:r>
          </a:p>
          <a:p>
            <a:pPr lvl="1"/>
            <a:r>
              <a:rPr lang="en-US" sz="2300" dirty="0"/>
              <a:t>3 basic constructs: Sequence, selection constructs (</a:t>
            </a:r>
            <a:r>
              <a:rPr lang="en-US" sz="2300" dirty="0">
                <a:solidFill>
                  <a:srgbClr val="0000FF"/>
                </a:solidFill>
              </a:rPr>
              <a:t>if</a:t>
            </a:r>
            <a:r>
              <a:rPr lang="en-US" sz="2300" dirty="0"/>
              <a:t>, </a:t>
            </a:r>
            <a:r>
              <a:rPr lang="en-US" sz="2300" dirty="0">
                <a:solidFill>
                  <a:srgbClr val="0000FF"/>
                </a:solidFill>
              </a:rPr>
              <a:t>if…else</a:t>
            </a:r>
            <a:r>
              <a:rPr lang="en-US" sz="2300" dirty="0"/>
              <a:t>, </a:t>
            </a:r>
            <a:r>
              <a:rPr lang="en-US" sz="2300" dirty="0">
                <a:solidFill>
                  <a:srgbClr val="0000FF"/>
                </a:solidFill>
              </a:rPr>
              <a:t>?:</a:t>
            </a:r>
            <a:r>
              <a:rPr lang="en-US" sz="2300" dirty="0"/>
              <a:t>), Iteration constructs (</a:t>
            </a:r>
            <a:r>
              <a:rPr lang="en-US" sz="2300" dirty="0">
                <a:solidFill>
                  <a:srgbClr val="0000FF"/>
                </a:solidFill>
              </a:rPr>
              <a:t>for</a:t>
            </a:r>
            <a:r>
              <a:rPr lang="en-US" sz="2300" dirty="0"/>
              <a:t>/ </a:t>
            </a:r>
            <a:r>
              <a:rPr lang="en-US" sz="2300" dirty="0">
                <a:solidFill>
                  <a:srgbClr val="0000FF"/>
                </a:solidFill>
              </a:rPr>
              <a:t>while</a:t>
            </a:r>
            <a:r>
              <a:rPr lang="en-US" sz="2300" dirty="0"/>
              <a:t>/ </a:t>
            </a:r>
            <a:r>
              <a:rPr lang="en-US" sz="2300" dirty="0">
                <a:solidFill>
                  <a:srgbClr val="0000FF"/>
                </a:solidFill>
              </a:rPr>
              <a:t>do … while</a:t>
            </a:r>
            <a:r>
              <a:rPr lang="en-US" sz="2300" dirty="0"/>
              <a:t>)</a:t>
            </a:r>
          </a:p>
          <a:p>
            <a:r>
              <a:rPr lang="en-US" b="1" dirty="0"/>
              <a:t>Walkthrough</a:t>
            </a:r>
          </a:p>
          <a:p>
            <a:pPr lvl="1"/>
            <a:r>
              <a:rPr lang="en-US" sz="2300" dirty="0"/>
              <a:t>Code are executed by ourself</a:t>
            </a:r>
          </a:p>
          <a:p>
            <a:pPr lvl="1"/>
            <a:r>
              <a:rPr lang="en-US" sz="2300" dirty="0"/>
              <a:t>Tasks in a walkthrough: a record of the changes that occur in the values of program variables and  listing of the output, if any, produced by the program.</a:t>
            </a:r>
          </a:p>
          <a:p>
            <a:pPr lvl="1"/>
            <a:r>
              <a:rPr lang="en-US" sz="2300" dirty="0"/>
              <a:t>Debug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B4129-5360-4502-B2BC-F7E23AF8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9D4AD-3C71-4817-9B62-736DE721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50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A023-7047-4A9D-9E9F-B4194D94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identifying - Coupling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94020-3E55-40F0-9507-ABBB7D09E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490"/>
            <a:ext cx="10866119" cy="5003400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dirty="0"/>
              <a:t>The data classifications include:</a:t>
            </a:r>
          </a:p>
          <a:p>
            <a:pPr lvl="2">
              <a:lnSpc>
                <a:spcPct val="150000"/>
              </a:lnSpc>
            </a:pPr>
            <a:r>
              <a:rPr lang="en-US" sz="2200" b="1" dirty="0"/>
              <a:t>Data</a:t>
            </a:r>
            <a:r>
              <a:rPr lang="en-US" sz="2200" dirty="0"/>
              <a:t> - used by the module but not to control its execution  </a:t>
            </a:r>
            <a:r>
              <a:rPr lang="en-US" sz="2200" dirty="0">
                <a:sym typeface="Wingdings" pitchFamily="2" charset="2"/>
              </a:rPr>
              <a:t> </a:t>
            </a:r>
            <a:r>
              <a:rPr lang="en-US" sz="2200" b="1" i="1" dirty="0">
                <a:sym typeface="Wingdings" pitchFamily="2" charset="2"/>
              </a:rPr>
              <a:t>Data in/</a:t>
            </a:r>
            <a:r>
              <a:rPr lang="en-US" sz="2200" b="1" i="1" dirty="0" err="1">
                <a:sym typeface="Wingdings" pitchFamily="2" charset="2"/>
              </a:rPr>
              <a:t>dependant</a:t>
            </a:r>
            <a:endParaRPr lang="en-US" sz="2200" b="1" i="1" dirty="0"/>
          </a:p>
          <a:p>
            <a:pPr lvl="2">
              <a:lnSpc>
                <a:spcPct val="150000"/>
              </a:lnSpc>
            </a:pPr>
            <a:r>
              <a:rPr lang="en-US" sz="2200" b="1" dirty="0"/>
              <a:t>Control</a:t>
            </a:r>
            <a:r>
              <a:rPr lang="en-US" sz="2200" dirty="0"/>
              <a:t> - controls the execution of the module  </a:t>
            </a:r>
            <a:r>
              <a:rPr lang="en-US" sz="2200" dirty="0">
                <a:sym typeface="Wingdings" pitchFamily="2" charset="2"/>
              </a:rPr>
              <a:t>    </a:t>
            </a:r>
            <a:r>
              <a:rPr lang="en-US" sz="2200" b="1" i="1" dirty="0">
                <a:sym typeface="Wingdings" pitchFamily="2" charset="2"/>
              </a:rPr>
              <a:t>Control in/dependent</a:t>
            </a:r>
            <a:endParaRPr lang="en-US" sz="2200" b="1" i="1" dirty="0"/>
          </a:p>
          <a:p>
            <a:pPr lvl="2">
              <a:lnSpc>
                <a:spcPct val="150000"/>
              </a:lnSpc>
            </a:pPr>
            <a:r>
              <a:rPr lang="en-US" sz="2200" b="1" dirty="0"/>
              <a:t>External</a:t>
            </a:r>
            <a:r>
              <a:rPr lang="en-US" sz="2200" dirty="0"/>
              <a:t> - part of an environment external to the module that controls its execution </a:t>
            </a:r>
          </a:p>
          <a:p>
            <a:pPr lvl="2">
              <a:lnSpc>
                <a:spcPct val="150000"/>
              </a:lnSpc>
            </a:pPr>
            <a:r>
              <a:rPr lang="en-US" sz="2200" b="1" dirty="0"/>
              <a:t>Common</a:t>
            </a:r>
            <a:r>
              <a:rPr lang="en-US" sz="2200" dirty="0"/>
              <a:t> - part of a global set of data </a:t>
            </a:r>
          </a:p>
          <a:p>
            <a:pPr lvl="2">
              <a:lnSpc>
                <a:spcPct val="150000"/>
              </a:lnSpc>
            </a:pPr>
            <a:r>
              <a:rPr lang="en-US" sz="2200" b="1" dirty="0"/>
              <a:t>Content</a:t>
            </a:r>
            <a:r>
              <a:rPr lang="en-US" sz="2200" dirty="0"/>
              <a:t> - accesses the internals of another module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C305A-E6ED-40C5-A434-CD6E7C52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2AA30-58D6-4F60-A93A-154D1BDAA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22A4A7-223A-48F9-821E-7535C8AA929B}"/>
              </a:ext>
            </a:extLst>
          </p:cNvPr>
          <p:cNvCxnSpPr>
            <a:cxnSpLocks/>
          </p:cNvCxnSpPr>
          <p:nvPr/>
        </p:nvCxnSpPr>
        <p:spPr>
          <a:xfrm>
            <a:off x="1529080" y="2311400"/>
            <a:ext cx="0" cy="3423920"/>
          </a:xfrm>
          <a:prstGeom prst="straightConnector1">
            <a:avLst/>
          </a:prstGeom>
          <a:ln w="57150">
            <a:solidFill>
              <a:srgbClr val="008000"/>
            </a:solidFill>
            <a:tailEnd type="arrow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23947D-0374-4A62-85A3-36324654A89C}"/>
              </a:ext>
            </a:extLst>
          </p:cNvPr>
          <p:cNvSpPr txBox="1"/>
          <p:nvPr/>
        </p:nvSpPr>
        <p:spPr>
          <a:xfrm>
            <a:off x="690880" y="2196436"/>
            <a:ext cx="8382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6CD2DD-C08B-452E-849A-A05657560B6E}"/>
              </a:ext>
            </a:extLst>
          </p:cNvPr>
          <p:cNvSpPr txBox="1"/>
          <p:nvPr/>
        </p:nvSpPr>
        <p:spPr>
          <a:xfrm>
            <a:off x="690880" y="5328070"/>
            <a:ext cx="8382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</a:rPr>
              <a:t>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8D3D15-9379-4F26-A143-6937BDB4D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045" y="2269004"/>
            <a:ext cx="285750" cy="285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BA788B-F690-4337-9DB5-33CEDA9CB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576" y="3354950"/>
            <a:ext cx="2857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13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64E5-961F-47FC-960A-2F78B9E0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High Cohesion &amp; Low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8AF90-0E8A-41F0-9433-360FA5F9E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u="sng" dirty="0"/>
              <a:t>Problem</a:t>
            </a:r>
            <a:r>
              <a:rPr lang="en-US" sz="2600" dirty="0"/>
              <a:t>: Develop a program that will accept a positive integer then sum of it’s divisors is printed out.</a:t>
            </a:r>
          </a:p>
          <a:p>
            <a:r>
              <a:rPr lang="en-US" sz="2600" dirty="0"/>
              <a:t>Modules design: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1CAFD-36D0-4792-9408-547958D7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8E5AB-E641-4658-84DB-20BB7C10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D2A88A1-85F3-490D-890E-05A12BA6CA0D}"/>
              </a:ext>
            </a:extLst>
          </p:cNvPr>
          <p:cNvSpPr/>
          <p:nvPr/>
        </p:nvSpPr>
        <p:spPr>
          <a:xfrm>
            <a:off x="4984954" y="3171075"/>
            <a:ext cx="2222091" cy="751994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Program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BA438A-F289-426B-9D75-62EEE46BADD6}"/>
              </a:ext>
            </a:extLst>
          </p:cNvPr>
          <p:cNvSpPr/>
          <p:nvPr/>
        </p:nvSpPr>
        <p:spPr>
          <a:xfrm>
            <a:off x="1508510" y="4984954"/>
            <a:ext cx="2222091" cy="751993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1</a:t>
            </a:r>
          </a:p>
          <a:p>
            <a:pPr algn="ctr"/>
            <a:r>
              <a:rPr lang="en-US" dirty="0"/>
              <a:t>Input Handling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D2FB82-7649-4FA9-851B-250F6A6E396F}"/>
              </a:ext>
            </a:extLst>
          </p:cNvPr>
          <p:cNvSpPr/>
          <p:nvPr/>
        </p:nvSpPr>
        <p:spPr>
          <a:xfrm>
            <a:off x="4984954" y="4984954"/>
            <a:ext cx="2222091" cy="751994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2</a:t>
            </a:r>
          </a:p>
          <a:p>
            <a:pPr algn="ctr"/>
            <a:r>
              <a:rPr lang="en-US" dirty="0"/>
              <a:t>Summing Divisors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96B5448-A719-46CC-AB2B-745F3FF9A57F}"/>
              </a:ext>
            </a:extLst>
          </p:cNvPr>
          <p:cNvSpPr/>
          <p:nvPr/>
        </p:nvSpPr>
        <p:spPr>
          <a:xfrm>
            <a:off x="8461398" y="4984952"/>
            <a:ext cx="2222091" cy="751995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3</a:t>
            </a:r>
          </a:p>
          <a:p>
            <a:pPr algn="ctr"/>
            <a:r>
              <a:rPr lang="en-US" dirty="0"/>
              <a:t>Printing Divisors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C8AB373-F6AD-4D72-883C-B6FD75BE37AF}"/>
              </a:ext>
            </a:extLst>
          </p:cNvPr>
          <p:cNvCxnSpPr/>
          <p:nvPr/>
        </p:nvCxnSpPr>
        <p:spPr>
          <a:xfrm>
            <a:off x="2595716" y="4562168"/>
            <a:ext cx="7039897" cy="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48D33DB-44B5-4AE5-AEA3-5EEC5C7AC258}"/>
              </a:ext>
            </a:extLst>
          </p:cNvPr>
          <p:cNvCxnSpPr>
            <a:stCxn id="48" idx="2"/>
            <a:endCxn id="50" idx="0"/>
          </p:cNvCxnSpPr>
          <p:nvPr/>
        </p:nvCxnSpPr>
        <p:spPr>
          <a:xfrm>
            <a:off x="6096000" y="3923069"/>
            <a:ext cx="0" cy="1061885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1CC8B3F-8904-45EF-882E-E1D84C0D67F1}"/>
              </a:ext>
            </a:extLst>
          </p:cNvPr>
          <p:cNvCxnSpPr/>
          <p:nvPr/>
        </p:nvCxnSpPr>
        <p:spPr>
          <a:xfrm>
            <a:off x="2615380" y="4542504"/>
            <a:ext cx="0" cy="56043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A959B11-BE42-476C-A03B-E3A2F15E63A5}"/>
              </a:ext>
            </a:extLst>
          </p:cNvPr>
          <p:cNvCxnSpPr/>
          <p:nvPr/>
        </p:nvCxnSpPr>
        <p:spPr>
          <a:xfrm>
            <a:off x="9615949" y="4552336"/>
            <a:ext cx="0" cy="56043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081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D1DF-9839-496F-B1DB-643D665F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73493"/>
            <a:ext cx="10724535" cy="575433"/>
          </a:xfrm>
        </p:spPr>
        <p:txBody>
          <a:bodyPr/>
          <a:lstStyle/>
          <a:p>
            <a:r>
              <a:rPr lang="en-US" dirty="0"/>
              <a:t>Example - High Cohesion &amp; Low Coupling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6D4EF-AA89-4001-B68D-4555E5096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Module 1: Input Handling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ym typeface="Wingdings" panose="05000000000000000000" pitchFamily="2" charset="2"/>
              </a:rPr>
              <a:t>     </a:t>
            </a:r>
            <a:r>
              <a:rPr lang="en-US" dirty="0"/>
              <a:t>This module is responsible for reading the value of </a:t>
            </a:r>
            <a:r>
              <a:rPr lang="en-US" b="1" dirty="0"/>
              <a:t>n</a:t>
            </a:r>
            <a:r>
              <a:rPr lang="en-US" dirty="0"/>
              <a:t> from the user.</a:t>
            </a:r>
          </a:p>
          <a:p>
            <a:r>
              <a:rPr lang="en-US" b="1" dirty="0"/>
              <a:t>Module 2: Summing Divisors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ym typeface="Wingdings" panose="05000000000000000000" pitchFamily="2" charset="2"/>
              </a:rPr>
              <a:t>     </a:t>
            </a:r>
            <a:r>
              <a:rPr lang="en-US" dirty="0"/>
              <a:t>This module calculates the sum of all divisors of a given integer.</a:t>
            </a:r>
          </a:p>
          <a:p>
            <a:r>
              <a:rPr lang="en-US" b="1" dirty="0"/>
              <a:t>Module 3: Printing Divisors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ym typeface="Wingdings" panose="05000000000000000000" pitchFamily="2" charset="2"/>
              </a:rPr>
              <a:t>     </a:t>
            </a:r>
            <a:r>
              <a:rPr lang="en-US" dirty="0"/>
              <a:t>This module prints all divisors of a given integer.</a:t>
            </a:r>
          </a:p>
          <a:p>
            <a:r>
              <a:rPr lang="en-US" b="1" dirty="0"/>
              <a:t>Main Program</a:t>
            </a:r>
          </a:p>
          <a:p>
            <a:pPr marL="225425" indent="-225425">
              <a:buNone/>
            </a:pPr>
            <a:r>
              <a:rPr lang="en-US" dirty="0"/>
              <a:t>   </a:t>
            </a:r>
            <a:r>
              <a:rPr lang="en-US" dirty="0">
                <a:sym typeface="Wingdings" panose="05000000000000000000" pitchFamily="2" charset="2"/>
              </a:rPr>
              <a:t>      </a:t>
            </a:r>
            <a:r>
              <a:rPr lang="en-US" dirty="0"/>
              <a:t>This module coordinates the other modules. It uses input, calculates the sum of divisors, and prints the divisors.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F2D3E-295A-425E-8375-244BE743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06F09-9BC0-4F80-B8BA-6D915907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ED28F6-59A2-4510-8563-FA4B83D49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299" y="2125918"/>
            <a:ext cx="285750" cy="285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A47C1E-4437-4EBD-9EAF-6A1A60845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299" y="3221162"/>
            <a:ext cx="285750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FCB4B-0CFE-421C-BC03-E2703AB1E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299" y="4286910"/>
            <a:ext cx="285750" cy="2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339ED6-0C63-4059-A846-B5F2DCEC5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299" y="5387555"/>
            <a:ext cx="2857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31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1870-F134-4502-BBC2-7B4B39F87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54633"/>
            <a:ext cx="11225981" cy="575433"/>
          </a:xfrm>
        </p:spPr>
        <p:txBody>
          <a:bodyPr/>
          <a:lstStyle/>
          <a:p>
            <a:r>
              <a:rPr lang="en-US" sz="3300" dirty="0"/>
              <a:t>Example - High Cohesion &amp; Low Coupling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0BA3E-A2C9-413B-829A-68F5D8DC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EAB5E-8C00-49ED-A9FC-F227B8D0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B1B5EE-A4ED-4190-8BB5-A478112B3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14" y="1710553"/>
            <a:ext cx="3703689" cy="4358657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B3A229-4EEF-4F50-A192-9C74BB9D8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462" y="1710553"/>
            <a:ext cx="4901010" cy="4358657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5EB291-E15A-48AE-95FA-2B8F094F4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885" y="2995840"/>
            <a:ext cx="4267201" cy="143658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9B1743-F571-41C8-A28B-4A4A95A5D58C}"/>
              </a:ext>
            </a:extLst>
          </p:cNvPr>
          <p:cNvCxnSpPr/>
          <p:nvPr/>
        </p:nvCxnSpPr>
        <p:spPr>
          <a:xfrm>
            <a:off x="4247534" y="3885307"/>
            <a:ext cx="501445" cy="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86E347-B2E3-42E5-AE64-E9C284F4ACC1}"/>
              </a:ext>
            </a:extLst>
          </p:cNvPr>
          <p:cNvSpPr txBox="1"/>
          <p:nvPr/>
        </p:nvSpPr>
        <p:spPr>
          <a:xfrm>
            <a:off x="10696141" y="2605429"/>
            <a:ext cx="1074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5959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C455-69CC-4B1B-9F39-4350CAE5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/>
              <a:t>Example Explain - High Cohesion &amp; Low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F942A-0BC5-4C58-AA58-0468B0E47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79498"/>
            <a:ext cx="10940844" cy="520811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High Cohesion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Each module has a single, well-defined purpose</a:t>
            </a:r>
          </a:p>
          <a:p>
            <a:pPr lvl="1"/>
            <a:r>
              <a:rPr lang="en-US" b="1" dirty="0" err="1"/>
              <a:t>getInput</a:t>
            </a:r>
            <a:r>
              <a:rPr lang="en-US" dirty="0"/>
              <a:t>: Handles user input.</a:t>
            </a:r>
          </a:p>
          <a:p>
            <a:pPr lvl="1"/>
            <a:r>
              <a:rPr lang="en-US" b="1" dirty="0" err="1"/>
              <a:t>sumOfDivisors</a:t>
            </a:r>
            <a:r>
              <a:rPr lang="en-US" dirty="0"/>
              <a:t>: Calculates the sum of divisors.</a:t>
            </a:r>
          </a:p>
          <a:p>
            <a:pPr lvl="1"/>
            <a:r>
              <a:rPr lang="en-US" b="1" dirty="0"/>
              <a:t>printDivisors</a:t>
            </a:r>
            <a:r>
              <a:rPr lang="en-US" dirty="0"/>
              <a:t>: Displays all divisors.</a:t>
            </a:r>
          </a:p>
          <a:p>
            <a:pPr algn="l"/>
            <a:r>
              <a:rPr lang="en-US" b="1" dirty="0"/>
              <a:t>Low Coupling</a:t>
            </a:r>
            <a:r>
              <a:rPr lang="en-US" dirty="0"/>
              <a:t>: </a:t>
            </a:r>
          </a:p>
          <a:p>
            <a:pPr lvl="1" algn="l"/>
            <a:r>
              <a:rPr lang="en-US" dirty="0"/>
              <a:t>Each module operates independently and communicates only via function calls and return values.</a:t>
            </a:r>
          </a:p>
          <a:p>
            <a:pPr lvl="1" algn="l"/>
            <a:r>
              <a:rPr lang="en-US" dirty="0"/>
              <a:t>No global variables are shared between modules.</a:t>
            </a:r>
          </a:p>
          <a:p>
            <a:pPr algn="l"/>
            <a:r>
              <a:rPr lang="en-US" b="1" dirty="0"/>
              <a:t>Reusability</a:t>
            </a:r>
            <a:r>
              <a:rPr lang="en-US" dirty="0"/>
              <a:t>: Each module can be reused in other programs without modification</a:t>
            </a:r>
          </a:p>
          <a:p>
            <a:r>
              <a:rPr lang="en-US" b="1" dirty="0"/>
              <a:t>Ease of Maintenance</a:t>
            </a:r>
            <a:r>
              <a:rPr lang="en-US" dirty="0"/>
              <a:t>: Modifications to one module (e.g., changing the input method) won't affect others.</a:t>
            </a:r>
          </a:p>
          <a:p>
            <a:pPr algn="l"/>
            <a:endParaRPr lang="en-US" dirty="0"/>
          </a:p>
          <a:p>
            <a:pPr lvl="1"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BB3EB-4602-4B67-BA19-A5584C8E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66767-FEFD-4B17-8EDB-39CE7B35F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78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5846-6230-4CDC-A115-08E5BF2D9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identifying : How to create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2334-0003-47D4-A22A-4BBF97AB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38490"/>
            <a:ext cx="10515600" cy="50422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If you still use a verb to describe a task then a module is identified.</a:t>
            </a:r>
          </a:p>
          <a:p>
            <a:pPr>
              <a:lnSpc>
                <a:spcPct val="150000"/>
              </a:lnSpc>
            </a:pPr>
            <a:r>
              <a:rPr lang="en-US" dirty="0"/>
              <a:t>In practice: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List all of the tasks (verbs) that the program should perform to solve this problem.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Identify the modules (verbs) for the problem structure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Check that each module is </a:t>
            </a:r>
            <a:r>
              <a:rPr lang="en-US" sz="2400" b="1" dirty="0">
                <a:solidFill>
                  <a:srgbClr val="0000FF"/>
                </a:solidFill>
              </a:rPr>
              <a:t>high in cohesion</a:t>
            </a:r>
            <a:r>
              <a:rPr lang="en-US" sz="2400" dirty="0"/>
              <a:t> (each basic task is a module)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Check that each module is </a:t>
            </a:r>
            <a:r>
              <a:rPr lang="en-US" sz="2400" b="1" dirty="0">
                <a:solidFill>
                  <a:srgbClr val="0000FF"/>
                </a:solidFill>
              </a:rPr>
              <a:t>low in coupling</a:t>
            </a:r>
            <a:r>
              <a:rPr lang="en-US" sz="2400" dirty="0"/>
              <a:t> (modules are independent)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9A643-8387-4C2C-9F5D-576D7DDB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1C1F1-52C5-4BE1-995E-8C3D3E5C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106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1457"/>
            <a:ext cx="9202270" cy="134149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4 - C-Functions and Modules</a:t>
            </a:r>
            <a:endParaRPr lang="en-US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672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5316-A504-4A08-8919-0DD2A5DE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C-Functions and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A5A6-2ABD-4227-AE53-EA21AB4B0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C, we represent a module by a function.</a:t>
            </a:r>
          </a:p>
          <a:p>
            <a:r>
              <a:rPr lang="en-US" dirty="0"/>
              <a:t>A function is a block of reusable code designed to perform a specific task. A function may receive data and may return a value.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Print out divisors of the integer </a:t>
            </a:r>
            <a:r>
              <a:rPr lang="en-US" b="1" dirty="0"/>
              <a:t>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</a:t>
            </a:r>
            <a:r>
              <a:rPr lang="en-US" dirty="0"/>
              <a:t>  </a:t>
            </a:r>
            <a:r>
              <a:rPr lang="en-US" b="1" dirty="0" err="1"/>
              <a:t>n</a:t>
            </a:r>
            <a:r>
              <a:rPr lang="en-US" dirty="0"/>
              <a:t> is data is accepted by the function and no value is returned.</a:t>
            </a:r>
          </a:p>
          <a:p>
            <a:pPr marL="457200" lvl="1" indent="0" algn="l">
              <a:buNone/>
            </a:pP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		n =12      Print out values: 1, 2, 3, 4, 6, 12</a:t>
            </a:r>
            <a:endParaRPr lang="en-US" dirty="0"/>
          </a:p>
          <a:p>
            <a:pPr lvl="1"/>
            <a:r>
              <a:rPr lang="en-US" dirty="0"/>
              <a:t>Sum of divisors of the integer </a:t>
            </a:r>
            <a:r>
              <a:rPr lang="en-US" b="1" dirty="0"/>
              <a:t>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   </a:t>
            </a:r>
            <a:r>
              <a:rPr lang="en-US" dirty="0"/>
              <a:t> </a:t>
            </a:r>
            <a:r>
              <a:rPr lang="en-US" b="1" dirty="0"/>
              <a:t>n</a:t>
            </a:r>
            <a:r>
              <a:rPr lang="en-US" dirty="0"/>
              <a:t> is data is accepted by the function and a value is returned.</a:t>
            </a:r>
          </a:p>
          <a:p>
            <a:pPr marL="457200" lvl="1" indent="0" algn="l">
              <a:buNone/>
            </a:pP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		n =12      28 is the return value</a:t>
            </a:r>
            <a:endParaRPr lang="en-US" dirty="0"/>
          </a:p>
          <a:p>
            <a:r>
              <a:rPr lang="en-US" dirty="0"/>
              <a:t>The description of the internal logic of a function as the function's definition.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D4943-121F-4BF4-90FD-9A1B785D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DF946-39B7-4068-B3DD-7E8BA851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184945-FEB5-434E-BF24-9B1AF605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782" y="3588774"/>
            <a:ext cx="202827" cy="2028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99B39A-C67D-41E9-A4C0-F6D9B7EA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516" y="4799874"/>
            <a:ext cx="222091" cy="222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399DBE-6E1D-4896-AC5B-AC4F230E7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4338176"/>
            <a:ext cx="285750" cy="285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EB00EB-594A-4909-AF44-7BAEA3741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190" y="5547544"/>
            <a:ext cx="2857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19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338B-F953-4DB7-99DE-207B57EF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3B31B-1974-4211-AA19-35181792C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73D20-6C64-4B5E-ADFC-4298546D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2DF76B-518D-4054-903C-DA7906837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1336"/>
            <a:ext cx="10515600" cy="5003400"/>
          </a:xfrm>
        </p:spPr>
        <p:txBody>
          <a:bodyPr/>
          <a:lstStyle/>
          <a:p>
            <a:r>
              <a:rPr lang="en-US" dirty="0"/>
              <a:t>Function Syntax: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7FFF0DD-3FE7-415C-B3F0-07F6F7274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514464"/>
              </p:ext>
            </p:extLst>
          </p:nvPr>
        </p:nvGraphicFramePr>
        <p:xfrm>
          <a:off x="3069430" y="2782380"/>
          <a:ext cx="8611985" cy="18592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611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 dirty="0"/>
                        <a:t>returnType   </a:t>
                      </a:r>
                      <a:r>
                        <a:rPr lang="en-US" sz="2200" b="1" dirty="0" err="1"/>
                        <a:t>functionName</a:t>
                      </a:r>
                      <a:r>
                        <a:rPr lang="en-US" sz="2200" b="1" baseline="0" dirty="0"/>
                        <a:t> ([ Type   param1, Type  param2, …])</a:t>
                      </a:r>
                      <a:endParaRPr lang="en-US" sz="2200" b="1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dirty="0"/>
                        <a:t>{</a:t>
                      </a:r>
                    </a:p>
                    <a:p>
                      <a:r>
                        <a:rPr lang="en-US" sz="2200" b="1" dirty="0"/>
                        <a:t>       &lt;code&gt;</a:t>
                      </a:r>
                    </a:p>
                    <a:p>
                      <a:r>
                        <a:rPr lang="en-US" sz="2200" b="1" dirty="0"/>
                        <a:t>      [return value; ]</a:t>
                      </a:r>
                    </a:p>
                    <a:p>
                      <a:r>
                        <a:rPr lang="en-US" sz="2200" b="1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ight Brace 14">
            <a:extLst>
              <a:ext uri="{FF2B5EF4-FFF2-40B4-BE49-F238E27FC236}">
                <a16:creationId xmlns:a16="http://schemas.microsoft.com/office/drawing/2014/main" id="{96BAE064-1703-4FE2-AE10-07FA40F142E5}"/>
              </a:ext>
            </a:extLst>
          </p:cNvPr>
          <p:cNvSpPr/>
          <p:nvPr/>
        </p:nvSpPr>
        <p:spPr>
          <a:xfrm rot="10800000">
            <a:off x="2815712" y="3390504"/>
            <a:ext cx="145026" cy="1208099"/>
          </a:xfrm>
          <a:prstGeom prst="rightBrace">
            <a:avLst>
              <a:gd name="adj1" fmla="val 42708"/>
              <a:gd name="adj2" fmla="val 50000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F257C0-75B5-4AD1-8B85-1E0D9C1EA9E3}"/>
              </a:ext>
            </a:extLst>
          </p:cNvPr>
          <p:cNvSpPr txBox="1"/>
          <p:nvPr/>
        </p:nvSpPr>
        <p:spPr>
          <a:xfrm>
            <a:off x="1419531" y="3516974"/>
            <a:ext cx="1472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</a:rPr>
              <a:t>Function body</a:t>
            </a:r>
            <a:endParaRPr lang="en-US" sz="2200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D3009871-2A58-4A4E-A83A-957CEADEB54E}"/>
              </a:ext>
            </a:extLst>
          </p:cNvPr>
          <p:cNvSpPr/>
          <p:nvPr/>
        </p:nvSpPr>
        <p:spPr>
          <a:xfrm rot="16200000">
            <a:off x="7198710" y="-1789889"/>
            <a:ext cx="353425" cy="8611985"/>
          </a:xfrm>
          <a:prstGeom prst="rightBrace">
            <a:avLst>
              <a:gd name="adj1" fmla="val 75101"/>
              <a:gd name="adj2" fmla="val 50000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E6ED11-B4AB-46C8-8D7A-64F42B94D77A}"/>
              </a:ext>
            </a:extLst>
          </p:cNvPr>
          <p:cNvSpPr txBox="1"/>
          <p:nvPr/>
        </p:nvSpPr>
        <p:spPr>
          <a:xfrm>
            <a:off x="6218163" y="1801487"/>
            <a:ext cx="3048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</a:rPr>
              <a:t>Function header</a:t>
            </a:r>
            <a:endParaRPr lang="en-US" sz="2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447C12-5080-49DC-AB28-8F4B934936EE}"/>
              </a:ext>
            </a:extLst>
          </p:cNvPr>
          <p:cNvSpPr/>
          <p:nvPr/>
        </p:nvSpPr>
        <p:spPr>
          <a:xfrm>
            <a:off x="838199" y="2001958"/>
            <a:ext cx="1310148" cy="13150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What is the result of the task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40E3B4-8B79-42FC-A637-2A35C9CC987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148347" y="2659491"/>
            <a:ext cx="999204" cy="32051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991D9F8-0192-4271-932A-4194D8B1E5E6}"/>
              </a:ext>
            </a:extLst>
          </p:cNvPr>
          <p:cNvSpPr/>
          <p:nvPr/>
        </p:nvSpPr>
        <p:spPr>
          <a:xfrm>
            <a:off x="5289220" y="4727577"/>
            <a:ext cx="2018071" cy="15899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What is the name of the task?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62DF4C-0CB2-4D49-AA6B-FB2CB3DC3F86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5635113" y="3228388"/>
            <a:ext cx="663143" cy="1499189"/>
          </a:xfrm>
          <a:prstGeom prst="straightConnector1">
            <a:avLst/>
          </a:prstGeom>
          <a:ln w="28575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42C8B0E-3283-4453-BA56-39BF1A25A7CE}"/>
              </a:ext>
            </a:extLst>
          </p:cNvPr>
          <p:cNvSpPr/>
          <p:nvPr/>
        </p:nvSpPr>
        <p:spPr>
          <a:xfrm>
            <a:off x="7851672" y="4734836"/>
            <a:ext cx="2018071" cy="15899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To do this task, what are necessary data?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D2AB7F-0921-465E-9E9B-A850C65514CA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8065445" y="3235647"/>
            <a:ext cx="795263" cy="1499189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041FB6A-5072-4147-9765-96B480B4B595}"/>
              </a:ext>
            </a:extLst>
          </p:cNvPr>
          <p:cNvSpPr/>
          <p:nvPr/>
        </p:nvSpPr>
        <p:spPr>
          <a:xfrm>
            <a:off x="1165814" y="4727577"/>
            <a:ext cx="1295400" cy="1597159"/>
          </a:xfrm>
          <a:prstGeom prst="rect">
            <a:avLst/>
          </a:prstGeom>
          <a:solidFill>
            <a:srgbClr val="99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How does this task do?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2384B93-E575-472B-82F1-0D48561E7EDD}"/>
              </a:ext>
            </a:extLst>
          </p:cNvPr>
          <p:cNvCxnSpPr>
            <a:stCxn id="34" idx="0"/>
          </p:cNvCxnSpPr>
          <p:nvPr/>
        </p:nvCxnSpPr>
        <p:spPr>
          <a:xfrm flipV="1">
            <a:off x="1813514" y="4286415"/>
            <a:ext cx="6683" cy="44116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3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9" grpId="0" animBg="1"/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C2AE-5521-48EC-909D-4CE2E15C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F9449-D776-48C2-B3C1-9C43102C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3D00E-E0EA-4EFF-94E7-76063CBF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37DB5D-E9FF-45A5-B8CF-CEA5B4362696}"/>
              </a:ext>
            </a:extLst>
          </p:cNvPr>
          <p:cNvSpPr txBox="1">
            <a:spLocks/>
          </p:cNvSpPr>
          <p:nvPr/>
        </p:nvSpPr>
        <p:spPr>
          <a:xfrm>
            <a:off x="3540840" y="2299076"/>
            <a:ext cx="4688758" cy="3099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96875" indent="-396875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2">
                  <a:lumMod val="50000"/>
                </a:schemeClr>
              </a:buClr>
              <a:buSzPct val="50000"/>
              <a:buFont typeface="Wingdings" panose="05000000000000000000" pitchFamily="2" charset="2"/>
              <a:buChar char="u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sz="2200" b="1" dirty="0">
                <a:solidFill>
                  <a:srgbClr val="FF0000"/>
                </a:solidFill>
              </a:rPr>
              <a:t>double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6600"/>
                </a:solidFill>
              </a:rPr>
              <a:t>average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00FF"/>
                </a:solidFill>
              </a:rPr>
              <a:t>(int a, int b, int c)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sz="2200" b="1" dirty="0"/>
              <a:t>{      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sz="2200" b="1" dirty="0"/>
              <a:t>	double result;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sz="2200" b="1" dirty="0"/>
              <a:t>         	result = (</a:t>
            </a:r>
            <a:r>
              <a:rPr lang="en-US" sz="2200" b="1" dirty="0" err="1"/>
              <a:t>a+b+c</a:t>
            </a:r>
            <a:r>
              <a:rPr lang="en-US" sz="2200" b="1" dirty="0"/>
              <a:t>)/3. ;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sz="2200" b="1" dirty="0"/>
              <a:t>         	return result;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sz="2200" b="1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AD275-3787-4770-A57B-2ED71E862F08}"/>
              </a:ext>
            </a:extLst>
          </p:cNvPr>
          <p:cNvSpPr txBox="1"/>
          <p:nvPr/>
        </p:nvSpPr>
        <p:spPr>
          <a:xfrm>
            <a:off x="1688690" y="1647783"/>
            <a:ext cx="2472645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return DataType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158A2C-4723-49C5-934E-C98664F32D32}"/>
              </a:ext>
            </a:extLst>
          </p:cNvPr>
          <p:cNvSpPr txBox="1"/>
          <p:nvPr/>
        </p:nvSpPr>
        <p:spPr>
          <a:xfrm>
            <a:off x="4575175" y="1647783"/>
            <a:ext cx="2680278" cy="461665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Function Identifier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07FD9-94EA-4239-BC4B-745886B9BA0E}"/>
              </a:ext>
            </a:extLst>
          </p:cNvPr>
          <p:cNvSpPr txBox="1"/>
          <p:nvPr/>
        </p:nvSpPr>
        <p:spPr>
          <a:xfrm>
            <a:off x="7691414" y="1647783"/>
            <a:ext cx="1767217" cy="46166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C75A84-EBA9-4DE3-940B-3E296BBE2992}"/>
              </a:ext>
            </a:extLst>
          </p:cNvPr>
          <p:cNvSpPr txBox="1"/>
          <p:nvPr/>
        </p:nvSpPr>
        <p:spPr>
          <a:xfrm>
            <a:off x="9119799" y="3348941"/>
            <a:ext cx="2452769" cy="769441"/>
          </a:xfrm>
          <a:prstGeom prst="rect">
            <a:avLst/>
          </a:prstGeom>
          <a:solidFill>
            <a:srgbClr val="B3199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Body: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</a:rPr>
              <a:t>Logical construct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13606D-35F7-4D20-B719-DB6EC1029BC5}"/>
              </a:ext>
            </a:extLst>
          </p:cNvPr>
          <p:cNvCxnSpPr>
            <a:cxnSpLocks/>
          </p:cNvCxnSpPr>
          <p:nvPr/>
        </p:nvCxnSpPr>
        <p:spPr>
          <a:xfrm>
            <a:off x="5119354" y="2118889"/>
            <a:ext cx="0" cy="225841"/>
          </a:xfrm>
          <a:prstGeom prst="straightConnector1">
            <a:avLst/>
          </a:prstGeom>
          <a:ln w="28575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F0ACA9D-04B8-48D4-A986-EEA8D5A45493}"/>
              </a:ext>
            </a:extLst>
          </p:cNvPr>
          <p:cNvSpPr/>
          <p:nvPr/>
        </p:nvSpPr>
        <p:spPr>
          <a:xfrm>
            <a:off x="8491515" y="2818444"/>
            <a:ext cx="490253" cy="1884369"/>
          </a:xfrm>
          <a:prstGeom prst="rightBrace">
            <a:avLst>
              <a:gd name="adj1" fmla="val 25000"/>
              <a:gd name="adj2" fmla="val 50561"/>
            </a:avLst>
          </a:prstGeom>
          <a:ln w="19050">
            <a:solidFill>
              <a:srgbClr val="B31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89BEF3-7FC9-47EB-ABF7-FB9703911083}"/>
              </a:ext>
            </a:extLst>
          </p:cNvPr>
          <p:cNvSpPr/>
          <p:nvPr/>
        </p:nvSpPr>
        <p:spPr>
          <a:xfrm>
            <a:off x="1386824" y="5181708"/>
            <a:ext cx="2517057" cy="857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i="1" u="sng" dirty="0"/>
              <a:t>Review: </a:t>
            </a:r>
          </a:p>
          <a:p>
            <a:pPr>
              <a:spcAft>
                <a:spcPts val="600"/>
              </a:spcAft>
            </a:pPr>
            <a:r>
              <a:rPr lang="en-US" b="1" dirty="0"/>
              <a:t>(a+b+c)/3 </a:t>
            </a:r>
            <a:r>
              <a:rPr lang="en-US" b="1" dirty="0">
                <a:sym typeface="Wingdings" pitchFamily="2" charset="2"/>
              </a:rPr>
              <a:t>  integer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190A76-9085-4E1C-9296-E50943A910B8}"/>
              </a:ext>
            </a:extLst>
          </p:cNvPr>
          <p:cNvSpPr/>
          <p:nvPr/>
        </p:nvSpPr>
        <p:spPr>
          <a:xfrm>
            <a:off x="4342646" y="5181707"/>
            <a:ext cx="2912807" cy="857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i="1" u="sng" dirty="0"/>
              <a:t>Review: </a:t>
            </a:r>
          </a:p>
          <a:p>
            <a:pPr>
              <a:spcAft>
                <a:spcPts val="600"/>
              </a:spcAft>
            </a:pPr>
            <a:r>
              <a:rPr lang="en-US" b="1" dirty="0">
                <a:sym typeface="Wingdings" pitchFamily="2" charset="2"/>
              </a:rPr>
              <a:t>(a+b+c)/3.0  double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88E77C-AB9C-46EE-9822-A1CCDEB23F9D}"/>
              </a:ext>
            </a:extLst>
          </p:cNvPr>
          <p:cNvSpPr/>
          <p:nvPr/>
        </p:nvSpPr>
        <p:spPr>
          <a:xfrm>
            <a:off x="7691507" y="4833218"/>
            <a:ext cx="2908043" cy="1516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i="1" u="sng" dirty="0"/>
              <a:t>Review</a:t>
            </a:r>
            <a:endParaRPr lang="en-US" dirty="0"/>
          </a:p>
          <a:p>
            <a:r>
              <a:rPr lang="en-US" dirty="0"/>
              <a:t>3.0 and 3. are the same</a:t>
            </a:r>
          </a:p>
          <a:p>
            <a:r>
              <a:rPr lang="en-US" dirty="0"/>
              <a:t>3.3500 = 3.35</a:t>
            </a:r>
          </a:p>
          <a:p>
            <a:r>
              <a:rPr lang="en-US" dirty="0"/>
              <a:t>3.30 = 3.3</a:t>
            </a:r>
          </a:p>
          <a:p>
            <a:r>
              <a:rPr lang="en-US" dirty="0"/>
              <a:t>3.0 = 3.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B11216-F384-4E46-8318-DC119678CF43}"/>
              </a:ext>
            </a:extLst>
          </p:cNvPr>
          <p:cNvCxnSpPr/>
          <p:nvPr/>
        </p:nvCxnSpPr>
        <p:spPr>
          <a:xfrm rot="5400000">
            <a:off x="3745655" y="215343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3184CF-E057-43C8-B24F-E16F2F9F6236}"/>
              </a:ext>
            </a:extLst>
          </p:cNvPr>
          <p:cNvCxnSpPr/>
          <p:nvPr/>
        </p:nvCxnSpPr>
        <p:spPr>
          <a:xfrm rot="5400000">
            <a:off x="7643031" y="2153436"/>
            <a:ext cx="381000" cy="158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19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704496" y="708830"/>
            <a:ext cx="10724763" cy="748017"/>
          </a:xfrm>
        </p:spPr>
        <p:txBody>
          <a:bodyPr>
            <a:normAutofit/>
          </a:bodyPr>
          <a:lstStyle/>
          <a:p>
            <a:r>
              <a:rPr lang="en-US" b="1" dirty="0"/>
              <a:t>Objective to learn Modules and Functions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704497" y="1533831"/>
            <a:ext cx="10724763" cy="4828879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None/>
              <a:defRPr/>
            </a:pPr>
            <a:r>
              <a:rPr lang="en-US" dirty="0"/>
              <a:t>After studying this section, you should be able to:</a:t>
            </a:r>
            <a:endParaRPr lang="en-US" sz="100" dirty="0"/>
          </a:p>
          <a:p>
            <a:r>
              <a:rPr lang="en-US" sz="2300" b="1" dirty="0"/>
              <a:t>Code Organization</a:t>
            </a:r>
            <a:r>
              <a:rPr lang="en-US" sz="2300" dirty="0"/>
              <a:t>: Programs are structured, making them easier to read and maintain.</a:t>
            </a:r>
          </a:p>
          <a:p>
            <a:r>
              <a:rPr lang="en-US" sz="2300" b="1" dirty="0"/>
              <a:t>Reusability</a:t>
            </a:r>
            <a:r>
              <a:rPr lang="en-US" sz="2300" dirty="0"/>
              <a:t>: Functions allow reuse of code, reducing duplication.</a:t>
            </a:r>
          </a:p>
          <a:p>
            <a:r>
              <a:rPr lang="en-US" sz="2300" b="1" dirty="0"/>
              <a:t>Debugging and Testing</a:t>
            </a:r>
            <a:r>
              <a:rPr lang="en-US" sz="2300" dirty="0"/>
              <a:t>: Isolated functions simplify locating and fixing bugs.</a:t>
            </a:r>
          </a:p>
          <a:p>
            <a:r>
              <a:rPr lang="en-US" sz="2300" b="1" dirty="0"/>
              <a:t>Maintainability</a:t>
            </a:r>
            <a:r>
              <a:rPr lang="en-US" sz="2300" dirty="0"/>
              <a:t>: Modular code supports easy updates and changes.</a:t>
            </a:r>
          </a:p>
          <a:p>
            <a:r>
              <a:rPr lang="en-US" sz="2300" b="1" dirty="0"/>
              <a:t>Abstraction</a:t>
            </a:r>
            <a:r>
              <a:rPr lang="en-US" sz="2300" dirty="0"/>
              <a:t>: Functions hide implementation details, focusing on functionality.</a:t>
            </a:r>
          </a:p>
          <a:p>
            <a:r>
              <a:rPr lang="en-US" sz="2300" b="1" dirty="0"/>
              <a:t>Scalability</a:t>
            </a:r>
            <a:r>
              <a:rPr lang="en-US" sz="2300" dirty="0"/>
              <a:t>: Modular design enables handling larger and more complex systems.</a:t>
            </a:r>
          </a:p>
          <a:p>
            <a:r>
              <a:rPr lang="en-US" sz="2300" b="1" dirty="0"/>
              <a:t>Collaboration</a:t>
            </a:r>
            <a:r>
              <a:rPr lang="en-US" sz="2300" dirty="0"/>
              <a:t>: Teams can work on separate modules independently.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25C5-B2EF-4E6F-A1DB-F1803A7D3906}" type="datetime1">
              <a:rPr lang="vi-VN" smtClean="0"/>
              <a:t>02/01/2025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55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3119-F43F-42B9-AE34-B7D56A5B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 - Example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893C0-49ED-4B43-BDCD-457CF9A1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1BB58-F5D0-465D-987B-A4A20FC0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C73A89-E205-4DED-BB3B-18C708D4A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29" y="1553063"/>
            <a:ext cx="5615141" cy="4723498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B01762-8BF7-491A-8A64-347523FE1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529" y="2894124"/>
            <a:ext cx="4415145" cy="176605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608A33-C081-49E7-BBAE-204904018F04}"/>
              </a:ext>
            </a:extLst>
          </p:cNvPr>
          <p:cNvCxnSpPr/>
          <p:nvPr/>
        </p:nvCxnSpPr>
        <p:spPr>
          <a:xfrm>
            <a:off x="6715431" y="3845978"/>
            <a:ext cx="501445" cy="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175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FDEE-45E0-41F8-812D-F9B18570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syntax: void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9AFEE-98C9-42B2-86A3-E39F70790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08994"/>
            <a:ext cx="10515600" cy="5003400"/>
          </a:xfrm>
        </p:spPr>
        <p:txBody>
          <a:bodyPr/>
          <a:lstStyle/>
          <a:p>
            <a:r>
              <a:rPr lang="en-US" sz="2300" dirty="0"/>
              <a:t>To identify a function that does not return any value, we specify </a:t>
            </a:r>
            <a:r>
              <a:rPr lang="en-US" sz="2300" b="1" dirty="0"/>
              <a:t>void</a:t>
            </a:r>
            <a:r>
              <a:rPr lang="en-US" sz="2300" dirty="0"/>
              <a:t> keyword for the return data type and exclude any expression from the return statement:</a:t>
            </a:r>
          </a:p>
          <a:p>
            <a:pPr lvl="1"/>
            <a:r>
              <a:rPr lang="en-US" sz="2100" dirty="0"/>
              <a:t>Alternatively, we can omit the </a:t>
            </a:r>
            <a:r>
              <a:rPr lang="en-US" sz="2100" b="1" dirty="0"/>
              <a:t>return</a:t>
            </a:r>
            <a:r>
              <a:rPr lang="en-US" sz="2100" dirty="0"/>
              <a:t> statement altogether.</a:t>
            </a:r>
          </a:p>
          <a:p>
            <a:r>
              <a:rPr lang="en-US" sz="2300" dirty="0"/>
              <a:t>A function that does not return a value is called a subroutine or procedure in other languages.</a:t>
            </a:r>
          </a:p>
          <a:p>
            <a:r>
              <a:rPr lang="en-US" sz="2300" dirty="0"/>
              <a:t>Syntax: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8DEB9-7F50-46B4-8F61-398C4AE1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69932-D9F6-4EB5-94F2-F77E2B90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2A42DA-E35C-4DF6-A69E-27AF0D055578}"/>
              </a:ext>
            </a:extLst>
          </p:cNvPr>
          <p:cNvSpPr/>
          <p:nvPr/>
        </p:nvSpPr>
        <p:spPr>
          <a:xfrm>
            <a:off x="2703870" y="4611330"/>
            <a:ext cx="7393859" cy="17009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rgbClr val="0000FF"/>
                </a:solidFill>
              </a:rPr>
              <a:t>void</a:t>
            </a:r>
            <a:r>
              <a:rPr lang="en-US" sz="2200" b="1" dirty="0"/>
              <a:t> </a:t>
            </a:r>
            <a:r>
              <a:rPr lang="en-US" sz="2200" b="1" dirty="0" err="1">
                <a:solidFill>
                  <a:srgbClr val="C00000"/>
                </a:solidFill>
              </a:rPr>
              <a:t>functionName</a:t>
            </a:r>
            <a:r>
              <a:rPr lang="en-US" sz="2200" b="1" dirty="0"/>
              <a:t> (</a:t>
            </a:r>
            <a:r>
              <a:rPr lang="en-US" sz="2200" b="1" dirty="0">
                <a:solidFill>
                  <a:srgbClr val="7030A0"/>
                </a:solidFill>
              </a:rPr>
              <a:t>[ Type param1, Type param2, …. ]</a:t>
            </a:r>
            <a:r>
              <a:rPr lang="en-US" sz="2200" b="1" dirty="0"/>
              <a:t>)</a:t>
            </a:r>
          </a:p>
          <a:p>
            <a:r>
              <a:rPr lang="en-US" sz="2200" b="1" dirty="0"/>
              <a:t>{</a:t>
            </a:r>
          </a:p>
          <a:p>
            <a:r>
              <a:rPr lang="en-US" sz="2200" b="1" dirty="0"/>
              <a:t>	</a:t>
            </a:r>
            <a:r>
              <a:rPr lang="en-US" sz="2200" b="1" dirty="0">
                <a:solidFill>
                  <a:srgbClr val="FFFF00"/>
                </a:solidFill>
              </a:rPr>
              <a:t>// Statements</a:t>
            </a:r>
          </a:p>
          <a:p>
            <a:r>
              <a:rPr lang="en-US" sz="2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5038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FDEE-45E0-41F8-812D-F9B18570A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6923"/>
            <a:ext cx="10515600" cy="575433"/>
          </a:xfrm>
        </p:spPr>
        <p:txBody>
          <a:bodyPr/>
          <a:lstStyle/>
          <a:p>
            <a:r>
              <a:rPr lang="en-US" sz="3000" dirty="0"/>
              <a:t>void function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8DEB9-7F50-46B4-8F61-398C4AE1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69932-D9F6-4EB5-94F2-F77E2B90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11DB73-C2E4-4750-8675-D791E3A0B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23" y="1319874"/>
            <a:ext cx="4122651" cy="3992004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B106FB-978F-4ACF-B28D-60A287248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96" y="5554584"/>
            <a:ext cx="4415144" cy="7312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BBBDDC-FEC9-41BC-BB5D-BFDF313E5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782" y="1283617"/>
            <a:ext cx="3100096" cy="3987731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BC52E4-B641-4D7C-A372-0BC4CBD8A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5463" y="5567411"/>
            <a:ext cx="5851883" cy="705586"/>
          </a:xfrm>
          <a:prstGeom prst="rect">
            <a:avLst/>
          </a:prstGeom>
        </p:spPr>
      </p:pic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825647F1-906D-4A8B-BB14-DF0647D93E81}"/>
              </a:ext>
            </a:extLst>
          </p:cNvPr>
          <p:cNvSpPr/>
          <p:nvPr/>
        </p:nvSpPr>
        <p:spPr>
          <a:xfrm>
            <a:off x="358818" y="4568470"/>
            <a:ext cx="479382" cy="1307690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A15A94FB-EE16-411C-9315-CF44C601C5D7}"/>
              </a:ext>
            </a:extLst>
          </p:cNvPr>
          <p:cNvSpPr/>
          <p:nvPr/>
        </p:nvSpPr>
        <p:spPr>
          <a:xfrm>
            <a:off x="11515148" y="4414683"/>
            <a:ext cx="529441" cy="1307690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09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38843D0-16EA-41A9-9257-CFC8EC221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943" y="4078513"/>
            <a:ext cx="4000500" cy="2257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904035-A4EC-41F8-81BF-B6A8AD78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9400C-AE58-4817-96AC-B766D4E95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38490"/>
            <a:ext cx="10793360" cy="304084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main() </a:t>
            </a:r>
            <a:r>
              <a:rPr lang="en-US" dirty="0"/>
              <a:t>function is the function to which the operating system transfers control at the start of execution.</a:t>
            </a:r>
          </a:p>
          <a:p>
            <a:r>
              <a:rPr lang="en-US" sz="2400" b="1" dirty="0"/>
              <a:t>main() </a:t>
            </a:r>
            <a:r>
              <a:rPr lang="en-US" sz="2400" dirty="0"/>
              <a:t>returns a value to the operating system upon completing execution.  </a:t>
            </a:r>
            <a:r>
              <a:rPr lang="en-US" dirty="0"/>
              <a:t>C compilers assume an </a:t>
            </a:r>
            <a:r>
              <a:rPr lang="en-US" b="1" dirty="0"/>
              <a:t>int</a:t>
            </a:r>
            <a:r>
              <a:rPr lang="en-US" dirty="0"/>
              <a:t> where we don't provide a return data type.  </a:t>
            </a:r>
          </a:p>
          <a:p>
            <a:r>
              <a:rPr lang="en-US" sz="2400" dirty="0"/>
              <a:t>The operating system typically accepts a value of </a:t>
            </a:r>
            <a:r>
              <a:rPr lang="en-US" sz="2400" b="1" dirty="0"/>
              <a:t>0</a:t>
            </a:r>
            <a:r>
              <a:rPr lang="en-US" sz="2400" dirty="0"/>
              <a:t> as an indicator of success and may use this value to control subsequent execution of other programs.</a:t>
            </a:r>
          </a:p>
          <a:p>
            <a:r>
              <a:rPr lang="en-US" sz="2400" b="1" dirty="0">
                <a:solidFill>
                  <a:srgbClr val="0000CC"/>
                </a:solidFill>
              </a:rPr>
              <a:t>main() is the entry point of a C- program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95145-F23B-40A2-B222-0153AC9D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D7950-4EA4-4010-BDE3-EFF7BA78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DB46F0-7A70-4A24-937F-E50616567746}"/>
              </a:ext>
            </a:extLst>
          </p:cNvPr>
          <p:cNvSpPr/>
          <p:nvPr/>
        </p:nvSpPr>
        <p:spPr>
          <a:xfrm>
            <a:off x="6331973" y="5004619"/>
            <a:ext cx="5230762" cy="13313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3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1457"/>
            <a:ext cx="9202270" cy="134149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5 - How to implement a function?</a:t>
            </a:r>
            <a:endParaRPr lang="en-US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704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AC6F-CFEA-42F9-BD01-0296BC68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a function?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0D357-7EEC-414F-9145-537F70D9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C3493-B542-4467-9EAF-5C336E6A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81C00EC-8741-4B04-AF54-7C2570B4E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543665"/>
            <a:ext cx="8382000" cy="6096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State the task clearly: </a:t>
            </a:r>
            <a:r>
              <a:rPr lang="en-US" sz="2400" dirty="0">
                <a:solidFill>
                  <a:srgbClr val="C00000"/>
                </a:solidFill>
              </a:rPr>
              <a:t>Verb</a:t>
            </a: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rgbClr val="0000FF"/>
                </a:solidFill>
              </a:rPr>
              <a:t>+</a:t>
            </a: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rgbClr val="B31996"/>
                </a:solidFill>
              </a:rPr>
              <a:t>nouns (Objects) 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6D8D4C16-C4B9-43F7-BB75-CEA0B3B2B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182" y="2348004"/>
            <a:ext cx="1295400" cy="15240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Verbs: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Find,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Compute,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Count,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Check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94504FEF-4976-4E9B-A7AE-209D01984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182" y="3872004"/>
            <a:ext cx="1295400" cy="608027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Others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E1B35C3-1E61-4E90-9586-546B7A880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246" y="3268205"/>
            <a:ext cx="2057400" cy="838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int | long | ...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</a:rPr>
              <a:t>void</a:t>
            </a:r>
            <a:endParaRPr lang="en-US" sz="2200" u="sng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5DDB52-2EA6-48A9-AAB0-0F196460DE5C}"/>
              </a:ext>
            </a:extLst>
          </p:cNvPr>
          <p:cNvCxnSpPr/>
          <p:nvPr/>
        </p:nvCxnSpPr>
        <p:spPr>
          <a:xfrm>
            <a:off x="3352801" y="3687305"/>
            <a:ext cx="149450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CA241C-ADFF-46B3-8FCC-BC15D48BC9D5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691582" y="3893174"/>
            <a:ext cx="1133167" cy="282844"/>
          </a:xfrm>
          <a:prstGeom prst="straightConnector1">
            <a:avLst/>
          </a:prstGeom>
          <a:ln w="28575"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E92560-2FF6-4183-97FC-8C2A55EF393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91582" y="3110004"/>
            <a:ext cx="592393" cy="3172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8">
            <a:extLst>
              <a:ext uri="{FF2B5EF4-FFF2-40B4-BE49-F238E27FC236}">
                <a16:creationId xmlns:a16="http://schemas.microsoft.com/office/drawing/2014/main" id="{44DC8EB3-CD92-4792-8F13-847C7D43C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2790" y="2390813"/>
            <a:ext cx="5520813" cy="2417794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2000" dirty="0" err="1">
                <a:solidFill>
                  <a:srgbClr val="FF0000"/>
                </a:solidFill>
              </a:rPr>
              <a:t>functionName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rgbClr val="B31996"/>
                </a:solidFill>
              </a:rPr>
              <a:t>Type param1,  Type param2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  <a:r>
              <a:rPr lang="en-US" sz="2000" dirty="0"/>
              <a:t>    </a:t>
            </a:r>
          </a:p>
          <a:p>
            <a:r>
              <a:rPr lang="en-US" sz="2000" dirty="0"/>
              <a:t>   </a:t>
            </a:r>
            <a:r>
              <a:rPr lang="en-US" sz="2000" dirty="0">
                <a:solidFill>
                  <a:srgbClr val="0000FF"/>
                </a:solidFill>
              </a:rPr>
              <a:t>&lt;steps of  processing&gt;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 return [ Expression];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6AA6B169-EA1C-445D-AACC-AFC8601AD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83073"/>
            <a:ext cx="3753464" cy="15240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Give values to the parameters;</a:t>
            </a:r>
          </a:p>
          <a:p>
            <a:r>
              <a:rPr lang="en-US" dirty="0">
                <a:solidFill>
                  <a:schemeClr val="bg1"/>
                </a:solidFill>
              </a:rPr>
              <a:t>Carry out the work with yourself;</a:t>
            </a:r>
          </a:p>
          <a:p>
            <a:r>
              <a:rPr lang="en-US" dirty="0">
                <a:solidFill>
                  <a:schemeClr val="bg1"/>
                </a:solidFill>
              </a:rPr>
              <a:t>Write down steps;</a:t>
            </a:r>
          </a:p>
          <a:p>
            <a:r>
              <a:rPr lang="en-US" dirty="0">
                <a:solidFill>
                  <a:schemeClr val="bg1"/>
                </a:solidFill>
              </a:rPr>
              <a:t>Translate steps to C;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B59DCC-4992-43EA-951C-92BD83707540}"/>
              </a:ext>
            </a:extLst>
          </p:cNvPr>
          <p:cNvSpPr/>
          <p:nvPr/>
        </p:nvSpPr>
        <p:spPr>
          <a:xfrm>
            <a:off x="4976350" y="5164073"/>
            <a:ext cx="6572125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A task is described clearly if the receiver does not need to ask any thing	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1F0B93-4F95-4A5F-929C-291D08DBB7F3}"/>
              </a:ext>
            </a:extLst>
          </p:cNvPr>
          <p:cNvCxnSpPr>
            <a:cxnSpLocks/>
          </p:cNvCxnSpPr>
          <p:nvPr/>
        </p:nvCxnSpPr>
        <p:spPr>
          <a:xfrm>
            <a:off x="6054212" y="2017117"/>
            <a:ext cx="0" cy="80039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1C9078-EC34-402B-A6C5-A04D65028B6C}"/>
              </a:ext>
            </a:extLst>
          </p:cNvPr>
          <p:cNvCxnSpPr>
            <a:cxnSpLocks/>
          </p:cNvCxnSpPr>
          <p:nvPr/>
        </p:nvCxnSpPr>
        <p:spPr>
          <a:xfrm>
            <a:off x="7580671" y="2017117"/>
            <a:ext cx="0" cy="800390"/>
          </a:xfrm>
          <a:prstGeom prst="straightConnector1">
            <a:avLst/>
          </a:prstGeom>
          <a:ln w="38100">
            <a:solidFill>
              <a:srgbClr val="B319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6573E5-4A8E-4F5F-9CDA-481C228EF517}"/>
              </a:ext>
            </a:extLst>
          </p:cNvPr>
          <p:cNvCxnSpPr>
            <a:cxnSpLocks/>
          </p:cNvCxnSpPr>
          <p:nvPr/>
        </p:nvCxnSpPr>
        <p:spPr>
          <a:xfrm>
            <a:off x="7767484" y="2017117"/>
            <a:ext cx="1347019" cy="873567"/>
          </a:xfrm>
          <a:prstGeom prst="straightConnector1">
            <a:avLst/>
          </a:prstGeom>
          <a:ln w="38100">
            <a:solidFill>
              <a:srgbClr val="B319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6CDF30-5CB4-456E-A979-FDAC69A7D574}"/>
              </a:ext>
            </a:extLst>
          </p:cNvPr>
          <p:cNvCxnSpPr>
            <a:cxnSpLocks/>
          </p:cNvCxnSpPr>
          <p:nvPr/>
        </p:nvCxnSpPr>
        <p:spPr>
          <a:xfrm flipV="1">
            <a:off x="4591664" y="4323919"/>
            <a:ext cx="1462548" cy="70036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7422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6B01C0-80BB-4B66-BF94-A5F0891A7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" y="1621108"/>
            <a:ext cx="4130040" cy="4673466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304A70-44F6-4F3C-AF95-A23B6F39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1937" y="196079"/>
            <a:ext cx="4956954" cy="575433"/>
          </a:xfrm>
        </p:spPr>
        <p:txBody>
          <a:bodyPr/>
          <a:lstStyle/>
          <a:p>
            <a:r>
              <a:rPr lang="en-US" dirty="0"/>
              <a:t>Evaluate the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40908-8DA2-45C3-968F-A28269C4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59893-9BEE-402D-BF8C-6D1BF1FD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B75D8C-ADCF-41F1-BBE8-15736F2C3ED6}"/>
              </a:ext>
            </a:extLst>
          </p:cNvPr>
          <p:cNvSpPr/>
          <p:nvPr/>
        </p:nvSpPr>
        <p:spPr>
          <a:xfrm>
            <a:off x="799045" y="916628"/>
            <a:ext cx="4354922" cy="5754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rgbClr val="FFFF00"/>
                </a:solidFill>
              </a:rPr>
              <a:t>This function contains a sub-task </a:t>
            </a:r>
          </a:p>
          <a:p>
            <a:pPr algn="ctr"/>
            <a:r>
              <a:rPr lang="en-US" sz="1900" b="1" dirty="0">
                <a:solidFill>
                  <a:srgbClr val="FFFF00"/>
                </a:solidFill>
                <a:sym typeface="Wingdings" pitchFamily="2" charset="2"/>
              </a:rPr>
              <a:t> low cohesive.</a:t>
            </a:r>
            <a:endParaRPr lang="en-US" sz="1900" b="1" dirty="0">
              <a:solidFill>
                <a:srgbClr val="FFFF00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32D4E861-40BC-413C-A0D0-E5C9BEACA15C}"/>
              </a:ext>
            </a:extLst>
          </p:cNvPr>
          <p:cNvSpPr/>
          <p:nvPr/>
        </p:nvSpPr>
        <p:spPr>
          <a:xfrm>
            <a:off x="256407" y="1204344"/>
            <a:ext cx="831372" cy="1284856"/>
          </a:xfrm>
          <a:prstGeom prst="curvedRightArrow">
            <a:avLst>
              <a:gd name="adj1" fmla="val 0"/>
              <a:gd name="adj2" fmla="val 25808"/>
              <a:gd name="adj3" fmla="val 25000"/>
            </a:avLst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C3C5E9-1B80-4977-87C4-5F7A22FA4E26}"/>
              </a:ext>
            </a:extLst>
          </p:cNvPr>
          <p:cNvSpPr/>
          <p:nvPr/>
        </p:nvSpPr>
        <p:spPr>
          <a:xfrm>
            <a:off x="6521275" y="1021432"/>
            <a:ext cx="17526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+mj-lt"/>
              </a:rPr>
              <a:t>Better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9E04F7-2895-47E9-B259-998779C9F39C}"/>
              </a:ext>
            </a:extLst>
          </p:cNvPr>
          <p:cNvCxnSpPr>
            <a:cxnSpLocks/>
          </p:cNvCxnSpPr>
          <p:nvPr/>
        </p:nvCxnSpPr>
        <p:spPr>
          <a:xfrm>
            <a:off x="5082847" y="3644396"/>
            <a:ext cx="288883" cy="1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3E58F86-8936-46E4-8DB6-72F21062F39E}"/>
              </a:ext>
            </a:extLst>
          </p:cNvPr>
          <p:cNvSpPr/>
          <p:nvPr/>
        </p:nvSpPr>
        <p:spPr>
          <a:xfrm>
            <a:off x="1128419" y="2208708"/>
            <a:ext cx="2244701" cy="3672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CD14E9-3314-4032-AE42-B7116BCBF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850" y="1636760"/>
            <a:ext cx="4130040" cy="4657814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52EB7F-89E8-496A-AA82-612D6CB995FA}"/>
              </a:ext>
            </a:extLst>
          </p:cNvPr>
          <p:cNvSpPr txBox="1"/>
          <p:nvPr/>
        </p:nvSpPr>
        <p:spPr>
          <a:xfrm>
            <a:off x="4958080" y="3198167"/>
            <a:ext cx="665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fix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0151A3-AC5C-4B20-ABC8-8633C895728F}"/>
              </a:ext>
            </a:extLst>
          </p:cNvPr>
          <p:cNvSpPr/>
          <p:nvPr/>
        </p:nvSpPr>
        <p:spPr>
          <a:xfrm>
            <a:off x="9753600" y="1636760"/>
            <a:ext cx="2193820" cy="4657814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 for testing will return 1 for true and 0 for false.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Common algorithm in testing is checking all cases which cause FALSE. TRUE is accept when no case cause FALSE</a:t>
            </a:r>
          </a:p>
        </p:txBody>
      </p:sp>
    </p:spTree>
    <p:extLst>
      <p:ext uri="{BB962C8B-B14F-4D97-AF65-F5344CB8AC3E}">
        <p14:creationId xmlns:p14="http://schemas.microsoft.com/office/powerpoint/2010/main" val="1000817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ECB9815-3BD5-48EA-95ED-AF62D19DC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17" y="1559511"/>
            <a:ext cx="6068683" cy="2491676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304A70-44F6-4F3C-AF95-A23B6F39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2045" y="148509"/>
            <a:ext cx="5015875" cy="575433"/>
          </a:xfrm>
        </p:spPr>
        <p:txBody>
          <a:bodyPr/>
          <a:lstStyle/>
          <a:p>
            <a:r>
              <a:rPr lang="en-US" dirty="0"/>
              <a:t>Evaluate the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40908-8DA2-45C3-968F-A28269C4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59893-9BEE-402D-BF8C-6D1BF1FD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B75D8C-ADCF-41F1-BBE8-15736F2C3ED6}"/>
              </a:ext>
            </a:extLst>
          </p:cNvPr>
          <p:cNvSpPr/>
          <p:nvPr/>
        </p:nvSpPr>
        <p:spPr>
          <a:xfrm>
            <a:off x="672279" y="879562"/>
            <a:ext cx="4354922" cy="57543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rgbClr val="FFFF00"/>
                </a:solidFill>
              </a:rPr>
              <a:t>This function accesses outside data </a:t>
            </a:r>
          </a:p>
          <a:p>
            <a:pPr algn="ctr"/>
            <a:r>
              <a:rPr lang="en-US" sz="1900" b="1" dirty="0">
                <a:solidFill>
                  <a:srgbClr val="FFFF00"/>
                </a:solidFill>
                <a:sym typeface="Wingdings" pitchFamily="2" charset="2"/>
              </a:rPr>
              <a:t> rather coupling</a:t>
            </a:r>
            <a:endParaRPr lang="en-US" sz="1900" b="1" dirty="0">
              <a:solidFill>
                <a:srgbClr val="FFFF00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32D4E861-40BC-413C-A0D0-E5C9BEACA15C}"/>
              </a:ext>
            </a:extLst>
          </p:cNvPr>
          <p:cNvSpPr/>
          <p:nvPr/>
        </p:nvSpPr>
        <p:spPr>
          <a:xfrm>
            <a:off x="298973" y="1249952"/>
            <a:ext cx="325867" cy="880616"/>
          </a:xfrm>
          <a:prstGeom prst="curvedRightArrow">
            <a:avLst>
              <a:gd name="adj1" fmla="val 0"/>
              <a:gd name="adj2" fmla="val 25808"/>
              <a:gd name="adj3" fmla="val 25000"/>
            </a:avLst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C3C5E9-1B80-4977-87C4-5F7A22FA4E26}"/>
              </a:ext>
            </a:extLst>
          </p:cNvPr>
          <p:cNvSpPr/>
          <p:nvPr/>
        </p:nvSpPr>
        <p:spPr>
          <a:xfrm>
            <a:off x="672279" y="5787938"/>
            <a:ext cx="17526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+mj-lt"/>
              </a:rPr>
              <a:t>Better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097439-16A9-40DD-B555-1663CE655461}"/>
              </a:ext>
            </a:extLst>
          </p:cNvPr>
          <p:cNvSpPr/>
          <p:nvPr/>
        </p:nvSpPr>
        <p:spPr>
          <a:xfrm>
            <a:off x="675640" y="1950721"/>
            <a:ext cx="2134484" cy="2469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E5143C-68F5-4780-862D-EDB603667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560" y="3823009"/>
            <a:ext cx="7883643" cy="2481379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52C27C-14F5-4E92-BD9B-81BF8D0FC023}"/>
              </a:ext>
            </a:extLst>
          </p:cNvPr>
          <p:cNvCxnSpPr>
            <a:cxnSpLocks/>
          </p:cNvCxnSpPr>
          <p:nvPr/>
        </p:nvCxnSpPr>
        <p:spPr>
          <a:xfrm>
            <a:off x="2461885" y="4175760"/>
            <a:ext cx="0" cy="52832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B2B732-E1C0-4061-9AFA-13F845C77403}"/>
              </a:ext>
            </a:extLst>
          </p:cNvPr>
          <p:cNvCxnSpPr/>
          <p:nvPr/>
        </p:nvCxnSpPr>
        <p:spPr>
          <a:xfrm>
            <a:off x="2457689" y="4683760"/>
            <a:ext cx="9112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6E0C51B-FDCF-4FA6-95B6-1BE78B8A625D}"/>
              </a:ext>
            </a:extLst>
          </p:cNvPr>
          <p:cNvSpPr txBox="1"/>
          <p:nvPr/>
        </p:nvSpPr>
        <p:spPr>
          <a:xfrm>
            <a:off x="1800602" y="4357739"/>
            <a:ext cx="665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fix</a:t>
            </a:r>
          </a:p>
        </p:txBody>
      </p:sp>
    </p:spTree>
    <p:extLst>
      <p:ext uri="{BB962C8B-B14F-4D97-AF65-F5344CB8AC3E}">
        <p14:creationId xmlns:p14="http://schemas.microsoft.com/office/powerpoint/2010/main" val="4137880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1457"/>
            <a:ext cx="9202270" cy="134149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chemeClr val="accent2"/>
                </a:solidFill>
              </a:rPr>
              <a:t>6 - How to use a function?</a:t>
            </a:r>
          </a:p>
        </p:txBody>
      </p:sp>
    </p:spTree>
    <p:extLst>
      <p:ext uri="{BB962C8B-B14F-4D97-AF65-F5344CB8AC3E}">
        <p14:creationId xmlns:p14="http://schemas.microsoft.com/office/powerpoint/2010/main" val="9722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96C4-B0C0-4C9E-9452-92A094A7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a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EEC5-CDDC-400C-9576-DB487947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C, you can use either the built-in library functions or your own functions. </a:t>
            </a:r>
          </a:p>
          <a:p>
            <a:r>
              <a:rPr lang="en-US" dirty="0"/>
              <a:t>If you use the built-in library functions, your program needs to begin with the necessary include file.</a:t>
            </a:r>
          </a:p>
          <a:p>
            <a:r>
              <a:rPr lang="en-US" dirty="0"/>
              <a:t>Syntax for using a function: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dirty="0"/>
              <a:t>Distinguish parameters and arguments</a:t>
            </a:r>
          </a:p>
          <a:p>
            <a:pPr lvl="1"/>
            <a:r>
              <a:rPr lang="en-US" b="1" dirty="0"/>
              <a:t>Parameters</a:t>
            </a:r>
            <a:r>
              <a:rPr lang="en-US" dirty="0"/>
              <a:t>: names of data in function implementation</a:t>
            </a:r>
          </a:p>
          <a:p>
            <a:pPr lvl="1"/>
            <a:r>
              <a:rPr lang="en-US" b="1" dirty="0"/>
              <a:t>Arguments</a:t>
            </a:r>
            <a:r>
              <a:rPr lang="en-US" dirty="0"/>
              <a:t>: data used when a function is called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4F4DD-57D7-4541-81C1-F64CC284A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82DF4-0B8D-4AD2-AB0D-8339A4FC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EA023A-CB3F-4E70-B04A-20ACC9C7CB10}"/>
              </a:ext>
            </a:extLst>
          </p:cNvPr>
          <p:cNvSpPr/>
          <p:nvPr/>
        </p:nvSpPr>
        <p:spPr>
          <a:xfrm>
            <a:off x="1353653" y="4139379"/>
            <a:ext cx="10043651" cy="501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functionIdentifier</a:t>
            </a:r>
            <a:r>
              <a:rPr lang="en-US" sz="2400" b="1" dirty="0">
                <a:solidFill>
                  <a:schemeClr val="tx1"/>
                </a:solidFill>
              </a:rPr>
              <a:t> (</a:t>
            </a:r>
            <a:r>
              <a:rPr lang="en-US" sz="2400" b="1" dirty="0">
                <a:solidFill>
                  <a:srgbClr val="008000"/>
                </a:solidFill>
              </a:rPr>
              <a:t>argument1, argument2, …</a:t>
            </a:r>
            <a:r>
              <a:rPr lang="en-US" sz="2400" b="1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26468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19EE-26E2-4DDE-B939-5657F668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C1FCE-A10D-40CE-A710-064E0FDB7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Define a C-module or C-function?</a:t>
            </a:r>
          </a:p>
          <a:p>
            <a:r>
              <a:rPr lang="en-US" dirty="0"/>
              <a:t>Explain module’s characteristics</a:t>
            </a:r>
          </a:p>
          <a:p>
            <a:r>
              <a:rPr lang="en-US" dirty="0"/>
              <a:t>Implement C functions</a:t>
            </a:r>
          </a:p>
          <a:p>
            <a:r>
              <a:rPr lang="en-US" dirty="0"/>
              <a:t>Use functions?</a:t>
            </a:r>
          </a:p>
          <a:p>
            <a:r>
              <a:rPr lang="en-US" dirty="0"/>
              <a:t>Differentiate built-in and user-defined functions</a:t>
            </a:r>
          </a:p>
          <a:p>
            <a:r>
              <a:rPr lang="en-US" dirty="0"/>
              <a:t>Explain mechanism when a function is called</a:t>
            </a:r>
          </a:p>
          <a:p>
            <a:r>
              <a:rPr lang="en-US" dirty="0"/>
              <a:t>Analyze a problem into functions</a:t>
            </a:r>
          </a:p>
          <a:p>
            <a:r>
              <a:rPr lang="en-US" dirty="0"/>
              <a:t>Implement a program using functions</a:t>
            </a:r>
          </a:p>
          <a:p>
            <a:r>
              <a:rPr lang="en-US" dirty="0"/>
              <a:t>Understand extent and scope of a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BB8C2-F343-4673-AF1B-1A400CB5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595C0-D01B-4509-940E-7A1B6DA1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613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75C1-4678-488C-ACE8-307FE832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81DC1-1F60-4CFE-A273-2DD855069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018"/>
            <a:ext cx="10515600" cy="5003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Develop a program that will perform the following task in three times: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Accept a positive integer.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rgbClr val="0000FF"/>
                </a:solidFill>
              </a:rPr>
              <a:t>Print out it's divisors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Analyze: </a:t>
            </a:r>
            <a:r>
              <a:rPr lang="en-US" sz="2400" dirty="0"/>
              <a:t>Print out divisors of the positive integer </a:t>
            </a:r>
            <a:r>
              <a:rPr lang="en-US" sz="2400" b="1" dirty="0"/>
              <a:t>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B470A-0BE6-4958-9EC2-391DD6DF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E7287-A99B-484F-8516-CE196F2D6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0D6138-E460-408F-A7C5-8A2FEA1ED26D}"/>
              </a:ext>
            </a:extLst>
          </p:cNvPr>
          <p:cNvSpPr/>
          <p:nvPr/>
        </p:nvSpPr>
        <p:spPr>
          <a:xfrm>
            <a:off x="7178896" y="3200480"/>
            <a:ext cx="3014328" cy="717754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for i=1 … n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if (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n%i ==0) print out i;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F0AFCA-EED6-4E66-B4B4-A291D2396F31}"/>
              </a:ext>
            </a:extLst>
          </p:cNvPr>
          <p:cNvCxnSpPr>
            <a:cxnSpLocks/>
          </p:cNvCxnSpPr>
          <p:nvPr/>
        </p:nvCxnSpPr>
        <p:spPr>
          <a:xfrm>
            <a:off x="4857135" y="3637876"/>
            <a:ext cx="2251588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612D60-7F05-4AA4-8896-0CDE62BA4614}"/>
              </a:ext>
            </a:extLst>
          </p:cNvPr>
          <p:cNvSpPr txBox="1"/>
          <p:nvPr/>
        </p:nvSpPr>
        <p:spPr>
          <a:xfrm>
            <a:off x="4951030" y="3268544"/>
            <a:ext cx="1965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1" dirty="0"/>
              <a:t>solution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3F5D05-2FCC-4B3C-95C7-114504D42439}"/>
              </a:ext>
            </a:extLst>
          </p:cNvPr>
          <p:cNvSpPr/>
          <p:nvPr/>
        </p:nvSpPr>
        <p:spPr>
          <a:xfrm>
            <a:off x="6247660" y="4521373"/>
            <a:ext cx="5106140" cy="18204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void  printDivisors</a:t>
            </a:r>
            <a:r>
              <a:rPr lang="en-US" sz="2000" dirty="0">
                <a:solidFill>
                  <a:schemeClr val="bg1"/>
                </a:solidFill>
              </a:rPr>
              <a:t>(int n)</a:t>
            </a:r>
          </a:p>
          <a:p>
            <a:r>
              <a:rPr lang="en-US" sz="2000" dirty="0">
                <a:solidFill>
                  <a:schemeClr val="bg1"/>
                </a:solidFill>
              </a:rPr>
              <a:t>{  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int i;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for ( i=1; i&lt;=n; i++)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if (n%i==0) printf(“%d, ”, i );</a:t>
            </a:r>
          </a:p>
          <a:p>
            <a:r>
              <a:rPr lang="en-US" sz="2000" dirty="0">
                <a:solidFill>
                  <a:schemeClr val="bg1"/>
                </a:solidFill>
              </a:rPr>
              <a:t>}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1FAD1D-3AC9-4F14-B8F9-CC867AC0DB67}"/>
              </a:ext>
            </a:extLst>
          </p:cNvPr>
          <p:cNvCxnSpPr>
            <a:stCxn id="7" idx="2"/>
          </p:cNvCxnSpPr>
          <p:nvPr/>
        </p:nvCxnSpPr>
        <p:spPr>
          <a:xfrm>
            <a:off x="8686060" y="3918234"/>
            <a:ext cx="0" cy="60313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743FDA-9C58-49F4-B177-BF05FDEC259E}"/>
              </a:ext>
            </a:extLst>
          </p:cNvPr>
          <p:cNvSpPr txBox="1"/>
          <p:nvPr/>
        </p:nvSpPr>
        <p:spPr>
          <a:xfrm>
            <a:off x="6144795" y="4044400"/>
            <a:ext cx="2570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b="1" dirty="0">
                <a:sym typeface="Wingdings" pitchFamily="2" charset="2"/>
              </a:rPr>
              <a:t>User-defined function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F2F935-BBD1-40DD-ACCA-D21976BDD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260" y="3284093"/>
            <a:ext cx="33337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429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6B12-C527-4628-92FF-4A4817AA6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61" y="773494"/>
            <a:ext cx="10695039" cy="365126"/>
          </a:xfrm>
        </p:spPr>
        <p:txBody>
          <a:bodyPr/>
          <a:lstStyle/>
          <a:p>
            <a:r>
              <a:rPr lang="en-US" sz="3000" dirty="0"/>
              <a:t>Practice 1 -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A939E-054E-48B2-9498-59543BD9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5291A-F81F-4CD8-9808-8909C878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9EBE3-0C52-483B-B27D-ABF6F1B34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13" y="1362256"/>
            <a:ext cx="2316811" cy="4660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0C293D-6B15-4236-8736-724DCEE1E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382" y="1362256"/>
            <a:ext cx="2439296" cy="46607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C277EB8-A4A3-4D65-8549-94D03DF8F33B}"/>
              </a:ext>
            </a:extLst>
          </p:cNvPr>
          <p:cNvSpPr/>
          <p:nvPr/>
        </p:nvSpPr>
        <p:spPr>
          <a:xfrm>
            <a:off x="1500734" y="2117524"/>
            <a:ext cx="2005781" cy="10681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68F277-0779-4C0D-9675-B7E140C5F5F4}"/>
              </a:ext>
            </a:extLst>
          </p:cNvPr>
          <p:cNvSpPr/>
          <p:nvPr/>
        </p:nvSpPr>
        <p:spPr>
          <a:xfrm>
            <a:off x="1500734" y="3230985"/>
            <a:ext cx="2005781" cy="10681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1D9052-8D6A-4528-843C-C9B70C6E62BC}"/>
              </a:ext>
            </a:extLst>
          </p:cNvPr>
          <p:cNvSpPr/>
          <p:nvPr/>
        </p:nvSpPr>
        <p:spPr>
          <a:xfrm>
            <a:off x="1500733" y="4331610"/>
            <a:ext cx="2005781" cy="10681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DC20F3-D805-477A-8CED-4CF6361DCF97}"/>
              </a:ext>
            </a:extLst>
          </p:cNvPr>
          <p:cNvSpPr txBox="1"/>
          <p:nvPr/>
        </p:nvSpPr>
        <p:spPr>
          <a:xfrm>
            <a:off x="50880" y="3580383"/>
            <a:ext cx="932431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repeat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6DC080-E72C-49C3-AE20-BF247FDF6E27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 flipV="1">
            <a:off x="983311" y="2651588"/>
            <a:ext cx="517423" cy="11134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490E5C-3168-4D6F-96F3-B290F52C65EF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983311" y="3765049"/>
            <a:ext cx="51742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D9C525-F231-48CB-BF8B-461FB515BE4A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983311" y="3765049"/>
            <a:ext cx="517422" cy="11006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>
            <a:extLst>
              <a:ext uri="{FF2B5EF4-FFF2-40B4-BE49-F238E27FC236}">
                <a16:creationId xmlns:a16="http://schemas.microsoft.com/office/drawing/2014/main" id="{91143F09-77D9-4E9E-BB19-B81974A5586C}"/>
              </a:ext>
            </a:extLst>
          </p:cNvPr>
          <p:cNvSpPr/>
          <p:nvPr/>
        </p:nvSpPr>
        <p:spPr>
          <a:xfrm>
            <a:off x="9276737" y="1828801"/>
            <a:ext cx="149941" cy="1081548"/>
          </a:xfrm>
          <a:prstGeom prst="rightBrace">
            <a:avLst>
              <a:gd name="adj1" fmla="val 41666"/>
              <a:gd name="adj2" fmla="val 49091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EB2869FA-0FC1-47EE-BBBA-B137B2A2FAEE}"/>
              </a:ext>
            </a:extLst>
          </p:cNvPr>
          <p:cNvSpPr/>
          <p:nvPr/>
        </p:nvSpPr>
        <p:spPr>
          <a:xfrm>
            <a:off x="9276737" y="3073203"/>
            <a:ext cx="149941" cy="958023"/>
          </a:xfrm>
          <a:prstGeom prst="rightBrace">
            <a:avLst>
              <a:gd name="adj1" fmla="val 41666"/>
              <a:gd name="adj2" fmla="val 49091"/>
            </a:avLst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04BF92-C41E-4F35-845A-D294D5E2122B}"/>
              </a:ext>
            </a:extLst>
          </p:cNvPr>
          <p:cNvSpPr txBox="1"/>
          <p:nvPr/>
        </p:nvSpPr>
        <p:spPr>
          <a:xfrm>
            <a:off x="9969910" y="2651587"/>
            <a:ext cx="16124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/>
            <a:r>
              <a:rPr lang="en-US" b="1" dirty="0">
                <a:sym typeface="Wingdings" pitchFamily="2" charset="2"/>
              </a:rPr>
              <a:t>User-defined </a:t>
            </a:r>
          </a:p>
          <a:p>
            <a:pPr marL="0" lvl="1" algn="ctr"/>
            <a:r>
              <a:rPr lang="en-US" b="1" dirty="0">
                <a:sym typeface="Wingdings" pitchFamily="2" charset="2"/>
              </a:rPr>
              <a:t>function</a:t>
            </a:r>
            <a:endParaRPr lang="en-US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0EBF53-A1FD-4E0E-ADC0-6834EEBAD898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9576619" y="2369575"/>
            <a:ext cx="393291" cy="60517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407075-BAFD-42EE-A6D7-B9178CB15CFC}"/>
              </a:ext>
            </a:extLst>
          </p:cNvPr>
          <p:cNvCxnSpPr/>
          <p:nvPr/>
        </p:nvCxnSpPr>
        <p:spPr>
          <a:xfrm flipH="1" flipV="1">
            <a:off x="9576618" y="2376285"/>
            <a:ext cx="393291" cy="60517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360B442-8CDE-41A1-A850-F78673E4F9F9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9596282" y="2974753"/>
            <a:ext cx="373628" cy="598467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EB36C17-A294-4348-8283-DE0878B0938B}"/>
              </a:ext>
            </a:extLst>
          </p:cNvPr>
          <p:cNvSpPr/>
          <p:nvPr/>
        </p:nvSpPr>
        <p:spPr>
          <a:xfrm>
            <a:off x="9444373" y="1233552"/>
            <a:ext cx="1226574" cy="362714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BA196C-5E56-46D9-9236-F37537C989C1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8868697" y="1414909"/>
            <a:ext cx="575676" cy="395906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D8774CA-F39E-4DF3-A3D6-6CE706E160FC}"/>
              </a:ext>
            </a:extLst>
          </p:cNvPr>
          <p:cNvSpPr/>
          <p:nvPr/>
        </p:nvSpPr>
        <p:spPr>
          <a:xfrm>
            <a:off x="9444373" y="5393919"/>
            <a:ext cx="1226574" cy="362714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884828A-18FC-4E3C-B420-920A5221661D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8868697" y="5166617"/>
            <a:ext cx="575676" cy="408659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Brace 42">
            <a:extLst>
              <a:ext uri="{FF2B5EF4-FFF2-40B4-BE49-F238E27FC236}">
                <a16:creationId xmlns:a16="http://schemas.microsoft.com/office/drawing/2014/main" id="{4CF7572D-4659-44BA-AD8C-44DCAAC61DF2}"/>
              </a:ext>
            </a:extLst>
          </p:cNvPr>
          <p:cNvSpPr/>
          <p:nvPr/>
        </p:nvSpPr>
        <p:spPr>
          <a:xfrm>
            <a:off x="9180749" y="4903308"/>
            <a:ext cx="169851" cy="253477"/>
          </a:xfrm>
          <a:prstGeom prst="rightBrace">
            <a:avLst>
              <a:gd name="adj1" fmla="val 41666"/>
              <a:gd name="adj2" fmla="val 49091"/>
            </a:avLst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9F7099B-FF56-4839-AE33-107234B49A5D}"/>
              </a:ext>
            </a:extLst>
          </p:cNvPr>
          <p:cNvSpPr/>
          <p:nvPr/>
        </p:nvSpPr>
        <p:spPr>
          <a:xfrm>
            <a:off x="9444373" y="4669852"/>
            <a:ext cx="1226574" cy="605178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function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FFBEE1-3341-442B-B977-D44C163194A9}"/>
              </a:ext>
            </a:extLst>
          </p:cNvPr>
          <p:cNvSpPr/>
          <p:nvPr/>
        </p:nvSpPr>
        <p:spPr>
          <a:xfrm>
            <a:off x="6987382" y="732168"/>
            <a:ext cx="4441878" cy="439091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/>
              <a:t>A function can be re-used.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3DF0B94C-E04F-48BD-837E-1C8F07D9E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468" y="2910038"/>
            <a:ext cx="2702958" cy="165337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3EE2ACD-C510-4019-9E05-428B6B139971}"/>
              </a:ext>
            </a:extLst>
          </p:cNvPr>
          <p:cNvSpPr txBox="1"/>
          <p:nvPr/>
        </p:nvSpPr>
        <p:spPr>
          <a:xfrm>
            <a:off x="4560607" y="2494208"/>
            <a:ext cx="1535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Same output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0C2066-0542-40E3-B30F-E907C6200433}"/>
              </a:ext>
            </a:extLst>
          </p:cNvPr>
          <p:cNvSpPr/>
          <p:nvPr/>
        </p:nvSpPr>
        <p:spPr>
          <a:xfrm>
            <a:off x="19664" y="6073335"/>
            <a:ext cx="6096000" cy="36512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FF00"/>
                </a:solidFill>
              </a:rPr>
              <a:t>What do you think if  the program will perform this task 20 times?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61502AF-7DBD-4DC2-BD58-95FDF01D55F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17096" y="3949715"/>
            <a:ext cx="0" cy="21236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7706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6914-DB54-472D-B92E-D9FC4973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3531B-0C30-43DC-836D-6C3AA74EE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38489"/>
            <a:ext cx="10515600" cy="5042209"/>
          </a:xfrm>
        </p:spPr>
        <p:txBody>
          <a:bodyPr/>
          <a:lstStyle/>
          <a:p>
            <a:r>
              <a:rPr lang="en-US" dirty="0"/>
              <a:t>Develop a program that will accept a positive integer then sum of it’s divisors is printed out.</a:t>
            </a:r>
          </a:p>
          <a:p>
            <a:r>
              <a:rPr lang="en-US" dirty="0"/>
              <a:t>Requirement: Implementation of User-defined function</a:t>
            </a:r>
          </a:p>
          <a:p>
            <a:r>
              <a:rPr lang="en-US" i="1" dirty="0"/>
              <a:t>Hint</a:t>
            </a:r>
            <a:r>
              <a:rPr lang="en-US" dirty="0"/>
              <a:t>: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9C065-FC7C-479D-BD20-BCCF9F56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65515-5CAC-4D47-9C44-DADC373A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2D37CE-60F0-4678-95B6-CFF66F29EBCA}"/>
              </a:ext>
            </a:extLst>
          </p:cNvPr>
          <p:cNvSpPr/>
          <p:nvPr/>
        </p:nvSpPr>
        <p:spPr>
          <a:xfrm>
            <a:off x="2372033" y="3259392"/>
            <a:ext cx="8876070" cy="457200"/>
          </a:xfrm>
          <a:prstGeom prst="rect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/>
              <a:t>Sum of divisors of the positive integer 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BCEFF5-84BC-483F-8E56-37A5A3249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362" y="3936595"/>
            <a:ext cx="33432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458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93C3-5A74-40F7-9F38-AAAAE856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9F17-F97C-4BEF-BEAD-ADF4D89FC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program that will accept 3 parallel circuit resistances and their equivalent is printed out.</a:t>
            </a:r>
          </a:p>
          <a:p>
            <a:r>
              <a:rPr lang="en-US" dirty="0"/>
              <a:t>Complete the program below: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132F3-5597-4935-9BE5-F0F720C5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456EE-C4AE-4F74-9DDA-05E4953B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AB5F2E-D86D-4D10-805D-D77F17484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691" y="3268838"/>
            <a:ext cx="5520966" cy="3030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F89BA9-43BF-4B57-94FB-3354BDD17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897" y="4981516"/>
            <a:ext cx="4621161" cy="131773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C7108BA-C7C2-4A99-840B-C4A0689F0300}"/>
              </a:ext>
            </a:extLst>
          </p:cNvPr>
          <p:cNvSpPr/>
          <p:nvPr/>
        </p:nvSpPr>
        <p:spPr>
          <a:xfrm>
            <a:off x="7039897" y="3883381"/>
            <a:ext cx="4621161" cy="341163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1/Z = 1/r1 + 1/r2 + 1/r3     </a:t>
            </a:r>
            <a:r>
              <a:rPr lang="en-US" sz="2000" dirty="0">
                <a:sym typeface="Wingdings" pitchFamily="2" charset="2"/>
              </a:rPr>
              <a:t>  Z = ?</a:t>
            </a:r>
            <a:endParaRPr lang="en-US" sz="2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A623E6-CB0B-41DA-BF36-FB623133E3DD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224981" y="4053963"/>
            <a:ext cx="3814916" cy="0"/>
          </a:xfrm>
          <a:prstGeom prst="straightConnector1">
            <a:avLst/>
          </a:prstGeom>
          <a:ln w="190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228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45C2A-1B48-4A67-9901-54AF7773E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4258"/>
            <a:ext cx="10515600" cy="575433"/>
          </a:xfrm>
        </p:spPr>
        <p:txBody>
          <a:bodyPr/>
          <a:lstStyle/>
          <a:p>
            <a:r>
              <a:rPr lang="en-US" sz="3000" dirty="0"/>
              <a:t>Function Prototypes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092F3-1BBC-44DD-B098-B09B922F5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2097"/>
            <a:ext cx="10515600" cy="5267110"/>
          </a:xfrm>
        </p:spPr>
        <p:txBody>
          <a:bodyPr>
            <a:normAutofit/>
          </a:bodyPr>
          <a:lstStyle/>
          <a:p>
            <a:r>
              <a:rPr lang="en-US" sz="2200" dirty="0"/>
              <a:t>Function prototypes describe the form of a function without specifying the implementation details</a:t>
            </a:r>
          </a:p>
          <a:p>
            <a:r>
              <a:rPr lang="en-US" sz="2200" dirty="0"/>
              <a:t>Function prototypes declaration is put at a place and it’s implementation is put at other.</a:t>
            </a:r>
          </a:p>
          <a:p>
            <a:r>
              <a:rPr lang="en-US" sz="2200" b="1" dirty="0"/>
              <a:t>Syntax</a:t>
            </a:r>
            <a:r>
              <a:rPr lang="en-US" sz="2200" dirty="0"/>
              <a:t>:</a:t>
            </a:r>
          </a:p>
          <a:p>
            <a:r>
              <a:rPr lang="en-US" sz="2200" dirty="0"/>
              <a:t>When the program is compiled:</a:t>
            </a:r>
          </a:p>
          <a:p>
            <a:pPr lvl="1"/>
            <a:r>
              <a:rPr lang="en-US" sz="2000" dirty="0"/>
              <a:t>Step 1: The compiler acknowledges this prototype  (return type, name, order of data types in parameters) and marks places where this function is used and continues the compile process.</a:t>
            </a:r>
          </a:p>
          <a:p>
            <a:pPr lvl="1"/>
            <a:r>
              <a:rPr lang="en-US" sz="2000" dirty="0"/>
              <a:t>Step 2: If the function is detected, the compiler will update the marks in the previous step to create the program. Else, an error is thrown.</a:t>
            </a:r>
            <a:endParaRPr lang="en-US" sz="1900" dirty="0"/>
          </a:p>
          <a:p>
            <a:pPr lvl="1"/>
            <a:endParaRPr lang="en-US" sz="1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68464-4537-420A-966E-D51D7434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D99F6-2663-42EF-B3AB-70BE6F0C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5E701-5BFF-4123-B747-041E3853E3DC}"/>
              </a:ext>
            </a:extLst>
          </p:cNvPr>
          <p:cNvSpPr/>
          <p:nvPr/>
        </p:nvSpPr>
        <p:spPr>
          <a:xfrm>
            <a:off x="2399071" y="3256933"/>
            <a:ext cx="9045676" cy="501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rgbClr val="0000FF"/>
                </a:solidFill>
              </a:rPr>
              <a:t>returnType</a:t>
            </a:r>
            <a:r>
              <a:rPr lang="en-US" sz="2100" b="1" dirty="0"/>
              <a:t>  </a:t>
            </a:r>
            <a:r>
              <a:rPr lang="en-US" sz="2100" b="1" dirty="0">
                <a:solidFill>
                  <a:srgbClr val="008000"/>
                </a:solidFill>
              </a:rPr>
              <a:t>functionIdentifier</a:t>
            </a:r>
            <a:r>
              <a:rPr lang="en-US" sz="2100" b="1" dirty="0"/>
              <a:t> (</a:t>
            </a:r>
            <a:r>
              <a:rPr lang="en-US" sz="2100" b="1" dirty="0">
                <a:solidFill>
                  <a:srgbClr val="7030A0"/>
                </a:solidFill>
              </a:rPr>
              <a:t>[Type1  param1, Type2  param2,  . . . ]</a:t>
            </a:r>
            <a:r>
              <a:rPr lang="en-US" sz="2100" b="1" dirty="0"/>
              <a:t>)</a:t>
            </a:r>
            <a:r>
              <a:rPr lang="en-US" sz="2100" b="1" dirty="0">
                <a:solidFill>
                  <a:srgbClr val="0000FF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139973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D605-FA75-4637-8552-9A3338969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88" y="685004"/>
            <a:ext cx="10515600" cy="365126"/>
          </a:xfrm>
        </p:spPr>
        <p:txBody>
          <a:bodyPr/>
          <a:lstStyle/>
          <a:p>
            <a:r>
              <a:rPr lang="en-US" sz="3000" dirty="0"/>
              <a:t>Function Prototypes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5C0D8-5B70-4DD2-A369-CDBE0592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70652-6D04-422A-A48B-ADA97E63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E1000D-8586-46A0-9ABD-D742DC82F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32" y="1185848"/>
            <a:ext cx="4208877" cy="4539123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BAB78D-0865-4FAD-B0DA-006519259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29" y="5789275"/>
            <a:ext cx="5850194" cy="62712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DD633D-4CEE-47AC-A130-099920EC8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737" y="546751"/>
            <a:ext cx="4053936" cy="478431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2D379F0-0C01-40CF-A58C-9161C121A07A}"/>
              </a:ext>
            </a:extLst>
          </p:cNvPr>
          <p:cNvSpPr/>
          <p:nvPr/>
        </p:nvSpPr>
        <p:spPr>
          <a:xfrm>
            <a:off x="7492181" y="1526934"/>
            <a:ext cx="4404851" cy="429685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3C2B014-EFEB-4B1E-B3EF-F0AC78058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737" y="5601083"/>
            <a:ext cx="3571875" cy="609600"/>
          </a:xfrm>
          <a:prstGeom prst="rect">
            <a:avLst/>
          </a:prstGeom>
        </p:spPr>
      </p:pic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9A1754F2-ECFB-4302-9784-8B6E5068D685}"/>
              </a:ext>
            </a:extLst>
          </p:cNvPr>
          <p:cNvSpPr/>
          <p:nvPr/>
        </p:nvSpPr>
        <p:spPr>
          <a:xfrm>
            <a:off x="6715433" y="4901382"/>
            <a:ext cx="776748" cy="1189739"/>
          </a:xfrm>
          <a:prstGeom prst="curvedRightArrow">
            <a:avLst>
              <a:gd name="adj1" fmla="val 0"/>
              <a:gd name="adj2" fmla="val 25808"/>
              <a:gd name="adj3" fmla="val 25000"/>
            </a:avLst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4C3325-57C7-4A98-AA7A-F1CA95139800}"/>
              </a:ext>
            </a:extLst>
          </p:cNvPr>
          <p:cNvCxnSpPr>
            <a:cxnSpLocks/>
          </p:cNvCxnSpPr>
          <p:nvPr/>
        </p:nvCxnSpPr>
        <p:spPr>
          <a:xfrm flipV="1">
            <a:off x="2281084" y="1741776"/>
            <a:ext cx="5093110" cy="50981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595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E797-075C-4B66-90DF-300DAF41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#include </a:t>
            </a:r>
            <a:r>
              <a:rPr lang="en-US" dirty="0"/>
              <a:t>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32721-5B3D-4ACA-A77E-8C11314AD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charset="0"/>
                <a:cs typeface="Arial" charset="0"/>
              </a:rPr>
              <a:t>We use the </a:t>
            </a:r>
            <a:r>
              <a:rPr lang="en-US" sz="2400" b="1" dirty="0">
                <a:solidFill>
                  <a:srgbClr val="0000FF"/>
                </a:solidFill>
                <a:latin typeface="Arial" charset="0"/>
                <a:cs typeface="Arial" charset="0"/>
              </a:rPr>
              <a:t>#include</a:t>
            </a: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cs typeface="Arial" charset="0"/>
              </a:rPr>
              <a:t>directive to instruct the compiler to insert a copy of the header file into our source code.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Syntax:</a:t>
            </a:r>
          </a:p>
          <a:p>
            <a:endParaRPr lang="en-US" sz="1600" dirty="0">
              <a:latin typeface="Arial" charset="0"/>
              <a:cs typeface="Arial" charset="0"/>
            </a:endParaRPr>
          </a:p>
          <a:p>
            <a:r>
              <a:rPr lang="en-US" sz="2400" dirty="0">
                <a:latin typeface="Arial" charset="0"/>
                <a:cs typeface="Arial" charset="0"/>
              </a:rPr>
              <a:t>Example: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C9939-24DE-4C8E-805A-550F1BF7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411DA-2291-463C-91DE-01950EAA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D79A80-A051-405E-9DB3-C62771D1A14C}"/>
              </a:ext>
            </a:extLst>
          </p:cNvPr>
          <p:cNvSpPr/>
          <p:nvPr/>
        </p:nvSpPr>
        <p:spPr>
          <a:xfrm>
            <a:off x="2635047" y="2597193"/>
            <a:ext cx="8620431" cy="8784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buClr>
                <a:srgbClr val="0033CC"/>
              </a:buClr>
            </a:pPr>
            <a:r>
              <a:rPr lang="en-US" sz="2400" dirty="0">
                <a:solidFill>
                  <a:srgbClr val="0000FF"/>
                </a:solidFill>
                <a:latin typeface="Arial" charset="0"/>
                <a:cs typeface="Courier New" pitchFamily="49" charset="0"/>
              </a:rPr>
              <a:t>#include </a:t>
            </a:r>
            <a:r>
              <a:rPr lang="en-US" sz="2400" dirty="0">
                <a:solidFill>
                  <a:schemeClr val="tx1"/>
                </a:solidFill>
                <a:latin typeface="Arial" charset="0"/>
                <a:cs typeface="Courier New" pitchFamily="49" charset="0"/>
              </a:rPr>
              <a:t>"filename"   // in user directory</a:t>
            </a:r>
          </a:p>
          <a:p>
            <a:pPr algn="just">
              <a:buClr>
                <a:srgbClr val="0033CC"/>
              </a:buClr>
            </a:pPr>
            <a:r>
              <a:rPr 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#include </a:t>
            </a:r>
            <a:r>
              <a:rPr lang="en-US" sz="2400" dirty="0">
                <a:solidFill>
                  <a:schemeClr val="tx1"/>
                </a:solidFill>
                <a:latin typeface="Arial" charset="0"/>
                <a:cs typeface="Arial" charset="0"/>
              </a:rPr>
              <a:t>&lt;filename&gt; // in system directory</a:t>
            </a:r>
            <a:endParaRPr lang="en-US" sz="2200" b="1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DB4D9B-E761-4E88-B76C-1D1C0C50C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4364145"/>
            <a:ext cx="2617778" cy="1918668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00D788-0530-4EEB-9D44-FE3EC070E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508" y="3922501"/>
            <a:ext cx="3907707" cy="23603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E86310-0259-4FB8-8D1C-C80B46DBF3D1}"/>
              </a:ext>
            </a:extLst>
          </p:cNvPr>
          <p:cNvSpPr/>
          <p:nvPr/>
        </p:nvSpPr>
        <p:spPr>
          <a:xfrm>
            <a:off x="838200" y="4274581"/>
            <a:ext cx="1265903" cy="33594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4BF73E-3165-4D0A-82BD-0693EC77C023}"/>
              </a:ext>
            </a:extLst>
          </p:cNvPr>
          <p:cNvCxnSpPr/>
          <p:nvPr/>
        </p:nvCxnSpPr>
        <p:spPr>
          <a:xfrm flipH="1">
            <a:off x="2104103" y="4168877"/>
            <a:ext cx="2379405" cy="195268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07824354-00E0-4C24-A936-4342F7126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489" y="4274582"/>
            <a:ext cx="3507234" cy="59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310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49E2-A022-45DF-BD4B-4ED8EFD7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/>
              <a:t> directive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1C4E4-ECCF-4752-8AB6-147FEE888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charset="0"/>
                <a:cs typeface="Arial" charset="0"/>
              </a:rPr>
              <a:t>System directory: The </a:t>
            </a:r>
            <a:r>
              <a:rPr lang="en-US" sz="2400" b="1" dirty="0">
                <a:solidFill>
                  <a:srgbClr val="0000FF"/>
                </a:solidFill>
                <a:latin typeface="Arial" charset="0"/>
                <a:cs typeface="Arial" charset="0"/>
              </a:rPr>
              <a:t>include</a:t>
            </a:r>
            <a:r>
              <a:rPr lang="en-US" sz="2400" dirty="0">
                <a:latin typeface="Arial" charset="0"/>
                <a:cs typeface="Arial" charset="0"/>
              </a:rPr>
              <a:t> directory of the select programming environment (such as Dev-Cpp)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6920-9BDE-4723-97ED-ECE0AE36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B3044-1A02-4E25-93F6-417D5632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51B6A-85AE-4DBB-B3F7-C6E103CD0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775" y="2641480"/>
            <a:ext cx="6599212" cy="358223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C14EB72-8A50-4E97-9A2A-3DF143E80902}"/>
              </a:ext>
            </a:extLst>
          </p:cNvPr>
          <p:cNvSpPr/>
          <p:nvPr/>
        </p:nvSpPr>
        <p:spPr>
          <a:xfrm>
            <a:off x="3581400" y="3073396"/>
            <a:ext cx="4520381" cy="3162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501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4239-706C-47E8-9966-8C0E762A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Programming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3B2FF-FA65-4712-8D43-CFD8645E4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style, we</a:t>
            </a:r>
          </a:p>
          <a:p>
            <a:r>
              <a:rPr lang="en-US" dirty="0"/>
              <a:t>Declare a prototype for each function definition </a:t>
            </a:r>
          </a:p>
          <a:p>
            <a:r>
              <a:rPr lang="en-US" dirty="0"/>
              <a:t>Specify the return data type in each function definition </a:t>
            </a:r>
          </a:p>
          <a:p>
            <a:r>
              <a:rPr lang="en-US" dirty="0"/>
              <a:t>Specify void for a function with no parameters </a:t>
            </a:r>
          </a:p>
          <a:p>
            <a:r>
              <a:rPr lang="en-US" dirty="0"/>
              <a:t>Avoid calling the main function recursively </a:t>
            </a:r>
          </a:p>
          <a:p>
            <a:r>
              <a:rPr lang="en-US" dirty="0"/>
              <a:t>Include parameter identifiers in the prototype declarations </a:t>
            </a:r>
          </a:p>
          <a:p>
            <a:r>
              <a:rPr lang="en-US" dirty="0"/>
              <a:t>Use generic comments and variables names so that we can use the function in a variety of applications without modifying its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4B271-4197-46D9-9E40-BE3EBCCC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0C67C-957D-4BAC-9684-9E974D74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495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1457"/>
            <a:ext cx="9202270" cy="148496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7 - What happen when a function is called?</a:t>
            </a:r>
            <a:endParaRPr lang="en-US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96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E917-C5D6-4E25-8667-39F6E7A34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989" y="804065"/>
            <a:ext cx="10515600" cy="575433"/>
          </a:xfrm>
        </p:spPr>
        <p:txBody>
          <a:bodyPr/>
          <a:lstStyle/>
          <a:p>
            <a:pPr algn="ctr"/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FBD4A-D300-4A3A-80E3-9BA88D8A0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317" y="1438490"/>
            <a:ext cx="5149644" cy="5003400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C00000"/>
              </a:buClr>
              <a:buSzPct val="100000"/>
              <a:buFont typeface="+mj-lt"/>
              <a:buAutoNum type="arabicParenR"/>
            </a:pPr>
            <a:r>
              <a:rPr lang="en-US" dirty="0"/>
              <a:t>What is a module?</a:t>
            </a:r>
          </a:p>
          <a:p>
            <a:pPr marL="457200" indent="-457200">
              <a:buClr>
                <a:srgbClr val="C00000"/>
              </a:buClr>
              <a:buSzPct val="100000"/>
              <a:buFont typeface="+mj-lt"/>
              <a:buAutoNum type="arabicParenR"/>
            </a:pPr>
            <a:r>
              <a:rPr lang="en-US" dirty="0"/>
              <a:t>Characteristics of  modules</a:t>
            </a:r>
          </a:p>
          <a:p>
            <a:pPr marL="457200" indent="-457200">
              <a:buClr>
                <a:srgbClr val="C00000"/>
              </a:buClr>
              <a:buSzPct val="100000"/>
              <a:buFont typeface="+mj-lt"/>
              <a:buAutoNum type="arabicParenR"/>
            </a:pPr>
            <a:r>
              <a:rPr lang="en-US" dirty="0"/>
              <a:t>Hints for module identifying</a:t>
            </a:r>
          </a:p>
          <a:p>
            <a:pPr marL="457200" indent="-457200">
              <a:buClr>
                <a:srgbClr val="C00000"/>
              </a:buClr>
              <a:buSzPct val="100000"/>
              <a:buFont typeface="+mj-lt"/>
              <a:buAutoNum type="arabicParenR"/>
            </a:pPr>
            <a:r>
              <a:rPr lang="en-US" dirty="0"/>
              <a:t>C-Functions and Modules</a:t>
            </a:r>
          </a:p>
          <a:p>
            <a:pPr marL="457200" indent="-457200">
              <a:buClr>
                <a:srgbClr val="C00000"/>
              </a:buClr>
              <a:buSzPct val="100000"/>
              <a:buFont typeface="+mj-lt"/>
              <a:buAutoNum type="arabicParenR"/>
            </a:pPr>
            <a:r>
              <a:rPr lang="en-US" dirty="0"/>
              <a:t>How to implement a function?</a:t>
            </a:r>
          </a:p>
          <a:p>
            <a:pPr marL="457200" indent="-457200">
              <a:buClr>
                <a:srgbClr val="C00000"/>
              </a:buClr>
              <a:buSzPct val="100000"/>
              <a:buFont typeface="+mj-lt"/>
              <a:buAutoNum type="arabicParenR"/>
            </a:pPr>
            <a:r>
              <a:rPr lang="en-US" dirty="0"/>
              <a:t>How to use a function?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ABF7F-D129-491A-85C8-C608651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B1E75-873F-4D8F-98CC-7CE0C813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C70C8F-68E6-4DF4-B499-D9FBD18FF1DF}"/>
              </a:ext>
            </a:extLst>
          </p:cNvPr>
          <p:cNvSpPr txBox="1">
            <a:spLocks/>
          </p:cNvSpPr>
          <p:nvPr/>
        </p:nvSpPr>
        <p:spPr>
          <a:xfrm>
            <a:off x="5560142" y="1438490"/>
            <a:ext cx="6504039" cy="50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96875" indent="-396875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2">
                  <a:lumMod val="50000"/>
                </a:schemeClr>
              </a:buClr>
              <a:buSzPct val="50000"/>
              <a:buFont typeface="Wingdings" panose="05000000000000000000" pitchFamily="2" charset="2"/>
              <a:buChar char="u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C00000"/>
              </a:buClr>
              <a:buSzPct val="100000"/>
              <a:buFont typeface="+mj-lt"/>
              <a:buAutoNum type="arabicParenR" startAt="7"/>
            </a:pPr>
            <a:r>
              <a:rPr lang="en-US" dirty="0"/>
              <a:t>What happen when a function is called?</a:t>
            </a:r>
          </a:p>
          <a:p>
            <a:pPr marL="457200" indent="-457200">
              <a:buClr>
                <a:srgbClr val="C00000"/>
              </a:buClr>
              <a:buSzPct val="100000"/>
              <a:buFont typeface="+mj-lt"/>
              <a:buAutoNum type="arabicParenR" startAt="7"/>
            </a:pPr>
            <a:r>
              <a:rPr lang="en-US" dirty="0"/>
              <a:t>How to analyze a problem into functions?</a:t>
            </a:r>
          </a:p>
          <a:p>
            <a:pPr marL="457200" indent="-457200">
              <a:buClr>
                <a:srgbClr val="C00000"/>
              </a:buClr>
              <a:buSzPct val="100000"/>
              <a:buFont typeface="+mj-lt"/>
              <a:buAutoNum type="arabicParenR" startAt="7"/>
            </a:pPr>
            <a:r>
              <a:rPr lang="en-US" dirty="0"/>
              <a:t>Implement a program using functions</a:t>
            </a:r>
          </a:p>
          <a:p>
            <a:pPr marL="457200" indent="-457200">
              <a:buClr>
                <a:srgbClr val="C00000"/>
              </a:buClr>
              <a:buSzPct val="100000"/>
              <a:buFont typeface="+mj-lt"/>
              <a:buAutoNum type="arabicParenR" startAt="7"/>
            </a:pPr>
            <a:r>
              <a:rPr lang="en-US" dirty="0"/>
              <a:t> Extent and Scope of a variable</a:t>
            </a:r>
          </a:p>
          <a:p>
            <a:pPr marL="457200" indent="-457200">
              <a:buClr>
                <a:srgbClr val="C00000"/>
              </a:buClr>
              <a:buSzPct val="100000"/>
              <a:buFont typeface="+mj-lt"/>
              <a:buAutoNum type="arabicParenR" startAt="7"/>
            </a:pPr>
            <a:r>
              <a:rPr lang="en-US" dirty="0"/>
              <a:t> Walkthroughs with Functions</a:t>
            </a:r>
          </a:p>
        </p:txBody>
      </p:sp>
    </p:spTree>
    <p:extLst>
      <p:ext uri="{BB962C8B-B14F-4D97-AF65-F5344CB8AC3E}">
        <p14:creationId xmlns:p14="http://schemas.microsoft.com/office/powerpoint/2010/main" val="25248023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BE0992E-0555-4AFB-BBB0-080938CC7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662" y="3136767"/>
            <a:ext cx="3078362" cy="258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31B407B-809F-4C77-AF3E-A2B139390AEB}"/>
              </a:ext>
            </a:extLst>
          </p:cNvPr>
          <p:cNvSpPr/>
          <p:nvPr/>
        </p:nvSpPr>
        <p:spPr>
          <a:xfrm>
            <a:off x="10781071" y="2514600"/>
            <a:ext cx="1066801" cy="18288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</a:rPr>
              <a:t>HEAP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D5D80-3753-427F-8341-9217EA43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5" y="685003"/>
            <a:ext cx="10515600" cy="365125"/>
          </a:xfrm>
        </p:spPr>
        <p:txBody>
          <a:bodyPr/>
          <a:lstStyle/>
          <a:p>
            <a:r>
              <a:rPr lang="en-US" sz="3000" dirty="0"/>
              <a:t>Memory map when a function is called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F6151-2E00-48E7-A358-B1C4350D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CB1C8-5361-4F04-9CB7-6E15C2944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D50D72-7147-43EA-8166-BD8BC9F1C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28" y="1212921"/>
            <a:ext cx="4851685" cy="510498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BD6EC58-916F-4F9F-9098-D87DCB72C468}"/>
              </a:ext>
            </a:extLst>
          </p:cNvPr>
          <p:cNvSpPr/>
          <p:nvPr/>
        </p:nvSpPr>
        <p:spPr>
          <a:xfrm>
            <a:off x="9790472" y="4648200"/>
            <a:ext cx="990600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6684184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2C4BE4-7BF0-488F-93B9-1F01597D1A06}"/>
              </a:ext>
            </a:extLst>
          </p:cNvPr>
          <p:cNvSpPr/>
          <p:nvPr/>
        </p:nvSpPr>
        <p:spPr>
          <a:xfrm>
            <a:off x="9790472" y="4419600"/>
            <a:ext cx="990600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6684188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EDC75A-241D-45F3-BA48-5705FBA2E46C}"/>
              </a:ext>
            </a:extLst>
          </p:cNvPr>
          <p:cNvSpPr/>
          <p:nvPr/>
        </p:nvSpPr>
        <p:spPr>
          <a:xfrm>
            <a:off x="9790472" y="1524000"/>
            <a:ext cx="990600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4200002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CD75A6-0A14-4296-AB22-F1F09E46D6A1}"/>
              </a:ext>
            </a:extLst>
          </p:cNvPr>
          <p:cNvSpPr/>
          <p:nvPr/>
        </p:nvSpPr>
        <p:spPr>
          <a:xfrm>
            <a:off x="9790472" y="2209800"/>
            <a:ext cx="990600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4199776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2ADCE9-BEB6-4F76-B369-62838F0EC500}"/>
              </a:ext>
            </a:extLst>
          </p:cNvPr>
          <p:cNvSpPr/>
          <p:nvPr/>
        </p:nvSpPr>
        <p:spPr>
          <a:xfrm>
            <a:off x="9790472" y="5351204"/>
            <a:ext cx="990600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6684144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08FACB-1CFC-4F8A-9865-199D3C6F8BA5}"/>
              </a:ext>
            </a:extLst>
          </p:cNvPr>
          <p:cNvSpPr/>
          <p:nvPr/>
        </p:nvSpPr>
        <p:spPr>
          <a:xfrm>
            <a:off x="9790472" y="5122604"/>
            <a:ext cx="990600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6684152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F5373F-0DF8-4E13-A7B2-A18B24889E80}"/>
              </a:ext>
            </a:extLst>
          </p:cNvPr>
          <p:cNvSpPr/>
          <p:nvPr/>
        </p:nvSpPr>
        <p:spPr>
          <a:xfrm>
            <a:off x="9790472" y="5868194"/>
            <a:ext cx="990600" cy="38020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66841120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80844B-5964-49D4-8797-9BA03287CAE4}"/>
              </a:ext>
            </a:extLst>
          </p:cNvPr>
          <p:cNvSpPr/>
          <p:nvPr/>
        </p:nvSpPr>
        <p:spPr>
          <a:xfrm>
            <a:off x="9790472" y="515934"/>
            <a:ext cx="990600" cy="4683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42026608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BEC1B4-7693-4CB0-860F-A9ED793149D3}"/>
              </a:ext>
            </a:extLst>
          </p:cNvPr>
          <p:cNvSpPr/>
          <p:nvPr/>
        </p:nvSpPr>
        <p:spPr>
          <a:xfrm>
            <a:off x="10781072" y="528903"/>
            <a:ext cx="1066800" cy="461697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/>
              <a:t>myVar</a:t>
            </a:r>
            <a:r>
              <a:rPr lang="en-US" sz="1500" dirty="0"/>
              <a:t>=10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C7A407-D81E-424F-96E7-FE7A1340EFE7}"/>
              </a:ext>
            </a:extLst>
          </p:cNvPr>
          <p:cNvSpPr/>
          <p:nvPr/>
        </p:nvSpPr>
        <p:spPr>
          <a:xfrm>
            <a:off x="10781072" y="4419600"/>
            <a:ext cx="1066800" cy="228600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a  = 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63990F-8CCE-488F-8FBD-11452CAEA563}"/>
              </a:ext>
            </a:extLst>
          </p:cNvPr>
          <p:cNvSpPr/>
          <p:nvPr/>
        </p:nvSpPr>
        <p:spPr>
          <a:xfrm>
            <a:off x="10781072" y="4648200"/>
            <a:ext cx="1066800" cy="228600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</a:rPr>
              <a:t>b  = 8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F3E8D2-C686-45A2-9C06-6E12404A7021}"/>
              </a:ext>
            </a:extLst>
          </p:cNvPr>
          <p:cNvSpPr/>
          <p:nvPr/>
        </p:nvSpPr>
        <p:spPr>
          <a:xfrm>
            <a:off x="10781072" y="1143000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Code of main()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5BE4AA-776B-42AF-A7ED-66BC72CE7203}"/>
              </a:ext>
            </a:extLst>
          </p:cNvPr>
          <p:cNvSpPr/>
          <p:nvPr/>
        </p:nvSpPr>
        <p:spPr>
          <a:xfrm>
            <a:off x="10781072" y="1828800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Code of average()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0AD860-C8C1-4887-918A-00D822ED5F81}"/>
              </a:ext>
            </a:extLst>
          </p:cNvPr>
          <p:cNvSpPr/>
          <p:nvPr/>
        </p:nvSpPr>
        <p:spPr>
          <a:xfrm>
            <a:off x="10781072" y="5122604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BE6493-7862-419B-802A-38753D72149D}"/>
              </a:ext>
            </a:extLst>
          </p:cNvPr>
          <p:cNvSpPr/>
          <p:nvPr/>
        </p:nvSpPr>
        <p:spPr>
          <a:xfrm>
            <a:off x="10781072" y="5351204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7FDA48-229C-4CDE-8707-C0ED3E8DB882}"/>
              </a:ext>
            </a:extLst>
          </p:cNvPr>
          <p:cNvSpPr/>
          <p:nvPr/>
        </p:nvSpPr>
        <p:spPr>
          <a:xfrm>
            <a:off x="10781072" y="5867400"/>
            <a:ext cx="1066800" cy="3810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DC7B3FA-AB48-4679-898A-38A4FB188817}"/>
              </a:ext>
            </a:extLst>
          </p:cNvPr>
          <p:cNvCxnSpPr>
            <a:cxnSpLocks/>
          </p:cNvCxnSpPr>
          <p:nvPr/>
        </p:nvCxnSpPr>
        <p:spPr>
          <a:xfrm>
            <a:off x="10781072" y="381000"/>
            <a:ext cx="0" cy="59436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C4ABC8-AF81-4FE7-9652-0467C8A1668B}"/>
              </a:ext>
            </a:extLst>
          </p:cNvPr>
          <p:cNvCxnSpPr/>
          <p:nvPr/>
        </p:nvCxnSpPr>
        <p:spPr>
          <a:xfrm rot="5400000">
            <a:off x="8875278" y="3352006"/>
            <a:ext cx="5943600" cy="158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5A2CB63-2BE4-4899-B70F-B07A18A75C2A}"/>
              </a:ext>
            </a:extLst>
          </p:cNvPr>
          <p:cNvSpPr/>
          <p:nvPr/>
        </p:nvSpPr>
        <p:spPr>
          <a:xfrm>
            <a:off x="8614747" y="4420816"/>
            <a:ext cx="1050365" cy="18288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STACK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</a:rPr>
              <a:t>segment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AFED77-66C7-4B5C-AE5B-FA8E589014F7}"/>
              </a:ext>
            </a:extLst>
          </p:cNvPr>
          <p:cNvSpPr/>
          <p:nvPr/>
        </p:nvSpPr>
        <p:spPr>
          <a:xfrm>
            <a:off x="8636900" y="522210"/>
            <a:ext cx="1028212" cy="46839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Data segment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8CEE33-F2C0-44BA-A075-6941CF3331F3}"/>
              </a:ext>
            </a:extLst>
          </p:cNvPr>
          <p:cNvSpPr/>
          <p:nvPr/>
        </p:nvSpPr>
        <p:spPr>
          <a:xfrm>
            <a:off x="8636900" y="1143000"/>
            <a:ext cx="1028212" cy="12954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Code segment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14B9FB-DC0A-41C3-A791-7EBA41812B47}"/>
              </a:ext>
            </a:extLst>
          </p:cNvPr>
          <p:cNvSpPr txBox="1"/>
          <p:nvPr/>
        </p:nvSpPr>
        <p:spPr>
          <a:xfrm>
            <a:off x="6009688" y="2209800"/>
            <a:ext cx="2331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Memory mapping</a:t>
            </a:r>
            <a:endParaRPr lang="en-US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2FB5F7-3A16-4DD4-9310-2BC8EA41D5F8}"/>
              </a:ext>
            </a:extLst>
          </p:cNvPr>
          <p:cNvCxnSpPr>
            <a:cxnSpLocks/>
          </p:cNvCxnSpPr>
          <p:nvPr/>
        </p:nvCxnSpPr>
        <p:spPr>
          <a:xfrm>
            <a:off x="5499554" y="2595716"/>
            <a:ext cx="286061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DD0CA8-EC52-4FE8-B7CE-DF004E674BC3}"/>
              </a:ext>
            </a:extLst>
          </p:cNvPr>
          <p:cNvCxnSpPr>
            <a:cxnSpLocks/>
          </p:cNvCxnSpPr>
          <p:nvPr/>
        </p:nvCxnSpPr>
        <p:spPr>
          <a:xfrm>
            <a:off x="2526888" y="2011680"/>
            <a:ext cx="7263584" cy="33395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47AFBB7-1398-4175-8806-F682477EB442}"/>
              </a:ext>
            </a:extLst>
          </p:cNvPr>
          <p:cNvCxnSpPr>
            <a:cxnSpLocks/>
          </p:cNvCxnSpPr>
          <p:nvPr/>
        </p:nvCxnSpPr>
        <p:spPr>
          <a:xfrm>
            <a:off x="1966452" y="4208206"/>
            <a:ext cx="7824020" cy="439994"/>
          </a:xfrm>
          <a:prstGeom prst="straightConnector1">
            <a:avLst/>
          </a:prstGeom>
          <a:ln w="190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42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31B407B-809F-4C77-AF3E-A2B139390AEB}"/>
              </a:ext>
            </a:extLst>
          </p:cNvPr>
          <p:cNvSpPr/>
          <p:nvPr/>
        </p:nvSpPr>
        <p:spPr>
          <a:xfrm>
            <a:off x="10090354" y="2573592"/>
            <a:ext cx="1066801" cy="18288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</a:rPr>
              <a:t>HEAP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D5D80-3753-427F-8341-9217EA43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555" y="685003"/>
            <a:ext cx="10515600" cy="365125"/>
          </a:xfrm>
        </p:spPr>
        <p:txBody>
          <a:bodyPr/>
          <a:lstStyle/>
          <a:p>
            <a:r>
              <a:rPr lang="en-US" sz="3000" dirty="0"/>
              <a:t>Memory map when a function is called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F6151-2E00-48E7-A358-B1C4350D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CB1C8-5361-4F04-9CB7-6E15C2944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D50D72-7147-43EA-8166-BD8BC9F1C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62" y="1201992"/>
            <a:ext cx="4851685" cy="510498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BD6EC58-916F-4F9F-9098-D87DCB72C468}"/>
              </a:ext>
            </a:extLst>
          </p:cNvPr>
          <p:cNvSpPr/>
          <p:nvPr/>
        </p:nvSpPr>
        <p:spPr>
          <a:xfrm>
            <a:off x="9099755" y="4707192"/>
            <a:ext cx="990600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6684184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2C4BE4-7BF0-488F-93B9-1F01597D1A06}"/>
              </a:ext>
            </a:extLst>
          </p:cNvPr>
          <p:cNvSpPr/>
          <p:nvPr/>
        </p:nvSpPr>
        <p:spPr>
          <a:xfrm>
            <a:off x="9099755" y="4478592"/>
            <a:ext cx="990600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6684188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EDC75A-241D-45F3-BA48-5705FBA2E46C}"/>
              </a:ext>
            </a:extLst>
          </p:cNvPr>
          <p:cNvSpPr/>
          <p:nvPr/>
        </p:nvSpPr>
        <p:spPr>
          <a:xfrm>
            <a:off x="9099755" y="1582992"/>
            <a:ext cx="990600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4200002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CD75A6-0A14-4296-AB22-F1F09E46D6A1}"/>
              </a:ext>
            </a:extLst>
          </p:cNvPr>
          <p:cNvSpPr/>
          <p:nvPr/>
        </p:nvSpPr>
        <p:spPr>
          <a:xfrm>
            <a:off x="9099755" y="2268792"/>
            <a:ext cx="990600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4199776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2ADCE9-BEB6-4F76-B369-62838F0EC500}"/>
              </a:ext>
            </a:extLst>
          </p:cNvPr>
          <p:cNvSpPr/>
          <p:nvPr/>
        </p:nvSpPr>
        <p:spPr>
          <a:xfrm>
            <a:off x="9099755" y="5410196"/>
            <a:ext cx="990600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6684144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08FACB-1CFC-4F8A-9865-199D3C6F8BA5}"/>
              </a:ext>
            </a:extLst>
          </p:cNvPr>
          <p:cNvSpPr/>
          <p:nvPr/>
        </p:nvSpPr>
        <p:spPr>
          <a:xfrm>
            <a:off x="9099755" y="5181596"/>
            <a:ext cx="990600" cy="228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6684152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F5373F-0DF8-4E13-A7B2-A18B24889E80}"/>
              </a:ext>
            </a:extLst>
          </p:cNvPr>
          <p:cNvSpPr/>
          <p:nvPr/>
        </p:nvSpPr>
        <p:spPr>
          <a:xfrm>
            <a:off x="9099755" y="5927186"/>
            <a:ext cx="990600" cy="38020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66841120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80844B-5964-49D4-8797-9BA03287CAE4}"/>
              </a:ext>
            </a:extLst>
          </p:cNvPr>
          <p:cNvSpPr/>
          <p:nvPr/>
        </p:nvSpPr>
        <p:spPr>
          <a:xfrm>
            <a:off x="9099755" y="574926"/>
            <a:ext cx="990600" cy="4683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42026608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BEC1B4-7693-4CB0-860F-A9ED793149D3}"/>
              </a:ext>
            </a:extLst>
          </p:cNvPr>
          <p:cNvSpPr/>
          <p:nvPr/>
        </p:nvSpPr>
        <p:spPr>
          <a:xfrm>
            <a:off x="10090355" y="587895"/>
            <a:ext cx="1066800" cy="461697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/>
              <a:t>myVar</a:t>
            </a:r>
            <a:r>
              <a:rPr lang="en-US" sz="1500" dirty="0"/>
              <a:t>=10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C7A407-D81E-424F-96E7-FE7A1340EFE7}"/>
              </a:ext>
            </a:extLst>
          </p:cNvPr>
          <p:cNvSpPr/>
          <p:nvPr/>
        </p:nvSpPr>
        <p:spPr>
          <a:xfrm>
            <a:off x="10090355" y="4478592"/>
            <a:ext cx="1066800" cy="228600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a  = 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63990F-8CCE-488F-8FBD-11452CAEA563}"/>
              </a:ext>
            </a:extLst>
          </p:cNvPr>
          <p:cNvSpPr/>
          <p:nvPr/>
        </p:nvSpPr>
        <p:spPr>
          <a:xfrm>
            <a:off x="10090355" y="4707192"/>
            <a:ext cx="1066800" cy="228600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</a:rPr>
              <a:t>b  = 8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F3E8D2-C686-45A2-9C06-6E12404A7021}"/>
              </a:ext>
            </a:extLst>
          </p:cNvPr>
          <p:cNvSpPr/>
          <p:nvPr/>
        </p:nvSpPr>
        <p:spPr>
          <a:xfrm>
            <a:off x="10090355" y="1201992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Code of main()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5BE4AA-776B-42AF-A7ED-66BC72CE7203}"/>
              </a:ext>
            </a:extLst>
          </p:cNvPr>
          <p:cNvSpPr/>
          <p:nvPr/>
        </p:nvSpPr>
        <p:spPr>
          <a:xfrm>
            <a:off x="10090355" y="1887792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Code of average()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0AD860-C8C1-4887-918A-00D822ED5F81}"/>
              </a:ext>
            </a:extLst>
          </p:cNvPr>
          <p:cNvSpPr/>
          <p:nvPr/>
        </p:nvSpPr>
        <p:spPr>
          <a:xfrm>
            <a:off x="10090355" y="5181596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BE6493-7862-419B-802A-38753D72149D}"/>
              </a:ext>
            </a:extLst>
          </p:cNvPr>
          <p:cNvSpPr/>
          <p:nvPr/>
        </p:nvSpPr>
        <p:spPr>
          <a:xfrm>
            <a:off x="10090355" y="5410196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7FDA48-229C-4CDE-8707-C0ED3E8DB882}"/>
              </a:ext>
            </a:extLst>
          </p:cNvPr>
          <p:cNvSpPr/>
          <p:nvPr/>
        </p:nvSpPr>
        <p:spPr>
          <a:xfrm>
            <a:off x="10090355" y="5926392"/>
            <a:ext cx="1066800" cy="3810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DC7B3FA-AB48-4679-898A-38A4FB188817}"/>
              </a:ext>
            </a:extLst>
          </p:cNvPr>
          <p:cNvCxnSpPr>
            <a:cxnSpLocks/>
          </p:cNvCxnSpPr>
          <p:nvPr/>
        </p:nvCxnSpPr>
        <p:spPr>
          <a:xfrm>
            <a:off x="10090355" y="439992"/>
            <a:ext cx="0" cy="59436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C4ABC8-AF81-4FE7-9652-0467C8A1668B}"/>
              </a:ext>
            </a:extLst>
          </p:cNvPr>
          <p:cNvCxnSpPr/>
          <p:nvPr/>
        </p:nvCxnSpPr>
        <p:spPr>
          <a:xfrm rot="5400000">
            <a:off x="8184561" y="3410998"/>
            <a:ext cx="5943600" cy="158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5A2CB63-2BE4-4899-B70F-B07A18A75C2A}"/>
              </a:ext>
            </a:extLst>
          </p:cNvPr>
          <p:cNvSpPr/>
          <p:nvPr/>
        </p:nvSpPr>
        <p:spPr>
          <a:xfrm>
            <a:off x="7845370" y="4479808"/>
            <a:ext cx="1050365" cy="18288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STACK</a:t>
            </a:r>
          </a:p>
          <a:p>
            <a:pPr algn="ctr"/>
            <a:r>
              <a:rPr lang="en-US" sz="1400" b="1" dirty="0">
                <a:solidFill>
                  <a:srgbClr val="0000FF"/>
                </a:solidFill>
              </a:rPr>
              <a:t>segment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BEFA49D-F49B-4DAF-8C26-A0BE8469A8AB}"/>
              </a:ext>
            </a:extLst>
          </p:cNvPr>
          <p:cNvCxnSpPr>
            <a:cxnSpLocks/>
          </p:cNvCxnSpPr>
          <p:nvPr/>
        </p:nvCxnSpPr>
        <p:spPr>
          <a:xfrm flipV="1">
            <a:off x="10781072" y="4787208"/>
            <a:ext cx="0" cy="508688"/>
          </a:xfrm>
          <a:prstGeom prst="straightConnector1">
            <a:avLst/>
          </a:prstGeom>
          <a:ln w="28575">
            <a:solidFill>
              <a:srgbClr val="0000FF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372F76A-0294-4C43-B9D6-BCD6A2273941}"/>
              </a:ext>
            </a:extLst>
          </p:cNvPr>
          <p:cNvCxnSpPr>
            <a:cxnSpLocks/>
          </p:cNvCxnSpPr>
          <p:nvPr/>
        </p:nvCxnSpPr>
        <p:spPr>
          <a:xfrm flipV="1">
            <a:off x="10969114" y="4554792"/>
            <a:ext cx="0" cy="969704"/>
          </a:xfrm>
          <a:prstGeom prst="straightConnector1">
            <a:avLst/>
          </a:prstGeom>
          <a:ln w="28575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AAFED77-66C7-4B5C-AE5B-FA8E589014F7}"/>
              </a:ext>
            </a:extLst>
          </p:cNvPr>
          <p:cNvSpPr/>
          <p:nvPr/>
        </p:nvSpPr>
        <p:spPr>
          <a:xfrm>
            <a:off x="7867523" y="581202"/>
            <a:ext cx="1028212" cy="46839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Data segment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8CEE33-F2C0-44BA-A075-6941CF3331F3}"/>
              </a:ext>
            </a:extLst>
          </p:cNvPr>
          <p:cNvSpPr/>
          <p:nvPr/>
        </p:nvSpPr>
        <p:spPr>
          <a:xfrm>
            <a:off x="7867523" y="1201992"/>
            <a:ext cx="1028212" cy="12954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Code segment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0CE72E-F5DB-4A20-9C0C-685B6E3DEF4F}"/>
              </a:ext>
            </a:extLst>
          </p:cNvPr>
          <p:cNvCxnSpPr>
            <a:cxnSpLocks/>
          </p:cNvCxnSpPr>
          <p:nvPr/>
        </p:nvCxnSpPr>
        <p:spPr>
          <a:xfrm flipV="1">
            <a:off x="5053781" y="5394209"/>
            <a:ext cx="3971363" cy="32449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0DE7ACF-B9FF-4508-830E-DB729B935B24}"/>
              </a:ext>
            </a:extLst>
          </p:cNvPr>
          <p:cNvSpPr/>
          <p:nvPr/>
        </p:nvSpPr>
        <p:spPr>
          <a:xfrm>
            <a:off x="6727288" y="5402853"/>
            <a:ext cx="312174" cy="3121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E5AF61F-1837-4A7A-93C8-2E4A1CB06246}"/>
              </a:ext>
            </a:extLst>
          </p:cNvPr>
          <p:cNvSpPr/>
          <p:nvPr/>
        </p:nvSpPr>
        <p:spPr>
          <a:xfrm>
            <a:off x="10688895" y="4882954"/>
            <a:ext cx="312174" cy="3121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7F2710-8A49-4102-AE0F-FC83F3E7203B}"/>
              </a:ext>
            </a:extLst>
          </p:cNvPr>
          <p:cNvCxnSpPr>
            <a:cxnSpLocks/>
          </p:cNvCxnSpPr>
          <p:nvPr/>
        </p:nvCxnSpPr>
        <p:spPr>
          <a:xfrm flipH="1" flipV="1">
            <a:off x="2752114" y="1966452"/>
            <a:ext cx="2049274" cy="375722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C71CF7B-23A7-4162-9E33-506124367973}"/>
              </a:ext>
            </a:extLst>
          </p:cNvPr>
          <p:cNvSpPr/>
          <p:nvPr/>
        </p:nvSpPr>
        <p:spPr>
          <a:xfrm>
            <a:off x="3581400" y="3609327"/>
            <a:ext cx="312174" cy="3121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FF5F350-A5B4-44AD-B95D-FAB4D1DF76E9}"/>
              </a:ext>
            </a:extLst>
          </p:cNvPr>
          <p:cNvCxnSpPr>
            <a:cxnSpLocks/>
          </p:cNvCxnSpPr>
          <p:nvPr/>
        </p:nvCxnSpPr>
        <p:spPr>
          <a:xfrm>
            <a:off x="2015363" y="3625319"/>
            <a:ext cx="1652069" cy="209338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73919C8-8CE0-4E22-9B84-4DD0E0F5595E}"/>
              </a:ext>
            </a:extLst>
          </p:cNvPr>
          <p:cNvSpPr/>
          <p:nvPr/>
        </p:nvSpPr>
        <p:spPr>
          <a:xfrm>
            <a:off x="2006950" y="3688975"/>
            <a:ext cx="312174" cy="3121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4F9B403-E8D2-4861-AD85-1456F64A4170}"/>
              </a:ext>
            </a:extLst>
          </p:cNvPr>
          <p:cNvCxnSpPr>
            <a:cxnSpLocks/>
          </p:cNvCxnSpPr>
          <p:nvPr/>
        </p:nvCxnSpPr>
        <p:spPr>
          <a:xfrm flipH="1" flipV="1">
            <a:off x="3821931" y="5840362"/>
            <a:ext cx="5277823" cy="40487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6E1089B2-5613-49EC-AD80-2A3AD23D61E9}"/>
              </a:ext>
            </a:extLst>
          </p:cNvPr>
          <p:cNvSpPr/>
          <p:nvPr/>
        </p:nvSpPr>
        <p:spPr>
          <a:xfrm>
            <a:off x="6727288" y="5877496"/>
            <a:ext cx="312174" cy="3121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C58AF-2383-43E4-9C9F-C0E6DD2F1CC1}"/>
              </a:ext>
            </a:extLst>
          </p:cNvPr>
          <p:cNvSpPr txBox="1"/>
          <p:nvPr/>
        </p:nvSpPr>
        <p:spPr>
          <a:xfrm>
            <a:off x="11249332" y="4707192"/>
            <a:ext cx="70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E12BAF-CBC9-4666-A965-A230EB6A0C96}"/>
              </a:ext>
            </a:extLst>
          </p:cNvPr>
          <p:cNvSpPr txBox="1"/>
          <p:nvPr/>
        </p:nvSpPr>
        <p:spPr>
          <a:xfrm>
            <a:off x="10084355" y="5117996"/>
            <a:ext cx="94234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rgbClr val="0000FF"/>
                </a:solidFill>
              </a:rPr>
              <a:t>b  = 8</a:t>
            </a:r>
            <a:endParaRPr lang="en-US" sz="17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156B79-768F-487A-BE96-EF03AFA55B3E}"/>
              </a:ext>
            </a:extLst>
          </p:cNvPr>
          <p:cNvSpPr txBox="1"/>
          <p:nvPr/>
        </p:nvSpPr>
        <p:spPr>
          <a:xfrm>
            <a:off x="10073222" y="5330440"/>
            <a:ext cx="771391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rgbClr val="FF0000"/>
                </a:solidFill>
              </a:rPr>
              <a:t>a  = 5</a:t>
            </a:r>
            <a:endParaRPr lang="en-US" sz="17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F34712-BED2-47BE-ACDA-7102BA68BF78}"/>
              </a:ext>
            </a:extLst>
          </p:cNvPr>
          <p:cNvSpPr txBox="1"/>
          <p:nvPr/>
        </p:nvSpPr>
        <p:spPr>
          <a:xfrm>
            <a:off x="10102297" y="5833544"/>
            <a:ext cx="132503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tx1"/>
                </a:solidFill>
              </a:rPr>
              <a:t>result = 6.500000</a:t>
            </a:r>
          </a:p>
        </p:txBody>
      </p:sp>
    </p:spTree>
    <p:extLst>
      <p:ext uri="{BB962C8B-B14F-4D97-AF65-F5344CB8AC3E}">
        <p14:creationId xmlns:p14="http://schemas.microsoft.com/office/powerpoint/2010/main" val="413364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9" grpId="0" animBg="1"/>
      <p:bldP spid="56" grpId="0" animBg="1"/>
      <p:bldP spid="58" grpId="0" animBg="1"/>
      <p:bldP spid="41" grpId="0"/>
      <p:bldP spid="44" grpId="0"/>
      <p:bldP spid="4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B8F6-DC4B-4667-B571-5E81B354F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A0D38-A03A-4660-95ED-A160BBBC0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/>
              <a:t>C-language uses the “</a:t>
            </a:r>
            <a:r>
              <a:rPr lang="en-US" sz="2800" b="1" dirty="0"/>
              <a:t>pass by value</a:t>
            </a:r>
            <a:r>
              <a:rPr lang="en-US" sz="2800" dirty="0"/>
              <a:t>” only when passing arguments to called functions.</a:t>
            </a:r>
          </a:p>
          <a:p>
            <a:r>
              <a:rPr lang="en-US" dirty="0"/>
              <a:t>The function receives copies of the data supplied by the arguments in the function call (</a:t>
            </a:r>
            <a:r>
              <a:rPr lang="en-US" i="1" dirty="0">
                <a:solidFill>
                  <a:srgbClr val="0000CC"/>
                </a:solidFill>
              </a:rPr>
              <a:t>The compiler allocates space for each parameter and initializes each parameter to the value of the corresponding argument in the function call</a:t>
            </a:r>
            <a:r>
              <a:rPr lang="en-US" dirty="0"/>
              <a:t>).</a:t>
            </a:r>
          </a:p>
          <a:p>
            <a:r>
              <a:rPr lang="en-US" dirty="0"/>
              <a:t>So, anything passed into a function call is unchanged in the caller's scope when the function returns</a:t>
            </a:r>
          </a:p>
          <a:p>
            <a:pPr lvl="1"/>
            <a:r>
              <a:rPr lang="en-US" dirty="0"/>
              <a:t>Parameters and arguments stored in different addresses</a:t>
            </a:r>
          </a:p>
          <a:p>
            <a:pPr lvl="1"/>
            <a:r>
              <a:rPr lang="en-US" dirty="0"/>
              <a:t>Although they have the same names, they are still different</a:t>
            </a:r>
          </a:p>
          <a:p>
            <a:r>
              <a:rPr lang="en-US" dirty="0"/>
              <a:t>When a called function completes it’s task, it’s memory block, allocated, is de-allocated.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87433-3909-44B2-AF3B-EF208133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62AF0-042E-4870-8083-CF6CE57C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290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0DBD-A0E8-4D65-A5E8-E0907F81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49BB1-2BDD-40BA-AF57-BFD671800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38490"/>
            <a:ext cx="4461386" cy="5003400"/>
          </a:xfrm>
        </p:spPr>
        <p:txBody>
          <a:bodyPr/>
          <a:lstStyle/>
          <a:p>
            <a:r>
              <a:rPr lang="en-US" sz="2400" dirty="0"/>
              <a:t>A program for swapping two integers is implemented as this code.</a:t>
            </a:r>
          </a:p>
          <a:p>
            <a:r>
              <a:rPr lang="en-US" sz="2400" dirty="0">
                <a:sym typeface="Wingdings" panose="05000000000000000000" pitchFamily="2" charset="2"/>
              </a:rPr>
              <a:t>Rewrite</a:t>
            </a:r>
            <a:r>
              <a:rPr lang="en-US" sz="2400" dirty="0"/>
              <a:t>, compile and run this program.</a:t>
            </a:r>
          </a:p>
          <a:p>
            <a:pPr lvl="1"/>
            <a:r>
              <a:rPr lang="en-US" dirty="0"/>
              <a:t>Draw memory map</a:t>
            </a:r>
          </a:p>
          <a:p>
            <a:pPr lvl="1"/>
            <a:r>
              <a:rPr lang="en-US" dirty="0"/>
              <a:t>Explain the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EDDD3-1ACF-4676-938E-956EC61E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5C8E3-8265-43C4-A54F-5B2E15AF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4D656B-E60D-4C38-82CE-03978F341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440" y="1202516"/>
            <a:ext cx="5641820" cy="4738472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39770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9368" y="2241457"/>
            <a:ext cx="9832258" cy="134149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chemeClr val="accent2"/>
                </a:solidFill>
              </a:rPr>
              <a:t>8 - </a:t>
            </a:r>
            <a:r>
              <a:rPr lang="en-US" b="1" dirty="0" err="1">
                <a:solidFill>
                  <a:schemeClr val="accent2"/>
                </a:solidFill>
              </a:rPr>
              <a:t>A</a:t>
            </a:r>
            <a:r>
              <a:rPr lang="en-US" sz="4400" b="1" dirty="0" err="1">
                <a:solidFill>
                  <a:schemeClr val="accent2"/>
                </a:solidFill>
              </a:rPr>
              <a:t>nalyse</a:t>
            </a:r>
            <a:r>
              <a:rPr lang="en-US" sz="4400" b="1" dirty="0">
                <a:solidFill>
                  <a:schemeClr val="accent2"/>
                </a:solidFill>
              </a:rPr>
              <a:t> a program to functions</a:t>
            </a:r>
          </a:p>
        </p:txBody>
      </p:sp>
    </p:spTree>
    <p:extLst>
      <p:ext uri="{BB962C8B-B14F-4D97-AF65-F5344CB8AC3E}">
        <p14:creationId xmlns:p14="http://schemas.microsoft.com/office/powerpoint/2010/main" val="22329413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18">
            <a:extLst>
              <a:ext uri="{FF2B5EF4-FFF2-40B4-BE49-F238E27FC236}">
                <a16:creationId xmlns:a16="http://schemas.microsoft.com/office/drawing/2014/main" id="{1F051B7C-6D12-4120-A73F-0059CEA14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5149" y="4862052"/>
            <a:ext cx="381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A4456-B493-4940-A0C5-5C6FAB2F0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49" y="596199"/>
            <a:ext cx="10515600" cy="575433"/>
          </a:xfrm>
        </p:spPr>
        <p:txBody>
          <a:bodyPr/>
          <a:lstStyle/>
          <a:p>
            <a:r>
              <a:rPr lang="en-US" sz="3000" dirty="0" err="1"/>
              <a:t>Analyse</a:t>
            </a:r>
            <a:r>
              <a:rPr lang="en-US" sz="3000" dirty="0"/>
              <a:t> a program to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7806B-7A4A-45B7-9947-F82AFFC8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9B9CD-BC5E-4FCA-9B1C-A6BD1DC0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96E5D4-8D2F-4F0D-B7F5-9B0DAAC1C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291" y="2823687"/>
            <a:ext cx="1676400" cy="4572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Problem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ECDFEF-A6AC-4AA0-ADA2-F699FA5F7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491" y="1280652"/>
            <a:ext cx="1533833" cy="10668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+mj-lt"/>
              </a:rPr>
              <a:t>Pick</a:t>
            </a:r>
          </a:p>
          <a:p>
            <a:pPr algn="ctr"/>
            <a:r>
              <a:rPr lang="en-US" sz="2000" b="1" dirty="0">
                <a:latin typeface="+mj-lt"/>
              </a:rPr>
              <a:t>nouns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C6537F-B8E1-4552-8641-155FA39CC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149" y="1509252"/>
            <a:ext cx="19050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CC0066"/>
                </a:solidFill>
                <a:latin typeface="+mj-lt"/>
              </a:rPr>
              <a:t>Variables a, b, c</a:t>
            </a:r>
          </a:p>
          <a:p>
            <a:pPr algn="ctr"/>
            <a:r>
              <a:rPr lang="en-US" b="1" dirty="0">
                <a:latin typeface="+mj-lt"/>
              </a:rPr>
              <a:t>(Suitable types)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84019A0-C657-4EBB-82F3-63835CAAD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50" y="3642851"/>
            <a:ext cx="2667000" cy="226631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+mj-lt"/>
                <a:cs typeface="Times New Roman" pitchFamily="18" charset="0"/>
              </a:rPr>
              <a:t>Re-order </a:t>
            </a:r>
          </a:p>
          <a:p>
            <a:pPr algn="ctr"/>
            <a:r>
              <a:rPr lang="en-US" b="1" dirty="0">
                <a:latin typeface="+mj-lt"/>
                <a:cs typeface="Times New Roman" pitchFamily="18" charset="0"/>
              </a:rPr>
              <a:t>requirements</a:t>
            </a:r>
          </a:p>
          <a:p>
            <a:pPr algn="ctr"/>
            <a:r>
              <a:rPr lang="en-US" b="1" dirty="0">
                <a:latin typeface="+mj-lt"/>
                <a:cs typeface="Times New Roman" pitchFamily="18" charset="0"/>
              </a:rPr>
              <a:t>to get </a:t>
            </a:r>
          </a:p>
          <a:p>
            <a:pPr algn="ctr"/>
            <a:r>
              <a:rPr lang="en-US" b="1" dirty="0">
                <a:latin typeface="+mj-lt"/>
                <a:cs typeface="Times New Roman" pitchFamily="18" charset="0"/>
              </a:rPr>
              <a:t>a logical</a:t>
            </a:r>
          </a:p>
          <a:p>
            <a:pPr algn="ctr"/>
            <a:r>
              <a:rPr lang="en-US" b="1" dirty="0">
                <a:latin typeface="+mj-lt"/>
                <a:cs typeface="Times New Roman" pitchFamily="18" charset="0"/>
              </a:rPr>
              <a:t>order</a:t>
            </a:r>
          </a:p>
          <a:p>
            <a:pPr algn="ctr"/>
            <a:r>
              <a:rPr lang="en-US" b="1" dirty="0">
                <a:latin typeface="+mj-lt"/>
                <a:cs typeface="Times New Roman" pitchFamily="18" charset="0"/>
                <a:sym typeface="Wingdings" pitchFamily="2" charset="2"/>
              </a:rPr>
              <a:t>(</a:t>
            </a:r>
            <a:r>
              <a:rPr lang="en-US" b="1" dirty="0">
                <a:solidFill>
                  <a:srgbClr val="0000CC"/>
                </a:solidFill>
                <a:latin typeface="+mj-lt"/>
                <a:cs typeface="Times New Roman" pitchFamily="18" charset="0"/>
                <a:sym typeface="Wingdings" pitchFamily="2" charset="2"/>
              </a:rPr>
              <a:t>Algorithm</a:t>
            </a:r>
            <a:r>
              <a:rPr lang="en-US" b="1" dirty="0">
                <a:latin typeface="+mj-lt"/>
                <a:cs typeface="Times New Roman" pitchFamily="18" charset="0"/>
                <a:sym typeface="Wingdings" pitchFamily="2" charset="2"/>
              </a:rPr>
              <a:t>)</a:t>
            </a:r>
            <a:endParaRPr lang="en-US" b="1" dirty="0">
              <a:latin typeface="+mj-lt"/>
              <a:cs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13C02B-D7B6-4737-9077-9142C4B13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149" y="3033252"/>
            <a:ext cx="3048000" cy="2057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dirty="0">
                <a:latin typeface="+mj-lt"/>
                <a:cs typeface="Arial" pitchFamily="34" charset="0"/>
              </a:rPr>
              <a:t>Begin</a:t>
            </a:r>
          </a:p>
          <a:p>
            <a:r>
              <a:rPr lang="en-US" sz="2000" b="1" dirty="0">
                <a:solidFill>
                  <a:srgbClr val="FF0000"/>
                </a:solidFill>
                <a:latin typeface="+mj-lt"/>
                <a:cs typeface="Arial" pitchFamily="34" charset="0"/>
              </a:rPr>
              <a:t>Verb1  a </a:t>
            </a:r>
            <a:r>
              <a:rPr lang="en-US" sz="2000" b="1" dirty="0">
                <a:latin typeface="+mj-lt"/>
                <a:cs typeface="Arial" pitchFamily="34" charset="0"/>
              </a:rPr>
              <a:t>; // complex</a:t>
            </a:r>
          </a:p>
          <a:p>
            <a:r>
              <a:rPr lang="en-US" sz="2000" b="1" dirty="0">
                <a:solidFill>
                  <a:srgbClr val="000099"/>
                </a:solidFill>
                <a:latin typeface="+mj-lt"/>
                <a:cs typeface="Arial" pitchFamily="34" charset="0"/>
              </a:rPr>
              <a:t>Verb 2 b</a:t>
            </a:r>
            <a:r>
              <a:rPr lang="en-US" sz="2000" b="1" dirty="0">
                <a:latin typeface="+mj-lt"/>
                <a:cs typeface="Arial" pitchFamily="34" charset="0"/>
              </a:rPr>
              <a:t>; //  complex</a:t>
            </a:r>
          </a:p>
          <a:p>
            <a:r>
              <a:rPr lang="en-US" sz="2000" b="1" dirty="0">
                <a:latin typeface="+mj-lt"/>
                <a:cs typeface="Arial" pitchFamily="34" charset="0"/>
              </a:rPr>
              <a:t>Verb 3  c; // Simple</a:t>
            </a:r>
          </a:p>
          <a:p>
            <a:r>
              <a:rPr lang="en-US" sz="2000" b="1" dirty="0">
                <a:latin typeface="+mj-lt"/>
                <a:cs typeface="Arial" pitchFamily="34" charset="0"/>
              </a:rPr>
              <a:t>...</a:t>
            </a:r>
          </a:p>
          <a:p>
            <a:r>
              <a:rPr lang="en-US" sz="2000" b="1" dirty="0">
                <a:latin typeface="+mj-lt"/>
                <a:cs typeface="Arial" pitchFamily="34" charset="0"/>
              </a:rPr>
              <a:t>End.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D6026D74-3635-424D-B84C-E51C2A1D5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349" y="1065238"/>
            <a:ext cx="3276600" cy="53553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+mj-lt"/>
              </a:rPr>
              <a:t>// library functions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+mj-lt"/>
              </a:rPr>
              <a:t>#include &lt;stdio.h&gt;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void verb1 ( Type a)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+mj-lt"/>
              </a:rPr>
              <a:t>{    }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000099"/>
                </a:solidFill>
                <a:latin typeface="+mj-lt"/>
              </a:rPr>
              <a:t>int verb2(Type b)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+mj-lt"/>
              </a:rPr>
              <a:t>{  ......  return 3*b; }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+mj-lt"/>
              </a:rPr>
              <a:t>int main()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+mj-lt"/>
              </a:rPr>
              <a:t>{   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CC0066"/>
                </a:solidFill>
                <a:latin typeface="+mj-lt"/>
              </a:rPr>
              <a:t>    int a, b, c;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+mj-lt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verb1(a);</a:t>
            </a:r>
            <a:r>
              <a:rPr lang="en-US" b="1" dirty="0">
                <a:latin typeface="+mj-lt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// call function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+mj-lt"/>
              </a:rPr>
              <a:t>    printf(“%d\n”, </a:t>
            </a:r>
            <a:r>
              <a:rPr lang="en-US" b="1" dirty="0">
                <a:solidFill>
                  <a:srgbClr val="000099"/>
                </a:solidFill>
                <a:latin typeface="+mj-lt"/>
              </a:rPr>
              <a:t>verb2(b) </a:t>
            </a:r>
            <a:r>
              <a:rPr lang="en-US" b="1" dirty="0">
                <a:latin typeface="+mj-lt"/>
              </a:rPr>
              <a:t>); 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+mj-lt"/>
              </a:rPr>
              <a:t>   &lt;suitable statements&gt;</a:t>
            </a:r>
          </a:p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+mj-lt"/>
              </a:rPr>
              <a:t>}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9A1BF069-1C14-481C-A0F2-CFB0BB87C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1149" y="1814051"/>
            <a:ext cx="2225749" cy="2610465"/>
          </a:xfrm>
          <a:prstGeom prst="line">
            <a:avLst/>
          </a:prstGeom>
          <a:noFill/>
          <a:ln w="12700">
            <a:solidFill>
              <a:srgbClr val="CC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4251C4B7-E2EB-486A-A2ED-C5795E33D5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83517" y="2118852"/>
            <a:ext cx="2694032" cy="1401096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81F8708C-18E8-4F0A-A6AA-04F18001BC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86949" y="3033252"/>
            <a:ext cx="1600170" cy="91440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99234352-E968-4BBA-9BC7-094A3BB27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8349" y="4328651"/>
            <a:ext cx="1361767" cy="1464111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65BC4572-8DD9-4E74-9C51-E578B7C38D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18071" y="2347452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617CF8AC-1C92-42A1-9FE5-E8902D810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8071" y="3338052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875E6E19-68EB-4417-9914-FA9FCE1AB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0098" y="1814051"/>
            <a:ext cx="746051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16762474-E689-44E1-8AD6-1B1BB475914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5740" y="2171700"/>
            <a:ext cx="10" cy="269035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A86DB0DB-F516-4012-B7B6-A98052E8A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9495" y="3071350"/>
            <a:ext cx="1746424" cy="2095502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FE95CB94-A783-4F93-A1F7-AB78EE096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7549" y="5166852"/>
            <a:ext cx="3367548" cy="11430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u="sng" dirty="0">
                <a:solidFill>
                  <a:schemeClr val="bg1"/>
                </a:solidFill>
                <a:latin typeface="+mj-lt"/>
              </a:rPr>
              <a:t>Simple task: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</a:rPr>
              <a:t>Input/Output simple variables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  <a:sym typeface="Wingdings" pitchFamily="2" charset="2"/>
              </a:rPr>
              <a:t> Use library functions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98379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9368" y="2241457"/>
            <a:ext cx="9832258" cy="134149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chemeClr val="accent2"/>
                </a:solidFill>
              </a:rPr>
              <a:t>9 - Implement a program 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5376390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CC524-A61D-4F67-B4EC-98CBF1C5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a program using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A9FBC-5553-408F-B0B8-2D3C42427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Develop a program that will print out the n first primes.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42343-C7EE-4D54-AF8A-876D3E53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7D1BF-1F0C-4EF6-B59A-2A886431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A0E44A-598D-48F1-9B91-48DC59D9BFA9}"/>
              </a:ext>
            </a:extLst>
          </p:cNvPr>
          <p:cNvSpPr/>
          <p:nvPr/>
        </p:nvSpPr>
        <p:spPr>
          <a:xfrm>
            <a:off x="1344561" y="2187677"/>
            <a:ext cx="4102509" cy="2286000"/>
          </a:xfrm>
          <a:prstGeom prst="rect">
            <a:avLst/>
          </a:prstGeom>
          <a:solidFill>
            <a:srgbClr val="B3199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sng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Analysis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Nouns:  the integer 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 int 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 Verbs: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     - Begin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     - Accept n  simple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     - Print n first primes  function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     - End.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47277-F85A-430D-975D-66EAD1D5A542}"/>
              </a:ext>
            </a:extLst>
          </p:cNvPr>
          <p:cNvSpPr/>
          <p:nvPr/>
        </p:nvSpPr>
        <p:spPr>
          <a:xfrm>
            <a:off x="6096000" y="2187677"/>
            <a:ext cx="4997245" cy="403614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sng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Analysis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printNPrimes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int n)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     int count =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     int value = 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     while (count &lt;n)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     {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prstClr val="white"/>
                </a:solidFill>
                <a:latin typeface="Calibri"/>
                <a:sym typeface="Wingdings" pitchFamily="2" charset="2"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if ( value is a prime  function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               {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prstClr val="white"/>
                </a:solidFill>
                <a:latin typeface="Calibri"/>
                <a:sym typeface="Wingdings" pitchFamily="2" charset="2"/>
              </a:rPr>
              <a:t>	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count = count +1;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prstClr val="white"/>
                </a:solidFill>
                <a:latin typeface="Calibri"/>
                <a:sym typeface="Wingdings" pitchFamily="2" charset="2"/>
              </a:rPr>
              <a:t>	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print out value;  simple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           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               value = value +1;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       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361F63-AE12-407B-BFE3-C12D5AD799B1}"/>
              </a:ext>
            </a:extLst>
          </p:cNvPr>
          <p:cNvSpPr/>
          <p:nvPr/>
        </p:nvSpPr>
        <p:spPr>
          <a:xfrm>
            <a:off x="1344560" y="5038683"/>
            <a:ext cx="4102509" cy="118513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Input: n=5</a:t>
            </a:r>
          </a:p>
          <a:p>
            <a:r>
              <a:rPr lang="en-US" b="1" dirty="0"/>
              <a:t>Output: 2, 3, 5, 7, 11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31A568-3B88-4C97-945B-7FAF4CBCE72A}"/>
              </a:ext>
            </a:extLst>
          </p:cNvPr>
          <p:cNvCxnSpPr>
            <a:cxnSpLocks/>
          </p:cNvCxnSpPr>
          <p:nvPr/>
        </p:nvCxnSpPr>
        <p:spPr>
          <a:xfrm>
            <a:off x="5447069" y="3962400"/>
            <a:ext cx="648931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77A341-CCFE-4601-8971-153EAC61F4C3}"/>
              </a:ext>
            </a:extLst>
          </p:cNvPr>
          <p:cNvSpPr txBox="1"/>
          <p:nvPr/>
        </p:nvSpPr>
        <p:spPr>
          <a:xfrm>
            <a:off x="1249593" y="4664434"/>
            <a:ext cx="2331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Result: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757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CC524-A61D-4F67-B4EC-98CBF1C5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19" y="690921"/>
            <a:ext cx="10515600" cy="365126"/>
          </a:xfrm>
        </p:spPr>
        <p:txBody>
          <a:bodyPr/>
          <a:lstStyle/>
          <a:p>
            <a:r>
              <a:rPr lang="en-US" sz="3000" dirty="0"/>
              <a:t>Implement a program using functions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42343-C7EE-4D54-AF8A-876D3E53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7D1BF-1F0C-4EF6-B59A-2A886431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B559A8-8CA0-4164-85AF-0CA3CC4C8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39" y="1287264"/>
            <a:ext cx="4846193" cy="5037131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125C96-D839-4C26-B686-8870549CB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392" y="1662704"/>
            <a:ext cx="4162425" cy="2143125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E800878-01E6-4D39-8420-0087F269F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391" y="4655446"/>
            <a:ext cx="4162425" cy="1079699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FFD5F8-DDFD-4992-ADB4-C0F32E3CA53F}"/>
              </a:ext>
            </a:extLst>
          </p:cNvPr>
          <p:cNvCxnSpPr>
            <a:cxnSpLocks/>
          </p:cNvCxnSpPr>
          <p:nvPr/>
        </p:nvCxnSpPr>
        <p:spPr>
          <a:xfrm>
            <a:off x="5683045" y="2792361"/>
            <a:ext cx="1219200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35DB11-3526-4B3A-BC57-A90B6A8EDEE2}"/>
              </a:ext>
            </a:extLst>
          </p:cNvPr>
          <p:cNvCxnSpPr>
            <a:cxnSpLocks/>
          </p:cNvCxnSpPr>
          <p:nvPr/>
        </p:nvCxnSpPr>
        <p:spPr>
          <a:xfrm>
            <a:off x="9085006" y="3982064"/>
            <a:ext cx="0" cy="49161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629A9B7-A577-46EA-9D5B-A61C5C9208CD}"/>
              </a:ext>
            </a:extLst>
          </p:cNvPr>
          <p:cNvSpPr txBox="1"/>
          <p:nvPr/>
        </p:nvSpPr>
        <p:spPr>
          <a:xfrm>
            <a:off x="5783826" y="2423029"/>
            <a:ext cx="1118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continue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E23238-7FF3-47BF-A23A-E73BFD3EE9B0}"/>
              </a:ext>
            </a:extLst>
          </p:cNvPr>
          <p:cNvSpPr txBox="1"/>
          <p:nvPr/>
        </p:nvSpPr>
        <p:spPr>
          <a:xfrm>
            <a:off x="7209503" y="4045971"/>
            <a:ext cx="1806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Compile &amp;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762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C427-0C76-4689-B56F-AF981594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0A92-690E-4EBF-A755-9003E5C51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program that will accept two positive integers then print out the greatest common divisor and the least common multiple of them.</a:t>
            </a:r>
          </a:p>
          <a:p>
            <a:r>
              <a:rPr lang="en-US" i="1" dirty="0"/>
              <a:t>Hint</a:t>
            </a:r>
            <a:r>
              <a:rPr lang="en-US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93AF9-5F59-4661-AB94-CAB35F6B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EAF75-6F1D-4B82-B76A-53D6584ED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39389E-3085-43D5-ADF0-B97178750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260" y="2704025"/>
            <a:ext cx="77724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0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1457"/>
            <a:ext cx="9202270" cy="134149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 What is a Module?</a:t>
            </a:r>
            <a:endParaRPr lang="en-US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934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561" y="2241457"/>
            <a:ext cx="10314039" cy="134149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chemeClr val="accent2"/>
                </a:solidFill>
              </a:rPr>
              <a:t>10 - Extent and Scope of a variable</a:t>
            </a:r>
          </a:p>
        </p:txBody>
      </p:sp>
    </p:spTree>
    <p:extLst>
      <p:ext uri="{BB962C8B-B14F-4D97-AF65-F5344CB8AC3E}">
        <p14:creationId xmlns:p14="http://schemas.microsoft.com/office/powerpoint/2010/main" val="22662874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F77C-5D7A-4CFF-9C91-A5473A0F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Extent and Scope of a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096F9-7589-4F29-8719-0ABD24B1E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rgbClr val="C00000"/>
              </a:buClr>
            </a:pPr>
            <a:r>
              <a:rPr lang="en-US" sz="2800" b="1" dirty="0">
                <a:latin typeface="Arial" charset="0"/>
                <a:cs typeface="Arial" charset="0"/>
              </a:rPr>
              <a:t>Extent of a variable</a:t>
            </a:r>
            <a:r>
              <a:rPr lang="en-US" sz="2800" dirty="0">
                <a:latin typeface="Arial" charset="0"/>
                <a:cs typeface="Arial" charset="0"/>
              </a:rPr>
              <a:t>: Duration begins at the time the memory of this variable is allocated to the time this block is de-allocated.</a:t>
            </a:r>
          </a:p>
          <a:p>
            <a:pPr>
              <a:buClr>
                <a:srgbClr val="C00000"/>
              </a:buClr>
            </a:pPr>
            <a:r>
              <a:rPr lang="en-US" sz="2800" b="1" dirty="0">
                <a:latin typeface="Arial" charset="0"/>
                <a:cs typeface="Arial" charset="0"/>
              </a:rPr>
              <a:t>Scope of a variable</a:t>
            </a:r>
            <a:r>
              <a:rPr lang="en-US" sz="2800" dirty="0">
                <a:latin typeface="Arial" charset="0"/>
                <a:cs typeface="Arial" charset="0"/>
              </a:rPr>
              <a:t>: The code block between the line which this variable is declared and the close brace of this block. In it’s scope, the variable is visible ( means that accessing to this variable is valid). </a:t>
            </a:r>
          </a:p>
          <a:p>
            <a:pPr>
              <a:buClr>
                <a:srgbClr val="C00000"/>
              </a:buClr>
            </a:pPr>
            <a:r>
              <a:rPr lang="en-US" sz="2800" b="1" dirty="0">
                <a:latin typeface="Arial" charset="0"/>
                <a:cs typeface="Arial" charset="0"/>
              </a:rPr>
              <a:t>Global Variables</a:t>
            </a:r>
            <a:r>
              <a:rPr lang="en-US" sz="2800" dirty="0">
                <a:latin typeface="Arial" charset="0"/>
                <a:cs typeface="Arial" charset="0"/>
              </a:rPr>
              <a:t>: Variables declared outside of all functions </a:t>
            </a:r>
            <a:r>
              <a:rPr lang="en-US" sz="2800" dirty="0">
                <a:latin typeface="Arial" charset="0"/>
                <a:cs typeface="Arial" charset="0"/>
                <a:sym typeface="Wingdings" pitchFamily="2" charset="2"/>
              </a:rPr>
              <a:t>   They are stored in the data segment. If possible, do not use global variables because they can cause high coupling in functions.</a:t>
            </a:r>
            <a:endParaRPr lang="en-US" sz="2800" dirty="0">
              <a:latin typeface="Arial" charset="0"/>
              <a:cs typeface="Arial" charset="0"/>
            </a:endParaRPr>
          </a:p>
          <a:p>
            <a:pPr>
              <a:buClr>
                <a:srgbClr val="C00000"/>
              </a:buClr>
            </a:pPr>
            <a:r>
              <a:rPr lang="en-US" sz="2800" b="1" dirty="0">
                <a:latin typeface="Arial" charset="0"/>
                <a:cs typeface="Arial" charset="0"/>
              </a:rPr>
              <a:t>Local Variables</a:t>
            </a:r>
            <a:r>
              <a:rPr lang="en-US" sz="2800" dirty="0">
                <a:latin typeface="Arial" charset="0"/>
                <a:cs typeface="Arial" charset="0"/>
              </a:rPr>
              <a:t>: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800" dirty="0">
                <a:latin typeface="Arial" charset="0"/>
                <a:cs typeface="Arial" charset="0"/>
              </a:rPr>
              <a:t>Variables declared inside a function </a:t>
            </a:r>
            <a:r>
              <a:rPr lang="en-US" sz="2800" dirty="0">
                <a:latin typeface="Arial" charset="0"/>
                <a:cs typeface="Arial" charset="0"/>
                <a:sym typeface="Wingdings" pitchFamily="2" charset="2"/>
              </a:rPr>
              <a:t>     They are stored in the stack segment.</a:t>
            </a:r>
            <a:endParaRPr lang="en-US" sz="2800" dirty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48CD1-0913-46DF-8A85-E5397F74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85DF8-0C7E-4946-8FDF-043818DA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222702-6905-4FEF-9C19-11941078B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460" y="4004187"/>
            <a:ext cx="333375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390037-6868-4E04-BB82-40D8FF8D8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060" y="5419510"/>
            <a:ext cx="3333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520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2E5F-9109-4C24-A23E-73B7787C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87" y="655506"/>
            <a:ext cx="10515600" cy="575433"/>
          </a:xfrm>
        </p:spPr>
        <p:txBody>
          <a:bodyPr/>
          <a:lstStyle/>
          <a:p>
            <a:r>
              <a:rPr lang="en-US" sz="3000" dirty="0"/>
              <a:t>Extent of Variables: Time-View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2E3B9-2F6A-4B63-A321-C6DC5565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EA088-5132-4546-8ABB-EB4EF8D1A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9B8B48-E153-4D29-85F9-048F335D0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797" y="1790430"/>
            <a:ext cx="5326406" cy="3934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5073EF-15D2-4398-B766-08B2ED19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786" y="2227591"/>
            <a:ext cx="3883602" cy="13073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973611-B4B1-4F95-9624-D3A834119FB7}"/>
              </a:ext>
            </a:extLst>
          </p:cNvPr>
          <p:cNvSpPr/>
          <p:nvPr/>
        </p:nvSpPr>
        <p:spPr>
          <a:xfrm>
            <a:off x="1326236" y="1415845"/>
            <a:ext cx="1548580" cy="5754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Program Terminates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62C23A-4CAB-4E51-8FB3-5C17073D9539}"/>
              </a:ext>
            </a:extLst>
          </p:cNvPr>
          <p:cNvSpPr/>
          <p:nvPr/>
        </p:nvSpPr>
        <p:spPr>
          <a:xfrm>
            <a:off x="1326236" y="5520813"/>
            <a:ext cx="1548580" cy="543232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Program</a:t>
            </a:r>
          </a:p>
          <a:p>
            <a:pPr algn="ctr"/>
            <a:r>
              <a:rPr lang="en-US" b="1" dirty="0"/>
              <a:t>Starts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2AE6DB-38FD-44B5-AC37-52955A032443}"/>
              </a:ext>
            </a:extLst>
          </p:cNvPr>
          <p:cNvSpPr/>
          <p:nvPr/>
        </p:nvSpPr>
        <p:spPr>
          <a:xfrm>
            <a:off x="2115274" y="1991277"/>
            <a:ext cx="178155" cy="3528742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B67222-F5FF-486F-A65C-58FA5ABF7DE7}"/>
              </a:ext>
            </a:extLst>
          </p:cNvPr>
          <p:cNvCxnSpPr>
            <a:cxnSpLocks/>
          </p:cNvCxnSpPr>
          <p:nvPr/>
        </p:nvCxnSpPr>
        <p:spPr>
          <a:xfrm flipV="1">
            <a:off x="1886674" y="1992071"/>
            <a:ext cx="0" cy="3527948"/>
          </a:xfrm>
          <a:prstGeom prst="straightConnector1">
            <a:avLst/>
          </a:prstGeom>
          <a:ln w="381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B2150C-E622-41EA-BEA0-AC6A105C2D6F}"/>
              </a:ext>
            </a:extLst>
          </p:cNvPr>
          <p:cNvCxnSpPr>
            <a:cxnSpLocks/>
          </p:cNvCxnSpPr>
          <p:nvPr/>
        </p:nvCxnSpPr>
        <p:spPr>
          <a:xfrm flipH="1">
            <a:off x="2293429" y="2511439"/>
            <a:ext cx="1790755" cy="40915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917E197-3ABD-4D18-AA2D-A493581F41B7}"/>
              </a:ext>
            </a:extLst>
          </p:cNvPr>
          <p:cNvSpPr/>
          <p:nvPr/>
        </p:nvSpPr>
        <p:spPr>
          <a:xfrm>
            <a:off x="2355522" y="3829508"/>
            <a:ext cx="457200" cy="6858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7B1E52-3484-48F0-8C41-0B3A477FBF6D}"/>
              </a:ext>
            </a:extLst>
          </p:cNvPr>
          <p:cNvSpPr/>
          <p:nvPr/>
        </p:nvSpPr>
        <p:spPr>
          <a:xfrm>
            <a:off x="2355522" y="3067508"/>
            <a:ext cx="457200" cy="7620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rx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FF5E4D-7D57-424F-A94A-DA7235C2691F}"/>
              </a:ext>
            </a:extLst>
          </p:cNvPr>
          <p:cNvCxnSpPr>
            <a:cxnSpLocks/>
          </p:cNvCxnSpPr>
          <p:nvPr/>
        </p:nvCxnSpPr>
        <p:spPr>
          <a:xfrm flipH="1" flipV="1">
            <a:off x="2812722" y="4016063"/>
            <a:ext cx="4083489" cy="649918"/>
          </a:xfrm>
          <a:prstGeom prst="straightConnector1">
            <a:avLst/>
          </a:prstGeom>
          <a:ln w="190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16B708-AABA-4182-B3F7-D4260D191B3F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2812722" y="3448508"/>
            <a:ext cx="4154708" cy="139176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3C09B7E-66DC-4B31-B749-0200A41CCC1A}"/>
              </a:ext>
            </a:extLst>
          </p:cNvPr>
          <p:cNvSpPr txBox="1"/>
          <p:nvPr/>
        </p:nvSpPr>
        <p:spPr>
          <a:xfrm>
            <a:off x="429642" y="3368418"/>
            <a:ext cx="1825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Time-View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020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DC28A-042E-4F6D-9225-05C331DB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22" y="665338"/>
            <a:ext cx="10515600" cy="575433"/>
          </a:xfrm>
        </p:spPr>
        <p:txBody>
          <a:bodyPr/>
          <a:lstStyle/>
          <a:p>
            <a:r>
              <a:rPr lang="en-US" sz="3000" dirty="0"/>
              <a:t>Scope of Variables: Code-View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62B5F-642C-4928-AE21-E8EE4FCA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97907-882D-4CC3-8516-C81CBB38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5203DA-02A6-49A3-B63E-C247490F9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18" y="1239764"/>
            <a:ext cx="3854247" cy="51073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8C5A96-BAC6-443B-9376-236507761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367" y="5202735"/>
            <a:ext cx="3715672" cy="11046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6E84DF9-1951-46D3-8845-3F1168EE0A34}"/>
              </a:ext>
            </a:extLst>
          </p:cNvPr>
          <p:cNvSpPr/>
          <p:nvPr/>
        </p:nvSpPr>
        <p:spPr>
          <a:xfrm>
            <a:off x="5765879" y="1976284"/>
            <a:ext cx="5840361" cy="7718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Local variables of the function </a:t>
            </a:r>
            <a:r>
              <a:rPr lang="en-US" b="1" dirty="0">
                <a:solidFill>
                  <a:srgbClr val="FFFF00"/>
                </a:solidFill>
              </a:rPr>
              <a:t>gcd</a:t>
            </a:r>
            <a:r>
              <a:rPr lang="en-US" dirty="0"/>
              <a:t> include:  memory containing return </a:t>
            </a:r>
            <a:r>
              <a:rPr lang="en-US" dirty="0">
                <a:solidFill>
                  <a:srgbClr val="FFFF00"/>
                </a:solidFill>
              </a:rPr>
              <a:t>value (int), a,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9A1B4D-D0E4-44A8-8104-6E3388CB2409}"/>
              </a:ext>
            </a:extLst>
          </p:cNvPr>
          <p:cNvSpPr/>
          <p:nvPr/>
        </p:nvSpPr>
        <p:spPr>
          <a:xfrm>
            <a:off x="5765877" y="3218526"/>
            <a:ext cx="5840361" cy="57543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Local variables of the function </a:t>
            </a:r>
            <a:r>
              <a:rPr lang="en-US" b="1" dirty="0">
                <a:solidFill>
                  <a:srgbClr val="FFFF00"/>
                </a:solidFill>
              </a:rPr>
              <a:t>lcm</a:t>
            </a:r>
            <a:r>
              <a:rPr lang="en-US" dirty="0"/>
              <a:t> include:  memory containing return </a:t>
            </a:r>
            <a:r>
              <a:rPr lang="en-US" dirty="0">
                <a:solidFill>
                  <a:srgbClr val="FFFF00"/>
                </a:solidFill>
              </a:rPr>
              <a:t>value (int), a, 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E4AC82-2E7B-40F5-AD5A-8BCB54B88680}"/>
              </a:ext>
            </a:extLst>
          </p:cNvPr>
          <p:cNvSpPr/>
          <p:nvPr/>
        </p:nvSpPr>
        <p:spPr>
          <a:xfrm>
            <a:off x="5765877" y="4031226"/>
            <a:ext cx="5840361" cy="993058"/>
          </a:xfrm>
          <a:prstGeom prst="rect">
            <a:avLst/>
          </a:prstGeom>
          <a:solidFill>
            <a:srgbClr val="B319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Local variables of the function </a:t>
            </a:r>
            <a:r>
              <a:rPr lang="en-US" b="1" dirty="0">
                <a:solidFill>
                  <a:srgbClr val="FFFF00"/>
                </a:solidFill>
              </a:rPr>
              <a:t>main</a:t>
            </a:r>
            <a:r>
              <a:rPr lang="en-US" dirty="0"/>
              <a:t> include:  memory containing return value (int), m, n, G, L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0B0EF72-2762-4EF8-A5CB-BE3DB49EB5FD}"/>
              </a:ext>
            </a:extLst>
          </p:cNvPr>
          <p:cNvSpPr/>
          <p:nvPr/>
        </p:nvSpPr>
        <p:spPr>
          <a:xfrm>
            <a:off x="4726859" y="1809870"/>
            <a:ext cx="157316" cy="1104659"/>
          </a:xfrm>
          <a:prstGeom prst="rightBrace">
            <a:avLst>
              <a:gd name="adj1" fmla="val 4166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946A73AA-7A51-4586-B6CE-DDBB31E6C9ED}"/>
              </a:ext>
            </a:extLst>
          </p:cNvPr>
          <p:cNvSpPr/>
          <p:nvPr/>
        </p:nvSpPr>
        <p:spPr>
          <a:xfrm>
            <a:off x="4726860" y="3190197"/>
            <a:ext cx="157316" cy="603259"/>
          </a:xfrm>
          <a:prstGeom prst="rightBrace">
            <a:avLst>
              <a:gd name="adj1" fmla="val 41666"/>
              <a:gd name="adj2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BDACC5D7-2483-4011-85BC-92F80D0F3116}"/>
              </a:ext>
            </a:extLst>
          </p:cNvPr>
          <p:cNvSpPr/>
          <p:nvPr/>
        </p:nvSpPr>
        <p:spPr>
          <a:xfrm>
            <a:off x="4726860" y="4011562"/>
            <a:ext cx="157315" cy="2181100"/>
          </a:xfrm>
          <a:prstGeom prst="rightBrace">
            <a:avLst>
              <a:gd name="adj1" fmla="val 41666"/>
              <a:gd name="adj2" fmla="val 50000"/>
            </a:avLst>
          </a:prstGeom>
          <a:ln w="19050">
            <a:solidFill>
              <a:srgbClr val="B31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661F2D-A6F4-495B-906A-E8B9E0F10324}"/>
              </a:ext>
            </a:extLst>
          </p:cNvPr>
          <p:cNvCxnSpPr>
            <a:stCxn id="13" idx="1"/>
            <a:endCxn id="10" idx="1"/>
          </p:cNvCxnSpPr>
          <p:nvPr/>
        </p:nvCxnSpPr>
        <p:spPr>
          <a:xfrm>
            <a:off x="4884175" y="2362200"/>
            <a:ext cx="881704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37F2BD-69A8-4DD2-85D8-6B46A725CB78}"/>
              </a:ext>
            </a:extLst>
          </p:cNvPr>
          <p:cNvCxnSpPr>
            <a:cxnSpLocks/>
            <a:stCxn id="14" idx="1"/>
            <a:endCxn id="11" idx="1"/>
          </p:cNvCxnSpPr>
          <p:nvPr/>
        </p:nvCxnSpPr>
        <p:spPr>
          <a:xfrm>
            <a:off x="4884176" y="3491827"/>
            <a:ext cx="881701" cy="1441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2FFC10-C9DA-42F4-A41A-A050FB6E841A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942887" y="4527755"/>
            <a:ext cx="822990" cy="575924"/>
          </a:xfrm>
          <a:prstGeom prst="line">
            <a:avLst/>
          </a:prstGeom>
          <a:ln w="19050">
            <a:solidFill>
              <a:srgbClr val="B319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292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429D-F8EC-41EA-A92C-0741B4A2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Extent and Scope of a variable: Visibility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701F1-B9CA-410C-A4F6-38807686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B375B-34EF-4944-829E-EA79F529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7D4CFD-14F5-4A05-B611-F4C35DA581DB}"/>
              </a:ext>
            </a:extLst>
          </p:cNvPr>
          <p:cNvSpPr/>
          <p:nvPr/>
        </p:nvSpPr>
        <p:spPr>
          <a:xfrm>
            <a:off x="753886" y="5426594"/>
            <a:ext cx="10675374" cy="70954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Two variables have the same name (input) but they are different because the inner variable has the narrower scope than the outer variable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b="1" u="sng" dirty="0">
                <a:sym typeface="Wingdings" pitchFamily="2" charset="2"/>
              </a:rPr>
              <a:t>RULE:  Local first, Global later</a:t>
            </a:r>
            <a:endParaRPr lang="en-US" sz="2000" b="1" u="sng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B2C466C-755D-4C18-A644-41E9BC7EC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8685" y="1643062"/>
            <a:ext cx="810577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C97385-92C3-4AA1-AD66-DACCD9F1A3F9}"/>
              </a:ext>
            </a:extLst>
          </p:cNvPr>
          <p:cNvCxnSpPr>
            <a:cxnSpLocks/>
          </p:cNvCxnSpPr>
          <p:nvPr/>
        </p:nvCxnSpPr>
        <p:spPr>
          <a:xfrm flipV="1">
            <a:off x="6361471" y="4089144"/>
            <a:ext cx="644502" cy="178784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F4C556-2E3C-40BF-8CF5-EBD8E1896971}"/>
              </a:ext>
            </a:extLst>
          </p:cNvPr>
          <p:cNvCxnSpPr>
            <a:cxnSpLocks/>
          </p:cNvCxnSpPr>
          <p:nvPr/>
        </p:nvCxnSpPr>
        <p:spPr>
          <a:xfrm>
            <a:off x="4167187" y="3647768"/>
            <a:ext cx="2408903" cy="2245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2208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561" y="2241457"/>
            <a:ext cx="10314039" cy="134149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chemeClr val="accent2"/>
                </a:solidFill>
              </a:rPr>
              <a:t>11 - Walkthroughs with Functions</a:t>
            </a:r>
          </a:p>
        </p:txBody>
      </p:sp>
    </p:spTree>
    <p:extLst>
      <p:ext uri="{BB962C8B-B14F-4D97-AF65-F5344CB8AC3E}">
        <p14:creationId xmlns:p14="http://schemas.microsoft.com/office/powerpoint/2010/main" val="42909703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225D-EB1C-4AC6-85FF-F83EAD43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Walkthroughs with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5F676-4A1B-4D42-8A31-4A575DCB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following function and a case of using it. What is the value of the variable </a:t>
            </a:r>
            <a:r>
              <a:rPr lang="en-US" b="1" dirty="0"/>
              <a:t>t</a:t>
            </a:r>
            <a:r>
              <a:rPr lang="en-US" dirty="0"/>
              <a:t> when the function terminates?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A0277-E280-4D92-86FE-A8AFE39C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E6AD2-8A41-4CEF-9AF4-71A3F42B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B7A94F-717B-4F11-812D-867D458D15B9}"/>
              </a:ext>
            </a:extLst>
          </p:cNvPr>
          <p:cNvSpPr/>
          <p:nvPr/>
        </p:nvSpPr>
        <p:spPr>
          <a:xfrm>
            <a:off x="1592826" y="3082413"/>
            <a:ext cx="327660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int f( int a, int b, int c)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 int t= 2*(a+b-c)/5;</a:t>
            </a:r>
          </a:p>
          <a:p>
            <a:r>
              <a:rPr lang="en-US" sz="2400" dirty="0"/>
              <a:t>    return t;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D9385D-B64D-4B54-8922-DF94552297DD}"/>
              </a:ext>
            </a:extLst>
          </p:cNvPr>
          <p:cNvSpPr/>
          <p:nvPr/>
        </p:nvSpPr>
        <p:spPr>
          <a:xfrm>
            <a:off x="1592825" y="5321623"/>
            <a:ext cx="3276599" cy="833371"/>
          </a:xfrm>
          <a:prstGeom prst="rect">
            <a:avLst/>
          </a:prstGeom>
          <a:solidFill>
            <a:srgbClr val="0000FF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int x = 5, y= 6, z= 7;</a:t>
            </a:r>
          </a:p>
          <a:p>
            <a:r>
              <a:rPr lang="en-US" sz="2400" dirty="0">
                <a:solidFill>
                  <a:schemeClr val="bg1"/>
                </a:solidFill>
              </a:rPr>
              <a:t>int t = 3*f(y,x,z);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CF5F795-69C8-4115-9A29-2CBAE071F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23779"/>
              </p:ext>
            </p:extLst>
          </p:nvPr>
        </p:nvGraphicFramePr>
        <p:xfrm>
          <a:off x="5624050" y="3101818"/>
          <a:ext cx="5132439" cy="15045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04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1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3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532">
                <a:tc>
                  <a:txBody>
                    <a:bodyPr/>
                    <a:lstStyle/>
                    <a:p>
                      <a:r>
                        <a:rPr lang="en-US" sz="2400" dirty="0"/>
                        <a:t>y=6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x=5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z=7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f(a,b,c)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532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532"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2*(6+5-7)/5 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C20494B-8AC9-4E83-A2D7-12D86B87B397}"/>
              </a:ext>
            </a:extLst>
          </p:cNvPr>
          <p:cNvSpPr/>
          <p:nvPr/>
        </p:nvSpPr>
        <p:spPr>
          <a:xfrm>
            <a:off x="6469626" y="4987413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 =  3*f(…) = 3*1 = 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CCB270-F7EB-4CE1-B3F3-21125AF1225D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869424" y="5110969"/>
            <a:ext cx="1600202" cy="6273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9BE9F4-FFBC-48E9-AFCF-7A266536D53B}"/>
              </a:ext>
            </a:extLst>
          </p:cNvPr>
          <p:cNvCxnSpPr>
            <a:cxnSpLocks/>
          </p:cNvCxnSpPr>
          <p:nvPr/>
        </p:nvCxnSpPr>
        <p:spPr>
          <a:xfrm flipH="1">
            <a:off x="8799871" y="4454013"/>
            <a:ext cx="1700980" cy="70792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8686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93CF6-AFF1-481C-BAB5-147A77D88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90" y="685003"/>
            <a:ext cx="10515600" cy="575433"/>
          </a:xfrm>
        </p:spPr>
        <p:txBody>
          <a:bodyPr/>
          <a:lstStyle/>
          <a:p>
            <a:r>
              <a:rPr lang="en-US" sz="3000" dirty="0"/>
              <a:t>Exercise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E7812-463F-4706-99B3-EDD80DA45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1162929"/>
            <a:ext cx="8037131" cy="5003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300" dirty="0"/>
              <a:t>Write a C program that will accept a non-negative integer then print out whether this number is power of 2 or not.</a:t>
            </a:r>
          </a:p>
          <a:p>
            <a:pPr>
              <a:lnSpc>
                <a:spcPct val="150000"/>
              </a:lnSpc>
            </a:pPr>
            <a:r>
              <a:rPr lang="en-US" sz="2300" i="1" dirty="0"/>
              <a:t>Hint</a:t>
            </a:r>
            <a:r>
              <a:rPr lang="en-US" sz="2300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D25E8-DCF1-4B0F-9D7E-31757C32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A3F55-469E-4103-BA6A-9C2AFD14D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B884A3-A7AE-47CC-8AD8-D6D5188E3F89}"/>
              </a:ext>
            </a:extLst>
          </p:cNvPr>
          <p:cNvSpPr txBox="1">
            <a:spLocks/>
          </p:cNvSpPr>
          <p:nvPr/>
        </p:nvSpPr>
        <p:spPr>
          <a:xfrm>
            <a:off x="2209800" y="2508595"/>
            <a:ext cx="5402826" cy="3421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96875" indent="-396875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2">
                  <a:lumMod val="50000"/>
                </a:schemeClr>
              </a:buClr>
              <a:buSzPct val="50000"/>
              <a:buFont typeface="Wingdings" panose="05000000000000000000" pitchFamily="2" charset="2"/>
              <a:buChar char="u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1600" b="1" dirty="0">
                <a:latin typeface="Arial" charset="0"/>
                <a:cs typeface="Arial" charset="0"/>
              </a:rPr>
              <a:t>Analysis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Arial" charset="0"/>
                <a:cs typeface="Arial" charset="0"/>
              </a:rPr>
              <a:t>Variable: long n;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Arial" charset="0"/>
                <a:cs typeface="Arial" charset="0"/>
              </a:rPr>
              <a:t>Operation: Check a long integer n whether it is power of 2 or not ( named isPower2 )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1600" dirty="0">
                <a:solidFill>
                  <a:srgbClr val="0000FF"/>
                </a:solidFill>
                <a:latin typeface="Arial" charset="0"/>
                <a:cs typeface="Arial" charset="0"/>
              </a:rPr>
              <a:t>            return ((n &amp; (n-1))==0);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Arial" charset="0"/>
                <a:cs typeface="Arial" charset="0"/>
              </a:rPr>
              <a:t>main function: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en-US" sz="1600" dirty="0">
                <a:latin typeface="Arial" charset="0"/>
                <a:cs typeface="Arial" charset="0"/>
              </a:rPr>
              <a:t>Do  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en-US" sz="1600" dirty="0">
                <a:latin typeface="Arial" charset="0"/>
                <a:cs typeface="Arial" charset="0"/>
              </a:rPr>
              <a:t>    accept n;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en-US" sz="1600" dirty="0">
                <a:latin typeface="Arial" charset="0"/>
                <a:cs typeface="Arial" charset="0"/>
              </a:rPr>
              <a:t>While (n&lt;=0)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en-US" sz="1600" dirty="0">
                <a:latin typeface="Arial" charset="0"/>
                <a:cs typeface="Arial" charset="0"/>
              </a:rPr>
              <a:t>if  (isPower2(n)==1) Print out “ It is power of 2”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en-US" sz="1600" dirty="0">
                <a:latin typeface="Arial" charset="0"/>
                <a:cs typeface="Arial" charset="0"/>
              </a:rPr>
              <a:t>else  print out “ It is not power of 2”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3CDC0DC-9AD5-4F20-9426-6E3B32321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741829"/>
              </p:ext>
            </p:extLst>
          </p:nvPr>
        </p:nvGraphicFramePr>
        <p:xfrm>
          <a:off x="8713099" y="957580"/>
          <a:ext cx="2895600" cy="49428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n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n binary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n&amp;(n-1)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0000 0001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0000 000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  <a:p>
                      <a:r>
                        <a:rPr lang="en-US" u="sng" dirty="0"/>
                        <a:t>0000 0000</a:t>
                      </a:r>
                    </a:p>
                    <a:p>
                      <a:r>
                        <a:rPr lang="en-US" u="none" dirty="0"/>
                        <a:t>0000 0000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0000 0010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0000 00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  <a:p>
                      <a:r>
                        <a:rPr lang="en-US" u="sng" dirty="0"/>
                        <a:t>0000 000</a:t>
                      </a:r>
                      <a:r>
                        <a:rPr lang="en-US" b="1" u="sng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b="1" u="none" dirty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u="none" dirty="0"/>
                        <a:t>0000 0000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0000 0100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0000 0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00</a:t>
                      </a:r>
                    </a:p>
                    <a:p>
                      <a:r>
                        <a:rPr lang="en-US" u="sng" dirty="0"/>
                        <a:t>0000 00</a:t>
                      </a:r>
                      <a:r>
                        <a:rPr lang="en-US" b="1" u="sng" dirty="0">
                          <a:solidFill>
                            <a:srgbClr val="0000FF"/>
                          </a:solidFill>
                        </a:rPr>
                        <a:t>11</a:t>
                      </a:r>
                      <a:endParaRPr lang="en-US" b="1" u="none" dirty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en-US" dirty="0"/>
                        <a:t>0000 0000</a:t>
                      </a:r>
                      <a:endParaRPr lang="en-US" b="1" u="sng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0000 1000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0000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000</a:t>
                      </a:r>
                    </a:p>
                    <a:p>
                      <a:r>
                        <a:rPr lang="en-US" u="sng" dirty="0"/>
                        <a:t>0000 0</a:t>
                      </a:r>
                      <a:r>
                        <a:rPr lang="en-US" b="1" u="sng" dirty="0">
                          <a:solidFill>
                            <a:srgbClr val="0000FF"/>
                          </a:solidFill>
                        </a:rPr>
                        <a:t>111</a:t>
                      </a:r>
                    </a:p>
                    <a:p>
                      <a:r>
                        <a:rPr lang="en-US" dirty="0"/>
                        <a:t>0000</a:t>
                      </a:r>
                      <a:r>
                        <a:rPr lang="en-US" baseline="0" dirty="0"/>
                        <a:t> 0000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0001</a:t>
                      </a:r>
                      <a:r>
                        <a:rPr lang="en-US" baseline="0" dirty="0"/>
                        <a:t> 0000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000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baseline="0" dirty="0"/>
                        <a:t> </a:t>
                      </a:r>
                      <a:r>
                        <a:rPr lang="en-US" b="1" baseline="0" dirty="0">
                          <a:solidFill>
                            <a:srgbClr val="0000FF"/>
                          </a:solidFill>
                        </a:rPr>
                        <a:t>0000</a:t>
                      </a:r>
                    </a:p>
                    <a:p>
                      <a:r>
                        <a:rPr lang="en-US" u="sng" baseline="0" dirty="0"/>
                        <a:t>0000 </a:t>
                      </a:r>
                      <a:r>
                        <a:rPr lang="en-US" b="1" u="sng" baseline="0" dirty="0">
                          <a:solidFill>
                            <a:srgbClr val="0000FF"/>
                          </a:solidFill>
                        </a:rPr>
                        <a:t>1111</a:t>
                      </a:r>
                    </a:p>
                    <a:p>
                      <a:r>
                        <a:rPr lang="en-US" baseline="0" dirty="0"/>
                        <a:t>0000 0000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3793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F653-FF27-4FEC-86CA-E8557186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FF642-68E6-4058-A6D8-7AB0EA9E3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Write a C program that will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Accept 3 integers m, d, y that represent a date.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Print out they are valid or not.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Attention: </a:t>
            </a:r>
          </a:p>
          <a:p>
            <a:pPr lvl="2"/>
            <a:r>
              <a:rPr lang="en-US" sz="2400" dirty="0">
                <a:latin typeface="Arial" charset="0"/>
                <a:cs typeface="Arial" charset="0"/>
              </a:rPr>
              <a:t>The February in a leap year will have 29 days. </a:t>
            </a:r>
          </a:p>
          <a:p>
            <a:pPr lvl="2"/>
            <a:r>
              <a:rPr lang="en-US" sz="2400" dirty="0">
                <a:latin typeface="Arial" charset="0"/>
                <a:cs typeface="Arial" charset="0"/>
              </a:rPr>
              <a:t>If Y is a leap year then  (Y%4==0 &amp;&amp; Y%400 !=0) || (Y%100==0)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ED00C-7466-4D7B-9D46-390A8625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4FAB1-2822-4C01-9B36-FD413A69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7217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30B9-81A0-4184-959C-34E16F11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D6C79-4087-4559-B479-E96910695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38490"/>
            <a:ext cx="11157154" cy="50034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Module: A portion of a program that carries out a specific function and may be used alone or combined with other </a:t>
            </a:r>
            <a:r>
              <a:rPr lang="en-US" sz="2400" b="1" dirty="0"/>
              <a:t>modules</a:t>
            </a:r>
            <a:r>
              <a:rPr lang="en-US" sz="2400" dirty="0"/>
              <a:t> to create a program.</a:t>
            </a:r>
          </a:p>
          <a:p>
            <a:r>
              <a:rPr lang="en-US" sz="2400" dirty="0"/>
              <a:t>Advantages of modules: It is easy to upgrade and it can be re-used</a:t>
            </a:r>
          </a:p>
          <a:p>
            <a:r>
              <a:rPr lang="en-US" sz="2400" dirty="0"/>
              <a:t>C-function is a module</a:t>
            </a:r>
          </a:p>
          <a:p>
            <a:r>
              <a:rPr lang="en-US" sz="2400" dirty="0"/>
              <a:t>A function is highly cohesive if all it’s statements focus to the same purpose</a:t>
            </a:r>
          </a:p>
          <a:p>
            <a:r>
              <a:rPr lang="en-US" sz="2400" dirty="0"/>
              <a:t>Parameters make a function low coupling</a:t>
            </a:r>
          </a:p>
          <a:p>
            <a:r>
              <a:rPr lang="en-US" sz="2400" dirty="0"/>
              <a:t>4 parts of a function: Return type, function name, parameters, body</a:t>
            </a:r>
          </a:p>
          <a:p>
            <a:r>
              <a:rPr lang="en-US" sz="2400" dirty="0"/>
              <a:t>Syntax for a function:  </a:t>
            </a:r>
          </a:p>
          <a:p>
            <a:pPr marL="1425575" lvl="1">
              <a:buNone/>
            </a:pPr>
            <a:r>
              <a:rPr lang="en-US" sz="2000" b="1" dirty="0">
                <a:solidFill>
                  <a:srgbClr val="008000"/>
                </a:solidFill>
              </a:rPr>
              <a:t>returnType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functionName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Type param1, Type param2, …</a:t>
            </a:r>
            <a:r>
              <a:rPr lang="en-US" sz="2000" b="1" dirty="0"/>
              <a:t>)</a:t>
            </a:r>
          </a:p>
          <a:p>
            <a:pPr marL="1425575" lvl="1">
              <a:buNone/>
            </a:pPr>
            <a:r>
              <a:rPr lang="en-US" sz="2000" b="1" dirty="0"/>
              <a:t>{  </a:t>
            </a:r>
          </a:p>
          <a:p>
            <a:pPr marL="1425575" lvl="1">
              <a:buNone/>
            </a:pPr>
            <a:r>
              <a:rPr lang="en-US" sz="2000" b="1" dirty="0">
                <a:solidFill>
                  <a:srgbClr val="0000FF"/>
                </a:solidFill>
              </a:rPr>
              <a:t>		&lt;&lt;statements&gt;</a:t>
            </a:r>
          </a:p>
          <a:p>
            <a:pPr marL="1425575" lvl="1">
              <a:buNone/>
            </a:pPr>
            <a:r>
              <a:rPr lang="en-US" sz="2000" b="1" dirty="0"/>
              <a:t>}</a:t>
            </a:r>
            <a:endParaRPr lang="en-US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9E5B6-1446-47E1-8A82-55745D73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C7D0D-DA5C-4C0D-8870-3946D48C1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7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93C5-9985-436B-B51B-CD489A4A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9F8E-6A66-48B0-B8F1-C90C8A5B8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6980"/>
            <a:ext cx="10515600" cy="5003400"/>
          </a:xfrm>
        </p:spPr>
        <p:txBody>
          <a:bodyPr/>
          <a:lstStyle/>
          <a:p>
            <a:r>
              <a:rPr lang="en-US" dirty="0"/>
              <a:t>Module is </a:t>
            </a:r>
            <a:r>
              <a:rPr lang="en-US" b="1" dirty="0"/>
              <a:t>a portion of a program</a:t>
            </a:r>
            <a:r>
              <a:rPr lang="en-US" dirty="0"/>
              <a:t> that carries out a specific small function and may be used alone or combined with other </a:t>
            </a:r>
            <a:r>
              <a:rPr lang="en-US" b="1" dirty="0"/>
              <a:t>modules</a:t>
            </a:r>
            <a:r>
              <a:rPr lang="en-US" dirty="0"/>
              <a:t> to create a program.</a:t>
            </a:r>
          </a:p>
          <a:p>
            <a:r>
              <a:rPr lang="en-US" dirty="0"/>
              <a:t>Natural thinking: A large task is divided into some smaller tasks.</a:t>
            </a:r>
          </a:p>
          <a:p>
            <a:r>
              <a:rPr lang="en-US" dirty="0"/>
              <a:t>Example: To cook rice we divide it into small tasks</a:t>
            </a:r>
          </a:p>
          <a:p>
            <a:pPr marL="0" indent="0">
              <a:buNone/>
            </a:pPr>
            <a:r>
              <a:rPr lang="en-US" dirty="0"/>
              <a:t>    (1) Clean the pot; (2) Measure rice; (3) Washing rice; (4) add water; </a:t>
            </a:r>
          </a:p>
          <a:p>
            <a:pPr marL="0" indent="0">
              <a:buNone/>
            </a:pPr>
            <a:r>
              <a:rPr lang="en-US" dirty="0"/>
              <a:t>    (5) Boil; (6) Keep hot 10 minutes.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5CBC3-77F6-4FAD-983A-A9F0A4AC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FE0F8-5F3B-46B7-A973-E48CB039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994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30B9-81A0-4184-959C-34E16F11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9E5B6-1446-47E1-8A82-55745D73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C7D0D-DA5C-4C0D-8870-3946D48C1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403D1F-B03A-4BC1-88AF-5C17585E3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60" y="1379157"/>
            <a:ext cx="10452628" cy="483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798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30B9-81A0-4184-959C-34E16F11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9E5B6-1446-47E1-8A82-55745D73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C7D0D-DA5C-4C0D-8870-3946D48C1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E2DFB-647A-4867-BF5E-8DA2FE8DE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9" y="1512507"/>
            <a:ext cx="10564240" cy="47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2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2B6C5-596F-49A6-889A-6AD657FD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Modules: Structure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AB4E6-E5D8-4B80-B894-6E6366457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designing a program, we subdivide the problem conceptually into a set of design units. We call these design units as </a:t>
            </a:r>
            <a:r>
              <a:rPr lang="en-US" b="1" dirty="0"/>
              <a:t>modules</a:t>
            </a:r>
            <a:r>
              <a:rPr lang="en-US" dirty="0"/>
              <a:t>. In subdividing the problem, we reduce the number of factors with which to deal simultaneously.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38B4F-DB1E-4AA8-9EFF-0D6A3783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F5339-DA52-4D6B-8298-5BB3E9F5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902581A-3B92-4596-B7B4-232BD862E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209" y="3387999"/>
            <a:ext cx="6730567" cy="3023878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62049822-576C-440C-B5D4-1F03A67492F4}"/>
              </a:ext>
            </a:extLst>
          </p:cNvPr>
          <p:cNvSpPr/>
          <p:nvPr/>
        </p:nvSpPr>
        <p:spPr>
          <a:xfrm>
            <a:off x="8610598" y="3891030"/>
            <a:ext cx="2743201" cy="24212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rgbClr val="0000FF"/>
                </a:solidFill>
              </a:rPr>
              <a:t>Some related modules can be put into a file</a:t>
            </a:r>
          </a:p>
          <a:p>
            <a:pPr algn="ctr"/>
            <a:r>
              <a:rPr lang="en-US" sz="2500" dirty="0">
                <a:solidFill>
                  <a:srgbClr val="0000FF"/>
                </a:solidFill>
              </a:rPr>
              <a:t>(You used it – stdio.h)</a:t>
            </a:r>
          </a:p>
        </p:txBody>
      </p:sp>
    </p:spTree>
    <p:extLst>
      <p:ext uri="{BB962C8B-B14F-4D97-AF65-F5344CB8AC3E}">
        <p14:creationId xmlns:p14="http://schemas.microsoft.com/office/powerpoint/2010/main" val="2661078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B858-F764-4DDD-9AC1-694592FB4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0592"/>
            <a:ext cx="10515600" cy="575433"/>
          </a:xfrm>
        </p:spPr>
        <p:txBody>
          <a:bodyPr/>
          <a:lstStyle/>
          <a:p>
            <a:r>
              <a:rPr lang="en-US" dirty="0"/>
              <a:t>Structure design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22D2C-CFC9-405D-8FD5-4707B0A9C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32013"/>
            <a:ext cx="10515600" cy="5003400"/>
          </a:xfrm>
        </p:spPr>
        <p:txBody>
          <a:bodyPr>
            <a:normAutofit/>
          </a:bodyPr>
          <a:lstStyle/>
          <a:p>
            <a:r>
              <a:rPr lang="en-US" sz="2200" u="sng" dirty="0"/>
              <a:t>Problem</a:t>
            </a:r>
            <a:r>
              <a:rPr lang="en-US" sz="2200" dirty="0"/>
              <a:t>: Develop a program that will accept a positive integer then sum of it’s divisors is printed out.</a:t>
            </a:r>
          </a:p>
          <a:p>
            <a:r>
              <a:rPr lang="en-US" sz="2200" dirty="0"/>
              <a:t>Solution: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1AFB6-AF2C-4189-94D9-8F478706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CEB27-217D-4DC7-A296-E33C21A1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02/01/2025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EE9200B-2278-45D5-9C15-69B643446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69813"/>
              </p:ext>
            </p:extLst>
          </p:nvPr>
        </p:nvGraphicFramePr>
        <p:xfrm>
          <a:off x="1366685" y="2841548"/>
          <a:ext cx="9910915" cy="35509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998838">
                  <a:extLst>
                    <a:ext uri="{9D8B030D-6E8A-4147-A177-3AD203B41FA5}">
                      <a16:colId xmlns:a16="http://schemas.microsoft.com/office/drawing/2014/main" val="1645676986"/>
                    </a:ext>
                  </a:extLst>
                </a:gridCol>
                <a:gridCol w="3539612">
                  <a:extLst>
                    <a:ext uri="{9D8B030D-6E8A-4147-A177-3AD203B41FA5}">
                      <a16:colId xmlns:a16="http://schemas.microsoft.com/office/drawing/2014/main" val="3379106235"/>
                    </a:ext>
                  </a:extLst>
                </a:gridCol>
                <a:gridCol w="3372465">
                  <a:extLst>
                    <a:ext uri="{9D8B030D-6E8A-4147-A177-3AD203B41FA5}">
                      <a16:colId xmlns:a16="http://schemas.microsoft.com/office/drawing/2014/main" val="2982804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Analyze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105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/>
                        <a:t>#include &lt;</a:t>
                      </a:r>
                      <a:r>
                        <a:rPr lang="en-US" sz="1500" b="0" dirty="0" err="1"/>
                        <a:t>stdio.h</a:t>
                      </a:r>
                      <a:r>
                        <a:rPr lang="en-US" sz="1500" b="0" dirty="0"/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/>
                        <a:t>#include &lt;</a:t>
                      </a:r>
                      <a:r>
                        <a:rPr lang="en-US" sz="1500" b="0" dirty="0" err="1"/>
                        <a:t>stdlib.h</a:t>
                      </a:r>
                      <a:r>
                        <a:rPr lang="en-US" sz="1500" b="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/>
                        <a:t>Use modules</a:t>
                      </a:r>
                      <a:r>
                        <a:rPr lang="en-US" sz="1500" b="0" baseline="0" dirty="0"/>
                        <a:t> in this file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40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i="0" dirty="0"/>
                        <a:t>Divide the program into</a:t>
                      </a:r>
                      <a:r>
                        <a:rPr lang="en-US" sz="1500" b="1" i="0" baseline="0" dirty="0"/>
                        <a:t> small tasks:</a:t>
                      </a:r>
                      <a:endParaRPr lang="en-US" sz="1500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/>
                        <a:t>int main </a:t>
                      </a:r>
                    </a:p>
                    <a:p>
                      <a:r>
                        <a:rPr lang="en-US" sz="1500" b="0" dirty="0"/>
                        <a:t>{</a:t>
                      </a:r>
                    </a:p>
                    <a:p>
                      <a:pPr lvl="1"/>
                      <a:r>
                        <a:rPr lang="en-US" sz="1500" b="0" dirty="0"/>
                        <a:t>int n;  int s;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Declare the main module </a:t>
                      </a:r>
                    </a:p>
                    <a:p>
                      <a:r>
                        <a:rPr lang="en-US" sz="1500" dirty="0"/>
                        <a:t>and it’s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65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0" dirty="0"/>
                        <a:t>Task 1 - Accept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500" b="0" dirty="0" err="1"/>
                        <a:t>scanf</a:t>
                      </a:r>
                      <a:r>
                        <a:rPr lang="en-US" sz="1500" b="0" dirty="0"/>
                        <a:t>(“%d”, &amp;n);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/>
                        <a:t>Use a module </a:t>
                      </a:r>
                      <a:r>
                        <a:rPr lang="en-US" sz="1500" b="1" dirty="0"/>
                        <a:t>scanf</a:t>
                      </a:r>
                      <a:r>
                        <a:rPr lang="en-US" sz="1500" b="0" dirty="0"/>
                        <a:t> in the </a:t>
                      </a:r>
                      <a:r>
                        <a:rPr lang="en-US" sz="1500" b="1" dirty="0"/>
                        <a:t>stdio.h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3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0" dirty="0"/>
                        <a:t>Task 2 - s</a:t>
                      </a:r>
                      <a:r>
                        <a:rPr lang="en-US" sz="1500" b="0" baseline="0" dirty="0"/>
                        <a:t> = sum of it’s divisors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500" b="0" dirty="0"/>
                        <a:t>s =  sumDivisors (n);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/>
                        <a:t>Module</a:t>
                      </a:r>
                      <a:r>
                        <a:rPr lang="en-US" sz="1500" b="0" baseline="0" dirty="0"/>
                        <a:t> will be implemented</a:t>
                      </a:r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006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0" dirty="0"/>
                        <a:t>Task 3 - Print out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500" b="0" dirty="0"/>
                        <a:t>printf(“%d”, s);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/>
                        <a:t>Use a module </a:t>
                      </a:r>
                      <a:r>
                        <a:rPr lang="en-US" sz="1500" b="1" dirty="0"/>
                        <a:t>printf</a:t>
                      </a:r>
                      <a:r>
                        <a:rPr lang="en-US" sz="1500" b="0" dirty="0"/>
                        <a:t> in the </a:t>
                      </a:r>
                      <a:r>
                        <a:rPr lang="en-US" sz="1500" b="1" dirty="0"/>
                        <a:t>stdio.h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71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0" dirty="0"/>
                        <a:t>Task 4 - Pause the program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500" b="0" dirty="0"/>
                        <a:t>system(“pause”);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/>
                        <a:t>Use a module </a:t>
                      </a:r>
                      <a:r>
                        <a:rPr lang="en-US" sz="1500" b="1" dirty="0"/>
                        <a:t>system</a:t>
                      </a:r>
                      <a:r>
                        <a:rPr lang="en-US" sz="1500" b="0" dirty="0"/>
                        <a:t> in the </a:t>
                      </a:r>
                      <a:r>
                        <a:rPr lang="en-US" sz="1500" b="1" dirty="0" err="1"/>
                        <a:t>stdlib.h</a:t>
                      </a:r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603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262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07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16666</TotalTime>
  <Words>4311</Words>
  <Application>Microsoft Office PowerPoint</Application>
  <PresentationFormat>Widescreen</PresentationFormat>
  <Paragraphs>760</Paragraphs>
  <Slides>71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Arial</vt:lpstr>
      <vt:lpstr>Calibri</vt:lpstr>
      <vt:lpstr>Wingdings</vt:lpstr>
      <vt:lpstr>Office Theme</vt:lpstr>
      <vt:lpstr>Modules and Functions</vt:lpstr>
      <vt:lpstr>Review</vt:lpstr>
      <vt:lpstr>Objective to learn Modules and Functions</vt:lpstr>
      <vt:lpstr>Objective</vt:lpstr>
      <vt:lpstr>Contents</vt:lpstr>
      <vt:lpstr>1- What is a Module?</vt:lpstr>
      <vt:lpstr>What is a Module?</vt:lpstr>
      <vt:lpstr>Modules: Structure Design</vt:lpstr>
      <vt:lpstr>Structure design - Example</vt:lpstr>
      <vt:lpstr>2 - Characteristics of Modules</vt:lpstr>
      <vt:lpstr>Characteristics of Modules</vt:lpstr>
      <vt:lpstr>3 - Module identifying: Hints</vt:lpstr>
      <vt:lpstr>Modules Design Principles</vt:lpstr>
      <vt:lpstr>Modules Design Principles (cont.)</vt:lpstr>
      <vt:lpstr>Module Identifying</vt:lpstr>
      <vt:lpstr>Module identifying - Cohesion</vt:lpstr>
      <vt:lpstr>Module identifying - Degrees of cohesion</vt:lpstr>
      <vt:lpstr>Module identifying - Degrees of cohesion</vt:lpstr>
      <vt:lpstr>Module identifying - High Coupling</vt:lpstr>
      <vt:lpstr>Module identifying - Coupling classification</vt:lpstr>
      <vt:lpstr>Example - High Cohesion &amp; Low Coupling</vt:lpstr>
      <vt:lpstr>Example - High Cohesion &amp; Low Coupling (cont.)</vt:lpstr>
      <vt:lpstr>Example - High Cohesion &amp; Low Coupling (cont.)</vt:lpstr>
      <vt:lpstr>Example Explain - High Cohesion &amp; Low Coupling</vt:lpstr>
      <vt:lpstr>Module identifying : How to create them?</vt:lpstr>
      <vt:lpstr>4 - C-Functions and Modules</vt:lpstr>
      <vt:lpstr>C-Functions and Modules</vt:lpstr>
      <vt:lpstr>Function Definitions</vt:lpstr>
      <vt:lpstr>Function Definitions - Example</vt:lpstr>
      <vt:lpstr>Function Definitions - Example (cont.)</vt:lpstr>
      <vt:lpstr>Function syntax: void function</vt:lpstr>
      <vt:lpstr>void function - Example</vt:lpstr>
      <vt:lpstr>main function</vt:lpstr>
      <vt:lpstr>5 - How to implement a function?</vt:lpstr>
      <vt:lpstr>How to implement a function?</vt:lpstr>
      <vt:lpstr>Evaluate the functions</vt:lpstr>
      <vt:lpstr>Evaluate the functions</vt:lpstr>
      <vt:lpstr>6 - How to use a function?</vt:lpstr>
      <vt:lpstr>How to use a function?</vt:lpstr>
      <vt:lpstr>Practice 1</vt:lpstr>
      <vt:lpstr>Practice 1 - Solution</vt:lpstr>
      <vt:lpstr>Exercise 1</vt:lpstr>
      <vt:lpstr>Exercise 2</vt:lpstr>
      <vt:lpstr>Function Prototypes</vt:lpstr>
      <vt:lpstr>Function Prototypes - Example</vt:lpstr>
      <vt:lpstr>The #include directive</vt:lpstr>
      <vt:lpstr>The #include directive (cont.)</vt:lpstr>
      <vt:lpstr>Function Programming Style</vt:lpstr>
      <vt:lpstr>7 - What happen when a function is called?</vt:lpstr>
      <vt:lpstr>Memory map when a function is called</vt:lpstr>
      <vt:lpstr>Memory map when a function is called</vt:lpstr>
      <vt:lpstr>Pass by value</vt:lpstr>
      <vt:lpstr>Exercise 3</vt:lpstr>
      <vt:lpstr>8 - Analyse a program to functions</vt:lpstr>
      <vt:lpstr>Analyse a program to functions</vt:lpstr>
      <vt:lpstr>9 - Implement a program using functions</vt:lpstr>
      <vt:lpstr>Implement a program using functions</vt:lpstr>
      <vt:lpstr>Implement a program using functions (cont.)</vt:lpstr>
      <vt:lpstr>Exercise 4</vt:lpstr>
      <vt:lpstr>10 - Extent and Scope of a variable</vt:lpstr>
      <vt:lpstr>Extent and Scope of a variable</vt:lpstr>
      <vt:lpstr>Extent of Variables: Time-View</vt:lpstr>
      <vt:lpstr>Scope of Variables: Code-View</vt:lpstr>
      <vt:lpstr>Extent and Scope of a variable: Visibility</vt:lpstr>
      <vt:lpstr>11 - Walkthroughs with Functions</vt:lpstr>
      <vt:lpstr>Walkthroughs with Functions</vt:lpstr>
      <vt:lpstr>Exercise 5</vt:lpstr>
      <vt:lpstr>Exercise 6</vt:lpstr>
      <vt:lpstr>Summary</vt:lpstr>
      <vt:lpstr>Summary (cont.)</vt:lpstr>
      <vt:lpstr>Summary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Phạm Ngọc Thọ</cp:lastModifiedBy>
  <cp:revision>869</cp:revision>
  <dcterms:created xsi:type="dcterms:W3CDTF">2021-01-25T08:25:31Z</dcterms:created>
  <dcterms:modified xsi:type="dcterms:W3CDTF">2025-01-02T09:02:05Z</dcterms:modified>
</cp:coreProperties>
</file>