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40" r:id="rId3"/>
    <p:sldId id="441" r:id="rId4"/>
    <p:sldId id="442" r:id="rId5"/>
    <p:sldId id="443" r:id="rId6"/>
    <p:sldId id="444" r:id="rId7"/>
    <p:sldId id="446" r:id="rId8"/>
    <p:sldId id="448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60" r:id="rId17"/>
    <p:sldId id="462" r:id="rId18"/>
    <p:sldId id="461" r:id="rId19"/>
    <p:sldId id="457" r:id="rId20"/>
    <p:sldId id="458" r:id="rId21"/>
    <p:sldId id="459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5" r:id="rId31"/>
    <p:sldId id="476" r:id="rId32"/>
    <p:sldId id="471" r:id="rId33"/>
    <p:sldId id="472" r:id="rId34"/>
    <p:sldId id="477" r:id="rId35"/>
    <p:sldId id="4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ạm Ngọc Thọ" initials="PNT" lastIdx="1" clrIdx="0">
    <p:extLst>
      <p:ext uri="{19B8F6BF-5375-455C-9EA6-DF929625EA0E}">
        <p15:presenceInfo xmlns:p15="http://schemas.microsoft.com/office/powerpoint/2012/main" userId="S::thopn.BK.CCNA.insFPT@student.bkacad.edu.vn::29db4276-bc41-4dbe-bd3a-5a8c89f9ca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B31996"/>
    <a:srgbClr val="FF0066"/>
    <a:srgbClr val="008000"/>
    <a:srgbClr val="00FF00"/>
    <a:srgbClr val="FF9900"/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8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6BC0A3-5664-48A6-A974-907B2A60A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41458"/>
            <a:ext cx="9202270" cy="151877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…</a:t>
            </a:r>
            <a:endParaRPr lang="en-US" sz="4400" dirty="0">
              <a:solidFill>
                <a:schemeClr val="accent2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DF3AC7C-3764-4749-B25F-E7A495EA47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897" b="-14369"/>
          <a:stretch/>
        </p:blipFill>
        <p:spPr bwMode="auto">
          <a:xfrm>
            <a:off x="0" y="26362"/>
            <a:ext cx="1616364" cy="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6" y="725592"/>
            <a:ext cx="11085946" cy="468797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1319178"/>
            <a:ext cx="11085946" cy="5122712"/>
          </a:xfrm>
        </p:spPr>
        <p:txBody>
          <a:bodyPr/>
          <a:lstStyle>
            <a:lvl1pPr marL="396875" indent="-396875" algn="just">
              <a:lnSpc>
                <a:spcPct val="130000"/>
              </a:lnSpc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400"/>
            </a:lvl1pPr>
            <a:lvl2pPr algn="just">
              <a:lnSpc>
                <a:spcPct val="130000"/>
              </a:lnSpc>
              <a:defRPr sz="2200"/>
            </a:lvl2pPr>
            <a:lvl3pPr algn="just">
              <a:lnSpc>
                <a:spcPct val="130000"/>
              </a:lnSpc>
              <a:defRPr/>
            </a:lvl3pPr>
            <a:lvl4pPr algn="just">
              <a:lnSpc>
                <a:spcPct val="130000"/>
              </a:lnSpc>
              <a:defRPr/>
            </a:lvl4pPr>
            <a:lvl5pPr algn="just"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4EEF-9B64-450E-9849-8134123DDB58}"/>
              </a:ext>
            </a:extLst>
          </p:cNvPr>
          <p:cNvSpPr/>
          <p:nvPr userDrawn="1"/>
        </p:nvSpPr>
        <p:spPr>
          <a:xfrm>
            <a:off x="7943272" y="-3606"/>
            <a:ext cx="4247572" cy="304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Programming</a:t>
            </a:r>
            <a:r>
              <a:rPr lang="en-US" b="1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Fundamentals using C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26839AB1-DB6D-4F21-B07D-62811949B77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897" b="-14369"/>
          <a:stretch/>
        </p:blipFill>
        <p:spPr bwMode="auto">
          <a:xfrm>
            <a:off x="0" y="26362"/>
            <a:ext cx="1616364" cy="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 descr="Welcome to the World of Internet Learning">
            <a:extLst>
              <a:ext uri="{FF2B5EF4-FFF2-40B4-BE49-F238E27FC236}">
                <a16:creationId xmlns:a16="http://schemas.microsoft.com/office/drawing/2014/main" id="{F30F1745-FEAA-49C5-8EFB-7E8028C35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549" y="0"/>
            <a:ext cx="932141" cy="72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E016-B500-40B4-8707-7115F174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6 - Pointer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23B7-DE9C-475D-920E-401E91A4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6DE5B-96A7-4E9E-8F08-70FCB17D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D256CA-A8E5-4F42-B23F-D510DBF15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19507"/>
              </p:ext>
            </p:extLst>
          </p:nvPr>
        </p:nvGraphicFramePr>
        <p:xfrm>
          <a:off x="725886" y="1330454"/>
          <a:ext cx="10836849" cy="26225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6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544">
                <a:tc>
                  <a:txBody>
                    <a:bodyPr/>
                    <a:lstStyle/>
                    <a:p>
                      <a:r>
                        <a:rPr lang="en-US" sz="2200" dirty="0"/>
                        <a:t>How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828">
                <a:tc>
                  <a:txBody>
                    <a:bodyPr/>
                    <a:lstStyle/>
                    <a:p>
                      <a:r>
                        <a:rPr lang="en-US" sz="2200" dirty="0"/>
                        <a:t>Get address of a variable and assign it to a 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int n= 7;</a:t>
                      </a:r>
                    </a:p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int *</a:t>
                      </a:r>
                      <a:r>
                        <a:rPr lang="en-US" sz="2200" dirty="0" err="1">
                          <a:solidFill>
                            <a:srgbClr val="0000FF"/>
                          </a:solidFill>
                        </a:rPr>
                        <a:t>pn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 = &amp;n; </a:t>
                      </a:r>
                      <a:r>
                        <a:rPr lang="en-US" sz="2200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 assign address of </a:t>
                      </a:r>
                      <a:r>
                        <a:rPr lang="en-US" sz="2200" b="1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en-US" sz="2200" b="0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to pointer variable </a:t>
                      </a:r>
                      <a:r>
                        <a:rPr lang="en-US" sz="2200" b="1" dirty="0" err="1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pn</a:t>
                      </a:r>
                      <a:endParaRPr lang="en-US" sz="2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187">
                <a:tc>
                  <a:txBody>
                    <a:bodyPr/>
                    <a:lstStyle/>
                    <a:p>
                      <a:r>
                        <a:rPr lang="en-US" sz="2200" dirty="0"/>
                        <a:t>Access indirectly value of a</a:t>
                      </a:r>
                      <a:r>
                        <a:rPr lang="en-US" sz="2200" baseline="0" dirty="0"/>
                        <a:t> data through it’s pointer </a:t>
                      </a:r>
                      <a:endParaRPr 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FF"/>
                          </a:solidFill>
                        </a:rPr>
                        <a:t>*pn =100;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1E860EFB-C3A4-4219-8A8E-97C2D35F162A}"/>
              </a:ext>
            </a:extLst>
          </p:cNvPr>
          <p:cNvSpPr/>
          <p:nvPr/>
        </p:nvSpPr>
        <p:spPr>
          <a:xfrm>
            <a:off x="1020422" y="5562378"/>
            <a:ext cx="13716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6684188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B60F08-C7B3-46C8-A19D-01BBFF473430}"/>
              </a:ext>
            </a:extLst>
          </p:cNvPr>
          <p:cNvSpPr/>
          <p:nvPr/>
        </p:nvSpPr>
        <p:spPr>
          <a:xfrm>
            <a:off x="2624782" y="5578727"/>
            <a:ext cx="1905000" cy="304800"/>
          </a:xfrm>
          <a:prstGeom prst="rect">
            <a:avLst/>
          </a:prstGeom>
          <a:solidFill>
            <a:srgbClr val="33CC33"/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=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C6C603-0185-48D4-B94C-0409A1E1AF6F}"/>
              </a:ext>
            </a:extLst>
          </p:cNvPr>
          <p:cNvSpPr/>
          <p:nvPr/>
        </p:nvSpPr>
        <p:spPr>
          <a:xfrm>
            <a:off x="1018924" y="5967499"/>
            <a:ext cx="13716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6684176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B1B45E-FF8B-4674-9872-E61B9DF855BD}"/>
              </a:ext>
            </a:extLst>
          </p:cNvPr>
          <p:cNvSpPr/>
          <p:nvPr/>
        </p:nvSpPr>
        <p:spPr>
          <a:xfrm>
            <a:off x="2638051" y="6023348"/>
            <a:ext cx="1905000" cy="304800"/>
          </a:xfrm>
          <a:prstGeom prst="rect">
            <a:avLst/>
          </a:prstGeom>
          <a:solidFill>
            <a:srgbClr val="33CC33"/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09CD54-5682-4D8B-B10C-798080414831}"/>
              </a:ext>
            </a:extLst>
          </p:cNvPr>
          <p:cNvCxnSpPr>
            <a:cxnSpLocks/>
          </p:cNvCxnSpPr>
          <p:nvPr/>
        </p:nvCxnSpPr>
        <p:spPr>
          <a:xfrm>
            <a:off x="2231491" y="5848510"/>
            <a:ext cx="308014" cy="35232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8FC4C7F-DE40-4BB5-BF4C-8BA04CE2A74B}"/>
              </a:ext>
            </a:extLst>
          </p:cNvPr>
          <p:cNvSpPr/>
          <p:nvPr/>
        </p:nvSpPr>
        <p:spPr>
          <a:xfrm>
            <a:off x="1167905" y="4056981"/>
            <a:ext cx="2743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alibri"/>
              </a:rPr>
              <a:t>int n= 7;</a:t>
            </a:r>
          </a:p>
          <a:p>
            <a:r>
              <a:rPr lang="en-US" sz="2200" dirty="0">
                <a:solidFill>
                  <a:srgbClr val="0000FF"/>
                </a:solidFill>
                <a:latin typeface="Calibri"/>
              </a:rPr>
              <a:t>int *</a:t>
            </a:r>
            <a:r>
              <a:rPr lang="en-US" sz="2200" dirty="0" err="1">
                <a:solidFill>
                  <a:srgbClr val="0000FF"/>
                </a:solidFill>
                <a:latin typeface="Calibri"/>
              </a:rPr>
              <a:t>pn</a:t>
            </a:r>
            <a:r>
              <a:rPr lang="en-US" sz="2200" dirty="0">
                <a:solidFill>
                  <a:srgbClr val="0000FF"/>
                </a:solidFill>
                <a:latin typeface="Calibri"/>
              </a:rPr>
              <a:t> = &amp;n;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5A6C1B-D245-4629-9AFE-CD8BA3967C6F}"/>
              </a:ext>
            </a:extLst>
          </p:cNvPr>
          <p:cNvSpPr/>
          <p:nvPr/>
        </p:nvSpPr>
        <p:spPr>
          <a:xfrm>
            <a:off x="5771553" y="4321064"/>
            <a:ext cx="1828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alibri"/>
              </a:rPr>
              <a:t>*pn = 100;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8034D8-7CC0-45D4-9FF4-5A9DBB5ED4B8}"/>
              </a:ext>
            </a:extLst>
          </p:cNvPr>
          <p:cNvSpPr/>
          <p:nvPr/>
        </p:nvSpPr>
        <p:spPr>
          <a:xfrm>
            <a:off x="7865084" y="5578727"/>
            <a:ext cx="1981200" cy="304800"/>
          </a:xfrm>
          <a:prstGeom prst="rect">
            <a:avLst/>
          </a:prstGeom>
          <a:solidFill>
            <a:srgbClr val="33CC33"/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= 7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 100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2F3E0A-0825-4E8F-BF3D-639C87939226}"/>
              </a:ext>
            </a:extLst>
          </p:cNvPr>
          <p:cNvSpPr/>
          <p:nvPr/>
        </p:nvSpPr>
        <p:spPr>
          <a:xfrm>
            <a:off x="7865084" y="6007749"/>
            <a:ext cx="1981200" cy="304800"/>
          </a:xfrm>
          <a:prstGeom prst="rect">
            <a:avLst/>
          </a:prstGeom>
          <a:solidFill>
            <a:srgbClr val="33CC33"/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 = 10000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18422-A68F-4780-B3BE-75C8E8034CE5}"/>
              </a:ext>
            </a:extLst>
          </p:cNvPr>
          <p:cNvSpPr/>
          <p:nvPr/>
        </p:nvSpPr>
        <p:spPr>
          <a:xfrm>
            <a:off x="5771553" y="4855918"/>
            <a:ext cx="5253182" cy="43088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</a:rPr>
              <a:t>*pn = 100;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sym typeface="Wingdings" pitchFamily="2" charset="2"/>
              </a:rPr>
              <a:t> Value at [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6684188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sym typeface="Wingdings" pitchFamily="2" charset="2"/>
              </a:rPr>
              <a:t>] = 100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BD3CEF-7242-450E-9B35-517EE49B99FF}"/>
              </a:ext>
            </a:extLst>
          </p:cNvPr>
          <p:cNvSpPr/>
          <p:nvPr/>
        </p:nvSpPr>
        <p:spPr>
          <a:xfrm>
            <a:off x="1208730" y="4874036"/>
            <a:ext cx="3334321" cy="43088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</a:rPr>
              <a:t>pn = &amp;n;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sym typeface="Wingdings" pitchFamily="2" charset="2"/>
              </a:rPr>
              <a:t>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sym typeface="Wingdings" pitchFamily="2" charset="2"/>
              </a:rPr>
              <a:t>pn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sym typeface="Wingdings" pitchFamily="2" charset="2"/>
              </a:rPr>
              <a:t> =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6684188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DC9361-66A9-4801-8956-3A6539B2107D}"/>
              </a:ext>
            </a:extLst>
          </p:cNvPr>
          <p:cNvSpPr/>
          <p:nvPr/>
        </p:nvSpPr>
        <p:spPr>
          <a:xfrm>
            <a:off x="6435248" y="5520505"/>
            <a:ext cx="13716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6684188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CD3C8C-7F42-48D0-905C-8A069F2606EB}"/>
              </a:ext>
            </a:extLst>
          </p:cNvPr>
          <p:cNvSpPr/>
          <p:nvPr/>
        </p:nvSpPr>
        <p:spPr>
          <a:xfrm>
            <a:off x="6433750" y="5925626"/>
            <a:ext cx="13716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6684176</a:t>
            </a:r>
          </a:p>
        </p:txBody>
      </p:sp>
    </p:spTree>
    <p:extLst>
      <p:ext uri="{BB962C8B-B14F-4D97-AF65-F5344CB8AC3E}">
        <p14:creationId xmlns:p14="http://schemas.microsoft.com/office/powerpoint/2010/main" val="309657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C79A-B417-4839-A8BC-ED91DBF3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Operators: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E5978-1AAA-48FD-8148-A0202510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B10E4-7688-470D-9D9F-4EA42B63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5C59A-2CF6-4DCB-AD49-1BD386A3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2" y="1349615"/>
            <a:ext cx="5056547" cy="4975858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D5897-0CCF-44DB-9D91-E8948178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2278"/>
            <a:ext cx="5867645" cy="421319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B9EA84-0E78-44FA-BA9F-B241957F14FA}"/>
              </a:ext>
            </a:extLst>
          </p:cNvPr>
          <p:cNvCxnSpPr>
            <a:cxnSpLocks/>
          </p:cNvCxnSpPr>
          <p:nvPr/>
        </p:nvCxnSpPr>
        <p:spPr>
          <a:xfrm>
            <a:off x="8396749" y="2802194"/>
            <a:ext cx="1553496" cy="21630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DD92-D71E-4A37-B428-514BE19966AD}"/>
              </a:ext>
            </a:extLst>
          </p:cNvPr>
          <p:cNvCxnSpPr>
            <a:cxnSpLocks/>
          </p:cNvCxnSpPr>
          <p:nvPr/>
        </p:nvCxnSpPr>
        <p:spPr>
          <a:xfrm>
            <a:off x="8396749" y="3065575"/>
            <a:ext cx="1553496" cy="21630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6C3136D-E273-4D0B-BE8E-4193F86026A9}"/>
              </a:ext>
            </a:extLst>
          </p:cNvPr>
          <p:cNvSpPr/>
          <p:nvPr/>
        </p:nvSpPr>
        <p:spPr>
          <a:xfrm>
            <a:off x="6139316" y="532527"/>
            <a:ext cx="5824329" cy="10406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int 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stores address of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pn: int*</a:t>
            </a:r>
          </a:p>
          <a:p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int* 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ppn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stores address of 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pn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ppn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: (int*)*  </a:t>
            </a: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ppn: int**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CE3511-4D2D-46ED-BCD1-F68F8E5AA3E2}"/>
              </a:ext>
            </a:extLst>
          </p:cNvPr>
          <p:cNvSpPr/>
          <p:nvPr/>
        </p:nvSpPr>
        <p:spPr>
          <a:xfrm>
            <a:off x="5972299" y="1681391"/>
            <a:ext cx="1828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alibri"/>
              </a:rPr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3922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81E6-A82C-46CC-9398-B694112E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Operators: Walkthrough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799F5-167C-4406-9321-D12FBC23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EE30-288A-4369-B216-DCEAB17C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87A26-5EFD-4FD7-ACD7-4A224832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2439934"/>
            <a:ext cx="3812458" cy="2941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A0DA14-76AD-4A25-8840-6CB1ACE71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42" y="5326606"/>
            <a:ext cx="4486357" cy="80580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CBBF1AA-4E8C-4E63-87BC-68FEAC6B3862}"/>
              </a:ext>
            </a:extLst>
          </p:cNvPr>
          <p:cNvGrpSpPr/>
          <p:nvPr/>
        </p:nvGrpSpPr>
        <p:grpSpPr>
          <a:xfrm>
            <a:off x="3026320" y="1677934"/>
            <a:ext cx="2819400" cy="1524000"/>
            <a:chOff x="4419600" y="1676400"/>
            <a:chExt cx="2819400" cy="1524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DD07AD-2C06-4856-9A92-2278C81EB4D8}"/>
                </a:ext>
              </a:extLst>
            </p:cNvPr>
            <p:cNvSpPr/>
            <p:nvPr/>
          </p:nvSpPr>
          <p:spPr>
            <a:xfrm>
              <a:off x="4419600" y="1676400"/>
              <a:ext cx="914400" cy="381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7C4C22-968B-425B-BF7F-8CAE01EBD639}"/>
                </a:ext>
              </a:extLst>
            </p:cNvPr>
            <p:cNvSpPr/>
            <p:nvPr/>
          </p:nvSpPr>
          <p:spPr>
            <a:xfrm>
              <a:off x="4419600" y="2057400"/>
              <a:ext cx="914400" cy="381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FDA5FA-0828-480E-B0A8-AB28D2FC567D}"/>
                </a:ext>
              </a:extLst>
            </p:cNvPr>
            <p:cNvSpPr/>
            <p:nvPr/>
          </p:nvSpPr>
          <p:spPr>
            <a:xfrm>
              <a:off x="4419600" y="2438400"/>
              <a:ext cx="914400" cy="381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92E96C-BA61-42FC-9C51-5EAC367F9792}"/>
                </a:ext>
              </a:extLst>
            </p:cNvPr>
            <p:cNvSpPr/>
            <p:nvPr/>
          </p:nvSpPr>
          <p:spPr>
            <a:xfrm>
              <a:off x="4419600" y="2819400"/>
              <a:ext cx="914400" cy="381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497160-82A7-4745-B6B4-2B20D2FB849B}"/>
                </a:ext>
              </a:extLst>
            </p:cNvPr>
            <p:cNvSpPr/>
            <p:nvPr/>
          </p:nvSpPr>
          <p:spPr>
            <a:xfrm>
              <a:off x="5486400" y="1676400"/>
              <a:ext cx="1752600" cy="3810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n=7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itchFamily="2" charset="2"/>
                </a:rPr>
                <a:t> 54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8C3E40-6900-4A96-A3AD-7FC19D0AB746}"/>
                </a:ext>
              </a:extLst>
            </p:cNvPr>
            <p:cNvSpPr/>
            <p:nvPr/>
          </p:nvSpPr>
          <p:spPr>
            <a:xfrm>
              <a:off x="5486400" y="2057400"/>
              <a:ext cx="1752600" cy="3810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m=6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Wingdings" pitchFamily="2" charset="2"/>
                </a:rPr>
                <a:t> -30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73C735-6DAD-418D-AC50-1D09C8AE0045}"/>
                </a:ext>
              </a:extLst>
            </p:cNvPr>
            <p:cNvSpPr/>
            <p:nvPr/>
          </p:nvSpPr>
          <p:spPr>
            <a:xfrm>
              <a:off x="5486400" y="2438400"/>
              <a:ext cx="1752600" cy="3810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pn=100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6584A54-96F9-4BDF-8D2B-20094B8811BD}"/>
                </a:ext>
              </a:extLst>
            </p:cNvPr>
            <p:cNvSpPr/>
            <p:nvPr/>
          </p:nvSpPr>
          <p:spPr>
            <a:xfrm>
              <a:off x="5486400" y="2819400"/>
              <a:ext cx="1752600" cy="38100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pm= 96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40C34BB-928C-44DD-A88F-62D15846FD8D}"/>
              </a:ext>
            </a:extLst>
          </p:cNvPr>
          <p:cNvSpPr/>
          <p:nvPr/>
        </p:nvSpPr>
        <p:spPr>
          <a:xfrm>
            <a:off x="6505047" y="1688969"/>
            <a:ext cx="5150088" cy="152400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*pn = 2*(*pm) + m*n;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Value at 100 = 2*(value at  96) + m *n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Value at 100 = 2*6 + 6 *7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Value at 100 = 12 + 42 = 54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8B8331-6BC3-402D-B290-EFEFD2B4B601}"/>
              </a:ext>
            </a:extLst>
          </p:cNvPr>
          <p:cNvCxnSpPr>
            <a:cxnSpLocks/>
          </p:cNvCxnSpPr>
          <p:nvPr/>
        </p:nvCxnSpPr>
        <p:spPr>
          <a:xfrm flipV="1">
            <a:off x="3126658" y="2996209"/>
            <a:ext cx="3378389" cy="1071720"/>
          </a:xfrm>
          <a:prstGeom prst="straightConnector1">
            <a:avLst/>
          </a:prstGeom>
          <a:ln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8722BB-D5C4-46F3-97BD-D83CB3C5C177}"/>
              </a:ext>
            </a:extLst>
          </p:cNvPr>
          <p:cNvCxnSpPr>
            <a:cxnSpLocks/>
          </p:cNvCxnSpPr>
          <p:nvPr/>
        </p:nvCxnSpPr>
        <p:spPr>
          <a:xfrm flipH="1" flipV="1">
            <a:off x="5197136" y="1926963"/>
            <a:ext cx="1307911" cy="106924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7D0845E-EFF0-4345-8DF6-EB244C94577A}"/>
              </a:ext>
            </a:extLst>
          </p:cNvPr>
          <p:cNvSpPr/>
          <p:nvPr/>
        </p:nvSpPr>
        <p:spPr>
          <a:xfrm>
            <a:off x="2933700" y="1247047"/>
            <a:ext cx="1828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B31996"/>
                </a:solidFill>
                <a:latin typeface="Calibri"/>
              </a:rPr>
              <a:t>address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061D4-793E-44F4-8F06-8D8F225F03D4}"/>
              </a:ext>
            </a:extLst>
          </p:cNvPr>
          <p:cNvSpPr/>
          <p:nvPr/>
        </p:nvSpPr>
        <p:spPr>
          <a:xfrm>
            <a:off x="4002515" y="1258082"/>
            <a:ext cx="20246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8000"/>
                </a:solidFill>
                <a:latin typeface="Calibri"/>
              </a:rPr>
              <a:t>memory-block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3C076F-06CC-440B-AFD5-9C6222DFFA15}"/>
              </a:ext>
            </a:extLst>
          </p:cNvPr>
          <p:cNvSpPr/>
          <p:nvPr/>
        </p:nvSpPr>
        <p:spPr>
          <a:xfrm>
            <a:off x="6518788" y="3766804"/>
            <a:ext cx="5122606" cy="2086915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*pm += 3*m - (*pn);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Value at 96 += 3*6 – value at 100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Value at 96 += 3*6 –  54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Value at 96 += 18 –  54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Value at 96 += (-36)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Value at 96 = 6 + (-36) = -30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E77784-8A0D-4CF6-9320-A0CA8571EB59}"/>
              </a:ext>
            </a:extLst>
          </p:cNvPr>
          <p:cNvCxnSpPr>
            <a:cxnSpLocks/>
          </p:cNvCxnSpPr>
          <p:nvPr/>
        </p:nvCxnSpPr>
        <p:spPr>
          <a:xfrm>
            <a:off x="3008500" y="4364390"/>
            <a:ext cx="3510288" cy="1227535"/>
          </a:xfrm>
          <a:prstGeom prst="straightConnector1">
            <a:avLst/>
          </a:prstGeom>
          <a:ln>
            <a:solidFill>
              <a:srgbClr val="FF006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9A022F-70E7-46A2-AF5A-92E63A2BC88E}"/>
              </a:ext>
            </a:extLst>
          </p:cNvPr>
          <p:cNvCxnSpPr>
            <a:cxnSpLocks/>
          </p:cNvCxnSpPr>
          <p:nvPr/>
        </p:nvCxnSpPr>
        <p:spPr>
          <a:xfrm flipH="1" flipV="1">
            <a:off x="5279923" y="2333971"/>
            <a:ext cx="1225124" cy="325795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40EC253-6C5F-4820-B2B1-3F52968F235D}"/>
              </a:ext>
            </a:extLst>
          </p:cNvPr>
          <p:cNvSpPr/>
          <p:nvPr/>
        </p:nvSpPr>
        <p:spPr>
          <a:xfrm>
            <a:off x="4333568" y="3461536"/>
            <a:ext cx="337984" cy="337984"/>
          </a:xfrm>
          <a:prstGeom prst="ellips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64FB1F0-A937-4FB8-A219-C8683737B56A}"/>
              </a:ext>
            </a:extLst>
          </p:cNvPr>
          <p:cNvSpPr/>
          <p:nvPr/>
        </p:nvSpPr>
        <p:spPr>
          <a:xfrm>
            <a:off x="5888554" y="2450969"/>
            <a:ext cx="337984" cy="337984"/>
          </a:xfrm>
          <a:prstGeom prst="ellipse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2D98EF-714E-4CC0-995F-8519F547BAA6}"/>
              </a:ext>
            </a:extLst>
          </p:cNvPr>
          <p:cNvSpPr/>
          <p:nvPr/>
        </p:nvSpPr>
        <p:spPr>
          <a:xfrm>
            <a:off x="4689171" y="4812179"/>
            <a:ext cx="337984" cy="3379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4464DC-9AA8-4A04-BB45-59498F14D5D1}"/>
              </a:ext>
            </a:extLst>
          </p:cNvPr>
          <p:cNvSpPr/>
          <p:nvPr/>
        </p:nvSpPr>
        <p:spPr>
          <a:xfrm>
            <a:off x="5709470" y="3751449"/>
            <a:ext cx="337984" cy="33798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515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A3B6-BFA2-4625-9FD1-4D41875F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 Write code and Walkthrough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43BF-FD48-45E5-AC92-F83FD4AB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86653-B8E7-4B99-AAE7-067946BE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A7CCA0-DE4C-46B3-926D-C8D7564B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68" y="1549542"/>
            <a:ext cx="11272481" cy="50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5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F86C-D684-477C-B102-69A3F31F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about Accessing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AAE6-2B2A-4C44-ADEA-0603EC38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19178"/>
            <a:ext cx="6022035" cy="51227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Accessing data through pointers will manipulate on basic-data size.</a:t>
            </a:r>
          </a:p>
          <a:p>
            <a:pPr>
              <a:lnSpc>
                <a:spcPct val="150000"/>
              </a:lnSpc>
            </a:pPr>
            <a:r>
              <a:rPr lang="en-US" dirty="0"/>
              <a:t>Access </a:t>
            </a:r>
            <a:r>
              <a:rPr lang="en-US" dirty="0">
                <a:solidFill>
                  <a:srgbClr val="0000FF"/>
                </a:solidFill>
              </a:rPr>
              <a:t>int*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4 bytes are affected.</a:t>
            </a:r>
          </a:p>
          <a:p>
            <a:pPr>
              <a:lnSpc>
                <a:spcPct val="150000"/>
              </a:lnSpc>
            </a:pPr>
            <a:r>
              <a:rPr lang="en-US" dirty="0"/>
              <a:t>Access </a:t>
            </a:r>
            <a:r>
              <a:rPr lang="en-US" dirty="0">
                <a:solidFill>
                  <a:srgbClr val="0000FF"/>
                </a:solidFill>
              </a:rPr>
              <a:t>char*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1 byte is affected.</a:t>
            </a:r>
          </a:p>
          <a:p>
            <a:pPr>
              <a:lnSpc>
                <a:spcPct val="150000"/>
              </a:lnSpc>
            </a:pPr>
            <a:r>
              <a:rPr lang="en-US" dirty="0"/>
              <a:t>Access </a:t>
            </a:r>
            <a:r>
              <a:rPr lang="en-US" dirty="0">
                <a:solidFill>
                  <a:srgbClr val="0000FF"/>
                </a:solidFill>
              </a:rPr>
              <a:t>double*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8 bytes are affected.</a:t>
            </a:r>
          </a:p>
          <a:p>
            <a:pPr>
              <a:lnSpc>
                <a:spcPct val="150000"/>
              </a:lnSpc>
            </a:pPr>
            <a:r>
              <a:rPr lang="en-US" dirty="0"/>
              <a:t>Assign pointers which belong to different types are not allowed. If needed, you must explicitly casting.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BCE18-78AB-480E-BB04-D25806E4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24A5F-FD1F-404D-A743-62F282A8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DD27870-55E6-417E-9304-AA94A5BE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9380" y="1319178"/>
            <a:ext cx="3859562" cy="325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48152A2-1C2E-445E-9E72-901C80191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0065" y="5183128"/>
            <a:ext cx="4773238" cy="103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708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A539-097B-4206-87D1-AB4866DD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Attention…Pointers: Explicit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6030-03BD-449B-924D-41F9206D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Review</a:t>
            </a:r>
            <a:r>
              <a:rPr lang="en-US" dirty="0"/>
              <a:t>: When a casting is performed, lowest byte is copied first then the higher bytes.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CF4F0-7238-46AC-9513-9973DCC5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96DB5-56F1-45D4-A45C-54E2AD4C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CB489633-FA8C-4210-BF8D-53A911D2C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258" y="2627208"/>
            <a:ext cx="3371850" cy="32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C8FCD5-CB8A-4FF9-B814-968C5A82771A}"/>
              </a:ext>
            </a:extLst>
          </p:cNvPr>
          <p:cNvSpPr/>
          <p:nvPr/>
        </p:nvSpPr>
        <p:spPr>
          <a:xfrm>
            <a:off x="6860458" y="2932008"/>
            <a:ext cx="15240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0000 0000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0B0FDE-6A10-4F25-A0C2-F722B3020967}"/>
              </a:ext>
            </a:extLst>
          </p:cNvPr>
          <p:cNvSpPr/>
          <p:nvPr/>
        </p:nvSpPr>
        <p:spPr>
          <a:xfrm>
            <a:off x="6860458" y="3236808"/>
            <a:ext cx="15240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0000 0000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150078-76B8-478B-8BFA-F63193CF5EFE}"/>
              </a:ext>
            </a:extLst>
          </p:cNvPr>
          <p:cNvSpPr/>
          <p:nvPr/>
        </p:nvSpPr>
        <p:spPr>
          <a:xfrm>
            <a:off x="6860458" y="3541608"/>
            <a:ext cx="15240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0000 0001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397F34-1E72-4274-BAB7-C5099A2B2AE4}"/>
              </a:ext>
            </a:extLst>
          </p:cNvPr>
          <p:cNvSpPr/>
          <p:nvPr/>
        </p:nvSpPr>
        <p:spPr>
          <a:xfrm>
            <a:off x="6860458" y="3846408"/>
            <a:ext cx="15240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0000 0100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A4FEC-1BF1-46BF-A934-0FCC8BE6EBEB}"/>
              </a:ext>
            </a:extLst>
          </p:cNvPr>
          <p:cNvSpPr/>
          <p:nvPr/>
        </p:nvSpPr>
        <p:spPr>
          <a:xfrm>
            <a:off x="6022258" y="3922608"/>
            <a:ext cx="838200" cy="228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500/ 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83915B-5C27-481F-BCD2-BABBAA5D96FE}"/>
              </a:ext>
            </a:extLst>
          </p:cNvPr>
          <p:cNvSpPr/>
          <p:nvPr/>
        </p:nvSpPr>
        <p:spPr>
          <a:xfrm>
            <a:off x="6860458" y="4303608"/>
            <a:ext cx="15240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5D54EC-2B0A-4D9C-A548-BC074EFCB75F}"/>
              </a:ext>
            </a:extLst>
          </p:cNvPr>
          <p:cNvSpPr/>
          <p:nvPr/>
        </p:nvSpPr>
        <p:spPr>
          <a:xfrm>
            <a:off x="5869858" y="4303608"/>
            <a:ext cx="990600" cy="228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E6519B-0DCF-4E57-879A-76D2D2AEB758}"/>
              </a:ext>
            </a:extLst>
          </p:cNvPr>
          <p:cNvSpPr/>
          <p:nvPr/>
        </p:nvSpPr>
        <p:spPr>
          <a:xfrm>
            <a:off x="8536858" y="4303608"/>
            <a:ext cx="15240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9E4839-4BCD-4B45-BCD0-F03AE60F4E6B}"/>
              </a:ext>
            </a:extLst>
          </p:cNvPr>
          <p:cNvSpPr/>
          <p:nvPr/>
        </p:nvSpPr>
        <p:spPr>
          <a:xfrm>
            <a:off x="10060858" y="4227408"/>
            <a:ext cx="457200" cy="304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BD55FE-0490-4B23-8738-E3922FAE622C}"/>
              </a:ext>
            </a:extLst>
          </p:cNvPr>
          <p:cNvCxnSpPr/>
          <p:nvPr/>
        </p:nvCxnSpPr>
        <p:spPr>
          <a:xfrm>
            <a:off x="8155858" y="4456008"/>
            <a:ext cx="914400" cy="15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F8B5E88-CEBA-43D2-A56C-56C6AAA3A476}"/>
              </a:ext>
            </a:extLst>
          </p:cNvPr>
          <p:cNvSpPr/>
          <p:nvPr/>
        </p:nvSpPr>
        <p:spPr>
          <a:xfrm>
            <a:off x="6860458" y="3846408"/>
            <a:ext cx="15240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0000 0000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A84411-6CCA-46FF-B4A7-AFD4A4C25F83}"/>
              </a:ext>
            </a:extLst>
          </p:cNvPr>
          <p:cNvSpPr/>
          <p:nvPr/>
        </p:nvSpPr>
        <p:spPr>
          <a:xfrm>
            <a:off x="6860458" y="4760808"/>
            <a:ext cx="1524000" cy="685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Manipulate on 4 bytes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25C37B-43EA-4671-87FC-F716A610EEDB}"/>
              </a:ext>
            </a:extLst>
          </p:cNvPr>
          <p:cNvSpPr/>
          <p:nvPr/>
        </p:nvSpPr>
        <p:spPr>
          <a:xfrm>
            <a:off x="8536858" y="4760808"/>
            <a:ext cx="1524000" cy="685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Manipulate on 1 byte only</a:t>
            </a:r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2CDB7BE0-3F4F-46D5-8389-A61EDF53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2"/>
          <a:stretch/>
        </p:blipFill>
        <p:spPr bwMode="auto">
          <a:xfrm>
            <a:off x="4133850" y="5446608"/>
            <a:ext cx="1450258" cy="67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9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02D8-8AA6-435E-940C-EE3EE8C3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2EE5-5EC3-4A4D-BEFD-BF4FB36C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3657600"/>
            <a:ext cx="11085946" cy="2784290"/>
          </a:xfrm>
        </p:spPr>
        <p:txBody>
          <a:bodyPr/>
          <a:lstStyle/>
          <a:p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a pointer is incremented, it points to the memory location of the next element of its base type.</a:t>
            </a:r>
          </a:p>
          <a:p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it is decremented it points to the location of the previous element.</a:t>
            </a:r>
          </a:p>
          <a:p>
            <a:r>
              <a:rPr lang="en-US" sz="2400" dirty="0">
                <a:latin typeface="Tahoma" pitchFamily="34" charset="0"/>
                <a:cs typeface="Times New Roman" pitchFamily="18" charset="0"/>
              </a:rPr>
              <a:t>All other pointers will increase or decrease depending on the length of the data type they are pointing to</a:t>
            </a:r>
            <a:r>
              <a:rPr lang="en-US" dirty="0">
                <a:latin typeface="Tahom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B4417-EBA6-433F-8209-B4465791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565C-227F-42B0-9656-8C37CB77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DBD9E6FF-995A-45EA-8E09-9DA34CFC3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20" y="1356852"/>
            <a:ext cx="8521960" cy="217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64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F27D-BF38-49A3-9294-A0B21C12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Comparisons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32A8-3E95-4887-BC22-6FC4FD2BB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48058"/>
            <a:ext cx="11085946" cy="5122712"/>
          </a:xfrm>
        </p:spPr>
        <p:txBody>
          <a:bodyPr/>
          <a:lstStyle/>
          <a:p>
            <a:r>
              <a:rPr lang="en-US" dirty="0"/>
              <a:t>Two pointers can be compared in a relational expression provided both the pointers  are pointing to variables of the same type. </a:t>
            </a:r>
          </a:p>
          <a:p>
            <a:r>
              <a:rPr lang="en-US" dirty="0"/>
              <a:t>Consider that </a:t>
            </a:r>
            <a:r>
              <a:rPr lang="en-US" b="1" dirty="0" err="1"/>
              <a:t>ptr_a</a:t>
            </a:r>
            <a:r>
              <a:rPr lang="en-US" dirty="0"/>
              <a:t> and </a:t>
            </a:r>
            <a:r>
              <a:rPr lang="en-US" b="1" dirty="0" err="1"/>
              <a:t>ptr_b</a:t>
            </a:r>
            <a:r>
              <a:rPr lang="en-US" dirty="0"/>
              <a:t> are 2 pointer variables, which point to data elements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. In this case the following comparisons are  possible: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7180-4884-4056-BE9C-09407D1E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E91FB-7179-43B3-80A7-F43875AD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4F41C05A-4F5B-400B-8DA4-F454EAB14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853" y="3505650"/>
            <a:ext cx="894229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384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8FED-DF06-441F-B71B-22273D20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Operators: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1521-3D8E-43BA-B898-36562ACF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563C7-B8DE-4600-B75D-B686CD0A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1703DA-1456-4FFF-8D14-5E7AE4044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54" y="1334440"/>
            <a:ext cx="10199492" cy="47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3653-8B61-4A05-AEF3-92394BA7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14" y="567714"/>
            <a:ext cx="11085946" cy="468797"/>
          </a:xfrm>
        </p:spPr>
        <p:txBody>
          <a:bodyPr/>
          <a:lstStyle/>
          <a:p>
            <a:pPr algn="ctr"/>
            <a:r>
              <a:rPr lang="en-US" dirty="0"/>
              <a:t>Pointer Arithmetic Operators: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BC60C70-F26F-4F68-997A-9F0C027B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8" y="934065"/>
            <a:ext cx="4522508" cy="51935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36BC-BB33-4669-BA10-D85AEDC9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E119-E680-4465-8F77-2C2CDE10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A8429-C5BC-4605-A955-5072C6CF379E}"/>
              </a:ext>
            </a:extLst>
          </p:cNvPr>
          <p:cNvSpPr/>
          <p:nvPr/>
        </p:nvSpPr>
        <p:spPr>
          <a:xfrm>
            <a:off x="3105825" y="1447454"/>
            <a:ext cx="5770735" cy="40827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Pointer +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 Pointer + (i*sizeof(baseType))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B93AB8-17BF-4C4D-866A-3CABE5BF236A}"/>
              </a:ext>
            </a:extLst>
          </p:cNvPr>
          <p:cNvSpPr/>
          <p:nvPr/>
        </p:nvSpPr>
        <p:spPr>
          <a:xfrm flipV="1">
            <a:off x="9752860" y="1855724"/>
            <a:ext cx="914400" cy="685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CAD0B1-EF26-4AC0-AE6C-0D6E44B5989C}"/>
              </a:ext>
            </a:extLst>
          </p:cNvPr>
          <p:cNvSpPr/>
          <p:nvPr/>
        </p:nvSpPr>
        <p:spPr>
          <a:xfrm flipV="1">
            <a:off x="9752860" y="2541524"/>
            <a:ext cx="914400" cy="685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7A4799-6612-4D39-AE96-625EBD8346BA}"/>
              </a:ext>
            </a:extLst>
          </p:cNvPr>
          <p:cNvSpPr/>
          <p:nvPr/>
        </p:nvSpPr>
        <p:spPr>
          <a:xfrm rot="10800000" flipV="1">
            <a:off x="9752860" y="3227324"/>
            <a:ext cx="914400" cy="685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"/>
              </a:rPr>
              <a:t>x=0.5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6003E-80E7-45BF-B603-229175E42929}"/>
              </a:ext>
            </a:extLst>
          </p:cNvPr>
          <p:cNvSpPr/>
          <p:nvPr/>
        </p:nvSpPr>
        <p:spPr>
          <a:xfrm flipV="1">
            <a:off x="9752860" y="3913124"/>
            <a:ext cx="914400" cy="685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5F5325-FAC0-45EF-94B6-C8BF2591417B}"/>
              </a:ext>
            </a:extLst>
          </p:cNvPr>
          <p:cNvSpPr/>
          <p:nvPr/>
        </p:nvSpPr>
        <p:spPr>
          <a:xfrm flipV="1">
            <a:off x="9752860" y="4598924"/>
            <a:ext cx="914400" cy="685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530BE8-F371-4784-9784-B7DB53DF57A7}"/>
              </a:ext>
            </a:extLst>
          </p:cNvPr>
          <p:cNvSpPr/>
          <p:nvPr/>
        </p:nvSpPr>
        <p:spPr>
          <a:xfrm>
            <a:off x="8686060" y="3684524"/>
            <a:ext cx="990600" cy="2286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6684160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AE67CA-637B-45B6-9E82-F9BE1B5C4973}"/>
              </a:ext>
            </a:extLst>
          </p:cNvPr>
          <p:cNvSpPr/>
          <p:nvPr/>
        </p:nvSpPr>
        <p:spPr>
          <a:xfrm>
            <a:off x="8686060" y="5056124"/>
            <a:ext cx="990600" cy="2286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6684144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A1F7F-39E1-4E82-8588-C296B85FDE65}"/>
              </a:ext>
            </a:extLst>
          </p:cNvPr>
          <p:cNvSpPr/>
          <p:nvPr/>
        </p:nvSpPr>
        <p:spPr>
          <a:xfrm>
            <a:off x="8686060" y="4370324"/>
            <a:ext cx="990600" cy="2286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6684152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79D92C-04B0-4170-B8B8-9688611CA2E9}"/>
              </a:ext>
            </a:extLst>
          </p:cNvPr>
          <p:cNvSpPr/>
          <p:nvPr/>
        </p:nvSpPr>
        <p:spPr>
          <a:xfrm>
            <a:off x="8686060" y="2998724"/>
            <a:ext cx="990600" cy="2286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6684168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BB1CF1-DAAF-4659-95EB-3B8D49895985}"/>
              </a:ext>
            </a:extLst>
          </p:cNvPr>
          <p:cNvSpPr/>
          <p:nvPr/>
        </p:nvSpPr>
        <p:spPr>
          <a:xfrm>
            <a:off x="8686060" y="2312924"/>
            <a:ext cx="990600" cy="2286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6684176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7A80F0-CDD3-4024-8B5D-75E5A3880AB3}"/>
              </a:ext>
            </a:extLst>
          </p:cNvPr>
          <p:cNvSpPr/>
          <p:nvPr/>
        </p:nvSpPr>
        <p:spPr>
          <a:xfrm>
            <a:off x="9829060" y="4598924"/>
            <a:ext cx="762000" cy="38100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n=3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1FCDDA-2374-42A7-84C8-8CAB5AB9C7C7}"/>
              </a:ext>
            </a:extLst>
          </p:cNvPr>
          <p:cNvSpPr/>
          <p:nvPr/>
        </p:nvSpPr>
        <p:spPr>
          <a:xfrm>
            <a:off x="10743460" y="4048316"/>
            <a:ext cx="990600" cy="2286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6684156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51230F-8E8E-4931-9879-0D265F6C84A3}"/>
              </a:ext>
            </a:extLst>
          </p:cNvPr>
          <p:cNvSpPr/>
          <p:nvPr/>
        </p:nvSpPr>
        <p:spPr>
          <a:xfrm>
            <a:off x="10743460" y="4353116"/>
            <a:ext cx="990600" cy="2286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6684152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F0AF08-C0CB-4CE2-8B0F-192BDCF4A333}"/>
              </a:ext>
            </a:extLst>
          </p:cNvPr>
          <p:cNvSpPr/>
          <p:nvPr/>
        </p:nvSpPr>
        <p:spPr>
          <a:xfrm>
            <a:off x="10743460" y="4657916"/>
            <a:ext cx="990600" cy="2286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6684148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194029-23E6-41C4-8D97-63D85A42E4AB}"/>
              </a:ext>
            </a:extLst>
          </p:cNvPr>
          <p:cNvSpPr/>
          <p:nvPr/>
        </p:nvSpPr>
        <p:spPr>
          <a:xfrm>
            <a:off x="10743460" y="3667316"/>
            <a:ext cx="990600" cy="2286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6684160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11EF7F-2EDE-4908-9C64-A00961C26DD8}"/>
              </a:ext>
            </a:extLst>
          </p:cNvPr>
          <p:cNvSpPr/>
          <p:nvPr/>
        </p:nvSpPr>
        <p:spPr>
          <a:xfrm>
            <a:off x="10743460" y="3286316"/>
            <a:ext cx="990600" cy="2286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6684164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FCDCFDB-8BE9-49D4-9AED-3CB9C2253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13" y="4800818"/>
            <a:ext cx="3998858" cy="1570328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8362DD-25E3-4580-90D7-EB80E040078C}"/>
              </a:ext>
            </a:extLst>
          </p:cNvPr>
          <p:cNvCxnSpPr>
            <a:cxnSpLocks/>
          </p:cNvCxnSpPr>
          <p:nvPr/>
        </p:nvCxnSpPr>
        <p:spPr>
          <a:xfrm>
            <a:off x="1445342" y="3913124"/>
            <a:ext cx="2946423" cy="439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6C2BF7-10F3-44CC-BAAC-879C681334A4}"/>
              </a:ext>
            </a:extLst>
          </p:cNvPr>
          <p:cNvCxnSpPr>
            <a:cxnSpLocks/>
            <a:endCxn id="65" idx="7"/>
          </p:cNvCxnSpPr>
          <p:nvPr/>
        </p:nvCxnSpPr>
        <p:spPr>
          <a:xfrm>
            <a:off x="4586452" y="4467416"/>
            <a:ext cx="2343704" cy="10086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575D1C6-B609-435A-8EA1-25513492C938}"/>
              </a:ext>
            </a:extLst>
          </p:cNvPr>
          <p:cNvSpPr/>
          <p:nvPr/>
        </p:nvSpPr>
        <p:spPr>
          <a:xfrm>
            <a:off x="6720347" y="5440042"/>
            <a:ext cx="245806" cy="2458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7EAA0F-E4B4-493E-8D93-66DA0EC7B6FE}"/>
              </a:ext>
            </a:extLst>
          </p:cNvPr>
          <p:cNvSpPr/>
          <p:nvPr/>
        </p:nvSpPr>
        <p:spPr>
          <a:xfrm>
            <a:off x="5200487" y="2097677"/>
            <a:ext cx="1981200" cy="1371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access data  using </a:t>
            </a:r>
            <a:r>
              <a:rPr lang="en-US" b="1" dirty="0" err="1"/>
              <a:t>pI</a:t>
            </a:r>
            <a:r>
              <a:rPr lang="en-US" dirty="0"/>
              <a:t>  (bytes) can cause harm to the variable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C552E9-306A-485D-A7D8-C603EDBD9235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7181687" y="2783477"/>
            <a:ext cx="3561773" cy="1683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28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2906-41FE-4D78-8933-AADAA66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70F94-8514-4BB9-8244-50D32DA2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studying this chapter, you should be able to: </a:t>
            </a:r>
          </a:p>
          <a:p>
            <a:r>
              <a:rPr lang="en-US" dirty="0"/>
              <a:t>Understand where program’s data can be putted</a:t>
            </a:r>
          </a:p>
          <a:p>
            <a:r>
              <a:rPr lang="en-US" dirty="0"/>
              <a:t>Explain what are pointers</a:t>
            </a:r>
          </a:p>
          <a:p>
            <a:r>
              <a:rPr lang="en-US" dirty="0"/>
              <a:t>Declare pointers in a program</a:t>
            </a:r>
          </a:p>
          <a:p>
            <a:r>
              <a:rPr lang="en-US" dirty="0"/>
              <a:t>Discuss about where pointers can be used</a:t>
            </a:r>
          </a:p>
          <a:p>
            <a:r>
              <a:rPr lang="en-US" dirty="0"/>
              <a:t>Understand operators on pointers</a:t>
            </a:r>
          </a:p>
          <a:p>
            <a:r>
              <a:rPr lang="en-US" dirty="0"/>
              <a:t>Implement functions in which pointers are parameters</a:t>
            </a:r>
          </a:p>
          <a:p>
            <a:r>
              <a:rPr lang="en-US" dirty="0"/>
              <a:t>Use build-in functions to allocate data dynamically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2E25-2450-4198-99A6-61853858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AF14-7EE6-4E20-8D7F-A38830C8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4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2595-EFA8-47EE-B3BD-DF455E4A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656768"/>
            <a:ext cx="11085946" cy="468797"/>
          </a:xfrm>
        </p:spPr>
        <p:txBody>
          <a:bodyPr/>
          <a:lstStyle/>
          <a:p>
            <a:r>
              <a:rPr lang="en-US" dirty="0"/>
              <a:t>Exercise 3: Accessing the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0CAE-C61F-4609-9EB4-3598B9E5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083204"/>
            <a:ext cx="11085946" cy="5122712"/>
          </a:xfrm>
        </p:spPr>
        <p:txBody>
          <a:bodyPr/>
          <a:lstStyle/>
          <a:p>
            <a:r>
              <a:rPr lang="en-US" sz="2400" dirty="0"/>
              <a:t>Rewrite, run the program and explain the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F6B9D-0F1A-4E85-924B-768BC8EB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9B3FE-E688-4A29-B15F-9D8CF213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B90529-777C-4685-A91C-C98A02F5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986" y="1717936"/>
            <a:ext cx="5919729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7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D826-EC0F-4951-86D4-00F0AC87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 4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b="1" dirty="0"/>
              <a:t>Exercise 5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CFEE1-F15C-42DC-9055-A83DD65E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BEE99-4762-4A39-A63A-BA10F86C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24A90-14D7-469D-AB96-264C2FA1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8953D89-51F1-4547-B1AB-E99842EBC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73" y="2035278"/>
            <a:ext cx="10215716" cy="155349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>
                <a:latin typeface="+mj-lt"/>
              </a:rPr>
              <a:t>long*p; </a:t>
            </a:r>
          </a:p>
          <a:p>
            <a:r>
              <a:rPr lang="en-US" sz="2400" dirty="0">
                <a:latin typeface="+mj-lt"/>
              </a:rPr>
              <a:t>Suppose that a long number occupies the memory block of 4 bytes </a:t>
            </a:r>
          </a:p>
          <a:p>
            <a:r>
              <a:rPr lang="en-US" sz="2400" dirty="0">
                <a:latin typeface="+mj-lt"/>
              </a:rPr>
              <a:t>And p  stores the value of 1000. </a:t>
            </a:r>
          </a:p>
          <a:p>
            <a:r>
              <a:rPr lang="en-US" sz="2400" dirty="0">
                <a:latin typeface="+mj-lt"/>
              </a:rPr>
              <a:t>What are the result of the following expression? </a:t>
            </a:r>
            <a:r>
              <a:rPr lang="en-US" sz="2400" b="1" dirty="0">
                <a:latin typeface="+mj-lt"/>
              </a:rPr>
              <a:t>p+8     p-3     p++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A29C846-EB0B-4857-8FAA-CDA7B2C3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73" y="4436806"/>
            <a:ext cx="10215716" cy="155349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>
                <a:latin typeface="+mj-lt"/>
              </a:rPr>
              <a:t>char*p; </a:t>
            </a:r>
          </a:p>
          <a:p>
            <a:r>
              <a:rPr lang="en-US" sz="2400" dirty="0">
                <a:latin typeface="+mj-lt"/>
              </a:rPr>
              <a:t>Suppose that a character occupies the memory block of 1 byte </a:t>
            </a:r>
          </a:p>
          <a:p>
            <a:r>
              <a:rPr lang="en-US" sz="2400" dirty="0">
                <a:latin typeface="+mj-lt"/>
              </a:rPr>
              <a:t>and p  stores the value of 207000. </a:t>
            </a:r>
          </a:p>
          <a:p>
            <a:r>
              <a:rPr lang="en-US" sz="2400" dirty="0">
                <a:latin typeface="+mj-lt"/>
              </a:rPr>
              <a:t>What are the result of the following expression? </a:t>
            </a:r>
            <a:r>
              <a:rPr lang="en-US" sz="2400" b="1" dirty="0">
                <a:latin typeface="+mj-lt"/>
              </a:rPr>
              <a:t>p+8     p-3     p++</a:t>
            </a:r>
          </a:p>
        </p:txBody>
      </p:sp>
    </p:spTree>
    <p:extLst>
      <p:ext uri="{BB962C8B-B14F-4D97-AF65-F5344CB8AC3E}">
        <p14:creationId xmlns:p14="http://schemas.microsoft.com/office/powerpoint/2010/main" val="296617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9B03-1CD9-44E8-BA9F-95DF36A9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7 - Pointers as Parameters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0BFB-0732-422F-B4AB-A5166045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Problem</a:t>
            </a:r>
            <a:r>
              <a:rPr lang="en-US" dirty="0"/>
              <a:t>: C passes arguments to parameters </a:t>
            </a:r>
            <a:r>
              <a:rPr lang="en-US" dirty="0">
                <a:solidFill>
                  <a:srgbClr val="0000FF"/>
                </a:solidFill>
              </a:rPr>
              <a:t>by values only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C functions can not modify outside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82633-B7B9-4016-8622-4D4C05CE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F35A1-A24E-4DA7-A54B-9A1DA27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95246-4E5D-45ED-8448-93CA6CBF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2481979"/>
            <a:ext cx="2946400" cy="3848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DF79DF-47B6-4486-AF72-E8518016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57" y="5033668"/>
            <a:ext cx="3629025" cy="8191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7F6FAD-BB73-4A6B-BC19-8F39A2F339C8}"/>
              </a:ext>
            </a:extLst>
          </p:cNvPr>
          <p:cNvSpPr/>
          <p:nvPr/>
        </p:nvSpPr>
        <p:spPr>
          <a:xfrm>
            <a:off x="8883019" y="4938418"/>
            <a:ext cx="16764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 =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8F7FA-461F-414D-B4D8-84ED4FD67980}"/>
              </a:ext>
            </a:extLst>
          </p:cNvPr>
          <p:cNvSpPr/>
          <p:nvPr/>
        </p:nvSpPr>
        <p:spPr>
          <a:xfrm>
            <a:off x="8883019" y="5395618"/>
            <a:ext cx="16764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 = 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9587A-D08F-4DCE-8BB8-4D68E5425720}"/>
              </a:ext>
            </a:extLst>
          </p:cNvPr>
          <p:cNvSpPr/>
          <p:nvPr/>
        </p:nvSpPr>
        <p:spPr>
          <a:xfrm>
            <a:off x="8883019" y="2957218"/>
            <a:ext cx="1676400" cy="45720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= 7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5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CF76BB-7156-4FB0-9FE9-44CFA47900DA}"/>
              </a:ext>
            </a:extLst>
          </p:cNvPr>
          <p:cNvSpPr/>
          <p:nvPr/>
        </p:nvSpPr>
        <p:spPr>
          <a:xfrm>
            <a:off x="8883019" y="3414418"/>
            <a:ext cx="1676400" cy="45720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= 5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 7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BA8409-A83F-43A0-9710-FD4A83230842}"/>
              </a:ext>
            </a:extLst>
          </p:cNvPr>
          <p:cNvSpPr/>
          <p:nvPr/>
        </p:nvSpPr>
        <p:spPr>
          <a:xfrm>
            <a:off x="8883019" y="3871618"/>
            <a:ext cx="1676400" cy="45720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  = 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E4F98A-977D-422A-A2C0-C438C5EE8CF6}"/>
              </a:ext>
            </a:extLst>
          </p:cNvPr>
          <p:cNvCxnSpPr/>
          <p:nvPr/>
        </p:nvCxnSpPr>
        <p:spPr>
          <a:xfrm rot="5400000" flipH="1" flipV="1">
            <a:off x="8654419" y="4405018"/>
            <a:ext cx="13716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EC90A-100A-4471-A89D-1FD4F2F5AB44}"/>
              </a:ext>
            </a:extLst>
          </p:cNvPr>
          <p:cNvCxnSpPr/>
          <p:nvPr/>
        </p:nvCxnSpPr>
        <p:spPr>
          <a:xfrm rot="5400000" flipH="1" flipV="1">
            <a:off x="7855113" y="4443118"/>
            <a:ext cx="2362200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4F8624-947D-4216-8017-7FF236828A82}"/>
              </a:ext>
            </a:extLst>
          </p:cNvPr>
          <p:cNvCxnSpPr/>
          <p:nvPr/>
        </p:nvCxnSpPr>
        <p:spPr>
          <a:xfrm>
            <a:off x="8502019" y="4557418"/>
            <a:ext cx="2438400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127085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7E2DFC2-09C1-465D-9E32-4896F807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00" y="1946483"/>
            <a:ext cx="5026611" cy="4495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5C9B03-1CD9-44E8-BA9F-95DF36A9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7 - Pointers as Parameters of a Function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0BFB-0732-422F-B4AB-A5166045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Solution</a:t>
            </a:r>
            <a:r>
              <a:rPr lang="en-US" dirty="0"/>
              <a:t>: Use pointer arguments, we can modify outside values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82633-B7B9-4016-8622-4D4C05CE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F35A1-A24E-4DA7-A54B-9A1DA27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A395CB-4D4A-4075-B9F3-7B67DA2A0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562" y="5433377"/>
            <a:ext cx="3648075" cy="8477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C5637E8-AAC7-4159-AD31-DFB23164FA5C}"/>
              </a:ext>
            </a:extLst>
          </p:cNvPr>
          <p:cNvSpPr/>
          <p:nvPr/>
        </p:nvSpPr>
        <p:spPr>
          <a:xfrm>
            <a:off x="9444037" y="4267200"/>
            <a:ext cx="1676400" cy="4572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 = 5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 7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756068-4E65-42C6-AEF9-A8A5A592C827}"/>
              </a:ext>
            </a:extLst>
          </p:cNvPr>
          <p:cNvSpPr/>
          <p:nvPr/>
        </p:nvSpPr>
        <p:spPr>
          <a:xfrm>
            <a:off x="9444037" y="4724400"/>
            <a:ext cx="1676400" cy="4572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 = 7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 5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6AB9F6-245C-4D2C-AA6D-106A49614857}"/>
              </a:ext>
            </a:extLst>
          </p:cNvPr>
          <p:cNvSpPr/>
          <p:nvPr/>
        </p:nvSpPr>
        <p:spPr>
          <a:xfrm>
            <a:off x="9444037" y="2286000"/>
            <a:ext cx="1676400" cy="45720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py: 996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878A4A-627D-4A0D-A343-47A5192C6B56}"/>
              </a:ext>
            </a:extLst>
          </p:cNvPr>
          <p:cNvSpPr/>
          <p:nvPr/>
        </p:nvSpPr>
        <p:spPr>
          <a:xfrm>
            <a:off x="9444037" y="2743200"/>
            <a:ext cx="1676400" cy="45720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px : 1000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4CA314-2C65-41E6-9733-F76544E87C3E}"/>
              </a:ext>
            </a:extLst>
          </p:cNvPr>
          <p:cNvSpPr/>
          <p:nvPr/>
        </p:nvSpPr>
        <p:spPr>
          <a:xfrm>
            <a:off x="9444037" y="3200400"/>
            <a:ext cx="1676400" cy="45720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  =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B921E2-4DF9-4C0C-A647-9269029C0459}"/>
              </a:ext>
            </a:extLst>
          </p:cNvPr>
          <p:cNvSpPr/>
          <p:nvPr/>
        </p:nvSpPr>
        <p:spPr>
          <a:xfrm>
            <a:off x="8529637" y="4419600"/>
            <a:ext cx="914400" cy="304800"/>
          </a:xfrm>
          <a:prstGeom prst="rect">
            <a:avLst/>
          </a:prstGeom>
          <a:solidFill>
            <a:srgbClr val="FFFF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B68875-2512-464D-841B-27E2C1375541}"/>
              </a:ext>
            </a:extLst>
          </p:cNvPr>
          <p:cNvSpPr/>
          <p:nvPr/>
        </p:nvSpPr>
        <p:spPr>
          <a:xfrm>
            <a:off x="8529637" y="4876800"/>
            <a:ext cx="914400" cy="304800"/>
          </a:xfrm>
          <a:prstGeom prst="rect">
            <a:avLst/>
          </a:prstGeom>
          <a:solidFill>
            <a:srgbClr val="FFFF9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996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3E068B-16EB-4EAA-A3B5-47FFFAD44BD0}"/>
              </a:ext>
            </a:extLst>
          </p:cNvPr>
          <p:cNvCxnSpPr>
            <a:cxnSpLocks/>
          </p:cNvCxnSpPr>
          <p:nvPr/>
        </p:nvCxnSpPr>
        <p:spPr>
          <a:xfrm flipV="1">
            <a:off x="9098597" y="3048000"/>
            <a:ext cx="536293" cy="13716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22FF45-AA16-4398-9605-F571BA504154}"/>
              </a:ext>
            </a:extLst>
          </p:cNvPr>
          <p:cNvCxnSpPr>
            <a:cxnSpLocks/>
          </p:cNvCxnSpPr>
          <p:nvPr/>
        </p:nvCxnSpPr>
        <p:spPr>
          <a:xfrm flipV="1">
            <a:off x="9235440" y="2743200"/>
            <a:ext cx="837107" cy="21336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2CDEA09-D550-46D3-B1D6-9C8C5D72D46C}"/>
              </a:ext>
            </a:extLst>
          </p:cNvPr>
          <p:cNvSpPr/>
          <p:nvPr/>
        </p:nvSpPr>
        <p:spPr>
          <a:xfrm>
            <a:off x="2153920" y="2804160"/>
            <a:ext cx="1859280" cy="21336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7A3491-4D27-443B-8948-B525185D388C}"/>
              </a:ext>
            </a:extLst>
          </p:cNvPr>
          <p:cNvSpPr/>
          <p:nvPr/>
        </p:nvSpPr>
        <p:spPr>
          <a:xfrm>
            <a:off x="1442403" y="5146040"/>
            <a:ext cx="1534477" cy="21336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4767-7833-48C7-813B-494942DD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8 - Dynamic Allocated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FF49-35C2-4489-86C8-845ACD24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C allows you to allocate memory during runtime using functions provided in the standard library.</a:t>
            </a:r>
          </a:p>
          <a:p>
            <a:r>
              <a:rPr lang="en-US" sz="2200" dirty="0"/>
              <a:t>It is particularly useful when the size of the data is not known at compile time.</a:t>
            </a:r>
          </a:p>
          <a:p>
            <a:r>
              <a:rPr lang="en-US" sz="2200" dirty="0"/>
              <a:t>Dynamic memory is managed via pointers, and you can allocate and deallocate memory as needed.</a:t>
            </a:r>
          </a:p>
          <a:p>
            <a:r>
              <a:rPr lang="en-US" sz="2200" dirty="0"/>
              <a:t>Standard library functions</a:t>
            </a:r>
            <a:r>
              <a:rPr lang="en-US" sz="2200" b="1" dirty="0"/>
              <a:t>: </a:t>
            </a:r>
            <a:r>
              <a:rPr lang="en-US" sz="2200" b="1" dirty="0" err="1">
                <a:solidFill>
                  <a:srgbClr val="0000FF"/>
                </a:solidFill>
              </a:rPr>
              <a:t>stdlib.h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BB9AF-2916-4C7F-B81A-6011B4D0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035BD-C0DF-49CC-B724-EF700E36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5BE5E-6C78-4334-8A86-7A517E770DD2}"/>
              </a:ext>
            </a:extLst>
          </p:cNvPr>
          <p:cNvSpPr/>
          <p:nvPr/>
        </p:nvSpPr>
        <p:spPr>
          <a:xfrm>
            <a:off x="741680" y="4693920"/>
            <a:ext cx="7040880" cy="1438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calloc</a:t>
            </a:r>
            <a:r>
              <a:rPr lang="en-US" sz="2000" dirty="0">
                <a:solidFill>
                  <a:schemeClr val="tx1"/>
                </a:solidFill>
              </a:rPr>
              <a:t>  (size_t numberOfItem, size_t  bytesPerItem)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malloc</a:t>
            </a:r>
            <a:r>
              <a:rPr lang="en-US" sz="2000" dirty="0">
                <a:solidFill>
                  <a:schemeClr val="tx1"/>
                </a:solidFill>
              </a:rPr>
              <a:t> (size_t  numBytes) 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</a:t>
            </a:r>
            <a:r>
              <a:rPr lang="en-US" sz="2000" b="1" dirty="0">
                <a:solidFill>
                  <a:schemeClr val="tx1"/>
                </a:solidFill>
              </a:rPr>
              <a:t>realloc</a:t>
            </a:r>
            <a:r>
              <a:rPr lang="en-US" sz="2000" dirty="0">
                <a:solidFill>
                  <a:schemeClr val="tx1"/>
                </a:solidFill>
              </a:rPr>
              <a:t> (void* curPointer, size_t newNumBytes);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  </a:t>
            </a:r>
            <a:r>
              <a:rPr lang="en-US" sz="2000" b="1" dirty="0">
                <a:solidFill>
                  <a:schemeClr val="tx1"/>
                </a:solidFill>
              </a:rPr>
              <a:t>free</a:t>
            </a:r>
            <a:r>
              <a:rPr lang="en-US" sz="2000" dirty="0">
                <a:solidFill>
                  <a:schemeClr val="tx1"/>
                </a:solidFill>
              </a:rPr>
              <a:t>(void* willBeDeletedPointer);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E271D-6156-4A97-9340-929AA025F4F2}"/>
              </a:ext>
            </a:extLst>
          </p:cNvPr>
          <p:cNvSpPr txBox="1"/>
          <p:nvPr/>
        </p:nvSpPr>
        <p:spPr>
          <a:xfrm>
            <a:off x="7935884" y="3612708"/>
            <a:ext cx="38633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size_t</a:t>
            </a:r>
            <a:r>
              <a:rPr lang="en-US" sz="20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: Another name of the </a:t>
            </a:r>
            <a:r>
              <a:rPr lang="en-US" sz="20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type. It is used in case of memory allocation managing.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7730C-1695-425E-99D8-1B25D35C6B61}"/>
              </a:ext>
            </a:extLst>
          </p:cNvPr>
          <p:cNvSpPr txBox="1"/>
          <p:nvPr/>
        </p:nvSpPr>
        <p:spPr>
          <a:xfrm>
            <a:off x="7964978" y="4719522"/>
            <a:ext cx="37652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void</a:t>
            </a:r>
            <a:r>
              <a:rPr lang="en-US" sz="2000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 is the general datatype  which means that the data type is not determined yet.  So, user must give an explicit casting when it is used.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0281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8843-F15F-4D44-A4B0-213DAA47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Allocated Data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1922E-B342-4C8D-986D-F93ADE4A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9923-2F05-4400-8F97-186E0A5C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5E02E-6AFE-47CC-84C2-6267F9248CFC}"/>
              </a:ext>
            </a:extLst>
          </p:cNvPr>
          <p:cNvSpPr/>
          <p:nvPr/>
        </p:nvSpPr>
        <p:spPr>
          <a:xfrm>
            <a:off x="731520" y="2209800"/>
            <a:ext cx="4698260" cy="219879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</a:rPr>
              <a:t>Example:</a:t>
            </a:r>
          </a:p>
          <a:p>
            <a:pPr>
              <a:defRPr/>
            </a:pPr>
            <a:endParaRPr lang="en-US" sz="10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200" dirty="0">
                <a:solidFill>
                  <a:schemeClr val="tx1"/>
                </a:solidFill>
              </a:rPr>
              <a:t>int* p = (int*)  </a:t>
            </a:r>
            <a:r>
              <a:rPr lang="en-US" sz="2200" b="1" dirty="0">
                <a:solidFill>
                  <a:schemeClr val="tx1"/>
                </a:solidFill>
              </a:rPr>
              <a:t>malloc</a:t>
            </a:r>
            <a:r>
              <a:rPr lang="en-US" sz="2200" dirty="0">
                <a:solidFill>
                  <a:schemeClr val="tx1"/>
                </a:solidFill>
              </a:rPr>
              <a:t> (sizeof (int)) ;</a:t>
            </a:r>
          </a:p>
          <a:p>
            <a:pPr>
              <a:defRPr/>
            </a:pPr>
            <a:r>
              <a:rPr lang="en-US" sz="2200" dirty="0">
                <a:solidFill>
                  <a:schemeClr val="tx1"/>
                </a:solidFill>
              </a:rPr>
              <a:t>*p=2;</a:t>
            </a:r>
          </a:p>
          <a:p>
            <a:pPr>
              <a:defRPr/>
            </a:pPr>
            <a:r>
              <a:rPr lang="en-US" sz="2200" dirty="0">
                <a:solidFill>
                  <a:schemeClr val="tx1"/>
                </a:solidFill>
              </a:rPr>
              <a:t>….</a:t>
            </a:r>
          </a:p>
          <a:p>
            <a:pPr>
              <a:defRPr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dirty="0">
                <a:solidFill>
                  <a:schemeClr val="tx1"/>
                </a:solidFill>
              </a:rPr>
              <a:t>free</a:t>
            </a:r>
            <a:r>
              <a:rPr lang="en-US" sz="2200" dirty="0">
                <a:solidFill>
                  <a:schemeClr val="tx1"/>
                </a:solidFill>
              </a:rPr>
              <a:t>(p);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28EF14AD-8178-4188-A796-0E6AAC6C1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3580" y="2667000"/>
            <a:ext cx="1600200" cy="1524000"/>
          </a:xfrm>
          <a:prstGeom prst="rect">
            <a:avLst/>
          </a:prstGeom>
          <a:solidFill>
            <a:srgbClr val="FF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</a:rPr>
              <a:t>Heap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AE74B572-6D93-4E46-9FCC-BC504A87E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3580" y="1219200"/>
            <a:ext cx="1600200" cy="609600"/>
          </a:xfrm>
          <a:prstGeom prst="rect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Data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Segment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8074361-6F4B-4BB2-B97F-928676832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3580" y="1828800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Segment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01DD98E2-B26C-42AF-A0AF-9E6C32828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3580" y="4191000"/>
            <a:ext cx="1600200" cy="1752600"/>
          </a:xfrm>
          <a:prstGeom prst="rect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Stack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Segment</a:t>
            </a: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E7CC5545-2DE3-48EC-9674-3E81533CB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180" y="2895600"/>
            <a:ext cx="1066800" cy="533400"/>
          </a:xfrm>
          <a:prstGeom prst="rect">
            <a:avLst/>
          </a:prstGeom>
          <a:solidFill>
            <a:srgbClr val="FF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Data</a:t>
            </a:r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25470064-DB9B-4F29-B05B-AC538AF94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9980" y="1575388"/>
            <a:ext cx="2133600" cy="1548811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E2036133-BD80-4238-ADA0-BAE3EB9BE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980" y="3124200"/>
            <a:ext cx="2133600" cy="17128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91615146-A741-49C2-809B-38A07DE3F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980" y="3124199"/>
            <a:ext cx="2133600" cy="1834727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" name="AutoShape 11">
            <a:extLst>
              <a:ext uri="{FF2B5EF4-FFF2-40B4-BE49-F238E27FC236}">
                <a16:creationId xmlns:a16="http://schemas.microsoft.com/office/drawing/2014/main" id="{3A162926-6840-4865-AF78-85D8C289C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780" y="3810000"/>
            <a:ext cx="1371600" cy="1066800"/>
          </a:xfrm>
          <a:prstGeom prst="irregularSeal2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Local</a:t>
            </a:r>
          </a:p>
        </p:txBody>
      </p:sp>
      <p:sp>
        <p:nvSpPr>
          <p:cNvPr id="29" name="AutoShape 12">
            <a:extLst>
              <a:ext uri="{FF2B5EF4-FFF2-40B4-BE49-F238E27FC236}">
                <a16:creationId xmlns:a16="http://schemas.microsoft.com/office/drawing/2014/main" id="{FA817A2F-9CE3-4631-B408-D4E4D4EA0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180" y="1676400"/>
            <a:ext cx="1371600" cy="1066800"/>
          </a:xfrm>
          <a:prstGeom prst="irregularSeal2">
            <a:avLst/>
          </a:prstGeom>
          <a:solidFill>
            <a:schemeClr val="bg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Global</a:t>
            </a:r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6DF627A1-1F03-4396-BD95-8D464A23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980" y="2743200"/>
            <a:ext cx="1600200" cy="1066800"/>
          </a:xfrm>
          <a:prstGeom prst="irregularSeal2">
            <a:avLst/>
          </a:prstGeom>
          <a:solidFill>
            <a:srgbClr val="FF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3373564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F330-F85F-47A7-8F90-43275A03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malloc</a:t>
            </a:r>
            <a:r>
              <a:rPr lang="en-US" dirty="0"/>
              <a:t> (Memory Allocation)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C13A-B874-48BC-A046-073521A3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Allocates a </a:t>
            </a:r>
            <a:r>
              <a:rPr lang="en-US" dirty="0">
                <a:solidFill>
                  <a:srgbClr val="0000CC"/>
                </a:solidFill>
              </a:rPr>
              <a:t>specified number of bytes </a:t>
            </a:r>
            <a:r>
              <a:rPr lang="en-US" dirty="0"/>
              <a:t>and </a:t>
            </a:r>
            <a:r>
              <a:rPr lang="en-US" dirty="0">
                <a:solidFill>
                  <a:srgbClr val="0000CC"/>
                </a:solidFill>
              </a:rPr>
              <a:t>returns a pointer to the allocated memory</a:t>
            </a:r>
            <a:r>
              <a:rPr lang="en-US" dirty="0"/>
              <a:t>. The memory is uninitialized, meaning it may contain garbage values.</a:t>
            </a:r>
          </a:p>
          <a:p>
            <a:r>
              <a:rPr lang="en-US" b="1" dirty="0"/>
              <a:t>Syntax:</a:t>
            </a:r>
            <a:endParaRPr lang="en-US" sz="1100" dirty="0"/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550E6-E651-46BA-B8F0-332FCB8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9BAED-32CC-4114-A883-92713336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6CBCD-B129-4CF7-A2D4-72439982C04E}"/>
              </a:ext>
            </a:extLst>
          </p:cNvPr>
          <p:cNvSpPr/>
          <p:nvPr/>
        </p:nvSpPr>
        <p:spPr>
          <a:xfrm>
            <a:off x="2736086" y="2235307"/>
            <a:ext cx="6331974" cy="50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b="1" dirty="0"/>
              <a:t> *</a:t>
            </a:r>
            <a:r>
              <a:rPr lang="en-US" sz="2400" b="1" dirty="0">
                <a:solidFill>
                  <a:srgbClr val="0000CC"/>
                </a:solidFill>
              </a:rPr>
              <a:t>malloc</a:t>
            </a:r>
            <a:r>
              <a:rPr lang="en-US" sz="2400" b="1" dirty="0"/>
              <a:t>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size_t</a:t>
            </a:r>
            <a:r>
              <a:rPr lang="en-US" sz="2400" b="1" dirty="0"/>
              <a:t>   size);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714CBD-889C-4873-AEEC-E3D2EA3B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73" y="3439326"/>
            <a:ext cx="6987173" cy="2902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105DAD-A1D1-41E6-B63A-89F44C1B3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454" y="4228365"/>
            <a:ext cx="4253728" cy="72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4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AD64-A0F0-4FA2-B626-D7EC10A7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calloc</a:t>
            </a:r>
            <a:r>
              <a:rPr lang="en-US" dirty="0"/>
              <a:t> (Contiguous Allocation)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F964-179A-4677-8E4B-729DB95AD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Allocates memory for an array of elements and initializes all bytes to zero.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Syntax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sz="1050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E9A2B-7D82-405C-B1CF-1716D49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7A57-0EC1-4E66-844F-C1B6917D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06C25-9AB8-4EE9-BDF1-12AB8094DC22}"/>
              </a:ext>
            </a:extLst>
          </p:cNvPr>
          <p:cNvSpPr/>
          <p:nvPr/>
        </p:nvSpPr>
        <p:spPr>
          <a:xfrm>
            <a:off x="2930013" y="1886647"/>
            <a:ext cx="6331974" cy="50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void </a:t>
            </a:r>
            <a:r>
              <a:rPr lang="en-US" sz="2400" b="1" dirty="0">
                <a:solidFill>
                  <a:schemeClr val="tx1"/>
                </a:solidFill>
              </a:rPr>
              <a:t>*</a:t>
            </a:r>
            <a:r>
              <a:rPr lang="en-US" sz="2400" b="1" dirty="0" err="1">
                <a:solidFill>
                  <a:srgbClr val="0000CC"/>
                </a:solidFill>
              </a:rPr>
              <a:t>calloc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size_t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400" b="1" dirty="0">
                <a:solidFill>
                  <a:schemeClr val="tx1"/>
                </a:solidFill>
              </a:rPr>
              <a:t>num,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size_t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400" b="1" dirty="0">
                <a:solidFill>
                  <a:schemeClr val="tx1"/>
                </a:solidFill>
              </a:rPr>
              <a:t>size);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B44536-1165-4CE5-B3CD-8F5C1B36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14" y="3173313"/>
            <a:ext cx="7569610" cy="3148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E54F6F-1D8F-4D5D-90D1-A09B75E1C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480" y="4229937"/>
            <a:ext cx="4540964" cy="6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2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AD64-A0F0-4FA2-B626-D7EC10A7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realloc</a:t>
            </a:r>
            <a:r>
              <a:rPr lang="en-US" dirty="0"/>
              <a:t> (Reallocation)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F964-179A-4677-8E4B-729DB95AD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Resizes an already allocated memory block. It can </a:t>
            </a:r>
            <a:r>
              <a:rPr lang="en-US" dirty="0">
                <a:solidFill>
                  <a:srgbClr val="0000FF"/>
                </a:solidFill>
              </a:rPr>
              <a:t>shrink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expand</a:t>
            </a:r>
            <a:r>
              <a:rPr lang="en-US" dirty="0"/>
              <a:t> the memory block. If it expands the block, the new memory might be uninitialized.</a:t>
            </a:r>
          </a:p>
          <a:p>
            <a:r>
              <a:rPr lang="en-US" b="1" dirty="0"/>
              <a:t>Syntax</a:t>
            </a:r>
            <a:r>
              <a:rPr lang="en-US" dirty="0"/>
              <a:t>:</a:t>
            </a:r>
          </a:p>
          <a:p>
            <a:endParaRPr lang="en-US" sz="1800" dirty="0"/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E9A2B-7D82-405C-B1CF-1716D49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7A57-0EC1-4E66-844F-C1B6917D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06C25-9AB8-4EE9-BDF1-12AB8094DC22}"/>
              </a:ext>
            </a:extLst>
          </p:cNvPr>
          <p:cNvSpPr/>
          <p:nvPr/>
        </p:nvSpPr>
        <p:spPr>
          <a:xfrm>
            <a:off x="3021222" y="2836115"/>
            <a:ext cx="6331974" cy="50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b="1" dirty="0"/>
              <a:t>  *</a:t>
            </a:r>
            <a:r>
              <a:rPr lang="en-US" sz="2400" b="1" dirty="0" err="1">
                <a:solidFill>
                  <a:srgbClr val="0000CC"/>
                </a:solidFill>
              </a:rPr>
              <a:t>realloc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b="1" dirty="0"/>
              <a:t>  *</a:t>
            </a:r>
            <a:r>
              <a:rPr lang="en-US" sz="2400" b="1" dirty="0" err="1"/>
              <a:t>ptr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size_t</a:t>
            </a:r>
            <a:r>
              <a:rPr lang="en-US" sz="2400" b="1" dirty="0"/>
              <a:t>   size);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38F0B-14F1-45F4-A10B-6D665F894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59" y="4129105"/>
            <a:ext cx="7355841" cy="2162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ABE8E0-7081-4788-BD55-E8B5D41BCB55}"/>
              </a:ext>
            </a:extLst>
          </p:cNvPr>
          <p:cNvSpPr/>
          <p:nvPr/>
        </p:nvSpPr>
        <p:spPr>
          <a:xfrm>
            <a:off x="2103121" y="4947920"/>
            <a:ext cx="7741920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04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D60247-D73A-49A6-A895-02E32FE73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3794189"/>
            <a:ext cx="8321039" cy="2612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20AD64-A0F0-4FA2-B626-D7EC10A7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free</a:t>
            </a:r>
            <a:r>
              <a:rPr lang="en-US" dirty="0"/>
              <a:t> (Deallocation)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F964-179A-4677-8E4B-729DB95AD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Frees memory previously allocated with: </a:t>
            </a:r>
            <a:r>
              <a:rPr lang="en-US" b="1" dirty="0">
                <a:solidFill>
                  <a:srgbClr val="0000FF"/>
                </a:solidFill>
              </a:rPr>
              <a:t>malloc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00FF"/>
                </a:solidFill>
              </a:rPr>
              <a:t>calloc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00FF"/>
                </a:solidFill>
              </a:rPr>
              <a:t>realloc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/>
              <a:t>Syntax</a:t>
            </a:r>
            <a:r>
              <a:rPr lang="en-US" dirty="0"/>
              <a:t>:</a:t>
            </a:r>
          </a:p>
          <a:p>
            <a:endParaRPr lang="en-US" sz="1800" dirty="0"/>
          </a:p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E9A2B-7D82-405C-B1CF-1716D49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7A57-0EC1-4E66-844F-C1B6917D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06C25-9AB8-4EE9-BDF1-12AB8094DC22}"/>
              </a:ext>
            </a:extLst>
          </p:cNvPr>
          <p:cNvSpPr/>
          <p:nvPr/>
        </p:nvSpPr>
        <p:spPr>
          <a:xfrm>
            <a:off x="3021222" y="2836115"/>
            <a:ext cx="6331974" cy="50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rgbClr val="0000CC"/>
                </a:solidFill>
              </a:rPr>
              <a:t>free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void</a:t>
            </a:r>
            <a:r>
              <a:rPr lang="en-US" sz="2400" b="1" dirty="0"/>
              <a:t>  *</a:t>
            </a:r>
            <a:r>
              <a:rPr lang="en-US" sz="2400" b="1" dirty="0" err="1"/>
              <a:t>ptr</a:t>
            </a:r>
            <a:r>
              <a:rPr lang="en-US" sz="2400" b="1" dirty="0"/>
              <a:t>);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BE8E0-7081-4788-BD55-E8B5D41BCB55}"/>
              </a:ext>
            </a:extLst>
          </p:cNvPr>
          <p:cNvSpPr/>
          <p:nvPr/>
        </p:nvSpPr>
        <p:spPr>
          <a:xfrm>
            <a:off x="2209800" y="5232400"/>
            <a:ext cx="3601720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88CC-661C-4CD3-8FD1-08CAC3CE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50F8-D0BE-4BED-9D51-97710B68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Review the memory structure  of a program</a:t>
            </a:r>
          </a:p>
          <a:p>
            <a:pPr>
              <a:lnSpc>
                <a:spcPct val="120000"/>
              </a:lnSpc>
            </a:pPr>
            <a:r>
              <a:rPr lang="en-US" dirty="0"/>
              <a:t>Where can we put program’s data?</a:t>
            </a:r>
          </a:p>
          <a:p>
            <a:pPr>
              <a:lnSpc>
                <a:spcPct val="120000"/>
              </a:lnSpc>
            </a:pPr>
            <a:r>
              <a:rPr lang="en-US" dirty="0"/>
              <a:t>What are pointers?</a:t>
            </a:r>
          </a:p>
          <a:p>
            <a:pPr>
              <a:lnSpc>
                <a:spcPct val="120000"/>
              </a:lnSpc>
            </a:pPr>
            <a:r>
              <a:rPr lang="en-US" dirty="0"/>
              <a:t>Pointer Declarations</a:t>
            </a:r>
          </a:p>
          <a:p>
            <a:pPr>
              <a:lnSpc>
                <a:spcPct val="120000"/>
              </a:lnSpc>
            </a:pPr>
            <a:r>
              <a:rPr lang="en-US" dirty="0"/>
              <a:t>Why are pointers used?</a:t>
            </a:r>
          </a:p>
          <a:p>
            <a:pPr>
              <a:lnSpc>
                <a:spcPct val="120000"/>
              </a:lnSpc>
            </a:pPr>
            <a:r>
              <a:rPr lang="en-US" dirty="0"/>
              <a:t>Pointer operators</a:t>
            </a:r>
          </a:p>
          <a:p>
            <a:pPr>
              <a:lnSpc>
                <a:spcPct val="120000"/>
              </a:lnSpc>
            </a:pPr>
            <a:r>
              <a:rPr lang="en-US" dirty="0"/>
              <a:t>Assign values to pointers</a:t>
            </a:r>
          </a:p>
          <a:p>
            <a:pPr>
              <a:lnSpc>
                <a:spcPct val="120000"/>
              </a:lnSpc>
            </a:pPr>
            <a:r>
              <a:rPr lang="en-US" dirty="0"/>
              <a:t>Access data through pointer</a:t>
            </a:r>
          </a:p>
          <a:p>
            <a:pPr>
              <a:lnSpc>
                <a:spcPct val="120000"/>
              </a:lnSpc>
            </a:pPr>
            <a:r>
              <a:rPr lang="en-US" dirty="0"/>
              <a:t>Explain pointer arithmetic</a:t>
            </a:r>
          </a:p>
          <a:p>
            <a:pPr>
              <a:lnSpc>
                <a:spcPct val="120000"/>
              </a:lnSpc>
            </a:pPr>
            <a:r>
              <a:rPr lang="en-US" dirty="0"/>
              <a:t>Explain pointer comparisons</a:t>
            </a:r>
          </a:p>
          <a:p>
            <a:pPr>
              <a:lnSpc>
                <a:spcPct val="120000"/>
              </a:lnSpc>
            </a:pPr>
            <a:r>
              <a:rPr lang="en-US" dirty="0"/>
              <a:t>Pointers as parameters of a function</a:t>
            </a:r>
          </a:p>
          <a:p>
            <a:pPr>
              <a:lnSpc>
                <a:spcPct val="120000"/>
              </a:lnSpc>
            </a:pPr>
            <a:r>
              <a:rPr lang="en-US" dirty="0"/>
              <a:t>Dynamic Allocated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2AE88-F5E1-4081-8DD1-CA082658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7F6C-14EE-40DA-A4D5-0D0DF5A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9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C6D0-DF63-4EC8-AB71-BA37B657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956" y="383798"/>
            <a:ext cx="6356004" cy="468797"/>
          </a:xfrm>
        </p:spPr>
        <p:txBody>
          <a:bodyPr/>
          <a:lstStyle/>
          <a:p>
            <a:r>
              <a:rPr lang="en-US" dirty="0"/>
              <a:t>Dynamic Allocated Data: Demo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21107-A27F-4897-9026-8F26FE05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11FD0-1B55-4B7E-B3CD-B00B9E8D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CBBE20-C6C5-46F1-BE3C-3A881B06104B}"/>
              </a:ext>
            </a:extLst>
          </p:cNvPr>
          <p:cNvSpPr/>
          <p:nvPr/>
        </p:nvSpPr>
        <p:spPr>
          <a:xfrm>
            <a:off x="634076" y="974197"/>
            <a:ext cx="595976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&lt;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stdio.h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&gt;</a:t>
            </a:r>
          </a:p>
          <a:p>
            <a:r>
              <a:rPr lang="en-US" sz="1600" b="1" dirty="0">
                <a:solidFill>
                  <a:prstClr val="black"/>
                </a:solidFill>
                <a:latin typeface="Calibri"/>
              </a:rPr>
              <a:t>#include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stdlib.h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&gt;</a:t>
            </a:r>
          </a:p>
          <a:p>
            <a:r>
              <a:rPr lang="en-US" sz="1600" b="1" dirty="0">
                <a:solidFill>
                  <a:prstClr val="black"/>
                </a:solidFill>
                <a:latin typeface="Calibri"/>
              </a:rPr>
              <a:t>const int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MAXN =100;</a:t>
            </a:r>
          </a:p>
          <a:p>
            <a:r>
              <a:rPr lang="en-US" sz="1600" b="1" dirty="0">
                <a:solidFill>
                  <a:prstClr val="black"/>
                </a:solidFill>
                <a:latin typeface="Calibri"/>
              </a:rPr>
              <a:t>int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main()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{  </a:t>
            </a:r>
          </a:p>
          <a:p>
            <a:r>
              <a:rPr lang="en-US" sz="1600" b="1" dirty="0">
                <a:solidFill>
                  <a:prstClr val="black"/>
                </a:solidFill>
                <a:latin typeface="Calibri"/>
              </a:rPr>
              <a:t>   int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n;   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*p1;   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*p2;   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*p3;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printf("Address of MAXN: %u\n", &amp;MAXN);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printf("Main function ia allocated at: %u\n", &amp;main);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printf("Address of n : %u\n", &amp;n);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printf("Address of p1: %u\n", &amp;p1);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printf("Address of p2: %u\n", &amp;p2);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p1 = (int*)malloc(sizeof(int));    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p2 = (int*)malloc(sizeof(int));    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p3 = (int*)malloc(sizeof(int));    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printf("Dynamic allocation (p1) at: %u\n", p1);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printf("Dynamic allocation (p2) at: %u\n", p2);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printf("Dynamic allocation (p3) at: %u\n", p3);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free(p1);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free(p2);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system("pause");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   return 0;</a:t>
            </a:r>
          </a:p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03D9B6-96A3-4A4F-8FD4-C2724E1602F4}"/>
              </a:ext>
            </a:extLst>
          </p:cNvPr>
          <p:cNvSpPr/>
          <p:nvPr/>
        </p:nvSpPr>
        <p:spPr>
          <a:xfrm>
            <a:off x="7885084" y="2102007"/>
            <a:ext cx="3672840" cy="312928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(1) Copy, past, compile and run the program.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(2) Draw the memory map.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(3) Show that where is data segment, code segment, stack segment and heap of the program.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(4) Give  comment about  the direction of  dynamic  memory allocation.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92E85-89A4-4D70-9600-FD0E7D762A3D}"/>
              </a:ext>
            </a:extLst>
          </p:cNvPr>
          <p:cNvCxnSpPr>
            <a:cxnSpLocks/>
          </p:cNvCxnSpPr>
          <p:nvPr/>
        </p:nvCxnSpPr>
        <p:spPr>
          <a:xfrm>
            <a:off x="5527040" y="3515360"/>
            <a:ext cx="22148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5CBB3D-50AD-4FD6-92AA-AA159EBCFEA9}"/>
              </a:ext>
            </a:extLst>
          </p:cNvPr>
          <p:cNvSpPr txBox="1"/>
          <p:nvPr/>
        </p:nvSpPr>
        <p:spPr>
          <a:xfrm>
            <a:off x="5811520" y="314602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762657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C6D0-DF63-4EC8-AB71-BA37B657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956" y="383798"/>
            <a:ext cx="6864004" cy="468797"/>
          </a:xfrm>
        </p:spPr>
        <p:txBody>
          <a:bodyPr/>
          <a:lstStyle/>
          <a:p>
            <a:r>
              <a:rPr lang="en-US" dirty="0"/>
              <a:t>Dynamic Allocated Data: Demo 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21107-A27F-4897-9026-8F26FE05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11FD0-1B55-4B7E-B3CD-B00B9E8D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92E85-89A4-4D70-9600-FD0E7D762A3D}"/>
              </a:ext>
            </a:extLst>
          </p:cNvPr>
          <p:cNvCxnSpPr>
            <a:cxnSpLocks/>
          </p:cNvCxnSpPr>
          <p:nvPr/>
        </p:nvCxnSpPr>
        <p:spPr>
          <a:xfrm>
            <a:off x="6111702" y="4460240"/>
            <a:ext cx="221488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5CBB3D-50AD-4FD6-92AA-AA159EBCFEA9}"/>
              </a:ext>
            </a:extLst>
          </p:cNvPr>
          <p:cNvSpPr txBox="1"/>
          <p:nvPr/>
        </p:nvSpPr>
        <p:spPr>
          <a:xfrm>
            <a:off x="6396182" y="409090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754D7E-24E7-4D94-93EB-EF1EB4FC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96" y="919041"/>
            <a:ext cx="11085946" cy="512271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dynamic memory allocation. Develop a program that will accept two real numbers then  sum of them, their difference, their product, and their quotient are printed out.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Do yourself:</a:t>
            </a:r>
            <a:endParaRPr lang="en-US" sz="2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7086A3-CDAC-41C5-96F7-4658AAE916A8}"/>
              </a:ext>
            </a:extLst>
          </p:cNvPr>
          <p:cNvSpPr/>
          <p:nvPr/>
        </p:nvSpPr>
        <p:spPr>
          <a:xfrm>
            <a:off x="1198418" y="2986888"/>
            <a:ext cx="4704542" cy="335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/* main() */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double *p1, *p2;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p1 = (double*) malloc ( sizeof(double));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p2 = (double*) malloc ( sizeof(double));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printf(“p1, address: %u, value: %u\n”, &amp;p1, p1);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printf(“p2, address: %u, value: %u\n”, &amp;p2, p2);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printf(“Input 2 numbers:”);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scanf( “%lf%lf”, p1, p2);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printf(“Sum: %lf\n”, *p1 + *p2);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printf(“Difference: %lf\n”, *p1 - *p2);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printf(“Product: %lf\n”, *p1 * (*p2));</a:t>
            </a:r>
          </a:p>
          <a:p>
            <a:pPr>
              <a:lnSpc>
                <a:spcPct val="110000"/>
              </a:lnSpc>
              <a:defRPr/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printf(“Quotient: %lf\n”, *p1 / *p2);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65BDF-06C6-462E-8A13-2FA59931544C}"/>
              </a:ext>
            </a:extLst>
          </p:cNvPr>
          <p:cNvSpPr/>
          <p:nvPr/>
        </p:nvSpPr>
        <p:spPr>
          <a:xfrm>
            <a:off x="8686060" y="3926840"/>
            <a:ext cx="2550900" cy="106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(1) Run this program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(2) Draw the memory map (stack, heap).</a:t>
            </a:r>
          </a:p>
        </p:txBody>
      </p:sp>
    </p:spTree>
    <p:extLst>
      <p:ext uri="{BB962C8B-B14F-4D97-AF65-F5344CB8AC3E}">
        <p14:creationId xmlns:p14="http://schemas.microsoft.com/office/powerpoint/2010/main" val="338754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7778-ECE6-4FEA-9A24-EE9934CD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91" y="326396"/>
            <a:ext cx="6620164" cy="468797"/>
          </a:xfrm>
        </p:spPr>
        <p:txBody>
          <a:bodyPr/>
          <a:lstStyle/>
          <a:p>
            <a:r>
              <a:rPr lang="en-US" dirty="0"/>
              <a:t>Dynamic Allocated Data: Demo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D4453-D657-44C2-BFA9-E66D6C47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030C6-F7E8-418D-81F1-3C9CCDF5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CBB10-838A-4DF2-8373-DB7C45FB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134426"/>
            <a:ext cx="5049520" cy="4260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EAD64-EAFF-4337-BF70-20DCBDFE1E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15"/>
          <a:stretch/>
        </p:blipFill>
        <p:spPr>
          <a:xfrm>
            <a:off x="7080627" y="1134426"/>
            <a:ext cx="4348634" cy="2746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9378B0-B8D2-47B3-B61F-B696470A6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784" y="4133908"/>
            <a:ext cx="3667760" cy="20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0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6906-66A0-43B7-9F88-0EABA986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Allocated Data: </a:t>
            </a:r>
            <a:r>
              <a:rPr lang="en-US" dirty="0">
                <a:solidFill>
                  <a:srgbClr val="FF0000"/>
                </a:solidFill>
              </a:rPr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38E2-62FB-4581-8060-3659A416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check if the pointer returned by </a:t>
            </a:r>
            <a:r>
              <a:rPr lang="en-US" dirty="0">
                <a:solidFill>
                  <a:srgbClr val="0000CC"/>
                </a:solidFill>
              </a:rPr>
              <a:t>malloc</a:t>
            </a:r>
            <a:r>
              <a:rPr lang="en-US" dirty="0"/>
              <a:t>, </a:t>
            </a:r>
            <a:r>
              <a:rPr lang="en-US" dirty="0" err="1">
                <a:solidFill>
                  <a:srgbClr val="0000CC"/>
                </a:solidFill>
              </a:rPr>
              <a:t>calloc</a:t>
            </a:r>
            <a:r>
              <a:rPr lang="en-US" dirty="0"/>
              <a:t>, or </a:t>
            </a:r>
            <a:r>
              <a:rPr lang="en-US" dirty="0" err="1">
                <a:solidFill>
                  <a:srgbClr val="0000CC"/>
                </a:solidFill>
              </a:rPr>
              <a:t>realloc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NULL</a:t>
            </a:r>
            <a:r>
              <a:rPr lang="en-US" dirty="0"/>
              <a:t> to avoid dereferencing a null pointer.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rgbClr val="0000CC"/>
                </a:solidFill>
              </a:rPr>
              <a:t>free</a:t>
            </a:r>
            <a:r>
              <a:rPr lang="en-US" dirty="0"/>
              <a:t> to deallocate dynamically allocated memory when it's no longer needed.</a:t>
            </a:r>
          </a:p>
          <a:p>
            <a:r>
              <a:rPr lang="en-US" dirty="0"/>
              <a:t>Avoid memory leaks by freeing all allocated memory.</a:t>
            </a:r>
          </a:p>
          <a:p>
            <a:r>
              <a:rPr lang="en-US" dirty="0"/>
              <a:t>Avoid using free on pointers that were not dynamically allocated.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90ED0-9AFC-481E-96C7-ED6B9889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ECB05-2950-448E-A9EC-AE5DA724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60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D210-657F-4769-A4E3-5CCCB168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8A7A-3BA0-4B62-BB8B-4D5D7C5C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C program using dynamic allocating memory to allow user entering two characters then the program will print out characters between these in ascending order.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i="1" dirty="0"/>
              <a:t>     	</a:t>
            </a:r>
            <a:r>
              <a:rPr lang="en-US" sz="2200" i="1" dirty="0">
                <a:solidFill>
                  <a:srgbClr val="0000CC"/>
                </a:solidFill>
              </a:rPr>
              <a:t>Input: DA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i="1" dirty="0">
                <a:solidFill>
                  <a:srgbClr val="0000CC"/>
                </a:solidFill>
              </a:rPr>
              <a:t>     	Output: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i="1" dirty="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i="1" dirty="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i="1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After the program executes, draw the memory map of the program.</a:t>
            </a:r>
            <a:endParaRPr lang="en-US" sz="2200" i="1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3E72F-CDDC-47AE-B6F0-DD985AC5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A89D-04BA-4C70-A79C-5DA8525B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1388B-1F17-49E5-9B2D-4BBB58AD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82" y="4511287"/>
            <a:ext cx="1773555" cy="1208881"/>
          </a:xfrm>
          <a:prstGeom prst="rect">
            <a:avLst/>
          </a:prstGeom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1499853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9E5C-D75B-41B3-9BD0-FA241162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F1AB-2745-4A51-8C21-2CB3C9DFD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248058"/>
            <a:ext cx="11085946" cy="54270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Review the memory structure  of a program</a:t>
            </a:r>
          </a:p>
          <a:p>
            <a:r>
              <a:rPr lang="en-US" dirty="0"/>
              <a:t>Where can we put program’s data?</a:t>
            </a:r>
          </a:p>
          <a:p>
            <a:r>
              <a:rPr lang="en-US" dirty="0"/>
              <a:t>Why are pointers?</a:t>
            </a:r>
          </a:p>
          <a:p>
            <a:r>
              <a:rPr lang="en-US" dirty="0"/>
              <a:t>Pointer Declarations</a:t>
            </a:r>
          </a:p>
          <a:p>
            <a:r>
              <a:rPr lang="en-US" dirty="0"/>
              <a:t>Where are pointers used?</a:t>
            </a:r>
          </a:p>
          <a:p>
            <a:r>
              <a:rPr lang="en-US" dirty="0"/>
              <a:t>Pointer operators</a:t>
            </a:r>
          </a:p>
          <a:p>
            <a:pPr lvl="1"/>
            <a:r>
              <a:rPr lang="en-US" dirty="0"/>
              <a:t>Assign values to pointers</a:t>
            </a:r>
          </a:p>
          <a:p>
            <a:pPr lvl="1"/>
            <a:r>
              <a:rPr lang="en-US" dirty="0"/>
              <a:t>Access data through pointer</a:t>
            </a:r>
          </a:p>
          <a:p>
            <a:pPr lvl="1"/>
            <a:r>
              <a:rPr lang="en-US" dirty="0"/>
              <a:t>Explain pointer arithmetic</a:t>
            </a:r>
          </a:p>
          <a:p>
            <a:pPr lvl="1"/>
            <a:r>
              <a:rPr lang="en-US" dirty="0"/>
              <a:t>Explain pointer comparisons</a:t>
            </a:r>
          </a:p>
          <a:p>
            <a:r>
              <a:rPr lang="en-US" dirty="0"/>
              <a:t>Pointers as parameters of a function</a:t>
            </a:r>
          </a:p>
          <a:p>
            <a:r>
              <a:rPr lang="en-US" dirty="0"/>
              <a:t>Dynamic Allocated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15C77-F107-49A5-8C75-532458BB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D5D44-817C-4AB8-AAD5-8A99950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3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B044-E921-417F-A67F-0974A060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8" y="644705"/>
            <a:ext cx="11408930" cy="468797"/>
          </a:xfrm>
        </p:spPr>
        <p:txBody>
          <a:bodyPr/>
          <a:lstStyle/>
          <a:p>
            <a:r>
              <a:rPr lang="en-US" sz="2900" dirty="0"/>
              <a:t>1 - Review the memory structure of a program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C72FE-61DF-4484-AE2A-024C1D1D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8D509-2CD5-4318-8276-6A100789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A0D2D-4B1B-4995-9A73-B806FD7C7188}"/>
              </a:ext>
            </a:extLst>
          </p:cNvPr>
          <p:cNvSpPr/>
          <p:nvPr/>
        </p:nvSpPr>
        <p:spPr>
          <a:xfrm>
            <a:off x="10781071" y="2514600"/>
            <a:ext cx="1066801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HEAP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902278-2DD1-40DE-A46D-924053009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8" y="1212921"/>
            <a:ext cx="4851685" cy="510498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6711E0-EF19-4FDB-9695-2F5A31D4DED9}"/>
              </a:ext>
            </a:extLst>
          </p:cNvPr>
          <p:cNvSpPr/>
          <p:nvPr/>
        </p:nvSpPr>
        <p:spPr>
          <a:xfrm>
            <a:off x="9790472" y="4648200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6684184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B9D2DF-4A8D-4E88-9F9C-725CFF7FE9C5}"/>
              </a:ext>
            </a:extLst>
          </p:cNvPr>
          <p:cNvSpPr/>
          <p:nvPr/>
        </p:nvSpPr>
        <p:spPr>
          <a:xfrm>
            <a:off x="9790472" y="4419600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6684188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DCBC79-730B-4339-8648-5C11C33A3219}"/>
              </a:ext>
            </a:extLst>
          </p:cNvPr>
          <p:cNvSpPr/>
          <p:nvPr/>
        </p:nvSpPr>
        <p:spPr>
          <a:xfrm>
            <a:off x="9790472" y="1524000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4200002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DA1FB-81F8-4A6F-8F48-34C22946F7C9}"/>
              </a:ext>
            </a:extLst>
          </p:cNvPr>
          <p:cNvSpPr/>
          <p:nvPr/>
        </p:nvSpPr>
        <p:spPr>
          <a:xfrm>
            <a:off x="9790472" y="2209800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4199776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D94A9-6FB3-4A5F-A2DC-09883390481A}"/>
              </a:ext>
            </a:extLst>
          </p:cNvPr>
          <p:cNvSpPr/>
          <p:nvPr/>
        </p:nvSpPr>
        <p:spPr>
          <a:xfrm>
            <a:off x="9790472" y="5351204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6684144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7B1084-E8F8-460D-9884-767FCB0E4A57}"/>
              </a:ext>
            </a:extLst>
          </p:cNvPr>
          <p:cNvSpPr/>
          <p:nvPr/>
        </p:nvSpPr>
        <p:spPr>
          <a:xfrm>
            <a:off x="9790472" y="5122604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6684152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B77BC-4488-42FB-94FC-EDE1022EA7EB}"/>
              </a:ext>
            </a:extLst>
          </p:cNvPr>
          <p:cNvSpPr/>
          <p:nvPr/>
        </p:nvSpPr>
        <p:spPr>
          <a:xfrm>
            <a:off x="9790472" y="5868194"/>
            <a:ext cx="990600" cy="3802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66841120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69F9D-CE7F-4C96-A891-724A84740FAA}"/>
              </a:ext>
            </a:extLst>
          </p:cNvPr>
          <p:cNvSpPr/>
          <p:nvPr/>
        </p:nvSpPr>
        <p:spPr>
          <a:xfrm>
            <a:off x="9790472" y="515934"/>
            <a:ext cx="990600" cy="4683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42026608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DBFEB9-8C1D-4B7B-8CA0-C1C5AF00FA9C}"/>
              </a:ext>
            </a:extLst>
          </p:cNvPr>
          <p:cNvSpPr/>
          <p:nvPr/>
        </p:nvSpPr>
        <p:spPr>
          <a:xfrm>
            <a:off x="10781072" y="528903"/>
            <a:ext cx="1066800" cy="461697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myVar</a:t>
            </a:r>
            <a:r>
              <a:rPr lang="en-US" sz="1500" dirty="0"/>
              <a:t>=10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BC9AC4-2BCC-4439-BE31-2021B96BB7EF}"/>
              </a:ext>
            </a:extLst>
          </p:cNvPr>
          <p:cNvSpPr/>
          <p:nvPr/>
        </p:nvSpPr>
        <p:spPr>
          <a:xfrm>
            <a:off x="10781072" y="4419600"/>
            <a:ext cx="1066800" cy="2286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674B2A-6541-454D-8BBE-8333C40B115F}"/>
              </a:ext>
            </a:extLst>
          </p:cNvPr>
          <p:cNvSpPr/>
          <p:nvPr/>
        </p:nvSpPr>
        <p:spPr>
          <a:xfrm>
            <a:off x="10781072" y="4648200"/>
            <a:ext cx="1066800" cy="2286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8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113FDD-997E-41F2-B89C-15A8A3C64832}"/>
              </a:ext>
            </a:extLst>
          </p:cNvPr>
          <p:cNvSpPr/>
          <p:nvPr/>
        </p:nvSpPr>
        <p:spPr>
          <a:xfrm>
            <a:off x="10781072" y="11430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Code of main()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8E2BCF-BE5F-4CDA-96E6-17779FB7AD69}"/>
              </a:ext>
            </a:extLst>
          </p:cNvPr>
          <p:cNvSpPr/>
          <p:nvPr/>
        </p:nvSpPr>
        <p:spPr>
          <a:xfrm>
            <a:off x="10781072" y="1828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Code of average()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F2E928-14D3-4F5E-9454-1DEF57BB0274}"/>
              </a:ext>
            </a:extLst>
          </p:cNvPr>
          <p:cNvSpPr/>
          <p:nvPr/>
        </p:nvSpPr>
        <p:spPr>
          <a:xfrm>
            <a:off x="10781072" y="5122604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8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ED13E-3C0C-45C4-AE52-7E3016024EFE}"/>
              </a:ext>
            </a:extLst>
          </p:cNvPr>
          <p:cNvSpPr/>
          <p:nvPr/>
        </p:nvSpPr>
        <p:spPr>
          <a:xfrm>
            <a:off x="10781072" y="5351204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E6CB22-60A8-4C08-AE44-B7CD3EA29D14}"/>
              </a:ext>
            </a:extLst>
          </p:cNvPr>
          <p:cNvSpPr/>
          <p:nvPr/>
        </p:nvSpPr>
        <p:spPr>
          <a:xfrm>
            <a:off x="10781072" y="5867400"/>
            <a:ext cx="1066800" cy="3810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result = 6.500000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A383A5-1B82-4B48-8989-E65C9DE35360}"/>
              </a:ext>
            </a:extLst>
          </p:cNvPr>
          <p:cNvCxnSpPr>
            <a:cxnSpLocks/>
          </p:cNvCxnSpPr>
          <p:nvPr/>
        </p:nvCxnSpPr>
        <p:spPr>
          <a:xfrm>
            <a:off x="10781072" y="381000"/>
            <a:ext cx="0" cy="5943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0559AD-96A6-4E38-A462-61E547E114EA}"/>
              </a:ext>
            </a:extLst>
          </p:cNvPr>
          <p:cNvCxnSpPr/>
          <p:nvPr/>
        </p:nvCxnSpPr>
        <p:spPr>
          <a:xfrm rot="5400000">
            <a:off x="8875278" y="3352006"/>
            <a:ext cx="5943600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F039D3-A8B1-4E48-B897-20CAEBA53143}"/>
              </a:ext>
            </a:extLst>
          </p:cNvPr>
          <p:cNvSpPr/>
          <p:nvPr/>
        </p:nvSpPr>
        <p:spPr>
          <a:xfrm>
            <a:off x="8614747" y="4420816"/>
            <a:ext cx="1050365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</a:rPr>
              <a:t>segment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A7BF7A-9276-40DF-ABC4-65F6AFB5CB9B}"/>
              </a:ext>
            </a:extLst>
          </p:cNvPr>
          <p:cNvCxnSpPr>
            <a:cxnSpLocks/>
          </p:cNvCxnSpPr>
          <p:nvPr/>
        </p:nvCxnSpPr>
        <p:spPr>
          <a:xfrm flipV="1">
            <a:off x="11471789" y="4728216"/>
            <a:ext cx="0" cy="508688"/>
          </a:xfrm>
          <a:prstGeom prst="straightConnector1">
            <a:avLst/>
          </a:prstGeom>
          <a:ln w="28575">
            <a:solidFill>
              <a:srgbClr val="0000FF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BBE162-EACE-4595-BF99-A50D738B2F47}"/>
              </a:ext>
            </a:extLst>
          </p:cNvPr>
          <p:cNvCxnSpPr>
            <a:cxnSpLocks/>
          </p:cNvCxnSpPr>
          <p:nvPr/>
        </p:nvCxnSpPr>
        <p:spPr>
          <a:xfrm flipV="1">
            <a:off x="11659831" y="4495800"/>
            <a:ext cx="0" cy="969704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E4DA28D-E254-4354-992A-CED3F7F2AA4B}"/>
              </a:ext>
            </a:extLst>
          </p:cNvPr>
          <p:cNvSpPr/>
          <p:nvPr/>
        </p:nvSpPr>
        <p:spPr>
          <a:xfrm>
            <a:off x="8636900" y="522210"/>
            <a:ext cx="1028212" cy="46839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Data segment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EB553C-94D7-4F07-A5F7-2A91C3AAB6DA}"/>
              </a:ext>
            </a:extLst>
          </p:cNvPr>
          <p:cNvSpPr/>
          <p:nvPr/>
        </p:nvSpPr>
        <p:spPr>
          <a:xfrm>
            <a:off x="8636900" y="1143000"/>
            <a:ext cx="1028212" cy="12954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Code segment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8D1D461-D20D-4236-8AC3-147E95DB1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54" y="3917735"/>
            <a:ext cx="2860612" cy="240017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CBCD3D4-0673-44FF-A283-0420857C847D}"/>
              </a:ext>
            </a:extLst>
          </p:cNvPr>
          <p:cNvSpPr txBox="1"/>
          <p:nvPr/>
        </p:nvSpPr>
        <p:spPr>
          <a:xfrm>
            <a:off x="6009688" y="2209800"/>
            <a:ext cx="2331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Memory mapping</a:t>
            </a:r>
            <a:endParaRPr lang="en-US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1C538D-F74C-4CA3-9D2F-89FA82AA03FA}"/>
              </a:ext>
            </a:extLst>
          </p:cNvPr>
          <p:cNvCxnSpPr>
            <a:cxnSpLocks/>
          </p:cNvCxnSpPr>
          <p:nvPr/>
        </p:nvCxnSpPr>
        <p:spPr>
          <a:xfrm>
            <a:off x="5499554" y="2595716"/>
            <a:ext cx="28606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E5509B-0469-48D2-A0ED-872FB5DAF441}"/>
              </a:ext>
            </a:extLst>
          </p:cNvPr>
          <p:cNvCxnSpPr>
            <a:cxnSpLocks/>
          </p:cNvCxnSpPr>
          <p:nvPr/>
        </p:nvCxnSpPr>
        <p:spPr>
          <a:xfrm>
            <a:off x="2526888" y="2084439"/>
            <a:ext cx="7263584" cy="326676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5E276D-9F57-4A16-89F2-057C6C43AF1C}"/>
              </a:ext>
            </a:extLst>
          </p:cNvPr>
          <p:cNvCxnSpPr>
            <a:cxnSpLocks/>
          </p:cNvCxnSpPr>
          <p:nvPr/>
        </p:nvCxnSpPr>
        <p:spPr>
          <a:xfrm>
            <a:off x="1966452" y="4208206"/>
            <a:ext cx="7824020" cy="52001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1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DDF8-C67A-4785-88EC-E9FD60A9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EE225-52A9-432F-90E0-AB52E94A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0898-04D2-4814-959D-2822E6D9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32549-2E97-4837-A874-8F526EBB5480}"/>
              </a:ext>
            </a:extLst>
          </p:cNvPr>
          <p:cNvSpPr/>
          <p:nvPr/>
        </p:nvSpPr>
        <p:spPr>
          <a:xfrm>
            <a:off x="10781071" y="2514600"/>
            <a:ext cx="1066801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22F839-F35A-4473-BF92-9F3D713EB39C}"/>
              </a:ext>
            </a:extLst>
          </p:cNvPr>
          <p:cNvSpPr/>
          <p:nvPr/>
        </p:nvSpPr>
        <p:spPr>
          <a:xfrm>
            <a:off x="9790472" y="4648200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6684184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F5C4B-9389-4A2D-89F4-91862AC72515}"/>
              </a:ext>
            </a:extLst>
          </p:cNvPr>
          <p:cNvSpPr/>
          <p:nvPr/>
        </p:nvSpPr>
        <p:spPr>
          <a:xfrm>
            <a:off x="9790472" y="4419600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09F900-089D-4E01-A08C-64398FC7D24E}"/>
              </a:ext>
            </a:extLst>
          </p:cNvPr>
          <p:cNvSpPr/>
          <p:nvPr/>
        </p:nvSpPr>
        <p:spPr>
          <a:xfrm>
            <a:off x="9790472" y="1524000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4200002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4528D8-EBFD-4735-B344-BCEDFD2699BB}"/>
              </a:ext>
            </a:extLst>
          </p:cNvPr>
          <p:cNvSpPr/>
          <p:nvPr/>
        </p:nvSpPr>
        <p:spPr>
          <a:xfrm>
            <a:off x="9790472" y="2209800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4199776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0A0CB1-6AC2-455B-A32E-80EE7638B2D2}"/>
              </a:ext>
            </a:extLst>
          </p:cNvPr>
          <p:cNvSpPr/>
          <p:nvPr/>
        </p:nvSpPr>
        <p:spPr>
          <a:xfrm>
            <a:off x="9790472" y="5351204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6684144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F2C57-ACC6-454E-B159-A8A55985D470}"/>
              </a:ext>
            </a:extLst>
          </p:cNvPr>
          <p:cNvSpPr/>
          <p:nvPr/>
        </p:nvSpPr>
        <p:spPr>
          <a:xfrm>
            <a:off x="9790472" y="5122604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6684152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B0B9E-2415-48D0-8833-44F277EF355A}"/>
              </a:ext>
            </a:extLst>
          </p:cNvPr>
          <p:cNvSpPr/>
          <p:nvPr/>
        </p:nvSpPr>
        <p:spPr>
          <a:xfrm>
            <a:off x="9790472" y="5868194"/>
            <a:ext cx="990600" cy="3802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66841120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0278BA-3DA2-4F47-83D8-733300099B48}"/>
              </a:ext>
            </a:extLst>
          </p:cNvPr>
          <p:cNvSpPr/>
          <p:nvPr/>
        </p:nvSpPr>
        <p:spPr>
          <a:xfrm>
            <a:off x="9790472" y="515934"/>
            <a:ext cx="990600" cy="4683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42026608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8E07B7-E836-4EEB-9038-3347DCBBC002}"/>
              </a:ext>
            </a:extLst>
          </p:cNvPr>
          <p:cNvSpPr/>
          <p:nvPr/>
        </p:nvSpPr>
        <p:spPr>
          <a:xfrm>
            <a:off x="10781072" y="528903"/>
            <a:ext cx="1066800" cy="461697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myVar</a:t>
            </a:r>
            <a:r>
              <a:rPr lang="en-US" sz="1500" dirty="0"/>
              <a:t>=10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662F57-9254-4B87-8C41-ECBBDD3CBAE2}"/>
              </a:ext>
            </a:extLst>
          </p:cNvPr>
          <p:cNvSpPr/>
          <p:nvPr/>
        </p:nvSpPr>
        <p:spPr>
          <a:xfrm>
            <a:off x="10781072" y="4419600"/>
            <a:ext cx="1066800" cy="2286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8B5A5-041F-4D8B-AD1F-FC11D35CD4A9}"/>
              </a:ext>
            </a:extLst>
          </p:cNvPr>
          <p:cNvSpPr/>
          <p:nvPr/>
        </p:nvSpPr>
        <p:spPr>
          <a:xfrm>
            <a:off x="10781072" y="4648200"/>
            <a:ext cx="1066800" cy="2286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8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D0A116-0A56-4247-A2D0-022AFFEDF96E}"/>
              </a:ext>
            </a:extLst>
          </p:cNvPr>
          <p:cNvSpPr/>
          <p:nvPr/>
        </p:nvSpPr>
        <p:spPr>
          <a:xfrm>
            <a:off x="10781072" y="11430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Code of main()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E2BDD6-8105-4FC2-B9DA-336D28CD2E8C}"/>
              </a:ext>
            </a:extLst>
          </p:cNvPr>
          <p:cNvSpPr/>
          <p:nvPr/>
        </p:nvSpPr>
        <p:spPr>
          <a:xfrm>
            <a:off x="10781072" y="1828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Code of average()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42867-7CD8-4038-B60A-21653976BB01}"/>
              </a:ext>
            </a:extLst>
          </p:cNvPr>
          <p:cNvSpPr/>
          <p:nvPr/>
        </p:nvSpPr>
        <p:spPr>
          <a:xfrm>
            <a:off x="10781072" y="5122604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8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8BCD58-9925-4852-B94A-23BC9D9B5085}"/>
              </a:ext>
            </a:extLst>
          </p:cNvPr>
          <p:cNvSpPr/>
          <p:nvPr/>
        </p:nvSpPr>
        <p:spPr>
          <a:xfrm>
            <a:off x="10781072" y="5351204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637BD-CEA2-4D95-A794-0D0BD5CC854D}"/>
              </a:ext>
            </a:extLst>
          </p:cNvPr>
          <p:cNvSpPr/>
          <p:nvPr/>
        </p:nvSpPr>
        <p:spPr>
          <a:xfrm>
            <a:off x="10781072" y="5867400"/>
            <a:ext cx="1066800" cy="3810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result = 6.500000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730D40-0DBE-44AF-BDED-352FCF99E9CD}"/>
              </a:ext>
            </a:extLst>
          </p:cNvPr>
          <p:cNvCxnSpPr>
            <a:cxnSpLocks/>
          </p:cNvCxnSpPr>
          <p:nvPr/>
        </p:nvCxnSpPr>
        <p:spPr>
          <a:xfrm>
            <a:off x="10781072" y="381000"/>
            <a:ext cx="0" cy="5943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505B3F-0F75-494D-9CDC-6BCFFB68748D}"/>
              </a:ext>
            </a:extLst>
          </p:cNvPr>
          <p:cNvCxnSpPr/>
          <p:nvPr/>
        </p:nvCxnSpPr>
        <p:spPr>
          <a:xfrm rot="5400000">
            <a:off x="8875278" y="3352006"/>
            <a:ext cx="5943600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B5913BD-4157-4FD0-AEB3-2033A7624876}"/>
              </a:ext>
            </a:extLst>
          </p:cNvPr>
          <p:cNvSpPr/>
          <p:nvPr/>
        </p:nvSpPr>
        <p:spPr>
          <a:xfrm>
            <a:off x="8614747" y="4420816"/>
            <a:ext cx="1050365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</a:rPr>
              <a:t>segment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FDF830-F5ED-4864-A9DE-C95FD78BE930}"/>
              </a:ext>
            </a:extLst>
          </p:cNvPr>
          <p:cNvCxnSpPr>
            <a:cxnSpLocks/>
          </p:cNvCxnSpPr>
          <p:nvPr/>
        </p:nvCxnSpPr>
        <p:spPr>
          <a:xfrm flipV="1">
            <a:off x="11471789" y="4728216"/>
            <a:ext cx="0" cy="508688"/>
          </a:xfrm>
          <a:prstGeom prst="straightConnector1">
            <a:avLst/>
          </a:prstGeom>
          <a:ln w="28575">
            <a:solidFill>
              <a:srgbClr val="0000FF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D1F820-B4D0-4090-AF03-0A22C0BC0BF7}"/>
              </a:ext>
            </a:extLst>
          </p:cNvPr>
          <p:cNvCxnSpPr>
            <a:cxnSpLocks/>
          </p:cNvCxnSpPr>
          <p:nvPr/>
        </p:nvCxnSpPr>
        <p:spPr>
          <a:xfrm flipV="1">
            <a:off x="11659831" y="4495800"/>
            <a:ext cx="0" cy="969704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AB23489-4CC4-4D0A-8E38-FCF6F12DB437}"/>
              </a:ext>
            </a:extLst>
          </p:cNvPr>
          <p:cNvSpPr/>
          <p:nvPr/>
        </p:nvSpPr>
        <p:spPr>
          <a:xfrm>
            <a:off x="8636900" y="522210"/>
            <a:ext cx="1028212" cy="46839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Data segment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319E9A-27B2-46F8-8FCE-95B160CB7AF7}"/>
              </a:ext>
            </a:extLst>
          </p:cNvPr>
          <p:cNvSpPr/>
          <p:nvPr/>
        </p:nvSpPr>
        <p:spPr>
          <a:xfrm>
            <a:off x="8636900" y="1143000"/>
            <a:ext cx="1028212" cy="12954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Code segment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2504CF-4DAA-4426-B561-4C637CBDD6D0}"/>
              </a:ext>
            </a:extLst>
          </p:cNvPr>
          <p:cNvSpPr/>
          <p:nvPr/>
        </p:nvSpPr>
        <p:spPr>
          <a:xfrm>
            <a:off x="1240331" y="1394835"/>
            <a:ext cx="6276175" cy="12410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Address of a variable is a number.  Can we assign this number  to  another variable then access data through the new variable?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E3C524-E10E-4139-B554-12C08F45CE53}"/>
              </a:ext>
            </a:extLst>
          </p:cNvPr>
          <p:cNvSpPr/>
          <p:nvPr/>
        </p:nvSpPr>
        <p:spPr>
          <a:xfrm>
            <a:off x="1248444" y="2755489"/>
            <a:ext cx="6276175" cy="1241092"/>
          </a:xfrm>
          <a:prstGeom prst="rect">
            <a:avLst/>
          </a:prstGeom>
          <a:solidFill>
            <a:srgbClr val="B31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Address of a function is a number.  Can we assign this number  to  another variable then call this function through the new variable?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76AD48-1796-44AB-B6A6-069AD7658E09}"/>
              </a:ext>
            </a:extLst>
          </p:cNvPr>
          <p:cNvSpPr/>
          <p:nvPr/>
        </p:nvSpPr>
        <p:spPr>
          <a:xfrm>
            <a:off x="1240330" y="4387644"/>
            <a:ext cx="6276175" cy="1828801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u="sng" dirty="0"/>
              <a:t>Yes</a:t>
            </a:r>
            <a:r>
              <a:rPr lang="en-US" sz="2200" dirty="0"/>
              <a:t>. We can access a data through it’s address and call a function through it’s address also. </a:t>
            </a:r>
            <a:r>
              <a:rPr lang="en-US" sz="2200" b="1" dirty="0">
                <a:solidFill>
                  <a:srgbClr val="FFFF00"/>
                </a:solidFill>
              </a:rPr>
              <a:t>POINTER</a:t>
            </a:r>
            <a:r>
              <a:rPr lang="en-US" sz="2200" dirty="0"/>
              <a:t> is a way  to satisfy these requirement. </a:t>
            </a:r>
          </a:p>
          <a:p>
            <a:pPr algn="ctr"/>
            <a:r>
              <a:rPr lang="en-US" sz="2200" dirty="0"/>
              <a:t>In this chapter, pointers of variables are concerned only. 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F05B6-30DE-4F65-889B-9D6774B6A31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516506" y="2015381"/>
            <a:ext cx="2573849" cy="234442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1CD0EF-DFC7-435F-A336-253878DF6A1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516506" y="1083759"/>
            <a:ext cx="2671646" cy="93162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B492DC-AE1A-4372-BA50-BB6E03FCF33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524619" y="2509685"/>
            <a:ext cx="2565736" cy="866350"/>
          </a:xfrm>
          <a:prstGeom prst="straightConnector1">
            <a:avLst/>
          </a:prstGeom>
          <a:ln w="12700">
            <a:solidFill>
              <a:srgbClr val="B319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F685DC37-190A-4757-9E36-76E0EFB3159F}"/>
              </a:ext>
            </a:extLst>
          </p:cNvPr>
          <p:cNvSpPr/>
          <p:nvPr/>
        </p:nvSpPr>
        <p:spPr>
          <a:xfrm>
            <a:off x="945065" y="2015381"/>
            <a:ext cx="303377" cy="1413619"/>
          </a:xfrm>
          <a:prstGeom prst="leftBrace">
            <a:avLst>
              <a:gd name="adj1" fmla="val 65944"/>
              <a:gd name="adj2" fmla="val 50000"/>
            </a:avLst>
          </a:prstGeom>
          <a:solidFill>
            <a:srgbClr val="008000"/>
          </a:solidFill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Curved Right 42">
            <a:extLst>
              <a:ext uri="{FF2B5EF4-FFF2-40B4-BE49-F238E27FC236}">
                <a16:creationId xmlns:a16="http://schemas.microsoft.com/office/drawing/2014/main" id="{1F60D5BF-E3C8-40BB-90FD-D62797C36D65}"/>
              </a:ext>
            </a:extLst>
          </p:cNvPr>
          <p:cNvSpPr/>
          <p:nvPr/>
        </p:nvSpPr>
        <p:spPr>
          <a:xfrm rot="21312681">
            <a:off x="473704" y="2740382"/>
            <a:ext cx="610035" cy="2581326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8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A152-9230-4A0C-B4FB-2FA64CD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Where can we put program’s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51718-EF32-4041-BC8C-73F9E9A0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C5683-0536-4629-A3C3-BE473F9C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CF71DD-8213-4A18-9AC5-4A9241651CF7}"/>
              </a:ext>
            </a:extLst>
          </p:cNvPr>
          <p:cNvGrpSpPr/>
          <p:nvPr/>
        </p:nvGrpSpPr>
        <p:grpSpPr>
          <a:xfrm>
            <a:off x="1700981" y="1475344"/>
            <a:ext cx="8458200" cy="4724400"/>
            <a:chOff x="228600" y="1524000"/>
            <a:chExt cx="8458200" cy="4724400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9E17C72F-3ED3-4EDA-AD11-C752DEBD3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971800"/>
              <a:ext cx="1600200" cy="1524000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Heap</a:t>
              </a: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8A997DC5-88C9-4FD1-B13D-4AD688EF5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524000"/>
              <a:ext cx="1600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Segment</a:t>
              </a:r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6DAB239D-6178-47FF-9C99-018C3871A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133600"/>
              <a:ext cx="1600200" cy="8382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Code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Segment</a:t>
              </a:r>
            </a:p>
          </p:txBody>
        </p:sp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0EB6E90C-492C-48F4-AC45-AEF105AA3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495800"/>
              <a:ext cx="1600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Stack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Segment</a:t>
              </a:r>
            </a:p>
          </p:txBody>
        </p:sp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B6027162-ACAD-4154-B424-8ADDC2C79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3200400"/>
              <a:ext cx="1066800" cy="533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Data</a:t>
              </a:r>
            </a:p>
          </p:txBody>
        </p:sp>
        <p:sp>
          <p:nvSpPr>
            <p:cNvPr id="42" name="Line 14">
              <a:extLst>
                <a:ext uri="{FF2B5EF4-FFF2-40B4-BE49-F238E27FC236}">
                  <a16:creationId xmlns:a16="http://schemas.microsoft.com/office/drawing/2014/main" id="{9C891936-D932-4E13-8B12-52D37ACB9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5400" y="1752600"/>
              <a:ext cx="2209800" cy="16764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Line 15">
              <a:extLst>
                <a:ext uri="{FF2B5EF4-FFF2-40B4-BE49-F238E27FC236}">
                  <a16:creationId xmlns:a16="http://schemas.microsoft.com/office/drawing/2014/main" id="{C243A8A9-5FBD-4F00-B13F-AA6A475E8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2286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F8EA409A-BC4F-428A-99AE-BBFCF3A26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1828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AutoShape 11">
              <a:extLst>
                <a:ext uri="{FF2B5EF4-FFF2-40B4-BE49-F238E27FC236}">
                  <a16:creationId xmlns:a16="http://schemas.microsoft.com/office/drawing/2014/main" id="{4699FF47-B472-42B7-8034-00876A4EC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114800"/>
              <a:ext cx="1371600" cy="1066800"/>
            </a:xfrm>
            <a:prstGeom prst="irregularSeal2">
              <a:avLst/>
            </a:prstGeom>
            <a:solidFill>
              <a:srgbClr val="0099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Local</a:t>
              </a:r>
            </a:p>
          </p:txBody>
        </p:sp>
        <p:sp>
          <p:nvSpPr>
            <p:cNvPr id="46" name="AutoShape 12">
              <a:extLst>
                <a:ext uri="{FF2B5EF4-FFF2-40B4-BE49-F238E27FC236}">
                  <a16:creationId xmlns:a16="http://schemas.microsoft.com/office/drawing/2014/main" id="{C3BF71CA-BC30-4B8D-86A3-3D98A6777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1981200"/>
              <a:ext cx="1371600" cy="1066800"/>
            </a:xfrm>
            <a:prstGeom prst="irregularSeal2">
              <a:avLst/>
            </a:prstGeom>
            <a:solidFill>
              <a:srgbClr val="0000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Global</a:t>
              </a:r>
            </a:p>
          </p:txBody>
        </p:sp>
        <p:sp>
          <p:nvSpPr>
            <p:cNvPr id="47" name="AutoShape 13">
              <a:extLst>
                <a:ext uri="{FF2B5EF4-FFF2-40B4-BE49-F238E27FC236}">
                  <a16:creationId xmlns:a16="http://schemas.microsoft.com/office/drawing/2014/main" id="{51FE662F-A944-44C3-B7FB-338FFE1F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3048000"/>
              <a:ext cx="1600200" cy="1066800"/>
            </a:xfrm>
            <a:prstGeom prst="irregularSeal2">
              <a:avLst/>
            </a:prstGeom>
            <a:solidFill>
              <a:srgbClr val="FF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Dynamic</a:t>
              </a:r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05259E01-75E5-4F50-A3A3-5FC885F7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524000"/>
              <a:ext cx="3505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Common Variables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All functions can access them</a:t>
              </a:r>
            </a:p>
          </p:txBody>
        </p:sp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4D5E9DE5-2931-456B-A099-1411B6910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495800"/>
              <a:ext cx="3505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Variables are defined  in functions.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They will exist only when the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function is executed and they will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be  removed when the function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Completed  execution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0D1763F6-C637-420C-B03A-93D5D6655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971800"/>
              <a:ext cx="3505200" cy="1524000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Dynamic allocated data through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explicitly statements for memory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03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9B99-8477-4CD4-BE4C-BC369BC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What is a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3F9C-C180-4F31-8393-AD43B581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19178"/>
            <a:ext cx="8224461" cy="5122712"/>
          </a:xfrm>
        </p:spPr>
        <p:txBody>
          <a:bodyPr/>
          <a:lstStyle/>
          <a:p>
            <a:r>
              <a:rPr lang="en-US" dirty="0"/>
              <a:t>A pointer </a:t>
            </a:r>
            <a:r>
              <a:rPr lang="en-US" dirty="0">
                <a:solidFill>
                  <a:srgbClr val="0000FF"/>
                </a:solidFill>
              </a:rPr>
              <a:t>is a variable</a:t>
            </a:r>
            <a:r>
              <a:rPr lang="en-US" dirty="0"/>
              <a:t>, which </a:t>
            </a:r>
            <a:r>
              <a:rPr lang="en-US" dirty="0">
                <a:solidFill>
                  <a:srgbClr val="0000FF"/>
                </a:solidFill>
              </a:rPr>
              <a:t>contains the address</a:t>
            </a:r>
            <a:r>
              <a:rPr lang="en-US" dirty="0"/>
              <a:t> of a memory location of another variable.</a:t>
            </a:r>
          </a:p>
          <a:p>
            <a:r>
              <a:rPr lang="en-US" dirty="0"/>
              <a:t>If one variable contains the address of another variable, the first variable is said to point to the second variable.</a:t>
            </a:r>
          </a:p>
          <a:p>
            <a:r>
              <a:rPr lang="en-US" dirty="0"/>
              <a:t>A pointer provides an </a:t>
            </a:r>
            <a:r>
              <a:rPr lang="en-US" dirty="0">
                <a:solidFill>
                  <a:srgbClr val="0000FF"/>
                </a:solidFill>
              </a:rPr>
              <a:t>indirect</a:t>
            </a:r>
            <a:r>
              <a:rPr lang="en-US" dirty="0"/>
              <a:t> method of accessing the value of a data item.</a:t>
            </a:r>
          </a:p>
          <a:p>
            <a:r>
              <a:rPr lang="en-US" dirty="0"/>
              <a:t>Pointers can point to variables of other fundamental data types like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, or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or data aggregates like </a:t>
            </a:r>
            <a:r>
              <a:rPr lang="en-US" dirty="0">
                <a:solidFill>
                  <a:srgbClr val="0000FF"/>
                </a:solidFill>
              </a:rPr>
              <a:t>arrays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structures</a:t>
            </a:r>
            <a:r>
              <a:rPr lang="en-US" dirty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1E8C0-5962-4812-B1C2-E95B433D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1943D-3214-4DCA-9562-CA5FC7D1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1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86DE-53D6-4630-95A7-04E72F94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Pointer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C880-6DED-4659-9D9C-84F64FA1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pointer declaration consists of a base type and a variable  name preceded by an </a:t>
            </a:r>
            <a:r>
              <a:rPr lang="en-US" sz="3000" dirty="0">
                <a:solidFill>
                  <a:srgbClr val="0000FF"/>
                </a:solidFill>
              </a:rPr>
              <a:t>*</a:t>
            </a:r>
            <a:endParaRPr lang="en-US" dirty="0"/>
          </a:p>
          <a:p>
            <a:r>
              <a:rPr lang="en-US" b="1" dirty="0"/>
              <a:t>Syntax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Note</a:t>
            </a:r>
            <a:r>
              <a:rPr lang="en-US" dirty="0"/>
              <a:t>: The created pointer will contain the address of the variable it points to, with the data type is </a:t>
            </a:r>
            <a:r>
              <a:rPr lang="en-US" dirty="0" err="1"/>
              <a:t>dataType</a:t>
            </a:r>
            <a:r>
              <a:rPr lang="en-US" dirty="0"/>
              <a:t>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int *</a:t>
            </a:r>
            <a:r>
              <a:rPr lang="en-US" dirty="0" err="1"/>
              <a:t>pI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double *</a:t>
            </a:r>
            <a:r>
              <a:rPr lang="en-US" dirty="0" err="1"/>
              <a:t>pD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*</a:t>
            </a:r>
            <a:r>
              <a:rPr lang="en-US" dirty="0" err="1"/>
              <a:t>pC</a:t>
            </a:r>
            <a:r>
              <a:rPr lang="en-US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AB66F-7A0D-4D6B-8257-CC485F9F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A2A0E-4A14-4BBB-A315-E21A3543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E47508-9767-4E7A-AE9A-7B20168E5D0E}"/>
              </a:ext>
            </a:extLst>
          </p:cNvPr>
          <p:cNvSpPr/>
          <p:nvPr/>
        </p:nvSpPr>
        <p:spPr>
          <a:xfrm>
            <a:off x="2930013" y="2438399"/>
            <a:ext cx="6331974" cy="50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8000"/>
                </a:solidFill>
              </a:rPr>
              <a:t>dataType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</a:rPr>
              <a:t>*</a:t>
            </a:r>
            <a:r>
              <a:rPr lang="en-US" sz="2400" b="1" dirty="0" err="1">
                <a:solidFill>
                  <a:srgbClr val="B31996"/>
                </a:solidFill>
              </a:rPr>
              <a:t>pointerName</a:t>
            </a:r>
            <a:r>
              <a:rPr lang="en-US" sz="2400" b="1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1844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21C6-344E-4C6A-92C6-21A4ED3E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725592"/>
            <a:ext cx="11085946" cy="814957"/>
          </a:xfrm>
        </p:spPr>
        <p:txBody>
          <a:bodyPr/>
          <a:lstStyle/>
          <a:p>
            <a:r>
              <a:rPr lang="en-US" dirty="0"/>
              <a:t>5 - Why are Pointers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F45B-32C7-4B66-9A63-B9AEBCAA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540549"/>
            <a:ext cx="11085946" cy="5122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Some situations where pointers can be used are:</a:t>
            </a:r>
          </a:p>
          <a:p>
            <a:r>
              <a:rPr lang="en-US" sz="2500" dirty="0"/>
              <a:t>To modify outside arguments of a function</a:t>
            </a:r>
          </a:p>
          <a:p>
            <a:r>
              <a:rPr lang="en-US" sz="2500" dirty="0"/>
              <a:t>To return more than one value from a function</a:t>
            </a:r>
          </a:p>
          <a:p>
            <a:r>
              <a:rPr lang="en-US" sz="2500" dirty="0"/>
              <a:t>To pass array and strings more conveniently from one function to another</a:t>
            </a:r>
          </a:p>
          <a:p>
            <a:r>
              <a:rPr lang="en-US" sz="2500" dirty="0"/>
              <a:t>To manipulate arrays easily by moving pointers to them instead of moving the arrays itself</a:t>
            </a:r>
          </a:p>
          <a:p>
            <a:r>
              <a:rPr lang="en-US" sz="2500" dirty="0"/>
              <a:t>To allocated memory and access it (direct memory allocation)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D8E2-D402-446B-99B6-6DA821CC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7D4B7-68BF-4751-B3F8-8C84CFBF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17767</TotalTime>
  <Words>2425</Words>
  <Application>Microsoft Office PowerPoint</Application>
  <PresentationFormat>Widescreen</PresentationFormat>
  <Paragraphs>442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Tahoma</vt:lpstr>
      <vt:lpstr>Wingdings</vt:lpstr>
      <vt:lpstr>Office Theme</vt:lpstr>
      <vt:lpstr>Pointers</vt:lpstr>
      <vt:lpstr>Objectives</vt:lpstr>
      <vt:lpstr>Contents</vt:lpstr>
      <vt:lpstr>1 - Review the memory structure of a program </vt:lpstr>
      <vt:lpstr>Question</vt:lpstr>
      <vt:lpstr>2 - Where can we put program’s data?</vt:lpstr>
      <vt:lpstr>3 - What is a Pointer?</vt:lpstr>
      <vt:lpstr>4 - Pointer variables</vt:lpstr>
      <vt:lpstr>5 - Why are Pointers used?</vt:lpstr>
      <vt:lpstr>6 - Pointer Operators</vt:lpstr>
      <vt:lpstr>Pointer Operators: Example</vt:lpstr>
      <vt:lpstr>Pointer Operators: Walkthrough</vt:lpstr>
      <vt:lpstr>Exercises - Write code and Walkthrough</vt:lpstr>
      <vt:lpstr>Attention about Accessing Pointers</vt:lpstr>
      <vt:lpstr>Attention…Pointers: Explicit Casting</vt:lpstr>
      <vt:lpstr>Pointer Arithmetic Operators</vt:lpstr>
      <vt:lpstr>Pointer Comparisons</vt:lpstr>
      <vt:lpstr>Pointer Arithmetic Operators: Example</vt:lpstr>
      <vt:lpstr>Pointer Arithmetic Operators: Example</vt:lpstr>
      <vt:lpstr>Exercise 3: Accessing the neighbor</vt:lpstr>
      <vt:lpstr>Exercises</vt:lpstr>
      <vt:lpstr>7 - Pointers as Parameters of a Function</vt:lpstr>
      <vt:lpstr>7 - Pointers as Parameters of a Function (cont.)</vt:lpstr>
      <vt:lpstr>8 - Dynamic Allocated Data</vt:lpstr>
      <vt:lpstr>Dynamic Allocated Data (cont.)</vt:lpstr>
      <vt:lpstr>malloc (Memory Allocation)</vt:lpstr>
      <vt:lpstr>calloc (Contiguous Allocation)</vt:lpstr>
      <vt:lpstr>realloc (Reallocation)</vt:lpstr>
      <vt:lpstr>free (Deallocation)</vt:lpstr>
      <vt:lpstr>Dynamic Allocated Data: Demo 1</vt:lpstr>
      <vt:lpstr>Dynamic Allocated Data: Demo 2 </vt:lpstr>
      <vt:lpstr>Dynamic Allocated Data: Demo 3</vt:lpstr>
      <vt:lpstr>Dynamic Allocated Data: Note</vt:lpstr>
      <vt:lpstr>Exercise 6: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Phạm Ngọc Thọ</cp:lastModifiedBy>
  <cp:revision>972</cp:revision>
  <dcterms:created xsi:type="dcterms:W3CDTF">2021-01-25T08:25:31Z</dcterms:created>
  <dcterms:modified xsi:type="dcterms:W3CDTF">2025-01-02T09:39:37Z</dcterms:modified>
</cp:coreProperties>
</file>