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442" r:id="rId3"/>
    <p:sldId id="440" r:id="rId4"/>
    <p:sldId id="441" r:id="rId5"/>
    <p:sldId id="443" r:id="rId6"/>
    <p:sldId id="444" r:id="rId7"/>
    <p:sldId id="445" r:id="rId8"/>
    <p:sldId id="446" r:id="rId9"/>
    <p:sldId id="447" r:id="rId10"/>
    <p:sldId id="448" r:id="rId11"/>
    <p:sldId id="449" r:id="rId12"/>
    <p:sldId id="450" r:id="rId13"/>
    <p:sldId id="451" r:id="rId14"/>
    <p:sldId id="452" r:id="rId15"/>
    <p:sldId id="456" r:id="rId16"/>
    <p:sldId id="453" r:id="rId17"/>
    <p:sldId id="454" r:id="rId18"/>
    <p:sldId id="455" r:id="rId19"/>
    <p:sldId id="457" r:id="rId20"/>
    <p:sldId id="458" r:id="rId21"/>
    <p:sldId id="459" r:id="rId22"/>
    <p:sldId id="460" r:id="rId23"/>
    <p:sldId id="461" r:id="rId24"/>
    <p:sldId id="462" r:id="rId25"/>
    <p:sldId id="464" r:id="rId26"/>
    <p:sldId id="465" r:id="rId27"/>
    <p:sldId id="466" r:id="rId28"/>
    <p:sldId id="467" r:id="rId29"/>
    <p:sldId id="468"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486" r:id="rId47"/>
    <p:sldId id="487" r:id="rId48"/>
    <p:sldId id="488" r:id="rId49"/>
    <p:sldId id="489" r:id="rId50"/>
    <p:sldId id="490" r:id="rId51"/>
    <p:sldId id="491" r:id="rId52"/>
    <p:sldId id="505" r:id="rId53"/>
    <p:sldId id="492" r:id="rId54"/>
    <p:sldId id="494" r:id="rId55"/>
    <p:sldId id="493" r:id="rId56"/>
    <p:sldId id="495" r:id="rId57"/>
    <p:sldId id="496" r:id="rId58"/>
    <p:sldId id="497" r:id="rId59"/>
    <p:sldId id="498" r:id="rId60"/>
    <p:sldId id="499" r:id="rId61"/>
    <p:sldId id="500" r:id="rId62"/>
    <p:sldId id="501" r:id="rId63"/>
    <p:sldId id="502" r:id="rId64"/>
    <p:sldId id="503" r:id="rId65"/>
    <p:sldId id="50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ạm Ngọc Thọ" initials="PNT" lastIdx="1" clrIdx="0">
    <p:extLst>
      <p:ext uri="{19B8F6BF-5375-455C-9EA6-DF929625EA0E}">
        <p15:presenceInfo xmlns:p15="http://schemas.microsoft.com/office/powerpoint/2012/main" userId="S::thopn.BK.CCNA.insFPT@student.bkacad.edu.vn::29db4276-bc41-4dbe-bd3a-5a8c89f9ca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008000"/>
    <a:srgbClr val="FF9900"/>
    <a:srgbClr val="BFBFBF"/>
    <a:srgbClr val="F4AF80"/>
    <a:srgbClr val="FF0066"/>
    <a:srgbClr val="B3199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5226" autoAdjust="0"/>
  </p:normalViewPr>
  <p:slideViewPr>
    <p:cSldViewPr snapToGrid="0">
      <p:cViewPr varScale="1">
        <p:scale>
          <a:sx n="78" d="100"/>
          <a:sy n="78" d="100"/>
        </p:scale>
        <p:origin x="1138" y="72"/>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9DFF5-E44F-48DD-8FAD-EF15CFF7F474}" type="datetimeFigureOut">
              <a:rPr lang="en-US" smtClean="0"/>
              <a:t>1/3/2025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31253-AA71-4F4F-9BF6-D6DC574A3AAF}" type="slidenum">
              <a:rPr lang="en-US" smtClean="0"/>
              <a:t>‹#›</a:t>
            </a:fld>
            <a:endParaRPr lang="en-US" dirty="0"/>
          </a:p>
        </p:txBody>
      </p:sp>
    </p:spTree>
    <p:extLst>
      <p:ext uri="{BB962C8B-B14F-4D97-AF65-F5344CB8AC3E}">
        <p14:creationId xmlns:p14="http://schemas.microsoft.com/office/powerpoint/2010/main" val="1676805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dirty="0"/>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7" name="Title 1">
            <a:extLst>
              <a:ext uri="{FF2B5EF4-FFF2-40B4-BE49-F238E27FC236}">
                <a16:creationId xmlns:a16="http://schemas.microsoft.com/office/drawing/2014/main" id="{DA6BC0A3-5664-48A6-A974-907B2A60A896}"/>
              </a:ext>
            </a:extLst>
          </p:cNvPr>
          <p:cNvSpPr>
            <a:spLocks noGrp="1"/>
          </p:cNvSpPr>
          <p:nvPr>
            <p:ph type="ctrTitle" hasCustomPrompt="1"/>
          </p:nvPr>
        </p:nvSpPr>
        <p:spPr>
          <a:xfrm>
            <a:off x="1524000" y="2241458"/>
            <a:ext cx="9202270" cy="15187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lvl1pPr algn="ctr">
              <a:defRPr/>
            </a:lvl1p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Topic …</a:t>
            </a:r>
            <a:endParaRPr lang="en-US" sz="4400" dirty="0">
              <a:solidFill>
                <a:schemeClr val="accent2"/>
              </a:solidFill>
            </a:endParaRPr>
          </a:p>
        </p:txBody>
      </p:sp>
      <p:pic>
        <p:nvPicPr>
          <p:cNvPr id="5" name="Picture 1">
            <a:extLst>
              <a:ext uri="{FF2B5EF4-FFF2-40B4-BE49-F238E27FC236}">
                <a16:creationId xmlns:a16="http://schemas.microsoft.com/office/drawing/2014/main" id="{FB603373-3D7B-4D37-96B9-F2A0A8DC0E3F}"/>
              </a:ext>
            </a:extLst>
          </p:cNvPr>
          <p:cNvPicPr>
            <a:picLocks noChangeAspect="1" noChangeArrowheads="1"/>
          </p:cNvPicPr>
          <p:nvPr userDrawn="1"/>
        </p:nvPicPr>
        <p:blipFill rotWithShape="1">
          <a:blip r:embed="rId2"/>
          <a:srcRect l="32897" b="-14369"/>
          <a:stretch/>
        </p:blipFill>
        <p:spPr bwMode="auto">
          <a:xfrm>
            <a:off x="0" y="26362"/>
            <a:ext cx="1616364" cy="658121"/>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C2434-2AF2-4BF2-BD0B-95CBD5EB0128}" type="datetime1">
              <a:rPr lang="vi-VN" smtClean="0"/>
              <a:t>03/01/2025</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082-5D4E-4969-8016-69F376C871AD}" type="datetime1">
              <a:rPr lang="vi-VN" smtClean="0"/>
              <a:t>03/01/2025</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2" name="Title 1"/>
          <p:cNvSpPr>
            <a:spLocks noGrp="1"/>
          </p:cNvSpPr>
          <p:nvPr>
            <p:ph type="title"/>
          </p:nvPr>
        </p:nvSpPr>
        <p:spPr>
          <a:xfrm>
            <a:off x="644236" y="725592"/>
            <a:ext cx="11085946" cy="468797"/>
          </a:xfrm>
          <a:solidFill>
            <a:schemeClr val="bg1"/>
          </a:solidFill>
        </p:spPr>
        <p:txBody>
          <a:bodyPr>
            <a:noAutofit/>
          </a:bodyPr>
          <a:lstStyle>
            <a:lvl1pPr>
              <a:defRPr sz="3000" b="1"/>
            </a:lvl1pPr>
          </a:lstStyle>
          <a:p>
            <a:r>
              <a:rPr lang="en-US" dirty="0"/>
              <a:t>Click to edit Master title style</a:t>
            </a:r>
          </a:p>
        </p:txBody>
      </p:sp>
      <p:sp>
        <p:nvSpPr>
          <p:cNvPr id="3" name="Content Placeholder 2"/>
          <p:cNvSpPr>
            <a:spLocks noGrp="1"/>
          </p:cNvSpPr>
          <p:nvPr>
            <p:ph idx="1"/>
          </p:nvPr>
        </p:nvSpPr>
        <p:spPr>
          <a:xfrm>
            <a:off x="644236" y="1319178"/>
            <a:ext cx="11085946" cy="5122712"/>
          </a:xfrm>
        </p:spPr>
        <p:txBody>
          <a:bodyPr/>
          <a:lstStyle>
            <a:lvl1pPr marL="396875" indent="-396875" algn="just">
              <a:lnSpc>
                <a:spcPct val="130000"/>
              </a:lnSpc>
              <a:buClr>
                <a:schemeClr val="accent2">
                  <a:lumMod val="50000"/>
                </a:schemeClr>
              </a:buClr>
              <a:buSzPct val="50000"/>
              <a:buFont typeface="Wingdings" panose="05000000000000000000" pitchFamily="2" charset="2"/>
              <a:buChar char="u"/>
              <a:defRPr sz="2400"/>
            </a:lvl1pPr>
            <a:lvl2pPr algn="just">
              <a:lnSpc>
                <a:spcPct val="130000"/>
              </a:lnSpc>
              <a:defRPr sz="2200"/>
            </a:lvl2pPr>
            <a:lvl3pPr algn="just">
              <a:lnSpc>
                <a:spcPct val="130000"/>
              </a:lnSpc>
              <a:defRPr/>
            </a:lvl3pPr>
            <a:lvl4pPr algn="just">
              <a:lnSpc>
                <a:spcPct val="130000"/>
              </a:lnSpc>
              <a:defRPr/>
            </a:lvl4pPr>
            <a:lvl5pPr algn="just">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dirty="0"/>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17256740-3DC7-40BE-968F-29F94186F3AD}" type="datetime1">
              <a:rPr lang="vi-VN" smtClean="0"/>
              <a:t>03/01/2025</a:t>
            </a:fld>
            <a:endParaRPr lang="en-US" dirty="0"/>
          </a:p>
        </p:txBody>
      </p:sp>
      <p:sp>
        <p:nvSpPr>
          <p:cNvPr id="9" name="Rectangle 8">
            <a:extLst>
              <a:ext uri="{FF2B5EF4-FFF2-40B4-BE49-F238E27FC236}">
                <a16:creationId xmlns:a16="http://schemas.microsoft.com/office/drawing/2014/main" id="{4C364EEF-9B64-450E-9849-8134123DDB58}"/>
              </a:ext>
            </a:extLst>
          </p:cNvPr>
          <p:cNvSpPr/>
          <p:nvPr userDrawn="1"/>
        </p:nvSpPr>
        <p:spPr>
          <a:xfrm>
            <a:off x="7943272" y="-3606"/>
            <a:ext cx="4247572"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r"/>
            <a:r>
              <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Programming</a:t>
            </a:r>
            <a:r>
              <a:rPr lang="en-US" b="1" cap="none" spc="0" baseline="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 Fundamentals using C</a:t>
            </a:r>
            <a:endPar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10" name="Picture 1">
            <a:extLst>
              <a:ext uri="{FF2B5EF4-FFF2-40B4-BE49-F238E27FC236}">
                <a16:creationId xmlns:a16="http://schemas.microsoft.com/office/drawing/2014/main" id="{5D00DF94-E530-4D3C-B90A-0BE9BCA038E0}"/>
              </a:ext>
            </a:extLst>
          </p:cNvPr>
          <p:cNvPicPr>
            <a:picLocks noChangeAspect="1" noChangeArrowheads="1"/>
          </p:cNvPicPr>
          <p:nvPr userDrawn="1"/>
        </p:nvPicPr>
        <p:blipFill rotWithShape="1">
          <a:blip r:embed="rId2"/>
          <a:srcRect l="32897" b="-14369"/>
          <a:stretch/>
        </p:blipFill>
        <p:spPr bwMode="auto">
          <a:xfrm>
            <a:off x="0" y="26362"/>
            <a:ext cx="1616364" cy="658121"/>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48059-8CC8-4876-B763-1BEA3FA0F124}" type="datetime1">
              <a:rPr lang="vi-VN" smtClean="0"/>
              <a:t>03/01/2025</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pic>
        <p:nvPicPr>
          <p:cNvPr id="7" name="Picture 4" descr="Welcome to the World of Internet Learning">
            <a:extLst>
              <a:ext uri="{FF2B5EF4-FFF2-40B4-BE49-F238E27FC236}">
                <a16:creationId xmlns:a16="http://schemas.microsoft.com/office/drawing/2014/main" id="{F30F1745-FEAA-49C5-8EFB-7E8028C3541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0549" y="0"/>
            <a:ext cx="932141" cy="72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B3963C-A6AA-4DDF-B85B-BE123D65B285}" type="datetime1">
              <a:rPr lang="vi-VN" smtClean="0"/>
              <a:t>03/01/2025</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F11605-F8CD-44C6-A79B-BEBA9358497C}" type="datetime1">
              <a:rPr lang="vi-VN" smtClean="0"/>
              <a:t>03/01/2025</a:t>
            </a:fld>
            <a:endParaRPr lang="en-US" dirty="0"/>
          </a:p>
        </p:txBody>
      </p:sp>
      <p:sp>
        <p:nvSpPr>
          <p:cNvPr id="8" name="Footer Placeholder 7"/>
          <p:cNvSpPr>
            <a:spLocks noGrp="1"/>
          </p:cNvSpPr>
          <p:nvPr>
            <p:ph type="ftr" sz="quarter" idx="11"/>
          </p:nvPr>
        </p:nvSpPr>
        <p:spPr/>
        <p:txBody>
          <a:bodyPr/>
          <a:lstStyle/>
          <a:p>
            <a:r>
              <a:rPr lang="en-US" dirty="0"/>
              <a:t>Course Introduction</a:t>
            </a:r>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3410B-B6B3-4AF4-A9DB-DC0340309754}" type="datetime1">
              <a:rPr lang="vi-VN" smtClean="0"/>
              <a:t>03/01/2025</a:t>
            </a:fld>
            <a:endParaRPr lang="en-US" dirty="0"/>
          </a:p>
        </p:txBody>
      </p:sp>
      <p:sp>
        <p:nvSpPr>
          <p:cNvPr id="4" name="Footer Placeholder 3"/>
          <p:cNvSpPr>
            <a:spLocks noGrp="1"/>
          </p:cNvSpPr>
          <p:nvPr>
            <p:ph type="ftr" sz="quarter" idx="11"/>
          </p:nvPr>
        </p:nvSpPr>
        <p:spPr/>
        <p:txBody>
          <a:bodyPr/>
          <a:lstStyle/>
          <a:p>
            <a:r>
              <a:rPr lang="en-US" dirty="0"/>
              <a:t>Course Introduction</a:t>
            </a:r>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06E5-9CA3-4971-89BF-F965F9043882}" type="datetime1">
              <a:rPr lang="vi-VN" smtClean="0"/>
              <a:t>03/01/2025</a:t>
            </a:fld>
            <a:endParaRPr lang="en-US" dirty="0"/>
          </a:p>
        </p:txBody>
      </p:sp>
      <p:sp>
        <p:nvSpPr>
          <p:cNvPr id="3" name="Footer Placeholder 2"/>
          <p:cNvSpPr>
            <a:spLocks noGrp="1"/>
          </p:cNvSpPr>
          <p:nvPr>
            <p:ph type="ftr" sz="quarter" idx="11"/>
          </p:nvPr>
        </p:nvSpPr>
        <p:spPr/>
        <p:txBody>
          <a:bodyPr/>
          <a:lstStyle/>
          <a:p>
            <a:r>
              <a:rPr lang="en-US" dirty="0"/>
              <a:t>Course Introduction</a:t>
            </a:r>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316FA-E3CF-4C73-A815-C13A824B339A}" type="datetime1">
              <a:rPr lang="vi-VN" smtClean="0"/>
              <a:t>03/01/2025</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6D87B-52FF-4B7F-A538-F746ED572E26}" type="datetime1">
              <a:rPr lang="vi-VN" smtClean="0"/>
              <a:t>03/01/2025</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A729-DBE2-49EE-91FE-3D8B2D9BF9AB}" type="datetime1">
              <a:rPr lang="vi-VN" smtClean="0"/>
              <a:t>03/01/2025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dirty="0"/>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4865" y="1668729"/>
            <a:ext cx="9202270" cy="176027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Libraries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6B5F-2DFC-4ECD-BB4C-04053585C6E1}"/>
              </a:ext>
            </a:extLst>
          </p:cNvPr>
          <p:cNvSpPr>
            <a:spLocks noGrp="1"/>
          </p:cNvSpPr>
          <p:nvPr>
            <p:ph type="title"/>
          </p:nvPr>
        </p:nvSpPr>
        <p:spPr/>
        <p:txBody>
          <a:bodyPr/>
          <a:lstStyle/>
          <a:p>
            <a:r>
              <a:rPr lang="en-US" dirty="0"/>
              <a:t>Random Number (cont.)</a:t>
            </a:r>
          </a:p>
        </p:txBody>
      </p:sp>
      <p:sp>
        <p:nvSpPr>
          <p:cNvPr id="3" name="Content Placeholder 2">
            <a:extLst>
              <a:ext uri="{FF2B5EF4-FFF2-40B4-BE49-F238E27FC236}">
                <a16:creationId xmlns:a16="http://schemas.microsoft.com/office/drawing/2014/main" id="{1ED93C86-CE24-4FE3-B525-CA95D3CFB8FD}"/>
              </a:ext>
            </a:extLst>
          </p:cNvPr>
          <p:cNvSpPr>
            <a:spLocks noGrp="1"/>
          </p:cNvSpPr>
          <p:nvPr>
            <p:ph idx="1"/>
          </p:nvPr>
        </p:nvSpPr>
        <p:spPr>
          <a:xfrm>
            <a:off x="644236" y="1358506"/>
            <a:ext cx="11085946" cy="5122712"/>
          </a:xfrm>
        </p:spPr>
        <p:txBody>
          <a:bodyPr/>
          <a:lstStyle/>
          <a:p>
            <a:r>
              <a:rPr lang="en-US" dirty="0"/>
              <a:t>To generate a different set of random numbers for every run we add a call to the function </a:t>
            </a:r>
            <a:r>
              <a:rPr lang="en-US" b="1" dirty="0" err="1"/>
              <a:t>srand</a:t>
            </a:r>
            <a:r>
              <a:rPr lang="en-US" b="1" dirty="0"/>
              <a:t>()</a:t>
            </a:r>
            <a:r>
              <a:rPr lang="en-US" dirty="0"/>
              <a:t>. </a:t>
            </a:r>
            <a:r>
              <a:rPr lang="en-US" b="1" dirty="0" err="1"/>
              <a:t>srand</a:t>
            </a:r>
            <a:r>
              <a:rPr lang="en-US" b="1" dirty="0"/>
              <a:t>()</a:t>
            </a:r>
            <a:r>
              <a:rPr lang="en-US" dirty="0"/>
              <a:t> sets the seed for the random number generator.</a:t>
            </a:r>
          </a:p>
          <a:p>
            <a:r>
              <a:rPr lang="en-US" dirty="0"/>
              <a:t>Syntax:</a:t>
            </a:r>
          </a:p>
          <a:p>
            <a:endParaRPr lang="en-US" dirty="0"/>
          </a:p>
          <a:p>
            <a:r>
              <a:rPr lang="en-US" dirty="0">
                <a:solidFill>
                  <a:srgbClr val="FF0000"/>
                </a:solidFill>
              </a:rPr>
              <a:t>Note</a:t>
            </a:r>
            <a:r>
              <a:rPr lang="en-US" dirty="0"/>
              <a:t>:</a:t>
            </a:r>
          </a:p>
          <a:p>
            <a:pPr lvl="1"/>
            <a:r>
              <a:rPr lang="en-US" dirty="0">
                <a:solidFill>
                  <a:srgbClr val="0000CC"/>
                </a:solidFill>
              </a:rPr>
              <a:t>unsigned</a:t>
            </a:r>
            <a:r>
              <a:rPr lang="en-US" dirty="0"/>
              <a:t> is a type that only holds </a:t>
            </a:r>
            <a:r>
              <a:rPr lang="en-US" b="1" dirty="0"/>
              <a:t>non-negative</a:t>
            </a:r>
            <a:r>
              <a:rPr lang="en-US" dirty="0"/>
              <a:t> integer values.</a:t>
            </a:r>
          </a:p>
          <a:p>
            <a:pPr lvl="1"/>
            <a:r>
              <a:rPr lang="en-US" dirty="0"/>
              <a:t>Call </a:t>
            </a:r>
            <a:r>
              <a:rPr lang="en-US" dirty="0" err="1">
                <a:solidFill>
                  <a:srgbClr val="C00000"/>
                </a:solidFill>
              </a:rPr>
              <a:t>srand</a:t>
            </a:r>
            <a:r>
              <a:rPr lang="en-US" dirty="0">
                <a:solidFill>
                  <a:srgbClr val="C00000"/>
                </a:solidFill>
              </a:rPr>
              <a:t>()</a:t>
            </a:r>
            <a:r>
              <a:rPr lang="en-US" dirty="0"/>
              <a:t> once with </a:t>
            </a:r>
            <a:r>
              <a:rPr lang="en-US" dirty="0">
                <a:solidFill>
                  <a:srgbClr val="C00000"/>
                </a:solidFill>
              </a:rPr>
              <a:t>time</a:t>
            </a:r>
            <a:r>
              <a:rPr lang="en-US" dirty="0"/>
              <a:t>(</a:t>
            </a:r>
            <a:r>
              <a:rPr lang="en-US" dirty="0">
                <a:solidFill>
                  <a:srgbClr val="008000"/>
                </a:solidFill>
              </a:rPr>
              <a:t>NULL</a:t>
            </a:r>
            <a:r>
              <a:rPr lang="en-US" dirty="0"/>
              <a:t>) as the argument before the first call to </a:t>
            </a:r>
            <a:r>
              <a:rPr lang="en-US" dirty="0">
                <a:solidFill>
                  <a:srgbClr val="C00000"/>
                </a:solidFill>
              </a:rPr>
              <a:t>rand()</a:t>
            </a:r>
            <a:r>
              <a:rPr lang="en-US" dirty="0"/>
              <a:t>, typically at the start of your program.</a:t>
            </a:r>
          </a:p>
        </p:txBody>
      </p:sp>
      <p:sp>
        <p:nvSpPr>
          <p:cNvPr id="4" name="Slide Number Placeholder 3">
            <a:extLst>
              <a:ext uri="{FF2B5EF4-FFF2-40B4-BE49-F238E27FC236}">
                <a16:creationId xmlns:a16="http://schemas.microsoft.com/office/drawing/2014/main" id="{0C1216DE-A28A-4DB9-ADD0-46203A569F86}"/>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5" name="Date Placeholder 4">
            <a:extLst>
              <a:ext uri="{FF2B5EF4-FFF2-40B4-BE49-F238E27FC236}">
                <a16:creationId xmlns:a16="http://schemas.microsoft.com/office/drawing/2014/main" id="{C61AF5CB-D513-4044-97E7-1ACEABBD00B4}"/>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9" name="Rectangle 8">
            <a:extLst>
              <a:ext uri="{FF2B5EF4-FFF2-40B4-BE49-F238E27FC236}">
                <a16:creationId xmlns:a16="http://schemas.microsoft.com/office/drawing/2014/main" id="{C8049610-8273-4D98-A4B6-A14E8D4E3E3D}"/>
              </a:ext>
            </a:extLst>
          </p:cNvPr>
          <p:cNvSpPr/>
          <p:nvPr/>
        </p:nvSpPr>
        <p:spPr>
          <a:xfrm>
            <a:off x="2762096" y="3016043"/>
            <a:ext cx="6331974" cy="50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0" i="0" dirty="0">
                <a:solidFill>
                  <a:srgbClr val="00009F"/>
                </a:solidFill>
                <a:effectLst/>
                <a:latin typeface="+mj-lt"/>
              </a:rPr>
              <a:t>int</a:t>
            </a:r>
            <a:r>
              <a:rPr lang="en-US" sz="2400" b="0" i="0" dirty="0">
                <a:solidFill>
                  <a:srgbClr val="393A34"/>
                </a:solidFill>
                <a:effectLst/>
                <a:latin typeface="+mj-lt"/>
              </a:rPr>
              <a:t> </a:t>
            </a:r>
            <a:r>
              <a:rPr lang="en-US" sz="2400" b="0" i="0" dirty="0" err="1">
                <a:solidFill>
                  <a:srgbClr val="D73A49"/>
                </a:solidFill>
                <a:effectLst/>
                <a:latin typeface="+mj-lt"/>
              </a:rPr>
              <a:t>srand</a:t>
            </a:r>
            <a:r>
              <a:rPr lang="en-US" sz="2400" b="0" i="0" dirty="0">
                <a:solidFill>
                  <a:srgbClr val="393A34"/>
                </a:solidFill>
                <a:effectLst/>
                <a:latin typeface="+mj-lt"/>
              </a:rPr>
              <a:t>(</a:t>
            </a:r>
            <a:r>
              <a:rPr lang="en-US" sz="2400" b="0" i="0" dirty="0">
                <a:solidFill>
                  <a:srgbClr val="00009F"/>
                </a:solidFill>
                <a:effectLst/>
                <a:latin typeface="+mj-lt"/>
              </a:rPr>
              <a:t>unsigned</a:t>
            </a:r>
            <a:r>
              <a:rPr lang="en-US" sz="2400" b="0" i="0" dirty="0">
                <a:solidFill>
                  <a:srgbClr val="393A34"/>
                </a:solidFill>
                <a:effectLst/>
                <a:latin typeface="+mj-lt"/>
              </a:rPr>
              <a:t> seed);</a:t>
            </a:r>
            <a:endParaRPr lang="en-US" sz="2400" dirty="0">
              <a:solidFill>
                <a:schemeClr val="tx1"/>
              </a:solidFill>
              <a:latin typeface="+mj-lt"/>
            </a:endParaRPr>
          </a:p>
        </p:txBody>
      </p:sp>
    </p:spTree>
    <p:extLst>
      <p:ext uri="{BB962C8B-B14F-4D97-AF65-F5344CB8AC3E}">
        <p14:creationId xmlns:p14="http://schemas.microsoft.com/office/powerpoint/2010/main" val="399421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5F1E0B-A4BB-447A-B78E-6257EBCCD0CB}"/>
              </a:ext>
            </a:extLst>
          </p:cNvPr>
          <p:cNvPicPr>
            <a:picLocks noChangeAspect="1"/>
          </p:cNvPicPr>
          <p:nvPr/>
        </p:nvPicPr>
        <p:blipFill>
          <a:blip r:embed="rId2"/>
          <a:stretch>
            <a:fillRect/>
          </a:stretch>
        </p:blipFill>
        <p:spPr>
          <a:xfrm>
            <a:off x="1120877" y="2076525"/>
            <a:ext cx="9486900" cy="4171950"/>
          </a:xfrm>
          <a:prstGeom prst="rect">
            <a:avLst/>
          </a:prstGeom>
        </p:spPr>
      </p:pic>
      <p:sp>
        <p:nvSpPr>
          <p:cNvPr id="2" name="Title 1">
            <a:extLst>
              <a:ext uri="{FF2B5EF4-FFF2-40B4-BE49-F238E27FC236}">
                <a16:creationId xmlns:a16="http://schemas.microsoft.com/office/drawing/2014/main" id="{D1DA0110-7CC0-4220-A4F8-F124B38765F4}"/>
              </a:ext>
            </a:extLst>
          </p:cNvPr>
          <p:cNvSpPr>
            <a:spLocks noGrp="1"/>
          </p:cNvSpPr>
          <p:nvPr>
            <p:ph type="title"/>
          </p:nvPr>
        </p:nvSpPr>
        <p:spPr/>
        <p:txBody>
          <a:bodyPr/>
          <a:lstStyle/>
          <a:p>
            <a:r>
              <a:rPr lang="en-US" dirty="0"/>
              <a:t>Random Number: Example</a:t>
            </a:r>
          </a:p>
        </p:txBody>
      </p:sp>
      <p:sp>
        <p:nvSpPr>
          <p:cNvPr id="3" name="Content Placeholder 2">
            <a:extLst>
              <a:ext uri="{FF2B5EF4-FFF2-40B4-BE49-F238E27FC236}">
                <a16:creationId xmlns:a16="http://schemas.microsoft.com/office/drawing/2014/main" id="{BA565A03-99EC-4ABA-99CC-119179889A98}"/>
              </a:ext>
            </a:extLst>
          </p:cNvPr>
          <p:cNvSpPr>
            <a:spLocks noGrp="1"/>
          </p:cNvSpPr>
          <p:nvPr>
            <p:ph idx="1"/>
          </p:nvPr>
        </p:nvSpPr>
        <p:spPr/>
        <p:txBody>
          <a:bodyPr/>
          <a:lstStyle/>
          <a:p>
            <a:r>
              <a:rPr lang="en-US" dirty="0"/>
              <a:t>Program outputs a different set of 10 pseudo-random numbers with every run:</a:t>
            </a:r>
          </a:p>
        </p:txBody>
      </p:sp>
      <p:sp>
        <p:nvSpPr>
          <p:cNvPr id="4" name="Slide Number Placeholder 3">
            <a:extLst>
              <a:ext uri="{FF2B5EF4-FFF2-40B4-BE49-F238E27FC236}">
                <a16:creationId xmlns:a16="http://schemas.microsoft.com/office/drawing/2014/main" id="{3F19A0DE-E584-45F4-908D-6BA45774C92D}"/>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5" name="Date Placeholder 4">
            <a:extLst>
              <a:ext uri="{FF2B5EF4-FFF2-40B4-BE49-F238E27FC236}">
                <a16:creationId xmlns:a16="http://schemas.microsoft.com/office/drawing/2014/main" id="{A5F47B73-40BA-489C-A543-8603D6D24A28}"/>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1" name="Picture 10">
            <a:extLst>
              <a:ext uri="{FF2B5EF4-FFF2-40B4-BE49-F238E27FC236}">
                <a16:creationId xmlns:a16="http://schemas.microsoft.com/office/drawing/2014/main" id="{360C068E-3749-494D-A82E-359DC35F786E}"/>
              </a:ext>
            </a:extLst>
          </p:cNvPr>
          <p:cNvPicPr>
            <a:picLocks noChangeAspect="1"/>
          </p:cNvPicPr>
          <p:nvPr/>
        </p:nvPicPr>
        <p:blipFill>
          <a:blip r:embed="rId3"/>
          <a:stretch>
            <a:fillRect/>
          </a:stretch>
        </p:blipFill>
        <p:spPr>
          <a:xfrm>
            <a:off x="9245746" y="1903063"/>
            <a:ext cx="2302018" cy="1977471"/>
          </a:xfrm>
          <a:prstGeom prst="rect">
            <a:avLst/>
          </a:prstGeom>
        </p:spPr>
      </p:pic>
      <p:sp>
        <p:nvSpPr>
          <p:cNvPr id="12" name="Rectangle 11">
            <a:extLst>
              <a:ext uri="{FF2B5EF4-FFF2-40B4-BE49-F238E27FC236}">
                <a16:creationId xmlns:a16="http://schemas.microsoft.com/office/drawing/2014/main" id="{06714AD4-77BD-4169-8B21-4E0F7AB30A60}"/>
              </a:ext>
            </a:extLst>
          </p:cNvPr>
          <p:cNvSpPr/>
          <p:nvPr/>
        </p:nvSpPr>
        <p:spPr>
          <a:xfrm>
            <a:off x="1584222" y="4139382"/>
            <a:ext cx="2319183" cy="2556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46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206F-137D-44E1-A2E4-1CABE95B39C3}"/>
              </a:ext>
            </a:extLst>
          </p:cNvPr>
          <p:cNvSpPr>
            <a:spLocks noGrp="1"/>
          </p:cNvSpPr>
          <p:nvPr>
            <p:ph type="title"/>
          </p:nvPr>
        </p:nvSpPr>
        <p:spPr/>
        <p:txBody>
          <a:bodyPr/>
          <a:lstStyle/>
          <a:p>
            <a:r>
              <a:rPr lang="en-US" dirty="0"/>
              <a:t>Math Library</a:t>
            </a:r>
          </a:p>
        </p:txBody>
      </p:sp>
      <p:sp>
        <p:nvSpPr>
          <p:cNvPr id="3" name="Content Placeholder 2">
            <a:extLst>
              <a:ext uri="{FF2B5EF4-FFF2-40B4-BE49-F238E27FC236}">
                <a16:creationId xmlns:a16="http://schemas.microsoft.com/office/drawing/2014/main" id="{50F8A1B1-CBA3-48B8-B963-241423D950F5}"/>
              </a:ext>
            </a:extLst>
          </p:cNvPr>
          <p:cNvSpPr>
            <a:spLocks noGrp="1"/>
          </p:cNvSpPr>
          <p:nvPr>
            <p:ph idx="1"/>
          </p:nvPr>
        </p:nvSpPr>
        <p:spPr/>
        <p:txBody>
          <a:bodyPr/>
          <a:lstStyle/>
          <a:p>
            <a:r>
              <a:rPr lang="en-US" dirty="0"/>
              <a:t>The math library contains many functions that perform mathematical calculations.</a:t>
            </a:r>
          </a:p>
          <a:p>
            <a:r>
              <a:rPr lang="en-US" dirty="0"/>
              <a:t>Their prototypes are listed in </a:t>
            </a:r>
            <a:r>
              <a:rPr lang="en-US" b="1" dirty="0"/>
              <a:t>&lt;</a:t>
            </a:r>
            <a:r>
              <a:rPr lang="en-US" b="1" dirty="0" err="1"/>
              <a:t>math.h</a:t>
            </a:r>
            <a:r>
              <a:rPr lang="en-US" b="1" dirty="0"/>
              <a:t>&gt;</a:t>
            </a:r>
          </a:p>
        </p:txBody>
      </p:sp>
      <p:sp>
        <p:nvSpPr>
          <p:cNvPr id="4" name="Slide Number Placeholder 3">
            <a:extLst>
              <a:ext uri="{FF2B5EF4-FFF2-40B4-BE49-F238E27FC236}">
                <a16:creationId xmlns:a16="http://schemas.microsoft.com/office/drawing/2014/main" id="{F4EA9C98-DEAC-4DCC-9ECA-E7073B667550}"/>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5" name="Date Placeholder 4">
            <a:extLst>
              <a:ext uri="{FF2B5EF4-FFF2-40B4-BE49-F238E27FC236}">
                <a16:creationId xmlns:a16="http://schemas.microsoft.com/office/drawing/2014/main" id="{8EF8B655-9036-4CDE-BB6E-2D700653604F}"/>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6" name="Table 6">
            <a:extLst>
              <a:ext uri="{FF2B5EF4-FFF2-40B4-BE49-F238E27FC236}">
                <a16:creationId xmlns:a16="http://schemas.microsoft.com/office/drawing/2014/main" id="{2E97DE57-0F48-44FB-B20B-87ABECF4238B}"/>
              </a:ext>
            </a:extLst>
          </p:cNvPr>
          <p:cNvGraphicFramePr>
            <a:graphicFrameLocks noGrp="1"/>
          </p:cNvGraphicFramePr>
          <p:nvPr>
            <p:extLst>
              <p:ext uri="{D42A27DB-BD31-4B8C-83A1-F6EECF244321}">
                <p14:modId xmlns:p14="http://schemas.microsoft.com/office/powerpoint/2010/main" val="1657947804"/>
              </p:ext>
            </p:extLst>
          </p:nvPr>
        </p:nvGraphicFramePr>
        <p:xfrm>
          <a:off x="1137264" y="3274142"/>
          <a:ext cx="10504130" cy="2664542"/>
        </p:xfrm>
        <a:graphic>
          <a:graphicData uri="http://schemas.openxmlformats.org/drawingml/2006/table">
            <a:tbl>
              <a:tblPr firstRow="1" bandRow="1">
                <a:tableStyleId>{72833802-FEF1-4C79-8D5D-14CF1EAF98D9}</a:tableStyleId>
              </a:tblPr>
              <a:tblGrid>
                <a:gridCol w="2195871">
                  <a:extLst>
                    <a:ext uri="{9D8B030D-6E8A-4147-A177-3AD203B41FA5}">
                      <a16:colId xmlns:a16="http://schemas.microsoft.com/office/drawing/2014/main" val="3661736385"/>
                    </a:ext>
                  </a:extLst>
                </a:gridCol>
                <a:gridCol w="2884705">
                  <a:extLst>
                    <a:ext uri="{9D8B030D-6E8A-4147-A177-3AD203B41FA5}">
                      <a16:colId xmlns:a16="http://schemas.microsoft.com/office/drawing/2014/main" val="2644503993"/>
                    </a:ext>
                  </a:extLst>
                </a:gridCol>
                <a:gridCol w="2739347">
                  <a:extLst>
                    <a:ext uri="{9D8B030D-6E8A-4147-A177-3AD203B41FA5}">
                      <a16:colId xmlns:a16="http://schemas.microsoft.com/office/drawing/2014/main" val="810985019"/>
                    </a:ext>
                  </a:extLst>
                </a:gridCol>
                <a:gridCol w="2684207">
                  <a:extLst>
                    <a:ext uri="{9D8B030D-6E8A-4147-A177-3AD203B41FA5}">
                      <a16:colId xmlns:a16="http://schemas.microsoft.com/office/drawing/2014/main" val="3257664152"/>
                    </a:ext>
                  </a:extLst>
                </a:gridCol>
              </a:tblGrid>
              <a:tr h="825798">
                <a:tc>
                  <a:txBody>
                    <a:bodyPr/>
                    <a:lstStyle/>
                    <a:p>
                      <a:r>
                        <a:rPr lang="en-US" sz="2000" dirty="0">
                          <a:latin typeface="+mj-lt"/>
                        </a:rPr>
                        <a:t>Common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j-lt"/>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j-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mj-lt"/>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957496"/>
                  </a:ext>
                </a:extLst>
              </a:tr>
              <a:tr h="125896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b="0" i="0" kern="1200" dirty="0">
                          <a:solidFill>
                            <a:schemeClr val="tx1"/>
                          </a:solidFill>
                          <a:effectLst/>
                          <a:latin typeface="+mj-lt"/>
                          <a:ea typeface="+mn-ea"/>
                          <a:cs typeface="+mn-cs"/>
                        </a:rPr>
                        <a:t>fabs()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000" b="0" i="0" kern="1200" dirty="0" err="1">
                          <a:solidFill>
                            <a:schemeClr val="tx1"/>
                          </a:solidFill>
                          <a:effectLst/>
                          <a:latin typeface="+mj-lt"/>
                          <a:ea typeface="+mn-ea"/>
                          <a:cs typeface="+mn-cs"/>
                        </a:rPr>
                        <a:t>fabsf</a:t>
                      </a:r>
                      <a:r>
                        <a:rPr lang="en-US" sz="2000" b="0" i="0" kern="1200" dirty="0">
                          <a:solidFill>
                            <a:schemeClr val="tx1"/>
                          </a:solidFill>
                          <a:effectLst/>
                          <a:latin typeface="+mj-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2000" b="0" i="0" dirty="0">
                          <a:solidFill>
                            <a:srgbClr val="00009F"/>
                          </a:solidFill>
                          <a:effectLst/>
                          <a:latin typeface="+mj-lt"/>
                        </a:rPr>
                        <a:t>double</a:t>
                      </a:r>
                      <a:r>
                        <a:rPr lang="en-US" sz="2000" b="0" i="0" dirty="0">
                          <a:solidFill>
                            <a:srgbClr val="393A34"/>
                          </a:solidFill>
                          <a:effectLst/>
                          <a:latin typeface="+mj-lt"/>
                        </a:rPr>
                        <a:t> </a:t>
                      </a:r>
                      <a:r>
                        <a:rPr lang="en-US" sz="2000" b="0" i="0" dirty="0">
                          <a:solidFill>
                            <a:srgbClr val="D73A49"/>
                          </a:solidFill>
                          <a:effectLst/>
                          <a:latin typeface="+mj-lt"/>
                        </a:rPr>
                        <a:t>fabs</a:t>
                      </a:r>
                      <a:r>
                        <a:rPr lang="en-US" sz="2000" b="0" i="0" dirty="0">
                          <a:solidFill>
                            <a:srgbClr val="393A34"/>
                          </a:solidFill>
                          <a:effectLst/>
                          <a:latin typeface="+mj-lt"/>
                        </a:rPr>
                        <a:t>(</a:t>
                      </a:r>
                      <a:r>
                        <a:rPr lang="en-US" sz="2000" b="0" i="0" dirty="0">
                          <a:solidFill>
                            <a:srgbClr val="00009F"/>
                          </a:solidFill>
                          <a:effectLst/>
                          <a:latin typeface="+mj-lt"/>
                        </a:rPr>
                        <a:t>double</a:t>
                      </a:r>
                      <a:r>
                        <a:rPr lang="en-US" sz="2000" b="0" i="0" dirty="0">
                          <a:solidFill>
                            <a:srgbClr val="393A34"/>
                          </a:solidFill>
                          <a:effectLst/>
                          <a:latin typeface="+mj-lt"/>
                        </a:rPr>
                        <a:t>);</a:t>
                      </a:r>
                      <a:br>
                        <a:rPr lang="en-US" sz="2000" b="0" i="0" dirty="0">
                          <a:solidFill>
                            <a:srgbClr val="393A34"/>
                          </a:solidFill>
                          <a:effectLst/>
                          <a:latin typeface="+mj-lt"/>
                        </a:rPr>
                      </a:br>
                      <a:r>
                        <a:rPr lang="en-US" sz="2000" b="0" i="0" dirty="0">
                          <a:solidFill>
                            <a:srgbClr val="00009F"/>
                          </a:solidFill>
                          <a:effectLst/>
                          <a:latin typeface="+mj-lt"/>
                        </a:rPr>
                        <a:t>float</a:t>
                      </a:r>
                      <a:r>
                        <a:rPr lang="en-US" sz="2000" b="0" i="0" dirty="0">
                          <a:solidFill>
                            <a:srgbClr val="393A34"/>
                          </a:solidFill>
                          <a:effectLst/>
                          <a:latin typeface="+mj-lt"/>
                        </a:rPr>
                        <a:t> </a:t>
                      </a:r>
                      <a:r>
                        <a:rPr lang="en-US" sz="2000" b="0" i="0" dirty="0" err="1">
                          <a:solidFill>
                            <a:srgbClr val="D73A49"/>
                          </a:solidFill>
                          <a:effectLst/>
                          <a:latin typeface="+mj-lt"/>
                        </a:rPr>
                        <a:t>fabsf</a:t>
                      </a:r>
                      <a:r>
                        <a:rPr lang="en-US" sz="2000" b="0" i="0" dirty="0">
                          <a:solidFill>
                            <a:srgbClr val="393A34"/>
                          </a:solidFill>
                          <a:effectLst/>
                          <a:latin typeface="+mj-lt"/>
                        </a:rPr>
                        <a:t>(</a:t>
                      </a:r>
                      <a:r>
                        <a:rPr lang="en-US" sz="2000" b="0" i="0" dirty="0">
                          <a:solidFill>
                            <a:srgbClr val="00009F"/>
                          </a:solidFill>
                          <a:effectLst/>
                          <a:latin typeface="+mj-lt"/>
                        </a:rPr>
                        <a:t>float</a:t>
                      </a:r>
                      <a:r>
                        <a:rPr lang="en-US" sz="2000" b="0" i="0" dirty="0">
                          <a:solidFill>
                            <a:srgbClr val="393A34"/>
                          </a:solidFill>
                          <a:effectLst/>
                          <a:latin typeface="+mj-lt"/>
                        </a:rPr>
                        <a:t>);</a:t>
                      </a:r>
                      <a:endParaRPr lang="en-US" sz="2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2000" b="0" i="0" kern="1200" dirty="0">
                          <a:solidFill>
                            <a:schemeClr val="tx1"/>
                          </a:solidFill>
                          <a:effectLst/>
                          <a:latin typeface="+mj-lt"/>
                          <a:ea typeface="+mn-ea"/>
                          <a:cs typeface="+mn-cs"/>
                        </a:rPr>
                        <a:t>return the absolute value of the argument</a:t>
                      </a:r>
                      <a:endParaRPr lang="en-US" sz="2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nSpc>
                          <a:spcPct val="150000"/>
                        </a:lnSpc>
                        <a:buFont typeface="Wingdings" panose="05000000000000000000" pitchFamily="2" charset="2"/>
                        <a:buNone/>
                      </a:pPr>
                      <a:r>
                        <a:rPr lang="en-US" sz="2000" dirty="0">
                          <a:latin typeface="+mj-lt"/>
                        </a:rPr>
                        <a:t>fabs(-12.5) </a:t>
                      </a:r>
                      <a:r>
                        <a:rPr lang="en-US" sz="2000" dirty="0">
                          <a:latin typeface="+mj-lt"/>
                          <a:sym typeface="Wingdings" panose="05000000000000000000" pitchFamily="2" charset="2"/>
                        </a:rPr>
                        <a:t> 12.5</a:t>
                      </a:r>
                    </a:p>
                    <a:p>
                      <a:pPr marL="0" indent="0">
                        <a:lnSpc>
                          <a:spcPct val="150000"/>
                        </a:lnSpc>
                        <a:buFont typeface="Wingdings" panose="05000000000000000000" pitchFamily="2" charset="2"/>
                        <a:buNone/>
                      </a:pPr>
                      <a:r>
                        <a:rPr lang="en-US" sz="2000" dirty="0" err="1">
                          <a:latin typeface="+mj-lt"/>
                          <a:sym typeface="Wingdings" panose="05000000000000000000" pitchFamily="2" charset="2"/>
                        </a:rPr>
                        <a:t>fabsf</a:t>
                      </a:r>
                      <a:r>
                        <a:rPr lang="en-US" sz="2000" dirty="0">
                          <a:latin typeface="+mj-lt"/>
                          <a:sym typeface="Wingdings" panose="05000000000000000000" pitchFamily="2" charset="2"/>
                        </a:rPr>
                        <a:t>(-12.5f)  12.5</a:t>
                      </a:r>
                      <a:endParaRPr lang="en-US" sz="20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48898"/>
                  </a:ext>
                </a:extLst>
              </a:tr>
              <a:tr h="57978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0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20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sz="20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nSpc>
                          <a:spcPct val="150000"/>
                        </a:lnSpc>
                        <a:buFont typeface="Wingdings" panose="05000000000000000000" pitchFamily="2" charset="2"/>
                        <a:buNone/>
                      </a:pPr>
                      <a:r>
                        <a:rPr lang="en-US" sz="20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469306"/>
                  </a:ext>
                </a:extLst>
              </a:tr>
            </a:tbl>
          </a:graphicData>
        </a:graphic>
      </p:graphicFrame>
    </p:spTree>
    <p:extLst>
      <p:ext uri="{BB962C8B-B14F-4D97-AF65-F5344CB8AC3E}">
        <p14:creationId xmlns:p14="http://schemas.microsoft.com/office/powerpoint/2010/main" val="336484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206F-137D-44E1-A2E4-1CABE95B39C3}"/>
              </a:ext>
            </a:extLst>
          </p:cNvPr>
          <p:cNvSpPr>
            <a:spLocks noGrp="1"/>
          </p:cNvSpPr>
          <p:nvPr>
            <p:ph type="title"/>
          </p:nvPr>
        </p:nvSpPr>
        <p:spPr/>
        <p:txBody>
          <a:bodyPr/>
          <a:lstStyle/>
          <a:p>
            <a:r>
              <a:rPr lang="en-US" dirty="0"/>
              <a:t>Math Library- </a:t>
            </a:r>
            <a:r>
              <a:rPr lang="en-US" dirty="0" err="1"/>
              <a:t>math.h</a:t>
            </a:r>
            <a:r>
              <a:rPr lang="en-US" dirty="0"/>
              <a:t> (cont.)</a:t>
            </a:r>
          </a:p>
        </p:txBody>
      </p:sp>
      <p:sp>
        <p:nvSpPr>
          <p:cNvPr id="4" name="Slide Number Placeholder 3">
            <a:extLst>
              <a:ext uri="{FF2B5EF4-FFF2-40B4-BE49-F238E27FC236}">
                <a16:creationId xmlns:a16="http://schemas.microsoft.com/office/drawing/2014/main" id="{F4EA9C98-DEAC-4DCC-9ECA-E7073B667550}"/>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5" name="Date Placeholder 4">
            <a:extLst>
              <a:ext uri="{FF2B5EF4-FFF2-40B4-BE49-F238E27FC236}">
                <a16:creationId xmlns:a16="http://schemas.microsoft.com/office/drawing/2014/main" id="{8EF8B655-9036-4CDE-BB6E-2D700653604F}"/>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6" name="Table 6">
            <a:extLst>
              <a:ext uri="{FF2B5EF4-FFF2-40B4-BE49-F238E27FC236}">
                <a16:creationId xmlns:a16="http://schemas.microsoft.com/office/drawing/2014/main" id="{2E97DE57-0F48-44FB-B20B-87ABECF4238B}"/>
              </a:ext>
            </a:extLst>
          </p:cNvPr>
          <p:cNvGraphicFramePr>
            <a:graphicFrameLocks noGrp="1"/>
          </p:cNvGraphicFramePr>
          <p:nvPr>
            <p:extLst>
              <p:ext uri="{D42A27DB-BD31-4B8C-83A1-F6EECF244321}">
                <p14:modId xmlns:p14="http://schemas.microsoft.com/office/powerpoint/2010/main" val="2490098417"/>
              </p:ext>
            </p:extLst>
          </p:nvPr>
        </p:nvGraphicFramePr>
        <p:xfrm>
          <a:off x="727587" y="1435507"/>
          <a:ext cx="10933471" cy="4874390"/>
        </p:xfrm>
        <a:graphic>
          <a:graphicData uri="http://schemas.openxmlformats.org/drawingml/2006/table">
            <a:tbl>
              <a:tblPr firstRow="1" bandRow="1">
                <a:tableStyleId>{72833802-FEF1-4C79-8D5D-14CF1EAF98D9}</a:tableStyleId>
              </a:tblPr>
              <a:tblGrid>
                <a:gridCol w="1720645">
                  <a:extLst>
                    <a:ext uri="{9D8B030D-6E8A-4147-A177-3AD203B41FA5}">
                      <a16:colId xmlns:a16="http://schemas.microsoft.com/office/drawing/2014/main" val="3661736385"/>
                    </a:ext>
                  </a:extLst>
                </a:gridCol>
                <a:gridCol w="3156155">
                  <a:extLst>
                    <a:ext uri="{9D8B030D-6E8A-4147-A177-3AD203B41FA5}">
                      <a16:colId xmlns:a16="http://schemas.microsoft.com/office/drawing/2014/main" val="2644503993"/>
                    </a:ext>
                  </a:extLst>
                </a:gridCol>
                <a:gridCol w="3470787">
                  <a:extLst>
                    <a:ext uri="{9D8B030D-6E8A-4147-A177-3AD203B41FA5}">
                      <a16:colId xmlns:a16="http://schemas.microsoft.com/office/drawing/2014/main" val="810985019"/>
                    </a:ext>
                  </a:extLst>
                </a:gridCol>
                <a:gridCol w="2585884">
                  <a:extLst>
                    <a:ext uri="{9D8B030D-6E8A-4147-A177-3AD203B41FA5}">
                      <a16:colId xmlns:a16="http://schemas.microsoft.com/office/drawing/2014/main" val="3257664152"/>
                    </a:ext>
                  </a:extLst>
                </a:gridCol>
              </a:tblGrid>
              <a:tr h="314633">
                <a:tc>
                  <a:txBody>
                    <a:bodyPr/>
                    <a:lstStyle/>
                    <a:p>
                      <a:pPr>
                        <a:lnSpc>
                          <a:spcPct val="120000"/>
                        </a:lnSpc>
                      </a:pPr>
                      <a:r>
                        <a:rPr lang="en-US" sz="1900" dirty="0">
                          <a:latin typeface="+mj-lt"/>
                        </a:rPr>
                        <a:t>Common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Syntax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957496"/>
                  </a:ext>
                </a:extLst>
              </a:tr>
              <a:tr h="460575">
                <a:tc>
                  <a:txBody>
                    <a:bodyPr/>
                    <a:lstStyle/>
                    <a:p>
                      <a:pPr>
                        <a:lnSpc>
                          <a:spcPct val="120000"/>
                        </a:lnSpc>
                      </a:pPr>
                      <a:r>
                        <a:rPr lang="en-US" sz="1900" b="0" i="0" kern="1200" dirty="0">
                          <a:solidFill>
                            <a:schemeClr val="tx1"/>
                          </a:solidFill>
                          <a:effectLst/>
                          <a:latin typeface="+mj-lt"/>
                          <a:ea typeface="+mn-ea"/>
                          <a:cs typeface="+mn-cs"/>
                        </a:rPr>
                        <a:t>floor()</a:t>
                      </a:r>
                    </a:p>
                    <a:p>
                      <a:pPr>
                        <a:lnSpc>
                          <a:spcPct val="120000"/>
                        </a:lnSpc>
                      </a:pPr>
                      <a:r>
                        <a:rPr lang="en-US" sz="1900" b="0" i="0" kern="1200" dirty="0" err="1">
                          <a:solidFill>
                            <a:schemeClr val="tx1"/>
                          </a:solidFill>
                          <a:effectLst/>
                          <a:latin typeface="+mj-lt"/>
                          <a:ea typeface="+mn-ea"/>
                          <a:cs typeface="+mn-cs"/>
                        </a:rPr>
                        <a:t>floorf</a:t>
                      </a:r>
                      <a:r>
                        <a:rPr lang="en-US" sz="1900" b="0" i="0" kern="1200" dirty="0">
                          <a:solidFill>
                            <a:schemeClr val="tx1"/>
                          </a:solidFill>
                          <a:effectLst/>
                          <a:latin typeface="+mj-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a:solidFill>
                            <a:srgbClr val="D73A49"/>
                          </a:solidFill>
                          <a:effectLst/>
                          <a:latin typeface="+mj-lt"/>
                        </a:rPr>
                        <a:t>floor</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floorf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return the largest integer value not greater than the argument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floor(16.3) </a:t>
                      </a:r>
                      <a:r>
                        <a:rPr lang="en-US" sz="1900" dirty="0">
                          <a:latin typeface="+mj-lt"/>
                          <a:sym typeface="Wingdings" panose="05000000000000000000" pitchFamily="2" charset="2"/>
                        </a:rPr>
                        <a:t> 16.0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48898"/>
                  </a:ext>
                </a:extLst>
              </a:tr>
              <a:tr h="601308">
                <a:tc>
                  <a:txBody>
                    <a:bodyPr/>
                    <a:lstStyle/>
                    <a:p>
                      <a:pPr>
                        <a:lnSpc>
                          <a:spcPct val="120000"/>
                        </a:lnSpc>
                      </a:pPr>
                      <a:r>
                        <a:rPr lang="en-US" sz="1900" b="0" i="0" kern="1200" dirty="0">
                          <a:solidFill>
                            <a:schemeClr val="tx1"/>
                          </a:solidFill>
                          <a:effectLst/>
                          <a:latin typeface="+mj-lt"/>
                          <a:ea typeface="+mn-ea"/>
                          <a:cs typeface="+mn-cs"/>
                        </a:rPr>
                        <a:t>ceil()</a:t>
                      </a:r>
                    </a:p>
                    <a:p>
                      <a:pPr>
                        <a:lnSpc>
                          <a:spcPct val="120000"/>
                        </a:lnSpc>
                      </a:pPr>
                      <a:r>
                        <a:rPr lang="en-US" sz="1900" b="0" i="0" kern="1200" dirty="0" err="1">
                          <a:solidFill>
                            <a:schemeClr val="tx1"/>
                          </a:solidFill>
                          <a:effectLst/>
                          <a:latin typeface="+mj-lt"/>
                          <a:ea typeface="+mn-ea"/>
                          <a:cs typeface="+mn-cs"/>
                        </a:rPr>
                        <a:t>ceilf</a:t>
                      </a:r>
                      <a:r>
                        <a:rPr lang="en-US" sz="1900" b="0" i="0" kern="1200" dirty="0">
                          <a:solidFill>
                            <a:schemeClr val="tx1"/>
                          </a:solidFill>
                          <a:effectLst/>
                          <a:latin typeface="+mj-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a:solidFill>
                            <a:srgbClr val="D73A49"/>
                          </a:solidFill>
                          <a:effectLst/>
                          <a:latin typeface="+mj-lt"/>
                        </a:rPr>
                        <a:t>ceil</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ceilf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return the smallest integer value not less than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ceil(16.3) </a:t>
                      </a:r>
                      <a:r>
                        <a:rPr lang="en-US" sz="1900" b="0" i="0" kern="1200" dirty="0">
                          <a:solidFill>
                            <a:schemeClr val="tx1"/>
                          </a:solidFill>
                          <a:effectLst/>
                          <a:latin typeface="+mj-lt"/>
                          <a:ea typeface="+mn-ea"/>
                          <a:cs typeface="+mn-cs"/>
                          <a:sym typeface="Wingdings" panose="05000000000000000000" pitchFamily="2" charset="2"/>
                        </a:rPr>
                        <a:t> 17.0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97948"/>
                  </a:ext>
                </a:extLst>
              </a:tr>
              <a:tr h="601308">
                <a:tc>
                  <a:txBody>
                    <a:bodyPr/>
                    <a:lstStyle/>
                    <a:p>
                      <a:pPr>
                        <a:lnSpc>
                          <a:spcPct val="120000"/>
                        </a:lnSpc>
                      </a:pPr>
                      <a:r>
                        <a:rPr lang="en-US" sz="1900" b="0" i="0" kern="1200" dirty="0">
                          <a:solidFill>
                            <a:schemeClr val="tx1"/>
                          </a:solidFill>
                          <a:effectLst/>
                          <a:latin typeface="+mj-lt"/>
                          <a:ea typeface="+mn-ea"/>
                          <a:cs typeface="+mn-cs"/>
                        </a:rPr>
                        <a:t>round()</a:t>
                      </a:r>
                    </a:p>
                    <a:p>
                      <a:pPr>
                        <a:lnSpc>
                          <a:spcPct val="120000"/>
                        </a:lnSpc>
                      </a:pPr>
                      <a:r>
                        <a:rPr lang="en-US" sz="1900" b="0" i="0" kern="1200" dirty="0" err="1">
                          <a:solidFill>
                            <a:schemeClr val="tx1"/>
                          </a:solidFill>
                          <a:effectLst/>
                          <a:latin typeface="+mj-lt"/>
                          <a:ea typeface="+mn-ea"/>
                          <a:cs typeface="+mn-cs"/>
                        </a:rPr>
                        <a:t>roundf</a:t>
                      </a:r>
                      <a:r>
                        <a:rPr lang="en-US" sz="1900" b="0" i="0" kern="1200" dirty="0">
                          <a:solidFill>
                            <a:schemeClr val="tx1"/>
                          </a:solidFill>
                          <a:effectLst/>
                          <a:latin typeface="+mj-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a:solidFill>
                            <a:srgbClr val="D73A49"/>
                          </a:solidFill>
                          <a:effectLst/>
                          <a:latin typeface="+mj-lt"/>
                        </a:rPr>
                        <a:t>round</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roundf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return the integer value closest to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round(16.3) </a:t>
                      </a:r>
                      <a:r>
                        <a:rPr lang="en-US" sz="1900" b="0" i="0" kern="1200" dirty="0">
                          <a:solidFill>
                            <a:schemeClr val="tx1"/>
                          </a:solidFill>
                          <a:effectLst/>
                          <a:latin typeface="+mj-lt"/>
                          <a:ea typeface="+mn-ea"/>
                          <a:cs typeface="+mn-cs"/>
                          <a:sym typeface="Wingdings" panose="05000000000000000000" pitchFamily="2" charset="2"/>
                        </a:rPr>
                        <a:t> 16.0</a:t>
                      </a:r>
                    </a:p>
                    <a:p>
                      <a:pPr>
                        <a:lnSpc>
                          <a:spcPct val="120000"/>
                        </a:lnSpc>
                      </a:pPr>
                      <a:r>
                        <a:rPr lang="en-US" sz="1900" b="0" i="0" kern="1200" dirty="0">
                          <a:solidFill>
                            <a:schemeClr val="tx1"/>
                          </a:solidFill>
                          <a:effectLst/>
                          <a:latin typeface="+mj-lt"/>
                          <a:ea typeface="+mn-ea"/>
                          <a:cs typeface="+mn-cs"/>
                        </a:rPr>
                        <a:t>round(-16.3) </a:t>
                      </a:r>
                      <a:r>
                        <a:rPr lang="en-US" sz="1900" b="0" i="0" kern="1200" dirty="0">
                          <a:solidFill>
                            <a:schemeClr val="tx1"/>
                          </a:solidFill>
                          <a:effectLst/>
                          <a:latin typeface="+mj-lt"/>
                          <a:ea typeface="+mn-ea"/>
                          <a:cs typeface="+mn-cs"/>
                          <a:sym typeface="Wingdings" panose="05000000000000000000" pitchFamily="2" charset="2"/>
                        </a:rPr>
                        <a:t> -16.0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1810634"/>
                  </a:ext>
                </a:extLst>
              </a:tr>
              <a:tr h="601308">
                <a:tc>
                  <a:txBody>
                    <a:bodyPr/>
                    <a:lstStyle/>
                    <a:p>
                      <a:pPr>
                        <a:lnSpc>
                          <a:spcPct val="120000"/>
                        </a:lnSpc>
                      </a:pPr>
                      <a:r>
                        <a:rPr lang="en-US" sz="1900" b="0" i="0" kern="1200" dirty="0" err="1">
                          <a:solidFill>
                            <a:schemeClr val="tx1"/>
                          </a:solidFill>
                          <a:effectLst/>
                          <a:latin typeface="+mj-lt"/>
                          <a:ea typeface="+mn-ea"/>
                          <a:cs typeface="+mn-cs"/>
                        </a:rPr>
                        <a:t>trunc</a:t>
                      </a:r>
                      <a:r>
                        <a:rPr lang="en-US" sz="1900" b="0" i="0" kern="1200" dirty="0">
                          <a:solidFill>
                            <a:schemeClr val="tx1"/>
                          </a:solidFill>
                          <a:effectLst/>
                          <a:latin typeface="+mj-lt"/>
                          <a:ea typeface="+mn-ea"/>
                          <a:cs typeface="+mn-cs"/>
                        </a:rPr>
                        <a:t>()</a:t>
                      </a:r>
                    </a:p>
                    <a:p>
                      <a:pPr>
                        <a:lnSpc>
                          <a:spcPct val="120000"/>
                        </a:lnSpc>
                      </a:pPr>
                      <a:r>
                        <a:rPr lang="en-US" sz="1900" b="0" i="0" kern="1200" dirty="0" err="1">
                          <a:solidFill>
                            <a:schemeClr val="tx1"/>
                          </a:solidFill>
                          <a:effectLst/>
                          <a:latin typeface="+mj-lt"/>
                          <a:ea typeface="+mn-ea"/>
                          <a:cs typeface="+mn-cs"/>
                        </a:rPr>
                        <a:t>truncf</a:t>
                      </a:r>
                      <a:r>
                        <a:rPr lang="en-US" sz="1900" b="0" i="0" kern="1200" dirty="0">
                          <a:solidFill>
                            <a:schemeClr val="tx1"/>
                          </a:solidFill>
                          <a:effectLst/>
                          <a:latin typeface="+mj-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err="1">
                          <a:solidFill>
                            <a:srgbClr val="D73A49"/>
                          </a:solidFill>
                          <a:effectLst/>
                          <a:latin typeface="+mj-lt"/>
                        </a:rPr>
                        <a:t>trunc</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truncf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return the integer part of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err="1">
                          <a:solidFill>
                            <a:schemeClr val="tx1"/>
                          </a:solidFill>
                          <a:effectLst/>
                          <a:latin typeface="+mj-lt"/>
                          <a:ea typeface="+mn-ea"/>
                          <a:cs typeface="+mn-cs"/>
                        </a:rPr>
                        <a:t>trunc</a:t>
                      </a:r>
                      <a:r>
                        <a:rPr lang="en-US" sz="1900" b="0" i="0" kern="1200" dirty="0">
                          <a:solidFill>
                            <a:schemeClr val="tx1"/>
                          </a:solidFill>
                          <a:effectLst/>
                          <a:latin typeface="+mj-lt"/>
                          <a:ea typeface="+mn-ea"/>
                          <a:cs typeface="+mn-cs"/>
                        </a:rPr>
                        <a:t>(16.7) </a:t>
                      </a:r>
                      <a:r>
                        <a:rPr lang="en-US" sz="1900" b="0" i="0" kern="1200" dirty="0">
                          <a:solidFill>
                            <a:schemeClr val="tx1"/>
                          </a:solidFill>
                          <a:effectLst/>
                          <a:latin typeface="+mj-lt"/>
                          <a:ea typeface="+mn-ea"/>
                          <a:cs typeface="+mn-cs"/>
                          <a:sym typeface="Wingdings" panose="05000000000000000000" pitchFamily="2" charset="2"/>
                        </a:rPr>
                        <a:t> 16.0</a:t>
                      </a:r>
                      <a:endParaRPr lang="en-US" sz="1900" b="0" i="0" kern="1200" dirty="0">
                        <a:solidFill>
                          <a:schemeClr val="tx1"/>
                        </a:solidFill>
                        <a:effectLst/>
                        <a:latin typeface="+mj-lt"/>
                        <a:ea typeface="+mn-ea"/>
                        <a:cs typeface="+mn-cs"/>
                      </a:endParaRPr>
                    </a:p>
                    <a:p>
                      <a:pPr>
                        <a:lnSpc>
                          <a:spcPct val="120000"/>
                        </a:lnSpc>
                      </a:pPr>
                      <a:r>
                        <a:rPr lang="en-US" sz="1900" b="0" i="0" kern="1200" dirty="0" err="1">
                          <a:solidFill>
                            <a:schemeClr val="tx1"/>
                          </a:solidFill>
                          <a:effectLst/>
                          <a:latin typeface="+mj-lt"/>
                          <a:ea typeface="+mn-ea"/>
                          <a:cs typeface="+mn-cs"/>
                        </a:rPr>
                        <a:t>trunc</a:t>
                      </a:r>
                      <a:r>
                        <a:rPr lang="en-US" sz="1900" b="0" i="0" kern="1200" dirty="0">
                          <a:solidFill>
                            <a:schemeClr val="tx1"/>
                          </a:solidFill>
                          <a:effectLst/>
                          <a:latin typeface="+mj-lt"/>
                          <a:ea typeface="+mn-ea"/>
                          <a:cs typeface="+mn-cs"/>
                        </a:rPr>
                        <a:t>(-16.7) </a:t>
                      </a:r>
                      <a:r>
                        <a:rPr lang="en-US" sz="1900" b="0" i="0" kern="1200" dirty="0">
                          <a:solidFill>
                            <a:schemeClr val="tx1"/>
                          </a:solidFill>
                          <a:effectLst/>
                          <a:latin typeface="+mj-lt"/>
                          <a:ea typeface="+mn-ea"/>
                          <a:cs typeface="+mn-cs"/>
                          <a:sym typeface="Wingdings" panose="05000000000000000000" pitchFamily="2" charset="2"/>
                        </a:rPr>
                        <a:t> -16.0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881824"/>
                  </a:ext>
                </a:extLst>
              </a:tr>
              <a:tr h="601308">
                <a:tc>
                  <a:txBody>
                    <a:bodyPr/>
                    <a:lstStyle/>
                    <a:p>
                      <a:pPr>
                        <a:lnSpc>
                          <a:spcPct val="120000"/>
                        </a:lnSpc>
                      </a:pPr>
                      <a:r>
                        <a:rPr lang="en-US" sz="1900" b="0" i="0" kern="1200" dirty="0">
                          <a:solidFill>
                            <a:schemeClr val="tx1"/>
                          </a:solidFill>
                          <a:effectLst/>
                          <a:latin typeface="+mj-lt"/>
                          <a:ea typeface="+mn-ea"/>
                          <a:cs typeface="+mn-cs"/>
                        </a:rPr>
                        <a:t>sqrt()</a:t>
                      </a:r>
                    </a:p>
                    <a:p>
                      <a:pPr>
                        <a:lnSpc>
                          <a:spcPct val="120000"/>
                        </a:lnSpc>
                      </a:pPr>
                      <a:r>
                        <a:rPr lang="en-US" sz="1900" b="0" i="0" kern="1200" dirty="0" err="1">
                          <a:solidFill>
                            <a:schemeClr val="tx1"/>
                          </a:solidFill>
                          <a:effectLst/>
                          <a:latin typeface="+mj-lt"/>
                          <a:ea typeface="+mn-ea"/>
                          <a:cs typeface="+mn-cs"/>
                        </a:rPr>
                        <a:t>sqrtf</a:t>
                      </a:r>
                      <a:r>
                        <a:rPr lang="en-US" sz="1900" b="0" i="0" kern="1200" dirty="0">
                          <a:solidFill>
                            <a:schemeClr val="tx1"/>
                          </a:solidFill>
                          <a:effectLst/>
                          <a:latin typeface="+mj-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a:solidFill>
                            <a:srgbClr val="D73A49"/>
                          </a:solidFill>
                          <a:effectLst/>
                          <a:latin typeface="+mj-lt"/>
                        </a:rPr>
                        <a:t>sqrt</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sqrtf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return the square root of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sqrt(16.0) </a:t>
                      </a:r>
                      <a:r>
                        <a:rPr lang="en-US" sz="1900" b="0" i="0" kern="1200" dirty="0">
                          <a:solidFill>
                            <a:schemeClr val="tx1"/>
                          </a:solidFill>
                          <a:effectLst/>
                          <a:latin typeface="+mj-lt"/>
                          <a:ea typeface="+mn-ea"/>
                          <a:cs typeface="+mn-cs"/>
                          <a:sym typeface="Wingdings" panose="05000000000000000000" pitchFamily="2" charset="2"/>
                        </a:rPr>
                        <a:t> 4.0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949777"/>
                  </a:ext>
                </a:extLst>
              </a:tr>
            </a:tbl>
          </a:graphicData>
        </a:graphic>
      </p:graphicFrame>
    </p:spTree>
    <p:extLst>
      <p:ext uri="{BB962C8B-B14F-4D97-AF65-F5344CB8AC3E}">
        <p14:creationId xmlns:p14="http://schemas.microsoft.com/office/powerpoint/2010/main" val="149401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206F-137D-44E1-A2E4-1CABE95B39C3}"/>
              </a:ext>
            </a:extLst>
          </p:cNvPr>
          <p:cNvSpPr>
            <a:spLocks noGrp="1"/>
          </p:cNvSpPr>
          <p:nvPr>
            <p:ph type="title"/>
          </p:nvPr>
        </p:nvSpPr>
        <p:spPr/>
        <p:txBody>
          <a:bodyPr/>
          <a:lstStyle/>
          <a:p>
            <a:r>
              <a:rPr lang="en-US" dirty="0"/>
              <a:t>Math Library - </a:t>
            </a:r>
            <a:r>
              <a:rPr lang="en-US" dirty="0" err="1"/>
              <a:t>math.h</a:t>
            </a:r>
            <a:r>
              <a:rPr lang="en-US" dirty="0"/>
              <a:t> (cont.)</a:t>
            </a:r>
          </a:p>
        </p:txBody>
      </p:sp>
      <p:sp>
        <p:nvSpPr>
          <p:cNvPr id="4" name="Slide Number Placeholder 3">
            <a:extLst>
              <a:ext uri="{FF2B5EF4-FFF2-40B4-BE49-F238E27FC236}">
                <a16:creationId xmlns:a16="http://schemas.microsoft.com/office/drawing/2014/main" id="{F4EA9C98-DEAC-4DCC-9ECA-E7073B667550}"/>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5" name="Date Placeholder 4">
            <a:extLst>
              <a:ext uri="{FF2B5EF4-FFF2-40B4-BE49-F238E27FC236}">
                <a16:creationId xmlns:a16="http://schemas.microsoft.com/office/drawing/2014/main" id="{8EF8B655-9036-4CDE-BB6E-2D700653604F}"/>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6" name="Table 6">
            <a:extLst>
              <a:ext uri="{FF2B5EF4-FFF2-40B4-BE49-F238E27FC236}">
                <a16:creationId xmlns:a16="http://schemas.microsoft.com/office/drawing/2014/main" id="{2E97DE57-0F48-44FB-B20B-87ABECF4238B}"/>
              </a:ext>
            </a:extLst>
          </p:cNvPr>
          <p:cNvGraphicFramePr>
            <a:graphicFrameLocks noGrp="1"/>
          </p:cNvGraphicFramePr>
          <p:nvPr>
            <p:extLst>
              <p:ext uri="{D42A27DB-BD31-4B8C-83A1-F6EECF244321}">
                <p14:modId xmlns:p14="http://schemas.microsoft.com/office/powerpoint/2010/main" val="2301386323"/>
              </p:ext>
            </p:extLst>
          </p:nvPr>
        </p:nvGraphicFramePr>
        <p:xfrm>
          <a:off x="727587" y="1435505"/>
          <a:ext cx="11085946" cy="4847307"/>
        </p:xfrm>
        <a:graphic>
          <a:graphicData uri="http://schemas.openxmlformats.org/drawingml/2006/table">
            <a:tbl>
              <a:tblPr firstRow="1" bandRow="1">
                <a:tableStyleId>{72833802-FEF1-4C79-8D5D-14CF1EAF98D9}</a:tableStyleId>
              </a:tblPr>
              <a:tblGrid>
                <a:gridCol w="1485438">
                  <a:extLst>
                    <a:ext uri="{9D8B030D-6E8A-4147-A177-3AD203B41FA5}">
                      <a16:colId xmlns:a16="http://schemas.microsoft.com/office/drawing/2014/main" val="3661736385"/>
                    </a:ext>
                  </a:extLst>
                </a:gridCol>
                <a:gridCol w="4168110">
                  <a:extLst>
                    <a:ext uri="{9D8B030D-6E8A-4147-A177-3AD203B41FA5}">
                      <a16:colId xmlns:a16="http://schemas.microsoft.com/office/drawing/2014/main" val="2644503993"/>
                    </a:ext>
                  </a:extLst>
                </a:gridCol>
                <a:gridCol w="2526891">
                  <a:extLst>
                    <a:ext uri="{9D8B030D-6E8A-4147-A177-3AD203B41FA5}">
                      <a16:colId xmlns:a16="http://schemas.microsoft.com/office/drawing/2014/main" val="810985019"/>
                    </a:ext>
                  </a:extLst>
                </a:gridCol>
                <a:gridCol w="2905507">
                  <a:extLst>
                    <a:ext uri="{9D8B030D-6E8A-4147-A177-3AD203B41FA5}">
                      <a16:colId xmlns:a16="http://schemas.microsoft.com/office/drawing/2014/main" val="3257664152"/>
                    </a:ext>
                  </a:extLst>
                </a:gridCol>
              </a:tblGrid>
              <a:tr h="850201">
                <a:tc>
                  <a:txBody>
                    <a:bodyPr/>
                    <a:lstStyle/>
                    <a:p>
                      <a:pPr>
                        <a:lnSpc>
                          <a:spcPct val="120000"/>
                        </a:lnSpc>
                      </a:pPr>
                      <a:r>
                        <a:rPr lang="en-US" sz="1900" dirty="0">
                          <a:latin typeface="+mj-lt"/>
                        </a:rPr>
                        <a:t>Common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Syntax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dirty="0">
                          <a:latin typeface="+mj-lt"/>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957496"/>
                  </a:ext>
                </a:extLst>
              </a:tr>
              <a:tr h="1633348">
                <a:tc>
                  <a:txBody>
                    <a:bodyPr/>
                    <a:lstStyle/>
                    <a:p>
                      <a:pPr>
                        <a:lnSpc>
                          <a:spcPct val="120000"/>
                        </a:lnSpc>
                      </a:pPr>
                      <a:r>
                        <a:rPr lang="en-US" sz="1900" b="0" i="0" kern="1200" dirty="0">
                          <a:solidFill>
                            <a:schemeClr val="tx1"/>
                          </a:solidFill>
                          <a:effectLst/>
                          <a:latin typeface="+mj-lt"/>
                          <a:ea typeface="+mn-ea"/>
                          <a:cs typeface="+mn-cs"/>
                        </a:rPr>
                        <a:t>pow()</a:t>
                      </a:r>
                    </a:p>
                    <a:p>
                      <a:pPr>
                        <a:lnSpc>
                          <a:spcPct val="120000"/>
                        </a:lnSpc>
                      </a:pPr>
                      <a:r>
                        <a:rPr lang="en-US" sz="1900" b="0" i="0" kern="1200" dirty="0" err="1">
                          <a:solidFill>
                            <a:schemeClr val="tx1"/>
                          </a:solidFill>
                          <a:effectLst/>
                          <a:latin typeface="+mj-lt"/>
                          <a:ea typeface="+mn-ea"/>
                          <a:cs typeface="+mn-cs"/>
                        </a:rPr>
                        <a:t>powf</a:t>
                      </a:r>
                      <a:r>
                        <a:rPr lang="en-US" sz="1900" b="0" i="0" kern="1200" dirty="0">
                          <a:solidFill>
                            <a:schemeClr val="tx1"/>
                          </a:solidFill>
                          <a:effectLst/>
                          <a:latin typeface="+mj-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dirty="0">
                          <a:solidFill>
                            <a:srgbClr val="00009F"/>
                          </a:solidFill>
                          <a:effectLst/>
                          <a:latin typeface="+mj-lt"/>
                        </a:rPr>
                        <a:t>double</a:t>
                      </a:r>
                      <a:r>
                        <a:rPr lang="en-US" sz="1900" b="0" i="0" dirty="0">
                          <a:solidFill>
                            <a:srgbClr val="393A34"/>
                          </a:solidFill>
                          <a:effectLst/>
                          <a:latin typeface="+mj-lt"/>
                        </a:rPr>
                        <a:t> </a:t>
                      </a:r>
                      <a:r>
                        <a:rPr lang="en-US" sz="1900" b="0" i="0" dirty="0">
                          <a:solidFill>
                            <a:srgbClr val="D73A49"/>
                          </a:solidFill>
                          <a:effectLst/>
                          <a:latin typeface="+mj-lt"/>
                        </a:rPr>
                        <a:t>pow</a:t>
                      </a:r>
                      <a:r>
                        <a:rPr lang="en-US" sz="1900" b="0" i="0" dirty="0">
                          <a:solidFill>
                            <a:srgbClr val="393A34"/>
                          </a:solidFill>
                          <a:effectLst/>
                          <a:latin typeface="+mj-lt"/>
                        </a:rPr>
                        <a:t>(</a:t>
                      </a:r>
                      <a:r>
                        <a:rPr lang="en-US" sz="1900" b="0" i="0" dirty="0">
                          <a:solidFill>
                            <a:srgbClr val="00009F"/>
                          </a:solidFill>
                          <a:effectLst/>
                          <a:latin typeface="+mj-lt"/>
                        </a:rPr>
                        <a:t>double</a:t>
                      </a:r>
                      <a:r>
                        <a:rPr lang="en-US" sz="1900" b="0" i="0" dirty="0">
                          <a:solidFill>
                            <a:srgbClr val="393A34"/>
                          </a:solidFill>
                          <a:effectLst/>
                          <a:latin typeface="+mj-lt"/>
                        </a:rPr>
                        <a:t> base, </a:t>
                      </a:r>
                      <a:r>
                        <a:rPr lang="en-US" sz="1900" b="0" i="0" dirty="0">
                          <a:solidFill>
                            <a:srgbClr val="00009F"/>
                          </a:solidFill>
                          <a:effectLst/>
                          <a:latin typeface="+mj-lt"/>
                        </a:rPr>
                        <a:t>double</a:t>
                      </a:r>
                      <a:r>
                        <a:rPr lang="en-US" sz="1900" b="0" i="0" dirty="0">
                          <a:solidFill>
                            <a:srgbClr val="393A34"/>
                          </a:solidFill>
                          <a:effectLst/>
                          <a:latin typeface="+mj-lt"/>
                        </a:rPr>
                        <a:t> exponent);</a:t>
                      </a:r>
                      <a:br>
                        <a:rPr lang="en-US" sz="1900" b="0" i="0" dirty="0">
                          <a:solidFill>
                            <a:srgbClr val="393A34"/>
                          </a:solidFill>
                          <a:effectLst/>
                          <a:latin typeface="+mj-lt"/>
                        </a:rPr>
                      </a:br>
                      <a:r>
                        <a:rPr lang="en-US" sz="1900" b="0" i="0" dirty="0">
                          <a:solidFill>
                            <a:srgbClr val="00009F"/>
                          </a:solidFill>
                          <a:effectLst/>
                          <a:latin typeface="+mj-lt"/>
                        </a:rPr>
                        <a:t>float</a:t>
                      </a:r>
                      <a:r>
                        <a:rPr lang="en-US" sz="1900" b="0" i="0" dirty="0">
                          <a:solidFill>
                            <a:srgbClr val="393A34"/>
                          </a:solidFill>
                          <a:effectLst/>
                          <a:latin typeface="+mj-lt"/>
                        </a:rPr>
                        <a:t> </a:t>
                      </a:r>
                      <a:r>
                        <a:rPr lang="en-US" sz="1900" b="0" i="0" dirty="0" err="1">
                          <a:solidFill>
                            <a:srgbClr val="D73A49"/>
                          </a:solidFill>
                          <a:effectLst/>
                          <a:latin typeface="+mj-lt"/>
                        </a:rPr>
                        <a:t>powf</a:t>
                      </a:r>
                      <a:r>
                        <a:rPr lang="en-US" sz="1900" b="0" i="0" dirty="0">
                          <a:solidFill>
                            <a:srgbClr val="393A34"/>
                          </a:solidFill>
                          <a:effectLst/>
                          <a:latin typeface="+mj-lt"/>
                        </a:rPr>
                        <a:t>(</a:t>
                      </a:r>
                      <a:r>
                        <a:rPr lang="en-US" sz="1900" b="0" i="0" dirty="0">
                          <a:solidFill>
                            <a:srgbClr val="00009F"/>
                          </a:solidFill>
                          <a:effectLst/>
                          <a:latin typeface="+mj-lt"/>
                        </a:rPr>
                        <a:t>float</a:t>
                      </a:r>
                      <a:r>
                        <a:rPr lang="en-US" sz="1900" b="0" i="0" dirty="0">
                          <a:solidFill>
                            <a:srgbClr val="393A34"/>
                          </a:solidFill>
                          <a:effectLst/>
                          <a:latin typeface="+mj-lt"/>
                        </a:rPr>
                        <a:t> base, </a:t>
                      </a:r>
                      <a:r>
                        <a:rPr lang="en-US" sz="1900" b="0" i="0" dirty="0">
                          <a:solidFill>
                            <a:srgbClr val="00009F"/>
                          </a:solidFill>
                          <a:effectLst/>
                          <a:latin typeface="+mj-lt"/>
                        </a:rPr>
                        <a:t>float</a:t>
                      </a:r>
                      <a:r>
                        <a:rPr lang="en-US" sz="1900" b="0" i="0" dirty="0">
                          <a:solidFill>
                            <a:srgbClr val="393A34"/>
                          </a:solidFill>
                          <a:effectLst/>
                          <a:latin typeface="+mj-lt"/>
                        </a:rPr>
                        <a:t> exponent);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return the result of the first argument raised to the power of the second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900" b="0" i="0" kern="1200" dirty="0">
                          <a:solidFill>
                            <a:schemeClr val="tx1"/>
                          </a:solidFill>
                          <a:effectLst/>
                          <a:latin typeface="+mj-lt"/>
                          <a:ea typeface="+mn-ea"/>
                          <a:cs typeface="+mn-cs"/>
                        </a:rPr>
                        <a:t>pow(12.5, 3)) </a:t>
                      </a:r>
                      <a:r>
                        <a:rPr lang="en-US" sz="1900" b="0" i="0" kern="1200" dirty="0">
                          <a:solidFill>
                            <a:schemeClr val="tx1"/>
                          </a:solidFill>
                          <a:effectLst/>
                          <a:latin typeface="+mj-lt"/>
                          <a:ea typeface="+mn-ea"/>
                          <a:cs typeface="+mn-cs"/>
                          <a:sym typeface="Wingdings" panose="05000000000000000000" pitchFamily="2" charset="2"/>
                        </a:rPr>
                        <a:t> </a:t>
                      </a:r>
                      <a:r>
                        <a:rPr lang="en-US" sz="1900" b="0" i="0" kern="1200" dirty="0">
                          <a:solidFill>
                            <a:schemeClr val="tx1"/>
                          </a:solidFill>
                          <a:effectLst/>
                          <a:latin typeface="+mj-lt"/>
                          <a:ea typeface="+mn-ea"/>
                          <a:cs typeface="+mn-cs"/>
                        </a:rPr>
                        <a:t>1953.125</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48898"/>
                  </a:ext>
                </a:extLst>
              </a:tr>
              <a:tr h="1181879">
                <a:tc>
                  <a:txBody>
                    <a:bodyPr/>
                    <a:lstStyle/>
                    <a:p>
                      <a:pPr>
                        <a:lnSpc>
                          <a:spcPct val="120000"/>
                        </a:lnSpc>
                      </a:pPr>
                      <a:r>
                        <a:rPr lang="en-US" sz="1800" b="0" i="0" kern="1200" dirty="0">
                          <a:solidFill>
                            <a:schemeClr val="tx1"/>
                          </a:solidFill>
                          <a:effectLst/>
                          <a:latin typeface="+mn-lt"/>
                          <a:ea typeface="+mn-ea"/>
                          <a:cs typeface="+mn-cs"/>
                        </a:rPr>
                        <a:t>log()</a:t>
                      </a:r>
                    </a:p>
                    <a:p>
                      <a:pPr>
                        <a:lnSpc>
                          <a:spcPct val="120000"/>
                        </a:lnSpc>
                      </a:pPr>
                      <a:r>
                        <a:rPr lang="en-US" sz="1800" b="0" i="0" kern="1200" dirty="0" err="1">
                          <a:solidFill>
                            <a:schemeClr val="tx1"/>
                          </a:solidFill>
                          <a:effectLst/>
                          <a:latin typeface="+mn-lt"/>
                          <a:ea typeface="+mn-ea"/>
                          <a:cs typeface="+mn-cs"/>
                        </a:rPr>
                        <a:t>logf</a:t>
                      </a:r>
                      <a:r>
                        <a:rPr lang="en-US" sz="1800" b="0" i="0" kern="1200" dirty="0">
                          <a:solidFill>
                            <a:schemeClr val="tx1"/>
                          </a:solidFill>
                          <a:effectLst/>
                          <a:latin typeface="+mn-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2000" b="0" i="0" dirty="0">
                          <a:solidFill>
                            <a:srgbClr val="00009F"/>
                          </a:solidFill>
                          <a:effectLst/>
                          <a:latin typeface="SFMono-Regular"/>
                        </a:rPr>
                        <a:t>double</a:t>
                      </a:r>
                      <a:r>
                        <a:rPr lang="en-US" sz="2000" b="0" i="0" dirty="0">
                          <a:solidFill>
                            <a:srgbClr val="393A34"/>
                          </a:solidFill>
                          <a:effectLst/>
                          <a:latin typeface="SFMono-Regular"/>
                        </a:rPr>
                        <a:t> </a:t>
                      </a:r>
                      <a:r>
                        <a:rPr lang="en-US" sz="2000" b="0" i="0" dirty="0">
                          <a:solidFill>
                            <a:srgbClr val="D73A49"/>
                          </a:solidFill>
                          <a:effectLst/>
                          <a:latin typeface="SFMono-Regular"/>
                        </a:rPr>
                        <a:t>log</a:t>
                      </a:r>
                      <a:r>
                        <a:rPr lang="en-US" sz="2000" b="0" i="0" dirty="0">
                          <a:solidFill>
                            <a:srgbClr val="393A34"/>
                          </a:solidFill>
                          <a:effectLst/>
                          <a:latin typeface="SFMono-Regular"/>
                        </a:rPr>
                        <a:t>(</a:t>
                      </a:r>
                      <a:r>
                        <a:rPr lang="en-US" sz="2000" b="0" i="0" dirty="0">
                          <a:solidFill>
                            <a:srgbClr val="00009F"/>
                          </a:solidFill>
                          <a:effectLst/>
                          <a:latin typeface="SFMono-Regular"/>
                        </a:rPr>
                        <a:t>double</a:t>
                      </a:r>
                      <a:r>
                        <a:rPr lang="en-US" sz="2000" b="0" i="0" dirty="0">
                          <a:solidFill>
                            <a:srgbClr val="393A34"/>
                          </a:solidFill>
                          <a:effectLst/>
                          <a:latin typeface="SFMono-Regular"/>
                        </a:rPr>
                        <a:t>);</a:t>
                      </a:r>
                      <a:br>
                        <a:rPr lang="en-US" sz="2000" b="0" i="0" dirty="0">
                          <a:solidFill>
                            <a:srgbClr val="393A34"/>
                          </a:solidFill>
                          <a:effectLst/>
                          <a:latin typeface="SFMono-Regular"/>
                        </a:rPr>
                      </a:br>
                      <a:r>
                        <a:rPr lang="en-US" sz="2000" b="0" i="0" dirty="0">
                          <a:solidFill>
                            <a:srgbClr val="00009F"/>
                          </a:solidFill>
                          <a:effectLst/>
                          <a:latin typeface="SFMono-Regular"/>
                        </a:rPr>
                        <a:t>float</a:t>
                      </a:r>
                      <a:r>
                        <a:rPr lang="en-US" sz="2000" b="0" i="0" dirty="0">
                          <a:solidFill>
                            <a:srgbClr val="393A34"/>
                          </a:solidFill>
                          <a:effectLst/>
                          <a:latin typeface="SFMono-Regular"/>
                        </a:rPr>
                        <a:t> </a:t>
                      </a:r>
                      <a:r>
                        <a:rPr lang="en-US" sz="2000" b="0" i="0" dirty="0" err="1">
                          <a:solidFill>
                            <a:srgbClr val="D73A49"/>
                          </a:solidFill>
                          <a:effectLst/>
                          <a:latin typeface="SFMono-Regular"/>
                        </a:rPr>
                        <a:t>logf</a:t>
                      </a:r>
                      <a:r>
                        <a:rPr lang="en-US" sz="2000" b="0" i="0" dirty="0">
                          <a:solidFill>
                            <a:srgbClr val="393A34"/>
                          </a:solidFill>
                          <a:effectLst/>
                          <a:latin typeface="SFMono-Regular"/>
                        </a:rPr>
                        <a:t>(</a:t>
                      </a:r>
                      <a:r>
                        <a:rPr lang="en-US" sz="2000" b="0" i="0" dirty="0">
                          <a:solidFill>
                            <a:srgbClr val="00009F"/>
                          </a:solidFill>
                          <a:effectLst/>
                          <a:latin typeface="SFMono-Regular"/>
                        </a:rPr>
                        <a:t>float</a:t>
                      </a:r>
                      <a:r>
                        <a:rPr lang="en-US" sz="2000" b="0" i="0" dirty="0">
                          <a:solidFill>
                            <a:srgbClr val="393A34"/>
                          </a:solidFill>
                          <a:effectLst/>
                          <a:latin typeface="SFMono-Regular"/>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return the natural logarithm of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log(2.718281828459045) </a:t>
                      </a:r>
                      <a:r>
                        <a:rPr lang="en-US" sz="1800" b="0" i="0" kern="1200" dirty="0">
                          <a:solidFill>
                            <a:schemeClr val="tx1"/>
                          </a:solidFill>
                          <a:effectLst/>
                          <a:latin typeface="+mn-lt"/>
                          <a:ea typeface="+mn-ea"/>
                          <a:cs typeface="+mn-cs"/>
                          <a:sym typeface="Wingdings" panose="05000000000000000000" pitchFamily="2" charset="2"/>
                        </a:rPr>
                        <a:t> 1.0</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97948"/>
                  </a:ext>
                </a:extLst>
              </a:tr>
              <a:tr h="1181879">
                <a:tc>
                  <a:txBody>
                    <a:bodyPr/>
                    <a:lstStyle/>
                    <a:p>
                      <a:pPr>
                        <a:lnSpc>
                          <a:spcPct val="120000"/>
                        </a:lnSpc>
                      </a:pPr>
                      <a:r>
                        <a:rPr lang="en-US" sz="1800" b="0" i="0" kern="1200" dirty="0">
                          <a:solidFill>
                            <a:schemeClr val="tx1"/>
                          </a:solidFill>
                          <a:effectLst/>
                          <a:latin typeface="+mn-lt"/>
                          <a:ea typeface="+mn-ea"/>
                          <a:cs typeface="+mn-cs"/>
                        </a:rPr>
                        <a:t>exp()</a:t>
                      </a:r>
                    </a:p>
                    <a:p>
                      <a:pPr>
                        <a:lnSpc>
                          <a:spcPct val="120000"/>
                        </a:lnSpc>
                      </a:pPr>
                      <a:r>
                        <a:rPr lang="en-US" sz="1800" b="0" i="0" kern="1200" dirty="0" err="1">
                          <a:solidFill>
                            <a:schemeClr val="tx1"/>
                          </a:solidFill>
                          <a:effectLst/>
                          <a:latin typeface="+mn-lt"/>
                          <a:ea typeface="+mn-ea"/>
                          <a:cs typeface="+mn-cs"/>
                        </a:rPr>
                        <a:t>expf</a:t>
                      </a:r>
                      <a:r>
                        <a:rPr lang="en-US" sz="1800" b="0" i="0" kern="1200" dirty="0">
                          <a:solidFill>
                            <a:schemeClr val="tx1"/>
                          </a:solidFill>
                          <a:effectLst/>
                          <a:latin typeface="+mn-lt"/>
                          <a:ea typeface="+mn-ea"/>
                          <a:cs typeface="+mn-cs"/>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2000" b="0" i="0" dirty="0">
                          <a:solidFill>
                            <a:srgbClr val="00009F"/>
                          </a:solidFill>
                          <a:effectLst/>
                          <a:latin typeface="SFMono-Regular"/>
                        </a:rPr>
                        <a:t>double</a:t>
                      </a:r>
                      <a:r>
                        <a:rPr lang="en-US" sz="2000" b="0" i="0" dirty="0">
                          <a:solidFill>
                            <a:srgbClr val="393A34"/>
                          </a:solidFill>
                          <a:effectLst/>
                          <a:latin typeface="SFMono-Regular"/>
                        </a:rPr>
                        <a:t> </a:t>
                      </a:r>
                      <a:r>
                        <a:rPr lang="en-US" sz="2000" b="0" i="0" dirty="0">
                          <a:solidFill>
                            <a:srgbClr val="D73A49"/>
                          </a:solidFill>
                          <a:effectLst/>
                          <a:latin typeface="SFMono-Regular"/>
                        </a:rPr>
                        <a:t>exp</a:t>
                      </a:r>
                      <a:r>
                        <a:rPr lang="en-US" sz="2000" b="0" i="0" dirty="0">
                          <a:solidFill>
                            <a:srgbClr val="393A34"/>
                          </a:solidFill>
                          <a:effectLst/>
                          <a:latin typeface="SFMono-Regular"/>
                        </a:rPr>
                        <a:t>(</a:t>
                      </a:r>
                      <a:r>
                        <a:rPr lang="en-US" sz="2000" b="0" i="0" dirty="0">
                          <a:solidFill>
                            <a:srgbClr val="00009F"/>
                          </a:solidFill>
                          <a:effectLst/>
                          <a:latin typeface="SFMono-Regular"/>
                        </a:rPr>
                        <a:t>double</a:t>
                      </a:r>
                      <a:r>
                        <a:rPr lang="en-US" sz="2000" b="0" i="0" dirty="0">
                          <a:solidFill>
                            <a:srgbClr val="393A34"/>
                          </a:solidFill>
                          <a:effectLst/>
                          <a:latin typeface="SFMono-Regular"/>
                        </a:rPr>
                        <a:t>);</a:t>
                      </a:r>
                      <a:br>
                        <a:rPr lang="en-US" sz="2000" b="0" i="0" dirty="0">
                          <a:solidFill>
                            <a:srgbClr val="393A34"/>
                          </a:solidFill>
                          <a:effectLst/>
                          <a:latin typeface="SFMono-Regular"/>
                        </a:rPr>
                      </a:br>
                      <a:r>
                        <a:rPr lang="en-US" sz="2000" b="0" i="0" dirty="0">
                          <a:solidFill>
                            <a:srgbClr val="00009F"/>
                          </a:solidFill>
                          <a:effectLst/>
                          <a:latin typeface="SFMono-Regular"/>
                        </a:rPr>
                        <a:t>float</a:t>
                      </a:r>
                      <a:r>
                        <a:rPr lang="en-US" sz="2000" b="0" i="0" dirty="0">
                          <a:solidFill>
                            <a:srgbClr val="393A34"/>
                          </a:solidFill>
                          <a:effectLst/>
                          <a:latin typeface="SFMono-Regular"/>
                        </a:rPr>
                        <a:t> </a:t>
                      </a:r>
                      <a:r>
                        <a:rPr lang="en-US" sz="2000" b="0" i="0" dirty="0" err="1">
                          <a:solidFill>
                            <a:srgbClr val="D73A49"/>
                          </a:solidFill>
                          <a:effectLst/>
                          <a:latin typeface="SFMono-Regular"/>
                        </a:rPr>
                        <a:t>expf</a:t>
                      </a:r>
                      <a:r>
                        <a:rPr lang="en-US" sz="2000" b="0" i="0" dirty="0">
                          <a:solidFill>
                            <a:srgbClr val="393A34"/>
                          </a:solidFill>
                          <a:effectLst/>
                          <a:latin typeface="SFMono-Regular"/>
                        </a:rPr>
                        <a:t>(</a:t>
                      </a:r>
                      <a:r>
                        <a:rPr lang="en-US" sz="2000" b="0" i="0" dirty="0">
                          <a:solidFill>
                            <a:srgbClr val="00009F"/>
                          </a:solidFill>
                          <a:effectLst/>
                          <a:latin typeface="SFMono-Regular"/>
                        </a:rPr>
                        <a:t>float</a:t>
                      </a:r>
                      <a:r>
                        <a:rPr lang="en-US" sz="2000" b="0" i="0" dirty="0">
                          <a:solidFill>
                            <a:srgbClr val="393A34"/>
                          </a:solidFill>
                          <a:effectLst/>
                          <a:latin typeface="SFMono-Regular"/>
                        </a:rPr>
                        <a: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return the natural anti-logarithm of the argument.</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exp(1.0) </a:t>
                      </a:r>
                      <a:r>
                        <a:rPr lang="en-US" sz="1800" b="0" i="0" kern="1200" dirty="0">
                          <a:solidFill>
                            <a:schemeClr val="tx1"/>
                          </a:solidFill>
                          <a:effectLst/>
                          <a:latin typeface="+mn-lt"/>
                          <a:ea typeface="+mn-ea"/>
                          <a:cs typeface="+mn-cs"/>
                          <a:sym typeface="Wingdings" panose="05000000000000000000" pitchFamily="2" charset="2"/>
                        </a:rPr>
                        <a:t> </a:t>
                      </a:r>
                      <a:r>
                        <a:rPr lang="en-US" sz="1800" b="0" i="0" kern="1200" dirty="0">
                          <a:solidFill>
                            <a:schemeClr val="tx1"/>
                          </a:solidFill>
                          <a:effectLst/>
                          <a:latin typeface="+mn-lt"/>
                          <a:ea typeface="+mn-ea"/>
                          <a:cs typeface="+mn-cs"/>
                        </a:rPr>
                        <a:t>2.718281828459045</a:t>
                      </a:r>
                      <a:endParaRPr lang="en-US" sz="19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1810634"/>
                  </a:ext>
                </a:extLst>
              </a:tr>
            </a:tbl>
          </a:graphicData>
        </a:graphic>
      </p:graphicFrame>
    </p:spTree>
    <p:extLst>
      <p:ext uri="{BB962C8B-B14F-4D97-AF65-F5344CB8AC3E}">
        <p14:creationId xmlns:p14="http://schemas.microsoft.com/office/powerpoint/2010/main" val="213742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0FE5-9566-4746-AD86-4BD744E83435}"/>
              </a:ext>
            </a:extLst>
          </p:cNvPr>
          <p:cNvSpPr>
            <a:spLocks noGrp="1"/>
          </p:cNvSpPr>
          <p:nvPr>
            <p:ph type="title"/>
          </p:nvPr>
        </p:nvSpPr>
        <p:spPr/>
        <p:txBody>
          <a:bodyPr/>
          <a:lstStyle/>
          <a:p>
            <a:r>
              <a:rPr lang="en-US" dirty="0"/>
              <a:t>Math Library: Demo</a:t>
            </a:r>
          </a:p>
        </p:txBody>
      </p:sp>
      <p:sp>
        <p:nvSpPr>
          <p:cNvPr id="4" name="Slide Number Placeholder 3">
            <a:extLst>
              <a:ext uri="{FF2B5EF4-FFF2-40B4-BE49-F238E27FC236}">
                <a16:creationId xmlns:a16="http://schemas.microsoft.com/office/drawing/2014/main" id="{34199C37-11D7-4393-86B1-6B69C1C92F23}"/>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5" name="Date Placeholder 4">
            <a:extLst>
              <a:ext uri="{FF2B5EF4-FFF2-40B4-BE49-F238E27FC236}">
                <a16:creationId xmlns:a16="http://schemas.microsoft.com/office/drawing/2014/main" id="{00A5B936-B8ED-4CB6-B75A-A4884688CB6C}"/>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325B68FC-6B2C-4431-99E7-833316C60A3A}"/>
              </a:ext>
            </a:extLst>
          </p:cNvPr>
          <p:cNvPicPr>
            <a:picLocks noChangeAspect="1"/>
          </p:cNvPicPr>
          <p:nvPr/>
        </p:nvPicPr>
        <p:blipFill>
          <a:blip r:embed="rId2"/>
          <a:stretch>
            <a:fillRect/>
          </a:stretch>
        </p:blipFill>
        <p:spPr>
          <a:xfrm>
            <a:off x="4178709" y="1550107"/>
            <a:ext cx="6204155" cy="4738020"/>
          </a:xfrm>
          <a:prstGeom prst="rect">
            <a:avLst/>
          </a:prstGeom>
        </p:spPr>
      </p:pic>
      <p:sp>
        <p:nvSpPr>
          <p:cNvPr id="8" name="Rectangle 7">
            <a:extLst>
              <a:ext uri="{FF2B5EF4-FFF2-40B4-BE49-F238E27FC236}">
                <a16:creationId xmlns:a16="http://schemas.microsoft.com/office/drawing/2014/main" id="{187293D7-DF18-426F-A70E-130D659B9CA3}"/>
              </a:ext>
            </a:extLst>
          </p:cNvPr>
          <p:cNvSpPr/>
          <p:nvPr/>
        </p:nvSpPr>
        <p:spPr>
          <a:xfrm>
            <a:off x="723900" y="1550107"/>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Write, compile and run this program</a:t>
            </a:r>
          </a:p>
        </p:txBody>
      </p:sp>
    </p:spTree>
    <p:extLst>
      <p:ext uri="{BB962C8B-B14F-4D97-AF65-F5344CB8AC3E}">
        <p14:creationId xmlns:p14="http://schemas.microsoft.com/office/powerpoint/2010/main" val="4188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F430-2FFB-4F4A-BC8E-3ABD1D5E1ADE}"/>
              </a:ext>
            </a:extLst>
          </p:cNvPr>
          <p:cNvSpPr>
            <a:spLocks noGrp="1"/>
          </p:cNvSpPr>
          <p:nvPr>
            <p:ph type="title"/>
          </p:nvPr>
        </p:nvSpPr>
        <p:spPr/>
        <p:txBody>
          <a:bodyPr/>
          <a:lstStyle/>
          <a:p>
            <a:r>
              <a:rPr lang="en-US" dirty="0"/>
              <a:t>2 - Time Library: </a:t>
            </a:r>
            <a:r>
              <a:rPr lang="en-US" dirty="0" err="1"/>
              <a:t>time.h</a:t>
            </a:r>
            <a:endParaRPr lang="en-US" dirty="0"/>
          </a:p>
        </p:txBody>
      </p:sp>
      <p:sp>
        <p:nvSpPr>
          <p:cNvPr id="3" name="Content Placeholder 2">
            <a:extLst>
              <a:ext uri="{FF2B5EF4-FFF2-40B4-BE49-F238E27FC236}">
                <a16:creationId xmlns:a16="http://schemas.microsoft.com/office/drawing/2014/main" id="{E4EE4378-9E3B-43D4-B2D2-3D8C262ED63A}"/>
              </a:ext>
            </a:extLst>
          </p:cNvPr>
          <p:cNvSpPr>
            <a:spLocks noGrp="1"/>
          </p:cNvSpPr>
          <p:nvPr>
            <p:ph idx="1"/>
          </p:nvPr>
        </p:nvSpPr>
        <p:spPr>
          <a:xfrm>
            <a:off x="644236" y="1211025"/>
            <a:ext cx="11085946" cy="5258603"/>
          </a:xfrm>
        </p:spPr>
        <p:txBody>
          <a:bodyPr>
            <a:normAutofit/>
          </a:bodyPr>
          <a:lstStyle/>
          <a:p>
            <a:r>
              <a:rPr lang="en-US" b="1" dirty="0"/>
              <a:t>Date</a:t>
            </a:r>
            <a:r>
              <a:rPr lang="en-US" dirty="0"/>
              <a:t> and </a:t>
            </a:r>
            <a:r>
              <a:rPr lang="en-US" b="1" dirty="0"/>
              <a:t>time information</a:t>
            </a:r>
            <a:r>
              <a:rPr lang="en-US" dirty="0"/>
              <a:t> is presented in computer using an integral number. It is usually the data type long.</a:t>
            </a:r>
          </a:p>
          <a:p>
            <a:r>
              <a:rPr lang="en-US" dirty="0"/>
              <a:t>A </a:t>
            </a:r>
            <a:r>
              <a:rPr lang="en-US" b="1" dirty="0"/>
              <a:t>clock tick </a:t>
            </a:r>
            <a:r>
              <a:rPr lang="en-US" dirty="0"/>
              <a:t>is the unit by which processor time is measured and is returned by 'clock'.</a:t>
            </a:r>
          </a:p>
          <a:p>
            <a:r>
              <a:rPr lang="en-US" b="1" dirty="0"/>
              <a:t>CLOCKS_PER_SEC</a:t>
            </a:r>
            <a:r>
              <a:rPr lang="en-US" dirty="0"/>
              <a:t>: Number of clock ticks per second. A constant is defined in </a:t>
            </a:r>
            <a:r>
              <a:rPr lang="en-US" dirty="0" err="1"/>
              <a:t>time.h</a:t>
            </a:r>
            <a:r>
              <a:rPr lang="en-US" dirty="0"/>
              <a:t> (in Dev C++, CLOCKS_PER_SEC =1000 means that 1 clock tick = 1milisecond).</a:t>
            </a:r>
          </a:p>
          <a:p>
            <a:r>
              <a:rPr lang="en-US" dirty="0"/>
              <a:t>2 data type are defined in the library </a:t>
            </a:r>
            <a:r>
              <a:rPr lang="en-US" b="1" dirty="0" err="1"/>
              <a:t>time.h</a:t>
            </a:r>
            <a:endParaRPr lang="en-US" b="1" dirty="0"/>
          </a:p>
          <a:p>
            <a:pPr lvl="1" algn="l"/>
            <a:r>
              <a:rPr lang="en-US" sz="2000" b="1" dirty="0" err="1">
                <a:solidFill>
                  <a:srgbClr val="0000FF"/>
                </a:solidFill>
              </a:rPr>
              <a:t>time_t</a:t>
            </a:r>
            <a:r>
              <a:rPr lang="en-US" sz="2000" dirty="0">
                <a:solidFill>
                  <a:srgbClr val="0000FF"/>
                </a:solidFill>
              </a:rPr>
              <a:t> </a:t>
            </a:r>
            <a:r>
              <a:rPr lang="en-US" sz="2000" dirty="0"/>
              <a:t>:</a:t>
            </a:r>
            <a:r>
              <a:rPr lang="en-US" sz="2000" dirty="0">
                <a:solidFill>
                  <a:srgbClr val="0000FF"/>
                </a:solidFill>
              </a:rPr>
              <a:t> </a:t>
            </a:r>
            <a:r>
              <a:rPr lang="en-US" sz="2000" dirty="0"/>
              <a:t>( in </a:t>
            </a:r>
            <a:r>
              <a:rPr lang="en-US" sz="2000" dirty="0" err="1"/>
              <a:t>DevC</a:t>
            </a:r>
            <a:r>
              <a:rPr lang="en-US" sz="2000" dirty="0"/>
              <a:t>++: </a:t>
            </a:r>
            <a:r>
              <a:rPr lang="en-US" sz="2000" dirty="0">
                <a:solidFill>
                  <a:srgbClr val="0000FF"/>
                </a:solidFill>
              </a:rPr>
              <a:t>typedef   long   </a:t>
            </a:r>
            <a:r>
              <a:rPr lang="en-US" sz="2000" dirty="0" err="1">
                <a:solidFill>
                  <a:srgbClr val="0000FF"/>
                </a:solidFill>
              </a:rPr>
              <a:t>time_t</a:t>
            </a:r>
            <a:r>
              <a:rPr lang="en-US" sz="2000" dirty="0">
                <a:solidFill>
                  <a:srgbClr val="0000FF"/>
                </a:solidFill>
              </a:rPr>
              <a:t>;</a:t>
            </a:r>
            <a:r>
              <a:rPr lang="en-US" sz="2000" dirty="0"/>
              <a:t>)</a:t>
            </a:r>
            <a:endParaRPr lang="en-US" sz="2000" b="1" dirty="0"/>
          </a:p>
          <a:p>
            <a:pPr lvl="1"/>
            <a:r>
              <a:rPr lang="en-US" sz="2000" b="1" dirty="0" err="1">
                <a:solidFill>
                  <a:srgbClr val="0000FF"/>
                </a:solidFill>
              </a:rPr>
              <a:t>clock_t</a:t>
            </a:r>
            <a:r>
              <a:rPr lang="en-US" sz="2000" b="1" dirty="0">
                <a:solidFill>
                  <a:srgbClr val="0000FF"/>
                </a:solidFill>
              </a:rPr>
              <a:t> </a:t>
            </a:r>
            <a:r>
              <a:rPr lang="en-US" sz="2000" dirty="0"/>
              <a:t>:  ( in </a:t>
            </a:r>
            <a:r>
              <a:rPr lang="en-US" sz="2000" dirty="0" err="1"/>
              <a:t>DevC</a:t>
            </a:r>
            <a:r>
              <a:rPr lang="en-US" sz="2000" dirty="0"/>
              <a:t>++: </a:t>
            </a:r>
            <a:r>
              <a:rPr lang="en-US" sz="2000" dirty="0">
                <a:solidFill>
                  <a:srgbClr val="0000FF"/>
                </a:solidFill>
              </a:rPr>
              <a:t>typedef long  </a:t>
            </a:r>
            <a:r>
              <a:rPr lang="en-US" sz="2000" dirty="0" err="1">
                <a:solidFill>
                  <a:srgbClr val="0000FF"/>
                </a:solidFill>
              </a:rPr>
              <a:t>clock_t</a:t>
            </a:r>
            <a:r>
              <a:rPr lang="en-US" sz="2000" dirty="0">
                <a:solidFill>
                  <a:srgbClr val="0000FF"/>
                </a:solidFill>
              </a:rPr>
              <a:t>;</a:t>
            </a:r>
            <a:r>
              <a:rPr lang="en-US" sz="2000" dirty="0"/>
              <a:t>)</a:t>
            </a:r>
            <a:endParaRPr lang="en-US" dirty="0"/>
          </a:p>
        </p:txBody>
      </p:sp>
      <p:sp>
        <p:nvSpPr>
          <p:cNvPr id="4" name="Slide Number Placeholder 3">
            <a:extLst>
              <a:ext uri="{FF2B5EF4-FFF2-40B4-BE49-F238E27FC236}">
                <a16:creationId xmlns:a16="http://schemas.microsoft.com/office/drawing/2014/main" id="{7235DB42-7ADB-4E50-8971-AE1F851E8A6E}"/>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5" name="Date Placeholder 4">
            <a:extLst>
              <a:ext uri="{FF2B5EF4-FFF2-40B4-BE49-F238E27FC236}">
                <a16:creationId xmlns:a16="http://schemas.microsoft.com/office/drawing/2014/main" id="{78710B32-3F23-4A6A-8F79-4F21F38E773F}"/>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32396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7EA-5FAF-415C-BE67-81D488DF017B}"/>
              </a:ext>
            </a:extLst>
          </p:cNvPr>
          <p:cNvSpPr>
            <a:spLocks noGrp="1"/>
          </p:cNvSpPr>
          <p:nvPr>
            <p:ph type="title"/>
          </p:nvPr>
        </p:nvSpPr>
        <p:spPr/>
        <p:txBody>
          <a:bodyPr/>
          <a:lstStyle/>
          <a:p>
            <a:r>
              <a:rPr lang="en-US" dirty="0"/>
              <a:t>Time Library: </a:t>
            </a:r>
            <a:r>
              <a:rPr lang="en-US" dirty="0" err="1"/>
              <a:t>time.h</a:t>
            </a:r>
            <a:r>
              <a:rPr lang="en-US" dirty="0"/>
              <a:t> (cont.)</a:t>
            </a:r>
          </a:p>
        </p:txBody>
      </p:sp>
      <p:sp>
        <p:nvSpPr>
          <p:cNvPr id="4" name="Slide Number Placeholder 3">
            <a:extLst>
              <a:ext uri="{FF2B5EF4-FFF2-40B4-BE49-F238E27FC236}">
                <a16:creationId xmlns:a16="http://schemas.microsoft.com/office/drawing/2014/main" id="{B943B8FF-A8BE-4DF6-9F13-8DF0F2DF6A02}"/>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5" name="Date Placeholder 4">
            <a:extLst>
              <a:ext uri="{FF2B5EF4-FFF2-40B4-BE49-F238E27FC236}">
                <a16:creationId xmlns:a16="http://schemas.microsoft.com/office/drawing/2014/main" id="{8FDC42DF-F296-4AD6-B71D-4A3BD33FAAE3}"/>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6" name="Table 5">
            <a:extLst>
              <a:ext uri="{FF2B5EF4-FFF2-40B4-BE49-F238E27FC236}">
                <a16:creationId xmlns:a16="http://schemas.microsoft.com/office/drawing/2014/main" id="{8200E506-FB95-4485-9827-A55E98F0B5A6}"/>
              </a:ext>
            </a:extLst>
          </p:cNvPr>
          <p:cNvGraphicFramePr>
            <a:graphicFrameLocks noGrp="1"/>
          </p:cNvGraphicFramePr>
          <p:nvPr>
            <p:extLst>
              <p:ext uri="{D42A27DB-BD31-4B8C-83A1-F6EECF244321}">
                <p14:modId xmlns:p14="http://schemas.microsoft.com/office/powerpoint/2010/main" val="2437219981"/>
              </p:ext>
            </p:extLst>
          </p:nvPr>
        </p:nvGraphicFramePr>
        <p:xfrm>
          <a:off x="838199" y="1418303"/>
          <a:ext cx="10724535" cy="3266768"/>
        </p:xfrm>
        <a:graphic>
          <a:graphicData uri="http://schemas.openxmlformats.org/drawingml/2006/table">
            <a:tbl>
              <a:tblPr firstRow="1" bandRow="1">
                <a:tableStyleId>{72833802-FEF1-4C79-8D5D-14CF1EAF98D9}</a:tableStyleId>
              </a:tblPr>
              <a:tblGrid>
                <a:gridCol w="10724535">
                  <a:extLst>
                    <a:ext uri="{9D8B030D-6E8A-4147-A177-3AD203B41FA5}">
                      <a16:colId xmlns:a16="http://schemas.microsoft.com/office/drawing/2014/main" val="20000"/>
                    </a:ext>
                  </a:extLst>
                </a:gridCol>
              </a:tblGrid>
              <a:tr h="771582">
                <a:tc>
                  <a:txBody>
                    <a:bodyPr/>
                    <a:lstStyle/>
                    <a:p>
                      <a:r>
                        <a:rPr lang="en-US" sz="2000" dirty="0"/>
                        <a:t>Common used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75999">
                <a:tc>
                  <a:txBody>
                    <a:bodyPr/>
                    <a:lstStyle/>
                    <a:p>
                      <a:r>
                        <a:rPr lang="en-US" sz="2000" b="1" dirty="0">
                          <a:solidFill>
                            <a:srgbClr val="CC3300"/>
                          </a:solidFill>
                        </a:rPr>
                        <a:t>time_t </a:t>
                      </a:r>
                      <a:r>
                        <a:rPr lang="en-US" sz="2000" b="1" dirty="0">
                          <a:solidFill>
                            <a:srgbClr val="0000FF"/>
                          </a:solidFill>
                        </a:rPr>
                        <a:t>time</a:t>
                      </a:r>
                      <a:r>
                        <a:rPr lang="en-US" sz="2000" b="1" dirty="0">
                          <a:solidFill>
                            <a:srgbClr val="CC3300"/>
                          </a:solidFill>
                        </a:rPr>
                        <a:t> ( time_t *tptr ); </a:t>
                      </a:r>
                      <a:r>
                        <a:rPr lang="en-US" sz="2000" dirty="0"/>
                        <a:t>returns the current calendar time and this time is stored</a:t>
                      </a:r>
                      <a:r>
                        <a:rPr lang="en-US" sz="2000" baseline="0" dirty="0"/>
                        <a:t> in it’s parameter.</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4760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CC3300"/>
                          </a:solidFill>
                        </a:rPr>
                        <a:t>double </a:t>
                      </a:r>
                      <a:r>
                        <a:rPr lang="en-US" sz="2000" b="1" dirty="0">
                          <a:solidFill>
                            <a:srgbClr val="0000FF"/>
                          </a:solidFill>
                        </a:rPr>
                        <a:t>difftime</a:t>
                      </a:r>
                      <a:r>
                        <a:rPr lang="en-US" sz="2000" b="1" dirty="0">
                          <a:solidFill>
                            <a:srgbClr val="CC3300"/>
                          </a:solidFill>
                        </a:rPr>
                        <a:t> ( time_t  , time_t ); </a:t>
                      </a:r>
                      <a:r>
                        <a:rPr lang="en-US" sz="2000" dirty="0"/>
                        <a:t>returns the difference in seconds between two calendar time arguments.</a:t>
                      </a:r>
                      <a:endParaRPr lang="en-US" sz="2000" b="1" dirty="0">
                        <a:solidFill>
                          <a:srgbClr val="CC3300"/>
                        </a:solidFill>
                        <a:latin typeface="Arial" charset="0"/>
                        <a:cs typeface="Arial"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71582">
                <a:tc>
                  <a:txBody>
                    <a:bodyPr/>
                    <a:lstStyle/>
                    <a:p>
                      <a:r>
                        <a:rPr lang="en-US" sz="2000" b="1" dirty="0">
                          <a:solidFill>
                            <a:srgbClr val="CC3300"/>
                          </a:solidFill>
                        </a:rPr>
                        <a:t>clock_t clock ( void ); </a:t>
                      </a:r>
                      <a:r>
                        <a:rPr lang="en-US" sz="2000" dirty="0"/>
                        <a:t>returns the current</a:t>
                      </a:r>
                      <a:r>
                        <a:rPr lang="en-US" sz="2000" baseline="0" dirty="0"/>
                        <a:t> </a:t>
                      </a:r>
                      <a:r>
                        <a:rPr lang="en-US" sz="2000" dirty="0"/>
                        <a:t>date</a:t>
                      </a:r>
                      <a:r>
                        <a:rPr lang="en-US" sz="2000" baseline="0" dirty="0"/>
                        <a:t> time information using the unit clock tick</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7">
            <a:extLst>
              <a:ext uri="{FF2B5EF4-FFF2-40B4-BE49-F238E27FC236}">
                <a16:creationId xmlns:a16="http://schemas.microsoft.com/office/drawing/2014/main" id="{85A89905-D75E-44C0-ADEE-F80165991C8F}"/>
              </a:ext>
            </a:extLst>
          </p:cNvPr>
          <p:cNvSpPr/>
          <p:nvPr/>
        </p:nvSpPr>
        <p:spPr>
          <a:xfrm>
            <a:off x="824941" y="5153868"/>
            <a:ext cx="10724535" cy="754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use these function to evaluate time cost for an algorithm. </a:t>
            </a:r>
          </a:p>
        </p:txBody>
      </p:sp>
    </p:spTree>
    <p:extLst>
      <p:ext uri="{BB962C8B-B14F-4D97-AF65-F5344CB8AC3E}">
        <p14:creationId xmlns:p14="http://schemas.microsoft.com/office/powerpoint/2010/main" val="279209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1ADD-15A8-46CA-B76A-BF6902D50C15}"/>
              </a:ext>
            </a:extLst>
          </p:cNvPr>
          <p:cNvSpPr>
            <a:spLocks noGrp="1"/>
          </p:cNvSpPr>
          <p:nvPr>
            <p:ph type="title"/>
          </p:nvPr>
        </p:nvSpPr>
        <p:spPr>
          <a:xfrm>
            <a:off x="3313470" y="377301"/>
            <a:ext cx="4906297" cy="468797"/>
          </a:xfrm>
        </p:spPr>
        <p:txBody>
          <a:bodyPr/>
          <a:lstStyle/>
          <a:p>
            <a:pPr algn="ctr"/>
            <a:r>
              <a:rPr lang="en-US" dirty="0"/>
              <a:t>Time Library: Demo</a:t>
            </a:r>
          </a:p>
        </p:txBody>
      </p:sp>
      <p:sp>
        <p:nvSpPr>
          <p:cNvPr id="4" name="Slide Number Placeholder 3">
            <a:extLst>
              <a:ext uri="{FF2B5EF4-FFF2-40B4-BE49-F238E27FC236}">
                <a16:creationId xmlns:a16="http://schemas.microsoft.com/office/drawing/2014/main" id="{A7056C25-85B5-434D-A067-4B36C0C22AD3}"/>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5" name="Date Placeholder 4">
            <a:extLst>
              <a:ext uri="{FF2B5EF4-FFF2-40B4-BE49-F238E27FC236}">
                <a16:creationId xmlns:a16="http://schemas.microsoft.com/office/drawing/2014/main" id="{83402B53-8B7D-44A6-A4A3-FBE90C40EC98}"/>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0" name="Picture 9">
            <a:extLst>
              <a:ext uri="{FF2B5EF4-FFF2-40B4-BE49-F238E27FC236}">
                <a16:creationId xmlns:a16="http://schemas.microsoft.com/office/drawing/2014/main" id="{E47BCE96-C36E-461B-9FEF-E048CED87C63}"/>
              </a:ext>
            </a:extLst>
          </p:cNvPr>
          <p:cNvPicPr>
            <a:picLocks noChangeAspect="1"/>
          </p:cNvPicPr>
          <p:nvPr/>
        </p:nvPicPr>
        <p:blipFill>
          <a:blip r:embed="rId2"/>
          <a:stretch>
            <a:fillRect/>
          </a:stretch>
        </p:blipFill>
        <p:spPr>
          <a:xfrm>
            <a:off x="3741173" y="901129"/>
            <a:ext cx="6641691" cy="5524539"/>
          </a:xfrm>
          <a:prstGeom prst="rect">
            <a:avLst/>
          </a:prstGeom>
        </p:spPr>
      </p:pic>
      <p:sp>
        <p:nvSpPr>
          <p:cNvPr id="11" name="Rectangle 10">
            <a:extLst>
              <a:ext uri="{FF2B5EF4-FFF2-40B4-BE49-F238E27FC236}">
                <a16:creationId xmlns:a16="http://schemas.microsoft.com/office/drawing/2014/main" id="{44411C86-AB74-4974-A89B-E051BA773B2B}"/>
              </a:ext>
            </a:extLst>
          </p:cNvPr>
          <p:cNvSpPr/>
          <p:nvPr/>
        </p:nvSpPr>
        <p:spPr>
          <a:xfrm>
            <a:off x="609600" y="901129"/>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Write, compile and run this program</a:t>
            </a:r>
          </a:p>
        </p:txBody>
      </p:sp>
    </p:spTree>
    <p:extLst>
      <p:ext uri="{BB962C8B-B14F-4D97-AF65-F5344CB8AC3E}">
        <p14:creationId xmlns:p14="http://schemas.microsoft.com/office/powerpoint/2010/main" val="14943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FB24-ED52-429D-8126-4F79408B8B75}"/>
              </a:ext>
            </a:extLst>
          </p:cNvPr>
          <p:cNvSpPr>
            <a:spLocks noGrp="1"/>
          </p:cNvSpPr>
          <p:nvPr>
            <p:ph type="title"/>
          </p:nvPr>
        </p:nvSpPr>
        <p:spPr/>
        <p:txBody>
          <a:bodyPr/>
          <a:lstStyle/>
          <a:p>
            <a:r>
              <a:rPr lang="en-US" dirty="0"/>
              <a:t>3 - The Character Library (</a:t>
            </a:r>
            <a:r>
              <a:rPr lang="en-US" dirty="0" err="1"/>
              <a:t>ctype.h</a:t>
            </a:r>
            <a:r>
              <a:rPr lang="en-US" dirty="0"/>
              <a:t>)</a:t>
            </a:r>
          </a:p>
        </p:txBody>
      </p:sp>
      <p:sp>
        <p:nvSpPr>
          <p:cNvPr id="3" name="Content Placeholder 2">
            <a:extLst>
              <a:ext uri="{FF2B5EF4-FFF2-40B4-BE49-F238E27FC236}">
                <a16:creationId xmlns:a16="http://schemas.microsoft.com/office/drawing/2014/main" id="{BFF9AF16-4ECB-45BC-8DEC-D144198EFB2E}"/>
              </a:ext>
            </a:extLst>
          </p:cNvPr>
          <p:cNvSpPr>
            <a:spLocks noGrp="1"/>
          </p:cNvSpPr>
          <p:nvPr>
            <p:ph idx="1"/>
          </p:nvPr>
        </p:nvSpPr>
        <p:spPr>
          <a:xfrm>
            <a:off x="644236" y="1223379"/>
            <a:ext cx="11085946" cy="5122712"/>
          </a:xfrm>
        </p:spPr>
        <p:txBody>
          <a:bodyPr>
            <a:normAutofit/>
          </a:bodyPr>
          <a:lstStyle/>
          <a:p>
            <a:r>
              <a:rPr lang="en-US" sz="2000" dirty="0"/>
              <a:t>The </a:t>
            </a:r>
            <a:r>
              <a:rPr lang="en-US" sz="2000" b="1" dirty="0">
                <a:solidFill>
                  <a:srgbClr val="0000FF"/>
                </a:solidFill>
              </a:rPr>
              <a:t>&lt;</a:t>
            </a:r>
            <a:r>
              <a:rPr lang="en-US" sz="2000" b="1" dirty="0" err="1">
                <a:solidFill>
                  <a:srgbClr val="0000FF"/>
                </a:solidFill>
              </a:rPr>
              <a:t>ctype.h</a:t>
            </a:r>
            <a:r>
              <a:rPr lang="en-US" sz="2000" b="1" dirty="0">
                <a:solidFill>
                  <a:srgbClr val="0000FF"/>
                </a:solidFill>
              </a:rPr>
              <a:t>&gt;</a:t>
            </a:r>
            <a:r>
              <a:rPr lang="en-US" sz="2000" dirty="0">
                <a:solidFill>
                  <a:srgbClr val="0000FF"/>
                </a:solidFill>
              </a:rPr>
              <a:t> </a:t>
            </a:r>
            <a:r>
              <a:rPr lang="en-US" sz="2000" dirty="0"/>
              <a:t>header provides many functions for classifying and modifying characters.</a:t>
            </a:r>
          </a:p>
        </p:txBody>
      </p:sp>
      <p:sp>
        <p:nvSpPr>
          <p:cNvPr id="4" name="Slide Number Placeholder 3">
            <a:extLst>
              <a:ext uri="{FF2B5EF4-FFF2-40B4-BE49-F238E27FC236}">
                <a16:creationId xmlns:a16="http://schemas.microsoft.com/office/drawing/2014/main" id="{C64C5CE7-838E-4201-8AD1-99ABBEAB1414}"/>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5" name="Date Placeholder 4">
            <a:extLst>
              <a:ext uri="{FF2B5EF4-FFF2-40B4-BE49-F238E27FC236}">
                <a16:creationId xmlns:a16="http://schemas.microsoft.com/office/drawing/2014/main" id="{E0D5D2B8-8E9D-4B1E-A63C-2C01FB831410}"/>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8" name="Table 6">
            <a:extLst>
              <a:ext uri="{FF2B5EF4-FFF2-40B4-BE49-F238E27FC236}">
                <a16:creationId xmlns:a16="http://schemas.microsoft.com/office/drawing/2014/main" id="{E995CA7E-D979-4C68-B1DD-3450F205D625}"/>
              </a:ext>
            </a:extLst>
          </p:cNvPr>
          <p:cNvGraphicFramePr>
            <a:graphicFrameLocks noGrp="1"/>
          </p:cNvGraphicFramePr>
          <p:nvPr>
            <p:extLst>
              <p:ext uri="{D42A27DB-BD31-4B8C-83A1-F6EECF244321}">
                <p14:modId xmlns:p14="http://schemas.microsoft.com/office/powerpoint/2010/main" val="2489262967"/>
              </p:ext>
            </p:extLst>
          </p:nvPr>
        </p:nvGraphicFramePr>
        <p:xfrm>
          <a:off x="1140542" y="1844718"/>
          <a:ext cx="10333703" cy="4408598"/>
        </p:xfrm>
        <a:graphic>
          <a:graphicData uri="http://schemas.openxmlformats.org/drawingml/2006/table">
            <a:tbl>
              <a:tblPr firstRow="1" bandRow="1">
                <a:tableStyleId>{72833802-FEF1-4C79-8D5D-14CF1EAF98D9}</a:tableStyleId>
              </a:tblPr>
              <a:tblGrid>
                <a:gridCol w="2895394">
                  <a:extLst>
                    <a:ext uri="{9D8B030D-6E8A-4147-A177-3AD203B41FA5}">
                      <a16:colId xmlns:a16="http://schemas.microsoft.com/office/drawing/2014/main" val="3661736385"/>
                    </a:ext>
                  </a:extLst>
                </a:gridCol>
                <a:gridCol w="7438309">
                  <a:extLst>
                    <a:ext uri="{9D8B030D-6E8A-4147-A177-3AD203B41FA5}">
                      <a16:colId xmlns:a16="http://schemas.microsoft.com/office/drawing/2014/main" val="810985019"/>
                    </a:ext>
                  </a:extLst>
                </a:gridCol>
              </a:tblGrid>
              <a:tr h="648830">
                <a:tc>
                  <a:txBody>
                    <a:bodyPr/>
                    <a:lstStyle/>
                    <a:p>
                      <a:pPr algn="ctr">
                        <a:lnSpc>
                          <a:spcPct val="120000"/>
                        </a:lnSpc>
                      </a:pPr>
                      <a:r>
                        <a:rPr lang="en-US" sz="2200" dirty="0">
                          <a:latin typeface="+mj-lt"/>
                        </a:rPr>
                        <a:t>Common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2200" dirty="0">
                          <a:latin typeface="+mj-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5957496"/>
                  </a:ext>
                </a:extLst>
              </a:tr>
              <a:tr h="417752">
                <a:tc>
                  <a:txBody>
                    <a:bodyPr/>
                    <a:lstStyle/>
                    <a:p>
                      <a:pPr>
                        <a:lnSpc>
                          <a:spcPct val="120000"/>
                        </a:lnSpc>
                      </a:pPr>
                      <a:r>
                        <a:rPr lang="en-US" sz="1800" b="0" i="0" kern="1200" dirty="0" err="1">
                          <a:solidFill>
                            <a:schemeClr val="tx1"/>
                          </a:solidFill>
                          <a:effectLst/>
                          <a:latin typeface="+mj-lt"/>
                          <a:ea typeface="+mn-ea"/>
                          <a:cs typeface="+mn-cs"/>
                        </a:rPr>
                        <a:t>isalnum</a:t>
                      </a:r>
                      <a:r>
                        <a:rPr lang="en-US" sz="1800" b="0" i="0" kern="1200" dirty="0">
                          <a:solidFill>
                            <a:schemeClr val="tx1"/>
                          </a:solidFill>
                          <a:effectLst/>
                          <a:latin typeface="+mj-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alphanumeric</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548898"/>
                  </a:ext>
                </a:extLst>
              </a:tr>
              <a:tr h="417752">
                <a:tc>
                  <a:txBody>
                    <a:bodyPr/>
                    <a:lstStyle/>
                    <a:p>
                      <a:pPr>
                        <a:lnSpc>
                          <a:spcPct val="120000"/>
                        </a:lnSpc>
                      </a:pPr>
                      <a:r>
                        <a:rPr lang="en-US" sz="1800" dirty="0" err="1">
                          <a:latin typeface="+mj-lt"/>
                        </a:rPr>
                        <a:t>isalpha</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 letter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997948"/>
                  </a:ext>
                </a:extLst>
              </a:tr>
              <a:tr h="417752">
                <a:tc>
                  <a:txBody>
                    <a:bodyPr/>
                    <a:lstStyle/>
                    <a:p>
                      <a:pPr>
                        <a:lnSpc>
                          <a:spcPct val="120000"/>
                        </a:lnSpc>
                      </a:pPr>
                      <a:r>
                        <a:rPr lang="en-US" sz="1800" dirty="0" err="1">
                          <a:latin typeface="+mj-lt"/>
                        </a:rPr>
                        <a:t>isblank</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 space or tab</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1810634"/>
                  </a:ext>
                </a:extLst>
              </a:tr>
              <a:tr h="417752">
                <a:tc>
                  <a:txBody>
                    <a:bodyPr/>
                    <a:lstStyle/>
                    <a:p>
                      <a:pPr>
                        <a:lnSpc>
                          <a:spcPct val="120000"/>
                        </a:lnSpc>
                      </a:pPr>
                      <a:r>
                        <a:rPr lang="en-US" sz="1800" dirty="0" err="1">
                          <a:latin typeface="+mj-lt"/>
                        </a:rPr>
                        <a:t>isdigit</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 decimal digit</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881824"/>
                  </a:ext>
                </a:extLst>
              </a:tr>
              <a:tr h="417752">
                <a:tc>
                  <a:txBody>
                    <a:bodyPr/>
                    <a:lstStyle/>
                    <a:p>
                      <a:pPr>
                        <a:lnSpc>
                          <a:spcPct val="120000"/>
                        </a:lnSpc>
                      </a:pPr>
                      <a:r>
                        <a:rPr lang="en-US" sz="1800" dirty="0" err="1">
                          <a:latin typeface="+mj-lt"/>
                        </a:rPr>
                        <a:t>islower</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 lowercase letter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4949777"/>
                  </a:ext>
                </a:extLst>
              </a:tr>
              <a:tr h="417752">
                <a:tc>
                  <a:txBody>
                    <a:bodyPr/>
                    <a:lstStyle/>
                    <a:p>
                      <a:pPr>
                        <a:lnSpc>
                          <a:spcPct val="120000"/>
                        </a:lnSpc>
                      </a:pPr>
                      <a:r>
                        <a:rPr lang="en-US" sz="1800" dirty="0" err="1">
                          <a:latin typeface="+mj-lt"/>
                        </a:rPr>
                        <a:t>isupper</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an uppercase letter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188669"/>
                  </a:ext>
                </a:extLst>
              </a:tr>
              <a:tr h="417752">
                <a:tc>
                  <a:txBody>
                    <a:bodyPr/>
                    <a:lstStyle/>
                    <a:p>
                      <a:pPr>
                        <a:lnSpc>
                          <a:spcPct val="120000"/>
                        </a:lnSpc>
                      </a:pPr>
                      <a:r>
                        <a:rPr lang="en-US" sz="1800" dirty="0" err="1">
                          <a:latin typeface="+mj-lt"/>
                        </a:rPr>
                        <a:t>isspace</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Checks whether a character is a whitespace character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7555855"/>
                  </a:ext>
                </a:extLst>
              </a:tr>
              <a:tr h="417752">
                <a:tc>
                  <a:txBody>
                    <a:bodyPr/>
                    <a:lstStyle/>
                    <a:p>
                      <a:pPr>
                        <a:lnSpc>
                          <a:spcPct val="120000"/>
                        </a:lnSpc>
                      </a:pPr>
                      <a:r>
                        <a:rPr lang="en-US" sz="1800" dirty="0" err="1">
                          <a:latin typeface="+mj-lt"/>
                        </a:rPr>
                        <a:t>tolower</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Returns a lowercase version of a character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9559925"/>
                  </a:ext>
                </a:extLst>
              </a:tr>
              <a:tr h="417752">
                <a:tc>
                  <a:txBody>
                    <a:bodyPr/>
                    <a:lstStyle/>
                    <a:p>
                      <a:pPr>
                        <a:lnSpc>
                          <a:spcPct val="120000"/>
                        </a:lnSpc>
                      </a:pPr>
                      <a:r>
                        <a:rPr lang="en-US" sz="1800" dirty="0" err="1">
                          <a:latin typeface="+mj-lt"/>
                        </a:rPr>
                        <a:t>toupper</a:t>
                      </a:r>
                      <a:r>
                        <a:rPr lang="en-US" sz="1800" dirty="0">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en-US" sz="1800" b="0" i="0" kern="1200" dirty="0">
                          <a:solidFill>
                            <a:schemeClr val="tx1"/>
                          </a:solidFill>
                          <a:effectLst/>
                          <a:latin typeface="+mn-lt"/>
                          <a:ea typeface="+mn-ea"/>
                          <a:cs typeface="+mn-cs"/>
                        </a:rPr>
                        <a:t>Returns an uppercase version of a character</a:t>
                      </a:r>
                      <a:endParaRPr lang="en-US" sz="1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3485146"/>
                  </a:ext>
                </a:extLst>
              </a:tr>
            </a:tbl>
          </a:graphicData>
        </a:graphic>
      </p:graphicFrame>
    </p:spTree>
    <p:extLst>
      <p:ext uri="{BB962C8B-B14F-4D97-AF65-F5344CB8AC3E}">
        <p14:creationId xmlns:p14="http://schemas.microsoft.com/office/powerpoint/2010/main" val="361306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7EC1-9129-4FBA-962A-06B7486994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C37C26-49B2-473A-9B2A-C920DA2C90ED}"/>
              </a:ext>
            </a:extLst>
          </p:cNvPr>
          <p:cNvSpPr>
            <a:spLocks noGrp="1"/>
          </p:cNvSpPr>
          <p:nvPr>
            <p:ph idx="1"/>
          </p:nvPr>
        </p:nvSpPr>
        <p:spPr>
          <a:xfrm>
            <a:off x="644236" y="1194389"/>
            <a:ext cx="11085946" cy="5122712"/>
          </a:xfrm>
        </p:spPr>
        <p:txBody>
          <a:bodyPr>
            <a:normAutofit/>
          </a:bodyPr>
          <a:lstStyle/>
          <a:p>
            <a:r>
              <a:rPr lang="en-US" sz="2000" dirty="0"/>
              <a:t>Many basic tasks are very hard for programming beginners.</a:t>
            </a:r>
          </a:p>
          <a:p>
            <a:r>
              <a:rPr lang="en-US" sz="2000" dirty="0"/>
              <a:t>The standard C libraries include functions to perform mathematical calculations, character analysis and character manipulation, …etc.</a:t>
            </a:r>
          </a:p>
          <a:p>
            <a:r>
              <a:rPr lang="en-US" sz="2000" dirty="0"/>
              <a:t>Library header files have the extension </a:t>
            </a:r>
            <a:r>
              <a:rPr lang="en-US" sz="2000" b="1" dirty="0"/>
              <a:t>.h</a:t>
            </a:r>
          </a:p>
          <a:p>
            <a:r>
              <a:rPr lang="en-US" sz="2000" dirty="0"/>
              <a:t>Library binary files are implemented in files with specific filenames which are named by designers of tool suppliers (you may not know their names)  and they are linked to your programs when they are compiled.</a:t>
            </a:r>
          </a:p>
        </p:txBody>
      </p:sp>
      <p:sp>
        <p:nvSpPr>
          <p:cNvPr id="4" name="Slide Number Placeholder 3">
            <a:extLst>
              <a:ext uri="{FF2B5EF4-FFF2-40B4-BE49-F238E27FC236}">
                <a16:creationId xmlns:a16="http://schemas.microsoft.com/office/drawing/2014/main" id="{38D917E2-5498-446D-A714-86C64E2ECD5B}"/>
              </a:ext>
            </a:extLst>
          </p:cNvPr>
          <p:cNvSpPr>
            <a:spLocks noGrp="1"/>
          </p:cNvSpPr>
          <p:nvPr>
            <p:ph type="sldNum" sz="quarter" idx="12"/>
          </p:nvPr>
        </p:nvSpPr>
        <p:spPr/>
        <p:txBody>
          <a:bodyPr/>
          <a:lstStyle/>
          <a:p>
            <a:fld id="{CC0149FD-98BB-4821-915B-09C9BFE4B727}" type="slidenum">
              <a:rPr lang="en-US" smtClean="0"/>
              <a:pPr/>
              <a:t>2</a:t>
            </a:fld>
            <a:endParaRPr lang="en-US" dirty="0"/>
          </a:p>
        </p:txBody>
      </p:sp>
      <p:sp>
        <p:nvSpPr>
          <p:cNvPr id="5" name="Date Placeholder 4">
            <a:extLst>
              <a:ext uri="{FF2B5EF4-FFF2-40B4-BE49-F238E27FC236}">
                <a16:creationId xmlns:a16="http://schemas.microsoft.com/office/drawing/2014/main" id="{322F4671-67B5-4757-8FE2-F4F47338EF47}"/>
              </a:ext>
            </a:extLst>
          </p:cNvPr>
          <p:cNvSpPr>
            <a:spLocks noGrp="1"/>
          </p:cNvSpPr>
          <p:nvPr>
            <p:ph type="dt" sz="half" idx="10"/>
          </p:nvPr>
        </p:nvSpPr>
        <p:spPr/>
        <p:txBody>
          <a:bodyPr/>
          <a:lstStyle/>
          <a:p>
            <a:fld id="{17256740-3DC7-40BE-968F-29F94186F3AD}" type="datetime1">
              <a:rPr lang="vi-VN" smtClean="0"/>
              <a:t>03/01/2025</a:t>
            </a:fld>
            <a:endParaRPr lang="en-US" dirty="0"/>
          </a:p>
        </p:txBody>
      </p:sp>
      <p:grpSp>
        <p:nvGrpSpPr>
          <p:cNvPr id="22" name="Group 42">
            <a:extLst>
              <a:ext uri="{FF2B5EF4-FFF2-40B4-BE49-F238E27FC236}">
                <a16:creationId xmlns:a16="http://schemas.microsoft.com/office/drawing/2014/main" id="{C6B23A01-9FAE-495D-944D-1E60EF4EDCBB}"/>
              </a:ext>
            </a:extLst>
          </p:cNvPr>
          <p:cNvGrpSpPr/>
          <p:nvPr/>
        </p:nvGrpSpPr>
        <p:grpSpPr>
          <a:xfrm>
            <a:off x="1828800" y="4712781"/>
            <a:ext cx="8534400" cy="1371600"/>
            <a:chOff x="152400" y="5029200"/>
            <a:chExt cx="8534400" cy="1371600"/>
          </a:xfrm>
        </p:grpSpPr>
        <p:sp>
          <p:nvSpPr>
            <p:cNvPr id="23" name="Rectangle 22">
              <a:extLst>
                <a:ext uri="{FF2B5EF4-FFF2-40B4-BE49-F238E27FC236}">
                  <a16:creationId xmlns:a16="http://schemas.microsoft.com/office/drawing/2014/main" id="{24D2D6DC-F1F6-4C9E-B7C2-D5D1DF3FEEEE}"/>
                </a:ext>
              </a:extLst>
            </p:cNvPr>
            <p:cNvSpPr/>
            <p:nvPr/>
          </p:nvSpPr>
          <p:spPr>
            <a:xfrm>
              <a:off x="152400" y="5105400"/>
              <a:ext cx="762000" cy="457200"/>
            </a:xfrm>
            <a:prstGeom prst="rect">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Lib.h</a:t>
              </a:r>
            </a:p>
          </p:txBody>
        </p:sp>
        <p:sp>
          <p:nvSpPr>
            <p:cNvPr id="24" name="Rectangle 23">
              <a:extLst>
                <a:ext uri="{FF2B5EF4-FFF2-40B4-BE49-F238E27FC236}">
                  <a16:creationId xmlns:a16="http://schemas.microsoft.com/office/drawing/2014/main" id="{9724AD59-81E9-4C73-8E57-181907DB0A2D}"/>
                </a:ext>
              </a:extLst>
            </p:cNvPr>
            <p:cNvSpPr/>
            <p:nvPr/>
          </p:nvSpPr>
          <p:spPr>
            <a:xfrm>
              <a:off x="2438400" y="5105400"/>
              <a:ext cx="838200" cy="457200"/>
            </a:xfrm>
            <a:prstGeom prst="rect">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File.c</a:t>
              </a:r>
            </a:p>
          </p:txBody>
        </p:sp>
        <p:sp>
          <p:nvSpPr>
            <p:cNvPr id="25" name="Rectangle 24">
              <a:extLst>
                <a:ext uri="{FF2B5EF4-FFF2-40B4-BE49-F238E27FC236}">
                  <a16:creationId xmlns:a16="http://schemas.microsoft.com/office/drawing/2014/main" id="{A9F418A2-4AB5-432D-A4F3-CC2D7788DC62}"/>
                </a:ext>
              </a:extLst>
            </p:cNvPr>
            <p:cNvSpPr/>
            <p:nvPr/>
          </p:nvSpPr>
          <p:spPr>
            <a:xfrm>
              <a:off x="5257800" y="5105400"/>
              <a:ext cx="990600" cy="457200"/>
            </a:xfrm>
            <a:prstGeom prst="rect">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File.obj</a:t>
              </a:r>
            </a:p>
          </p:txBody>
        </p:sp>
        <p:sp>
          <p:nvSpPr>
            <p:cNvPr id="26" name="Rectangle 25">
              <a:extLst>
                <a:ext uri="{FF2B5EF4-FFF2-40B4-BE49-F238E27FC236}">
                  <a16:creationId xmlns:a16="http://schemas.microsoft.com/office/drawing/2014/main" id="{E20456D3-F5B3-4B83-9526-229A06198FB6}"/>
                </a:ext>
              </a:extLst>
            </p:cNvPr>
            <p:cNvSpPr/>
            <p:nvPr/>
          </p:nvSpPr>
          <p:spPr>
            <a:xfrm>
              <a:off x="7696200" y="5105400"/>
              <a:ext cx="990600" cy="457200"/>
            </a:xfrm>
            <a:prstGeom prst="rect">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File.exe</a:t>
              </a:r>
            </a:p>
          </p:txBody>
        </p:sp>
        <p:cxnSp>
          <p:nvCxnSpPr>
            <p:cNvPr id="27" name="Straight Arrow Connector 26">
              <a:extLst>
                <a:ext uri="{FF2B5EF4-FFF2-40B4-BE49-F238E27FC236}">
                  <a16:creationId xmlns:a16="http://schemas.microsoft.com/office/drawing/2014/main" id="{A5914E30-7B07-488E-BCF2-238FD00E4FEE}"/>
                </a:ext>
              </a:extLst>
            </p:cNvPr>
            <p:cNvCxnSpPr>
              <a:stCxn id="23" idx="3"/>
              <a:endCxn id="24" idx="1"/>
            </p:cNvCxnSpPr>
            <p:nvPr/>
          </p:nvCxnSpPr>
          <p:spPr>
            <a:xfrm>
              <a:off x="914400" y="5334000"/>
              <a:ext cx="1524000" cy="1588"/>
            </a:xfrm>
            <a:prstGeom prst="straightConnector1">
              <a:avLst/>
            </a:prstGeom>
            <a:noFill/>
            <a:ln w="25400" cap="flat" cmpd="sng" algn="ctr">
              <a:solidFill>
                <a:srgbClr val="002060"/>
              </a:solidFill>
              <a:prstDash val="solid"/>
              <a:tailEnd type="arrow"/>
            </a:ln>
            <a:effectLst/>
          </p:spPr>
        </p:cxnSp>
        <p:cxnSp>
          <p:nvCxnSpPr>
            <p:cNvPr id="28" name="Straight Arrow Connector 27">
              <a:extLst>
                <a:ext uri="{FF2B5EF4-FFF2-40B4-BE49-F238E27FC236}">
                  <a16:creationId xmlns:a16="http://schemas.microsoft.com/office/drawing/2014/main" id="{5BA140E0-BF47-4058-9334-8906B09A7E47}"/>
                </a:ext>
              </a:extLst>
            </p:cNvPr>
            <p:cNvCxnSpPr>
              <a:stCxn id="24" idx="3"/>
              <a:endCxn id="25" idx="1"/>
            </p:cNvCxnSpPr>
            <p:nvPr/>
          </p:nvCxnSpPr>
          <p:spPr>
            <a:xfrm>
              <a:off x="3276600" y="5334000"/>
              <a:ext cx="1981200" cy="1588"/>
            </a:xfrm>
            <a:prstGeom prst="straightConnector1">
              <a:avLst/>
            </a:prstGeom>
            <a:noFill/>
            <a:ln w="25400" cap="flat" cmpd="sng" algn="ctr">
              <a:solidFill>
                <a:srgbClr val="002060"/>
              </a:solidFill>
              <a:prstDash val="solid"/>
              <a:tailEnd type="arrow"/>
            </a:ln>
            <a:effectLst/>
          </p:spPr>
        </p:cxnSp>
        <p:cxnSp>
          <p:nvCxnSpPr>
            <p:cNvPr id="29" name="Straight Arrow Connector 28">
              <a:extLst>
                <a:ext uri="{FF2B5EF4-FFF2-40B4-BE49-F238E27FC236}">
                  <a16:creationId xmlns:a16="http://schemas.microsoft.com/office/drawing/2014/main" id="{93C62509-B94A-4327-B3D9-42615934942E}"/>
                </a:ext>
              </a:extLst>
            </p:cNvPr>
            <p:cNvCxnSpPr>
              <a:stCxn id="25" idx="3"/>
              <a:endCxn id="26" idx="1"/>
            </p:cNvCxnSpPr>
            <p:nvPr/>
          </p:nvCxnSpPr>
          <p:spPr>
            <a:xfrm>
              <a:off x="6248400" y="5334000"/>
              <a:ext cx="1447800" cy="1588"/>
            </a:xfrm>
            <a:prstGeom prst="straightConnector1">
              <a:avLst/>
            </a:prstGeom>
            <a:noFill/>
            <a:ln w="25400" cap="flat" cmpd="sng" algn="ctr">
              <a:solidFill>
                <a:srgbClr val="002060"/>
              </a:solidFill>
              <a:prstDash val="solid"/>
              <a:tailEnd type="arrow"/>
            </a:ln>
            <a:effectLst/>
          </p:spPr>
        </p:cxnSp>
        <p:sp>
          <p:nvSpPr>
            <p:cNvPr id="30" name="Oval 29">
              <a:extLst>
                <a:ext uri="{FF2B5EF4-FFF2-40B4-BE49-F238E27FC236}">
                  <a16:creationId xmlns:a16="http://schemas.microsoft.com/office/drawing/2014/main" id="{305B95E2-6836-4664-A8E7-23D8AF4FAD67}"/>
                </a:ext>
              </a:extLst>
            </p:cNvPr>
            <p:cNvSpPr/>
            <p:nvPr/>
          </p:nvSpPr>
          <p:spPr>
            <a:xfrm>
              <a:off x="1066800" y="5029200"/>
              <a:ext cx="1217612" cy="608012"/>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include</a:t>
              </a:r>
            </a:p>
          </p:txBody>
        </p:sp>
        <p:sp>
          <p:nvSpPr>
            <p:cNvPr id="31" name="Oval 30">
              <a:extLst>
                <a:ext uri="{FF2B5EF4-FFF2-40B4-BE49-F238E27FC236}">
                  <a16:creationId xmlns:a16="http://schemas.microsoft.com/office/drawing/2014/main" id="{FF1F75D6-B4C3-4289-AA41-B78AF26CF840}"/>
                </a:ext>
              </a:extLst>
            </p:cNvPr>
            <p:cNvSpPr/>
            <p:nvPr/>
          </p:nvSpPr>
          <p:spPr>
            <a:xfrm>
              <a:off x="3505200" y="5029200"/>
              <a:ext cx="1376218" cy="606424"/>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compile</a:t>
              </a:r>
            </a:p>
          </p:txBody>
        </p:sp>
        <p:sp>
          <p:nvSpPr>
            <p:cNvPr id="32" name="Oval 31">
              <a:extLst>
                <a:ext uri="{FF2B5EF4-FFF2-40B4-BE49-F238E27FC236}">
                  <a16:creationId xmlns:a16="http://schemas.microsoft.com/office/drawing/2014/main" id="{43361FCE-EFE3-42AE-B173-6FAF34845A96}"/>
                </a:ext>
              </a:extLst>
            </p:cNvPr>
            <p:cNvSpPr/>
            <p:nvPr/>
          </p:nvSpPr>
          <p:spPr>
            <a:xfrm>
              <a:off x="6477000" y="5029200"/>
              <a:ext cx="990600" cy="604836"/>
            </a:xfrm>
            <a:prstGeom prst="ellipse">
              <a:avLst/>
            </a:prstGeom>
            <a:solidFill>
              <a:srgbClr val="FF00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link</a:t>
              </a:r>
            </a:p>
          </p:txBody>
        </p:sp>
        <p:sp>
          <p:nvSpPr>
            <p:cNvPr id="33" name="Rectangle 32">
              <a:extLst>
                <a:ext uri="{FF2B5EF4-FFF2-40B4-BE49-F238E27FC236}">
                  <a16:creationId xmlns:a16="http://schemas.microsoft.com/office/drawing/2014/main" id="{FDEA79C5-B980-46F4-BC46-FD402CBB8B54}"/>
                </a:ext>
              </a:extLst>
            </p:cNvPr>
            <p:cNvSpPr/>
            <p:nvPr/>
          </p:nvSpPr>
          <p:spPr>
            <a:xfrm>
              <a:off x="5943600" y="5943600"/>
              <a:ext cx="2057400" cy="457200"/>
            </a:xfrm>
            <a:prstGeom prst="rect">
              <a:avLst/>
            </a:prstGeom>
            <a:solidFill>
              <a:srgbClr val="1F497D">
                <a:lumMod val="20000"/>
                <a:lumOff val="8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Library binary code</a:t>
              </a:r>
            </a:p>
          </p:txBody>
        </p:sp>
        <p:cxnSp>
          <p:nvCxnSpPr>
            <p:cNvPr id="34" name="Straight Arrow Connector 33">
              <a:extLst>
                <a:ext uri="{FF2B5EF4-FFF2-40B4-BE49-F238E27FC236}">
                  <a16:creationId xmlns:a16="http://schemas.microsoft.com/office/drawing/2014/main" id="{E7C83D19-06D8-4CFC-9D21-1D4CA6A58CBE}"/>
                </a:ext>
              </a:extLst>
            </p:cNvPr>
            <p:cNvCxnSpPr>
              <a:cxnSpLocks/>
              <a:stCxn id="33" idx="0"/>
              <a:endCxn id="32" idx="4"/>
            </p:cNvCxnSpPr>
            <p:nvPr/>
          </p:nvCxnSpPr>
          <p:spPr>
            <a:xfrm flipV="1">
              <a:off x="6972300" y="5634036"/>
              <a:ext cx="0" cy="309564"/>
            </a:xfrm>
            <a:prstGeom prst="straightConnector1">
              <a:avLst/>
            </a:prstGeom>
            <a:noFill/>
            <a:ln w="9525" cap="flat" cmpd="sng" algn="ctr">
              <a:solidFill>
                <a:srgbClr val="4F81BD">
                  <a:shade val="95000"/>
                  <a:satMod val="105000"/>
                </a:srgbClr>
              </a:solidFill>
              <a:prstDash val="solid"/>
              <a:tailEnd type="arrow"/>
            </a:ln>
            <a:effectLst/>
          </p:spPr>
        </p:cxnSp>
        <p:cxnSp>
          <p:nvCxnSpPr>
            <p:cNvPr id="35" name="Straight Arrow Connector 34">
              <a:extLst>
                <a:ext uri="{FF2B5EF4-FFF2-40B4-BE49-F238E27FC236}">
                  <a16:creationId xmlns:a16="http://schemas.microsoft.com/office/drawing/2014/main" id="{96E8BF54-37D6-4BE5-8138-7C5A6205441F}"/>
                </a:ext>
              </a:extLst>
            </p:cNvPr>
            <p:cNvCxnSpPr>
              <a:endCxn id="33" idx="1"/>
            </p:cNvCxnSpPr>
            <p:nvPr/>
          </p:nvCxnSpPr>
          <p:spPr>
            <a:xfrm>
              <a:off x="533400" y="6172200"/>
              <a:ext cx="5410200" cy="1588"/>
            </a:xfrm>
            <a:prstGeom prst="straightConnector1">
              <a:avLst/>
            </a:prstGeom>
            <a:noFill/>
            <a:ln w="25400" cap="flat" cmpd="sng" algn="ctr">
              <a:solidFill>
                <a:schemeClr val="accent6">
                  <a:lumMod val="75000"/>
                </a:schemeClr>
              </a:solidFill>
              <a:prstDash val="solid"/>
              <a:tailEnd type="arrow"/>
            </a:ln>
            <a:effectLst/>
          </p:spPr>
        </p:cxnSp>
        <p:cxnSp>
          <p:nvCxnSpPr>
            <p:cNvPr id="36" name="Straight Arrow Connector 35">
              <a:extLst>
                <a:ext uri="{FF2B5EF4-FFF2-40B4-BE49-F238E27FC236}">
                  <a16:creationId xmlns:a16="http://schemas.microsoft.com/office/drawing/2014/main" id="{3F727802-0A29-4D93-92B0-5019A99D1EC6}"/>
                </a:ext>
              </a:extLst>
            </p:cNvPr>
            <p:cNvCxnSpPr>
              <a:endCxn id="23" idx="2"/>
            </p:cNvCxnSpPr>
            <p:nvPr/>
          </p:nvCxnSpPr>
          <p:spPr>
            <a:xfrm rot="5400000" flipH="1" flipV="1">
              <a:off x="228600" y="5867400"/>
              <a:ext cx="609600" cy="1588"/>
            </a:xfrm>
            <a:prstGeom prst="straightConnector1">
              <a:avLst/>
            </a:prstGeom>
            <a:noFill/>
            <a:ln w="25400" cap="flat" cmpd="sng" algn="ctr">
              <a:solidFill>
                <a:schemeClr val="accent6">
                  <a:lumMod val="75000"/>
                </a:schemeClr>
              </a:solidFill>
              <a:prstDash val="solid"/>
              <a:tailEnd type="arrow"/>
            </a:ln>
            <a:effectLst/>
          </p:spPr>
        </p:cxnSp>
      </p:grpSp>
      <p:sp>
        <p:nvSpPr>
          <p:cNvPr id="37" name="Rectangle 36">
            <a:extLst>
              <a:ext uri="{FF2B5EF4-FFF2-40B4-BE49-F238E27FC236}">
                <a16:creationId xmlns:a16="http://schemas.microsoft.com/office/drawing/2014/main" id="{2A10F43A-7425-4741-89C7-7697EB31B185}"/>
              </a:ext>
            </a:extLst>
          </p:cNvPr>
          <p:cNvSpPr/>
          <p:nvPr/>
        </p:nvSpPr>
        <p:spPr>
          <a:xfrm>
            <a:off x="1681018" y="5893881"/>
            <a:ext cx="3886200" cy="3810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2060"/>
                </a:solidFill>
                <a:effectLst/>
                <a:uLnTx/>
                <a:uFillTx/>
                <a:latin typeface="Calibri"/>
                <a:ea typeface="+mn-ea"/>
                <a:cs typeface="+mn-cs"/>
              </a:rPr>
              <a:t>Steps for creating a program</a:t>
            </a:r>
          </a:p>
        </p:txBody>
      </p:sp>
    </p:spTree>
    <p:extLst>
      <p:ext uri="{BB962C8B-B14F-4D97-AF65-F5344CB8AC3E}">
        <p14:creationId xmlns:p14="http://schemas.microsoft.com/office/powerpoint/2010/main" val="84043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isalnum</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t>The </a:t>
            </a:r>
            <a:r>
              <a:rPr lang="en-US" sz="2200" b="1" dirty="0" err="1">
                <a:solidFill>
                  <a:srgbClr val="C00000"/>
                </a:solidFill>
              </a:rPr>
              <a:t>isalnum</a:t>
            </a:r>
            <a:r>
              <a:rPr lang="en-US" sz="2200" b="1" dirty="0">
                <a:solidFill>
                  <a:srgbClr val="C00000"/>
                </a:solidFill>
              </a:rPr>
              <a:t>()</a:t>
            </a:r>
            <a:r>
              <a:rPr lang="en-US" sz="2200" b="1" dirty="0"/>
              <a:t> </a:t>
            </a:r>
            <a:r>
              <a:rPr lang="en-US" sz="2200" dirty="0"/>
              <a:t>function returns a non-zero value (equivalent to </a:t>
            </a:r>
            <a:r>
              <a:rPr lang="en-US" sz="2200" dirty="0" err="1"/>
              <a:t>boolean</a:t>
            </a:r>
            <a:r>
              <a:rPr lang="en-US" sz="2200" dirty="0"/>
              <a:t> true) if a character is alphanumeric, meaning an </a:t>
            </a:r>
            <a:r>
              <a:rPr lang="en-US" sz="2200" b="1" dirty="0"/>
              <a:t>alphabet letter </a:t>
            </a:r>
            <a:r>
              <a:rPr lang="en-US" sz="2200" dirty="0"/>
              <a:t>(a-z) or </a:t>
            </a:r>
            <a:r>
              <a:rPr lang="en-US" sz="2200" b="1" dirty="0"/>
              <a:t>a number</a:t>
            </a:r>
            <a:r>
              <a:rPr lang="en-US" sz="2200" dirty="0"/>
              <a:t> (0-9).</a:t>
            </a:r>
          </a:p>
          <a:p>
            <a:r>
              <a:rPr lang="en-US" sz="2200" dirty="0"/>
              <a:t>Example of characters that are not alphanumeric: </a:t>
            </a:r>
            <a:r>
              <a:rPr lang="en-US" sz="2200" b="1" dirty="0"/>
              <a:t>(space)!#%&amp;? </a:t>
            </a:r>
            <a:r>
              <a:rPr lang="en-US" sz="2200" dirty="0"/>
              <a:t>...etc.</a:t>
            </a:r>
          </a:p>
          <a:p>
            <a:r>
              <a:rPr lang="en-US" sz="2200" dirty="0"/>
              <a:t>Syntax:   </a:t>
            </a:r>
            <a:r>
              <a:rPr lang="en-US" sz="2200" b="1" dirty="0">
                <a:solidFill>
                  <a:srgbClr val="0000CC"/>
                </a:solidFill>
              </a:rPr>
              <a:t>int</a:t>
            </a:r>
            <a:r>
              <a:rPr lang="en-US" sz="2200" b="1" dirty="0"/>
              <a:t> </a:t>
            </a:r>
            <a:r>
              <a:rPr lang="en-US" sz="2200" b="1" dirty="0" err="1">
                <a:solidFill>
                  <a:srgbClr val="C00000"/>
                </a:solidFill>
              </a:rPr>
              <a:t>isalnum</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0" name="Picture 9">
            <a:extLst>
              <a:ext uri="{FF2B5EF4-FFF2-40B4-BE49-F238E27FC236}">
                <a16:creationId xmlns:a16="http://schemas.microsoft.com/office/drawing/2014/main" id="{3339CC4C-14BE-44B7-975A-400532F9F207}"/>
              </a:ext>
            </a:extLst>
          </p:cNvPr>
          <p:cNvPicPr>
            <a:picLocks noChangeAspect="1"/>
          </p:cNvPicPr>
          <p:nvPr/>
        </p:nvPicPr>
        <p:blipFill>
          <a:blip r:embed="rId2"/>
          <a:stretch>
            <a:fillRect/>
          </a:stretch>
        </p:blipFill>
        <p:spPr>
          <a:xfrm>
            <a:off x="2557584" y="3609478"/>
            <a:ext cx="7259250" cy="2760328"/>
          </a:xfrm>
          <a:prstGeom prst="rect">
            <a:avLst/>
          </a:prstGeom>
        </p:spPr>
      </p:pic>
    </p:spTree>
    <p:extLst>
      <p:ext uri="{BB962C8B-B14F-4D97-AF65-F5344CB8AC3E}">
        <p14:creationId xmlns:p14="http://schemas.microsoft.com/office/powerpoint/2010/main" val="233219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isalpha</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isalpha</a:t>
            </a:r>
            <a:r>
              <a:rPr lang="en-US" sz="2200" b="1" dirty="0">
                <a:solidFill>
                  <a:srgbClr val="C00000"/>
                </a:solidFill>
                <a:latin typeface="+mj-lt"/>
              </a:rPr>
              <a:t>()</a:t>
            </a:r>
            <a:r>
              <a:rPr lang="en-US" sz="2200" dirty="0">
                <a:latin typeface="+mj-lt"/>
              </a:rPr>
              <a:t> </a:t>
            </a:r>
            <a:r>
              <a:rPr lang="en-US" sz="2200" b="0" i="0" dirty="0">
                <a:solidFill>
                  <a:srgbClr val="000000"/>
                </a:solidFill>
                <a:effectLst/>
                <a:latin typeface="+mj-lt"/>
              </a:rPr>
              <a:t>function returns a non-zero value (equivalent to </a:t>
            </a:r>
            <a:r>
              <a:rPr lang="en-US" sz="2200" b="0" i="0" dirty="0" err="1">
                <a:solidFill>
                  <a:srgbClr val="000000"/>
                </a:solidFill>
                <a:effectLst/>
                <a:latin typeface="+mj-lt"/>
              </a:rPr>
              <a:t>boolean</a:t>
            </a:r>
            <a:r>
              <a:rPr lang="en-US" sz="2200" b="0" i="0" dirty="0">
                <a:solidFill>
                  <a:srgbClr val="000000"/>
                </a:solidFill>
                <a:effectLst/>
                <a:latin typeface="+mj-lt"/>
              </a:rPr>
              <a:t> </a:t>
            </a:r>
            <a:r>
              <a:rPr lang="en-US" sz="2200" b="0" i="1" dirty="0">
                <a:solidFill>
                  <a:srgbClr val="000000"/>
                </a:solidFill>
                <a:effectLst/>
                <a:latin typeface="+mj-lt"/>
              </a:rPr>
              <a:t>true</a:t>
            </a:r>
            <a:r>
              <a:rPr lang="en-US" sz="2200" b="0" i="0" dirty="0">
                <a:solidFill>
                  <a:srgbClr val="000000"/>
                </a:solidFill>
                <a:effectLst/>
                <a:latin typeface="+mj-lt"/>
              </a:rPr>
              <a:t>) if a character is </a:t>
            </a:r>
            <a:r>
              <a:rPr lang="en-US" sz="2200" b="1" i="0" dirty="0">
                <a:solidFill>
                  <a:srgbClr val="000000"/>
                </a:solidFill>
                <a:effectLst/>
                <a:latin typeface="+mj-lt"/>
              </a:rPr>
              <a:t>an alphabet letter</a:t>
            </a:r>
            <a:r>
              <a:rPr lang="en-US" sz="2200" b="0" i="0" dirty="0">
                <a:solidFill>
                  <a:srgbClr val="000000"/>
                </a:solidFill>
                <a:effectLst/>
                <a:latin typeface="+mj-lt"/>
              </a:rPr>
              <a:t> (a-z).</a:t>
            </a:r>
            <a:endParaRPr lang="en-US" sz="2200" dirty="0">
              <a:latin typeface="+mj-lt"/>
            </a:endParaRPr>
          </a:p>
          <a:p>
            <a:r>
              <a:rPr lang="en-US" sz="2200" dirty="0"/>
              <a:t>Syntax:   </a:t>
            </a:r>
            <a:r>
              <a:rPr lang="en-US" sz="2200" b="1" dirty="0">
                <a:solidFill>
                  <a:srgbClr val="0000CC"/>
                </a:solidFill>
              </a:rPr>
              <a:t>int</a:t>
            </a:r>
            <a:r>
              <a:rPr lang="en-US" sz="2200" b="1" dirty="0"/>
              <a:t> </a:t>
            </a:r>
            <a:r>
              <a:rPr lang="en-US" sz="2200" b="1" dirty="0" err="1">
                <a:solidFill>
                  <a:srgbClr val="C00000"/>
                </a:solidFill>
              </a:rPr>
              <a:t>isalpha</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9" name="Picture 8">
            <a:extLst>
              <a:ext uri="{FF2B5EF4-FFF2-40B4-BE49-F238E27FC236}">
                <a16:creationId xmlns:a16="http://schemas.microsoft.com/office/drawing/2014/main" id="{10954F5C-00D0-4179-9405-3F4660A5D0C8}"/>
              </a:ext>
            </a:extLst>
          </p:cNvPr>
          <p:cNvPicPr>
            <a:picLocks noChangeAspect="1"/>
          </p:cNvPicPr>
          <p:nvPr/>
        </p:nvPicPr>
        <p:blipFill>
          <a:blip r:embed="rId2"/>
          <a:stretch>
            <a:fillRect/>
          </a:stretch>
        </p:blipFill>
        <p:spPr>
          <a:xfrm>
            <a:off x="2719387" y="3074883"/>
            <a:ext cx="6976845" cy="3158769"/>
          </a:xfrm>
          <a:prstGeom prst="rect">
            <a:avLst/>
          </a:prstGeom>
        </p:spPr>
      </p:pic>
    </p:spTree>
    <p:extLst>
      <p:ext uri="{BB962C8B-B14F-4D97-AF65-F5344CB8AC3E}">
        <p14:creationId xmlns:p14="http://schemas.microsoft.com/office/powerpoint/2010/main" val="381630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isblank</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isblank</a:t>
            </a:r>
            <a:r>
              <a:rPr lang="en-US" sz="2200" b="1" dirty="0">
                <a:solidFill>
                  <a:srgbClr val="C00000"/>
                </a:solidFill>
                <a:latin typeface="+mj-lt"/>
              </a:rPr>
              <a:t>()</a:t>
            </a:r>
            <a:r>
              <a:rPr lang="en-US" sz="2200" dirty="0">
                <a:latin typeface="+mj-lt"/>
              </a:rPr>
              <a:t> </a:t>
            </a:r>
            <a:r>
              <a:rPr lang="en-US" sz="2200" b="0" i="0" dirty="0">
                <a:solidFill>
                  <a:srgbClr val="000000"/>
                </a:solidFill>
                <a:effectLst/>
                <a:latin typeface="+mj-lt"/>
              </a:rPr>
              <a:t>function returns a non-zero value (equivalent to </a:t>
            </a:r>
            <a:r>
              <a:rPr lang="en-US" sz="2200" b="0" i="0" dirty="0" err="1">
                <a:solidFill>
                  <a:srgbClr val="000000"/>
                </a:solidFill>
                <a:effectLst/>
                <a:latin typeface="+mj-lt"/>
              </a:rPr>
              <a:t>boolean</a:t>
            </a:r>
            <a:r>
              <a:rPr lang="en-US" sz="2200" b="0" i="0" dirty="0">
                <a:solidFill>
                  <a:srgbClr val="000000"/>
                </a:solidFill>
                <a:effectLst/>
                <a:latin typeface="+mj-lt"/>
              </a:rPr>
              <a:t> true) if a character is a </a:t>
            </a:r>
            <a:r>
              <a:rPr lang="en-US" sz="2200" b="1" i="0" dirty="0">
                <a:solidFill>
                  <a:srgbClr val="000000"/>
                </a:solidFill>
                <a:effectLst/>
                <a:latin typeface="+mj-lt"/>
              </a:rPr>
              <a:t>space (blank)</a:t>
            </a:r>
            <a:r>
              <a:rPr lang="en-US" sz="2200" b="0" i="0" dirty="0">
                <a:solidFill>
                  <a:srgbClr val="000000"/>
                </a:solidFill>
                <a:effectLst/>
                <a:latin typeface="+mj-lt"/>
              </a:rPr>
              <a:t> or </a:t>
            </a:r>
            <a:r>
              <a:rPr lang="en-US" sz="2200" b="1" i="0" dirty="0">
                <a:solidFill>
                  <a:srgbClr val="000000"/>
                </a:solidFill>
                <a:effectLst/>
                <a:latin typeface="+mj-lt"/>
              </a:rPr>
              <a:t>a tab</a:t>
            </a:r>
            <a:r>
              <a:rPr lang="en-US" sz="2200" b="0" i="0" dirty="0">
                <a:solidFill>
                  <a:srgbClr val="000000"/>
                </a:solidFill>
                <a:effectLst/>
                <a:latin typeface="+mj-lt"/>
              </a:rPr>
              <a:t>.</a:t>
            </a:r>
            <a:endParaRPr lang="en-US" sz="2200" dirty="0">
              <a:latin typeface="+mj-lt"/>
            </a:endParaRPr>
          </a:p>
          <a:p>
            <a:r>
              <a:rPr lang="en-US" sz="2200" dirty="0"/>
              <a:t>Syntax:   </a:t>
            </a:r>
            <a:r>
              <a:rPr lang="en-US" sz="2200" b="1" dirty="0">
                <a:solidFill>
                  <a:srgbClr val="0000CC"/>
                </a:solidFill>
              </a:rPr>
              <a:t>int</a:t>
            </a:r>
            <a:r>
              <a:rPr lang="en-US" sz="2200" b="1" dirty="0"/>
              <a:t> </a:t>
            </a:r>
            <a:r>
              <a:rPr lang="en-US" sz="2200" b="1" dirty="0" err="1">
                <a:solidFill>
                  <a:srgbClr val="C00000"/>
                </a:solidFill>
              </a:rPr>
              <a:t>isblank</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0C592E60-FE8B-4C7D-BD1F-399C9325551C}"/>
              </a:ext>
            </a:extLst>
          </p:cNvPr>
          <p:cNvPicPr>
            <a:picLocks noChangeAspect="1"/>
          </p:cNvPicPr>
          <p:nvPr/>
        </p:nvPicPr>
        <p:blipFill>
          <a:blip r:embed="rId2"/>
          <a:stretch>
            <a:fillRect/>
          </a:stretch>
        </p:blipFill>
        <p:spPr>
          <a:xfrm>
            <a:off x="2484335" y="3101921"/>
            <a:ext cx="8639175" cy="3190875"/>
          </a:xfrm>
          <a:prstGeom prst="rect">
            <a:avLst/>
          </a:prstGeom>
        </p:spPr>
      </p:pic>
    </p:spTree>
    <p:extLst>
      <p:ext uri="{BB962C8B-B14F-4D97-AF65-F5344CB8AC3E}">
        <p14:creationId xmlns:p14="http://schemas.microsoft.com/office/powerpoint/2010/main" val="384014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isdigit</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isdigit</a:t>
            </a:r>
            <a:r>
              <a:rPr lang="en-US" sz="2200" b="1" dirty="0">
                <a:solidFill>
                  <a:srgbClr val="C00000"/>
                </a:solidFill>
                <a:latin typeface="+mj-lt"/>
              </a:rPr>
              <a:t>()</a:t>
            </a:r>
            <a:r>
              <a:rPr lang="en-US" sz="2200" dirty="0">
                <a:latin typeface="+mj-lt"/>
              </a:rPr>
              <a:t> </a:t>
            </a:r>
            <a:r>
              <a:rPr lang="en-US" sz="2200" b="0" i="0" dirty="0">
                <a:solidFill>
                  <a:srgbClr val="000000"/>
                </a:solidFill>
                <a:effectLst/>
                <a:latin typeface="+mj-lt"/>
              </a:rPr>
              <a:t>function returns a non-zero value (equivalent to </a:t>
            </a:r>
            <a:r>
              <a:rPr lang="en-US" sz="2200" b="0" i="0" dirty="0" err="1">
                <a:solidFill>
                  <a:srgbClr val="000000"/>
                </a:solidFill>
                <a:effectLst/>
                <a:latin typeface="+mj-lt"/>
              </a:rPr>
              <a:t>boolean</a:t>
            </a:r>
            <a:r>
              <a:rPr lang="en-US" sz="2200" b="0" i="0" dirty="0">
                <a:solidFill>
                  <a:srgbClr val="000000"/>
                </a:solidFill>
                <a:effectLst/>
                <a:latin typeface="+mj-lt"/>
              </a:rPr>
              <a:t> true) if the character is </a:t>
            </a:r>
            <a:r>
              <a:rPr lang="en-US" sz="2200" b="1" i="0" dirty="0">
                <a:solidFill>
                  <a:srgbClr val="000000"/>
                </a:solidFill>
                <a:effectLst/>
                <a:latin typeface="+mj-lt"/>
              </a:rPr>
              <a:t>a digit</a:t>
            </a:r>
            <a:r>
              <a:rPr lang="en-US" sz="2200" b="0" i="0" dirty="0">
                <a:solidFill>
                  <a:srgbClr val="000000"/>
                </a:solidFill>
                <a:effectLst/>
                <a:latin typeface="+mj-lt"/>
              </a:rPr>
              <a:t>.</a:t>
            </a:r>
            <a:endParaRPr lang="en-US" sz="2200" dirty="0">
              <a:latin typeface="+mj-lt"/>
            </a:endParaRPr>
          </a:p>
          <a:p>
            <a:r>
              <a:rPr lang="en-US" sz="2200" dirty="0"/>
              <a:t>Syntax:   </a:t>
            </a:r>
            <a:r>
              <a:rPr lang="en-US" sz="2200" b="1" dirty="0">
                <a:solidFill>
                  <a:srgbClr val="0000CC"/>
                </a:solidFill>
              </a:rPr>
              <a:t>int</a:t>
            </a:r>
            <a:r>
              <a:rPr lang="en-US" sz="2200" b="1" dirty="0"/>
              <a:t> </a:t>
            </a:r>
            <a:r>
              <a:rPr lang="en-US" sz="2200" b="1" dirty="0" err="1">
                <a:solidFill>
                  <a:srgbClr val="C00000"/>
                </a:solidFill>
              </a:rPr>
              <a:t>isdigit</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8" name="Picture 7">
            <a:extLst>
              <a:ext uri="{FF2B5EF4-FFF2-40B4-BE49-F238E27FC236}">
                <a16:creationId xmlns:a16="http://schemas.microsoft.com/office/drawing/2014/main" id="{733B4DD1-5B9B-4824-91D1-4BDE35A4B8DE}"/>
              </a:ext>
            </a:extLst>
          </p:cNvPr>
          <p:cNvPicPr>
            <a:picLocks noChangeAspect="1"/>
          </p:cNvPicPr>
          <p:nvPr/>
        </p:nvPicPr>
        <p:blipFill>
          <a:blip r:embed="rId2"/>
          <a:stretch>
            <a:fillRect/>
          </a:stretch>
        </p:blipFill>
        <p:spPr>
          <a:xfrm>
            <a:off x="2557309" y="3081951"/>
            <a:ext cx="8591550" cy="3171825"/>
          </a:xfrm>
          <a:prstGeom prst="rect">
            <a:avLst/>
          </a:prstGeom>
        </p:spPr>
      </p:pic>
    </p:spTree>
    <p:extLst>
      <p:ext uri="{BB962C8B-B14F-4D97-AF65-F5344CB8AC3E}">
        <p14:creationId xmlns:p14="http://schemas.microsoft.com/office/powerpoint/2010/main" val="143347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islower</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islower</a:t>
            </a:r>
            <a:r>
              <a:rPr lang="en-US" sz="2200" b="1" dirty="0">
                <a:solidFill>
                  <a:srgbClr val="C00000"/>
                </a:solidFill>
                <a:latin typeface="+mj-lt"/>
              </a:rPr>
              <a:t>() </a:t>
            </a:r>
            <a:r>
              <a:rPr lang="en-US" sz="2200" dirty="0">
                <a:latin typeface="+mj-lt"/>
              </a:rPr>
              <a:t>function returns a non-zero value (equivalent to </a:t>
            </a:r>
            <a:r>
              <a:rPr lang="en-US" sz="2200" dirty="0" err="1">
                <a:latin typeface="+mj-lt"/>
              </a:rPr>
              <a:t>boolean</a:t>
            </a:r>
            <a:r>
              <a:rPr lang="en-US" sz="2200" dirty="0">
                <a:latin typeface="+mj-lt"/>
              </a:rPr>
              <a:t> true) if a character is </a:t>
            </a:r>
            <a:r>
              <a:rPr lang="en-US" sz="2200" b="1" dirty="0">
                <a:latin typeface="+mj-lt"/>
              </a:rPr>
              <a:t>a lowercase letter</a:t>
            </a:r>
            <a:r>
              <a:rPr lang="en-US" sz="2200" dirty="0">
                <a:latin typeface="+mj-lt"/>
              </a:rPr>
              <a:t>.</a:t>
            </a:r>
          </a:p>
          <a:p>
            <a:r>
              <a:rPr lang="en-US" sz="2200" dirty="0"/>
              <a:t>Syntax:   </a:t>
            </a:r>
            <a:r>
              <a:rPr lang="en-US" sz="2200" b="1" dirty="0">
                <a:solidFill>
                  <a:srgbClr val="0000CC"/>
                </a:solidFill>
              </a:rPr>
              <a:t>int</a:t>
            </a:r>
            <a:r>
              <a:rPr lang="en-US" sz="2200" b="1" dirty="0"/>
              <a:t> </a:t>
            </a:r>
            <a:r>
              <a:rPr lang="en-US" sz="2200" b="1" dirty="0" err="1">
                <a:solidFill>
                  <a:srgbClr val="C00000"/>
                </a:solidFill>
              </a:rPr>
              <a:t>islower</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78312C86-18AD-4098-B7F3-07CE1E50D703}"/>
              </a:ext>
            </a:extLst>
          </p:cNvPr>
          <p:cNvPicPr>
            <a:picLocks noChangeAspect="1"/>
          </p:cNvPicPr>
          <p:nvPr/>
        </p:nvPicPr>
        <p:blipFill>
          <a:blip r:embed="rId2"/>
          <a:stretch>
            <a:fillRect/>
          </a:stretch>
        </p:blipFill>
        <p:spPr>
          <a:xfrm>
            <a:off x="2611847" y="3067664"/>
            <a:ext cx="8620125" cy="3200400"/>
          </a:xfrm>
          <a:prstGeom prst="rect">
            <a:avLst/>
          </a:prstGeom>
        </p:spPr>
      </p:pic>
    </p:spTree>
    <p:extLst>
      <p:ext uri="{BB962C8B-B14F-4D97-AF65-F5344CB8AC3E}">
        <p14:creationId xmlns:p14="http://schemas.microsoft.com/office/powerpoint/2010/main" val="602878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isupper</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isupper</a:t>
            </a:r>
            <a:r>
              <a:rPr lang="en-US" sz="2200" b="1" dirty="0">
                <a:solidFill>
                  <a:srgbClr val="C00000"/>
                </a:solidFill>
                <a:latin typeface="+mj-lt"/>
              </a:rPr>
              <a:t>() </a:t>
            </a:r>
            <a:r>
              <a:rPr lang="en-US" sz="2200" dirty="0">
                <a:latin typeface="+mj-lt"/>
              </a:rPr>
              <a:t>function returns a non-zero value (equivalent to </a:t>
            </a:r>
            <a:r>
              <a:rPr lang="en-US" sz="2200" dirty="0" err="1">
                <a:latin typeface="+mj-lt"/>
              </a:rPr>
              <a:t>boolean</a:t>
            </a:r>
            <a:r>
              <a:rPr lang="en-US" sz="2200" dirty="0">
                <a:latin typeface="+mj-lt"/>
              </a:rPr>
              <a:t> true) if a character is </a:t>
            </a:r>
            <a:r>
              <a:rPr lang="en-US" sz="2200" b="1" dirty="0">
                <a:latin typeface="+mj-lt"/>
              </a:rPr>
              <a:t>an uppercase letter</a:t>
            </a:r>
            <a:r>
              <a:rPr lang="en-US" sz="2200" dirty="0">
                <a:latin typeface="+mj-lt"/>
              </a:rPr>
              <a:t>.</a:t>
            </a:r>
          </a:p>
          <a:p>
            <a:r>
              <a:rPr lang="en-US" sz="2200" dirty="0"/>
              <a:t>Syntax:   </a:t>
            </a:r>
            <a:r>
              <a:rPr lang="en-US" sz="2200" b="1" dirty="0">
                <a:solidFill>
                  <a:srgbClr val="0000CC"/>
                </a:solidFill>
              </a:rPr>
              <a:t>int</a:t>
            </a:r>
            <a:r>
              <a:rPr lang="en-US" sz="2200" b="1" dirty="0"/>
              <a:t> </a:t>
            </a:r>
            <a:r>
              <a:rPr lang="en-US" sz="2200" b="1" dirty="0" err="1">
                <a:solidFill>
                  <a:srgbClr val="C00000"/>
                </a:solidFill>
              </a:rPr>
              <a:t>isupper</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8" name="Picture 7">
            <a:extLst>
              <a:ext uri="{FF2B5EF4-FFF2-40B4-BE49-F238E27FC236}">
                <a16:creationId xmlns:a16="http://schemas.microsoft.com/office/drawing/2014/main" id="{28BC593E-DDB1-44B9-9C0E-CE1064272869}"/>
              </a:ext>
            </a:extLst>
          </p:cNvPr>
          <p:cNvPicPr>
            <a:picLocks noChangeAspect="1"/>
          </p:cNvPicPr>
          <p:nvPr/>
        </p:nvPicPr>
        <p:blipFill>
          <a:blip r:embed="rId2"/>
          <a:stretch>
            <a:fillRect/>
          </a:stretch>
        </p:blipFill>
        <p:spPr>
          <a:xfrm>
            <a:off x="2420732" y="3300259"/>
            <a:ext cx="9572625" cy="2990850"/>
          </a:xfrm>
          <a:prstGeom prst="rect">
            <a:avLst/>
          </a:prstGeom>
        </p:spPr>
      </p:pic>
    </p:spTree>
    <p:extLst>
      <p:ext uri="{BB962C8B-B14F-4D97-AF65-F5344CB8AC3E}">
        <p14:creationId xmlns:p14="http://schemas.microsoft.com/office/powerpoint/2010/main" val="223264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isspace</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isspace</a:t>
            </a:r>
            <a:r>
              <a:rPr lang="en-US" sz="2200" b="1" dirty="0">
                <a:solidFill>
                  <a:srgbClr val="C00000"/>
                </a:solidFill>
                <a:latin typeface="+mj-lt"/>
              </a:rPr>
              <a:t>() </a:t>
            </a:r>
            <a:r>
              <a:rPr lang="en-US" sz="2200" dirty="0">
                <a:latin typeface="+mj-lt"/>
              </a:rPr>
              <a:t>function returns a non-zero value (equivalent to </a:t>
            </a:r>
            <a:r>
              <a:rPr lang="en-US" sz="2200" dirty="0" err="1">
                <a:latin typeface="+mj-lt"/>
              </a:rPr>
              <a:t>boolean</a:t>
            </a:r>
            <a:r>
              <a:rPr lang="en-US" sz="2200" dirty="0">
                <a:latin typeface="+mj-lt"/>
              </a:rPr>
              <a:t> true) if a character is </a:t>
            </a:r>
            <a:r>
              <a:rPr lang="en-US" sz="2200" b="1" dirty="0">
                <a:latin typeface="+mj-lt"/>
              </a:rPr>
              <a:t>a whitespace </a:t>
            </a:r>
            <a:r>
              <a:rPr lang="en-US" sz="2200" dirty="0">
                <a:latin typeface="+mj-lt"/>
              </a:rPr>
              <a:t>character. Whitespace characters are </a:t>
            </a:r>
            <a:r>
              <a:rPr lang="en-US" sz="2200" b="1" dirty="0">
                <a:latin typeface="+mj-lt"/>
              </a:rPr>
              <a:t>spaces</a:t>
            </a:r>
            <a:r>
              <a:rPr lang="en-US" sz="2200" dirty="0">
                <a:latin typeface="+mj-lt"/>
              </a:rPr>
              <a:t>, </a:t>
            </a:r>
            <a:r>
              <a:rPr lang="en-US" sz="2200" b="1" dirty="0">
                <a:latin typeface="+mj-lt"/>
              </a:rPr>
              <a:t>tabs</a:t>
            </a:r>
            <a:r>
              <a:rPr lang="en-US" sz="2200" dirty="0">
                <a:latin typeface="+mj-lt"/>
              </a:rPr>
              <a:t> and </a:t>
            </a:r>
            <a:r>
              <a:rPr lang="en-US" sz="2200" b="1" dirty="0">
                <a:latin typeface="+mj-lt"/>
              </a:rPr>
              <a:t>newline</a:t>
            </a:r>
            <a:r>
              <a:rPr lang="en-US" sz="2200" dirty="0">
                <a:latin typeface="+mj-lt"/>
              </a:rPr>
              <a:t> characters.</a:t>
            </a:r>
          </a:p>
          <a:p>
            <a:r>
              <a:rPr lang="en-US" sz="2200" dirty="0"/>
              <a:t>Syntax:   </a:t>
            </a:r>
            <a:r>
              <a:rPr lang="en-US" sz="2200" b="1" dirty="0">
                <a:solidFill>
                  <a:srgbClr val="0000CC"/>
                </a:solidFill>
              </a:rPr>
              <a:t>int</a:t>
            </a:r>
            <a:r>
              <a:rPr lang="en-US" sz="2200" b="1" dirty="0"/>
              <a:t> </a:t>
            </a:r>
            <a:r>
              <a:rPr lang="en-US" sz="2200" b="1" dirty="0" err="1">
                <a:solidFill>
                  <a:srgbClr val="C00000"/>
                </a:solidFill>
              </a:rPr>
              <a:t>isspace</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D095F1EB-094A-48E4-982D-259A7A746FFC}"/>
              </a:ext>
            </a:extLst>
          </p:cNvPr>
          <p:cNvPicPr>
            <a:picLocks noChangeAspect="1"/>
          </p:cNvPicPr>
          <p:nvPr/>
        </p:nvPicPr>
        <p:blipFill>
          <a:blip r:embed="rId2"/>
          <a:stretch>
            <a:fillRect/>
          </a:stretch>
        </p:blipFill>
        <p:spPr>
          <a:xfrm>
            <a:off x="2629609" y="3478160"/>
            <a:ext cx="8918156" cy="2875946"/>
          </a:xfrm>
          <a:prstGeom prst="rect">
            <a:avLst/>
          </a:prstGeom>
        </p:spPr>
      </p:pic>
    </p:spTree>
    <p:extLst>
      <p:ext uri="{BB962C8B-B14F-4D97-AF65-F5344CB8AC3E}">
        <p14:creationId xmlns:p14="http://schemas.microsoft.com/office/powerpoint/2010/main" val="1781333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tolower</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tolower</a:t>
            </a:r>
            <a:r>
              <a:rPr lang="en-US" sz="2200" b="1" dirty="0">
                <a:solidFill>
                  <a:srgbClr val="C00000"/>
                </a:solidFill>
                <a:latin typeface="+mj-lt"/>
              </a:rPr>
              <a:t>() </a:t>
            </a:r>
            <a:r>
              <a:rPr lang="en-US" sz="2200" dirty="0">
                <a:latin typeface="+mj-lt"/>
              </a:rPr>
              <a:t>function returns the ASCII value of a lowercase version of the character.</a:t>
            </a:r>
          </a:p>
          <a:p>
            <a:r>
              <a:rPr lang="en-US" sz="2200" dirty="0"/>
              <a:t>Syntax:   </a:t>
            </a:r>
            <a:r>
              <a:rPr lang="en-US" sz="2200" b="1" dirty="0">
                <a:solidFill>
                  <a:srgbClr val="0000CC"/>
                </a:solidFill>
              </a:rPr>
              <a:t>int</a:t>
            </a:r>
            <a:r>
              <a:rPr lang="en-US" sz="2200" b="1" dirty="0"/>
              <a:t> </a:t>
            </a:r>
            <a:r>
              <a:rPr lang="en-US" sz="2200" b="1" dirty="0" err="1">
                <a:solidFill>
                  <a:srgbClr val="C00000"/>
                </a:solidFill>
              </a:rPr>
              <a:t>tolower</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8" name="Picture 7">
            <a:extLst>
              <a:ext uri="{FF2B5EF4-FFF2-40B4-BE49-F238E27FC236}">
                <a16:creationId xmlns:a16="http://schemas.microsoft.com/office/drawing/2014/main" id="{72BE3B9E-41ED-4446-9562-58D34E0252C5}"/>
              </a:ext>
            </a:extLst>
          </p:cNvPr>
          <p:cNvPicPr>
            <a:picLocks noChangeAspect="1"/>
          </p:cNvPicPr>
          <p:nvPr/>
        </p:nvPicPr>
        <p:blipFill>
          <a:blip r:embed="rId2"/>
          <a:stretch>
            <a:fillRect/>
          </a:stretch>
        </p:blipFill>
        <p:spPr>
          <a:xfrm>
            <a:off x="2487869" y="3079566"/>
            <a:ext cx="7668854" cy="3245930"/>
          </a:xfrm>
          <a:prstGeom prst="rect">
            <a:avLst/>
          </a:prstGeom>
        </p:spPr>
      </p:pic>
    </p:spTree>
    <p:extLst>
      <p:ext uri="{BB962C8B-B14F-4D97-AF65-F5344CB8AC3E}">
        <p14:creationId xmlns:p14="http://schemas.microsoft.com/office/powerpoint/2010/main" val="2804955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468-B1FE-4338-81E2-515A3FC69CA6}"/>
              </a:ext>
            </a:extLst>
          </p:cNvPr>
          <p:cNvSpPr>
            <a:spLocks noGrp="1"/>
          </p:cNvSpPr>
          <p:nvPr>
            <p:ph type="title"/>
          </p:nvPr>
        </p:nvSpPr>
        <p:spPr/>
        <p:txBody>
          <a:bodyPr/>
          <a:lstStyle/>
          <a:p>
            <a:r>
              <a:rPr lang="en-US" dirty="0" err="1">
                <a:solidFill>
                  <a:srgbClr val="C00000"/>
                </a:solidFill>
              </a:rPr>
              <a:t>toupper</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0D76988B-6098-4465-A6AB-23BFEA2A2C2F}"/>
              </a:ext>
            </a:extLst>
          </p:cNvPr>
          <p:cNvSpPr>
            <a:spLocks noGrp="1"/>
          </p:cNvSpPr>
          <p:nvPr>
            <p:ph idx="1"/>
          </p:nvPr>
        </p:nvSpPr>
        <p:spPr>
          <a:xfrm>
            <a:off x="644235" y="1319178"/>
            <a:ext cx="11272461" cy="5122712"/>
          </a:xfrm>
        </p:spPr>
        <p:txBody>
          <a:bodyPr>
            <a:normAutofit/>
          </a:bodyPr>
          <a:lstStyle/>
          <a:p>
            <a:r>
              <a:rPr lang="en-US" sz="2200" dirty="0">
                <a:latin typeface="+mj-lt"/>
              </a:rPr>
              <a:t>The </a:t>
            </a:r>
            <a:r>
              <a:rPr lang="en-US" sz="2200" b="1" dirty="0" err="1">
                <a:solidFill>
                  <a:srgbClr val="C00000"/>
                </a:solidFill>
                <a:latin typeface="+mj-lt"/>
              </a:rPr>
              <a:t>toupper</a:t>
            </a:r>
            <a:r>
              <a:rPr lang="en-US" sz="2200" b="1" dirty="0">
                <a:solidFill>
                  <a:srgbClr val="C00000"/>
                </a:solidFill>
                <a:latin typeface="+mj-lt"/>
              </a:rPr>
              <a:t>() </a:t>
            </a:r>
            <a:r>
              <a:rPr lang="en-US" sz="2200" dirty="0">
                <a:latin typeface="+mj-lt"/>
              </a:rPr>
              <a:t>function returns the ASCII value of an uppercase version of the character.</a:t>
            </a:r>
          </a:p>
          <a:p>
            <a:r>
              <a:rPr lang="en-US" sz="2200" dirty="0"/>
              <a:t>Syntax:   </a:t>
            </a:r>
            <a:r>
              <a:rPr lang="en-US" sz="2200" b="1" dirty="0">
                <a:solidFill>
                  <a:srgbClr val="0000CC"/>
                </a:solidFill>
              </a:rPr>
              <a:t>int</a:t>
            </a:r>
            <a:r>
              <a:rPr lang="en-US" sz="2200" b="1" dirty="0"/>
              <a:t> </a:t>
            </a:r>
            <a:r>
              <a:rPr lang="en-US" sz="2200" b="1" dirty="0" err="1">
                <a:solidFill>
                  <a:srgbClr val="C00000"/>
                </a:solidFill>
              </a:rPr>
              <a:t>toupper</a:t>
            </a:r>
            <a:r>
              <a:rPr lang="en-US" sz="2200" b="1" dirty="0"/>
              <a:t>(</a:t>
            </a:r>
            <a:r>
              <a:rPr lang="en-US" sz="2200" b="1" dirty="0">
                <a:solidFill>
                  <a:srgbClr val="0000CC"/>
                </a:solidFill>
              </a:rPr>
              <a:t>int</a:t>
            </a:r>
            <a:r>
              <a:rPr lang="en-US" sz="2200" b="1" dirty="0"/>
              <a:t> c);</a:t>
            </a:r>
          </a:p>
          <a:p>
            <a:r>
              <a:rPr lang="en-US" sz="2200" dirty="0"/>
              <a:t>Example:</a:t>
            </a:r>
          </a:p>
        </p:txBody>
      </p:sp>
      <p:sp>
        <p:nvSpPr>
          <p:cNvPr id="4" name="Slide Number Placeholder 3">
            <a:extLst>
              <a:ext uri="{FF2B5EF4-FFF2-40B4-BE49-F238E27FC236}">
                <a16:creationId xmlns:a16="http://schemas.microsoft.com/office/drawing/2014/main" id="{9B0FA419-3BCF-4CE6-8544-0CCFCFF055E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5" name="Date Placeholder 4">
            <a:extLst>
              <a:ext uri="{FF2B5EF4-FFF2-40B4-BE49-F238E27FC236}">
                <a16:creationId xmlns:a16="http://schemas.microsoft.com/office/drawing/2014/main" id="{822149AE-2CD0-4D73-8886-045461C998B9}"/>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0" name="Picture 9">
            <a:extLst>
              <a:ext uri="{FF2B5EF4-FFF2-40B4-BE49-F238E27FC236}">
                <a16:creationId xmlns:a16="http://schemas.microsoft.com/office/drawing/2014/main" id="{6AC10667-D6A4-4294-A8FB-DE4717E181AD}"/>
              </a:ext>
            </a:extLst>
          </p:cNvPr>
          <p:cNvPicPr>
            <a:picLocks noChangeAspect="1"/>
          </p:cNvPicPr>
          <p:nvPr/>
        </p:nvPicPr>
        <p:blipFill>
          <a:blip r:embed="rId2"/>
          <a:stretch>
            <a:fillRect/>
          </a:stretch>
        </p:blipFill>
        <p:spPr>
          <a:xfrm>
            <a:off x="2488790" y="3506121"/>
            <a:ext cx="9246368" cy="2707865"/>
          </a:xfrm>
          <a:prstGeom prst="rect">
            <a:avLst/>
          </a:prstGeom>
        </p:spPr>
      </p:pic>
    </p:spTree>
    <p:extLst>
      <p:ext uri="{BB962C8B-B14F-4D97-AF65-F5344CB8AC3E}">
        <p14:creationId xmlns:p14="http://schemas.microsoft.com/office/powerpoint/2010/main" val="374785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5C74-D2B8-439F-948E-9078636A7DCF}"/>
              </a:ext>
            </a:extLst>
          </p:cNvPr>
          <p:cNvSpPr>
            <a:spLocks noGrp="1"/>
          </p:cNvSpPr>
          <p:nvPr>
            <p:ph type="title"/>
          </p:nvPr>
        </p:nvSpPr>
        <p:spPr/>
        <p:txBody>
          <a:bodyPr/>
          <a:lstStyle/>
          <a:p>
            <a:r>
              <a:rPr lang="en-US" dirty="0"/>
              <a:t>Exercise 1: Character Classification</a:t>
            </a:r>
          </a:p>
        </p:txBody>
      </p:sp>
      <p:sp>
        <p:nvSpPr>
          <p:cNvPr id="3" name="Content Placeholder 2">
            <a:extLst>
              <a:ext uri="{FF2B5EF4-FFF2-40B4-BE49-F238E27FC236}">
                <a16:creationId xmlns:a16="http://schemas.microsoft.com/office/drawing/2014/main" id="{E6B8B21B-6916-4A36-86FF-4A41FD9BE1D4}"/>
              </a:ext>
            </a:extLst>
          </p:cNvPr>
          <p:cNvSpPr>
            <a:spLocks noGrp="1"/>
          </p:cNvSpPr>
          <p:nvPr>
            <p:ph idx="1"/>
          </p:nvPr>
        </p:nvSpPr>
        <p:spPr>
          <a:xfrm>
            <a:off x="644236" y="1319178"/>
            <a:ext cx="10672693" cy="5122712"/>
          </a:xfrm>
        </p:spPr>
        <p:txBody>
          <a:bodyPr>
            <a:normAutofit/>
          </a:bodyPr>
          <a:lstStyle/>
          <a:p>
            <a:pPr>
              <a:lnSpc>
                <a:spcPct val="150000"/>
              </a:lnSpc>
            </a:pPr>
            <a:r>
              <a:rPr lang="en-US" dirty="0"/>
              <a:t>Write a program that takes a character as input and determines:</a:t>
            </a:r>
          </a:p>
          <a:p>
            <a:pPr marL="914400" lvl="1" indent="-457200">
              <a:lnSpc>
                <a:spcPct val="150000"/>
              </a:lnSpc>
              <a:buFont typeface="+mj-lt"/>
              <a:buAutoNum type="arabicPeriod"/>
            </a:pPr>
            <a:r>
              <a:rPr lang="en-US" sz="2400" dirty="0"/>
              <a:t>Whether it is a digit, uppercase letter, lowercase letter, or none of these.</a:t>
            </a:r>
          </a:p>
          <a:p>
            <a:pPr marL="914400" lvl="1" indent="-457200">
              <a:lnSpc>
                <a:spcPct val="150000"/>
              </a:lnSpc>
              <a:buFont typeface="+mj-lt"/>
              <a:buAutoNum type="arabicPeriod"/>
            </a:pPr>
            <a:r>
              <a:rPr lang="en-US" sz="2400" dirty="0"/>
              <a:t>If it is a letter, convert it to the opposite case (uppercase to lowercase and vice versa).</a:t>
            </a:r>
          </a:p>
        </p:txBody>
      </p:sp>
      <p:sp>
        <p:nvSpPr>
          <p:cNvPr id="4" name="Slide Number Placeholder 3">
            <a:extLst>
              <a:ext uri="{FF2B5EF4-FFF2-40B4-BE49-F238E27FC236}">
                <a16:creationId xmlns:a16="http://schemas.microsoft.com/office/drawing/2014/main" id="{F807D1A7-39CF-455F-8991-EA51069263C3}"/>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5" name="Date Placeholder 4">
            <a:extLst>
              <a:ext uri="{FF2B5EF4-FFF2-40B4-BE49-F238E27FC236}">
                <a16:creationId xmlns:a16="http://schemas.microsoft.com/office/drawing/2014/main" id="{DD23106A-E357-47D2-87B5-FCAD808AE803}"/>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167095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2906-41FE-4D78-8933-AADAA668E6A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9A70F94-8514-4BB9-8244-50D32DA23208}"/>
              </a:ext>
            </a:extLst>
          </p:cNvPr>
          <p:cNvSpPr>
            <a:spLocks noGrp="1"/>
          </p:cNvSpPr>
          <p:nvPr>
            <p:ph idx="1"/>
          </p:nvPr>
        </p:nvSpPr>
        <p:spPr/>
        <p:txBody>
          <a:bodyPr>
            <a:normAutofit/>
          </a:bodyPr>
          <a:lstStyle/>
          <a:p>
            <a:pPr marL="0" indent="0">
              <a:buNone/>
            </a:pPr>
            <a:r>
              <a:rPr lang="en-US" dirty="0"/>
              <a:t>After studying this chapter, you should be able to use the following build-in libraries:</a:t>
            </a:r>
          </a:p>
          <a:p>
            <a:r>
              <a:rPr lang="en-US" dirty="0" err="1">
                <a:latin typeface="+mj-lt"/>
              </a:rPr>
              <a:t>Stardard</a:t>
            </a:r>
            <a:r>
              <a:rPr lang="en-US" dirty="0">
                <a:latin typeface="+mj-lt"/>
              </a:rPr>
              <a:t> and Math libraries: </a:t>
            </a:r>
            <a:r>
              <a:rPr lang="en-US" dirty="0" err="1">
                <a:solidFill>
                  <a:srgbClr val="1C1E21"/>
                </a:solidFill>
                <a:latin typeface="+mj-lt"/>
              </a:rPr>
              <a:t>stdlib.h</a:t>
            </a:r>
            <a:r>
              <a:rPr lang="en-US" dirty="0">
                <a:solidFill>
                  <a:srgbClr val="1C1E21"/>
                </a:solidFill>
                <a:latin typeface="+mj-lt"/>
              </a:rPr>
              <a:t>, </a:t>
            </a:r>
            <a:r>
              <a:rPr lang="en-US" dirty="0" err="1">
                <a:solidFill>
                  <a:srgbClr val="1C1E21"/>
                </a:solidFill>
                <a:latin typeface="+mj-lt"/>
              </a:rPr>
              <a:t>math.h</a:t>
            </a:r>
            <a:r>
              <a:rPr lang="en-US" dirty="0">
                <a:solidFill>
                  <a:srgbClr val="1C1E21"/>
                </a:solidFill>
                <a:latin typeface="+mj-lt"/>
              </a:rPr>
              <a:t> </a:t>
            </a:r>
            <a:r>
              <a:rPr lang="en-US" dirty="0">
                <a:solidFill>
                  <a:srgbClr val="1C1E21"/>
                </a:solidFill>
                <a:latin typeface="+mj-lt"/>
                <a:sym typeface="Wingdings" panose="05000000000000000000" pitchFamily="2" charset="2"/>
              </a:rPr>
              <a:t> Mathematical Functions</a:t>
            </a:r>
            <a:endParaRPr lang="en-US" dirty="0">
              <a:solidFill>
                <a:srgbClr val="1C1E21"/>
              </a:solidFill>
              <a:latin typeface="+mj-lt"/>
            </a:endParaRPr>
          </a:p>
          <a:p>
            <a:r>
              <a:rPr lang="en-US" dirty="0">
                <a:latin typeface="+mj-lt"/>
              </a:rPr>
              <a:t>Time library: </a:t>
            </a:r>
            <a:r>
              <a:rPr lang="en-US" dirty="0" err="1">
                <a:latin typeface="+mj-lt"/>
              </a:rPr>
              <a:t>time.h</a:t>
            </a:r>
            <a:endParaRPr lang="en-US" dirty="0">
              <a:latin typeface="+mj-lt"/>
            </a:endParaRPr>
          </a:p>
          <a:p>
            <a:r>
              <a:rPr lang="en-US" dirty="0">
                <a:latin typeface="+mj-lt"/>
              </a:rPr>
              <a:t>The Character library: </a:t>
            </a:r>
            <a:r>
              <a:rPr lang="en-US" dirty="0" err="1">
                <a:latin typeface="+mj-lt"/>
              </a:rPr>
              <a:t>ctype.h</a:t>
            </a:r>
            <a:endParaRPr lang="en-US" dirty="0">
              <a:latin typeface="+mj-lt"/>
            </a:endParaRPr>
          </a:p>
        </p:txBody>
      </p:sp>
      <p:sp>
        <p:nvSpPr>
          <p:cNvPr id="4" name="Slide Number Placeholder 3">
            <a:extLst>
              <a:ext uri="{FF2B5EF4-FFF2-40B4-BE49-F238E27FC236}">
                <a16:creationId xmlns:a16="http://schemas.microsoft.com/office/drawing/2014/main" id="{13492E25-2450-4198-99A6-618538580F77}"/>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5" name="Date Placeholder 4">
            <a:extLst>
              <a:ext uri="{FF2B5EF4-FFF2-40B4-BE49-F238E27FC236}">
                <a16:creationId xmlns:a16="http://schemas.microsoft.com/office/drawing/2014/main" id="{D670AF14-7EE6-4E20-8D7F-A38830C83D2E}"/>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279434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87EF-A7D1-40C7-8F93-26936031CD74}"/>
              </a:ext>
            </a:extLst>
          </p:cNvPr>
          <p:cNvSpPr>
            <a:spLocks noGrp="1"/>
          </p:cNvSpPr>
          <p:nvPr>
            <p:ph type="title"/>
          </p:nvPr>
        </p:nvSpPr>
        <p:spPr/>
        <p:txBody>
          <a:bodyPr/>
          <a:lstStyle/>
          <a:p>
            <a:pPr algn="ctr"/>
            <a:r>
              <a:rPr lang="en-US" sz="3500" dirty="0"/>
              <a:t>Summary</a:t>
            </a:r>
          </a:p>
        </p:txBody>
      </p:sp>
      <p:sp>
        <p:nvSpPr>
          <p:cNvPr id="4" name="Slide Number Placeholder 3">
            <a:extLst>
              <a:ext uri="{FF2B5EF4-FFF2-40B4-BE49-F238E27FC236}">
                <a16:creationId xmlns:a16="http://schemas.microsoft.com/office/drawing/2014/main" id="{96104580-C894-4B97-8365-1BD836F2CA2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5" name="Date Placeholder 4">
            <a:extLst>
              <a:ext uri="{FF2B5EF4-FFF2-40B4-BE49-F238E27FC236}">
                <a16:creationId xmlns:a16="http://schemas.microsoft.com/office/drawing/2014/main" id="{3F8DBD13-FEC6-4BE0-A45C-EFD5E4F30052}"/>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Rectangle 3">
            <a:extLst>
              <a:ext uri="{FF2B5EF4-FFF2-40B4-BE49-F238E27FC236}">
                <a16:creationId xmlns:a16="http://schemas.microsoft.com/office/drawing/2014/main" id="{AF298D27-8A67-421E-98C9-28526D5E8ECC}"/>
              </a:ext>
            </a:extLst>
          </p:cNvPr>
          <p:cNvSpPr>
            <a:spLocks noGrp="1"/>
          </p:cNvSpPr>
          <p:nvPr>
            <p:ph idx="1"/>
          </p:nvPr>
        </p:nvSpPr>
        <p:spPr>
          <a:xfrm>
            <a:off x="644525" y="1474839"/>
            <a:ext cx="11085513" cy="4967236"/>
          </a:xfrm>
        </p:spPr>
        <p:txBody>
          <a:bodyPr/>
          <a:lstStyle/>
          <a:p>
            <a:pPr>
              <a:buFont typeface="Wingdings" pitchFamily="2" charset="2"/>
              <a:buNone/>
            </a:pPr>
            <a:r>
              <a:rPr lang="en-US" sz="2500" dirty="0">
                <a:latin typeface="Arial" charset="0"/>
                <a:cs typeface="Arial" charset="0"/>
              </a:rPr>
              <a:t>The standard C libraries </a:t>
            </a:r>
          </a:p>
          <a:p>
            <a:r>
              <a:rPr lang="en-US" dirty="0">
                <a:latin typeface="Arial" charset="0"/>
                <a:cs typeface="Arial" charset="0"/>
              </a:rPr>
              <a:t>Standard: </a:t>
            </a:r>
            <a:r>
              <a:rPr lang="en-US" b="1" dirty="0">
                <a:latin typeface="Arial" charset="0"/>
                <a:cs typeface="Arial" charset="0"/>
              </a:rPr>
              <a:t>stdlib.h</a:t>
            </a:r>
          </a:p>
          <a:p>
            <a:r>
              <a:rPr lang="en-US" dirty="0">
                <a:latin typeface="Arial" charset="0"/>
                <a:cs typeface="Arial" charset="0"/>
              </a:rPr>
              <a:t>Time: </a:t>
            </a:r>
            <a:r>
              <a:rPr lang="en-US" b="1" dirty="0">
                <a:latin typeface="Arial" charset="0"/>
                <a:cs typeface="Arial" charset="0"/>
              </a:rPr>
              <a:t>time.h</a:t>
            </a:r>
          </a:p>
          <a:p>
            <a:r>
              <a:rPr lang="en-US" dirty="0">
                <a:latin typeface="Arial" charset="0"/>
                <a:cs typeface="Arial" charset="0"/>
              </a:rPr>
              <a:t>Math: </a:t>
            </a:r>
            <a:r>
              <a:rPr lang="en-US" b="1" dirty="0">
                <a:latin typeface="Arial" charset="0"/>
                <a:cs typeface="Arial" charset="0"/>
              </a:rPr>
              <a:t>math.h</a:t>
            </a:r>
          </a:p>
          <a:p>
            <a:r>
              <a:rPr lang="en-US" dirty="0">
                <a:latin typeface="Arial" charset="0"/>
                <a:cs typeface="Arial" charset="0"/>
              </a:rPr>
              <a:t>Character: </a:t>
            </a:r>
            <a:r>
              <a:rPr lang="en-US" b="1" dirty="0">
                <a:latin typeface="Arial" charset="0"/>
                <a:cs typeface="Arial" charset="0"/>
              </a:rPr>
              <a:t>ctype.h</a:t>
            </a:r>
          </a:p>
          <a:p>
            <a:pPr>
              <a:buFont typeface="Wingdings" pitchFamily="2" charset="2"/>
              <a:buNone/>
            </a:pPr>
            <a:endParaRPr lang="en-US" dirty="0">
              <a:latin typeface="Arial" charset="0"/>
              <a:cs typeface="Arial" charset="0"/>
            </a:endParaRPr>
          </a:p>
        </p:txBody>
      </p:sp>
      <p:sp>
        <p:nvSpPr>
          <p:cNvPr id="7" name="Text Box 5">
            <a:extLst>
              <a:ext uri="{FF2B5EF4-FFF2-40B4-BE49-F238E27FC236}">
                <a16:creationId xmlns:a16="http://schemas.microsoft.com/office/drawing/2014/main" id="{921B743F-AF48-405C-935D-B257697D23BD}"/>
              </a:ext>
            </a:extLst>
          </p:cNvPr>
          <p:cNvSpPr txBox="1">
            <a:spLocks noChangeArrowheads="1"/>
          </p:cNvSpPr>
          <p:nvPr/>
        </p:nvSpPr>
        <p:spPr bwMode="auto">
          <a:xfrm>
            <a:off x="4602856" y="2413337"/>
            <a:ext cx="29862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b="1" dirty="0"/>
              <a:t>Q&amp;A</a:t>
            </a:r>
          </a:p>
        </p:txBody>
      </p:sp>
    </p:spTree>
    <p:extLst>
      <p:ext uri="{BB962C8B-B14F-4D97-AF65-F5344CB8AC3E}">
        <p14:creationId xmlns:p14="http://schemas.microsoft.com/office/powerpoint/2010/main" val="5408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F4DECC-1A0F-46D6-8065-1EBF1C6840C4}"/>
              </a:ext>
            </a:extLst>
          </p:cNvPr>
          <p:cNvSpPr>
            <a:spLocks noGrp="1"/>
          </p:cNvSpPr>
          <p:nvPr>
            <p:ph type="ctrTitle"/>
          </p:nvPr>
        </p:nvSpPr>
        <p:spPr>
          <a:xfrm>
            <a:off x="1494631" y="1649156"/>
            <a:ext cx="9202738" cy="177984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10000"/>
              </a:lnSpc>
              <a:spcAft>
                <a:spcPts val="600"/>
              </a:spcAft>
            </a:pPr>
            <a:r>
              <a:rPr lang="en-US" altLang="ko-KR" b="1" dirty="0">
                <a:solidFill>
                  <a:schemeClr val="accent2"/>
                </a:solidFill>
                <a:latin typeface="Arial" panose="020B0604020202020204" pitchFamily="34" charset="0"/>
                <a:cs typeface="Arial" panose="020B0604020202020204" pitchFamily="34" charset="0"/>
              </a:rPr>
              <a:t>Input and Validation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909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6921-E11D-4F5E-B49C-E6BF354BD220}"/>
              </a:ext>
            </a:extLst>
          </p:cNvPr>
          <p:cNvSpPr>
            <a:spLocks noGrp="1"/>
          </p:cNvSpPr>
          <p:nvPr>
            <p:ph type="title"/>
          </p:nvPr>
        </p:nvSpPr>
        <p:spPr/>
        <p:txBody>
          <a:bodyPr/>
          <a:lstStyle/>
          <a:p>
            <a:pPr algn="ctr"/>
            <a:r>
              <a:rPr lang="en-US" sz="3500" dirty="0"/>
              <a:t>Contents</a:t>
            </a:r>
          </a:p>
        </p:txBody>
      </p:sp>
      <p:sp>
        <p:nvSpPr>
          <p:cNvPr id="3" name="Content Placeholder 2">
            <a:extLst>
              <a:ext uri="{FF2B5EF4-FFF2-40B4-BE49-F238E27FC236}">
                <a16:creationId xmlns:a16="http://schemas.microsoft.com/office/drawing/2014/main" id="{83C633B5-E1B3-4C42-A9D6-9CDE94F60C7B}"/>
              </a:ext>
            </a:extLst>
          </p:cNvPr>
          <p:cNvSpPr>
            <a:spLocks noGrp="1"/>
          </p:cNvSpPr>
          <p:nvPr>
            <p:ph idx="1"/>
          </p:nvPr>
        </p:nvSpPr>
        <p:spPr/>
        <p:txBody>
          <a:bodyPr>
            <a:normAutofit/>
          </a:bodyPr>
          <a:lstStyle/>
          <a:p>
            <a:r>
              <a:rPr lang="en-US" sz="2500" dirty="0"/>
              <a:t>Types of Input</a:t>
            </a:r>
          </a:p>
          <a:p>
            <a:r>
              <a:rPr lang="en-US" sz="2500" dirty="0"/>
              <a:t>Input a character: </a:t>
            </a:r>
            <a:r>
              <a:rPr lang="en-US" sz="2500" dirty="0" err="1"/>
              <a:t>getchar</a:t>
            </a:r>
            <a:r>
              <a:rPr lang="en-US" sz="2500" dirty="0"/>
              <a:t>()</a:t>
            </a:r>
          </a:p>
          <a:p>
            <a:r>
              <a:rPr lang="en-US" sz="2500" dirty="0"/>
              <a:t>Input data:  </a:t>
            </a:r>
            <a:r>
              <a:rPr lang="en-US" sz="2500" dirty="0" err="1"/>
              <a:t>scanf</a:t>
            </a:r>
            <a:r>
              <a:rPr lang="en-US" sz="2500" dirty="0"/>
              <a:t>(…)</a:t>
            </a:r>
          </a:p>
          <a:p>
            <a:r>
              <a:rPr lang="en-US" sz="2500" dirty="0"/>
              <a:t>Input Validation</a:t>
            </a:r>
          </a:p>
        </p:txBody>
      </p:sp>
      <p:sp>
        <p:nvSpPr>
          <p:cNvPr id="4" name="Slide Number Placeholder 3">
            <a:extLst>
              <a:ext uri="{FF2B5EF4-FFF2-40B4-BE49-F238E27FC236}">
                <a16:creationId xmlns:a16="http://schemas.microsoft.com/office/drawing/2014/main" id="{E690AA04-9B86-4525-B402-652D57CD6E6E}"/>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5" name="Date Placeholder 4">
            <a:extLst>
              <a:ext uri="{FF2B5EF4-FFF2-40B4-BE49-F238E27FC236}">
                <a16:creationId xmlns:a16="http://schemas.microsoft.com/office/drawing/2014/main" id="{7BE9EE77-3222-4589-AD20-EDEDE3EBD219}"/>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556958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21E1-AC3C-4DBC-9E7C-7EB0738F77FF}"/>
              </a:ext>
            </a:extLst>
          </p:cNvPr>
          <p:cNvSpPr>
            <a:spLocks noGrp="1"/>
          </p:cNvSpPr>
          <p:nvPr>
            <p:ph type="title"/>
          </p:nvPr>
        </p:nvSpPr>
        <p:spPr/>
        <p:txBody>
          <a:bodyPr/>
          <a:lstStyle/>
          <a:p>
            <a:r>
              <a:rPr lang="en-US" dirty="0"/>
              <a:t>1 - Types of Input</a:t>
            </a:r>
          </a:p>
        </p:txBody>
      </p:sp>
      <p:sp>
        <p:nvSpPr>
          <p:cNvPr id="3" name="Content Placeholder 2">
            <a:extLst>
              <a:ext uri="{FF2B5EF4-FFF2-40B4-BE49-F238E27FC236}">
                <a16:creationId xmlns:a16="http://schemas.microsoft.com/office/drawing/2014/main" id="{7F3AC3E1-E977-402F-8718-449664EB768D}"/>
              </a:ext>
            </a:extLst>
          </p:cNvPr>
          <p:cNvSpPr>
            <a:spLocks noGrp="1"/>
          </p:cNvSpPr>
          <p:nvPr>
            <p:ph idx="1"/>
          </p:nvPr>
        </p:nvSpPr>
        <p:spPr>
          <a:xfrm>
            <a:off x="644236" y="2920180"/>
            <a:ext cx="11085946" cy="3521709"/>
          </a:xfrm>
        </p:spPr>
        <p:txBody>
          <a:bodyPr>
            <a:normAutofit fontScale="92500" lnSpcReduction="20000"/>
          </a:bodyPr>
          <a:lstStyle/>
          <a:p>
            <a:r>
              <a:rPr lang="en-US" dirty="0"/>
              <a:t>Interactive program (event-based program) uses </a:t>
            </a:r>
            <a:r>
              <a:rPr lang="en-US" b="1" dirty="0"/>
              <a:t>unbuffered input</a:t>
            </a:r>
            <a:r>
              <a:rPr lang="en-US" dirty="0"/>
              <a:t>. The program can respond to each and every keystroke directly.</a:t>
            </a:r>
          </a:p>
          <a:p>
            <a:r>
              <a:rPr lang="en-US" b="1" dirty="0"/>
              <a:t>Buffer</a:t>
            </a:r>
            <a:r>
              <a:rPr lang="en-US" dirty="0"/>
              <a:t>: A memory region is associated with a hardware such as keyboard, monitor, hard disk, … It holds data temporarily.</a:t>
            </a:r>
          </a:p>
          <a:p>
            <a:r>
              <a:rPr lang="en-US" b="1" dirty="0"/>
              <a:t>Buffered input</a:t>
            </a:r>
            <a:r>
              <a:rPr lang="en-US" dirty="0"/>
              <a:t> enables data editing before submission to a program. That means that input data can be treated as units and they can be pre-processed before they are passed to the program.</a:t>
            </a:r>
          </a:p>
          <a:p>
            <a:r>
              <a:rPr lang="en-US" dirty="0"/>
              <a:t>Input functions will access device buffer to get data.</a:t>
            </a:r>
          </a:p>
        </p:txBody>
      </p:sp>
      <p:sp>
        <p:nvSpPr>
          <p:cNvPr id="4" name="Slide Number Placeholder 3">
            <a:extLst>
              <a:ext uri="{FF2B5EF4-FFF2-40B4-BE49-F238E27FC236}">
                <a16:creationId xmlns:a16="http://schemas.microsoft.com/office/drawing/2014/main" id="{B6E43D1F-21F1-4291-88C4-06E4832D332B}"/>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5" name="Date Placeholder 4">
            <a:extLst>
              <a:ext uri="{FF2B5EF4-FFF2-40B4-BE49-F238E27FC236}">
                <a16:creationId xmlns:a16="http://schemas.microsoft.com/office/drawing/2014/main" id="{082DF6CB-4601-4CB9-95FF-4543CE7C0E0F}"/>
              </a:ext>
            </a:extLst>
          </p:cNvPr>
          <p:cNvSpPr>
            <a:spLocks noGrp="1"/>
          </p:cNvSpPr>
          <p:nvPr>
            <p:ph type="dt" sz="half" idx="10"/>
          </p:nvPr>
        </p:nvSpPr>
        <p:spPr/>
        <p:txBody>
          <a:bodyPr/>
          <a:lstStyle/>
          <a:p>
            <a:fld id="{17256740-3DC7-40BE-968F-29F94186F3AD}" type="datetime1">
              <a:rPr lang="vi-VN" smtClean="0"/>
              <a:t>03/01/2025</a:t>
            </a:fld>
            <a:endParaRPr lang="en-US" dirty="0"/>
          </a:p>
        </p:txBody>
      </p:sp>
      <p:grpSp>
        <p:nvGrpSpPr>
          <p:cNvPr id="6" name="Group 5">
            <a:extLst>
              <a:ext uri="{FF2B5EF4-FFF2-40B4-BE49-F238E27FC236}">
                <a16:creationId xmlns:a16="http://schemas.microsoft.com/office/drawing/2014/main" id="{ED4C569F-0A1C-40F5-8D00-F94404AAA28F}"/>
              </a:ext>
            </a:extLst>
          </p:cNvPr>
          <p:cNvGrpSpPr/>
          <p:nvPr/>
        </p:nvGrpSpPr>
        <p:grpSpPr>
          <a:xfrm>
            <a:off x="747252" y="1514167"/>
            <a:ext cx="10835147" cy="1066800"/>
            <a:chOff x="152400" y="1219200"/>
            <a:chExt cx="8763000" cy="1066800"/>
          </a:xfrm>
        </p:grpSpPr>
        <p:grpSp>
          <p:nvGrpSpPr>
            <p:cNvPr id="7" name="Group 6">
              <a:extLst>
                <a:ext uri="{FF2B5EF4-FFF2-40B4-BE49-F238E27FC236}">
                  <a16:creationId xmlns:a16="http://schemas.microsoft.com/office/drawing/2014/main" id="{FBC36F27-F6AA-47B9-801B-9D135B9A55BB}"/>
                </a:ext>
              </a:extLst>
            </p:cNvPr>
            <p:cNvGrpSpPr/>
            <p:nvPr/>
          </p:nvGrpSpPr>
          <p:grpSpPr>
            <a:xfrm>
              <a:off x="2209800" y="1219200"/>
              <a:ext cx="6705600" cy="1066800"/>
              <a:chOff x="990600" y="1219200"/>
              <a:chExt cx="6705600" cy="1066800"/>
            </a:xfrm>
          </p:grpSpPr>
          <p:sp>
            <p:nvSpPr>
              <p:cNvPr id="10" name="Rectangle 9">
                <a:extLst>
                  <a:ext uri="{FF2B5EF4-FFF2-40B4-BE49-F238E27FC236}">
                    <a16:creationId xmlns:a16="http://schemas.microsoft.com/office/drawing/2014/main" id="{91E632E5-3881-432D-BB85-02B56F80BF39}"/>
                  </a:ext>
                </a:extLst>
              </p:cNvPr>
              <p:cNvSpPr/>
              <p:nvPr/>
            </p:nvSpPr>
            <p:spPr>
              <a:xfrm>
                <a:off x="990600" y="1219200"/>
                <a:ext cx="9144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1" name="Rectangle 10">
                <a:extLst>
                  <a:ext uri="{FF2B5EF4-FFF2-40B4-BE49-F238E27FC236}">
                    <a16:creationId xmlns:a16="http://schemas.microsoft.com/office/drawing/2014/main" id="{8233F5E7-5484-4927-80AE-879FCFB3B5F8}"/>
                  </a:ext>
                </a:extLst>
              </p:cNvPr>
              <p:cNvSpPr/>
              <p:nvPr/>
            </p:nvSpPr>
            <p:spPr>
              <a:xfrm>
                <a:off x="990600" y="1828800"/>
                <a:ext cx="9144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2" name="Rectangle 11">
                <a:extLst>
                  <a:ext uri="{FF2B5EF4-FFF2-40B4-BE49-F238E27FC236}">
                    <a16:creationId xmlns:a16="http://schemas.microsoft.com/office/drawing/2014/main" id="{0F7DC154-F8C9-4249-9740-9E1684420AAF}"/>
                  </a:ext>
                </a:extLst>
              </p:cNvPr>
              <p:cNvSpPr/>
              <p:nvPr/>
            </p:nvSpPr>
            <p:spPr>
              <a:xfrm>
                <a:off x="2362200" y="1219200"/>
                <a:ext cx="11430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3" name="Rectangle 12">
                <a:extLst>
                  <a:ext uri="{FF2B5EF4-FFF2-40B4-BE49-F238E27FC236}">
                    <a16:creationId xmlns:a16="http://schemas.microsoft.com/office/drawing/2014/main" id="{6588A4BD-A436-441A-820B-212404B06B37}"/>
                  </a:ext>
                </a:extLst>
              </p:cNvPr>
              <p:cNvSpPr/>
              <p:nvPr/>
            </p:nvSpPr>
            <p:spPr>
              <a:xfrm>
                <a:off x="2362200" y="1828800"/>
                <a:ext cx="11430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4" name="Rectangle 13">
                <a:extLst>
                  <a:ext uri="{FF2B5EF4-FFF2-40B4-BE49-F238E27FC236}">
                    <a16:creationId xmlns:a16="http://schemas.microsoft.com/office/drawing/2014/main" id="{32387E9F-0276-4B9C-8DBA-E850B0CEA22A}"/>
                  </a:ext>
                </a:extLst>
              </p:cNvPr>
              <p:cNvSpPr/>
              <p:nvPr/>
            </p:nvSpPr>
            <p:spPr>
              <a:xfrm>
                <a:off x="3810000" y="1828800"/>
                <a:ext cx="15240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buffer</a:t>
                </a:r>
              </a:p>
            </p:txBody>
          </p:sp>
          <p:sp>
            <p:nvSpPr>
              <p:cNvPr id="15" name="Rectangle 14">
                <a:extLst>
                  <a:ext uri="{FF2B5EF4-FFF2-40B4-BE49-F238E27FC236}">
                    <a16:creationId xmlns:a16="http://schemas.microsoft.com/office/drawing/2014/main" id="{BFBC4DA0-E925-42F7-8B4D-6370DE7C59F3}"/>
                  </a:ext>
                </a:extLst>
              </p:cNvPr>
              <p:cNvSpPr/>
              <p:nvPr/>
            </p:nvSpPr>
            <p:spPr>
              <a:xfrm>
                <a:off x="5715000" y="1828800"/>
                <a:ext cx="19812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Program</a:t>
                </a:r>
              </a:p>
            </p:txBody>
          </p:sp>
          <p:sp>
            <p:nvSpPr>
              <p:cNvPr id="16" name="Rectangle 15">
                <a:extLst>
                  <a:ext uri="{FF2B5EF4-FFF2-40B4-BE49-F238E27FC236}">
                    <a16:creationId xmlns:a16="http://schemas.microsoft.com/office/drawing/2014/main" id="{E267E193-DD7B-41CB-A1D0-7EBCDA740B8A}"/>
                  </a:ext>
                </a:extLst>
              </p:cNvPr>
              <p:cNvSpPr/>
              <p:nvPr/>
            </p:nvSpPr>
            <p:spPr>
              <a:xfrm>
                <a:off x="5715000" y="1219200"/>
                <a:ext cx="1981200" cy="457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Program</a:t>
                </a:r>
              </a:p>
            </p:txBody>
          </p:sp>
          <p:sp>
            <p:nvSpPr>
              <p:cNvPr id="17" name="Rectangle 16">
                <a:extLst>
                  <a:ext uri="{FF2B5EF4-FFF2-40B4-BE49-F238E27FC236}">
                    <a16:creationId xmlns:a16="http://schemas.microsoft.com/office/drawing/2014/main" id="{EFFFAD2A-8C6D-4C85-8725-217295ECE01D}"/>
                  </a:ext>
                </a:extLst>
              </p:cNvPr>
              <p:cNvSpPr/>
              <p:nvPr/>
            </p:nvSpPr>
            <p:spPr>
              <a:xfrm>
                <a:off x="5889043" y="1295400"/>
                <a:ext cx="914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sp>
            <p:nvSpPr>
              <p:cNvPr id="18" name="Rectangle 17">
                <a:extLst>
                  <a:ext uri="{FF2B5EF4-FFF2-40B4-BE49-F238E27FC236}">
                    <a16:creationId xmlns:a16="http://schemas.microsoft.com/office/drawing/2014/main" id="{E8DBDDB4-4562-465E-B1E4-8F9C7FADA94F}"/>
                  </a:ext>
                </a:extLst>
              </p:cNvPr>
              <p:cNvSpPr/>
              <p:nvPr/>
            </p:nvSpPr>
            <p:spPr>
              <a:xfrm>
                <a:off x="5889043" y="1905000"/>
                <a:ext cx="914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cxnSp>
            <p:nvCxnSpPr>
              <p:cNvPr id="19" name="Straight Arrow Connector 18">
                <a:extLst>
                  <a:ext uri="{FF2B5EF4-FFF2-40B4-BE49-F238E27FC236}">
                    <a16:creationId xmlns:a16="http://schemas.microsoft.com/office/drawing/2014/main" id="{36D2653A-DBAE-4074-BF3B-767484D71F46}"/>
                  </a:ext>
                </a:extLst>
              </p:cNvPr>
              <p:cNvCxnSpPr>
                <a:stCxn id="11" idx="3"/>
                <a:endCxn id="13" idx="1"/>
              </p:cNvCxnSpPr>
              <p:nvPr/>
            </p:nvCxnSpPr>
            <p:spPr>
              <a:xfrm>
                <a:off x="1905000" y="2057400"/>
                <a:ext cx="45720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EB04C7-9474-4E5E-A289-2C715C634B26}"/>
                  </a:ext>
                </a:extLst>
              </p:cNvPr>
              <p:cNvCxnSpPr>
                <a:stCxn id="13" idx="3"/>
                <a:endCxn id="14" idx="1"/>
              </p:cNvCxnSpPr>
              <p:nvPr/>
            </p:nvCxnSpPr>
            <p:spPr>
              <a:xfrm>
                <a:off x="3505200" y="2057400"/>
                <a:ext cx="30480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249F046-F7BE-48CC-A0D3-CD6C6710FEDF}"/>
                  </a:ext>
                </a:extLst>
              </p:cNvPr>
              <p:cNvCxnSpPr>
                <a:cxnSpLocks/>
                <a:stCxn id="14" idx="3"/>
                <a:endCxn id="18" idx="1"/>
              </p:cNvCxnSpPr>
              <p:nvPr/>
            </p:nvCxnSpPr>
            <p:spPr>
              <a:xfrm>
                <a:off x="5334000" y="2057400"/>
                <a:ext cx="555043" cy="0"/>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7F5714-D03F-4778-A3AB-F83375AA970E}"/>
                  </a:ext>
                </a:extLst>
              </p:cNvPr>
              <p:cNvCxnSpPr/>
              <p:nvPr/>
            </p:nvCxnSpPr>
            <p:spPr>
              <a:xfrm>
                <a:off x="1905000" y="1447800"/>
                <a:ext cx="457200" cy="1588"/>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CA305A-D92D-4B1C-BDCA-AC284BCC6A60}"/>
                  </a:ext>
                </a:extLst>
              </p:cNvPr>
              <p:cNvCxnSpPr>
                <a:cxnSpLocks/>
                <a:stCxn id="12" idx="3"/>
              </p:cNvCxnSpPr>
              <p:nvPr/>
            </p:nvCxnSpPr>
            <p:spPr>
              <a:xfrm>
                <a:off x="3505200" y="1447800"/>
                <a:ext cx="2370014" cy="0"/>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F93E72C-4372-436A-837A-5A6BAD33FDA7}"/>
                </a:ext>
              </a:extLst>
            </p:cNvPr>
            <p:cNvSpPr/>
            <p:nvPr/>
          </p:nvSpPr>
          <p:spPr>
            <a:xfrm>
              <a:off x="152400" y="1219200"/>
              <a:ext cx="19050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Unbuffered Input</a:t>
              </a:r>
            </a:p>
          </p:txBody>
        </p:sp>
        <p:sp>
          <p:nvSpPr>
            <p:cNvPr id="9" name="Rectangle 8">
              <a:extLst>
                <a:ext uri="{FF2B5EF4-FFF2-40B4-BE49-F238E27FC236}">
                  <a16:creationId xmlns:a16="http://schemas.microsoft.com/office/drawing/2014/main" id="{D7E9BB62-3783-4CB7-AD8D-E21E0402FCEA}"/>
                </a:ext>
              </a:extLst>
            </p:cNvPr>
            <p:cNvSpPr/>
            <p:nvPr/>
          </p:nvSpPr>
          <p:spPr>
            <a:xfrm>
              <a:off x="152400" y="1828800"/>
              <a:ext cx="19050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Buffered Input</a:t>
              </a:r>
            </a:p>
          </p:txBody>
        </p:sp>
      </p:grpSp>
    </p:spTree>
    <p:extLst>
      <p:ext uri="{BB962C8B-B14F-4D97-AF65-F5344CB8AC3E}">
        <p14:creationId xmlns:p14="http://schemas.microsoft.com/office/powerpoint/2010/main" val="65791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09CF-14F2-41EA-8BB5-DF3B59B5054F}"/>
              </a:ext>
            </a:extLst>
          </p:cNvPr>
          <p:cNvSpPr>
            <a:spLocks noGrp="1"/>
          </p:cNvSpPr>
          <p:nvPr>
            <p:ph type="title"/>
          </p:nvPr>
        </p:nvSpPr>
        <p:spPr/>
        <p:txBody>
          <a:bodyPr/>
          <a:lstStyle/>
          <a:p>
            <a:r>
              <a:rPr lang="en-US" dirty="0"/>
              <a:t>Buffered Input</a:t>
            </a:r>
          </a:p>
        </p:txBody>
      </p:sp>
      <p:sp>
        <p:nvSpPr>
          <p:cNvPr id="3" name="Content Placeholder 2">
            <a:extLst>
              <a:ext uri="{FF2B5EF4-FFF2-40B4-BE49-F238E27FC236}">
                <a16:creationId xmlns:a16="http://schemas.microsoft.com/office/drawing/2014/main" id="{14C7A54C-0358-4604-871C-0F6342E07095}"/>
              </a:ext>
            </a:extLst>
          </p:cNvPr>
          <p:cNvSpPr>
            <a:spLocks noGrp="1"/>
          </p:cNvSpPr>
          <p:nvPr>
            <p:ph idx="1"/>
          </p:nvPr>
        </p:nvSpPr>
        <p:spPr/>
        <p:txBody>
          <a:bodyPr/>
          <a:lstStyle/>
          <a:p>
            <a:pPr>
              <a:lnSpc>
                <a:spcPct val="150000"/>
              </a:lnSpc>
            </a:pPr>
            <a:r>
              <a:rPr lang="en-US" dirty="0"/>
              <a:t>To transfer the contents of a buffer to a program the user must press the </a:t>
            </a:r>
            <a:r>
              <a:rPr lang="en-US" b="1" dirty="0"/>
              <a:t>'\n'</a:t>
            </a:r>
            <a:r>
              <a:rPr lang="en-US" dirty="0"/>
              <a:t> character.</a:t>
            </a:r>
          </a:p>
          <a:p>
            <a:pPr>
              <a:lnSpc>
                <a:spcPct val="150000"/>
              </a:lnSpc>
            </a:pPr>
            <a:r>
              <a:rPr lang="en-US" b="1" dirty="0"/>
              <a:t>Stream</a:t>
            </a:r>
            <a:r>
              <a:rPr lang="en-US" dirty="0"/>
              <a:t>: A concept allows generalizing access data in a buffer as a chain of characters.</a:t>
            </a:r>
          </a:p>
          <a:p>
            <a:pPr>
              <a:lnSpc>
                <a:spcPct val="150000"/>
              </a:lnSpc>
            </a:pPr>
            <a:r>
              <a:rPr lang="en-US" dirty="0"/>
              <a:t>Two C functions provide buffered input, using standard library &lt;</a:t>
            </a:r>
            <a:r>
              <a:rPr lang="en-US" b="1" dirty="0" err="1"/>
              <a:t>stdio.h</a:t>
            </a:r>
            <a:r>
              <a:rPr lang="en-US" b="1" dirty="0"/>
              <a:t>&gt;</a:t>
            </a:r>
          </a:p>
          <a:p>
            <a:pPr lvl="1">
              <a:lnSpc>
                <a:spcPct val="150000"/>
              </a:lnSpc>
            </a:pPr>
            <a:r>
              <a:rPr lang="en-US" b="1" dirty="0" err="1">
                <a:solidFill>
                  <a:srgbClr val="0000CC"/>
                </a:solidFill>
              </a:rPr>
              <a:t>getchar</a:t>
            </a:r>
            <a:r>
              <a:rPr lang="en-US" b="1" dirty="0">
                <a:solidFill>
                  <a:srgbClr val="0000CC"/>
                </a:solidFill>
              </a:rPr>
              <a:t>()</a:t>
            </a:r>
            <a:r>
              <a:rPr lang="en-US" dirty="0">
                <a:solidFill>
                  <a:srgbClr val="0000CC"/>
                </a:solidFill>
              </a:rPr>
              <a:t>: </a:t>
            </a:r>
            <a:r>
              <a:rPr lang="en-US" dirty="0"/>
              <a:t>get a character from the keyboard</a:t>
            </a:r>
          </a:p>
          <a:p>
            <a:pPr lvl="1">
              <a:lnSpc>
                <a:spcPct val="150000"/>
              </a:lnSpc>
            </a:pPr>
            <a:r>
              <a:rPr lang="en-US" b="1" dirty="0" err="1">
                <a:solidFill>
                  <a:srgbClr val="0000CC"/>
                </a:solidFill>
              </a:rPr>
              <a:t>scanf</a:t>
            </a:r>
            <a:r>
              <a:rPr lang="en-US" b="1" dirty="0">
                <a:solidFill>
                  <a:srgbClr val="0000CC"/>
                </a:solidFill>
              </a:rPr>
              <a:t> (…)</a:t>
            </a:r>
            <a:r>
              <a:rPr lang="en-US" dirty="0"/>
              <a:t>: get data from the keyboard</a:t>
            </a:r>
          </a:p>
        </p:txBody>
      </p:sp>
      <p:sp>
        <p:nvSpPr>
          <p:cNvPr id="4" name="Slide Number Placeholder 3">
            <a:extLst>
              <a:ext uri="{FF2B5EF4-FFF2-40B4-BE49-F238E27FC236}">
                <a16:creationId xmlns:a16="http://schemas.microsoft.com/office/drawing/2014/main" id="{058A4442-E62F-4034-B687-93F7D314A343}"/>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5" name="Date Placeholder 4">
            <a:extLst>
              <a:ext uri="{FF2B5EF4-FFF2-40B4-BE49-F238E27FC236}">
                <a16:creationId xmlns:a16="http://schemas.microsoft.com/office/drawing/2014/main" id="{1FE1A152-2064-4B2A-80B7-330C0CFCE2B5}"/>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115498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6C85-D451-4F0E-BFFC-ACFA63BC2669}"/>
              </a:ext>
            </a:extLst>
          </p:cNvPr>
          <p:cNvSpPr>
            <a:spLocks noGrp="1"/>
          </p:cNvSpPr>
          <p:nvPr>
            <p:ph type="title"/>
          </p:nvPr>
        </p:nvSpPr>
        <p:spPr/>
        <p:txBody>
          <a:bodyPr/>
          <a:lstStyle/>
          <a:p>
            <a:r>
              <a:rPr lang="en-US" dirty="0"/>
              <a:t>2 - The </a:t>
            </a:r>
            <a:r>
              <a:rPr lang="en-US" dirty="0" err="1">
                <a:solidFill>
                  <a:srgbClr val="C00000"/>
                </a:solidFill>
              </a:rPr>
              <a:t>getchar</a:t>
            </a:r>
            <a:r>
              <a:rPr lang="en-US" dirty="0">
                <a:solidFill>
                  <a:srgbClr val="C00000"/>
                </a:solidFill>
              </a:rPr>
              <a:t>()</a:t>
            </a:r>
            <a:r>
              <a:rPr lang="en-US" dirty="0"/>
              <a:t> function</a:t>
            </a:r>
          </a:p>
        </p:txBody>
      </p:sp>
      <p:sp>
        <p:nvSpPr>
          <p:cNvPr id="3" name="Content Placeholder 2">
            <a:extLst>
              <a:ext uri="{FF2B5EF4-FFF2-40B4-BE49-F238E27FC236}">
                <a16:creationId xmlns:a16="http://schemas.microsoft.com/office/drawing/2014/main" id="{8A6BEA76-735B-4A77-9DC9-BC60D90813D8}"/>
              </a:ext>
            </a:extLst>
          </p:cNvPr>
          <p:cNvSpPr>
            <a:spLocks noGrp="1"/>
          </p:cNvSpPr>
          <p:nvPr>
            <p:ph idx="1"/>
          </p:nvPr>
        </p:nvSpPr>
        <p:spPr>
          <a:xfrm>
            <a:off x="644236" y="1240522"/>
            <a:ext cx="11085946" cy="5122712"/>
          </a:xfrm>
        </p:spPr>
        <p:txBody>
          <a:bodyPr/>
          <a:lstStyle/>
          <a:p>
            <a:pPr>
              <a:lnSpc>
                <a:spcPct val="100000"/>
              </a:lnSpc>
            </a:pPr>
            <a:r>
              <a:rPr lang="en-US" sz="2200" b="1" dirty="0" err="1"/>
              <a:t>getchar</a:t>
            </a:r>
            <a:r>
              <a:rPr lang="en-US" sz="2200" b="1" dirty="0"/>
              <a:t>()</a:t>
            </a:r>
            <a:r>
              <a:rPr lang="en-US" sz="2200" dirty="0"/>
              <a:t> retrieves a single character from the standard input stream buffer without translating the input.</a:t>
            </a:r>
          </a:p>
          <a:p>
            <a:pPr>
              <a:lnSpc>
                <a:spcPct val="100000"/>
              </a:lnSpc>
            </a:pPr>
            <a:r>
              <a:rPr lang="en-US" sz="2200" dirty="0"/>
              <a:t>Syntax: </a:t>
            </a:r>
            <a:r>
              <a:rPr lang="en-US" sz="2200" b="1" dirty="0">
                <a:solidFill>
                  <a:srgbClr val="0000CC"/>
                </a:solidFill>
              </a:rPr>
              <a:t>int</a:t>
            </a:r>
            <a:r>
              <a:rPr lang="en-US" sz="2200" b="1" dirty="0">
                <a:solidFill>
                  <a:srgbClr val="CC3300"/>
                </a:solidFill>
              </a:rPr>
              <a:t> </a:t>
            </a:r>
            <a:r>
              <a:rPr lang="en-US" sz="2200" b="1" dirty="0" err="1">
                <a:solidFill>
                  <a:srgbClr val="CC3300"/>
                </a:solidFill>
              </a:rPr>
              <a:t>getchar</a:t>
            </a:r>
            <a:r>
              <a:rPr lang="en-US" sz="2200" b="1" dirty="0"/>
              <a:t>(</a:t>
            </a:r>
            <a:r>
              <a:rPr lang="en-US" sz="2200" b="1" dirty="0">
                <a:solidFill>
                  <a:srgbClr val="0000CC"/>
                </a:solidFill>
              </a:rPr>
              <a:t>void</a:t>
            </a:r>
            <a:r>
              <a:rPr lang="en-US" sz="2200" b="1" dirty="0"/>
              <a:t>);</a:t>
            </a:r>
            <a:endParaRPr lang="en-US" sz="2200" dirty="0"/>
          </a:p>
          <a:p>
            <a:pPr>
              <a:lnSpc>
                <a:spcPct val="100000"/>
              </a:lnSpc>
            </a:pPr>
            <a:r>
              <a:rPr lang="en-US" sz="2200" b="1" dirty="0" err="1"/>
              <a:t>getchar</a:t>
            </a:r>
            <a:r>
              <a:rPr lang="en-US" sz="2200" dirty="0"/>
              <a:t> returns either the </a:t>
            </a:r>
            <a:r>
              <a:rPr lang="en-US" sz="2200" u="sng" dirty="0"/>
              <a:t>character code</a:t>
            </a:r>
            <a:r>
              <a:rPr lang="en-US" sz="2200" dirty="0"/>
              <a:t> for the retrieved character or </a:t>
            </a:r>
            <a:r>
              <a:rPr lang="en-US" sz="2200" b="1" u="sng" dirty="0"/>
              <a:t>EOF</a:t>
            </a:r>
            <a:r>
              <a:rPr lang="en-US" sz="2200" dirty="0"/>
              <a:t>.</a:t>
            </a:r>
          </a:p>
          <a:p>
            <a:pPr marL="0" indent="0">
              <a:lnSpc>
                <a:spcPct val="100000"/>
              </a:lnSpc>
              <a:buNone/>
            </a:pPr>
            <a:r>
              <a:rPr lang="en-US" sz="2200" dirty="0"/>
              <a:t>     (EOF=-1, </a:t>
            </a:r>
            <a:r>
              <a:rPr lang="en-US" sz="2200" dirty="0" err="1"/>
              <a:t>ctrl+z</a:t>
            </a:r>
            <a:r>
              <a:rPr lang="en-US" sz="2200" dirty="0"/>
              <a:t> in Windows, </a:t>
            </a:r>
            <a:r>
              <a:rPr lang="en-US" sz="2200" dirty="0" err="1"/>
              <a:t>ctrl+d</a:t>
            </a:r>
            <a:r>
              <a:rPr lang="en-US" sz="2200" dirty="0"/>
              <a:t> in Unix)</a:t>
            </a:r>
          </a:p>
          <a:p>
            <a:pPr marL="0" indent="0">
              <a:buNone/>
            </a:pPr>
            <a:endParaRPr lang="en-US" dirty="0"/>
          </a:p>
        </p:txBody>
      </p:sp>
      <p:sp>
        <p:nvSpPr>
          <p:cNvPr id="4" name="Slide Number Placeholder 3">
            <a:extLst>
              <a:ext uri="{FF2B5EF4-FFF2-40B4-BE49-F238E27FC236}">
                <a16:creationId xmlns:a16="http://schemas.microsoft.com/office/drawing/2014/main" id="{C88E1901-615E-41D4-BDED-7CCE2809BFF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5" name="Date Placeholder 4">
            <a:extLst>
              <a:ext uri="{FF2B5EF4-FFF2-40B4-BE49-F238E27FC236}">
                <a16:creationId xmlns:a16="http://schemas.microsoft.com/office/drawing/2014/main" id="{A29008EC-5A3E-47B0-8378-C7871D0A30D1}"/>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Rectangle 5">
            <a:extLst>
              <a:ext uri="{FF2B5EF4-FFF2-40B4-BE49-F238E27FC236}">
                <a16:creationId xmlns:a16="http://schemas.microsoft.com/office/drawing/2014/main" id="{AAE7E525-4A8F-47E3-AD07-C18C33D44E10}"/>
              </a:ext>
            </a:extLst>
          </p:cNvPr>
          <p:cNvSpPr/>
          <p:nvPr/>
        </p:nvSpPr>
        <p:spPr>
          <a:xfrm>
            <a:off x="2812025" y="3681533"/>
            <a:ext cx="4227871" cy="2585323"/>
          </a:xfrm>
          <a:prstGeom prst="rect">
            <a:avLst/>
          </a:prstGeom>
          <a:solidFill>
            <a:srgbClr val="FFFF99"/>
          </a:solidFill>
          <a:ln>
            <a:solidFill>
              <a:srgbClr val="002060"/>
            </a:solidFill>
          </a:ln>
        </p:spPr>
        <p:txBody>
          <a:bodyPr wrap="square">
            <a:spAutoFit/>
          </a:bodyPr>
          <a:lstStyle/>
          <a:p>
            <a:r>
              <a:rPr lang="en-US" dirty="0"/>
              <a:t>#include &lt;</a:t>
            </a:r>
            <a:r>
              <a:rPr lang="en-US" dirty="0" err="1"/>
              <a:t>stdio.h</a:t>
            </a:r>
            <a:r>
              <a:rPr lang="en-US" dirty="0"/>
              <a:t>&gt;</a:t>
            </a:r>
          </a:p>
          <a:p>
            <a:r>
              <a:rPr lang="en-US" dirty="0"/>
              <a:t>int main()</a:t>
            </a:r>
          </a:p>
          <a:p>
            <a:r>
              <a:rPr lang="en-US" dirty="0"/>
              <a:t>{  </a:t>
            </a:r>
          </a:p>
          <a:p>
            <a:r>
              <a:rPr lang="en-US" dirty="0"/>
              <a:t>   char c;</a:t>
            </a:r>
          </a:p>
          <a:p>
            <a:r>
              <a:rPr lang="en-US" dirty="0"/>
              <a:t>   </a:t>
            </a:r>
            <a:r>
              <a:rPr lang="en-US" dirty="0" err="1"/>
              <a:t>printf</a:t>
            </a:r>
            <a:r>
              <a:rPr lang="en-US" dirty="0"/>
              <a:t>("Input a character:");</a:t>
            </a:r>
          </a:p>
          <a:p>
            <a:r>
              <a:rPr lang="en-US" dirty="0"/>
              <a:t>   c = </a:t>
            </a:r>
            <a:r>
              <a:rPr lang="en-US" dirty="0" err="1"/>
              <a:t>getchar</a:t>
            </a:r>
            <a:r>
              <a:rPr lang="en-US" dirty="0"/>
              <a:t>();</a:t>
            </a:r>
          </a:p>
          <a:p>
            <a:r>
              <a:rPr lang="en-US" dirty="0"/>
              <a:t>   </a:t>
            </a:r>
            <a:r>
              <a:rPr lang="en-US" dirty="0" err="1"/>
              <a:t>printf</a:t>
            </a:r>
            <a:r>
              <a:rPr lang="en-US" dirty="0"/>
              <a:t>("Code inputted:%d\n", c);</a:t>
            </a:r>
          </a:p>
          <a:p>
            <a:r>
              <a:rPr lang="en-US" dirty="0"/>
              <a:t>   return 0;</a:t>
            </a:r>
          </a:p>
          <a:p>
            <a:r>
              <a:rPr lang="en-US" dirty="0"/>
              <a:t>}</a:t>
            </a:r>
          </a:p>
        </p:txBody>
      </p:sp>
      <p:sp>
        <p:nvSpPr>
          <p:cNvPr id="7" name="Rectangle 6">
            <a:extLst>
              <a:ext uri="{FF2B5EF4-FFF2-40B4-BE49-F238E27FC236}">
                <a16:creationId xmlns:a16="http://schemas.microsoft.com/office/drawing/2014/main" id="{D35C540B-571A-4EB4-8198-82AF959959F5}"/>
              </a:ext>
            </a:extLst>
          </p:cNvPr>
          <p:cNvSpPr/>
          <p:nvPr/>
        </p:nvSpPr>
        <p:spPr>
          <a:xfrm>
            <a:off x="713137" y="3766817"/>
            <a:ext cx="1496663" cy="2450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9" name="Picture 8">
            <a:extLst>
              <a:ext uri="{FF2B5EF4-FFF2-40B4-BE49-F238E27FC236}">
                <a16:creationId xmlns:a16="http://schemas.microsoft.com/office/drawing/2014/main" id="{2B5C2BA2-7535-4F56-94F6-737FEDC37D94}"/>
              </a:ext>
            </a:extLst>
          </p:cNvPr>
          <p:cNvPicPr>
            <a:picLocks noChangeAspect="1"/>
          </p:cNvPicPr>
          <p:nvPr/>
        </p:nvPicPr>
        <p:blipFill>
          <a:blip r:embed="rId2"/>
          <a:stretch>
            <a:fillRect/>
          </a:stretch>
        </p:blipFill>
        <p:spPr>
          <a:xfrm>
            <a:off x="7300145" y="4265181"/>
            <a:ext cx="4430037" cy="1418026"/>
          </a:xfrm>
          <a:prstGeom prst="rect">
            <a:avLst/>
          </a:prstGeom>
        </p:spPr>
      </p:pic>
    </p:spTree>
    <p:extLst>
      <p:ext uri="{BB962C8B-B14F-4D97-AF65-F5344CB8AC3E}">
        <p14:creationId xmlns:p14="http://schemas.microsoft.com/office/powerpoint/2010/main" val="196300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C9ED-9297-4DBD-9282-CEADA3A44A4E}"/>
              </a:ext>
            </a:extLst>
          </p:cNvPr>
          <p:cNvSpPr>
            <a:spLocks noGrp="1"/>
          </p:cNvSpPr>
          <p:nvPr>
            <p:ph type="title"/>
          </p:nvPr>
        </p:nvSpPr>
        <p:spPr/>
        <p:txBody>
          <a:bodyPr/>
          <a:lstStyle/>
          <a:p>
            <a:r>
              <a:rPr lang="en-US" dirty="0" err="1">
                <a:solidFill>
                  <a:srgbClr val="C00000"/>
                </a:solidFill>
              </a:rPr>
              <a:t>getchar</a:t>
            </a:r>
            <a:r>
              <a:rPr lang="en-US" dirty="0">
                <a:solidFill>
                  <a:srgbClr val="C00000"/>
                </a:solidFill>
              </a:rPr>
              <a:t>(): </a:t>
            </a:r>
            <a:r>
              <a:rPr lang="en-US" dirty="0"/>
              <a:t>Clearing the Buffer</a:t>
            </a:r>
          </a:p>
        </p:txBody>
      </p:sp>
      <p:sp>
        <p:nvSpPr>
          <p:cNvPr id="3" name="Content Placeholder 2">
            <a:extLst>
              <a:ext uri="{FF2B5EF4-FFF2-40B4-BE49-F238E27FC236}">
                <a16:creationId xmlns:a16="http://schemas.microsoft.com/office/drawing/2014/main" id="{CBDD9900-D4D1-48F6-A4C6-0D8635C94E90}"/>
              </a:ext>
            </a:extLst>
          </p:cNvPr>
          <p:cNvSpPr>
            <a:spLocks noGrp="1"/>
          </p:cNvSpPr>
          <p:nvPr>
            <p:ph idx="1"/>
          </p:nvPr>
        </p:nvSpPr>
        <p:spPr>
          <a:xfrm>
            <a:off x="644236" y="1319178"/>
            <a:ext cx="11085946" cy="5161521"/>
          </a:xfrm>
        </p:spPr>
        <p:txBody>
          <a:bodyPr>
            <a:normAutofit lnSpcReduction="10000"/>
          </a:bodyPr>
          <a:lstStyle/>
          <a:p>
            <a:r>
              <a:rPr lang="en-US" sz="2400" dirty="0">
                <a:latin typeface="Arial" charset="0"/>
                <a:cs typeface="Arial" charset="0"/>
              </a:rPr>
              <a:t>When the buffer input is used, in some cases, you may not get successfully data for a variable because some characters are remained in the keyboard buffer. </a:t>
            </a:r>
            <a:r>
              <a:rPr lang="en-US" sz="2400" b="1" dirty="0">
                <a:latin typeface="Arial" charset="0"/>
                <a:cs typeface="Arial" charset="0"/>
              </a:rPr>
              <a:t>How to remove them?</a:t>
            </a:r>
          </a:p>
          <a:p>
            <a:endParaRPr lang="en-US" b="1" dirty="0">
              <a:latin typeface="Arial" charset="0"/>
              <a:cs typeface="Arial" charset="0"/>
            </a:endParaRPr>
          </a:p>
          <a:p>
            <a:endParaRPr lang="en-US" sz="2400" b="1" dirty="0">
              <a:latin typeface="Arial" charset="0"/>
              <a:cs typeface="Arial" charset="0"/>
            </a:endParaRPr>
          </a:p>
          <a:p>
            <a:endParaRPr lang="en-US" sz="2400" b="1" dirty="0">
              <a:latin typeface="Arial" charset="0"/>
              <a:cs typeface="Arial" charset="0"/>
            </a:endParaRPr>
          </a:p>
          <a:p>
            <a:pPr marL="403225" indent="-403225"/>
            <a:r>
              <a:rPr lang="en-US" sz="2400" dirty="0">
                <a:latin typeface="Arial" charset="0"/>
                <a:cs typeface="Arial" charset="0"/>
              </a:rPr>
              <a:t>In </a:t>
            </a:r>
            <a:r>
              <a:rPr lang="en-US" dirty="0">
                <a:latin typeface="Arial" charset="0"/>
                <a:cs typeface="Arial" charset="0"/>
              </a:rPr>
              <a:t>some</a:t>
            </a:r>
            <a:r>
              <a:rPr lang="en-US" sz="2400" dirty="0">
                <a:latin typeface="Arial" charset="0"/>
                <a:cs typeface="Arial" charset="0"/>
              </a:rPr>
              <a:t> tools, the function </a:t>
            </a:r>
            <a:r>
              <a:rPr lang="en-US" sz="2400" dirty="0" err="1">
                <a:solidFill>
                  <a:srgbClr val="C00000"/>
                </a:solidFill>
                <a:latin typeface="Arial" charset="0"/>
                <a:cs typeface="Arial" charset="0"/>
              </a:rPr>
              <a:t>fflush</a:t>
            </a:r>
            <a:r>
              <a:rPr lang="en-US" sz="2400" dirty="0">
                <a:solidFill>
                  <a:srgbClr val="C00000"/>
                </a:solidFill>
                <a:latin typeface="Arial" charset="0"/>
                <a:cs typeface="Arial" charset="0"/>
              </a:rPr>
              <a:t>(stdin)</a:t>
            </a:r>
            <a:r>
              <a:rPr lang="en-US" sz="2400" dirty="0">
                <a:latin typeface="Arial" charset="0"/>
                <a:cs typeface="Arial" charset="0"/>
              </a:rPr>
              <a:t> is implemented for this purpose (in </a:t>
            </a:r>
            <a:r>
              <a:rPr lang="en-US" sz="2400" dirty="0" err="1">
                <a:solidFill>
                  <a:srgbClr val="C00000"/>
                </a:solidFill>
                <a:latin typeface="Arial" charset="0"/>
                <a:cs typeface="Arial" charset="0"/>
              </a:rPr>
              <a:t>stdio.h</a:t>
            </a:r>
            <a:r>
              <a:rPr lang="en-US" sz="2400" dirty="0">
                <a:latin typeface="Arial" charset="0"/>
                <a:cs typeface="Arial" charset="0"/>
              </a:rPr>
              <a:t>).</a:t>
            </a:r>
          </a:p>
          <a:p>
            <a:pPr marL="403225" indent="-403225"/>
            <a:r>
              <a:rPr lang="en-US" sz="2400" dirty="0">
                <a:latin typeface="Arial" charset="0"/>
                <a:cs typeface="Arial" charset="0"/>
              </a:rPr>
              <a:t> To assure that a program always receives new character data. Make clear the keyboard buffer before the operation of accepting a character (or a string)</a:t>
            </a:r>
            <a:endParaRPr lang="en-US" dirty="0">
              <a:latin typeface="Arial" charset="0"/>
              <a:cs typeface="Arial" charset="0"/>
            </a:endParaRPr>
          </a:p>
          <a:p>
            <a:endParaRPr lang="en-US" sz="2400" dirty="0">
              <a:latin typeface="Arial" charset="0"/>
              <a:cs typeface="Arial" charset="0"/>
            </a:endParaRPr>
          </a:p>
          <a:p>
            <a:endParaRPr lang="en-US" b="1" dirty="0"/>
          </a:p>
        </p:txBody>
      </p:sp>
      <p:sp>
        <p:nvSpPr>
          <p:cNvPr id="4" name="Slide Number Placeholder 3">
            <a:extLst>
              <a:ext uri="{FF2B5EF4-FFF2-40B4-BE49-F238E27FC236}">
                <a16:creationId xmlns:a16="http://schemas.microsoft.com/office/drawing/2014/main" id="{BF2EF360-EF3A-4913-9719-5DD2E367E55A}"/>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5" name="Date Placeholder 4">
            <a:extLst>
              <a:ext uri="{FF2B5EF4-FFF2-40B4-BE49-F238E27FC236}">
                <a16:creationId xmlns:a16="http://schemas.microsoft.com/office/drawing/2014/main" id="{4B7D86B6-D2F3-409D-A730-7E3B8C98BA97}"/>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7" name="TextBox 6">
            <a:extLst>
              <a:ext uri="{FF2B5EF4-FFF2-40B4-BE49-F238E27FC236}">
                <a16:creationId xmlns:a16="http://schemas.microsoft.com/office/drawing/2014/main" id="{41A7D8FB-2788-43EB-8FA1-8359BBF8FB90}"/>
              </a:ext>
            </a:extLst>
          </p:cNvPr>
          <p:cNvSpPr txBox="1"/>
          <p:nvPr/>
        </p:nvSpPr>
        <p:spPr>
          <a:xfrm>
            <a:off x="3502741" y="2823608"/>
            <a:ext cx="5385620" cy="1569660"/>
          </a:xfrm>
          <a:prstGeom prst="rect">
            <a:avLst/>
          </a:prstGeom>
          <a:noFill/>
        </p:spPr>
        <p:txBody>
          <a:bodyPr wrap="square">
            <a:spAutoFit/>
          </a:bodyPr>
          <a:lstStyle/>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0000CC"/>
                </a:solidFill>
                <a:latin typeface="Arial" charset="0"/>
                <a:cs typeface="Arial" charset="0"/>
              </a:rPr>
              <a:t>void</a:t>
            </a:r>
            <a:r>
              <a:rPr lang="en-US" sz="2400" b="1" dirty="0">
                <a:solidFill>
                  <a:srgbClr val="CC3300"/>
                </a:solidFill>
                <a:latin typeface="Arial" charset="0"/>
                <a:cs typeface="Arial" charset="0"/>
              </a:rPr>
              <a:t> clear </a:t>
            </a:r>
            <a:r>
              <a:rPr lang="en-US" sz="2400" b="1" dirty="0">
                <a:latin typeface="Arial" charset="0"/>
                <a:cs typeface="Arial" charset="0"/>
              </a:rPr>
              <a:t>(</a:t>
            </a:r>
            <a:r>
              <a:rPr lang="en-US" sz="2400" b="1" dirty="0">
                <a:solidFill>
                  <a:srgbClr val="0000CC"/>
                </a:solidFill>
                <a:latin typeface="Arial" charset="0"/>
                <a:cs typeface="Arial" charset="0"/>
              </a:rPr>
              <a:t>void</a:t>
            </a:r>
            <a:r>
              <a:rPr lang="en-US" sz="2400" b="1" dirty="0">
                <a:latin typeface="Arial" charset="0"/>
                <a:cs typeface="Arial" charset="0"/>
              </a:rPr>
              <a:t>) { </a:t>
            </a:r>
          </a:p>
          <a:p>
            <a:pPr lvl="1">
              <a:buFont typeface="Arial" charset="0"/>
              <a:buNone/>
            </a:pPr>
            <a:r>
              <a:rPr lang="en-US" sz="2400" b="1" dirty="0">
                <a:latin typeface="Arial" charset="0"/>
                <a:cs typeface="Arial" charset="0"/>
              </a:rPr>
              <a:t>while</a:t>
            </a:r>
            <a:r>
              <a:rPr lang="en-US" sz="2400" b="1" dirty="0">
                <a:solidFill>
                  <a:srgbClr val="CC3300"/>
                </a:solidFill>
                <a:latin typeface="Arial" charset="0"/>
                <a:cs typeface="Arial" charset="0"/>
              </a:rPr>
              <a:t> </a:t>
            </a:r>
            <a:r>
              <a:rPr lang="en-US" sz="2400" b="1" dirty="0">
                <a:latin typeface="Arial" charset="0"/>
                <a:cs typeface="Arial" charset="0"/>
              </a:rPr>
              <a:t>(</a:t>
            </a:r>
            <a:r>
              <a:rPr lang="en-US" sz="2400" b="1" dirty="0">
                <a:solidFill>
                  <a:srgbClr val="CC3300"/>
                </a:solidFill>
                <a:latin typeface="Arial" charset="0"/>
                <a:cs typeface="Arial" charset="0"/>
              </a:rPr>
              <a:t> </a:t>
            </a:r>
            <a:r>
              <a:rPr lang="en-US" sz="2400" b="1" dirty="0" err="1">
                <a:solidFill>
                  <a:srgbClr val="C00000"/>
                </a:solidFill>
                <a:latin typeface="Arial" charset="0"/>
                <a:cs typeface="Arial" charset="0"/>
              </a:rPr>
              <a:t>getchar</a:t>
            </a:r>
            <a:r>
              <a:rPr lang="en-US" sz="2400" b="1" dirty="0">
                <a:solidFill>
                  <a:srgbClr val="C00000"/>
                </a:solidFill>
                <a:latin typeface="Arial" charset="0"/>
                <a:cs typeface="Arial" charset="0"/>
              </a:rPr>
              <a:t>()</a:t>
            </a:r>
            <a:r>
              <a:rPr lang="en-US" sz="2400" b="1" dirty="0">
                <a:solidFill>
                  <a:srgbClr val="CC3300"/>
                </a:solidFill>
                <a:latin typeface="Arial" charset="0"/>
                <a:cs typeface="Arial" charset="0"/>
              </a:rPr>
              <a:t> </a:t>
            </a:r>
            <a:r>
              <a:rPr lang="en-US" sz="2400" b="1" dirty="0">
                <a:latin typeface="Arial" charset="0"/>
                <a:cs typeface="Arial" charset="0"/>
              </a:rPr>
              <a:t>!=</a:t>
            </a:r>
            <a:r>
              <a:rPr lang="en-US" sz="2400" b="1" dirty="0">
                <a:solidFill>
                  <a:srgbClr val="CC3300"/>
                </a:solidFill>
                <a:latin typeface="Arial" charset="0"/>
                <a:cs typeface="Arial" charset="0"/>
              </a:rPr>
              <a:t> </a:t>
            </a:r>
            <a:r>
              <a:rPr lang="en-US" sz="2400" b="1" dirty="0">
                <a:latin typeface="Arial" charset="0"/>
                <a:cs typeface="Arial" charset="0"/>
              </a:rPr>
              <a:t>'\n’</a:t>
            </a:r>
            <a:r>
              <a:rPr lang="en-US" sz="2400" b="1" dirty="0">
                <a:solidFill>
                  <a:srgbClr val="CC3300"/>
                </a:solidFill>
                <a:latin typeface="Arial" charset="0"/>
                <a:cs typeface="Arial" charset="0"/>
              </a:rPr>
              <a:t> </a:t>
            </a:r>
            <a:r>
              <a:rPr lang="en-US" sz="2400" b="1" dirty="0">
                <a:latin typeface="Arial" charset="0"/>
                <a:cs typeface="Arial" charset="0"/>
              </a:rPr>
              <a:t>);</a:t>
            </a:r>
            <a:r>
              <a:rPr lang="en-US" sz="2400" b="1" dirty="0">
                <a:solidFill>
                  <a:srgbClr val="CC3300"/>
                </a:solidFill>
                <a:latin typeface="Arial" charset="0"/>
                <a:cs typeface="Arial" charset="0"/>
              </a:rPr>
              <a:t> </a:t>
            </a:r>
          </a:p>
          <a:p>
            <a:pPr>
              <a:buFont typeface="Wingdings" pitchFamily="2" charset="2"/>
              <a:buNone/>
            </a:pPr>
            <a:r>
              <a:rPr lang="en-US" sz="2400" b="1" dirty="0">
                <a:latin typeface="Arial" charset="0"/>
                <a:cs typeface="Arial" charset="0"/>
              </a:rPr>
              <a:t>}</a:t>
            </a:r>
            <a:endParaRPr lang="en-US" sz="2400" dirty="0">
              <a:latin typeface="Arial" charset="0"/>
              <a:cs typeface="Arial" charset="0"/>
            </a:endParaRPr>
          </a:p>
        </p:txBody>
      </p:sp>
    </p:spTree>
    <p:extLst>
      <p:ext uri="{BB962C8B-B14F-4D97-AF65-F5344CB8AC3E}">
        <p14:creationId xmlns:p14="http://schemas.microsoft.com/office/powerpoint/2010/main" val="301061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76CD-F5A7-4B12-B1BD-990CE6D6FB13}"/>
              </a:ext>
            </a:extLst>
          </p:cNvPr>
          <p:cNvSpPr>
            <a:spLocks noGrp="1"/>
          </p:cNvSpPr>
          <p:nvPr>
            <p:ph type="title"/>
          </p:nvPr>
        </p:nvSpPr>
        <p:spPr/>
        <p:txBody>
          <a:bodyPr/>
          <a:lstStyle/>
          <a:p>
            <a:r>
              <a:rPr lang="en-US" dirty="0" err="1">
                <a:solidFill>
                  <a:srgbClr val="C00000"/>
                </a:solidFill>
              </a:rPr>
              <a:t>getchar</a:t>
            </a:r>
            <a:r>
              <a:rPr lang="en-US" dirty="0">
                <a:solidFill>
                  <a:srgbClr val="C00000"/>
                </a:solidFill>
              </a:rPr>
              <a:t>() </a:t>
            </a:r>
            <a:r>
              <a:rPr lang="en-US" dirty="0"/>
              <a:t>function: Problem</a:t>
            </a:r>
          </a:p>
        </p:txBody>
      </p:sp>
      <p:sp>
        <p:nvSpPr>
          <p:cNvPr id="3" name="Content Placeholder 2">
            <a:extLst>
              <a:ext uri="{FF2B5EF4-FFF2-40B4-BE49-F238E27FC236}">
                <a16:creationId xmlns:a16="http://schemas.microsoft.com/office/drawing/2014/main" id="{FF453460-06C9-43EB-A2B2-6E852A542141}"/>
              </a:ext>
            </a:extLst>
          </p:cNvPr>
          <p:cNvSpPr>
            <a:spLocks noGrp="1"/>
          </p:cNvSpPr>
          <p:nvPr>
            <p:ph idx="1"/>
          </p:nvPr>
        </p:nvSpPr>
        <p:spPr/>
        <p:txBody>
          <a:bodyPr/>
          <a:lstStyle/>
          <a:p>
            <a:pPr>
              <a:lnSpc>
                <a:spcPct val="100000"/>
              </a:lnSpc>
            </a:pPr>
            <a:r>
              <a:rPr lang="en-US" dirty="0"/>
              <a:t>Write a program input two character variables from STDIN. Print out the value and ASII code.</a:t>
            </a:r>
          </a:p>
        </p:txBody>
      </p:sp>
      <p:sp>
        <p:nvSpPr>
          <p:cNvPr id="4" name="Slide Number Placeholder 3">
            <a:extLst>
              <a:ext uri="{FF2B5EF4-FFF2-40B4-BE49-F238E27FC236}">
                <a16:creationId xmlns:a16="http://schemas.microsoft.com/office/drawing/2014/main" id="{063D5B72-CCE2-43AD-9063-482A7EF0CB2C}"/>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5" name="Date Placeholder 4">
            <a:extLst>
              <a:ext uri="{FF2B5EF4-FFF2-40B4-BE49-F238E27FC236}">
                <a16:creationId xmlns:a16="http://schemas.microsoft.com/office/drawing/2014/main" id="{5FCB6BE9-C357-4F70-9649-BE35A733C26C}"/>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9" name="Picture 8">
            <a:extLst>
              <a:ext uri="{FF2B5EF4-FFF2-40B4-BE49-F238E27FC236}">
                <a16:creationId xmlns:a16="http://schemas.microsoft.com/office/drawing/2014/main" id="{D7CB79C1-C310-405C-AEA8-D61DA32639A7}"/>
              </a:ext>
            </a:extLst>
          </p:cNvPr>
          <p:cNvPicPr>
            <a:picLocks noChangeAspect="1"/>
          </p:cNvPicPr>
          <p:nvPr/>
        </p:nvPicPr>
        <p:blipFill>
          <a:blip r:embed="rId2"/>
          <a:stretch>
            <a:fillRect/>
          </a:stretch>
        </p:blipFill>
        <p:spPr>
          <a:xfrm>
            <a:off x="1111044" y="2281978"/>
            <a:ext cx="4807975" cy="2924732"/>
          </a:xfrm>
          <a:prstGeom prst="rect">
            <a:avLst/>
          </a:prstGeom>
        </p:spPr>
      </p:pic>
      <p:pic>
        <p:nvPicPr>
          <p:cNvPr id="11" name="Picture 10">
            <a:extLst>
              <a:ext uri="{FF2B5EF4-FFF2-40B4-BE49-F238E27FC236}">
                <a16:creationId xmlns:a16="http://schemas.microsoft.com/office/drawing/2014/main" id="{D5FF830B-07AF-440F-9EEE-A230D327895C}"/>
              </a:ext>
            </a:extLst>
          </p:cNvPr>
          <p:cNvPicPr>
            <a:picLocks noChangeAspect="1"/>
          </p:cNvPicPr>
          <p:nvPr/>
        </p:nvPicPr>
        <p:blipFill>
          <a:blip r:embed="rId3"/>
          <a:stretch>
            <a:fillRect/>
          </a:stretch>
        </p:blipFill>
        <p:spPr>
          <a:xfrm>
            <a:off x="6096000" y="2016482"/>
            <a:ext cx="4424814" cy="1259093"/>
          </a:xfrm>
          <a:prstGeom prst="rect">
            <a:avLst/>
          </a:prstGeom>
        </p:spPr>
      </p:pic>
      <p:pic>
        <p:nvPicPr>
          <p:cNvPr id="121" name="Picture 120">
            <a:extLst>
              <a:ext uri="{FF2B5EF4-FFF2-40B4-BE49-F238E27FC236}">
                <a16:creationId xmlns:a16="http://schemas.microsoft.com/office/drawing/2014/main" id="{906E264D-EF5A-46AC-AA84-605DAAD03697}"/>
              </a:ext>
            </a:extLst>
          </p:cNvPr>
          <p:cNvPicPr>
            <a:picLocks noChangeAspect="1"/>
          </p:cNvPicPr>
          <p:nvPr/>
        </p:nvPicPr>
        <p:blipFill>
          <a:blip r:embed="rId4"/>
          <a:stretch>
            <a:fillRect/>
          </a:stretch>
        </p:blipFill>
        <p:spPr>
          <a:xfrm>
            <a:off x="7557806" y="3429826"/>
            <a:ext cx="3792796" cy="2020979"/>
          </a:xfrm>
          <a:prstGeom prst="rect">
            <a:avLst/>
          </a:prstGeom>
        </p:spPr>
      </p:pic>
      <p:sp>
        <p:nvSpPr>
          <p:cNvPr id="122" name="Rectangle 121">
            <a:extLst>
              <a:ext uri="{FF2B5EF4-FFF2-40B4-BE49-F238E27FC236}">
                <a16:creationId xmlns:a16="http://schemas.microsoft.com/office/drawing/2014/main" id="{538298BF-B764-482E-BAD4-E106B75B89B4}"/>
              </a:ext>
            </a:extLst>
          </p:cNvPr>
          <p:cNvSpPr/>
          <p:nvPr/>
        </p:nvSpPr>
        <p:spPr>
          <a:xfrm>
            <a:off x="127818" y="5483589"/>
            <a:ext cx="11877369" cy="9189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148326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7D4F-DAB0-42B3-A88E-11E6716D8AE9}"/>
              </a:ext>
            </a:extLst>
          </p:cNvPr>
          <p:cNvSpPr>
            <a:spLocks noGrp="1"/>
          </p:cNvSpPr>
          <p:nvPr>
            <p:ph type="title"/>
          </p:nvPr>
        </p:nvSpPr>
        <p:spPr/>
        <p:txBody>
          <a:bodyPr/>
          <a:lstStyle/>
          <a:p>
            <a:r>
              <a:rPr lang="en-US" dirty="0" err="1">
                <a:solidFill>
                  <a:srgbClr val="C00000"/>
                </a:solidFill>
              </a:rPr>
              <a:t>getchar</a:t>
            </a:r>
            <a:r>
              <a:rPr lang="en-US" dirty="0">
                <a:solidFill>
                  <a:srgbClr val="C00000"/>
                </a:solidFill>
              </a:rPr>
              <a:t>()</a:t>
            </a:r>
            <a:r>
              <a:rPr lang="en-US" dirty="0"/>
              <a:t> function: Solution 1</a:t>
            </a:r>
          </a:p>
        </p:txBody>
      </p:sp>
      <p:sp>
        <p:nvSpPr>
          <p:cNvPr id="4" name="Slide Number Placeholder 3">
            <a:extLst>
              <a:ext uri="{FF2B5EF4-FFF2-40B4-BE49-F238E27FC236}">
                <a16:creationId xmlns:a16="http://schemas.microsoft.com/office/drawing/2014/main" id="{13427543-AD34-4F2F-AA9E-03A037AFC73C}"/>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5" name="Date Placeholder 4">
            <a:extLst>
              <a:ext uri="{FF2B5EF4-FFF2-40B4-BE49-F238E27FC236}">
                <a16:creationId xmlns:a16="http://schemas.microsoft.com/office/drawing/2014/main" id="{48A0AA0E-CDAC-403F-8060-B46C00745CEF}"/>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2369A5F4-EBBF-4974-806C-33D948B45445}"/>
              </a:ext>
            </a:extLst>
          </p:cNvPr>
          <p:cNvPicPr>
            <a:picLocks noChangeAspect="1"/>
          </p:cNvPicPr>
          <p:nvPr/>
        </p:nvPicPr>
        <p:blipFill>
          <a:blip r:embed="rId2"/>
          <a:stretch>
            <a:fillRect/>
          </a:stretch>
        </p:blipFill>
        <p:spPr>
          <a:xfrm>
            <a:off x="737573" y="1436584"/>
            <a:ext cx="5625587" cy="4120973"/>
          </a:xfrm>
          <a:prstGeom prst="rect">
            <a:avLst/>
          </a:prstGeom>
        </p:spPr>
      </p:pic>
      <p:pic>
        <p:nvPicPr>
          <p:cNvPr id="9" name="Picture 8">
            <a:extLst>
              <a:ext uri="{FF2B5EF4-FFF2-40B4-BE49-F238E27FC236}">
                <a16:creationId xmlns:a16="http://schemas.microsoft.com/office/drawing/2014/main" id="{11CD2C16-9C57-4FA7-8885-D0AE197E824A}"/>
              </a:ext>
            </a:extLst>
          </p:cNvPr>
          <p:cNvPicPr>
            <a:picLocks noChangeAspect="1"/>
          </p:cNvPicPr>
          <p:nvPr/>
        </p:nvPicPr>
        <p:blipFill>
          <a:blip r:embed="rId3"/>
          <a:stretch>
            <a:fillRect/>
          </a:stretch>
        </p:blipFill>
        <p:spPr>
          <a:xfrm>
            <a:off x="6363160" y="1436583"/>
            <a:ext cx="5286375" cy="1666875"/>
          </a:xfrm>
          <a:prstGeom prst="rect">
            <a:avLst/>
          </a:prstGeom>
        </p:spPr>
      </p:pic>
      <p:sp>
        <p:nvSpPr>
          <p:cNvPr id="10" name="Rectangle 9">
            <a:extLst>
              <a:ext uri="{FF2B5EF4-FFF2-40B4-BE49-F238E27FC236}">
                <a16:creationId xmlns:a16="http://schemas.microsoft.com/office/drawing/2014/main" id="{36DD9580-52B9-46A4-911B-C6EEE8883CA9}"/>
              </a:ext>
            </a:extLst>
          </p:cNvPr>
          <p:cNvSpPr/>
          <p:nvPr/>
        </p:nvSpPr>
        <p:spPr>
          <a:xfrm>
            <a:off x="4994787" y="3362371"/>
            <a:ext cx="5462326" cy="82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err="1">
                <a:solidFill>
                  <a:srgbClr val="0000CC"/>
                </a:solidFill>
              </a:rPr>
              <a:t>fflush</a:t>
            </a:r>
            <a:r>
              <a:rPr lang="en-US" sz="2200" dirty="0">
                <a:solidFill>
                  <a:srgbClr val="0000CC"/>
                </a:solidFill>
              </a:rPr>
              <a:t>(stdin) used to clear input buffer</a:t>
            </a:r>
          </a:p>
          <a:p>
            <a:endParaRPr lang="en-US" sz="2200" dirty="0">
              <a:solidFill>
                <a:srgbClr val="0000CC"/>
              </a:solidFill>
            </a:endParaRPr>
          </a:p>
        </p:txBody>
      </p:sp>
      <p:cxnSp>
        <p:nvCxnSpPr>
          <p:cNvPr id="12" name="Straight Arrow Connector 11">
            <a:extLst>
              <a:ext uri="{FF2B5EF4-FFF2-40B4-BE49-F238E27FC236}">
                <a16:creationId xmlns:a16="http://schemas.microsoft.com/office/drawing/2014/main" id="{CA7922CD-36ED-49F6-B6C6-09AC6D2EA4A1}"/>
              </a:ext>
            </a:extLst>
          </p:cNvPr>
          <p:cNvCxnSpPr>
            <a:cxnSpLocks/>
          </p:cNvCxnSpPr>
          <p:nvPr/>
        </p:nvCxnSpPr>
        <p:spPr>
          <a:xfrm>
            <a:off x="2703871" y="3131573"/>
            <a:ext cx="2290916" cy="467033"/>
          </a:xfrm>
          <a:prstGeom prst="straightConnector1">
            <a:avLst/>
          </a:prstGeom>
          <a:ln w="1905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39E220-FABA-4B96-B40D-4B6E1DD88986}"/>
              </a:ext>
            </a:extLst>
          </p:cNvPr>
          <p:cNvCxnSpPr>
            <a:cxnSpLocks/>
          </p:cNvCxnSpPr>
          <p:nvPr/>
        </p:nvCxnSpPr>
        <p:spPr>
          <a:xfrm flipV="1">
            <a:off x="2635045" y="3726427"/>
            <a:ext cx="2359742" cy="91174"/>
          </a:xfrm>
          <a:prstGeom prst="straightConnector1">
            <a:avLst/>
          </a:prstGeom>
          <a:ln w="19050">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99E140-DE74-4650-A67A-02D8074DBE22}"/>
              </a:ext>
            </a:extLst>
          </p:cNvPr>
          <p:cNvSpPr txBox="1"/>
          <p:nvPr/>
        </p:nvSpPr>
        <p:spPr>
          <a:xfrm>
            <a:off x="644235" y="5744962"/>
            <a:ext cx="11203635" cy="646331"/>
          </a:xfrm>
          <a:prstGeom prst="rect">
            <a:avLst/>
          </a:prstGeom>
          <a:noFill/>
        </p:spPr>
        <p:txBody>
          <a:bodyPr wrap="square">
            <a:spAutoFit/>
          </a:bodyPr>
          <a:lstStyle/>
          <a:p>
            <a:r>
              <a:rPr lang="en-US" b="1" dirty="0">
                <a:solidFill>
                  <a:srgbClr val="FF0000"/>
                </a:solidFill>
                <a:highlight>
                  <a:srgbClr val="FFFF00"/>
                </a:highlight>
                <a:latin typeface="+mj-lt"/>
              </a:rPr>
              <a:t>Warning</a:t>
            </a:r>
            <a:r>
              <a:rPr lang="en-US" dirty="0">
                <a:solidFill>
                  <a:srgbClr val="FF0000"/>
                </a:solidFill>
                <a:highlight>
                  <a:srgbClr val="FFFF00"/>
                </a:highlight>
                <a:latin typeface="+mj-lt"/>
              </a:rPr>
              <a:t>: </a:t>
            </a:r>
            <a:r>
              <a:rPr lang="en-US" dirty="0">
                <a:highlight>
                  <a:srgbClr val="FFFF00"/>
                </a:highlight>
                <a:latin typeface="+mj-lt"/>
              </a:rPr>
              <a:t>The </a:t>
            </a:r>
            <a:r>
              <a:rPr lang="en-US" dirty="0" err="1">
                <a:solidFill>
                  <a:srgbClr val="C00000"/>
                </a:solidFill>
                <a:highlight>
                  <a:srgbClr val="FFFF00"/>
                </a:highlight>
                <a:latin typeface="+mj-lt"/>
              </a:rPr>
              <a:t>fflush</a:t>
            </a:r>
            <a:r>
              <a:rPr lang="en-US" dirty="0">
                <a:solidFill>
                  <a:srgbClr val="C00000"/>
                </a:solidFill>
                <a:highlight>
                  <a:srgbClr val="FFFF00"/>
                </a:highlight>
                <a:latin typeface="+mj-lt"/>
              </a:rPr>
              <a:t>(stdin)</a:t>
            </a:r>
            <a:r>
              <a:rPr lang="en-US" dirty="0">
                <a:highlight>
                  <a:srgbClr val="FFFF00"/>
                </a:highlight>
                <a:latin typeface="+mj-lt"/>
              </a:rPr>
              <a:t> function should not be overused. This function is not defined in the C standard library and is not supported by other compilers.</a:t>
            </a:r>
          </a:p>
        </p:txBody>
      </p:sp>
    </p:spTree>
    <p:extLst>
      <p:ext uri="{BB962C8B-B14F-4D97-AF65-F5344CB8AC3E}">
        <p14:creationId xmlns:p14="http://schemas.microsoft.com/office/powerpoint/2010/main" val="336722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C8B7B8-CC64-45CE-88AC-28B41B883212}"/>
              </a:ext>
            </a:extLst>
          </p:cNvPr>
          <p:cNvPicPr>
            <a:picLocks noChangeAspect="1"/>
          </p:cNvPicPr>
          <p:nvPr/>
        </p:nvPicPr>
        <p:blipFill>
          <a:blip r:embed="rId2"/>
          <a:stretch>
            <a:fillRect/>
          </a:stretch>
        </p:blipFill>
        <p:spPr>
          <a:xfrm>
            <a:off x="729276" y="1476072"/>
            <a:ext cx="5564904" cy="4762830"/>
          </a:xfrm>
          <a:prstGeom prst="rect">
            <a:avLst/>
          </a:prstGeom>
        </p:spPr>
      </p:pic>
      <p:sp>
        <p:nvSpPr>
          <p:cNvPr id="2" name="Title 1">
            <a:extLst>
              <a:ext uri="{FF2B5EF4-FFF2-40B4-BE49-F238E27FC236}">
                <a16:creationId xmlns:a16="http://schemas.microsoft.com/office/drawing/2014/main" id="{CFCD7D4F-DAB0-42B3-A88E-11E6716D8AE9}"/>
              </a:ext>
            </a:extLst>
          </p:cNvPr>
          <p:cNvSpPr>
            <a:spLocks noGrp="1"/>
          </p:cNvSpPr>
          <p:nvPr>
            <p:ph type="title"/>
          </p:nvPr>
        </p:nvSpPr>
        <p:spPr/>
        <p:txBody>
          <a:bodyPr/>
          <a:lstStyle/>
          <a:p>
            <a:r>
              <a:rPr lang="en-US" dirty="0" err="1">
                <a:solidFill>
                  <a:srgbClr val="C00000"/>
                </a:solidFill>
              </a:rPr>
              <a:t>getchar</a:t>
            </a:r>
            <a:r>
              <a:rPr lang="en-US" dirty="0">
                <a:solidFill>
                  <a:srgbClr val="C00000"/>
                </a:solidFill>
              </a:rPr>
              <a:t>()</a:t>
            </a:r>
            <a:r>
              <a:rPr lang="en-US" dirty="0"/>
              <a:t> function: Solution 2</a:t>
            </a:r>
          </a:p>
        </p:txBody>
      </p:sp>
      <p:sp>
        <p:nvSpPr>
          <p:cNvPr id="4" name="Slide Number Placeholder 3">
            <a:extLst>
              <a:ext uri="{FF2B5EF4-FFF2-40B4-BE49-F238E27FC236}">
                <a16:creationId xmlns:a16="http://schemas.microsoft.com/office/drawing/2014/main" id="{13427543-AD34-4F2F-AA9E-03A037AFC73C}"/>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5" name="Date Placeholder 4">
            <a:extLst>
              <a:ext uri="{FF2B5EF4-FFF2-40B4-BE49-F238E27FC236}">
                <a16:creationId xmlns:a16="http://schemas.microsoft.com/office/drawing/2014/main" id="{48A0AA0E-CDAC-403F-8060-B46C00745CEF}"/>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9" name="Picture 8">
            <a:extLst>
              <a:ext uri="{FF2B5EF4-FFF2-40B4-BE49-F238E27FC236}">
                <a16:creationId xmlns:a16="http://schemas.microsoft.com/office/drawing/2014/main" id="{11CD2C16-9C57-4FA7-8885-D0AE197E824A}"/>
              </a:ext>
            </a:extLst>
          </p:cNvPr>
          <p:cNvPicPr>
            <a:picLocks noChangeAspect="1"/>
          </p:cNvPicPr>
          <p:nvPr/>
        </p:nvPicPr>
        <p:blipFill>
          <a:blip r:embed="rId3"/>
          <a:stretch>
            <a:fillRect/>
          </a:stretch>
        </p:blipFill>
        <p:spPr>
          <a:xfrm>
            <a:off x="6142885" y="3098234"/>
            <a:ext cx="5286375" cy="1666875"/>
          </a:xfrm>
          <a:prstGeom prst="rect">
            <a:avLst/>
          </a:prstGeom>
        </p:spPr>
      </p:pic>
      <p:sp>
        <p:nvSpPr>
          <p:cNvPr id="8" name="Rectangle 7">
            <a:extLst>
              <a:ext uri="{FF2B5EF4-FFF2-40B4-BE49-F238E27FC236}">
                <a16:creationId xmlns:a16="http://schemas.microsoft.com/office/drawing/2014/main" id="{09C4FD53-2E48-42BE-B56B-99E34F982DC2}"/>
              </a:ext>
            </a:extLst>
          </p:cNvPr>
          <p:cNvSpPr/>
          <p:nvPr/>
        </p:nvSpPr>
        <p:spPr>
          <a:xfrm>
            <a:off x="660835" y="1838632"/>
            <a:ext cx="3431458" cy="8652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D60AD0-E40C-4F21-9690-FCAF9E9AB9A3}"/>
              </a:ext>
            </a:extLst>
          </p:cNvPr>
          <p:cNvSpPr/>
          <p:nvPr/>
        </p:nvSpPr>
        <p:spPr>
          <a:xfrm>
            <a:off x="4267200" y="1838632"/>
            <a:ext cx="36576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The user-defined function for clearing the keyboard buffer</a:t>
            </a:r>
          </a:p>
        </p:txBody>
      </p:sp>
    </p:spTree>
    <p:extLst>
      <p:ext uri="{BB962C8B-B14F-4D97-AF65-F5344CB8AC3E}">
        <p14:creationId xmlns:p14="http://schemas.microsoft.com/office/powerpoint/2010/main" val="270993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88CC-661C-4CD3-8FD1-08CAC3CE4F7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3FD50F8-D0BE-4BED-9D51-97710B687665}"/>
              </a:ext>
            </a:extLst>
          </p:cNvPr>
          <p:cNvSpPr>
            <a:spLocks noGrp="1"/>
          </p:cNvSpPr>
          <p:nvPr>
            <p:ph idx="1"/>
          </p:nvPr>
        </p:nvSpPr>
        <p:spPr/>
        <p:txBody>
          <a:bodyPr>
            <a:normAutofit/>
          </a:bodyPr>
          <a:lstStyle/>
          <a:p>
            <a:pPr marL="0" indent="0">
              <a:lnSpc>
                <a:spcPct val="120000"/>
              </a:lnSpc>
              <a:buNone/>
            </a:pPr>
            <a:r>
              <a:rPr lang="en-US" b="1" dirty="0">
                <a:latin typeface="Arial" charset="0"/>
                <a:cs typeface="Arial" charset="0"/>
              </a:rPr>
              <a:t>The standard C libraries</a:t>
            </a:r>
          </a:p>
          <a:p>
            <a:pPr>
              <a:lnSpc>
                <a:spcPct val="120000"/>
              </a:lnSpc>
            </a:pPr>
            <a:r>
              <a:rPr lang="en-US" dirty="0">
                <a:latin typeface="Arial" charset="0"/>
                <a:cs typeface="Arial" charset="0"/>
              </a:rPr>
              <a:t>Standard</a:t>
            </a:r>
          </a:p>
          <a:p>
            <a:pPr>
              <a:lnSpc>
                <a:spcPct val="120000"/>
              </a:lnSpc>
            </a:pPr>
            <a:r>
              <a:rPr lang="en-US" dirty="0">
                <a:latin typeface="Arial" charset="0"/>
                <a:cs typeface="Arial" charset="0"/>
              </a:rPr>
              <a:t>Math</a:t>
            </a:r>
          </a:p>
          <a:p>
            <a:pPr>
              <a:lnSpc>
                <a:spcPct val="120000"/>
              </a:lnSpc>
            </a:pPr>
            <a:r>
              <a:rPr lang="en-US" dirty="0">
                <a:latin typeface="Arial" charset="0"/>
                <a:cs typeface="Arial" charset="0"/>
              </a:rPr>
              <a:t>Time</a:t>
            </a:r>
          </a:p>
          <a:p>
            <a:pPr>
              <a:lnSpc>
                <a:spcPct val="120000"/>
              </a:lnSpc>
            </a:pPr>
            <a:r>
              <a:rPr lang="en-US" dirty="0">
                <a:latin typeface="Arial" charset="0"/>
                <a:cs typeface="Arial" charset="0"/>
              </a:rPr>
              <a:t>Character</a:t>
            </a:r>
            <a:endParaRPr lang="en-US" dirty="0"/>
          </a:p>
        </p:txBody>
      </p:sp>
      <p:sp>
        <p:nvSpPr>
          <p:cNvPr id="4" name="Slide Number Placeholder 3">
            <a:extLst>
              <a:ext uri="{FF2B5EF4-FFF2-40B4-BE49-F238E27FC236}">
                <a16:creationId xmlns:a16="http://schemas.microsoft.com/office/drawing/2014/main" id="{DA52AE88-F5E1-4081-8DD1-CA08265848A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5" name="Date Placeholder 4">
            <a:extLst>
              <a:ext uri="{FF2B5EF4-FFF2-40B4-BE49-F238E27FC236}">
                <a16:creationId xmlns:a16="http://schemas.microsoft.com/office/drawing/2014/main" id="{F1CF7F6C-14EE-40DA-A4D5-0D0DF5A44F1B}"/>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889519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42C7-1218-4BE6-92A5-F94D6EED5E40}"/>
              </a:ext>
            </a:extLst>
          </p:cNvPr>
          <p:cNvSpPr>
            <a:spLocks noGrp="1"/>
          </p:cNvSpPr>
          <p:nvPr>
            <p:ph type="title"/>
          </p:nvPr>
        </p:nvSpPr>
        <p:spPr/>
        <p:txBody>
          <a:bodyPr/>
          <a:lstStyle/>
          <a:p>
            <a:r>
              <a:rPr lang="en-US" dirty="0"/>
              <a:t>Exercise 2: Input Characters</a:t>
            </a:r>
          </a:p>
        </p:txBody>
      </p:sp>
      <p:sp>
        <p:nvSpPr>
          <p:cNvPr id="3" name="Content Placeholder 2">
            <a:extLst>
              <a:ext uri="{FF2B5EF4-FFF2-40B4-BE49-F238E27FC236}">
                <a16:creationId xmlns:a16="http://schemas.microsoft.com/office/drawing/2014/main" id="{BFA7294C-1209-4007-ABFC-F9634430600F}"/>
              </a:ext>
            </a:extLst>
          </p:cNvPr>
          <p:cNvSpPr>
            <a:spLocks noGrp="1"/>
          </p:cNvSpPr>
          <p:nvPr>
            <p:ph idx="1"/>
          </p:nvPr>
        </p:nvSpPr>
        <p:spPr/>
        <p:txBody>
          <a:bodyPr/>
          <a:lstStyle/>
          <a:p>
            <a:r>
              <a:rPr lang="en-US" dirty="0"/>
              <a:t>Develop a program that will accept a string of characters until the key ENTER is pressed then number of digits, number of alphabets, and number of other characters are printed out.</a:t>
            </a:r>
          </a:p>
          <a:p>
            <a:r>
              <a:rPr lang="en-US" i="1" dirty="0"/>
              <a:t>Hint</a:t>
            </a:r>
            <a:r>
              <a:rPr lang="en-US" dirty="0"/>
              <a:t>:</a:t>
            </a:r>
          </a:p>
        </p:txBody>
      </p:sp>
      <p:sp>
        <p:nvSpPr>
          <p:cNvPr id="4" name="Slide Number Placeholder 3">
            <a:extLst>
              <a:ext uri="{FF2B5EF4-FFF2-40B4-BE49-F238E27FC236}">
                <a16:creationId xmlns:a16="http://schemas.microsoft.com/office/drawing/2014/main" id="{59DE4E13-DCA6-48CD-A122-3219CDC0BC6E}"/>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5" name="Date Placeholder 4">
            <a:extLst>
              <a:ext uri="{FF2B5EF4-FFF2-40B4-BE49-F238E27FC236}">
                <a16:creationId xmlns:a16="http://schemas.microsoft.com/office/drawing/2014/main" id="{74C8F91D-CC5A-4303-8065-C131A361973E}"/>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Rectangle 5">
            <a:extLst>
              <a:ext uri="{FF2B5EF4-FFF2-40B4-BE49-F238E27FC236}">
                <a16:creationId xmlns:a16="http://schemas.microsoft.com/office/drawing/2014/main" id="{7DF8B2D5-45C9-459E-AABD-FB350EE8BE60}"/>
              </a:ext>
            </a:extLst>
          </p:cNvPr>
          <p:cNvSpPr/>
          <p:nvPr/>
        </p:nvSpPr>
        <p:spPr>
          <a:xfrm>
            <a:off x="4355513" y="3087329"/>
            <a:ext cx="6607632" cy="304507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(c=getchar() != ‘\n’)</a:t>
            </a:r>
          </a:p>
          <a:p>
            <a:r>
              <a:rPr lang="en-US" dirty="0">
                <a:solidFill>
                  <a:schemeClr val="tx1"/>
                </a:solidFill>
              </a:rPr>
              <a:t>    {  if  c is a digit then numOfDigits++ ;</a:t>
            </a:r>
          </a:p>
          <a:p>
            <a:r>
              <a:rPr lang="en-US" dirty="0">
                <a:solidFill>
                  <a:schemeClr val="tx1"/>
                </a:solidFill>
              </a:rPr>
              <a:t>       else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numOfDigits;</a:t>
            </a:r>
          </a:p>
          <a:p>
            <a:r>
              <a:rPr lang="en-US" dirty="0">
                <a:solidFill>
                  <a:schemeClr val="tx1"/>
                </a:solidFill>
              </a:rPr>
              <a:t>    Print out numOfOthers;</a:t>
            </a:r>
          </a:p>
        </p:txBody>
      </p:sp>
      <p:sp>
        <p:nvSpPr>
          <p:cNvPr id="7" name="TextBox 6">
            <a:extLst>
              <a:ext uri="{FF2B5EF4-FFF2-40B4-BE49-F238E27FC236}">
                <a16:creationId xmlns:a16="http://schemas.microsoft.com/office/drawing/2014/main" id="{81B7F99A-414D-4644-80D1-6635F4A27C17}"/>
              </a:ext>
            </a:extLst>
          </p:cNvPr>
          <p:cNvSpPr txBox="1"/>
          <p:nvPr/>
        </p:nvSpPr>
        <p:spPr>
          <a:xfrm>
            <a:off x="1160206" y="3549445"/>
            <a:ext cx="2674375" cy="646331"/>
          </a:xfrm>
          <a:prstGeom prst="rect">
            <a:avLst/>
          </a:prstGeom>
          <a:solidFill>
            <a:srgbClr val="008000"/>
          </a:solidFill>
        </p:spPr>
        <p:txBody>
          <a:bodyPr wrap="square" rtlCol="0">
            <a:spAutoFit/>
          </a:bodyPr>
          <a:lstStyle/>
          <a:p>
            <a:r>
              <a:rPr lang="en-US" b="1" dirty="0">
                <a:solidFill>
                  <a:schemeClr val="bg1"/>
                </a:solidFill>
              </a:rPr>
              <a:t>Using library functions in </a:t>
            </a:r>
            <a:r>
              <a:rPr lang="en-US" b="1" dirty="0" err="1">
                <a:solidFill>
                  <a:schemeClr val="bg1"/>
                </a:solidFill>
              </a:rPr>
              <a:t>ctype.h</a:t>
            </a:r>
            <a:endParaRPr lang="en-US" b="1" dirty="0">
              <a:solidFill>
                <a:schemeClr val="bg1"/>
              </a:solidFill>
            </a:endParaRPr>
          </a:p>
        </p:txBody>
      </p:sp>
    </p:spTree>
    <p:extLst>
      <p:ext uri="{BB962C8B-B14F-4D97-AF65-F5344CB8AC3E}">
        <p14:creationId xmlns:p14="http://schemas.microsoft.com/office/powerpoint/2010/main" val="2372363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8B89-30DF-4868-9C88-BF2FC9497326}"/>
              </a:ext>
            </a:extLst>
          </p:cNvPr>
          <p:cNvSpPr>
            <a:spLocks noGrp="1"/>
          </p:cNvSpPr>
          <p:nvPr>
            <p:ph type="title"/>
          </p:nvPr>
        </p:nvSpPr>
        <p:spPr/>
        <p:txBody>
          <a:bodyPr/>
          <a:lstStyle/>
          <a:p>
            <a:r>
              <a:rPr lang="en-US" dirty="0"/>
              <a:t>3 - </a:t>
            </a:r>
            <a:r>
              <a:rPr lang="en-US" dirty="0" err="1">
                <a:solidFill>
                  <a:srgbClr val="C00000"/>
                </a:solidFill>
              </a:rPr>
              <a:t>scanf</a:t>
            </a:r>
            <a:r>
              <a:rPr lang="en-US" dirty="0">
                <a:solidFill>
                  <a:srgbClr val="C00000"/>
                </a:solidFill>
              </a:rPr>
              <a:t>(…) </a:t>
            </a:r>
            <a:r>
              <a:rPr lang="en-US" dirty="0"/>
              <a:t>function</a:t>
            </a:r>
          </a:p>
        </p:txBody>
      </p:sp>
      <p:sp>
        <p:nvSpPr>
          <p:cNvPr id="3" name="Content Placeholder 2">
            <a:extLst>
              <a:ext uri="{FF2B5EF4-FFF2-40B4-BE49-F238E27FC236}">
                <a16:creationId xmlns:a16="http://schemas.microsoft.com/office/drawing/2014/main" id="{98F5399C-4AD1-4B16-97E5-49C01E9686FF}"/>
              </a:ext>
            </a:extLst>
          </p:cNvPr>
          <p:cNvSpPr>
            <a:spLocks noGrp="1"/>
          </p:cNvSpPr>
          <p:nvPr>
            <p:ph idx="1"/>
          </p:nvPr>
        </p:nvSpPr>
        <p:spPr>
          <a:xfrm>
            <a:off x="644235" y="1319178"/>
            <a:ext cx="11282293" cy="5297932"/>
          </a:xfrm>
        </p:spPr>
        <p:txBody>
          <a:bodyPr>
            <a:normAutofit/>
          </a:bodyPr>
          <a:lstStyle/>
          <a:p>
            <a:pPr>
              <a:lnSpc>
                <a:spcPct val="140000"/>
              </a:lnSpc>
            </a:pPr>
            <a:r>
              <a:rPr lang="en-US" b="1" dirty="0" err="1"/>
              <a:t>scanf</a:t>
            </a:r>
            <a:r>
              <a:rPr lang="en-US" dirty="0"/>
              <a:t> retrieves data values from the standard input stream buffer under format control. </a:t>
            </a:r>
            <a:endParaRPr lang="en-US" b="1" dirty="0"/>
          </a:p>
          <a:p>
            <a:pPr>
              <a:lnSpc>
                <a:spcPct val="140000"/>
              </a:lnSpc>
            </a:pPr>
            <a:r>
              <a:rPr lang="en-US" dirty="0"/>
              <a:t>Syntax: </a:t>
            </a:r>
            <a:r>
              <a:rPr lang="en-US" b="1" dirty="0" err="1">
                <a:solidFill>
                  <a:srgbClr val="C00000"/>
                </a:solidFill>
              </a:rPr>
              <a:t>scanf</a:t>
            </a:r>
            <a:r>
              <a:rPr lang="en-US" b="1" dirty="0"/>
              <a:t>(</a:t>
            </a:r>
            <a:r>
              <a:rPr lang="en-US" b="1" dirty="0">
                <a:solidFill>
                  <a:srgbClr val="0000FF"/>
                </a:solidFill>
              </a:rPr>
              <a:t>format string</a:t>
            </a:r>
            <a:r>
              <a:rPr lang="en-US" b="1" dirty="0"/>
              <a:t>,</a:t>
            </a:r>
            <a:r>
              <a:rPr lang="en-US" b="1" dirty="0">
                <a:solidFill>
                  <a:srgbClr val="0000FF"/>
                </a:solidFill>
              </a:rPr>
              <a:t> &amp;identifier </a:t>
            </a:r>
            <a:r>
              <a:rPr lang="en-US" b="1" dirty="0"/>
              <a:t>,</a:t>
            </a:r>
            <a:r>
              <a:rPr lang="en-US" b="1" dirty="0">
                <a:solidFill>
                  <a:srgbClr val="0000FF"/>
                </a:solidFill>
              </a:rPr>
              <a:t> ... </a:t>
            </a:r>
            <a:r>
              <a:rPr lang="en-US" b="1" dirty="0"/>
              <a:t>)</a:t>
            </a:r>
            <a:endParaRPr lang="en-US" dirty="0"/>
          </a:p>
          <a:p>
            <a:pPr>
              <a:lnSpc>
                <a:spcPct val="140000"/>
              </a:lnSpc>
            </a:pPr>
            <a:r>
              <a:rPr lang="en-US" sz="2400" b="1" dirty="0" err="1">
                <a:latin typeface="Arial" charset="0"/>
                <a:cs typeface="Arial" charset="0"/>
              </a:rPr>
              <a:t>scanf</a:t>
            </a:r>
            <a:r>
              <a:rPr lang="en-US" sz="2400" dirty="0">
                <a:latin typeface="Arial" charset="0"/>
                <a:cs typeface="Arial" charset="0"/>
              </a:rPr>
              <a:t> extracts data values from the standard input stream buffer until </a:t>
            </a:r>
            <a:r>
              <a:rPr lang="en-US" sz="2400" b="1" dirty="0" err="1">
                <a:latin typeface="Arial" charset="0"/>
                <a:cs typeface="Arial" charset="0"/>
              </a:rPr>
              <a:t>scanf</a:t>
            </a:r>
            <a:r>
              <a:rPr lang="en-US" sz="2400" dirty="0">
                <a:latin typeface="Arial" charset="0"/>
                <a:cs typeface="Arial" charset="0"/>
              </a:rPr>
              <a:t> has.</a:t>
            </a:r>
          </a:p>
          <a:p>
            <a:pPr lvl="1">
              <a:lnSpc>
                <a:spcPct val="140000"/>
              </a:lnSpc>
            </a:pPr>
            <a:r>
              <a:rPr lang="en-US" dirty="0"/>
              <a:t>Interpreted and processed the entire format string, </a:t>
            </a:r>
          </a:p>
          <a:p>
            <a:pPr lvl="1">
              <a:lnSpc>
                <a:spcPct val="140000"/>
              </a:lnSpc>
            </a:pPr>
            <a:r>
              <a:rPr lang="en-US" dirty="0"/>
              <a:t>Found a character that does not meet the next conversion specification in the format string, in which case </a:t>
            </a:r>
            <a:r>
              <a:rPr lang="en-US" b="1" dirty="0" err="1"/>
              <a:t>scanf</a:t>
            </a:r>
            <a:r>
              <a:rPr lang="en-US" dirty="0"/>
              <a:t> leaves the offending character in the buffer, or emptied the buffer, in which case </a:t>
            </a:r>
            <a:r>
              <a:rPr lang="en-US" b="1" dirty="0" err="1"/>
              <a:t>scanf</a:t>
            </a:r>
            <a:r>
              <a:rPr lang="en-US" dirty="0"/>
              <a:t> waits until the user adds more data values.</a:t>
            </a:r>
          </a:p>
        </p:txBody>
      </p:sp>
      <p:sp>
        <p:nvSpPr>
          <p:cNvPr id="4" name="Slide Number Placeholder 3">
            <a:extLst>
              <a:ext uri="{FF2B5EF4-FFF2-40B4-BE49-F238E27FC236}">
                <a16:creationId xmlns:a16="http://schemas.microsoft.com/office/drawing/2014/main" id="{C647B5E3-4CD2-4608-9D05-94B13C8F3FA1}"/>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5" name="Date Placeholder 4">
            <a:extLst>
              <a:ext uri="{FF2B5EF4-FFF2-40B4-BE49-F238E27FC236}">
                <a16:creationId xmlns:a16="http://schemas.microsoft.com/office/drawing/2014/main" id="{DCE76226-D454-4054-AC02-57164E8128F8}"/>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1023359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8B89-30DF-4868-9C88-BF2FC9497326}"/>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 </a:t>
            </a:r>
            <a:r>
              <a:rPr lang="en-US" dirty="0"/>
              <a:t>function (cont.)</a:t>
            </a:r>
          </a:p>
        </p:txBody>
      </p:sp>
      <p:sp>
        <p:nvSpPr>
          <p:cNvPr id="3" name="Content Placeholder 2">
            <a:extLst>
              <a:ext uri="{FF2B5EF4-FFF2-40B4-BE49-F238E27FC236}">
                <a16:creationId xmlns:a16="http://schemas.microsoft.com/office/drawing/2014/main" id="{98F5399C-4AD1-4B16-97E5-49C01E9686FF}"/>
              </a:ext>
            </a:extLst>
          </p:cNvPr>
          <p:cNvSpPr>
            <a:spLocks noGrp="1"/>
          </p:cNvSpPr>
          <p:nvPr>
            <p:ph idx="1"/>
          </p:nvPr>
        </p:nvSpPr>
        <p:spPr>
          <a:xfrm>
            <a:off x="644235" y="1319178"/>
            <a:ext cx="11282293" cy="5297932"/>
          </a:xfrm>
        </p:spPr>
        <p:txBody>
          <a:bodyPr>
            <a:normAutofit/>
          </a:bodyPr>
          <a:lstStyle/>
          <a:p>
            <a:pPr>
              <a:lnSpc>
                <a:spcPct val="140000"/>
              </a:lnSpc>
            </a:pPr>
            <a:r>
              <a:rPr lang="en-US" dirty="0"/>
              <a:t>Some things are concerned when the </a:t>
            </a:r>
            <a:r>
              <a:rPr lang="en-US" b="1" dirty="0" err="1"/>
              <a:t>scanf</a:t>
            </a:r>
            <a:r>
              <a:rPr lang="en-US" b="1" dirty="0"/>
              <a:t>(…) </a:t>
            </a:r>
            <a:r>
              <a:rPr lang="en-US" dirty="0"/>
              <a:t>function is used:</a:t>
            </a:r>
          </a:p>
          <a:p>
            <a:pPr lvl="1">
              <a:lnSpc>
                <a:spcPct val="140000"/>
              </a:lnSpc>
            </a:pPr>
            <a:r>
              <a:rPr lang="en-US" dirty="0"/>
              <a:t>How to specify the input format string?</a:t>
            </a:r>
          </a:p>
          <a:p>
            <a:pPr lvl="1">
              <a:lnSpc>
                <a:spcPct val="140000"/>
              </a:lnSpc>
            </a:pPr>
            <a:r>
              <a:rPr lang="en-US" dirty="0"/>
              <a:t>How to separate input data?</a:t>
            </a:r>
          </a:p>
          <a:p>
            <a:pPr lvl="1">
              <a:lnSpc>
                <a:spcPct val="140000"/>
              </a:lnSpc>
            </a:pPr>
            <a:r>
              <a:rPr lang="en-US" dirty="0"/>
              <a:t>How to realize that how many data were inputted successfully? </a:t>
            </a:r>
          </a:p>
          <a:p>
            <a:pPr lvl="1">
              <a:lnSpc>
                <a:spcPct val="140000"/>
              </a:lnSpc>
            </a:pPr>
            <a:r>
              <a:rPr lang="en-US" dirty="0"/>
              <a:t>How to remove the byte </a:t>
            </a:r>
            <a:r>
              <a:rPr lang="en-US" b="1" dirty="0"/>
              <a:t>‘\n’ </a:t>
            </a:r>
            <a:r>
              <a:rPr lang="en-US" dirty="0"/>
              <a:t>in the keyboard buffer after an input operation? Is clearing the buffer is the only way?  </a:t>
            </a:r>
          </a:p>
          <a:p>
            <a:pPr>
              <a:lnSpc>
                <a:spcPct val="140000"/>
              </a:lnSpc>
            </a:pPr>
            <a:r>
              <a:rPr lang="en-US" dirty="0"/>
              <a:t>We will get the answers in the following slides.</a:t>
            </a:r>
          </a:p>
        </p:txBody>
      </p:sp>
      <p:sp>
        <p:nvSpPr>
          <p:cNvPr id="4" name="Slide Number Placeholder 3">
            <a:extLst>
              <a:ext uri="{FF2B5EF4-FFF2-40B4-BE49-F238E27FC236}">
                <a16:creationId xmlns:a16="http://schemas.microsoft.com/office/drawing/2014/main" id="{C647B5E3-4CD2-4608-9D05-94B13C8F3FA1}"/>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5" name="Date Placeholder 4">
            <a:extLst>
              <a:ext uri="{FF2B5EF4-FFF2-40B4-BE49-F238E27FC236}">
                <a16:creationId xmlns:a16="http://schemas.microsoft.com/office/drawing/2014/main" id="{DCE76226-D454-4054-AC02-57164E8128F8}"/>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4240455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8B89-30DF-4868-9C88-BF2FC9497326}"/>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a:t>
            </a:r>
            <a:r>
              <a:rPr lang="en-US" sz="3200" b="1" dirty="0"/>
              <a:t>Conversion Specifiers</a:t>
            </a:r>
            <a:endParaRPr lang="en-US" dirty="0"/>
          </a:p>
        </p:txBody>
      </p:sp>
      <p:sp>
        <p:nvSpPr>
          <p:cNvPr id="4" name="Slide Number Placeholder 3">
            <a:extLst>
              <a:ext uri="{FF2B5EF4-FFF2-40B4-BE49-F238E27FC236}">
                <a16:creationId xmlns:a16="http://schemas.microsoft.com/office/drawing/2014/main" id="{C647B5E3-4CD2-4608-9D05-94B13C8F3FA1}"/>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5" name="Date Placeholder 4">
            <a:extLst>
              <a:ext uri="{FF2B5EF4-FFF2-40B4-BE49-F238E27FC236}">
                <a16:creationId xmlns:a16="http://schemas.microsoft.com/office/drawing/2014/main" id="{DCE76226-D454-4054-AC02-57164E8128F8}"/>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8" name="Table 7">
            <a:extLst>
              <a:ext uri="{FF2B5EF4-FFF2-40B4-BE49-F238E27FC236}">
                <a16:creationId xmlns:a16="http://schemas.microsoft.com/office/drawing/2014/main" id="{C50FABC2-562F-4840-AF04-993084454249}"/>
              </a:ext>
            </a:extLst>
          </p:cNvPr>
          <p:cNvGraphicFramePr>
            <a:graphicFrameLocks noGrp="1"/>
          </p:cNvGraphicFramePr>
          <p:nvPr>
            <p:extLst>
              <p:ext uri="{D42A27DB-BD31-4B8C-83A1-F6EECF244321}">
                <p14:modId xmlns:p14="http://schemas.microsoft.com/office/powerpoint/2010/main" val="3523450301"/>
              </p:ext>
            </p:extLst>
          </p:nvPr>
        </p:nvGraphicFramePr>
        <p:xfrm>
          <a:off x="737419" y="1329813"/>
          <a:ext cx="11085945" cy="4028770"/>
        </p:xfrm>
        <a:graphic>
          <a:graphicData uri="http://schemas.openxmlformats.org/drawingml/2006/table">
            <a:tbl>
              <a:tblPr firstRow="1" bandRow="1">
                <a:tableStyleId>{72833802-FEF1-4C79-8D5D-14CF1EAF98D9}</a:tableStyleId>
              </a:tblPr>
              <a:tblGrid>
                <a:gridCol w="1616700">
                  <a:extLst>
                    <a:ext uri="{9D8B030D-6E8A-4147-A177-3AD203B41FA5}">
                      <a16:colId xmlns:a16="http://schemas.microsoft.com/office/drawing/2014/main" val="20000"/>
                    </a:ext>
                  </a:extLst>
                </a:gridCol>
                <a:gridCol w="2656008">
                  <a:extLst>
                    <a:ext uri="{9D8B030D-6E8A-4147-A177-3AD203B41FA5}">
                      <a16:colId xmlns:a16="http://schemas.microsoft.com/office/drawing/2014/main" val="20001"/>
                    </a:ext>
                  </a:extLst>
                </a:gridCol>
                <a:gridCol w="6813237">
                  <a:extLst>
                    <a:ext uri="{9D8B030D-6E8A-4147-A177-3AD203B41FA5}">
                      <a16:colId xmlns:a16="http://schemas.microsoft.com/office/drawing/2014/main" val="20002"/>
                    </a:ext>
                  </a:extLst>
                </a:gridCol>
              </a:tblGrid>
              <a:tr h="374421">
                <a:tc>
                  <a:txBody>
                    <a:bodyPr/>
                    <a:lstStyle/>
                    <a:p>
                      <a:r>
                        <a:rPr lang="en-US" sz="1800" dirty="0"/>
                        <a:t>Specifier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 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8981">
                <a:tc>
                  <a:txBody>
                    <a:bodyPr/>
                    <a:lstStyle/>
                    <a:p>
                      <a:r>
                        <a:rPr lang="en-US" sz="1800" dirty="0"/>
                        <a:t>%c</a:t>
                      </a:r>
                    </a:p>
                    <a:p>
                      <a:r>
                        <a:rPr lang="en-US" sz="18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character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t>
                      </a:r>
                    </a:p>
                    <a:p>
                      <a:r>
                        <a:rPr lang="en-US" sz="1800" dirty="0"/>
                        <a:t>Remove one</a:t>
                      </a:r>
                      <a:r>
                        <a:rPr lang="en-US" sz="1800" baseline="0" dirty="0"/>
                        <a:t> character in the input buffer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4421">
                <a:tc>
                  <a:txBody>
                    <a:bodyPr/>
                    <a:lstStyle/>
                    <a:p>
                      <a:r>
                        <a:rPr lang="en-US" sz="1800"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 int, short, long, long 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4421">
                <a:tc>
                  <a:txBody>
                    <a:bodyPr/>
                    <a:lstStyle/>
                    <a:p>
                      <a:r>
                        <a:rPr lang="en-US" sz="1800"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unsigned</a:t>
                      </a:r>
                      <a:r>
                        <a:rPr lang="en-US" sz="1800" baseline="0" dirty="0"/>
                        <a:t> int, </a:t>
                      </a:r>
                      <a:r>
                        <a:rPr lang="en-US" sz="1800" dirty="0"/>
                        <a:t>char, int, short, long, long 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4421">
                <a:tc>
                  <a:txBody>
                    <a:bodyPr/>
                    <a:lstStyle/>
                    <a:p>
                      <a:r>
                        <a:rPr lang="en-US" sz="1800" dirty="0"/>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octal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unsigned</a:t>
                      </a:r>
                      <a:r>
                        <a:rPr lang="en-US" sz="1800" baseline="0" dirty="0"/>
                        <a:t> int, </a:t>
                      </a:r>
                      <a:r>
                        <a:rPr lang="en-US" sz="1800" dirty="0"/>
                        <a:t>char, int, short, long, long 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4421">
                <a:tc>
                  <a:txBody>
                    <a:bodyPr/>
                    <a:lstStyle/>
                    <a:p>
                      <a:r>
                        <a:rPr lang="en-US" sz="1800" dirty="0"/>
                        <a:t>%x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hexadecimal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unsigned</a:t>
                      </a:r>
                      <a:r>
                        <a:rPr lang="en-US" sz="1800" baseline="0" dirty="0"/>
                        <a:t> int, </a:t>
                      </a:r>
                      <a:r>
                        <a:rPr lang="en-US" sz="1800" dirty="0"/>
                        <a:t>char, int, short, long, long 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4421">
                <a:tc>
                  <a:txBody>
                    <a:bodyPr/>
                    <a:lstStyle/>
                    <a:p>
                      <a:r>
                        <a:rPr lang="en-US" sz="1800" dirty="0"/>
                        <a:t>%ld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4421">
                <a:tc>
                  <a:txBody>
                    <a:bodyPr/>
                    <a:lstStyle/>
                    <a:p>
                      <a:r>
                        <a:rPr lang="en-US" sz="180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4421">
                <a:tc>
                  <a:txBody>
                    <a:bodyPr/>
                    <a:lstStyle/>
                    <a:p>
                      <a:r>
                        <a:rPr lang="en-US" sz="1800" dirty="0"/>
                        <a:t>%lf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double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4421">
                <a:tc>
                  <a:txBody>
                    <a:bodyPr/>
                    <a:lstStyle/>
                    <a:p>
                      <a:r>
                        <a:rPr lang="en-US" sz="1800" dirty="0"/>
                        <a:t>%llf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long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long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9" name="Rectangle 8">
            <a:extLst>
              <a:ext uri="{FF2B5EF4-FFF2-40B4-BE49-F238E27FC236}">
                <a16:creationId xmlns:a16="http://schemas.microsoft.com/office/drawing/2014/main" id="{E317B819-0518-4D95-B085-F3EDEAF84A5C}"/>
              </a:ext>
            </a:extLst>
          </p:cNvPr>
          <p:cNvSpPr/>
          <p:nvPr/>
        </p:nvSpPr>
        <p:spPr>
          <a:xfrm>
            <a:off x="717755" y="5484175"/>
            <a:ext cx="11085947" cy="912203"/>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9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3674493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4D3F-62E0-4F7A-9DC2-6A4A07E3A62B}"/>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a:t>
            </a:r>
            <a:r>
              <a:rPr lang="en-US" sz="2800" b="1" dirty="0"/>
              <a:t>Conversion Specifiers (cont.)</a:t>
            </a:r>
            <a:endParaRPr lang="en-US" dirty="0"/>
          </a:p>
        </p:txBody>
      </p:sp>
      <p:sp>
        <p:nvSpPr>
          <p:cNvPr id="4" name="Slide Number Placeholder 3">
            <a:extLst>
              <a:ext uri="{FF2B5EF4-FFF2-40B4-BE49-F238E27FC236}">
                <a16:creationId xmlns:a16="http://schemas.microsoft.com/office/drawing/2014/main" id="{3B8B87C3-EDB4-40AC-A31B-4A6EB872841E}"/>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5" name="Date Placeholder 4">
            <a:extLst>
              <a:ext uri="{FF2B5EF4-FFF2-40B4-BE49-F238E27FC236}">
                <a16:creationId xmlns:a16="http://schemas.microsoft.com/office/drawing/2014/main" id="{203C3CE3-E938-416D-89BD-85491C0CCB71}"/>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9" name="Picture 8">
            <a:extLst>
              <a:ext uri="{FF2B5EF4-FFF2-40B4-BE49-F238E27FC236}">
                <a16:creationId xmlns:a16="http://schemas.microsoft.com/office/drawing/2014/main" id="{288A2144-7804-4839-9AB7-27A3799553D3}"/>
              </a:ext>
            </a:extLst>
          </p:cNvPr>
          <p:cNvPicPr>
            <a:picLocks noChangeAspect="1"/>
          </p:cNvPicPr>
          <p:nvPr/>
        </p:nvPicPr>
        <p:blipFill>
          <a:blip r:embed="rId2"/>
          <a:stretch>
            <a:fillRect/>
          </a:stretch>
        </p:blipFill>
        <p:spPr>
          <a:xfrm>
            <a:off x="714836" y="1418457"/>
            <a:ext cx="3171825" cy="3667125"/>
          </a:xfrm>
          <a:prstGeom prst="rect">
            <a:avLst/>
          </a:prstGeom>
        </p:spPr>
      </p:pic>
      <p:pic>
        <p:nvPicPr>
          <p:cNvPr id="11" name="Picture 10">
            <a:extLst>
              <a:ext uri="{FF2B5EF4-FFF2-40B4-BE49-F238E27FC236}">
                <a16:creationId xmlns:a16="http://schemas.microsoft.com/office/drawing/2014/main" id="{159810B8-E59A-4DA1-ABAB-1B7B14CA054B}"/>
              </a:ext>
            </a:extLst>
          </p:cNvPr>
          <p:cNvPicPr>
            <a:picLocks noChangeAspect="1"/>
          </p:cNvPicPr>
          <p:nvPr/>
        </p:nvPicPr>
        <p:blipFill>
          <a:blip r:embed="rId3"/>
          <a:stretch>
            <a:fillRect/>
          </a:stretch>
        </p:blipFill>
        <p:spPr>
          <a:xfrm>
            <a:off x="714836" y="5308965"/>
            <a:ext cx="3590925" cy="885825"/>
          </a:xfrm>
          <a:prstGeom prst="rect">
            <a:avLst/>
          </a:prstGeom>
        </p:spPr>
      </p:pic>
      <p:sp>
        <p:nvSpPr>
          <p:cNvPr id="12" name="Rectangle 11">
            <a:extLst>
              <a:ext uri="{FF2B5EF4-FFF2-40B4-BE49-F238E27FC236}">
                <a16:creationId xmlns:a16="http://schemas.microsoft.com/office/drawing/2014/main" id="{191C4CD5-9FFE-4698-B577-8BA2774324F4}"/>
              </a:ext>
            </a:extLst>
          </p:cNvPr>
          <p:cNvSpPr/>
          <p:nvPr/>
        </p:nvSpPr>
        <p:spPr>
          <a:xfrm>
            <a:off x="2705561" y="1989654"/>
            <a:ext cx="3200400" cy="9979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3" name="Rectangle 12">
            <a:extLst>
              <a:ext uri="{FF2B5EF4-FFF2-40B4-BE49-F238E27FC236}">
                <a16:creationId xmlns:a16="http://schemas.microsoft.com/office/drawing/2014/main" id="{BA08E49A-4E28-4633-9C10-052CC6064007}"/>
              </a:ext>
            </a:extLst>
          </p:cNvPr>
          <p:cNvSpPr/>
          <p:nvPr/>
        </p:nvSpPr>
        <p:spPr>
          <a:xfrm>
            <a:off x="1995948" y="3490452"/>
            <a:ext cx="609600" cy="206477"/>
          </a:xfrm>
          <a:prstGeom prst="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B767E6B-31F2-43CA-96F1-0BA29C1E7778}"/>
              </a:ext>
            </a:extLst>
          </p:cNvPr>
          <p:cNvCxnSpPr>
            <a:cxnSpLocks/>
            <a:stCxn id="12" idx="2"/>
          </p:cNvCxnSpPr>
          <p:nvPr/>
        </p:nvCxnSpPr>
        <p:spPr>
          <a:xfrm flipH="1">
            <a:off x="2605548" y="2987627"/>
            <a:ext cx="1700213" cy="571197"/>
          </a:xfrm>
          <a:prstGeom prst="straightConnector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C6564AA-6B71-4C55-921D-31FCB074065B}"/>
              </a:ext>
            </a:extLst>
          </p:cNvPr>
          <p:cNvPicPr>
            <a:picLocks noChangeAspect="1"/>
          </p:cNvPicPr>
          <p:nvPr/>
        </p:nvPicPr>
        <p:blipFill>
          <a:blip r:embed="rId4"/>
          <a:stretch>
            <a:fillRect/>
          </a:stretch>
        </p:blipFill>
        <p:spPr>
          <a:xfrm>
            <a:off x="6196473" y="1399407"/>
            <a:ext cx="3124200" cy="3686175"/>
          </a:xfrm>
          <a:prstGeom prst="rect">
            <a:avLst/>
          </a:prstGeom>
        </p:spPr>
      </p:pic>
      <p:sp>
        <p:nvSpPr>
          <p:cNvPr id="20" name="Rectangle 19">
            <a:extLst>
              <a:ext uri="{FF2B5EF4-FFF2-40B4-BE49-F238E27FC236}">
                <a16:creationId xmlns:a16="http://schemas.microsoft.com/office/drawing/2014/main" id="{63D5ECB5-F2AD-4756-9460-BC3F550BB256}"/>
              </a:ext>
            </a:extLst>
          </p:cNvPr>
          <p:cNvSpPr/>
          <p:nvPr/>
        </p:nvSpPr>
        <p:spPr>
          <a:xfrm>
            <a:off x="8142800" y="1966270"/>
            <a:ext cx="3200400" cy="99797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
        <p:nvSpPr>
          <p:cNvPr id="21" name="Rectangle 20">
            <a:extLst>
              <a:ext uri="{FF2B5EF4-FFF2-40B4-BE49-F238E27FC236}">
                <a16:creationId xmlns:a16="http://schemas.microsoft.com/office/drawing/2014/main" id="{08FA5A2F-8ED3-413D-AD1F-F15211578294}"/>
              </a:ext>
            </a:extLst>
          </p:cNvPr>
          <p:cNvSpPr/>
          <p:nvPr/>
        </p:nvSpPr>
        <p:spPr>
          <a:xfrm>
            <a:off x="7443019" y="3457236"/>
            <a:ext cx="609600" cy="206477"/>
          </a:xfrm>
          <a:prstGeom prst="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AE3A6CEB-D104-40E0-BED9-41241E1CDC0C}"/>
              </a:ext>
            </a:extLst>
          </p:cNvPr>
          <p:cNvCxnSpPr>
            <a:cxnSpLocks/>
            <a:stCxn id="20" idx="2"/>
          </p:cNvCxnSpPr>
          <p:nvPr/>
        </p:nvCxnSpPr>
        <p:spPr>
          <a:xfrm flipH="1">
            <a:off x="8042787" y="2964243"/>
            <a:ext cx="1700213" cy="571197"/>
          </a:xfrm>
          <a:prstGeom prst="straightConnector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BFBB6BB7-AD1B-47E8-B9CF-AE1E9964A36E}"/>
              </a:ext>
            </a:extLst>
          </p:cNvPr>
          <p:cNvPicPr>
            <a:picLocks noChangeAspect="1"/>
          </p:cNvPicPr>
          <p:nvPr/>
        </p:nvPicPr>
        <p:blipFill>
          <a:blip r:embed="rId5"/>
          <a:stretch>
            <a:fillRect/>
          </a:stretch>
        </p:blipFill>
        <p:spPr>
          <a:xfrm>
            <a:off x="6099290" y="5325810"/>
            <a:ext cx="3676695" cy="887811"/>
          </a:xfrm>
          <a:prstGeom prst="rect">
            <a:avLst/>
          </a:prstGeom>
        </p:spPr>
      </p:pic>
    </p:spTree>
    <p:extLst>
      <p:ext uri="{BB962C8B-B14F-4D97-AF65-F5344CB8AC3E}">
        <p14:creationId xmlns:p14="http://schemas.microsoft.com/office/powerpoint/2010/main" val="3339473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91DB-DECE-4919-9BC5-768CF73FFF92}"/>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function: Default Separators</a:t>
            </a:r>
            <a:r>
              <a:rPr lang="en-US" dirty="0">
                <a:solidFill>
                  <a:srgbClr val="C00000"/>
                </a:solidFill>
              </a:rPr>
              <a:t> </a:t>
            </a:r>
            <a:endParaRPr lang="en-US" dirty="0"/>
          </a:p>
        </p:txBody>
      </p:sp>
      <p:sp>
        <p:nvSpPr>
          <p:cNvPr id="3" name="Content Placeholder 2">
            <a:extLst>
              <a:ext uri="{FF2B5EF4-FFF2-40B4-BE49-F238E27FC236}">
                <a16:creationId xmlns:a16="http://schemas.microsoft.com/office/drawing/2014/main" id="{54E3DDED-FA69-4D15-96AA-5CDC0CF55008}"/>
              </a:ext>
            </a:extLst>
          </p:cNvPr>
          <p:cNvSpPr>
            <a:spLocks noGrp="1"/>
          </p:cNvSpPr>
          <p:nvPr>
            <p:ph idx="1"/>
          </p:nvPr>
        </p:nvSpPr>
        <p:spPr/>
        <p:txBody>
          <a:bodyPr/>
          <a:lstStyle/>
          <a:p>
            <a:r>
              <a:rPr lang="en-US" dirty="0"/>
              <a:t>If a input value is number lead by a whitespace , </a:t>
            </a:r>
            <a:r>
              <a:rPr lang="en-US" b="1" dirty="0" err="1"/>
              <a:t>scanf</a:t>
            </a:r>
            <a:r>
              <a:rPr lang="en-US" dirty="0"/>
              <a:t> treats the whitespace  as a separator (The whitespace characters include </a:t>
            </a:r>
            <a:r>
              <a:rPr lang="en-US" b="1" dirty="0"/>
              <a:t>newline</a:t>
            </a:r>
            <a:r>
              <a:rPr lang="en-US" dirty="0"/>
              <a:t>, </a:t>
            </a:r>
            <a:r>
              <a:rPr lang="en-US" b="1" dirty="0"/>
              <a:t>horizontal tab</a:t>
            </a:r>
            <a:r>
              <a:rPr lang="en-US" dirty="0"/>
              <a:t>, </a:t>
            </a:r>
            <a:r>
              <a:rPr lang="en-US" b="1" dirty="0"/>
              <a:t>form feed, vertical tab </a:t>
            </a:r>
            <a:r>
              <a:rPr lang="en-US" dirty="0"/>
              <a:t>and </a:t>
            </a:r>
            <a:r>
              <a:rPr lang="en-US" b="1" dirty="0"/>
              <a:t>space characters</a:t>
            </a:r>
            <a:r>
              <a:rPr lang="en-US" dirty="0"/>
              <a:t>).</a:t>
            </a:r>
          </a:p>
        </p:txBody>
      </p:sp>
      <p:sp>
        <p:nvSpPr>
          <p:cNvPr id="4" name="Slide Number Placeholder 3">
            <a:extLst>
              <a:ext uri="{FF2B5EF4-FFF2-40B4-BE49-F238E27FC236}">
                <a16:creationId xmlns:a16="http://schemas.microsoft.com/office/drawing/2014/main" id="{29057A55-EB43-49AF-B0E2-82AFD5B78DB7}"/>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5" name="Date Placeholder 4">
            <a:extLst>
              <a:ext uri="{FF2B5EF4-FFF2-40B4-BE49-F238E27FC236}">
                <a16:creationId xmlns:a16="http://schemas.microsoft.com/office/drawing/2014/main" id="{C0EF6B53-C4D2-4485-8816-480B02CD8CDF}"/>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F6982A98-EF68-4B4F-B442-671F25F51065}"/>
              </a:ext>
            </a:extLst>
          </p:cNvPr>
          <p:cNvPicPr>
            <a:picLocks noChangeAspect="1"/>
          </p:cNvPicPr>
          <p:nvPr/>
        </p:nvPicPr>
        <p:blipFill>
          <a:blip r:embed="rId2"/>
          <a:stretch>
            <a:fillRect/>
          </a:stretch>
        </p:blipFill>
        <p:spPr>
          <a:xfrm>
            <a:off x="1111044" y="3141894"/>
            <a:ext cx="3598607" cy="3104204"/>
          </a:xfrm>
          <a:prstGeom prst="rect">
            <a:avLst/>
          </a:prstGeom>
          <a:ln>
            <a:solidFill>
              <a:srgbClr val="002060"/>
            </a:solidFill>
          </a:ln>
        </p:spPr>
      </p:pic>
      <p:pic>
        <p:nvPicPr>
          <p:cNvPr id="9" name="Picture 8">
            <a:extLst>
              <a:ext uri="{FF2B5EF4-FFF2-40B4-BE49-F238E27FC236}">
                <a16:creationId xmlns:a16="http://schemas.microsoft.com/office/drawing/2014/main" id="{B2BFB2C8-7075-42E5-9744-37732FAB39CC}"/>
              </a:ext>
            </a:extLst>
          </p:cNvPr>
          <p:cNvPicPr>
            <a:picLocks noChangeAspect="1"/>
          </p:cNvPicPr>
          <p:nvPr/>
        </p:nvPicPr>
        <p:blipFill>
          <a:blip r:embed="rId3"/>
          <a:stretch>
            <a:fillRect/>
          </a:stretch>
        </p:blipFill>
        <p:spPr>
          <a:xfrm>
            <a:off x="5889522" y="3089959"/>
            <a:ext cx="3629024" cy="790575"/>
          </a:xfrm>
          <a:prstGeom prst="rect">
            <a:avLst/>
          </a:prstGeom>
        </p:spPr>
      </p:pic>
      <p:pic>
        <p:nvPicPr>
          <p:cNvPr id="11" name="Picture 10">
            <a:extLst>
              <a:ext uri="{FF2B5EF4-FFF2-40B4-BE49-F238E27FC236}">
                <a16:creationId xmlns:a16="http://schemas.microsoft.com/office/drawing/2014/main" id="{3B11538A-177F-4800-BD3F-7AFFC1085A3B}"/>
              </a:ext>
            </a:extLst>
          </p:cNvPr>
          <p:cNvPicPr>
            <a:picLocks noChangeAspect="1"/>
          </p:cNvPicPr>
          <p:nvPr/>
        </p:nvPicPr>
        <p:blipFill>
          <a:blip r:embed="rId4"/>
          <a:stretch>
            <a:fillRect/>
          </a:stretch>
        </p:blipFill>
        <p:spPr>
          <a:xfrm>
            <a:off x="5889522" y="4153959"/>
            <a:ext cx="3629025" cy="1085850"/>
          </a:xfrm>
          <a:prstGeom prst="rect">
            <a:avLst/>
          </a:prstGeom>
        </p:spPr>
      </p:pic>
      <p:pic>
        <p:nvPicPr>
          <p:cNvPr id="13" name="Picture 12">
            <a:extLst>
              <a:ext uri="{FF2B5EF4-FFF2-40B4-BE49-F238E27FC236}">
                <a16:creationId xmlns:a16="http://schemas.microsoft.com/office/drawing/2014/main" id="{0AFCEE71-2032-412C-8F96-14BFF02A1DBF}"/>
              </a:ext>
            </a:extLst>
          </p:cNvPr>
          <p:cNvPicPr>
            <a:picLocks noChangeAspect="1"/>
          </p:cNvPicPr>
          <p:nvPr/>
        </p:nvPicPr>
        <p:blipFill>
          <a:blip r:embed="rId5"/>
          <a:stretch>
            <a:fillRect/>
          </a:stretch>
        </p:blipFill>
        <p:spPr>
          <a:xfrm>
            <a:off x="5889523" y="5465048"/>
            <a:ext cx="3629024" cy="727579"/>
          </a:xfrm>
          <a:prstGeom prst="rect">
            <a:avLst/>
          </a:prstGeom>
        </p:spPr>
      </p:pic>
      <p:cxnSp>
        <p:nvCxnSpPr>
          <p:cNvPr id="15" name="Straight Arrow Connector 14">
            <a:extLst>
              <a:ext uri="{FF2B5EF4-FFF2-40B4-BE49-F238E27FC236}">
                <a16:creationId xmlns:a16="http://schemas.microsoft.com/office/drawing/2014/main" id="{4A1DDDC1-279A-464E-B790-78E3A0CA3F4E}"/>
              </a:ext>
            </a:extLst>
          </p:cNvPr>
          <p:cNvCxnSpPr>
            <a:cxnSpLocks/>
            <a:stCxn id="7" idx="3"/>
          </p:cNvCxnSpPr>
          <p:nvPr/>
        </p:nvCxnSpPr>
        <p:spPr>
          <a:xfrm flipV="1">
            <a:off x="4709651" y="3618271"/>
            <a:ext cx="1052052" cy="10757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C0D2FF-9FDA-4510-B0AB-92FF93344D89}"/>
              </a:ext>
            </a:extLst>
          </p:cNvPr>
          <p:cNvCxnSpPr>
            <a:cxnSpLocks/>
            <a:stCxn id="7" idx="3"/>
          </p:cNvCxnSpPr>
          <p:nvPr/>
        </p:nvCxnSpPr>
        <p:spPr>
          <a:xfrm>
            <a:off x="4709651" y="4693996"/>
            <a:ext cx="105205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F1014CF-75C8-4195-8F82-8FD122953745}"/>
              </a:ext>
            </a:extLst>
          </p:cNvPr>
          <p:cNvCxnSpPr>
            <a:cxnSpLocks/>
            <a:stCxn id="7" idx="3"/>
          </p:cNvCxnSpPr>
          <p:nvPr/>
        </p:nvCxnSpPr>
        <p:spPr>
          <a:xfrm>
            <a:off x="4709651" y="4693996"/>
            <a:ext cx="1052052" cy="107572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7F0AFA4-513F-4103-B040-51BBEA88D7AE}"/>
              </a:ext>
            </a:extLst>
          </p:cNvPr>
          <p:cNvSpPr/>
          <p:nvPr/>
        </p:nvSpPr>
        <p:spPr>
          <a:xfrm>
            <a:off x="9881414" y="3193214"/>
            <a:ext cx="1752600" cy="5792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27" name="Rectangle 26">
            <a:extLst>
              <a:ext uri="{FF2B5EF4-FFF2-40B4-BE49-F238E27FC236}">
                <a16:creationId xmlns:a16="http://schemas.microsoft.com/office/drawing/2014/main" id="{9C664541-5F79-484B-BAD0-E3AC98BA5679}"/>
              </a:ext>
            </a:extLst>
          </p:cNvPr>
          <p:cNvSpPr/>
          <p:nvPr/>
        </p:nvSpPr>
        <p:spPr>
          <a:xfrm>
            <a:off x="9881414" y="4404346"/>
            <a:ext cx="1752600" cy="5793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28" name="Rectangle 27">
            <a:extLst>
              <a:ext uri="{FF2B5EF4-FFF2-40B4-BE49-F238E27FC236}">
                <a16:creationId xmlns:a16="http://schemas.microsoft.com/office/drawing/2014/main" id="{D230A729-C887-46D6-AE59-FD88A36C39A2}"/>
              </a:ext>
            </a:extLst>
          </p:cNvPr>
          <p:cNvSpPr/>
          <p:nvPr/>
        </p:nvSpPr>
        <p:spPr>
          <a:xfrm>
            <a:off x="9881414" y="5651314"/>
            <a:ext cx="1752600" cy="4810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450708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91DB-DECE-4919-9BC5-768CF73FFF92}"/>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function: User-defined Separators</a:t>
            </a:r>
            <a:r>
              <a:rPr lang="en-US" dirty="0">
                <a:solidFill>
                  <a:srgbClr val="C00000"/>
                </a:solidFill>
              </a:rPr>
              <a:t> </a:t>
            </a:r>
            <a:endParaRPr lang="en-US" dirty="0"/>
          </a:p>
        </p:txBody>
      </p:sp>
      <p:sp>
        <p:nvSpPr>
          <p:cNvPr id="3" name="Content Placeholder 2">
            <a:extLst>
              <a:ext uri="{FF2B5EF4-FFF2-40B4-BE49-F238E27FC236}">
                <a16:creationId xmlns:a16="http://schemas.microsoft.com/office/drawing/2014/main" id="{54E3DDED-FA69-4D15-96AA-5CDC0CF55008}"/>
              </a:ext>
            </a:extLst>
          </p:cNvPr>
          <p:cNvSpPr>
            <a:spLocks noGrp="1"/>
          </p:cNvSpPr>
          <p:nvPr>
            <p:ph idx="1"/>
          </p:nvPr>
        </p:nvSpPr>
        <p:spPr/>
        <p:txBody>
          <a:bodyPr/>
          <a:lstStyle/>
          <a:p>
            <a:r>
              <a:rPr lang="en-US" dirty="0"/>
              <a:t>User can specify the character for separating input data.</a:t>
            </a:r>
          </a:p>
          <a:p>
            <a:r>
              <a:rPr lang="en-US" dirty="0"/>
              <a:t>User-define separators will override default separators</a:t>
            </a:r>
          </a:p>
        </p:txBody>
      </p:sp>
      <p:sp>
        <p:nvSpPr>
          <p:cNvPr id="4" name="Slide Number Placeholder 3">
            <a:extLst>
              <a:ext uri="{FF2B5EF4-FFF2-40B4-BE49-F238E27FC236}">
                <a16:creationId xmlns:a16="http://schemas.microsoft.com/office/drawing/2014/main" id="{29057A55-EB43-49AF-B0E2-82AFD5B78DB7}"/>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5" name="Date Placeholder 4">
            <a:extLst>
              <a:ext uri="{FF2B5EF4-FFF2-40B4-BE49-F238E27FC236}">
                <a16:creationId xmlns:a16="http://schemas.microsoft.com/office/drawing/2014/main" id="{C0EF6B53-C4D2-4485-8816-480B02CD8CDF}"/>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8" name="Picture 4">
            <a:extLst>
              <a:ext uri="{FF2B5EF4-FFF2-40B4-BE49-F238E27FC236}">
                <a16:creationId xmlns:a16="http://schemas.microsoft.com/office/drawing/2014/main" id="{4C9EC622-A7A0-42AE-B938-68525F4858C2}"/>
              </a:ext>
            </a:extLst>
          </p:cNvPr>
          <p:cNvPicPr>
            <a:picLocks noChangeAspect="1" noChangeArrowheads="1"/>
          </p:cNvPicPr>
          <p:nvPr/>
        </p:nvPicPr>
        <p:blipFill>
          <a:blip r:embed="rId2"/>
          <a:srcRect/>
          <a:stretch>
            <a:fillRect/>
          </a:stretch>
        </p:blipFill>
        <p:spPr bwMode="auto">
          <a:xfrm>
            <a:off x="766916" y="2886654"/>
            <a:ext cx="5020566" cy="3157263"/>
          </a:xfrm>
          <a:prstGeom prst="rect">
            <a:avLst/>
          </a:prstGeom>
          <a:noFill/>
          <a:ln w="9525">
            <a:solidFill>
              <a:srgbClr val="002060"/>
            </a:solidFill>
            <a:miter lim="800000"/>
            <a:headEnd/>
            <a:tailEnd/>
          </a:ln>
          <a:effectLst/>
        </p:spPr>
      </p:pic>
      <p:pic>
        <p:nvPicPr>
          <p:cNvPr id="20" name="Picture 6">
            <a:extLst>
              <a:ext uri="{FF2B5EF4-FFF2-40B4-BE49-F238E27FC236}">
                <a16:creationId xmlns:a16="http://schemas.microsoft.com/office/drawing/2014/main" id="{D7231749-0B98-4815-A38A-EA3587B4D406}"/>
              </a:ext>
            </a:extLst>
          </p:cNvPr>
          <p:cNvPicPr>
            <a:picLocks noChangeAspect="1" noChangeArrowheads="1"/>
          </p:cNvPicPr>
          <p:nvPr/>
        </p:nvPicPr>
        <p:blipFill>
          <a:blip r:embed="rId3"/>
          <a:srcRect/>
          <a:stretch>
            <a:fillRect/>
          </a:stretch>
        </p:blipFill>
        <p:spPr bwMode="auto">
          <a:xfrm>
            <a:off x="6404520" y="2886654"/>
            <a:ext cx="4914126" cy="3157262"/>
          </a:xfrm>
          <a:prstGeom prst="rect">
            <a:avLst/>
          </a:prstGeom>
          <a:noFill/>
          <a:ln w="9525">
            <a:solidFill>
              <a:srgbClr val="002060"/>
            </a:solidFill>
            <a:miter lim="800000"/>
            <a:headEnd/>
            <a:tailEnd/>
          </a:ln>
          <a:effectLst/>
        </p:spPr>
      </p:pic>
    </p:spTree>
    <p:extLst>
      <p:ext uri="{BB962C8B-B14F-4D97-AF65-F5344CB8AC3E}">
        <p14:creationId xmlns:p14="http://schemas.microsoft.com/office/powerpoint/2010/main" val="1161228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91DB-DECE-4919-9BC5-768CF73FFF92}"/>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function: Using %*c for removing a character</a:t>
            </a:r>
            <a:r>
              <a:rPr lang="en-US" dirty="0">
                <a:solidFill>
                  <a:srgbClr val="C00000"/>
                </a:solidFill>
              </a:rPr>
              <a:t> </a:t>
            </a:r>
            <a:endParaRPr lang="en-US" dirty="0"/>
          </a:p>
        </p:txBody>
      </p:sp>
      <p:sp>
        <p:nvSpPr>
          <p:cNvPr id="4" name="Slide Number Placeholder 3">
            <a:extLst>
              <a:ext uri="{FF2B5EF4-FFF2-40B4-BE49-F238E27FC236}">
                <a16:creationId xmlns:a16="http://schemas.microsoft.com/office/drawing/2014/main" id="{29057A55-EB43-49AF-B0E2-82AFD5B78DB7}"/>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5" name="Date Placeholder 4">
            <a:extLst>
              <a:ext uri="{FF2B5EF4-FFF2-40B4-BE49-F238E27FC236}">
                <a16:creationId xmlns:a16="http://schemas.microsoft.com/office/drawing/2014/main" id="{C0EF6B53-C4D2-4485-8816-480B02CD8CDF}"/>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22" name="Picture 2">
            <a:extLst>
              <a:ext uri="{FF2B5EF4-FFF2-40B4-BE49-F238E27FC236}">
                <a16:creationId xmlns:a16="http://schemas.microsoft.com/office/drawing/2014/main" id="{A471CC08-DDDB-49C4-8879-7430B22D8057}"/>
              </a:ext>
            </a:extLst>
          </p:cNvPr>
          <p:cNvPicPr>
            <a:picLocks noChangeAspect="1" noChangeArrowheads="1"/>
          </p:cNvPicPr>
          <p:nvPr/>
        </p:nvPicPr>
        <p:blipFill>
          <a:blip r:embed="rId2"/>
          <a:srcRect/>
          <a:stretch>
            <a:fillRect/>
          </a:stretch>
        </p:blipFill>
        <p:spPr bwMode="auto">
          <a:xfrm>
            <a:off x="795337" y="1348851"/>
            <a:ext cx="2904980" cy="2293900"/>
          </a:xfrm>
          <a:prstGeom prst="rect">
            <a:avLst/>
          </a:prstGeom>
          <a:noFill/>
          <a:ln w="9525">
            <a:solidFill>
              <a:schemeClr val="accent5">
                <a:lumMod val="50000"/>
              </a:schemeClr>
            </a:solidFill>
            <a:miter lim="800000"/>
            <a:headEnd/>
            <a:tailEnd/>
          </a:ln>
          <a:effectLst/>
        </p:spPr>
      </p:pic>
      <p:grpSp>
        <p:nvGrpSpPr>
          <p:cNvPr id="23" name="Group 22">
            <a:extLst>
              <a:ext uri="{FF2B5EF4-FFF2-40B4-BE49-F238E27FC236}">
                <a16:creationId xmlns:a16="http://schemas.microsoft.com/office/drawing/2014/main" id="{93C00387-934C-429C-BD12-151BEF536C28}"/>
              </a:ext>
            </a:extLst>
          </p:cNvPr>
          <p:cNvGrpSpPr/>
          <p:nvPr/>
        </p:nvGrpSpPr>
        <p:grpSpPr>
          <a:xfrm>
            <a:off x="4612983" y="1333500"/>
            <a:ext cx="2904980" cy="2301348"/>
            <a:chOff x="3200400" y="1143000"/>
            <a:chExt cx="2971800" cy="2438400"/>
          </a:xfrm>
        </p:grpSpPr>
        <p:pic>
          <p:nvPicPr>
            <p:cNvPr id="24" name="Picture 3">
              <a:extLst>
                <a:ext uri="{FF2B5EF4-FFF2-40B4-BE49-F238E27FC236}">
                  <a16:creationId xmlns:a16="http://schemas.microsoft.com/office/drawing/2014/main" id="{52698EFC-5D9C-416B-A77B-91BF3B3DC0D8}"/>
                </a:ext>
              </a:extLst>
            </p:cNvPr>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chemeClr val="accent5">
                  <a:lumMod val="50000"/>
                </a:schemeClr>
              </a:solidFill>
              <a:miter lim="800000"/>
              <a:headEnd/>
              <a:tailEnd/>
            </a:ln>
            <a:effectLst/>
          </p:spPr>
        </p:pic>
        <p:sp>
          <p:nvSpPr>
            <p:cNvPr id="25" name="Rectangle 24">
              <a:extLst>
                <a:ext uri="{FF2B5EF4-FFF2-40B4-BE49-F238E27FC236}">
                  <a16:creationId xmlns:a16="http://schemas.microsoft.com/office/drawing/2014/main" id="{895C38FD-4403-4E0B-BA60-7D752063074A}"/>
                </a:ext>
              </a:extLst>
            </p:cNvPr>
            <p:cNvSpPr/>
            <p:nvPr/>
          </p:nvSpPr>
          <p:spPr>
            <a:xfrm>
              <a:off x="4343400" y="1676400"/>
              <a:ext cx="1676400" cy="381000"/>
            </a:xfrm>
            <a:prstGeom prst="rect">
              <a:avLst/>
            </a:prstGeom>
            <a:solidFill>
              <a:srgbClr val="4F81BD"/>
            </a:solidFill>
            <a:ln w="25400" cap="flat" cmpd="sng" algn="ctr">
              <a:solidFill>
                <a:schemeClr val="accent5">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Calibri"/>
                  <a:ea typeface="+mn-ea"/>
                  <a:cs typeface="+mn-cs"/>
                </a:rPr>
                <a:t>Input: 70 ENTER</a:t>
              </a:r>
            </a:p>
          </p:txBody>
        </p:sp>
        <p:cxnSp>
          <p:nvCxnSpPr>
            <p:cNvPr id="26" name="Straight Arrow Connector 25">
              <a:extLst>
                <a:ext uri="{FF2B5EF4-FFF2-40B4-BE49-F238E27FC236}">
                  <a16:creationId xmlns:a16="http://schemas.microsoft.com/office/drawing/2014/main" id="{47119F29-7864-4FC4-88F7-BD3EE4AA3F19}"/>
                </a:ext>
              </a:extLst>
            </p:cNvPr>
            <p:cNvCxnSpPr/>
            <p:nvPr/>
          </p:nvCxnSpPr>
          <p:spPr>
            <a:xfrm rot="10800000">
              <a:off x="3581400" y="3352800"/>
              <a:ext cx="1752600" cy="1588"/>
            </a:xfrm>
            <a:prstGeom prst="straightConnector1">
              <a:avLst/>
            </a:prstGeom>
            <a:noFill/>
            <a:ln w="28575" cap="flat" cmpd="sng" algn="ctr">
              <a:solidFill>
                <a:schemeClr val="accent5">
                  <a:lumMod val="50000"/>
                </a:schemeClr>
              </a:solidFill>
              <a:prstDash val="solid"/>
              <a:tailEnd type="arrow"/>
            </a:ln>
            <a:effectLst/>
          </p:spPr>
        </p:cxnSp>
        <p:sp>
          <p:nvSpPr>
            <p:cNvPr id="27" name="Rectangle 26">
              <a:extLst>
                <a:ext uri="{FF2B5EF4-FFF2-40B4-BE49-F238E27FC236}">
                  <a16:creationId xmlns:a16="http://schemas.microsoft.com/office/drawing/2014/main" id="{D8C16E14-9AD8-45B4-B87E-871EF190E912}"/>
                </a:ext>
              </a:extLst>
            </p:cNvPr>
            <p:cNvSpPr/>
            <p:nvPr/>
          </p:nvSpPr>
          <p:spPr>
            <a:xfrm>
              <a:off x="5486400" y="3124200"/>
              <a:ext cx="533400" cy="381000"/>
            </a:xfrm>
            <a:prstGeom prst="rect">
              <a:avLst/>
            </a:prstGeom>
            <a:solidFill>
              <a:srgbClr val="FFFF99"/>
            </a:solidFill>
            <a:ln w="25400" cap="flat" cmpd="sng" algn="ctr">
              <a:solidFill>
                <a:schemeClr val="accent5">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‘\n’</a:t>
              </a:r>
            </a:p>
          </p:txBody>
        </p:sp>
      </p:grpSp>
      <p:pic>
        <p:nvPicPr>
          <p:cNvPr id="28" name="Picture 4">
            <a:extLst>
              <a:ext uri="{FF2B5EF4-FFF2-40B4-BE49-F238E27FC236}">
                <a16:creationId xmlns:a16="http://schemas.microsoft.com/office/drawing/2014/main" id="{5C66E33B-8953-4EBA-B969-0FA6C40E9F25}"/>
              </a:ext>
            </a:extLst>
          </p:cNvPr>
          <p:cNvPicPr>
            <a:picLocks noChangeAspect="1" noChangeArrowheads="1"/>
          </p:cNvPicPr>
          <p:nvPr/>
        </p:nvPicPr>
        <p:blipFill>
          <a:blip r:embed="rId4"/>
          <a:srcRect/>
          <a:stretch>
            <a:fillRect/>
          </a:stretch>
        </p:blipFill>
        <p:spPr bwMode="auto">
          <a:xfrm>
            <a:off x="8315325" y="1333500"/>
            <a:ext cx="2904980" cy="2301348"/>
          </a:xfrm>
          <a:prstGeom prst="rect">
            <a:avLst/>
          </a:prstGeom>
          <a:noFill/>
          <a:ln w="9525">
            <a:solidFill>
              <a:schemeClr val="accent5">
                <a:lumMod val="50000"/>
              </a:schemeClr>
            </a:solidFill>
            <a:miter lim="800000"/>
            <a:headEnd/>
            <a:tailEnd/>
          </a:ln>
          <a:effectLst/>
        </p:spPr>
      </p:pic>
      <p:pic>
        <p:nvPicPr>
          <p:cNvPr id="29" name="Picture 5">
            <a:extLst>
              <a:ext uri="{FF2B5EF4-FFF2-40B4-BE49-F238E27FC236}">
                <a16:creationId xmlns:a16="http://schemas.microsoft.com/office/drawing/2014/main" id="{AB350CC2-277F-45E5-9C1D-E69F02115EB5}"/>
              </a:ext>
            </a:extLst>
          </p:cNvPr>
          <p:cNvPicPr>
            <a:picLocks noChangeAspect="1" noChangeArrowheads="1"/>
          </p:cNvPicPr>
          <p:nvPr/>
        </p:nvPicPr>
        <p:blipFill>
          <a:blip r:embed="rId5"/>
          <a:srcRect/>
          <a:stretch>
            <a:fillRect/>
          </a:stretch>
        </p:blipFill>
        <p:spPr bwMode="auto">
          <a:xfrm>
            <a:off x="795337" y="3931272"/>
            <a:ext cx="2900073" cy="2415174"/>
          </a:xfrm>
          <a:prstGeom prst="rect">
            <a:avLst/>
          </a:prstGeom>
          <a:noFill/>
          <a:ln w="9525">
            <a:solidFill>
              <a:schemeClr val="accent5">
                <a:lumMod val="50000"/>
              </a:schemeClr>
            </a:solidFill>
            <a:miter lim="800000"/>
            <a:headEnd/>
            <a:tailEnd/>
          </a:ln>
          <a:effectLst/>
        </p:spPr>
      </p:pic>
      <p:pic>
        <p:nvPicPr>
          <p:cNvPr id="30" name="Picture 6">
            <a:extLst>
              <a:ext uri="{FF2B5EF4-FFF2-40B4-BE49-F238E27FC236}">
                <a16:creationId xmlns:a16="http://schemas.microsoft.com/office/drawing/2014/main" id="{FBA3E270-AEBD-49B8-9D7B-43C38FDC33C4}"/>
              </a:ext>
            </a:extLst>
          </p:cNvPr>
          <p:cNvPicPr>
            <a:picLocks noChangeAspect="1" noChangeArrowheads="1"/>
          </p:cNvPicPr>
          <p:nvPr/>
        </p:nvPicPr>
        <p:blipFill>
          <a:blip r:embed="rId6"/>
          <a:srcRect/>
          <a:stretch>
            <a:fillRect/>
          </a:stretch>
        </p:blipFill>
        <p:spPr bwMode="auto">
          <a:xfrm>
            <a:off x="4611060" y="3931272"/>
            <a:ext cx="2900073" cy="2454376"/>
          </a:xfrm>
          <a:prstGeom prst="rect">
            <a:avLst/>
          </a:prstGeom>
          <a:noFill/>
          <a:ln w="9525">
            <a:solidFill>
              <a:schemeClr val="accent5">
                <a:lumMod val="50000"/>
              </a:schemeClr>
            </a:solidFill>
            <a:miter lim="800000"/>
            <a:headEnd/>
            <a:tailEnd/>
          </a:ln>
          <a:effectLst/>
        </p:spPr>
      </p:pic>
      <p:pic>
        <p:nvPicPr>
          <p:cNvPr id="31" name="Picture 7">
            <a:extLst>
              <a:ext uri="{FF2B5EF4-FFF2-40B4-BE49-F238E27FC236}">
                <a16:creationId xmlns:a16="http://schemas.microsoft.com/office/drawing/2014/main" id="{7F0B3919-C99E-409A-8ACA-C20B1FD2D407}"/>
              </a:ext>
            </a:extLst>
          </p:cNvPr>
          <p:cNvPicPr>
            <a:picLocks noChangeAspect="1" noChangeArrowheads="1"/>
          </p:cNvPicPr>
          <p:nvPr/>
        </p:nvPicPr>
        <p:blipFill>
          <a:blip r:embed="rId7"/>
          <a:srcRect/>
          <a:stretch>
            <a:fillRect/>
          </a:stretch>
        </p:blipFill>
        <p:spPr bwMode="auto">
          <a:xfrm>
            <a:off x="8315325" y="3891111"/>
            <a:ext cx="2904980" cy="2494537"/>
          </a:xfrm>
          <a:prstGeom prst="rect">
            <a:avLst/>
          </a:prstGeom>
          <a:noFill/>
          <a:ln w="9525">
            <a:solidFill>
              <a:schemeClr val="accent5">
                <a:lumMod val="50000"/>
              </a:schemeClr>
            </a:solidFill>
            <a:miter lim="800000"/>
            <a:headEnd/>
            <a:tailEnd/>
          </a:ln>
          <a:effectLst/>
        </p:spPr>
      </p:pic>
    </p:spTree>
    <p:extLst>
      <p:ext uri="{BB962C8B-B14F-4D97-AF65-F5344CB8AC3E}">
        <p14:creationId xmlns:p14="http://schemas.microsoft.com/office/powerpoint/2010/main" val="873629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BB22-626B-43CB-92D6-3B009D699DD3}"/>
              </a:ext>
            </a:extLst>
          </p:cNvPr>
          <p:cNvSpPr>
            <a:spLocks noGrp="1"/>
          </p:cNvSpPr>
          <p:nvPr>
            <p:ph type="title"/>
          </p:nvPr>
        </p:nvSpPr>
        <p:spPr/>
        <p:txBody>
          <a:bodyPr/>
          <a:lstStyle/>
          <a:p>
            <a:r>
              <a:rPr lang="en-US" dirty="0" err="1">
                <a:solidFill>
                  <a:srgbClr val="C00000"/>
                </a:solidFill>
              </a:rPr>
              <a:t>scanf</a:t>
            </a:r>
            <a:r>
              <a:rPr lang="en-US" dirty="0">
                <a:solidFill>
                  <a:srgbClr val="C00000"/>
                </a:solidFill>
              </a:rPr>
              <a:t>(…)</a:t>
            </a:r>
            <a:r>
              <a:rPr lang="en-US" dirty="0"/>
              <a:t> function: Number of data fields are inputted</a:t>
            </a:r>
          </a:p>
        </p:txBody>
      </p:sp>
      <p:sp>
        <p:nvSpPr>
          <p:cNvPr id="3" name="Content Placeholder 2">
            <a:extLst>
              <a:ext uri="{FF2B5EF4-FFF2-40B4-BE49-F238E27FC236}">
                <a16:creationId xmlns:a16="http://schemas.microsoft.com/office/drawing/2014/main" id="{9F712E36-0EC2-445D-ADDA-AEC3C8D152D6}"/>
              </a:ext>
            </a:extLst>
          </p:cNvPr>
          <p:cNvSpPr>
            <a:spLocks noGrp="1"/>
          </p:cNvSpPr>
          <p:nvPr>
            <p:ph idx="1"/>
          </p:nvPr>
        </p:nvSpPr>
        <p:spPr>
          <a:xfrm>
            <a:off x="644236" y="1289682"/>
            <a:ext cx="11085946" cy="5122712"/>
          </a:xfrm>
        </p:spPr>
        <p:txBody>
          <a:bodyPr>
            <a:normAutofit lnSpcReduction="10000"/>
          </a:bodyPr>
          <a:lstStyle/>
          <a:p>
            <a:pPr>
              <a:lnSpc>
                <a:spcPct val="150000"/>
              </a:lnSpc>
            </a:pPr>
            <a:r>
              <a:rPr lang="en-US" b="1" dirty="0"/>
              <a:t>Return values from the </a:t>
            </a:r>
            <a:r>
              <a:rPr lang="en-US" b="1" dirty="0" err="1"/>
              <a:t>scanf</a:t>
            </a:r>
            <a:r>
              <a:rPr lang="en-US" b="1" dirty="0"/>
              <a:t> function:</a:t>
            </a:r>
          </a:p>
          <a:p>
            <a:pPr lvl="1">
              <a:lnSpc>
                <a:spcPct val="150000"/>
              </a:lnSpc>
            </a:pPr>
            <a:r>
              <a:rPr lang="en-US" b="1" dirty="0" err="1"/>
              <a:t>scanf</a:t>
            </a:r>
            <a:r>
              <a:rPr lang="en-US" dirty="0"/>
              <a:t> returns the number of addresses successfully filled or EOF.</a:t>
            </a:r>
          </a:p>
          <a:p>
            <a:pPr lvl="2">
              <a:lnSpc>
                <a:spcPct val="150000"/>
              </a:lnSpc>
              <a:buFont typeface="Wingdings" panose="05000000000000000000" pitchFamily="2" charset="2"/>
              <a:buChar char="§"/>
            </a:pPr>
            <a:r>
              <a:rPr lang="en-US" sz="2200" dirty="0"/>
              <a:t>0 indicates that </a:t>
            </a:r>
            <a:r>
              <a:rPr lang="en-US" sz="2200" dirty="0" err="1"/>
              <a:t>scanf</a:t>
            </a:r>
            <a:r>
              <a:rPr lang="en-US" sz="2200" dirty="0"/>
              <a:t> did not fill any address, </a:t>
            </a:r>
          </a:p>
          <a:p>
            <a:pPr lvl="2">
              <a:lnSpc>
                <a:spcPct val="150000"/>
              </a:lnSpc>
              <a:buFont typeface="Wingdings" panose="05000000000000000000" pitchFamily="2" charset="2"/>
              <a:buChar char="§"/>
            </a:pPr>
            <a:r>
              <a:rPr lang="en-US" sz="2200" dirty="0"/>
              <a:t>1 indicates that </a:t>
            </a:r>
            <a:r>
              <a:rPr lang="en-US" sz="2200" dirty="0" err="1"/>
              <a:t>scanf</a:t>
            </a:r>
            <a:r>
              <a:rPr lang="en-US" sz="2200" dirty="0"/>
              <a:t> filled the first address successfully, </a:t>
            </a:r>
          </a:p>
          <a:p>
            <a:pPr lvl="2">
              <a:lnSpc>
                <a:spcPct val="150000"/>
              </a:lnSpc>
              <a:buFont typeface="Wingdings" panose="05000000000000000000" pitchFamily="2" charset="2"/>
              <a:buChar char="§"/>
            </a:pPr>
            <a:r>
              <a:rPr lang="en-US" sz="2200" dirty="0"/>
              <a:t>2 indicates that </a:t>
            </a:r>
            <a:r>
              <a:rPr lang="en-US" sz="2200" dirty="0" err="1"/>
              <a:t>scanf</a:t>
            </a:r>
            <a:r>
              <a:rPr lang="en-US" sz="2200" dirty="0"/>
              <a:t> filled the first and second addresses successfully, </a:t>
            </a:r>
          </a:p>
          <a:p>
            <a:pPr lvl="2">
              <a:lnSpc>
                <a:spcPct val="150000"/>
              </a:lnSpc>
              <a:buFont typeface="Wingdings" panose="05000000000000000000" pitchFamily="2" charset="2"/>
              <a:buChar char="§"/>
            </a:pPr>
            <a:r>
              <a:rPr lang="en-US" sz="2200" dirty="0"/>
              <a:t>... </a:t>
            </a:r>
          </a:p>
          <a:p>
            <a:pPr lvl="2">
              <a:lnSpc>
                <a:spcPct val="150000"/>
              </a:lnSpc>
              <a:buFont typeface="Wingdings" panose="05000000000000000000" pitchFamily="2" charset="2"/>
              <a:buChar char="§"/>
            </a:pPr>
            <a:r>
              <a:rPr lang="en-US" sz="2200" dirty="0"/>
              <a:t>EOF (-1) indicates that </a:t>
            </a:r>
            <a:r>
              <a:rPr lang="en-US" sz="2200" dirty="0" err="1"/>
              <a:t>scanf</a:t>
            </a:r>
            <a:r>
              <a:rPr lang="en-US" sz="2200" dirty="0"/>
              <a:t> did not fill any address AND encountered an end of data character. </a:t>
            </a:r>
          </a:p>
          <a:p>
            <a:pPr>
              <a:lnSpc>
                <a:spcPct val="150000"/>
              </a:lnSpc>
            </a:pPr>
            <a:r>
              <a:rPr lang="en-US" dirty="0"/>
              <a:t>The return code from </a:t>
            </a:r>
            <a:r>
              <a:rPr lang="en-US" b="1" dirty="0" err="1"/>
              <a:t>scanf</a:t>
            </a:r>
            <a:r>
              <a:rPr lang="en-US" dirty="0"/>
              <a:t> does not reflect success of </a:t>
            </a:r>
            <a:r>
              <a:rPr lang="en-US" b="1" dirty="0"/>
              <a:t>%*</a:t>
            </a:r>
            <a:r>
              <a:rPr lang="en-US" dirty="0"/>
              <a:t> conversions.</a:t>
            </a:r>
          </a:p>
        </p:txBody>
      </p:sp>
      <p:sp>
        <p:nvSpPr>
          <p:cNvPr id="4" name="Slide Number Placeholder 3">
            <a:extLst>
              <a:ext uri="{FF2B5EF4-FFF2-40B4-BE49-F238E27FC236}">
                <a16:creationId xmlns:a16="http://schemas.microsoft.com/office/drawing/2014/main" id="{527B8CCA-04B5-40AF-AE38-B0B34AD1EEA5}"/>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5" name="Date Placeholder 4">
            <a:extLst>
              <a:ext uri="{FF2B5EF4-FFF2-40B4-BE49-F238E27FC236}">
                <a16:creationId xmlns:a16="http://schemas.microsoft.com/office/drawing/2014/main" id="{D71669E4-BA38-4F5F-9EB5-6F4EBEC51058}"/>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2697712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BB22-626B-43CB-92D6-3B009D699DD3}"/>
              </a:ext>
            </a:extLst>
          </p:cNvPr>
          <p:cNvSpPr>
            <a:spLocks noGrp="1"/>
          </p:cNvSpPr>
          <p:nvPr>
            <p:ph type="title"/>
          </p:nvPr>
        </p:nvSpPr>
        <p:spPr/>
        <p:txBody>
          <a:bodyPr/>
          <a:lstStyle/>
          <a:p>
            <a:r>
              <a:rPr lang="en-US" dirty="0"/>
              <a:t>Number of data fields are inputted (cont.)</a:t>
            </a:r>
          </a:p>
        </p:txBody>
      </p:sp>
      <p:sp>
        <p:nvSpPr>
          <p:cNvPr id="4" name="Slide Number Placeholder 3">
            <a:extLst>
              <a:ext uri="{FF2B5EF4-FFF2-40B4-BE49-F238E27FC236}">
                <a16:creationId xmlns:a16="http://schemas.microsoft.com/office/drawing/2014/main" id="{527B8CCA-04B5-40AF-AE38-B0B34AD1EEA5}"/>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5" name="Date Placeholder 4">
            <a:extLst>
              <a:ext uri="{FF2B5EF4-FFF2-40B4-BE49-F238E27FC236}">
                <a16:creationId xmlns:a16="http://schemas.microsoft.com/office/drawing/2014/main" id="{D71669E4-BA38-4F5F-9EB5-6F4EBEC51058}"/>
              </a:ext>
            </a:extLst>
          </p:cNvPr>
          <p:cNvSpPr>
            <a:spLocks noGrp="1"/>
          </p:cNvSpPr>
          <p:nvPr>
            <p:ph type="dt" sz="half" idx="10"/>
          </p:nvPr>
        </p:nvSpPr>
        <p:spPr/>
        <p:txBody>
          <a:bodyPr/>
          <a:lstStyle/>
          <a:p>
            <a:fld id="{17256740-3DC7-40BE-968F-29F94186F3AD}" type="datetime1">
              <a:rPr lang="vi-VN" smtClean="0"/>
              <a:t>03/01/2025</a:t>
            </a:fld>
            <a:endParaRPr lang="en-US" dirty="0"/>
          </a:p>
        </p:txBody>
      </p:sp>
      <p:grpSp>
        <p:nvGrpSpPr>
          <p:cNvPr id="15" name="Group 14">
            <a:extLst>
              <a:ext uri="{FF2B5EF4-FFF2-40B4-BE49-F238E27FC236}">
                <a16:creationId xmlns:a16="http://schemas.microsoft.com/office/drawing/2014/main" id="{7FAECE03-7AE9-4517-9FCB-EB6B5191D036}"/>
              </a:ext>
            </a:extLst>
          </p:cNvPr>
          <p:cNvGrpSpPr/>
          <p:nvPr/>
        </p:nvGrpSpPr>
        <p:grpSpPr>
          <a:xfrm>
            <a:off x="644236" y="1373238"/>
            <a:ext cx="10565850" cy="4928612"/>
            <a:chOff x="-879764" y="1306138"/>
            <a:chExt cx="10565850" cy="4928612"/>
          </a:xfrm>
        </p:grpSpPr>
        <p:pic>
          <p:nvPicPr>
            <p:cNvPr id="16" name="Picture 3">
              <a:extLst>
                <a:ext uri="{FF2B5EF4-FFF2-40B4-BE49-F238E27FC236}">
                  <a16:creationId xmlns:a16="http://schemas.microsoft.com/office/drawing/2014/main" id="{F08F69A1-5D3A-427F-9FCA-7110C1D82006}"/>
                </a:ext>
              </a:extLst>
            </p:cNvPr>
            <p:cNvPicPr>
              <a:picLocks noChangeAspect="1" noChangeArrowheads="1"/>
            </p:cNvPicPr>
            <p:nvPr/>
          </p:nvPicPr>
          <p:blipFill>
            <a:blip r:embed="rId2"/>
            <a:srcRect/>
            <a:stretch>
              <a:fillRect/>
            </a:stretch>
          </p:blipFill>
          <p:spPr bwMode="auto">
            <a:xfrm>
              <a:off x="5326626" y="3821383"/>
              <a:ext cx="4324350" cy="1088756"/>
            </a:xfrm>
            <a:prstGeom prst="rect">
              <a:avLst/>
            </a:prstGeom>
            <a:noFill/>
            <a:ln w="9525">
              <a:noFill/>
              <a:miter lim="800000"/>
              <a:headEnd/>
              <a:tailEnd/>
            </a:ln>
            <a:effectLst/>
          </p:spPr>
        </p:pic>
        <p:pic>
          <p:nvPicPr>
            <p:cNvPr id="17" name="Picture 4">
              <a:extLst>
                <a:ext uri="{FF2B5EF4-FFF2-40B4-BE49-F238E27FC236}">
                  <a16:creationId xmlns:a16="http://schemas.microsoft.com/office/drawing/2014/main" id="{C0A9163D-7BD1-42D3-B3C9-BB63FDEE4CD7}"/>
                </a:ext>
              </a:extLst>
            </p:cNvPr>
            <p:cNvPicPr>
              <a:picLocks noChangeAspect="1" noChangeArrowheads="1"/>
            </p:cNvPicPr>
            <p:nvPr/>
          </p:nvPicPr>
          <p:blipFill>
            <a:blip r:embed="rId3"/>
            <a:srcRect/>
            <a:stretch>
              <a:fillRect/>
            </a:stretch>
          </p:blipFill>
          <p:spPr bwMode="auto">
            <a:xfrm>
              <a:off x="-828964" y="5166306"/>
              <a:ext cx="4057650" cy="1050902"/>
            </a:xfrm>
            <a:prstGeom prst="rect">
              <a:avLst/>
            </a:prstGeom>
            <a:noFill/>
            <a:ln w="9525">
              <a:noFill/>
              <a:miter lim="800000"/>
              <a:headEnd/>
              <a:tailEnd/>
            </a:ln>
            <a:effectLst/>
          </p:spPr>
        </p:pic>
        <p:pic>
          <p:nvPicPr>
            <p:cNvPr id="18" name="Picture 5">
              <a:extLst>
                <a:ext uri="{FF2B5EF4-FFF2-40B4-BE49-F238E27FC236}">
                  <a16:creationId xmlns:a16="http://schemas.microsoft.com/office/drawing/2014/main" id="{D9241E8D-AC28-4FD1-B9C8-BB06E9183C6E}"/>
                </a:ext>
              </a:extLst>
            </p:cNvPr>
            <p:cNvPicPr>
              <a:picLocks noChangeAspect="1" noChangeArrowheads="1"/>
            </p:cNvPicPr>
            <p:nvPr/>
          </p:nvPicPr>
          <p:blipFill>
            <a:blip r:embed="rId4"/>
            <a:srcRect/>
            <a:stretch>
              <a:fillRect/>
            </a:stretch>
          </p:blipFill>
          <p:spPr bwMode="auto">
            <a:xfrm>
              <a:off x="5326626" y="5148764"/>
              <a:ext cx="4359460" cy="1085986"/>
            </a:xfrm>
            <a:prstGeom prst="rect">
              <a:avLst/>
            </a:prstGeom>
            <a:noFill/>
            <a:ln w="9525">
              <a:noFill/>
              <a:miter lim="800000"/>
              <a:headEnd/>
              <a:tailEnd/>
            </a:ln>
            <a:effectLst/>
          </p:spPr>
        </p:pic>
        <p:pic>
          <p:nvPicPr>
            <p:cNvPr id="19" name="Picture 6">
              <a:extLst>
                <a:ext uri="{FF2B5EF4-FFF2-40B4-BE49-F238E27FC236}">
                  <a16:creationId xmlns:a16="http://schemas.microsoft.com/office/drawing/2014/main" id="{31457FEA-7F0B-486D-9E09-C4E31363B52E}"/>
                </a:ext>
              </a:extLst>
            </p:cNvPr>
            <p:cNvPicPr>
              <a:picLocks noChangeAspect="1" noChangeArrowheads="1"/>
            </p:cNvPicPr>
            <p:nvPr/>
          </p:nvPicPr>
          <p:blipFill>
            <a:blip r:embed="rId5"/>
            <a:srcRect/>
            <a:stretch>
              <a:fillRect/>
            </a:stretch>
          </p:blipFill>
          <p:spPr bwMode="auto">
            <a:xfrm>
              <a:off x="209550" y="1306138"/>
              <a:ext cx="7410450" cy="2446644"/>
            </a:xfrm>
            <a:prstGeom prst="rect">
              <a:avLst/>
            </a:prstGeom>
            <a:noFill/>
            <a:ln w="9525">
              <a:noFill/>
              <a:miter lim="800000"/>
              <a:headEnd/>
              <a:tailEnd/>
            </a:ln>
            <a:effectLst/>
          </p:spPr>
        </p:pic>
        <p:pic>
          <p:nvPicPr>
            <p:cNvPr id="20" name="Picture 7">
              <a:extLst>
                <a:ext uri="{FF2B5EF4-FFF2-40B4-BE49-F238E27FC236}">
                  <a16:creationId xmlns:a16="http://schemas.microsoft.com/office/drawing/2014/main" id="{DC3952AF-7BF2-4E06-9461-B206B74B77CD}"/>
                </a:ext>
              </a:extLst>
            </p:cNvPr>
            <p:cNvPicPr>
              <a:picLocks noChangeAspect="1" noChangeArrowheads="1"/>
            </p:cNvPicPr>
            <p:nvPr/>
          </p:nvPicPr>
          <p:blipFill>
            <a:blip r:embed="rId6"/>
            <a:srcRect/>
            <a:stretch>
              <a:fillRect/>
            </a:stretch>
          </p:blipFill>
          <p:spPr bwMode="auto">
            <a:xfrm>
              <a:off x="-879764" y="3905857"/>
              <a:ext cx="4108450" cy="1064058"/>
            </a:xfrm>
            <a:prstGeom prst="rect">
              <a:avLst/>
            </a:prstGeom>
            <a:noFill/>
            <a:ln w="9525">
              <a:noFill/>
              <a:miter lim="800000"/>
              <a:headEnd/>
              <a:tailEnd/>
            </a:ln>
            <a:effectLst/>
          </p:spPr>
        </p:pic>
        <p:pic>
          <p:nvPicPr>
            <p:cNvPr id="21" name="Picture 8">
              <a:extLst>
                <a:ext uri="{FF2B5EF4-FFF2-40B4-BE49-F238E27FC236}">
                  <a16:creationId xmlns:a16="http://schemas.microsoft.com/office/drawing/2014/main" id="{302E437D-85D2-4B97-9FF5-61650EAC11F4}"/>
                </a:ext>
              </a:extLst>
            </p:cNvPr>
            <p:cNvPicPr>
              <a:picLocks noChangeAspect="1" noChangeArrowheads="1"/>
            </p:cNvPicPr>
            <p:nvPr/>
          </p:nvPicPr>
          <p:blipFill>
            <a:blip r:embed="rId7"/>
            <a:srcRect/>
            <a:stretch>
              <a:fillRect/>
            </a:stretch>
          </p:blipFill>
          <p:spPr bwMode="auto">
            <a:xfrm>
              <a:off x="5326626" y="1401257"/>
              <a:ext cx="4359460" cy="1085985"/>
            </a:xfrm>
            <a:prstGeom prst="rect">
              <a:avLst/>
            </a:prstGeom>
            <a:noFill/>
            <a:ln w="9525">
              <a:noFill/>
              <a:miter lim="800000"/>
              <a:headEnd/>
              <a:tailEnd/>
            </a:ln>
            <a:effectLst/>
          </p:spPr>
        </p:pic>
      </p:grpSp>
    </p:spTree>
    <p:extLst>
      <p:ext uri="{BB962C8B-B14F-4D97-AF65-F5344CB8AC3E}">
        <p14:creationId xmlns:p14="http://schemas.microsoft.com/office/powerpoint/2010/main" val="12858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7040-374B-41DD-B141-D589E92F14C1}"/>
              </a:ext>
            </a:extLst>
          </p:cNvPr>
          <p:cNvSpPr>
            <a:spLocks noGrp="1"/>
          </p:cNvSpPr>
          <p:nvPr>
            <p:ph type="title"/>
          </p:nvPr>
        </p:nvSpPr>
        <p:spPr/>
        <p:txBody>
          <a:bodyPr/>
          <a:lstStyle/>
          <a:p>
            <a:r>
              <a:rPr lang="en-US" dirty="0"/>
              <a:t>1 - Standard Library</a:t>
            </a:r>
          </a:p>
        </p:txBody>
      </p:sp>
      <p:sp>
        <p:nvSpPr>
          <p:cNvPr id="3" name="Content Placeholder 2">
            <a:extLst>
              <a:ext uri="{FF2B5EF4-FFF2-40B4-BE49-F238E27FC236}">
                <a16:creationId xmlns:a16="http://schemas.microsoft.com/office/drawing/2014/main" id="{0A9BBBC0-965F-4E4A-8ABD-0965DE5D04D4}"/>
              </a:ext>
            </a:extLst>
          </p:cNvPr>
          <p:cNvSpPr>
            <a:spLocks noGrp="1"/>
          </p:cNvSpPr>
          <p:nvPr>
            <p:ph idx="1"/>
          </p:nvPr>
        </p:nvSpPr>
        <p:spPr/>
        <p:txBody>
          <a:bodyPr/>
          <a:lstStyle/>
          <a:p>
            <a:r>
              <a:rPr lang="en-US" dirty="0"/>
              <a:t>The header file </a:t>
            </a:r>
            <a:r>
              <a:rPr lang="en-US" b="1" dirty="0"/>
              <a:t>&lt;</a:t>
            </a:r>
            <a:r>
              <a:rPr lang="en-US" b="1" dirty="0" err="1"/>
              <a:t>stdlib.h</a:t>
            </a:r>
            <a:r>
              <a:rPr lang="en-US" b="1" dirty="0"/>
              <a:t>&gt;</a:t>
            </a:r>
            <a:r>
              <a:rPr lang="en-US" dirty="0"/>
              <a:t> contains prototypes for the functions that perform the more general mathematical calculations.</a:t>
            </a:r>
          </a:p>
          <a:p>
            <a:r>
              <a:rPr lang="en-US" b="1" dirty="0"/>
              <a:t>Integer absolute value:</a:t>
            </a:r>
          </a:p>
        </p:txBody>
      </p:sp>
      <p:sp>
        <p:nvSpPr>
          <p:cNvPr id="4" name="Slide Number Placeholder 3">
            <a:extLst>
              <a:ext uri="{FF2B5EF4-FFF2-40B4-BE49-F238E27FC236}">
                <a16:creationId xmlns:a16="http://schemas.microsoft.com/office/drawing/2014/main" id="{3ECE53AB-EF3A-425A-9650-2B7C2949B4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5" name="Date Placeholder 4">
            <a:extLst>
              <a:ext uri="{FF2B5EF4-FFF2-40B4-BE49-F238E27FC236}">
                <a16:creationId xmlns:a16="http://schemas.microsoft.com/office/drawing/2014/main" id="{C89D107D-D3E3-402A-A33F-26F33F211177}"/>
              </a:ext>
            </a:extLst>
          </p:cNvPr>
          <p:cNvSpPr>
            <a:spLocks noGrp="1"/>
          </p:cNvSpPr>
          <p:nvPr>
            <p:ph type="dt" sz="half" idx="10"/>
          </p:nvPr>
        </p:nvSpPr>
        <p:spPr/>
        <p:txBody>
          <a:bodyPr/>
          <a:lstStyle/>
          <a:p>
            <a:fld id="{17256740-3DC7-40BE-968F-29F94186F3AD}" type="datetime1">
              <a:rPr lang="vi-VN" smtClean="0"/>
              <a:t>03/01/2025</a:t>
            </a:fld>
            <a:endParaRPr lang="en-US" dirty="0"/>
          </a:p>
        </p:txBody>
      </p:sp>
      <p:graphicFrame>
        <p:nvGraphicFramePr>
          <p:cNvPr id="6" name="Table 6">
            <a:extLst>
              <a:ext uri="{FF2B5EF4-FFF2-40B4-BE49-F238E27FC236}">
                <a16:creationId xmlns:a16="http://schemas.microsoft.com/office/drawing/2014/main" id="{A2584167-3410-47BF-8AE6-6FAA5141FAA3}"/>
              </a:ext>
            </a:extLst>
          </p:cNvPr>
          <p:cNvGraphicFramePr>
            <a:graphicFrameLocks noGrp="1"/>
          </p:cNvGraphicFramePr>
          <p:nvPr>
            <p:extLst>
              <p:ext uri="{D42A27DB-BD31-4B8C-83A1-F6EECF244321}">
                <p14:modId xmlns:p14="http://schemas.microsoft.com/office/powerpoint/2010/main" val="2422097886"/>
              </p:ext>
            </p:extLst>
          </p:nvPr>
        </p:nvGraphicFramePr>
        <p:xfrm>
          <a:off x="1130708" y="3256840"/>
          <a:ext cx="10599474" cy="2672011"/>
        </p:xfrm>
        <a:graphic>
          <a:graphicData uri="http://schemas.openxmlformats.org/drawingml/2006/table">
            <a:tbl>
              <a:tblPr firstRow="1" bandRow="1">
                <a:tableStyleId>{72833802-FEF1-4C79-8D5D-14CF1EAF98D9}</a:tableStyleId>
              </a:tblPr>
              <a:tblGrid>
                <a:gridCol w="1641987">
                  <a:extLst>
                    <a:ext uri="{9D8B030D-6E8A-4147-A177-3AD203B41FA5}">
                      <a16:colId xmlns:a16="http://schemas.microsoft.com/office/drawing/2014/main" val="2470423680"/>
                    </a:ext>
                  </a:extLst>
                </a:gridCol>
                <a:gridCol w="3991897">
                  <a:extLst>
                    <a:ext uri="{9D8B030D-6E8A-4147-A177-3AD203B41FA5}">
                      <a16:colId xmlns:a16="http://schemas.microsoft.com/office/drawing/2014/main" val="4066984450"/>
                    </a:ext>
                  </a:extLst>
                </a:gridCol>
                <a:gridCol w="4965590">
                  <a:extLst>
                    <a:ext uri="{9D8B030D-6E8A-4147-A177-3AD203B41FA5}">
                      <a16:colId xmlns:a16="http://schemas.microsoft.com/office/drawing/2014/main" val="3061605571"/>
                    </a:ext>
                  </a:extLst>
                </a:gridCol>
              </a:tblGrid>
              <a:tr h="593139">
                <a:tc>
                  <a:txBody>
                    <a:bodyPr/>
                    <a:lstStyle/>
                    <a:p>
                      <a:r>
                        <a:rPr lang="en-US" sz="2400" dirty="0"/>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355280"/>
                  </a:ext>
                </a:extLst>
              </a:tr>
              <a:tr h="796927">
                <a:tc>
                  <a:txBody>
                    <a:bodyPr/>
                    <a:lstStyle/>
                    <a:p>
                      <a:r>
                        <a:rPr lang="en-US" sz="2400" b="0" i="0" kern="1200" dirty="0">
                          <a:solidFill>
                            <a:schemeClr val="tx1"/>
                          </a:solidFill>
                          <a:effectLst/>
                          <a:latin typeface="+mn-lt"/>
                          <a:ea typeface="+mn-ea"/>
                          <a:cs typeface="+mn-cs"/>
                        </a:rPr>
                        <a:t>abs()</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dirty="0">
                          <a:solidFill>
                            <a:srgbClr val="00009F"/>
                          </a:solidFill>
                          <a:effectLst/>
                          <a:latin typeface="+mj-lt"/>
                        </a:rPr>
                        <a:t>int</a:t>
                      </a:r>
                      <a:r>
                        <a:rPr lang="en-US" sz="2400" b="0" i="0" dirty="0">
                          <a:solidFill>
                            <a:srgbClr val="393A34"/>
                          </a:solidFill>
                          <a:effectLst/>
                          <a:latin typeface="+mj-lt"/>
                        </a:rPr>
                        <a:t> </a:t>
                      </a:r>
                      <a:r>
                        <a:rPr lang="en-US" sz="2400" b="0" i="0" dirty="0">
                          <a:solidFill>
                            <a:srgbClr val="D73A49"/>
                          </a:solidFill>
                          <a:effectLst/>
                          <a:latin typeface="+mj-lt"/>
                        </a:rPr>
                        <a:t>abs</a:t>
                      </a:r>
                      <a:r>
                        <a:rPr lang="en-US" sz="2400" b="0" i="0" dirty="0">
                          <a:solidFill>
                            <a:srgbClr val="393A34"/>
                          </a:solidFill>
                          <a:effectLst/>
                          <a:latin typeface="+mj-lt"/>
                        </a:rPr>
                        <a:t>(</a:t>
                      </a:r>
                      <a:r>
                        <a:rPr lang="en-US" sz="2400" b="0" i="0" dirty="0">
                          <a:solidFill>
                            <a:srgbClr val="00009F"/>
                          </a:solidFill>
                          <a:effectLst/>
                          <a:latin typeface="+mj-lt"/>
                        </a:rPr>
                        <a:t>int</a:t>
                      </a:r>
                      <a:r>
                        <a:rPr lang="en-US" sz="2400" b="0" i="0" dirty="0">
                          <a:solidFill>
                            <a:srgbClr val="393A34"/>
                          </a:solidFill>
                          <a:effectLst/>
                          <a:latin typeface="+mj-lt"/>
                        </a:rPr>
                        <a:t>);</a:t>
                      </a:r>
                      <a:endParaRPr lang="en-US"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en-US" sz="2400" b="0" i="0" kern="1200" dirty="0">
                          <a:solidFill>
                            <a:schemeClr val="tx1"/>
                          </a:solidFill>
                          <a:effectLst/>
                          <a:latin typeface="+mn-lt"/>
                          <a:ea typeface="+mn-ea"/>
                          <a:cs typeface="+mn-cs"/>
                        </a:rPr>
                        <a:t>return the absolute value of the argument</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2672695"/>
                  </a:ext>
                </a:extLst>
              </a:tr>
              <a:tr h="688806">
                <a:tc>
                  <a:txBody>
                    <a:bodyPr/>
                    <a:lstStyle/>
                    <a:p>
                      <a:r>
                        <a:rPr lang="en-US" sz="2400" b="0" i="0" kern="1200" dirty="0">
                          <a:solidFill>
                            <a:schemeClr val="tx1"/>
                          </a:solidFill>
                          <a:effectLst/>
                          <a:latin typeface="+mn-lt"/>
                          <a:ea typeface="+mn-ea"/>
                          <a:cs typeface="+mn-cs"/>
                        </a:rPr>
                        <a:t>labs()</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dirty="0">
                          <a:solidFill>
                            <a:srgbClr val="00009F"/>
                          </a:solidFill>
                          <a:effectLst/>
                          <a:latin typeface="+mj-lt"/>
                        </a:rPr>
                        <a:t>long</a:t>
                      </a:r>
                      <a:r>
                        <a:rPr lang="en-US" sz="2400" b="0" i="0" dirty="0">
                          <a:solidFill>
                            <a:srgbClr val="393A34"/>
                          </a:solidFill>
                          <a:effectLst/>
                          <a:latin typeface="+mj-lt"/>
                        </a:rPr>
                        <a:t> </a:t>
                      </a:r>
                      <a:r>
                        <a:rPr lang="en-US" sz="2400" b="0" i="0" dirty="0">
                          <a:solidFill>
                            <a:srgbClr val="D73A49"/>
                          </a:solidFill>
                          <a:effectLst/>
                          <a:latin typeface="+mj-lt"/>
                        </a:rPr>
                        <a:t>labs</a:t>
                      </a:r>
                      <a:r>
                        <a:rPr lang="en-US" sz="2400" b="0" i="0" dirty="0">
                          <a:solidFill>
                            <a:srgbClr val="393A34"/>
                          </a:solidFill>
                          <a:effectLst/>
                          <a:latin typeface="+mj-lt"/>
                        </a:rPr>
                        <a:t>(</a:t>
                      </a:r>
                      <a:r>
                        <a:rPr lang="en-US" sz="2400" b="0" i="0" dirty="0">
                          <a:solidFill>
                            <a:srgbClr val="00009F"/>
                          </a:solidFill>
                          <a:effectLst/>
                          <a:latin typeface="+mj-lt"/>
                        </a:rPr>
                        <a:t>long</a:t>
                      </a:r>
                      <a:r>
                        <a:rPr lang="en-US" sz="2400" b="0" i="0" dirty="0">
                          <a:solidFill>
                            <a:srgbClr val="393A34"/>
                          </a:solidFill>
                          <a:effectLst/>
                          <a:latin typeface="+mj-lt"/>
                        </a:rPr>
                        <a:t>);</a:t>
                      </a:r>
                      <a:endParaRPr lang="en-US"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351526"/>
                  </a:ext>
                </a:extLst>
              </a:tr>
              <a:tr h="593139">
                <a:tc>
                  <a:txBody>
                    <a:bodyPr/>
                    <a:lstStyle/>
                    <a:p>
                      <a:r>
                        <a:rPr lang="en-US" sz="2400" b="0" i="0" kern="1200" dirty="0" err="1">
                          <a:solidFill>
                            <a:schemeClr val="tx1"/>
                          </a:solidFill>
                          <a:effectLst/>
                          <a:latin typeface="+mn-lt"/>
                          <a:ea typeface="+mn-ea"/>
                          <a:cs typeface="+mn-cs"/>
                        </a:rPr>
                        <a:t>llabs</a:t>
                      </a:r>
                      <a:r>
                        <a:rPr lang="en-US" sz="2400" b="0" i="0" kern="1200" dirty="0">
                          <a:solidFill>
                            <a:schemeClr val="tx1"/>
                          </a:solidFill>
                          <a:effectLst/>
                          <a:latin typeface="+mn-lt"/>
                          <a:ea typeface="+mn-ea"/>
                          <a:cs typeface="+mn-cs"/>
                        </a:rPr>
                        <a:t>()</a:t>
                      </a: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i="0" dirty="0">
                          <a:solidFill>
                            <a:srgbClr val="00009F"/>
                          </a:solidFill>
                          <a:effectLst/>
                          <a:latin typeface="+mj-lt"/>
                        </a:rPr>
                        <a:t>long</a:t>
                      </a:r>
                      <a:r>
                        <a:rPr lang="en-US" sz="2400" b="0" i="0" dirty="0">
                          <a:solidFill>
                            <a:srgbClr val="393A34"/>
                          </a:solidFill>
                          <a:effectLst/>
                          <a:latin typeface="+mj-lt"/>
                        </a:rPr>
                        <a:t> </a:t>
                      </a:r>
                      <a:r>
                        <a:rPr lang="en-US" sz="2400" b="0" i="0" dirty="0" err="1">
                          <a:solidFill>
                            <a:srgbClr val="00009F"/>
                          </a:solidFill>
                          <a:effectLst/>
                          <a:latin typeface="+mj-lt"/>
                        </a:rPr>
                        <a:t>long</a:t>
                      </a:r>
                      <a:r>
                        <a:rPr lang="en-US" sz="2400" b="0" i="0" dirty="0">
                          <a:solidFill>
                            <a:srgbClr val="393A34"/>
                          </a:solidFill>
                          <a:effectLst/>
                          <a:latin typeface="+mj-lt"/>
                        </a:rPr>
                        <a:t> </a:t>
                      </a:r>
                      <a:r>
                        <a:rPr lang="en-US" sz="2400" b="0" i="0" dirty="0" err="1">
                          <a:solidFill>
                            <a:srgbClr val="D73A49"/>
                          </a:solidFill>
                          <a:effectLst/>
                          <a:latin typeface="+mj-lt"/>
                        </a:rPr>
                        <a:t>llabs</a:t>
                      </a:r>
                      <a:r>
                        <a:rPr lang="en-US" sz="2400" b="0" i="0" dirty="0">
                          <a:solidFill>
                            <a:srgbClr val="393A34"/>
                          </a:solidFill>
                          <a:effectLst/>
                          <a:latin typeface="+mj-lt"/>
                        </a:rPr>
                        <a:t>(</a:t>
                      </a:r>
                      <a:r>
                        <a:rPr lang="en-US" sz="2400" b="0" i="0" dirty="0">
                          <a:solidFill>
                            <a:srgbClr val="00009F"/>
                          </a:solidFill>
                          <a:effectLst/>
                          <a:latin typeface="+mj-lt"/>
                        </a:rPr>
                        <a:t>long</a:t>
                      </a:r>
                      <a:r>
                        <a:rPr lang="en-US" sz="2400" b="0" i="0" dirty="0">
                          <a:solidFill>
                            <a:srgbClr val="393A34"/>
                          </a:solidFill>
                          <a:effectLst/>
                          <a:latin typeface="+mj-lt"/>
                        </a:rPr>
                        <a:t> </a:t>
                      </a:r>
                      <a:r>
                        <a:rPr lang="en-US" sz="2400" b="0" i="0" dirty="0">
                          <a:solidFill>
                            <a:srgbClr val="00009F"/>
                          </a:solidFill>
                          <a:effectLst/>
                          <a:latin typeface="+mj-lt"/>
                        </a:rPr>
                        <a:t>long</a:t>
                      </a:r>
                      <a:r>
                        <a:rPr lang="en-US" sz="2400" b="0" i="0" dirty="0">
                          <a:solidFill>
                            <a:srgbClr val="393A34"/>
                          </a:solidFill>
                          <a:effectLst/>
                          <a:latin typeface="+mj-lt"/>
                        </a:rPr>
                        <a:t>);</a:t>
                      </a:r>
                      <a:endParaRPr lang="en-US" sz="24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046046"/>
                  </a:ext>
                </a:extLst>
              </a:tr>
            </a:tbl>
          </a:graphicData>
        </a:graphic>
      </p:graphicFrame>
    </p:spTree>
    <p:extLst>
      <p:ext uri="{BB962C8B-B14F-4D97-AF65-F5344CB8AC3E}">
        <p14:creationId xmlns:p14="http://schemas.microsoft.com/office/powerpoint/2010/main" val="3888472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13D6-7344-451D-BFD5-3E4F6194C3C5}"/>
              </a:ext>
            </a:extLst>
          </p:cNvPr>
          <p:cNvSpPr>
            <a:spLocks noGrp="1"/>
          </p:cNvSpPr>
          <p:nvPr>
            <p:ph type="title"/>
          </p:nvPr>
        </p:nvSpPr>
        <p:spPr/>
        <p:txBody>
          <a:bodyPr/>
          <a:lstStyle/>
          <a:p>
            <a:r>
              <a:rPr lang="en-US" dirty="0"/>
              <a:t>4 - Input Validation</a:t>
            </a:r>
          </a:p>
        </p:txBody>
      </p:sp>
      <p:sp>
        <p:nvSpPr>
          <p:cNvPr id="3" name="Content Placeholder 2">
            <a:extLst>
              <a:ext uri="{FF2B5EF4-FFF2-40B4-BE49-F238E27FC236}">
                <a16:creationId xmlns:a16="http://schemas.microsoft.com/office/drawing/2014/main" id="{92F5EB3C-6B29-4549-9DB4-8F4525374843}"/>
              </a:ext>
            </a:extLst>
          </p:cNvPr>
          <p:cNvSpPr>
            <a:spLocks noGrp="1"/>
          </p:cNvSpPr>
          <p:nvPr>
            <p:ph idx="1"/>
          </p:nvPr>
        </p:nvSpPr>
        <p:spPr/>
        <p:txBody>
          <a:bodyPr/>
          <a:lstStyle/>
          <a:p>
            <a:r>
              <a:rPr lang="en-US" dirty="0">
                <a:latin typeface="Arial" charset="0"/>
                <a:cs typeface="Arial" charset="0"/>
              </a:rPr>
              <a:t>We cannot predict how the user will input the data values: </a:t>
            </a:r>
          </a:p>
          <a:p>
            <a:pPr lvl="1"/>
            <a:r>
              <a:rPr lang="en-US" dirty="0">
                <a:latin typeface="Arial" charset="0"/>
                <a:cs typeface="Arial" charset="0"/>
              </a:rPr>
              <a:t>Whether the user will enter them as requested or not. </a:t>
            </a:r>
          </a:p>
          <a:p>
            <a:pPr lvl="1"/>
            <a:r>
              <a:rPr lang="en-US" dirty="0">
                <a:latin typeface="Arial" charset="0"/>
                <a:cs typeface="Arial" charset="0"/>
              </a:rPr>
              <a:t>One user may make a mistake</a:t>
            </a:r>
          </a:p>
          <a:p>
            <a:pPr lvl="1"/>
            <a:r>
              <a:rPr lang="en-US" dirty="0">
                <a:latin typeface="Arial" charset="0"/>
                <a:cs typeface="Arial" charset="0"/>
              </a:rPr>
              <a:t>Or another user may simply try to break the program.</a:t>
            </a:r>
          </a:p>
          <a:p>
            <a:r>
              <a:rPr lang="en-US" dirty="0">
                <a:latin typeface="Arial" charset="0"/>
                <a:cs typeface="Arial" charset="0"/>
              </a:rPr>
              <a:t>The program should have code for trapping all erroneous input, which includes:</a:t>
            </a:r>
          </a:p>
          <a:p>
            <a:pPr lvl="1"/>
            <a:r>
              <a:rPr lang="en-US" dirty="0"/>
              <a:t>Invalid characters </a:t>
            </a:r>
          </a:p>
          <a:p>
            <a:pPr lvl="1"/>
            <a:r>
              <a:rPr lang="en-US" dirty="0"/>
              <a:t>Trailing characters </a:t>
            </a:r>
          </a:p>
          <a:p>
            <a:pPr lvl="1"/>
            <a:r>
              <a:rPr lang="en-US" dirty="0"/>
              <a:t>Out-of-range input </a:t>
            </a:r>
          </a:p>
          <a:p>
            <a:pPr lvl="1"/>
            <a:r>
              <a:rPr lang="en-US" dirty="0"/>
              <a:t>Incorrect number of input fields</a:t>
            </a:r>
          </a:p>
        </p:txBody>
      </p:sp>
      <p:sp>
        <p:nvSpPr>
          <p:cNvPr id="4" name="Slide Number Placeholder 3">
            <a:extLst>
              <a:ext uri="{FF2B5EF4-FFF2-40B4-BE49-F238E27FC236}">
                <a16:creationId xmlns:a16="http://schemas.microsoft.com/office/drawing/2014/main" id="{8F0B2653-AF82-4EB3-8A6D-444543681EFD}"/>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5" name="Date Placeholder 4">
            <a:extLst>
              <a:ext uri="{FF2B5EF4-FFF2-40B4-BE49-F238E27FC236}">
                <a16:creationId xmlns:a16="http://schemas.microsoft.com/office/drawing/2014/main" id="{A5CB6107-A095-4D90-BCDF-0F4E8EF326A6}"/>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1395992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13D6-7344-451D-BFD5-3E4F6194C3C5}"/>
              </a:ext>
            </a:extLst>
          </p:cNvPr>
          <p:cNvSpPr>
            <a:spLocks noGrp="1"/>
          </p:cNvSpPr>
          <p:nvPr>
            <p:ph type="title"/>
          </p:nvPr>
        </p:nvSpPr>
        <p:spPr/>
        <p:txBody>
          <a:bodyPr/>
          <a:lstStyle/>
          <a:p>
            <a:r>
              <a:rPr lang="en-US" dirty="0"/>
              <a:t>Input Validation: Example</a:t>
            </a:r>
          </a:p>
        </p:txBody>
      </p:sp>
      <p:sp>
        <p:nvSpPr>
          <p:cNvPr id="4" name="Slide Number Placeholder 3">
            <a:extLst>
              <a:ext uri="{FF2B5EF4-FFF2-40B4-BE49-F238E27FC236}">
                <a16:creationId xmlns:a16="http://schemas.microsoft.com/office/drawing/2014/main" id="{8F0B2653-AF82-4EB3-8A6D-444543681EFD}"/>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5" name="Date Placeholder 4">
            <a:extLst>
              <a:ext uri="{FF2B5EF4-FFF2-40B4-BE49-F238E27FC236}">
                <a16:creationId xmlns:a16="http://schemas.microsoft.com/office/drawing/2014/main" id="{A5CB6107-A095-4D90-BCDF-0F4E8EF326A6}"/>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7" name="Content Placeholder 2">
            <a:extLst>
              <a:ext uri="{FF2B5EF4-FFF2-40B4-BE49-F238E27FC236}">
                <a16:creationId xmlns:a16="http://schemas.microsoft.com/office/drawing/2014/main" id="{323EA072-B2FA-49C4-8150-B6DEEF97AD98}"/>
              </a:ext>
            </a:extLst>
          </p:cNvPr>
          <p:cNvSpPr txBox="1">
            <a:spLocks/>
          </p:cNvSpPr>
          <p:nvPr/>
        </p:nvSpPr>
        <p:spPr>
          <a:xfrm>
            <a:off x="644236" y="1319178"/>
            <a:ext cx="11085946" cy="5122712"/>
          </a:xfrm>
          <a:prstGeom prst="rect">
            <a:avLst/>
          </a:prstGeom>
        </p:spPr>
        <p:txBody>
          <a:bodyPr vert="horz" lIns="91440" tIns="45720" rIns="91440" bIns="45720" rtlCol="0">
            <a:normAutofit/>
          </a:bodyPr>
          <a:lstStyle>
            <a:lvl1pPr marL="396875" indent="-396875" algn="just" defTabSz="914400" rtl="0" eaLnBrk="1" latinLnBrk="0" hangingPunct="1">
              <a:lnSpc>
                <a:spcPct val="130000"/>
              </a:lnSpc>
              <a:spcBef>
                <a:spcPts val="1000"/>
              </a:spcBef>
              <a:buClr>
                <a:schemeClr val="accent2">
                  <a:lumMod val="50000"/>
                </a:schemeClr>
              </a:buClr>
              <a:buSzPct val="50000"/>
              <a:buFont typeface="Wingdings" panose="05000000000000000000" pitchFamily="2" charset="2"/>
              <a:buChar char="u"/>
              <a:defRPr sz="2400" kern="1200">
                <a:solidFill>
                  <a:schemeClr val="tx1"/>
                </a:solidFill>
                <a:latin typeface="+mn-lt"/>
                <a:ea typeface="+mn-ea"/>
                <a:cs typeface="+mn-cs"/>
              </a:defRPr>
            </a:lvl1pPr>
            <a:lvl2pPr marL="685800" indent="-228600" algn="just" defTabSz="914400" rtl="0" eaLnBrk="1" latinLnBrk="0" hangingPunct="1">
              <a:lnSpc>
                <a:spcPct val="13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just"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is a function will  ensure that inputted integer must be in the range </a:t>
            </a:r>
            <a:r>
              <a:rPr lang="en-US" dirty="0">
                <a:solidFill>
                  <a:srgbClr val="FF0000"/>
                </a:solidFill>
              </a:rPr>
              <a:t>[min, max]</a:t>
            </a:r>
            <a:r>
              <a:rPr lang="en-US" dirty="0"/>
              <a:t> and </a:t>
            </a:r>
            <a:r>
              <a:rPr lang="en-US" dirty="0">
                <a:solidFill>
                  <a:srgbClr val="FF0000"/>
                </a:solidFill>
              </a:rPr>
              <a:t>no invalid characters</a:t>
            </a:r>
            <a:r>
              <a:rPr lang="en-US" dirty="0"/>
              <a:t> or </a:t>
            </a:r>
            <a:r>
              <a:rPr lang="en-US" dirty="0">
                <a:solidFill>
                  <a:srgbClr val="FF0000"/>
                </a:solidFill>
              </a:rPr>
              <a:t>trailing character</a:t>
            </a:r>
            <a:r>
              <a:rPr lang="en-US" dirty="0"/>
              <a:t> following inputted digits (EXCEPT  the ENTER key)</a:t>
            </a:r>
          </a:p>
          <a:p>
            <a:endParaRPr lang="en-US" dirty="0"/>
          </a:p>
        </p:txBody>
      </p:sp>
      <p:pic>
        <p:nvPicPr>
          <p:cNvPr id="9" name="Picture 8">
            <a:extLst>
              <a:ext uri="{FF2B5EF4-FFF2-40B4-BE49-F238E27FC236}">
                <a16:creationId xmlns:a16="http://schemas.microsoft.com/office/drawing/2014/main" id="{8BD8B090-054E-4E09-9056-18A8B02DA25A}"/>
              </a:ext>
            </a:extLst>
          </p:cNvPr>
          <p:cNvPicPr>
            <a:picLocks noChangeAspect="1"/>
          </p:cNvPicPr>
          <p:nvPr/>
        </p:nvPicPr>
        <p:blipFill>
          <a:blip r:embed="rId2"/>
          <a:stretch>
            <a:fillRect/>
          </a:stretch>
        </p:blipFill>
        <p:spPr>
          <a:xfrm>
            <a:off x="1110891" y="3151083"/>
            <a:ext cx="3588928" cy="3200383"/>
          </a:xfrm>
          <a:prstGeom prst="rect">
            <a:avLst/>
          </a:prstGeom>
        </p:spPr>
      </p:pic>
      <p:pic>
        <p:nvPicPr>
          <p:cNvPr id="11" name="Picture 10">
            <a:extLst>
              <a:ext uri="{FF2B5EF4-FFF2-40B4-BE49-F238E27FC236}">
                <a16:creationId xmlns:a16="http://schemas.microsoft.com/office/drawing/2014/main" id="{ADAC2C69-88CB-4B71-A230-947C0EFD85D1}"/>
              </a:ext>
            </a:extLst>
          </p:cNvPr>
          <p:cNvPicPr>
            <a:picLocks noChangeAspect="1"/>
          </p:cNvPicPr>
          <p:nvPr/>
        </p:nvPicPr>
        <p:blipFill>
          <a:blip r:embed="rId3"/>
          <a:stretch>
            <a:fillRect/>
          </a:stretch>
        </p:blipFill>
        <p:spPr>
          <a:xfrm>
            <a:off x="6095999" y="3146762"/>
            <a:ext cx="5552335" cy="2990406"/>
          </a:xfrm>
          <a:prstGeom prst="rect">
            <a:avLst/>
          </a:prstGeom>
        </p:spPr>
      </p:pic>
      <p:cxnSp>
        <p:nvCxnSpPr>
          <p:cNvPr id="13" name="Straight Arrow Connector 12">
            <a:extLst>
              <a:ext uri="{FF2B5EF4-FFF2-40B4-BE49-F238E27FC236}">
                <a16:creationId xmlns:a16="http://schemas.microsoft.com/office/drawing/2014/main" id="{AD109244-3EDB-49D3-B527-7BE21DB712C5}"/>
              </a:ext>
            </a:extLst>
          </p:cNvPr>
          <p:cNvCxnSpPr/>
          <p:nvPr/>
        </p:nvCxnSpPr>
        <p:spPr>
          <a:xfrm>
            <a:off x="5102942" y="4601497"/>
            <a:ext cx="816077" cy="0"/>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98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13D6-7344-451D-BFD5-3E4F6194C3C5}"/>
              </a:ext>
            </a:extLst>
          </p:cNvPr>
          <p:cNvSpPr>
            <a:spLocks noGrp="1"/>
          </p:cNvSpPr>
          <p:nvPr>
            <p:ph type="title"/>
          </p:nvPr>
        </p:nvSpPr>
        <p:spPr/>
        <p:txBody>
          <a:bodyPr/>
          <a:lstStyle/>
          <a:p>
            <a:r>
              <a:rPr lang="en-US" dirty="0"/>
              <a:t>Input Validation: Example (cont.)</a:t>
            </a:r>
          </a:p>
        </p:txBody>
      </p:sp>
      <p:sp>
        <p:nvSpPr>
          <p:cNvPr id="4" name="Slide Number Placeholder 3">
            <a:extLst>
              <a:ext uri="{FF2B5EF4-FFF2-40B4-BE49-F238E27FC236}">
                <a16:creationId xmlns:a16="http://schemas.microsoft.com/office/drawing/2014/main" id="{8F0B2653-AF82-4EB3-8A6D-444543681EFD}"/>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5" name="Date Placeholder 4">
            <a:extLst>
              <a:ext uri="{FF2B5EF4-FFF2-40B4-BE49-F238E27FC236}">
                <a16:creationId xmlns:a16="http://schemas.microsoft.com/office/drawing/2014/main" id="{A5CB6107-A095-4D90-BCDF-0F4E8EF326A6}"/>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6" name="Picture 5">
            <a:extLst>
              <a:ext uri="{FF2B5EF4-FFF2-40B4-BE49-F238E27FC236}">
                <a16:creationId xmlns:a16="http://schemas.microsoft.com/office/drawing/2014/main" id="{F042AA8E-A17C-48EC-B6F9-55B9974D1032}"/>
              </a:ext>
            </a:extLst>
          </p:cNvPr>
          <p:cNvPicPr>
            <a:picLocks noChangeAspect="1"/>
          </p:cNvPicPr>
          <p:nvPr/>
        </p:nvPicPr>
        <p:blipFill>
          <a:blip r:embed="rId2"/>
          <a:stretch>
            <a:fillRect/>
          </a:stretch>
        </p:blipFill>
        <p:spPr>
          <a:xfrm>
            <a:off x="2123028" y="1296678"/>
            <a:ext cx="7934632" cy="5081731"/>
          </a:xfrm>
          <a:prstGeom prst="rect">
            <a:avLst/>
          </a:prstGeom>
        </p:spPr>
      </p:pic>
    </p:spTree>
    <p:extLst>
      <p:ext uri="{BB962C8B-B14F-4D97-AF65-F5344CB8AC3E}">
        <p14:creationId xmlns:p14="http://schemas.microsoft.com/office/powerpoint/2010/main" val="1165315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CB3E-A960-4F03-9845-362AA1DA7F72}"/>
              </a:ext>
            </a:extLst>
          </p:cNvPr>
          <p:cNvSpPr>
            <a:spLocks noGrp="1"/>
          </p:cNvSpPr>
          <p:nvPr>
            <p:ph type="title"/>
          </p:nvPr>
        </p:nvSpPr>
        <p:spPr/>
        <p:txBody>
          <a:bodyPr/>
          <a:lstStyle/>
          <a:p>
            <a:r>
              <a:rPr lang="en-US" dirty="0"/>
              <a:t>Exercise 3: Input Validation</a:t>
            </a:r>
          </a:p>
        </p:txBody>
      </p:sp>
      <p:sp>
        <p:nvSpPr>
          <p:cNvPr id="3" name="Content Placeholder 2">
            <a:extLst>
              <a:ext uri="{FF2B5EF4-FFF2-40B4-BE49-F238E27FC236}">
                <a16:creationId xmlns:a16="http://schemas.microsoft.com/office/drawing/2014/main" id="{27EF608F-4A90-4295-A77F-CAD0531250C9}"/>
              </a:ext>
            </a:extLst>
          </p:cNvPr>
          <p:cNvSpPr>
            <a:spLocks noGrp="1"/>
          </p:cNvSpPr>
          <p:nvPr>
            <p:ph idx="1"/>
          </p:nvPr>
        </p:nvSpPr>
        <p:spPr>
          <a:xfrm>
            <a:off x="644236" y="1357987"/>
            <a:ext cx="11085946" cy="5122712"/>
          </a:xfrm>
        </p:spPr>
        <p:txBody>
          <a:bodyPr/>
          <a:lstStyle/>
          <a:p>
            <a:pPr>
              <a:lnSpc>
                <a:spcPct val="150000"/>
              </a:lnSpc>
            </a:pPr>
            <a:r>
              <a:rPr lang="en-US" dirty="0"/>
              <a:t>Design and code a function named </a:t>
            </a:r>
            <a:r>
              <a:rPr lang="en-US" b="1" dirty="0" err="1"/>
              <a:t>getDouble</a:t>
            </a:r>
            <a:r>
              <a:rPr lang="en-US" dirty="0"/>
              <a:t> that receives two double values (</a:t>
            </a:r>
            <a:r>
              <a:rPr lang="en-US" dirty="0">
                <a:solidFill>
                  <a:srgbClr val="0000FF"/>
                </a:solidFill>
              </a:rPr>
              <a:t>a lower limit and an upper limit</a:t>
            </a:r>
            <a:r>
              <a:rPr lang="en-US" dirty="0"/>
              <a:t>) and returns user input that lies between the limiting values. Your function rejects any input that includes </a:t>
            </a:r>
            <a:r>
              <a:rPr lang="en-US" dirty="0">
                <a:solidFill>
                  <a:srgbClr val="FF0000"/>
                </a:solidFill>
              </a:rPr>
              <a:t>trailing characters</a:t>
            </a:r>
            <a:r>
              <a:rPr lang="en-US" dirty="0"/>
              <a:t> or </a:t>
            </a:r>
            <a:r>
              <a:rPr lang="en-US" dirty="0">
                <a:solidFill>
                  <a:srgbClr val="FF0000"/>
                </a:solidFill>
              </a:rPr>
              <a:t>lies outside the specified limits</a:t>
            </a:r>
            <a:r>
              <a:rPr lang="en-US" dirty="0"/>
              <a:t>.</a:t>
            </a:r>
          </a:p>
        </p:txBody>
      </p:sp>
      <p:sp>
        <p:nvSpPr>
          <p:cNvPr id="4" name="Slide Number Placeholder 3">
            <a:extLst>
              <a:ext uri="{FF2B5EF4-FFF2-40B4-BE49-F238E27FC236}">
                <a16:creationId xmlns:a16="http://schemas.microsoft.com/office/drawing/2014/main" id="{4E35F01F-19E8-4363-8F13-1D964B6D52E2}"/>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5" name="Date Placeholder 4">
            <a:extLst>
              <a:ext uri="{FF2B5EF4-FFF2-40B4-BE49-F238E27FC236}">
                <a16:creationId xmlns:a16="http://schemas.microsoft.com/office/drawing/2014/main" id="{5FD6B2E3-E362-4119-914D-ECAF70B51FC5}"/>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1273368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E8C4-D250-41EC-ADC9-2189E379354A}"/>
              </a:ext>
            </a:extLst>
          </p:cNvPr>
          <p:cNvSpPr>
            <a:spLocks noGrp="1"/>
          </p:cNvSpPr>
          <p:nvPr>
            <p:ph type="title"/>
          </p:nvPr>
        </p:nvSpPr>
        <p:spPr/>
        <p:txBody>
          <a:bodyPr/>
          <a:lstStyle/>
          <a:p>
            <a:pPr algn="ctr"/>
            <a:r>
              <a:rPr lang="en-US" sz="3500" dirty="0"/>
              <a:t>Summary</a:t>
            </a:r>
          </a:p>
        </p:txBody>
      </p:sp>
      <p:sp>
        <p:nvSpPr>
          <p:cNvPr id="3" name="Content Placeholder 2">
            <a:extLst>
              <a:ext uri="{FF2B5EF4-FFF2-40B4-BE49-F238E27FC236}">
                <a16:creationId xmlns:a16="http://schemas.microsoft.com/office/drawing/2014/main" id="{EA72B612-A386-49B8-A11C-32D0A79875D3}"/>
              </a:ext>
            </a:extLst>
          </p:cNvPr>
          <p:cNvSpPr>
            <a:spLocks noGrp="1"/>
          </p:cNvSpPr>
          <p:nvPr>
            <p:ph idx="1"/>
          </p:nvPr>
        </p:nvSpPr>
        <p:spPr>
          <a:xfrm>
            <a:off x="1002890" y="1319178"/>
            <a:ext cx="10727292" cy="5122712"/>
          </a:xfrm>
        </p:spPr>
        <p:txBody>
          <a:bodyPr>
            <a:normAutofit/>
          </a:bodyPr>
          <a:lstStyle/>
          <a:p>
            <a:pPr>
              <a:buFont typeface="Wingdings" pitchFamily="2" charset="2"/>
              <a:buNone/>
            </a:pPr>
            <a:r>
              <a:rPr lang="en-US" sz="2500" b="1" dirty="0"/>
              <a:t>Input and Validation</a:t>
            </a:r>
            <a:endParaRPr lang="en-US" sz="2500" dirty="0"/>
          </a:p>
          <a:p>
            <a:r>
              <a:rPr lang="en-US" sz="2500" dirty="0"/>
              <a:t>Types of Input</a:t>
            </a:r>
          </a:p>
          <a:p>
            <a:r>
              <a:rPr lang="en-US" sz="2500" dirty="0" err="1"/>
              <a:t>getchar</a:t>
            </a:r>
            <a:endParaRPr lang="en-US" sz="2500" dirty="0"/>
          </a:p>
          <a:p>
            <a:r>
              <a:rPr lang="en-US" sz="2500" dirty="0" err="1"/>
              <a:t>scanf</a:t>
            </a:r>
            <a:endParaRPr lang="en-US" sz="2500" dirty="0"/>
          </a:p>
          <a:p>
            <a:r>
              <a:rPr lang="en-US" sz="2500" dirty="0"/>
              <a:t>Input validation</a:t>
            </a:r>
          </a:p>
        </p:txBody>
      </p:sp>
      <p:sp>
        <p:nvSpPr>
          <p:cNvPr id="4" name="Slide Number Placeholder 3">
            <a:extLst>
              <a:ext uri="{FF2B5EF4-FFF2-40B4-BE49-F238E27FC236}">
                <a16:creationId xmlns:a16="http://schemas.microsoft.com/office/drawing/2014/main" id="{FBBE7C75-69E0-4979-AC03-E2283324A767}"/>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5" name="Date Placeholder 4">
            <a:extLst>
              <a:ext uri="{FF2B5EF4-FFF2-40B4-BE49-F238E27FC236}">
                <a16:creationId xmlns:a16="http://schemas.microsoft.com/office/drawing/2014/main" id="{CA3F5ED2-C3F7-4C3E-9BE6-8078C5704A79}"/>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Text Box 5">
            <a:extLst>
              <a:ext uri="{FF2B5EF4-FFF2-40B4-BE49-F238E27FC236}">
                <a16:creationId xmlns:a16="http://schemas.microsoft.com/office/drawing/2014/main" id="{19CC4269-1B20-45EF-A83A-63D5BA1AD75F}"/>
              </a:ext>
            </a:extLst>
          </p:cNvPr>
          <p:cNvSpPr txBox="1">
            <a:spLocks noChangeArrowheads="1"/>
          </p:cNvSpPr>
          <p:nvPr/>
        </p:nvSpPr>
        <p:spPr bwMode="auto">
          <a:xfrm>
            <a:off x="5044209" y="2314049"/>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Tree>
    <p:extLst>
      <p:ext uri="{BB962C8B-B14F-4D97-AF65-F5344CB8AC3E}">
        <p14:creationId xmlns:p14="http://schemas.microsoft.com/office/powerpoint/2010/main" val="31751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F4DECC-1A0F-46D6-8065-1EBF1C6840C4}"/>
              </a:ext>
            </a:extLst>
          </p:cNvPr>
          <p:cNvSpPr>
            <a:spLocks noGrp="1"/>
          </p:cNvSpPr>
          <p:nvPr>
            <p:ph type="ctrTitle"/>
          </p:nvPr>
        </p:nvSpPr>
        <p:spPr>
          <a:xfrm>
            <a:off x="1494631" y="1649156"/>
            <a:ext cx="9202738" cy="177984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10000"/>
              </a:lnSpc>
              <a:spcAft>
                <a:spcPts val="600"/>
              </a:spcAft>
            </a:pPr>
            <a:r>
              <a:rPr lang="en-US" altLang="ko-KR" b="1" dirty="0">
                <a:solidFill>
                  <a:schemeClr val="accent2"/>
                </a:solidFill>
                <a:latin typeface="Arial" panose="020B0604020202020204" pitchFamily="34" charset="0"/>
                <a:cs typeface="Arial" panose="020B0604020202020204" pitchFamily="34" charset="0"/>
              </a:rPr>
              <a:t>Formatted Output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075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E737-32FA-40E2-B485-D3CD22D56DA1}"/>
              </a:ext>
            </a:extLst>
          </p:cNvPr>
          <p:cNvSpPr>
            <a:spLocks noGrp="1"/>
          </p:cNvSpPr>
          <p:nvPr>
            <p:ph type="title"/>
          </p:nvPr>
        </p:nvSpPr>
        <p:spPr/>
        <p:txBody>
          <a:bodyPr/>
          <a:lstStyle/>
          <a:p>
            <a:r>
              <a:rPr lang="en-US" dirty="0"/>
              <a:t>Formatted Output</a:t>
            </a:r>
          </a:p>
        </p:txBody>
      </p:sp>
      <p:sp>
        <p:nvSpPr>
          <p:cNvPr id="3" name="Content Placeholder 2">
            <a:extLst>
              <a:ext uri="{FF2B5EF4-FFF2-40B4-BE49-F238E27FC236}">
                <a16:creationId xmlns:a16="http://schemas.microsoft.com/office/drawing/2014/main" id="{15F76121-78B5-42B3-AC16-2C9473EF13F2}"/>
              </a:ext>
            </a:extLst>
          </p:cNvPr>
          <p:cNvSpPr>
            <a:spLocks noGrp="1"/>
          </p:cNvSpPr>
          <p:nvPr>
            <p:ph idx="1"/>
          </p:nvPr>
        </p:nvSpPr>
        <p:spPr/>
        <p:txBody>
          <a:bodyPr/>
          <a:lstStyle/>
          <a:p>
            <a:pPr>
              <a:lnSpc>
                <a:spcPct val="150000"/>
              </a:lnSpc>
            </a:pPr>
            <a:r>
              <a:rPr lang="en-US" dirty="0"/>
              <a:t>Standard output is buffered. The standard output buffer empties to the standard output device whenever the buffer receives a newline character or the buffer is full.</a:t>
            </a:r>
          </a:p>
          <a:p>
            <a:pPr>
              <a:lnSpc>
                <a:spcPct val="150000"/>
              </a:lnSpc>
            </a:pPr>
            <a:r>
              <a:rPr lang="en-US" dirty="0"/>
              <a:t>Buffering enables a program to continue executing without waiting for the output device to finish displaying the most recently received characters.</a:t>
            </a:r>
          </a:p>
          <a:p>
            <a:pPr>
              <a:lnSpc>
                <a:spcPct val="150000"/>
              </a:lnSpc>
            </a:pPr>
            <a:r>
              <a:rPr lang="en-US" dirty="0"/>
              <a:t>The library </a:t>
            </a:r>
            <a:r>
              <a:rPr lang="en-US" b="1" dirty="0" err="1"/>
              <a:t>stdio.h</a:t>
            </a:r>
            <a:r>
              <a:rPr lang="en-US" dirty="0"/>
              <a:t> containing functions for print out data:</a:t>
            </a:r>
          </a:p>
          <a:p>
            <a:pPr lvl="1">
              <a:lnSpc>
                <a:spcPct val="150000"/>
              </a:lnSpc>
            </a:pPr>
            <a:r>
              <a:rPr lang="en-US" sz="2500" dirty="0" err="1">
                <a:solidFill>
                  <a:srgbClr val="C00000"/>
                </a:solidFill>
              </a:rPr>
              <a:t>putchar</a:t>
            </a:r>
            <a:r>
              <a:rPr lang="en-US" sz="2500" dirty="0"/>
              <a:t>(</a:t>
            </a:r>
            <a:r>
              <a:rPr lang="en-US" sz="2500" dirty="0">
                <a:solidFill>
                  <a:srgbClr val="0000FF"/>
                </a:solidFill>
              </a:rPr>
              <a:t>int</a:t>
            </a:r>
            <a:r>
              <a:rPr lang="en-US" sz="2500" dirty="0"/>
              <a:t>) : character</a:t>
            </a:r>
          </a:p>
          <a:p>
            <a:pPr lvl="1">
              <a:lnSpc>
                <a:spcPct val="150000"/>
              </a:lnSpc>
            </a:pPr>
            <a:r>
              <a:rPr lang="en-US" sz="2500" dirty="0" err="1">
                <a:solidFill>
                  <a:srgbClr val="C00000"/>
                </a:solidFill>
              </a:rPr>
              <a:t>printf</a:t>
            </a:r>
            <a:r>
              <a:rPr lang="en-US" sz="2500" dirty="0"/>
              <a:t> ( </a:t>
            </a:r>
            <a:r>
              <a:rPr lang="en-US" sz="2500" dirty="0" err="1">
                <a:solidFill>
                  <a:srgbClr val="0000FF"/>
                </a:solidFill>
              </a:rPr>
              <a:t>format_string</a:t>
            </a:r>
            <a:r>
              <a:rPr lang="en-US" sz="2500" dirty="0"/>
              <a:t>, </a:t>
            </a:r>
            <a:r>
              <a:rPr lang="en-US" sz="2500" dirty="0" err="1">
                <a:solidFill>
                  <a:srgbClr val="0000FF"/>
                </a:solidFill>
              </a:rPr>
              <a:t>varList</a:t>
            </a:r>
            <a:r>
              <a:rPr lang="en-US" sz="2500" dirty="0"/>
              <a:t>): list of data</a:t>
            </a:r>
          </a:p>
        </p:txBody>
      </p:sp>
      <p:sp>
        <p:nvSpPr>
          <p:cNvPr id="4" name="Slide Number Placeholder 3">
            <a:extLst>
              <a:ext uri="{FF2B5EF4-FFF2-40B4-BE49-F238E27FC236}">
                <a16:creationId xmlns:a16="http://schemas.microsoft.com/office/drawing/2014/main" id="{64792224-3C57-4144-91A4-1A171243AD9F}"/>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5" name="Date Placeholder 4">
            <a:extLst>
              <a:ext uri="{FF2B5EF4-FFF2-40B4-BE49-F238E27FC236}">
                <a16:creationId xmlns:a16="http://schemas.microsoft.com/office/drawing/2014/main" id="{909C4D56-EC12-4D52-B89C-B0206A7CA790}"/>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826334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5B6E-2B4F-437F-AF66-5F94DD872D65}"/>
              </a:ext>
            </a:extLst>
          </p:cNvPr>
          <p:cNvSpPr>
            <a:spLocks noGrp="1"/>
          </p:cNvSpPr>
          <p:nvPr>
            <p:ph type="title"/>
          </p:nvPr>
        </p:nvSpPr>
        <p:spPr/>
        <p:txBody>
          <a:bodyPr/>
          <a:lstStyle/>
          <a:p>
            <a:r>
              <a:rPr lang="en-US" dirty="0" err="1">
                <a:solidFill>
                  <a:srgbClr val="C00000"/>
                </a:solidFill>
              </a:rPr>
              <a:t>putchar</a:t>
            </a:r>
            <a:r>
              <a:rPr lang="en-US" dirty="0">
                <a:solidFill>
                  <a:srgbClr val="C00000"/>
                </a:solidFill>
              </a:rPr>
              <a:t>(</a:t>
            </a:r>
            <a:r>
              <a:rPr lang="en-US" dirty="0">
                <a:solidFill>
                  <a:srgbClr val="0000FF"/>
                </a:solidFill>
              </a:rPr>
              <a:t>int</a:t>
            </a:r>
            <a:r>
              <a:rPr lang="en-US" dirty="0">
                <a:solidFill>
                  <a:srgbClr val="C00000"/>
                </a:solidFill>
              </a:rPr>
              <a:t>) </a:t>
            </a:r>
            <a:r>
              <a:rPr lang="en-US" dirty="0"/>
              <a:t>function</a:t>
            </a:r>
          </a:p>
        </p:txBody>
      </p:sp>
      <p:sp>
        <p:nvSpPr>
          <p:cNvPr id="3" name="Content Placeholder 2">
            <a:extLst>
              <a:ext uri="{FF2B5EF4-FFF2-40B4-BE49-F238E27FC236}">
                <a16:creationId xmlns:a16="http://schemas.microsoft.com/office/drawing/2014/main" id="{2B4A6D48-D6C3-4C66-84AF-92027A28B416}"/>
              </a:ext>
            </a:extLst>
          </p:cNvPr>
          <p:cNvSpPr>
            <a:spLocks noGrp="1"/>
          </p:cNvSpPr>
          <p:nvPr>
            <p:ph idx="1"/>
          </p:nvPr>
        </p:nvSpPr>
        <p:spPr/>
        <p:txBody>
          <a:bodyPr/>
          <a:lstStyle/>
          <a:p>
            <a:r>
              <a:rPr lang="en-US" b="1" dirty="0" err="1"/>
              <a:t>putchar</a:t>
            </a:r>
            <a:r>
              <a:rPr lang="en-US" dirty="0"/>
              <a:t> writes the character received to the standard output stream buffer and returns the character written or </a:t>
            </a:r>
            <a:r>
              <a:rPr lang="en-US" b="1" dirty="0"/>
              <a:t>EOF</a:t>
            </a:r>
            <a:r>
              <a:rPr lang="en-US" dirty="0"/>
              <a:t> if an error occurred.  </a:t>
            </a:r>
          </a:p>
          <a:p>
            <a:r>
              <a:rPr lang="en-US" dirty="0"/>
              <a:t>Syntax:  </a:t>
            </a:r>
            <a:r>
              <a:rPr lang="en-US" dirty="0">
                <a:solidFill>
                  <a:srgbClr val="0000FF"/>
                </a:solidFill>
              </a:rPr>
              <a:t>int</a:t>
            </a:r>
            <a:r>
              <a:rPr lang="en-US" dirty="0"/>
              <a:t> </a:t>
            </a:r>
            <a:r>
              <a:rPr lang="en-US" dirty="0" err="1">
                <a:solidFill>
                  <a:srgbClr val="C00000"/>
                </a:solidFill>
              </a:rPr>
              <a:t>putchar</a:t>
            </a:r>
            <a:r>
              <a:rPr lang="en-US" dirty="0"/>
              <a:t>( </a:t>
            </a:r>
            <a:r>
              <a:rPr lang="en-US" dirty="0">
                <a:solidFill>
                  <a:srgbClr val="0000FF"/>
                </a:solidFill>
              </a:rPr>
              <a:t>int</a:t>
            </a:r>
            <a:r>
              <a:rPr lang="en-US" dirty="0"/>
              <a:t> ); </a:t>
            </a:r>
          </a:p>
          <a:p>
            <a:r>
              <a:rPr lang="en-US" dirty="0"/>
              <a:t>For example: </a:t>
            </a:r>
            <a:r>
              <a:rPr lang="en-US" dirty="0" err="1"/>
              <a:t>putchar</a:t>
            </a:r>
            <a:r>
              <a:rPr lang="en-US" dirty="0"/>
              <a:t>('a');</a:t>
            </a:r>
          </a:p>
        </p:txBody>
      </p:sp>
      <p:sp>
        <p:nvSpPr>
          <p:cNvPr id="4" name="Slide Number Placeholder 3">
            <a:extLst>
              <a:ext uri="{FF2B5EF4-FFF2-40B4-BE49-F238E27FC236}">
                <a16:creationId xmlns:a16="http://schemas.microsoft.com/office/drawing/2014/main" id="{4BC65C76-2B7E-4791-A40C-2DDC38285FD0}"/>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5" name="Date Placeholder 4">
            <a:extLst>
              <a:ext uri="{FF2B5EF4-FFF2-40B4-BE49-F238E27FC236}">
                <a16:creationId xmlns:a16="http://schemas.microsoft.com/office/drawing/2014/main" id="{6C1FAD72-A599-4141-8D5F-70EFA31CFE3E}"/>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7" name="Picture 6">
            <a:extLst>
              <a:ext uri="{FF2B5EF4-FFF2-40B4-BE49-F238E27FC236}">
                <a16:creationId xmlns:a16="http://schemas.microsoft.com/office/drawing/2014/main" id="{066418C2-9755-4A2C-AF14-87A13ADB9E69}"/>
              </a:ext>
            </a:extLst>
          </p:cNvPr>
          <p:cNvPicPr>
            <a:picLocks noChangeAspect="1"/>
          </p:cNvPicPr>
          <p:nvPr/>
        </p:nvPicPr>
        <p:blipFill>
          <a:blip r:embed="rId2"/>
          <a:stretch>
            <a:fillRect/>
          </a:stretch>
        </p:blipFill>
        <p:spPr>
          <a:xfrm>
            <a:off x="5872234" y="2687994"/>
            <a:ext cx="5675530" cy="3535825"/>
          </a:xfrm>
          <a:prstGeom prst="rect">
            <a:avLst/>
          </a:prstGeom>
          <a:ln>
            <a:solidFill>
              <a:schemeClr val="accent5">
                <a:lumMod val="50000"/>
              </a:schemeClr>
            </a:solidFill>
          </a:ln>
        </p:spPr>
      </p:pic>
      <p:pic>
        <p:nvPicPr>
          <p:cNvPr id="9" name="Picture 8">
            <a:extLst>
              <a:ext uri="{FF2B5EF4-FFF2-40B4-BE49-F238E27FC236}">
                <a16:creationId xmlns:a16="http://schemas.microsoft.com/office/drawing/2014/main" id="{344AB10B-B5E3-47E8-8B96-EE409C6BAF33}"/>
              </a:ext>
            </a:extLst>
          </p:cNvPr>
          <p:cNvPicPr>
            <a:picLocks noChangeAspect="1"/>
          </p:cNvPicPr>
          <p:nvPr/>
        </p:nvPicPr>
        <p:blipFill>
          <a:blip r:embed="rId3"/>
          <a:stretch>
            <a:fillRect/>
          </a:stretch>
        </p:blipFill>
        <p:spPr>
          <a:xfrm>
            <a:off x="1167498" y="4232445"/>
            <a:ext cx="4181475" cy="1485900"/>
          </a:xfrm>
          <a:prstGeom prst="rect">
            <a:avLst/>
          </a:prstGeom>
          <a:ln>
            <a:solidFill>
              <a:schemeClr val="accent5">
                <a:lumMod val="50000"/>
              </a:schemeClr>
            </a:solidFill>
          </a:ln>
        </p:spPr>
      </p:pic>
    </p:spTree>
    <p:extLst>
      <p:ext uri="{BB962C8B-B14F-4D97-AF65-F5344CB8AC3E}">
        <p14:creationId xmlns:p14="http://schemas.microsoft.com/office/powerpoint/2010/main" val="3252327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5B6E-2B4F-437F-AF66-5F94DD872D65}"/>
              </a:ext>
            </a:extLst>
          </p:cNvPr>
          <p:cNvSpPr>
            <a:spLocks noGrp="1"/>
          </p:cNvSpPr>
          <p:nvPr>
            <p:ph type="title"/>
          </p:nvPr>
        </p:nvSpPr>
        <p:spPr/>
        <p:txBody>
          <a:bodyPr/>
          <a:lstStyle/>
          <a:p>
            <a:r>
              <a:rPr lang="en-US" dirty="0" err="1">
                <a:solidFill>
                  <a:srgbClr val="C00000"/>
                </a:solidFill>
              </a:rPr>
              <a:t>printf</a:t>
            </a:r>
            <a:r>
              <a:rPr lang="en-US" dirty="0">
                <a:solidFill>
                  <a:srgbClr val="C00000"/>
                </a:solidFill>
              </a:rPr>
              <a:t>(</a:t>
            </a:r>
            <a:r>
              <a:rPr lang="en-US" dirty="0">
                <a:solidFill>
                  <a:srgbClr val="0000FF"/>
                </a:solidFill>
              </a:rPr>
              <a:t>…</a:t>
            </a:r>
            <a:r>
              <a:rPr lang="en-US" dirty="0">
                <a:solidFill>
                  <a:srgbClr val="C00000"/>
                </a:solidFill>
              </a:rPr>
              <a:t>) </a:t>
            </a:r>
            <a:r>
              <a:rPr lang="en-US" dirty="0"/>
              <a:t>function</a:t>
            </a:r>
          </a:p>
        </p:txBody>
      </p:sp>
      <p:sp>
        <p:nvSpPr>
          <p:cNvPr id="3" name="Content Placeholder 2">
            <a:extLst>
              <a:ext uri="{FF2B5EF4-FFF2-40B4-BE49-F238E27FC236}">
                <a16:creationId xmlns:a16="http://schemas.microsoft.com/office/drawing/2014/main" id="{2B4A6D48-D6C3-4C66-84AF-92027A28B416}"/>
              </a:ext>
            </a:extLst>
          </p:cNvPr>
          <p:cNvSpPr>
            <a:spLocks noGrp="1"/>
          </p:cNvSpPr>
          <p:nvPr>
            <p:ph idx="1"/>
          </p:nvPr>
        </p:nvSpPr>
        <p:spPr/>
        <p:txBody>
          <a:bodyPr/>
          <a:lstStyle/>
          <a:p>
            <a:pPr>
              <a:lnSpc>
                <a:spcPct val="150000"/>
              </a:lnSpc>
            </a:pPr>
            <a:r>
              <a:rPr lang="en-US" sz="2500" b="1" dirty="0" err="1"/>
              <a:t>printf</a:t>
            </a:r>
            <a:r>
              <a:rPr lang="en-US" sz="2500" dirty="0"/>
              <a:t> sends data under format control to the standard output stream buffer and returns the number of characters sent.</a:t>
            </a:r>
          </a:p>
          <a:p>
            <a:pPr>
              <a:lnSpc>
                <a:spcPct val="150000"/>
              </a:lnSpc>
            </a:pPr>
            <a:r>
              <a:rPr lang="en-US" sz="2500" dirty="0"/>
              <a:t>Syntax: </a:t>
            </a:r>
            <a:r>
              <a:rPr lang="en-US" sz="2500" b="1" dirty="0" err="1">
                <a:solidFill>
                  <a:srgbClr val="CC3300"/>
                </a:solidFill>
              </a:rPr>
              <a:t>printf</a:t>
            </a:r>
            <a:r>
              <a:rPr lang="en-US" sz="2500" b="1" dirty="0">
                <a:solidFill>
                  <a:srgbClr val="CC3300"/>
                </a:solidFill>
              </a:rPr>
              <a:t> ( </a:t>
            </a:r>
            <a:r>
              <a:rPr lang="en-US" sz="2500" b="1" dirty="0">
                <a:solidFill>
                  <a:srgbClr val="0000FF"/>
                </a:solidFill>
              </a:rPr>
              <a:t>format string</a:t>
            </a:r>
            <a:r>
              <a:rPr lang="en-US" sz="2500" b="1" dirty="0">
                <a:solidFill>
                  <a:srgbClr val="CC3300"/>
                </a:solidFill>
              </a:rPr>
              <a:t> , </a:t>
            </a:r>
            <a:r>
              <a:rPr lang="en-US" sz="2500" b="1" dirty="0">
                <a:solidFill>
                  <a:srgbClr val="0000FF"/>
                </a:solidFill>
              </a:rPr>
              <a:t>value</a:t>
            </a:r>
            <a:r>
              <a:rPr lang="en-US" sz="2500" b="1" dirty="0">
                <a:solidFill>
                  <a:srgbClr val="CC3300"/>
                </a:solidFill>
              </a:rPr>
              <a:t>, </a:t>
            </a:r>
            <a:r>
              <a:rPr lang="en-US" sz="2500" b="1" dirty="0">
                <a:solidFill>
                  <a:srgbClr val="0000FF"/>
                </a:solidFill>
              </a:rPr>
              <a:t>...</a:t>
            </a:r>
            <a:r>
              <a:rPr lang="en-US" sz="2500" b="1" dirty="0">
                <a:solidFill>
                  <a:srgbClr val="CC3300"/>
                </a:solidFill>
              </a:rPr>
              <a:t>, </a:t>
            </a:r>
            <a:r>
              <a:rPr lang="en-US" sz="2500" b="1" dirty="0">
                <a:solidFill>
                  <a:srgbClr val="0000FF"/>
                </a:solidFill>
              </a:rPr>
              <a:t>value</a:t>
            </a:r>
            <a:r>
              <a:rPr lang="en-US" sz="2500" b="1" dirty="0">
                <a:solidFill>
                  <a:srgbClr val="CC3300"/>
                </a:solidFill>
              </a:rPr>
              <a:t> )</a:t>
            </a:r>
            <a:endParaRPr lang="en-US" sz="2500" dirty="0"/>
          </a:p>
          <a:p>
            <a:pPr>
              <a:lnSpc>
                <a:spcPct val="150000"/>
              </a:lnSpc>
            </a:pPr>
            <a:r>
              <a:rPr lang="en-US" sz="2500" b="1" dirty="0">
                <a:solidFill>
                  <a:srgbClr val="FF0000"/>
                </a:solidFill>
              </a:rPr>
              <a:t>Note:</a:t>
            </a:r>
          </a:p>
          <a:p>
            <a:pPr lvl="1">
              <a:lnSpc>
                <a:spcPct val="150000"/>
              </a:lnSpc>
            </a:pPr>
            <a:r>
              <a:rPr lang="en-US" sz="2400" dirty="0"/>
              <a:t>The format string is a literal string that consists of characters interspersed with conversion specifiers.</a:t>
            </a:r>
          </a:p>
          <a:p>
            <a:pPr lvl="1">
              <a:lnSpc>
                <a:spcPct val="150000"/>
              </a:lnSpc>
            </a:pPr>
            <a:r>
              <a:rPr lang="en-US" sz="2400" dirty="0"/>
              <a:t>Conversion specifier begins with a </a:t>
            </a:r>
            <a:r>
              <a:rPr lang="en-US" sz="2400" b="1" dirty="0"/>
              <a:t>%</a:t>
            </a:r>
            <a:r>
              <a:rPr lang="en-US" sz="2400" dirty="0"/>
              <a:t> and ends with a </a:t>
            </a:r>
            <a:r>
              <a:rPr lang="en-US" sz="2400" b="1" dirty="0"/>
              <a:t>conversion character</a:t>
            </a:r>
          </a:p>
        </p:txBody>
      </p:sp>
      <p:sp>
        <p:nvSpPr>
          <p:cNvPr id="4" name="Slide Number Placeholder 3">
            <a:extLst>
              <a:ext uri="{FF2B5EF4-FFF2-40B4-BE49-F238E27FC236}">
                <a16:creationId xmlns:a16="http://schemas.microsoft.com/office/drawing/2014/main" id="{4BC65C76-2B7E-4791-A40C-2DDC38285FD0}"/>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5" name="Date Placeholder 4">
            <a:extLst>
              <a:ext uri="{FF2B5EF4-FFF2-40B4-BE49-F238E27FC236}">
                <a16:creationId xmlns:a16="http://schemas.microsoft.com/office/drawing/2014/main" id="{6C1FAD72-A599-4141-8D5F-70EFA31CFE3E}"/>
              </a:ext>
            </a:extLst>
          </p:cNvPr>
          <p:cNvSpPr>
            <a:spLocks noGrp="1"/>
          </p:cNvSpPr>
          <p:nvPr>
            <p:ph type="dt" sz="half" idx="10"/>
          </p:nvPr>
        </p:nvSpPr>
        <p:spPr/>
        <p:txBody>
          <a:bodyPr/>
          <a:lstStyle/>
          <a:p>
            <a:fld id="{17256740-3DC7-40BE-968F-29F94186F3AD}" type="datetime1">
              <a:rPr lang="vi-VN" smtClean="0"/>
              <a:t>03/01/2025</a:t>
            </a:fld>
            <a:endParaRPr lang="en-US" dirty="0"/>
          </a:p>
        </p:txBody>
      </p:sp>
    </p:spTree>
    <p:extLst>
      <p:ext uri="{BB962C8B-B14F-4D97-AF65-F5344CB8AC3E}">
        <p14:creationId xmlns:p14="http://schemas.microsoft.com/office/powerpoint/2010/main" val="2362707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5B6E-2B4F-437F-AF66-5F94DD872D65}"/>
              </a:ext>
            </a:extLst>
          </p:cNvPr>
          <p:cNvSpPr>
            <a:spLocks noGrp="1"/>
          </p:cNvSpPr>
          <p:nvPr>
            <p:ph type="title"/>
          </p:nvPr>
        </p:nvSpPr>
        <p:spPr/>
        <p:txBody>
          <a:bodyPr/>
          <a:lstStyle/>
          <a:p>
            <a:r>
              <a:rPr lang="en-US" dirty="0" err="1">
                <a:solidFill>
                  <a:srgbClr val="C00000"/>
                </a:solidFill>
              </a:rPr>
              <a:t>printf</a:t>
            </a:r>
            <a:r>
              <a:rPr lang="en-US" dirty="0">
                <a:solidFill>
                  <a:srgbClr val="C00000"/>
                </a:solidFill>
              </a:rPr>
              <a:t>(</a:t>
            </a:r>
            <a:r>
              <a:rPr lang="en-US" dirty="0">
                <a:solidFill>
                  <a:srgbClr val="0000FF"/>
                </a:solidFill>
              </a:rPr>
              <a:t>…</a:t>
            </a:r>
            <a:r>
              <a:rPr lang="en-US" dirty="0">
                <a:solidFill>
                  <a:srgbClr val="C00000"/>
                </a:solidFill>
              </a:rPr>
              <a:t>) </a:t>
            </a:r>
            <a:r>
              <a:rPr lang="en-US" dirty="0"/>
              <a:t>function: Format String</a:t>
            </a:r>
          </a:p>
        </p:txBody>
      </p:sp>
      <p:sp>
        <p:nvSpPr>
          <p:cNvPr id="3" name="Content Placeholder 2">
            <a:extLst>
              <a:ext uri="{FF2B5EF4-FFF2-40B4-BE49-F238E27FC236}">
                <a16:creationId xmlns:a16="http://schemas.microsoft.com/office/drawing/2014/main" id="{2B4A6D48-D6C3-4C66-84AF-92027A28B416}"/>
              </a:ext>
            </a:extLst>
          </p:cNvPr>
          <p:cNvSpPr>
            <a:spLocks noGrp="1"/>
          </p:cNvSpPr>
          <p:nvPr>
            <p:ph idx="1"/>
          </p:nvPr>
        </p:nvSpPr>
        <p:spPr/>
        <p:txBody>
          <a:bodyPr/>
          <a:lstStyle/>
          <a:p>
            <a:pPr>
              <a:lnSpc>
                <a:spcPct val="15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a:t>
            </a:r>
          </a:p>
          <a:p>
            <a:pPr>
              <a:lnSpc>
                <a:spcPct val="150000"/>
              </a:lnSpc>
            </a:pPr>
            <a:endParaRPr lang="en-US" dirty="0">
              <a:latin typeface="Arial" charset="0"/>
              <a:cs typeface="Arial" charset="0"/>
            </a:endParaRPr>
          </a:p>
          <a:p>
            <a:pPr marL="0" indent="0">
              <a:lnSpc>
                <a:spcPct val="150000"/>
              </a:lnSpc>
              <a:buNone/>
            </a:pPr>
            <a:r>
              <a:rPr lang="en-US" sz="2400" dirty="0"/>
              <a:t>  </a:t>
            </a:r>
          </a:p>
          <a:p>
            <a:pPr marL="0" indent="0">
              <a:lnSpc>
                <a:spcPct val="150000"/>
              </a:lnSpc>
              <a:buNone/>
            </a:pPr>
            <a:endParaRPr lang="en-US" sz="2400" dirty="0"/>
          </a:p>
        </p:txBody>
      </p:sp>
      <p:sp>
        <p:nvSpPr>
          <p:cNvPr id="4" name="Slide Number Placeholder 3">
            <a:extLst>
              <a:ext uri="{FF2B5EF4-FFF2-40B4-BE49-F238E27FC236}">
                <a16:creationId xmlns:a16="http://schemas.microsoft.com/office/drawing/2014/main" id="{4BC65C76-2B7E-4791-A40C-2DDC38285FD0}"/>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5" name="Date Placeholder 4">
            <a:extLst>
              <a:ext uri="{FF2B5EF4-FFF2-40B4-BE49-F238E27FC236}">
                <a16:creationId xmlns:a16="http://schemas.microsoft.com/office/drawing/2014/main" id="{6C1FAD72-A599-4141-8D5F-70EFA31CFE3E}"/>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Rectangle 5">
            <a:extLst>
              <a:ext uri="{FF2B5EF4-FFF2-40B4-BE49-F238E27FC236}">
                <a16:creationId xmlns:a16="http://schemas.microsoft.com/office/drawing/2014/main" id="{B6BE1D84-4463-458A-BD86-B40C594DDB87}"/>
              </a:ext>
            </a:extLst>
          </p:cNvPr>
          <p:cNvSpPr/>
          <p:nvPr/>
        </p:nvSpPr>
        <p:spPr>
          <a:xfrm>
            <a:off x="1140542" y="2062313"/>
            <a:ext cx="10288718" cy="50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Arial" charset="0"/>
                <a:cs typeface="Arial" charset="0"/>
              </a:rPr>
              <a:t>%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err="1">
                <a:solidFill>
                  <a:schemeClr val="hlink"/>
                </a:solidFill>
                <a:latin typeface="Arial" charset="0"/>
                <a:cs typeface="Arial" charset="0"/>
              </a:rPr>
              <a:t>conversion_character</a:t>
            </a:r>
            <a:endParaRPr lang="en-US" sz="2400" dirty="0">
              <a:solidFill>
                <a:schemeClr val="tx1"/>
              </a:solidFill>
              <a:latin typeface="+mj-lt"/>
            </a:endParaRPr>
          </a:p>
        </p:txBody>
      </p:sp>
      <p:sp>
        <p:nvSpPr>
          <p:cNvPr id="8" name="TextBox 7">
            <a:extLst>
              <a:ext uri="{FF2B5EF4-FFF2-40B4-BE49-F238E27FC236}">
                <a16:creationId xmlns:a16="http://schemas.microsoft.com/office/drawing/2014/main" id="{4CFD5285-10FB-4BDF-AD77-59BBD89B0AC1}"/>
              </a:ext>
            </a:extLst>
          </p:cNvPr>
          <p:cNvSpPr txBox="1"/>
          <p:nvPr/>
        </p:nvSpPr>
        <p:spPr>
          <a:xfrm>
            <a:off x="1120878" y="2602567"/>
            <a:ext cx="5102941" cy="3600986"/>
          </a:xfrm>
          <a:prstGeom prst="rect">
            <a:avLst/>
          </a:prstGeom>
          <a:noFill/>
        </p:spPr>
        <p:txBody>
          <a:bodyPr wrap="square">
            <a:spAutoFit/>
          </a:bodyPr>
          <a:lstStyle/>
          <a:p>
            <a:pPr marL="0" indent="0">
              <a:lnSpc>
                <a:spcPct val="150000"/>
              </a:lnSpc>
              <a:buNone/>
            </a:pPr>
            <a:r>
              <a:rPr lang="en-US" sz="2400" b="1" dirty="0">
                <a:solidFill>
                  <a:srgbClr val="C00000"/>
                </a:solidFill>
              </a:rPr>
              <a:t>flags</a:t>
            </a:r>
            <a:r>
              <a:rPr lang="en-US" sz="2400" dirty="0">
                <a:latin typeface="Arial" charset="0"/>
                <a:cs typeface="Arial" charset="0"/>
              </a:rPr>
              <a:t>: </a:t>
            </a:r>
          </a:p>
          <a:p>
            <a:pPr marL="747713" indent="-747713">
              <a:lnSpc>
                <a:spcPct val="150000"/>
              </a:lnSpc>
              <a:buNone/>
            </a:pPr>
            <a:r>
              <a:rPr lang="en-US" b="1" dirty="0">
                <a:solidFill>
                  <a:srgbClr val="CC3300"/>
                </a:solidFill>
                <a:latin typeface="Arial" charset="0"/>
                <a:cs typeface="Arial" charset="0"/>
              </a:rPr>
              <a:t>	</a:t>
            </a:r>
            <a:r>
              <a:rPr lang="en-US" sz="2400" b="1" dirty="0">
                <a:solidFill>
                  <a:srgbClr val="CC3300"/>
                </a:solidFill>
              </a:rPr>
              <a:t>-</a:t>
            </a:r>
            <a:r>
              <a:rPr lang="en-US" sz="2400" dirty="0"/>
              <a:t>  prescribes left justification of the converted value in its field </a:t>
            </a:r>
          </a:p>
          <a:p>
            <a:pPr marL="747713" lvl="1" indent="-290513" eaLnBrk="1" hangingPunct="1">
              <a:buNone/>
            </a:pPr>
            <a:r>
              <a:rPr lang="en-US" sz="2400" b="1" dirty="0">
                <a:solidFill>
                  <a:srgbClr val="CC3300"/>
                </a:solidFill>
              </a:rPr>
              <a:t>	0</a:t>
            </a:r>
            <a:r>
              <a:rPr lang="en-US" sz="2400" dirty="0"/>
              <a:t> pads the field width with leading zeros </a:t>
            </a:r>
          </a:p>
          <a:p>
            <a:pPr marL="747713" lvl="1" indent="-290513" eaLnBrk="1" hangingPunct="1">
              <a:buNone/>
            </a:pPr>
            <a:endParaRPr lang="en-US" sz="2000" dirty="0"/>
          </a:p>
          <a:p>
            <a:pPr marL="747713" lvl="1" indent="-747713" eaLnBrk="1" hangingPunct="1">
              <a:buNone/>
            </a:pPr>
            <a:r>
              <a:rPr lang="en-US" sz="2400" b="1" dirty="0">
                <a:solidFill>
                  <a:srgbClr val="C00000"/>
                </a:solidFill>
              </a:rPr>
              <a:t>size</a:t>
            </a:r>
            <a:r>
              <a:rPr lang="en-US" sz="2400" dirty="0"/>
              <a:t>: identifies the size of data type of the value passed.</a:t>
            </a:r>
            <a:endParaRPr lang="en-US" dirty="0"/>
          </a:p>
        </p:txBody>
      </p:sp>
      <p:pic>
        <p:nvPicPr>
          <p:cNvPr id="9" name="Picture 4">
            <a:extLst>
              <a:ext uri="{FF2B5EF4-FFF2-40B4-BE49-F238E27FC236}">
                <a16:creationId xmlns:a16="http://schemas.microsoft.com/office/drawing/2014/main" id="{96FDF623-9CCA-4D62-B3B7-821D68263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354" y="2836274"/>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41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F5CA-0038-4EB2-8205-D13DE7E5553A}"/>
              </a:ext>
            </a:extLst>
          </p:cNvPr>
          <p:cNvSpPr>
            <a:spLocks noGrp="1"/>
          </p:cNvSpPr>
          <p:nvPr>
            <p:ph type="title"/>
          </p:nvPr>
        </p:nvSpPr>
        <p:spPr/>
        <p:txBody>
          <a:bodyPr/>
          <a:lstStyle/>
          <a:p>
            <a:r>
              <a:rPr lang="en-US" dirty="0"/>
              <a:t>Integer absolute value: Example</a:t>
            </a:r>
          </a:p>
        </p:txBody>
      </p:sp>
      <p:sp>
        <p:nvSpPr>
          <p:cNvPr id="4" name="Slide Number Placeholder 3">
            <a:extLst>
              <a:ext uri="{FF2B5EF4-FFF2-40B4-BE49-F238E27FC236}">
                <a16:creationId xmlns:a16="http://schemas.microsoft.com/office/drawing/2014/main" id="{9A2B9225-2B7E-420D-B7CD-7F3325596F4E}"/>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5" name="Date Placeholder 4">
            <a:extLst>
              <a:ext uri="{FF2B5EF4-FFF2-40B4-BE49-F238E27FC236}">
                <a16:creationId xmlns:a16="http://schemas.microsoft.com/office/drawing/2014/main" id="{D168D2B8-001E-4ABF-9D98-04F85A44E011}"/>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6" name="Picture 5">
            <a:extLst>
              <a:ext uri="{FF2B5EF4-FFF2-40B4-BE49-F238E27FC236}">
                <a16:creationId xmlns:a16="http://schemas.microsoft.com/office/drawing/2014/main" id="{C47BFC74-532A-4CF7-95D8-E05EF5AEEBC7}"/>
              </a:ext>
            </a:extLst>
          </p:cNvPr>
          <p:cNvPicPr>
            <a:picLocks noChangeAspect="1"/>
          </p:cNvPicPr>
          <p:nvPr/>
        </p:nvPicPr>
        <p:blipFill>
          <a:blip r:embed="rId2"/>
          <a:stretch>
            <a:fillRect/>
          </a:stretch>
        </p:blipFill>
        <p:spPr>
          <a:xfrm>
            <a:off x="734807" y="1721720"/>
            <a:ext cx="6409727" cy="4305454"/>
          </a:xfrm>
          <a:prstGeom prst="rect">
            <a:avLst/>
          </a:prstGeom>
        </p:spPr>
      </p:pic>
      <p:pic>
        <p:nvPicPr>
          <p:cNvPr id="9" name="Picture 8">
            <a:extLst>
              <a:ext uri="{FF2B5EF4-FFF2-40B4-BE49-F238E27FC236}">
                <a16:creationId xmlns:a16="http://schemas.microsoft.com/office/drawing/2014/main" id="{8118F0C7-AD2D-43EA-BF6F-D9CFF482FDF3}"/>
              </a:ext>
            </a:extLst>
          </p:cNvPr>
          <p:cNvPicPr>
            <a:picLocks noChangeAspect="1"/>
          </p:cNvPicPr>
          <p:nvPr/>
        </p:nvPicPr>
        <p:blipFill>
          <a:blip r:embed="rId3"/>
          <a:stretch>
            <a:fillRect/>
          </a:stretch>
        </p:blipFill>
        <p:spPr>
          <a:xfrm>
            <a:off x="5410200" y="2270637"/>
            <a:ext cx="5936226" cy="1331846"/>
          </a:xfrm>
          <a:prstGeom prst="rect">
            <a:avLst/>
          </a:prstGeom>
        </p:spPr>
      </p:pic>
    </p:spTree>
    <p:extLst>
      <p:ext uri="{BB962C8B-B14F-4D97-AF65-F5344CB8AC3E}">
        <p14:creationId xmlns:p14="http://schemas.microsoft.com/office/powerpoint/2010/main" val="1100006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5B6E-2B4F-437F-AF66-5F94DD872D65}"/>
              </a:ext>
            </a:extLst>
          </p:cNvPr>
          <p:cNvSpPr>
            <a:spLocks noGrp="1"/>
          </p:cNvSpPr>
          <p:nvPr>
            <p:ph type="title"/>
          </p:nvPr>
        </p:nvSpPr>
        <p:spPr/>
        <p:txBody>
          <a:bodyPr/>
          <a:lstStyle/>
          <a:p>
            <a:r>
              <a:rPr lang="en-US" dirty="0" err="1">
                <a:solidFill>
                  <a:srgbClr val="C00000"/>
                </a:solidFill>
              </a:rPr>
              <a:t>printf</a:t>
            </a:r>
            <a:r>
              <a:rPr lang="en-US" dirty="0">
                <a:solidFill>
                  <a:srgbClr val="C00000"/>
                </a:solidFill>
              </a:rPr>
              <a:t>(</a:t>
            </a:r>
            <a:r>
              <a:rPr lang="en-US" dirty="0">
                <a:solidFill>
                  <a:srgbClr val="0000FF"/>
                </a:solidFill>
              </a:rPr>
              <a:t>…</a:t>
            </a:r>
            <a:r>
              <a:rPr lang="en-US" dirty="0">
                <a:solidFill>
                  <a:srgbClr val="C00000"/>
                </a:solidFill>
              </a:rPr>
              <a:t>) </a:t>
            </a:r>
            <a:r>
              <a:rPr lang="en-US" dirty="0"/>
              <a:t>function: Conversion Specifiers</a:t>
            </a:r>
          </a:p>
        </p:txBody>
      </p:sp>
      <p:sp>
        <p:nvSpPr>
          <p:cNvPr id="4" name="Slide Number Placeholder 3">
            <a:extLst>
              <a:ext uri="{FF2B5EF4-FFF2-40B4-BE49-F238E27FC236}">
                <a16:creationId xmlns:a16="http://schemas.microsoft.com/office/drawing/2014/main" id="{4BC65C76-2B7E-4791-A40C-2DDC38285FD0}"/>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5" name="Date Placeholder 4">
            <a:extLst>
              <a:ext uri="{FF2B5EF4-FFF2-40B4-BE49-F238E27FC236}">
                <a16:creationId xmlns:a16="http://schemas.microsoft.com/office/drawing/2014/main" id="{6C1FAD72-A599-4141-8D5F-70EFA31CFE3E}"/>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1" name="Picture 4">
            <a:extLst>
              <a:ext uri="{FF2B5EF4-FFF2-40B4-BE49-F238E27FC236}">
                <a16:creationId xmlns:a16="http://schemas.microsoft.com/office/drawing/2014/main" id="{C0FCC28F-34ED-489D-8CE6-D50D49B6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36" y="1681316"/>
            <a:ext cx="11019746" cy="371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03742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5B6E-2B4F-437F-AF66-5F94DD872D65}"/>
              </a:ext>
            </a:extLst>
          </p:cNvPr>
          <p:cNvSpPr>
            <a:spLocks noGrp="1"/>
          </p:cNvSpPr>
          <p:nvPr>
            <p:ph type="title"/>
          </p:nvPr>
        </p:nvSpPr>
        <p:spPr>
          <a:xfrm>
            <a:off x="3456262" y="367057"/>
            <a:ext cx="5746732" cy="468797"/>
          </a:xfrm>
        </p:spPr>
        <p:txBody>
          <a:bodyPr/>
          <a:lstStyle/>
          <a:p>
            <a:r>
              <a:rPr lang="en-US" dirty="0" err="1">
                <a:solidFill>
                  <a:srgbClr val="C00000"/>
                </a:solidFill>
              </a:rPr>
              <a:t>printf</a:t>
            </a:r>
            <a:r>
              <a:rPr lang="en-US" dirty="0">
                <a:solidFill>
                  <a:srgbClr val="C00000"/>
                </a:solidFill>
              </a:rPr>
              <a:t>(</a:t>
            </a:r>
            <a:r>
              <a:rPr lang="en-US" dirty="0">
                <a:solidFill>
                  <a:srgbClr val="0000FF"/>
                </a:solidFill>
              </a:rPr>
              <a:t>…</a:t>
            </a:r>
            <a:r>
              <a:rPr lang="en-US" dirty="0">
                <a:solidFill>
                  <a:srgbClr val="C00000"/>
                </a:solidFill>
              </a:rPr>
              <a:t>) </a:t>
            </a:r>
            <a:r>
              <a:rPr lang="en-US" dirty="0"/>
              <a:t>function: Example 1</a:t>
            </a:r>
          </a:p>
        </p:txBody>
      </p:sp>
      <p:sp>
        <p:nvSpPr>
          <p:cNvPr id="4" name="Slide Number Placeholder 3">
            <a:extLst>
              <a:ext uri="{FF2B5EF4-FFF2-40B4-BE49-F238E27FC236}">
                <a16:creationId xmlns:a16="http://schemas.microsoft.com/office/drawing/2014/main" id="{4BC65C76-2B7E-4791-A40C-2DDC38285FD0}"/>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5" name="Date Placeholder 4">
            <a:extLst>
              <a:ext uri="{FF2B5EF4-FFF2-40B4-BE49-F238E27FC236}">
                <a16:creationId xmlns:a16="http://schemas.microsoft.com/office/drawing/2014/main" id="{6C1FAD72-A599-4141-8D5F-70EFA31CFE3E}"/>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9" name="Picture 4">
            <a:extLst>
              <a:ext uri="{FF2B5EF4-FFF2-40B4-BE49-F238E27FC236}">
                <a16:creationId xmlns:a16="http://schemas.microsoft.com/office/drawing/2014/main" id="{36A23216-F373-4F90-AD3D-C790BC712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58" y="997744"/>
            <a:ext cx="7767484" cy="532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8192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6D4A1D-205B-4790-B200-B95D6A92E894}"/>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5" name="Date Placeholder 4">
            <a:extLst>
              <a:ext uri="{FF2B5EF4-FFF2-40B4-BE49-F238E27FC236}">
                <a16:creationId xmlns:a16="http://schemas.microsoft.com/office/drawing/2014/main" id="{9B38B88A-6FCC-440E-8D23-B4B3A6744DFD}"/>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Title 1">
            <a:extLst>
              <a:ext uri="{FF2B5EF4-FFF2-40B4-BE49-F238E27FC236}">
                <a16:creationId xmlns:a16="http://schemas.microsoft.com/office/drawing/2014/main" id="{12B818B8-15E5-4B7D-99E3-8FFFE7C40BB5}"/>
              </a:ext>
            </a:extLst>
          </p:cNvPr>
          <p:cNvSpPr>
            <a:spLocks noGrp="1"/>
          </p:cNvSpPr>
          <p:nvPr>
            <p:ph type="title"/>
          </p:nvPr>
        </p:nvSpPr>
        <p:spPr>
          <a:xfrm>
            <a:off x="3456262" y="367057"/>
            <a:ext cx="5746732" cy="468797"/>
          </a:xfrm>
        </p:spPr>
        <p:txBody>
          <a:bodyPr/>
          <a:lstStyle/>
          <a:p>
            <a:r>
              <a:rPr lang="en-US" dirty="0" err="1">
                <a:solidFill>
                  <a:srgbClr val="C00000"/>
                </a:solidFill>
              </a:rPr>
              <a:t>printf</a:t>
            </a:r>
            <a:r>
              <a:rPr lang="en-US" dirty="0">
                <a:solidFill>
                  <a:srgbClr val="C00000"/>
                </a:solidFill>
              </a:rPr>
              <a:t>(</a:t>
            </a:r>
            <a:r>
              <a:rPr lang="en-US" dirty="0">
                <a:solidFill>
                  <a:srgbClr val="0000FF"/>
                </a:solidFill>
              </a:rPr>
              <a:t>…</a:t>
            </a:r>
            <a:r>
              <a:rPr lang="en-US" dirty="0">
                <a:solidFill>
                  <a:srgbClr val="C00000"/>
                </a:solidFill>
              </a:rPr>
              <a:t>) </a:t>
            </a:r>
            <a:r>
              <a:rPr lang="en-US" dirty="0"/>
              <a:t>function: Example 2</a:t>
            </a:r>
          </a:p>
        </p:txBody>
      </p:sp>
      <p:pic>
        <p:nvPicPr>
          <p:cNvPr id="52" name="Picture 51">
            <a:extLst>
              <a:ext uri="{FF2B5EF4-FFF2-40B4-BE49-F238E27FC236}">
                <a16:creationId xmlns:a16="http://schemas.microsoft.com/office/drawing/2014/main" id="{43744B5F-AC1F-497B-BC5D-3EBFE4754698}"/>
              </a:ext>
            </a:extLst>
          </p:cNvPr>
          <p:cNvPicPr>
            <a:picLocks noChangeAspect="1"/>
          </p:cNvPicPr>
          <p:nvPr/>
        </p:nvPicPr>
        <p:blipFill>
          <a:blip r:embed="rId2"/>
          <a:stretch>
            <a:fillRect/>
          </a:stretch>
        </p:blipFill>
        <p:spPr>
          <a:xfrm>
            <a:off x="1754183" y="904020"/>
            <a:ext cx="9150889" cy="5547841"/>
          </a:xfrm>
          <a:prstGeom prst="rect">
            <a:avLst/>
          </a:prstGeom>
        </p:spPr>
      </p:pic>
    </p:spTree>
    <p:extLst>
      <p:ext uri="{BB962C8B-B14F-4D97-AF65-F5344CB8AC3E}">
        <p14:creationId xmlns:p14="http://schemas.microsoft.com/office/powerpoint/2010/main" val="1171541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E8C4-D250-41EC-ADC9-2189E379354A}"/>
              </a:ext>
            </a:extLst>
          </p:cNvPr>
          <p:cNvSpPr>
            <a:spLocks noGrp="1"/>
          </p:cNvSpPr>
          <p:nvPr>
            <p:ph type="title"/>
          </p:nvPr>
        </p:nvSpPr>
        <p:spPr/>
        <p:txBody>
          <a:bodyPr/>
          <a:lstStyle/>
          <a:p>
            <a:pPr algn="ctr"/>
            <a:r>
              <a:rPr lang="en-US" sz="3500" dirty="0"/>
              <a:t>Summary</a:t>
            </a:r>
          </a:p>
        </p:txBody>
      </p:sp>
      <p:sp>
        <p:nvSpPr>
          <p:cNvPr id="3" name="Content Placeholder 2">
            <a:extLst>
              <a:ext uri="{FF2B5EF4-FFF2-40B4-BE49-F238E27FC236}">
                <a16:creationId xmlns:a16="http://schemas.microsoft.com/office/drawing/2014/main" id="{EA72B612-A386-49B8-A11C-32D0A79875D3}"/>
              </a:ext>
            </a:extLst>
          </p:cNvPr>
          <p:cNvSpPr>
            <a:spLocks noGrp="1"/>
          </p:cNvSpPr>
          <p:nvPr>
            <p:ph idx="1"/>
          </p:nvPr>
        </p:nvSpPr>
        <p:spPr>
          <a:xfrm>
            <a:off x="1002890" y="1540549"/>
            <a:ext cx="10727292" cy="5122712"/>
          </a:xfrm>
        </p:spPr>
        <p:txBody>
          <a:bodyPr>
            <a:normAutofit/>
          </a:bodyPr>
          <a:lstStyle/>
          <a:p>
            <a:pPr>
              <a:buFont typeface="Wingdings" pitchFamily="2" charset="2"/>
              <a:buNone/>
            </a:pPr>
            <a:r>
              <a:rPr lang="en-US" sz="2800" b="1" dirty="0"/>
              <a:t>Formatted Output</a:t>
            </a:r>
            <a:endParaRPr lang="en-US" sz="2800" dirty="0"/>
          </a:p>
          <a:p>
            <a:r>
              <a:rPr lang="en-US" sz="2800" dirty="0" err="1"/>
              <a:t>putchar</a:t>
            </a:r>
            <a:endParaRPr lang="en-US" sz="2800" dirty="0"/>
          </a:p>
          <a:p>
            <a:r>
              <a:rPr lang="en-US" sz="2800" dirty="0" err="1"/>
              <a:t>printf</a:t>
            </a:r>
            <a:r>
              <a:rPr lang="en-US" sz="2800" dirty="0"/>
              <a:t> </a:t>
            </a:r>
          </a:p>
        </p:txBody>
      </p:sp>
      <p:sp>
        <p:nvSpPr>
          <p:cNvPr id="4" name="Slide Number Placeholder 3">
            <a:extLst>
              <a:ext uri="{FF2B5EF4-FFF2-40B4-BE49-F238E27FC236}">
                <a16:creationId xmlns:a16="http://schemas.microsoft.com/office/drawing/2014/main" id="{FBBE7C75-69E0-4979-AC03-E2283324A767}"/>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5" name="Date Placeholder 4">
            <a:extLst>
              <a:ext uri="{FF2B5EF4-FFF2-40B4-BE49-F238E27FC236}">
                <a16:creationId xmlns:a16="http://schemas.microsoft.com/office/drawing/2014/main" id="{CA3F5ED2-C3F7-4C3E-9BE6-8078C5704A79}"/>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Text Box 5">
            <a:extLst>
              <a:ext uri="{FF2B5EF4-FFF2-40B4-BE49-F238E27FC236}">
                <a16:creationId xmlns:a16="http://schemas.microsoft.com/office/drawing/2014/main" id="{19CC4269-1B20-45EF-A83A-63D5BA1AD75F}"/>
              </a:ext>
            </a:extLst>
          </p:cNvPr>
          <p:cNvSpPr txBox="1">
            <a:spLocks noChangeArrowheads="1"/>
          </p:cNvSpPr>
          <p:nvPr/>
        </p:nvSpPr>
        <p:spPr bwMode="auto">
          <a:xfrm>
            <a:off x="5044209" y="2314049"/>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Tree>
    <p:extLst>
      <p:ext uri="{BB962C8B-B14F-4D97-AF65-F5344CB8AC3E}">
        <p14:creationId xmlns:p14="http://schemas.microsoft.com/office/powerpoint/2010/main" val="129767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8B8F-3767-4CB5-B019-18A78E105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E6EFBE1B-1ADF-4AE7-B8C4-20A0A02175B0}"/>
              </a:ext>
            </a:extLst>
          </p:cNvPr>
          <p:cNvSpPr>
            <a:spLocks noGrp="1"/>
          </p:cNvSpPr>
          <p:nvPr>
            <p:ph idx="1"/>
          </p:nvPr>
        </p:nvSpPr>
        <p:spPr>
          <a:xfrm>
            <a:off x="644236" y="1319178"/>
            <a:ext cx="11085946" cy="5386422"/>
          </a:xfrm>
        </p:spPr>
        <p:txBody>
          <a:bodyPr>
            <a:normAutofit/>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Processing date data</a:t>
            </a:r>
          </a:p>
          <a:p>
            <a:pPr marL="58738" indent="-58738">
              <a:buFont typeface="Wingdings" pitchFamily="2" charset="2"/>
              <a:buNone/>
            </a:pPr>
            <a:r>
              <a:rPr lang="en-US" sz="2400" dirty="0"/>
              <a:t>2- Character data</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p:txBody>
      </p:sp>
      <p:sp>
        <p:nvSpPr>
          <p:cNvPr id="4" name="Slide Number Placeholder 3">
            <a:extLst>
              <a:ext uri="{FF2B5EF4-FFF2-40B4-BE49-F238E27FC236}">
                <a16:creationId xmlns:a16="http://schemas.microsoft.com/office/drawing/2014/main" id="{9BCE8944-BCF2-4622-9CD5-03B97AA15A2A}"/>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5" name="Date Placeholder 4">
            <a:extLst>
              <a:ext uri="{FF2B5EF4-FFF2-40B4-BE49-F238E27FC236}">
                <a16:creationId xmlns:a16="http://schemas.microsoft.com/office/drawing/2014/main" id="{B239B443-5809-48A7-ADA4-D3FC5CDAA9C1}"/>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7" name="TextBox 6">
            <a:extLst>
              <a:ext uri="{FF2B5EF4-FFF2-40B4-BE49-F238E27FC236}">
                <a16:creationId xmlns:a16="http://schemas.microsoft.com/office/drawing/2014/main" id="{4276C2D4-FFF5-4C9C-90FB-98D6232A9922}"/>
              </a:ext>
            </a:extLst>
          </p:cNvPr>
          <p:cNvSpPr txBox="1"/>
          <p:nvPr/>
        </p:nvSpPr>
        <p:spPr>
          <a:xfrm>
            <a:off x="4662946" y="2116437"/>
            <a:ext cx="7185221" cy="4015971"/>
          </a:xfrm>
          <a:prstGeom prst="rect">
            <a:avLst/>
          </a:prstGeom>
          <a:noFill/>
          <a:ln>
            <a:solidFill>
              <a:srgbClr val="002060"/>
            </a:solidFill>
          </a:ln>
        </p:spPr>
        <p:txBody>
          <a:bodyPr wrap="square">
            <a:spAutoFit/>
          </a:bodyPr>
          <a:lstStyle/>
          <a:p>
            <a:pPr marL="285750" indent="-227013" algn="just">
              <a:lnSpc>
                <a:spcPct val="130000"/>
              </a:lnSpc>
              <a:buFont typeface="Wingdings" panose="05000000000000000000" pitchFamily="2" charset="2"/>
              <a:buChar char="§"/>
            </a:pPr>
            <a:r>
              <a:rPr lang="en-US" sz="1800" b="1" dirty="0"/>
              <a:t>When user chooses 1</a:t>
            </a:r>
            <a:r>
              <a:rPr lang="en-US" sz="1800" dirty="0"/>
              <a:t>: User will enter values of date, month, year then the program will announce whether this date is valid or not.</a:t>
            </a:r>
          </a:p>
          <a:p>
            <a:pPr marL="285750" indent="-227013" algn="just">
              <a:lnSpc>
                <a:spcPct val="130000"/>
              </a:lnSpc>
              <a:buFont typeface="Wingdings" panose="05000000000000000000" pitchFamily="2" charset="2"/>
              <a:buChar char="§"/>
            </a:pPr>
            <a:r>
              <a:rPr lang="en-US" sz="1800" b="1" dirty="0"/>
              <a:t>When user chooses 2</a:t>
            </a:r>
            <a:r>
              <a:rPr lang="en-US" sz="1800" dirty="0"/>
              <a:t>: User will enter two characters, then the program will print out ASCII codes of characters between them using descending order. Example:</a:t>
            </a:r>
          </a:p>
          <a:p>
            <a:pPr marL="285750" indent="-227013">
              <a:lnSpc>
                <a:spcPct val="130000"/>
              </a:lnSpc>
              <a:buNone/>
            </a:pPr>
            <a:r>
              <a:rPr lang="en-US" dirty="0"/>
              <a:t>    </a:t>
            </a:r>
            <a:r>
              <a:rPr lang="en-US" sz="1800" b="1" dirty="0"/>
              <a:t>Input</a:t>
            </a:r>
            <a:r>
              <a:rPr lang="en-US" sz="1800" dirty="0"/>
              <a:t>: ca</a:t>
            </a:r>
          </a:p>
          <a:p>
            <a:pPr marL="285750" indent="-227013">
              <a:lnSpc>
                <a:spcPct val="130000"/>
              </a:lnSpc>
              <a:buNone/>
            </a:pPr>
            <a:r>
              <a:rPr lang="en-US" dirty="0"/>
              <a:t>    </a:t>
            </a:r>
            <a:r>
              <a:rPr lang="en-US" b="1" dirty="0"/>
              <a:t>Output</a:t>
            </a:r>
            <a:r>
              <a:rPr lang="en-US" dirty="0"/>
              <a:t>: </a:t>
            </a:r>
          </a:p>
          <a:p>
            <a:pPr marL="285750" indent="-227013">
              <a:lnSpc>
                <a:spcPct val="130000"/>
              </a:lnSpc>
              <a:buFont typeface="Wingdings" pitchFamily="2" charset="2"/>
              <a:buNone/>
            </a:pPr>
            <a:r>
              <a:rPr lang="en-US" dirty="0"/>
              <a:t>		</a:t>
            </a:r>
            <a:r>
              <a:rPr lang="en-US" sz="1800" dirty="0"/>
              <a:t>c: 99, 63h</a:t>
            </a:r>
          </a:p>
          <a:p>
            <a:pPr marL="285750" indent="-227013">
              <a:lnSpc>
                <a:spcPct val="130000"/>
              </a:lnSpc>
              <a:buFont typeface="Wingdings" pitchFamily="2" charset="2"/>
              <a:buNone/>
            </a:pPr>
            <a:r>
              <a:rPr lang="en-US" sz="1800" dirty="0"/>
              <a:t>		b: 98, 62h</a:t>
            </a:r>
          </a:p>
          <a:p>
            <a:pPr marL="285750" indent="-227013">
              <a:lnSpc>
                <a:spcPct val="130000"/>
              </a:lnSpc>
              <a:buFont typeface="Wingdings" pitchFamily="2" charset="2"/>
              <a:buNone/>
            </a:pPr>
            <a:r>
              <a:rPr lang="en-US" sz="1800" dirty="0"/>
              <a:t>		a: 97, 61h</a:t>
            </a:r>
          </a:p>
        </p:txBody>
      </p:sp>
    </p:spTree>
    <p:extLst>
      <p:ext uri="{BB962C8B-B14F-4D97-AF65-F5344CB8AC3E}">
        <p14:creationId xmlns:p14="http://schemas.microsoft.com/office/powerpoint/2010/main" val="2758276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8B8F-3767-4CB5-B019-18A78E105171}"/>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E6EFBE1B-1ADF-4AE7-B8C4-20A0A02175B0}"/>
              </a:ext>
            </a:extLst>
          </p:cNvPr>
          <p:cNvSpPr>
            <a:spLocks noGrp="1"/>
          </p:cNvSpPr>
          <p:nvPr>
            <p:ph idx="1"/>
          </p:nvPr>
        </p:nvSpPr>
        <p:spPr>
          <a:xfrm>
            <a:off x="644236" y="1319178"/>
            <a:ext cx="11085946" cy="5386422"/>
          </a:xfrm>
        </p:spPr>
        <p:txBody>
          <a:bodyPr>
            <a:normAutofit/>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p:txBody>
      </p:sp>
      <p:sp>
        <p:nvSpPr>
          <p:cNvPr id="4" name="Slide Number Placeholder 3">
            <a:extLst>
              <a:ext uri="{FF2B5EF4-FFF2-40B4-BE49-F238E27FC236}">
                <a16:creationId xmlns:a16="http://schemas.microsoft.com/office/drawing/2014/main" id="{9BCE8944-BCF2-4622-9CD5-03B97AA15A2A}"/>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5" name="Date Placeholder 4">
            <a:extLst>
              <a:ext uri="{FF2B5EF4-FFF2-40B4-BE49-F238E27FC236}">
                <a16:creationId xmlns:a16="http://schemas.microsoft.com/office/drawing/2014/main" id="{B239B443-5809-48A7-ADA4-D3FC5CDAA9C1}"/>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7" name="TextBox 6">
            <a:extLst>
              <a:ext uri="{FF2B5EF4-FFF2-40B4-BE49-F238E27FC236}">
                <a16:creationId xmlns:a16="http://schemas.microsoft.com/office/drawing/2014/main" id="{4276C2D4-FFF5-4C9C-90FB-98D6232A9922}"/>
              </a:ext>
            </a:extLst>
          </p:cNvPr>
          <p:cNvSpPr txBox="1"/>
          <p:nvPr/>
        </p:nvSpPr>
        <p:spPr>
          <a:xfrm>
            <a:off x="4544961" y="2814528"/>
            <a:ext cx="7185221" cy="2949525"/>
          </a:xfrm>
          <a:prstGeom prst="rect">
            <a:avLst/>
          </a:prstGeom>
          <a:noFill/>
          <a:ln>
            <a:solidFill>
              <a:srgbClr val="002060"/>
            </a:solidFill>
          </a:ln>
        </p:spPr>
        <p:txBody>
          <a:bodyPr wrap="square">
            <a:spAutoFit/>
          </a:bodyPr>
          <a:lstStyle/>
          <a:p>
            <a:pPr marL="344488" indent="-284163" algn="just">
              <a:lnSpc>
                <a:spcPct val="150000"/>
              </a:lnSpc>
              <a:buFont typeface="Wingdings" panose="05000000000000000000" pitchFamily="2" charset="2"/>
              <a:buChar char="§"/>
            </a:pPr>
            <a:r>
              <a:rPr lang="en-US" sz="1800" b="1" dirty="0"/>
              <a:t>When user chooses 1: </a:t>
            </a:r>
            <a:r>
              <a:rPr lang="en-US" sz="1800" dirty="0"/>
              <a:t>User will enter values describing a quadratic equation then the program will print out its solution if it exists.</a:t>
            </a:r>
          </a:p>
          <a:p>
            <a:pPr marL="344488" indent="-284163" algn="just">
              <a:lnSpc>
                <a:spcPct val="150000"/>
              </a:lnSpc>
              <a:buFont typeface="Wingdings" panose="05000000000000000000" pitchFamily="2" charset="2"/>
              <a:buChar char="§"/>
            </a:pPr>
            <a:r>
              <a:rPr lang="en-US" sz="1800" b="1" dirty="0"/>
              <a:t>When user chooses 2: </a:t>
            </a:r>
            <a:r>
              <a:rPr lang="en-US" sz="1800" dirty="0"/>
              <a:t>User will enter his/her deposit ( a positive number), monthly rate ( a positive number but less than or equal to 0.1), number of months ( positive integer), then the program will print out  his/her amount after this duration.</a:t>
            </a:r>
          </a:p>
        </p:txBody>
      </p:sp>
    </p:spTree>
    <p:extLst>
      <p:ext uri="{BB962C8B-B14F-4D97-AF65-F5344CB8AC3E}">
        <p14:creationId xmlns:p14="http://schemas.microsoft.com/office/powerpoint/2010/main" val="13326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7C26-D426-48C7-B329-93EB45D7FA1F}"/>
              </a:ext>
            </a:extLst>
          </p:cNvPr>
          <p:cNvSpPr>
            <a:spLocks noGrp="1"/>
          </p:cNvSpPr>
          <p:nvPr>
            <p:ph type="title"/>
          </p:nvPr>
        </p:nvSpPr>
        <p:spPr/>
        <p:txBody>
          <a:bodyPr/>
          <a:lstStyle/>
          <a:p>
            <a:r>
              <a:rPr lang="en-US" dirty="0"/>
              <a:t>Random Number</a:t>
            </a:r>
          </a:p>
        </p:txBody>
      </p:sp>
      <p:sp>
        <p:nvSpPr>
          <p:cNvPr id="3" name="Content Placeholder 2">
            <a:extLst>
              <a:ext uri="{FF2B5EF4-FFF2-40B4-BE49-F238E27FC236}">
                <a16:creationId xmlns:a16="http://schemas.microsoft.com/office/drawing/2014/main" id="{BBC98BC0-306C-481C-B9A7-54F1AE086223}"/>
              </a:ext>
            </a:extLst>
          </p:cNvPr>
          <p:cNvSpPr>
            <a:spLocks noGrp="1"/>
          </p:cNvSpPr>
          <p:nvPr>
            <p:ph idx="1"/>
          </p:nvPr>
        </p:nvSpPr>
        <p:spPr/>
        <p:txBody>
          <a:bodyPr/>
          <a:lstStyle/>
          <a:p>
            <a:r>
              <a:rPr lang="en-US" b="1" i="0" dirty="0">
                <a:solidFill>
                  <a:srgbClr val="1C1E21"/>
                </a:solidFill>
                <a:effectLst/>
                <a:latin typeface="+mj-lt"/>
              </a:rPr>
              <a:t>rand()</a:t>
            </a:r>
            <a:r>
              <a:rPr lang="en-US" b="0" i="0" dirty="0">
                <a:solidFill>
                  <a:srgbClr val="1C1E21"/>
                </a:solidFill>
                <a:effectLst/>
                <a:latin typeface="+mj-lt"/>
              </a:rPr>
              <a:t>:  returns a pseudo-random integer in the range </a:t>
            </a:r>
            <a:r>
              <a:rPr lang="en-US" b="1" i="0" dirty="0">
                <a:solidFill>
                  <a:srgbClr val="1C1E21"/>
                </a:solidFill>
                <a:effectLst/>
                <a:latin typeface="+mj-lt"/>
              </a:rPr>
              <a:t>0</a:t>
            </a:r>
            <a:r>
              <a:rPr lang="en-US" b="0" i="0" dirty="0">
                <a:solidFill>
                  <a:srgbClr val="1C1E21"/>
                </a:solidFill>
                <a:effectLst/>
                <a:latin typeface="+mj-lt"/>
              </a:rPr>
              <a:t> to </a:t>
            </a:r>
            <a:r>
              <a:rPr lang="en-US" b="1" i="0" dirty="0">
                <a:solidFill>
                  <a:srgbClr val="1C1E21"/>
                </a:solidFill>
                <a:effectLst/>
                <a:latin typeface="+mj-lt"/>
              </a:rPr>
              <a:t>RAND_MAX</a:t>
            </a:r>
            <a:r>
              <a:rPr lang="en-US" i="0" dirty="0">
                <a:solidFill>
                  <a:srgbClr val="1C1E21"/>
                </a:solidFill>
                <a:effectLst/>
                <a:latin typeface="+mj-lt"/>
              </a:rPr>
              <a:t>. </a:t>
            </a:r>
            <a:r>
              <a:rPr lang="en-US" b="1" i="0" dirty="0">
                <a:solidFill>
                  <a:srgbClr val="1C1E21"/>
                </a:solidFill>
                <a:effectLst/>
                <a:latin typeface="+mj-lt"/>
              </a:rPr>
              <a:t>RAND_MAX</a:t>
            </a:r>
            <a:r>
              <a:rPr lang="en-US" i="0" dirty="0">
                <a:solidFill>
                  <a:srgbClr val="1C1E21"/>
                </a:solidFill>
                <a:effectLst/>
                <a:latin typeface="+mj-lt"/>
              </a:rPr>
              <a:t> </a:t>
            </a:r>
            <a:r>
              <a:rPr lang="en-US" b="0" i="0" dirty="0">
                <a:solidFill>
                  <a:srgbClr val="1C1E21"/>
                </a:solidFill>
                <a:effectLst/>
                <a:latin typeface="+mj-lt"/>
              </a:rPr>
              <a:t>is implementation-dependent but </a:t>
            </a:r>
            <a:r>
              <a:rPr lang="en-US" b="1" i="0" dirty="0">
                <a:solidFill>
                  <a:srgbClr val="1C1E21"/>
                </a:solidFill>
                <a:effectLst/>
                <a:latin typeface="+mj-lt"/>
              </a:rPr>
              <a:t>no less</a:t>
            </a:r>
            <a:r>
              <a:rPr lang="en-US" b="0" i="0" dirty="0">
                <a:solidFill>
                  <a:srgbClr val="1C1E21"/>
                </a:solidFill>
                <a:effectLst/>
                <a:latin typeface="+mj-lt"/>
              </a:rPr>
              <a:t> than 32767.</a:t>
            </a:r>
          </a:p>
          <a:p>
            <a:r>
              <a:rPr lang="en-US" dirty="0">
                <a:solidFill>
                  <a:srgbClr val="1C1E21"/>
                </a:solidFill>
                <a:latin typeface="+mj-lt"/>
              </a:rPr>
              <a:t>Syntax:</a:t>
            </a:r>
          </a:p>
          <a:p>
            <a:endParaRPr lang="en-US" sz="600" b="1" dirty="0">
              <a:solidFill>
                <a:srgbClr val="1C1E21"/>
              </a:solidFill>
              <a:latin typeface="+mj-lt"/>
            </a:endParaRPr>
          </a:p>
          <a:p>
            <a:r>
              <a:rPr lang="en-US" dirty="0">
                <a:solidFill>
                  <a:srgbClr val="1C1E21"/>
                </a:solidFill>
                <a:latin typeface="+mj-lt"/>
              </a:rPr>
              <a:t>Example 1:</a:t>
            </a:r>
            <a:endParaRPr lang="en-US" dirty="0">
              <a:latin typeface="+mj-lt"/>
            </a:endParaRPr>
          </a:p>
        </p:txBody>
      </p:sp>
      <p:sp>
        <p:nvSpPr>
          <p:cNvPr id="4" name="Slide Number Placeholder 3">
            <a:extLst>
              <a:ext uri="{FF2B5EF4-FFF2-40B4-BE49-F238E27FC236}">
                <a16:creationId xmlns:a16="http://schemas.microsoft.com/office/drawing/2014/main" id="{E5704337-FA90-4D76-98A3-744772905E0A}"/>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5" name="Date Placeholder 4">
            <a:extLst>
              <a:ext uri="{FF2B5EF4-FFF2-40B4-BE49-F238E27FC236}">
                <a16:creationId xmlns:a16="http://schemas.microsoft.com/office/drawing/2014/main" id="{E0E88B09-41C6-49BD-BB44-C1F405047495}"/>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6" name="Rectangle 5">
            <a:extLst>
              <a:ext uri="{FF2B5EF4-FFF2-40B4-BE49-F238E27FC236}">
                <a16:creationId xmlns:a16="http://schemas.microsoft.com/office/drawing/2014/main" id="{5EF36D5A-688D-4DB0-B436-FB72D167C58B}"/>
              </a:ext>
            </a:extLst>
          </p:cNvPr>
          <p:cNvSpPr/>
          <p:nvPr/>
        </p:nvSpPr>
        <p:spPr>
          <a:xfrm>
            <a:off x="2624444" y="2652249"/>
            <a:ext cx="6331974" cy="50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i="0" dirty="0">
                <a:solidFill>
                  <a:srgbClr val="00009F"/>
                </a:solidFill>
                <a:effectLst/>
                <a:latin typeface="+mj-lt"/>
              </a:rPr>
              <a:t>int</a:t>
            </a:r>
            <a:r>
              <a:rPr lang="en-US" sz="2400" i="0" dirty="0">
                <a:solidFill>
                  <a:srgbClr val="393A34"/>
                </a:solidFill>
                <a:effectLst/>
                <a:latin typeface="+mj-lt"/>
              </a:rPr>
              <a:t> </a:t>
            </a:r>
            <a:r>
              <a:rPr lang="en-US" sz="2400" i="0" dirty="0">
                <a:solidFill>
                  <a:srgbClr val="D73A49"/>
                </a:solidFill>
                <a:effectLst/>
                <a:latin typeface="+mj-lt"/>
              </a:rPr>
              <a:t>rand</a:t>
            </a:r>
            <a:r>
              <a:rPr lang="en-US" sz="2400" i="0" dirty="0">
                <a:solidFill>
                  <a:srgbClr val="393A34"/>
                </a:solidFill>
                <a:effectLst/>
                <a:latin typeface="+mj-lt"/>
              </a:rPr>
              <a:t>(</a:t>
            </a:r>
            <a:r>
              <a:rPr lang="en-US" sz="2400" i="0" dirty="0">
                <a:solidFill>
                  <a:srgbClr val="00009F"/>
                </a:solidFill>
                <a:effectLst/>
                <a:latin typeface="+mj-lt"/>
              </a:rPr>
              <a:t>void</a:t>
            </a:r>
            <a:r>
              <a:rPr lang="en-US" sz="2400" i="0" dirty="0">
                <a:solidFill>
                  <a:srgbClr val="393A34"/>
                </a:solidFill>
                <a:effectLst/>
                <a:latin typeface="+mj-lt"/>
              </a:rPr>
              <a:t>);</a:t>
            </a:r>
            <a:endParaRPr lang="en-US" sz="2400" dirty="0">
              <a:solidFill>
                <a:schemeClr val="tx1"/>
              </a:solidFill>
              <a:latin typeface="+mj-lt"/>
            </a:endParaRPr>
          </a:p>
        </p:txBody>
      </p:sp>
      <p:pic>
        <p:nvPicPr>
          <p:cNvPr id="10" name="Picture 9">
            <a:extLst>
              <a:ext uri="{FF2B5EF4-FFF2-40B4-BE49-F238E27FC236}">
                <a16:creationId xmlns:a16="http://schemas.microsoft.com/office/drawing/2014/main" id="{B2A200BF-3003-4443-9049-6FDC6E6519F0}"/>
              </a:ext>
            </a:extLst>
          </p:cNvPr>
          <p:cNvPicPr>
            <a:picLocks noChangeAspect="1"/>
          </p:cNvPicPr>
          <p:nvPr/>
        </p:nvPicPr>
        <p:blipFill>
          <a:blip r:embed="rId2"/>
          <a:stretch>
            <a:fillRect/>
          </a:stretch>
        </p:blipFill>
        <p:spPr>
          <a:xfrm>
            <a:off x="8887729" y="3897740"/>
            <a:ext cx="2339862" cy="2048338"/>
          </a:xfrm>
          <a:prstGeom prst="rect">
            <a:avLst/>
          </a:prstGeom>
        </p:spPr>
      </p:pic>
      <p:pic>
        <p:nvPicPr>
          <p:cNvPr id="9" name="Picture 8">
            <a:extLst>
              <a:ext uri="{FF2B5EF4-FFF2-40B4-BE49-F238E27FC236}">
                <a16:creationId xmlns:a16="http://schemas.microsoft.com/office/drawing/2014/main" id="{7422AB42-E712-4BB1-9C6F-2ED8871BD40A}"/>
              </a:ext>
            </a:extLst>
          </p:cNvPr>
          <p:cNvPicPr>
            <a:picLocks noChangeAspect="1"/>
          </p:cNvPicPr>
          <p:nvPr/>
        </p:nvPicPr>
        <p:blipFill>
          <a:blip r:embed="rId3"/>
          <a:stretch>
            <a:fillRect/>
          </a:stretch>
        </p:blipFill>
        <p:spPr>
          <a:xfrm>
            <a:off x="2839724" y="3429001"/>
            <a:ext cx="5573662" cy="2893141"/>
          </a:xfrm>
          <a:prstGeom prst="rect">
            <a:avLst/>
          </a:prstGeom>
        </p:spPr>
      </p:pic>
    </p:spTree>
    <p:extLst>
      <p:ext uri="{BB962C8B-B14F-4D97-AF65-F5344CB8AC3E}">
        <p14:creationId xmlns:p14="http://schemas.microsoft.com/office/powerpoint/2010/main" val="24503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635C9E-2FFB-48E7-86A1-194BBBE24FA6}"/>
              </a:ext>
            </a:extLst>
          </p:cNvPr>
          <p:cNvPicPr>
            <a:picLocks noChangeAspect="1"/>
          </p:cNvPicPr>
          <p:nvPr/>
        </p:nvPicPr>
        <p:blipFill>
          <a:blip r:embed="rId2"/>
          <a:stretch>
            <a:fillRect/>
          </a:stretch>
        </p:blipFill>
        <p:spPr>
          <a:xfrm>
            <a:off x="1108354" y="2227158"/>
            <a:ext cx="6391275" cy="3905250"/>
          </a:xfrm>
          <a:prstGeom prst="rect">
            <a:avLst/>
          </a:prstGeom>
        </p:spPr>
      </p:pic>
      <p:sp>
        <p:nvSpPr>
          <p:cNvPr id="2" name="Title 1">
            <a:extLst>
              <a:ext uri="{FF2B5EF4-FFF2-40B4-BE49-F238E27FC236}">
                <a16:creationId xmlns:a16="http://schemas.microsoft.com/office/drawing/2014/main" id="{C5A46B5F-2DFC-4ECD-BB4C-04053585C6E1}"/>
              </a:ext>
            </a:extLst>
          </p:cNvPr>
          <p:cNvSpPr>
            <a:spLocks noGrp="1"/>
          </p:cNvSpPr>
          <p:nvPr>
            <p:ph type="title"/>
          </p:nvPr>
        </p:nvSpPr>
        <p:spPr/>
        <p:txBody>
          <a:bodyPr/>
          <a:lstStyle/>
          <a:p>
            <a:r>
              <a:rPr lang="en-US" dirty="0"/>
              <a:t>Random Number: Example</a:t>
            </a:r>
          </a:p>
        </p:txBody>
      </p:sp>
      <p:sp>
        <p:nvSpPr>
          <p:cNvPr id="3" name="Content Placeholder 2">
            <a:extLst>
              <a:ext uri="{FF2B5EF4-FFF2-40B4-BE49-F238E27FC236}">
                <a16:creationId xmlns:a16="http://schemas.microsoft.com/office/drawing/2014/main" id="{1ED93C86-CE24-4FE3-B525-CA95D3CFB8FD}"/>
              </a:ext>
            </a:extLst>
          </p:cNvPr>
          <p:cNvSpPr>
            <a:spLocks noGrp="1"/>
          </p:cNvSpPr>
          <p:nvPr>
            <p:ph idx="1"/>
          </p:nvPr>
        </p:nvSpPr>
        <p:spPr/>
        <p:txBody>
          <a:bodyPr/>
          <a:lstStyle/>
          <a:p>
            <a:r>
              <a:rPr lang="en-US" dirty="0"/>
              <a:t>Example 2: Random a set of 10 pseudo-random integers between 6 and 100</a:t>
            </a:r>
          </a:p>
        </p:txBody>
      </p:sp>
      <p:sp>
        <p:nvSpPr>
          <p:cNvPr id="4" name="Slide Number Placeholder 3">
            <a:extLst>
              <a:ext uri="{FF2B5EF4-FFF2-40B4-BE49-F238E27FC236}">
                <a16:creationId xmlns:a16="http://schemas.microsoft.com/office/drawing/2014/main" id="{0C1216DE-A28A-4DB9-ADD0-46203A569F8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5" name="Date Placeholder 4">
            <a:extLst>
              <a:ext uri="{FF2B5EF4-FFF2-40B4-BE49-F238E27FC236}">
                <a16:creationId xmlns:a16="http://schemas.microsoft.com/office/drawing/2014/main" id="{C61AF5CB-D513-4044-97E7-1ACEABBD00B4}"/>
              </a:ext>
            </a:extLst>
          </p:cNvPr>
          <p:cNvSpPr>
            <a:spLocks noGrp="1"/>
          </p:cNvSpPr>
          <p:nvPr>
            <p:ph type="dt" sz="half" idx="10"/>
          </p:nvPr>
        </p:nvSpPr>
        <p:spPr/>
        <p:txBody>
          <a:bodyPr/>
          <a:lstStyle/>
          <a:p>
            <a:fld id="{17256740-3DC7-40BE-968F-29F94186F3AD}" type="datetime1">
              <a:rPr lang="vi-VN" smtClean="0"/>
              <a:t>03/01/2025</a:t>
            </a:fld>
            <a:endParaRPr lang="en-US" dirty="0"/>
          </a:p>
        </p:txBody>
      </p:sp>
      <p:pic>
        <p:nvPicPr>
          <p:cNvPr id="10" name="Picture 9">
            <a:extLst>
              <a:ext uri="{FF2B5EF4-FFF2-40B4-BE49-F238E27FC236}">
                <a16:creationId xmlns:a16="http://schemas.microsoft.com/office/drawing/2014/main" id="{5403E0F1-1055-4C84-BF67-1D67750E4F8B}"/>
              </a:ext>
            </a:extLst>
          </p:cNvPr>
          <p:cNvPicPr>
            <a:picLocks noChangeAspect="1"/>
          </p:cNvPicPr>
          <p:nvPr/>
        </p:nvPicPr>
        <p:blipFill>
          <a:blip r:embed="rId3"/>
          <a:stretch>
            <a:fillRect/>
          </a:stretch>
        </p:blipFill>
        <p:spPr>
          <a:xfrm>
            <a:off x="8345897" y="2958587"/>
            <a:ext cx="2638425" cy="2533650"/>
          </a:xfrm>
          <a:prstGeom prst="rect">
            <a:avLst/>
          </a:prstGeom>
        </p:spPr>
      </p:pic>
      <p:sp>
        <p:nvSpPr>
          <p:cNvPr id="11" name="Rectangle 10">
            <a:extLst>
              <a:ext uri="{FF2B5EF4-FFF2-40B4-BE49-F238E27FC236}">
                <a16:creationId xmlns:a16="http://schemas.microsoft.com/office/drawing/2014/main" id="{90DB24E3-83D4-476B-A4D0-F30BE3675FA8}"/>
              </a:ext>
            </a:extLst>
          </p:cNvPr>
          <p:cNvSpPr/>
          <p:nvPr/>
        </p:nvSpPr>
        <p:spPr>
          <a:xfrm>
            <a:off x="1936954" y="4513008"/>
            <a:ext cx="3952568" cy="2851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36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88DBE2-2D6C-4E7A-8A1F-55B4BFE06EFF}"/>
              </a:ext>
            </a:extLst>
          </p:cNvPr>
          <p:cNvPicPr>
            <a:picLocks noChangeAspect="1"/>
          </p:cNvPicPr>
          <p:nvPr/>
        </p:nvPicPr>
        <p:blipFill>
          <a:blip r:embed="rId2"/>
          <a:stretch>
            <a:fillRect/>
          </a:stretch>
        </p:blipFill>
        <p:spPr>
          <a:xfrm>
            <a:off x="1160207" y="2510361"/>
            <a:ext cx="6201400" cy="3739710"/>
          </a:xfrm>
          <a:prstGeom prst="rect">
            <a:avLst/>
          </a:prstGeom>
        </p:spPr>
      </p:pic>
      <p:sp>
        <p:nvSpPr>
          <p:cNvPr id="2" name="Title 1">
            <a:extLst>
              <a:ext uri="{FF2B5EF4-FFF2-40B4-BE49-F238E27FC236}">
                <a16:creationId xmlns:a16="http://schemas.microsoft.com/office/drawing/2014/main" id="{C5A46B5F-2DFC-4ECD-BB4C-04053585C6E1}"/>
              </a:ext>
            </a:extLst>
          </p:cNvPr>
          <p:cNvSpPr>
            <a:spLocks noGrp="1"/>
          </p:cNvSpPr>
          <p:nvPr>
            <p:ph type="title"/>
          </p:nvPr>
        </p:nvSpPr>
        <p:spPr/>
        <p:txBody>
          <a:bodyPr/>
          <a:lstStyle/>
          <a:p>
            <a:r>
              <a:rPr lang="en-US" dirty="0"/>
              <a:t>Random Number: Example (cont.)</a:t>
            </a:r>
          </a:p>
        </p:txBody>
      </p:sp>
      <p:sp>
        <p:nvSpPr>
          <p:cNvPr id="3" name="Content Placeholder 2">
            <a:extLst>
              <a:ext uri="{FF2B5EF4-FFF2-40B4-BE49-F238E27FC236}">
                <a16:creationId xmlns:a16="http://schemas.microsoft.com/office/drawing/2014/main" id="{1ED93C86-CE24-4FE3-B525-CA95D3CFB8FD}"/>
              </a:ext>
            </a:extLst>
          </p:cNvPr>
          <p:cNvSpPr>
            <a:spLocks noGrp="1"/>
          </p:cNvSpPr>
          <p:nvPr>
            <p:ph idx="1"/>
          </p:nvPr>
        </p:nvSpPr>
        <p:spPr/>
        <p:txBody>
          <a:bodyPr/>
          <a:lstStyle/>
          <a:p>
            <a:r>
              <a:rPr lang="en-US" dirty="0"/>
              <a:t>Example 3: Random a set of 10 pseudo-random floating-point numbers between 3.0 and 100</a:t>
            </a:r>
          </a:p>
        </p:txBody>
      </p:sp>
      <p:sp>
        <p:nvSpPr>
          <p:cNvPr id="4" name="Slide Number Placeholder 3">
            <a:extLst>
              <a:ext uri="{FF2B5EF4-FFF2-40B4-BE49-F238E27FC236}">
                <a16:creationId xmlns:a16="http://schemas.microsoft.com/office/drawing/2014/main" id="{0C1216DE-A28A-4DB9-ADD0-46203A569F86}"/>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5" name="Date Placeholder 4">
            <a:extLst>
              <a:ext uri="{FF2B5EF4-FFF2-40B4-BE49-F238E27FC236}">
                <a16:creationId xmlns:a16="http://schemas.microsoft.com/office/drawing/2014/main" id="{C61AF5CB-D513-4044-97E7-1ACEABBD00B4}"/>
              </a:ext>
            </a:extLst>
          </p:cNvPr>
          <p:cNvSpPr>
            <a:spLocks noGrp="1"/>
          </p:cNvSpPr>
          <p:nvPr>
            <p:ph type="dt" sz="half" idx="10"/>
          </p:nvPr>
        </p:nvSpPr>
        <p:spPr/>
        <p:txBody>
          <a:bodyPr/>
          <a:lstStyle/>
          <a:p>
            <a:fld id="{17256740-3DC7-40BE-968F-29F94186F3AD}" type="datetime1">
              <a:rPr lang="vi-VN" smtClean="0"/>
              <a:t>03/01/2025</a:t>
            </a:fld>
            <a:endParaRPr lang="en-US" dirty="0"/>
          </a:p>
        </p:txBody>
      </p:sp>
      <p:sp>
        <p:nvSpPr>
          <p:cNvPr id="11" name="Rectangle 10">
            <a:extLst>
              <a:ext uri="{FF2B5EF4-FFF2-40B4-BE49-F238E27FC236}">
                <a16:creationId xmlns:a16="http://schemas.microsoft.com/office/drawing/2014/main" id="{90DB24E3-83D4-476B-A4D0-F30BE3675FA8}"/>
              </a:ext>
            </a:extLst>
          </p:cNvPr>
          <p:cNvSpPr/>
          <p:nvPr/>
        </p:nvSpPr>
        <p:spPr>
          <a:xfrm>
            <a:off x="1897627" y="4778478"/>
            <a:ext cx="5510240" cy="2654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7785A91-C8CE-4266-B8D0-B206EC6A0E85}"/>
              </a:ext>
            </a:extLst>
          </p:cNvPr>
          <p:cNvPicPr>
            <a:picLocks noChangeAspect="1"/>
          </p:cNvPicPr>
          <p:nvPr/>
        </p:nvPicPr>
        <p:blipFill>
          <a:blip r:embed="rId3"/>
          <a:stretch>
            <a:fillRect/>
          </a:stretch>
        </p:blipFill>
        <p:spPr>
          <a:xfrm>
            <a:off x="8059994" y="3129896"/>
            <a:ext cx="2971800" cy="2533650"/>
          </a:xfrm>
          <a:prstGeom prst="rect">
            <a:avLst/>
          </a:prstGeom>
        </p:spPr>
      </p:pic>
    </p:spTree>
    <p:extLst>
      <p:ext uri="{BB962C8B-B14F-4D97-AF65-F5344CB8AC3E}">
        <p14:creationId xmlns:p14="http://schemas.microsoft.com/office/powerpoint/2010/main" val="9176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21262</TotalTime>
  <Words>3605</Words>
  <Application>Microsoft Office PowerPoint</Application>
  <PresentationFormat>Widescreen</PresentationFormat>
  <Paragraphs>566</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SFMono-Regular</vt:lpstr>
      <vt:lpstr>Times New Roman</vt:lpstr>
      <vt:lpstr>Wingdings</vt:lpstr>
      <vt:lpstr>Office Theme</vt:lpstr>
      <vt:lpstr>Libraries</vt:lpstr>
      <vt:lpstr>Introduction</vt:lpstr>
      <vt:lpstr>Objectives</vt:lpstr>
      <vt:lpstr>Contents</vt:lpstr>
      <vt:lpstr>1 - Standard Library</vt:lpstr>
      <vt:lpstr>Integer absolute value: Example</vt:lpstr>
      <vt:lpstr>Random Number</vt:lpstr>
      <vt:lpstr>Random Number: Example</vt:lpstr>
      <vt:lpstr>Random Number: Example (cont.)</vt:lpstr>
      <vt:lpstr>Random Number (cont.)</vt:lpstr>
      <vt:lpstr>Random Number: Example</vt:lpstr>
      <vt:lpstr>Math Library</vt:lpstr>
      <vt:lpstr>Math Library- math.h (cont.)</vt:lpstr>
      <vt:lpstr>Math Library - math.h (cont.)</vt:lpstr>
      <vt:lpstr>Math Library: Demo</vt:lpstr>
      <vt:lpstr>2 - Time Library: time.h</vt:lpstr>
      <vt:lpstr>Time Library: time.h (cont.)</vt:lpstr>
      <vt:lpstr>Time Library: Demo</vt:lpstr>
      <vt:lpstr>3 - The Character Library (ctype.h)</vt:lpstr>
      <vt:lpstr>isalnum() Function</vt:lpstr>
      <vt:lpstr>isalpha() Function</vt:lpstr>
      <vt:lpstr>isblank() Function</vt:lpstr>
      <vt:lpstr>isdigit() Function</vt:lpstr>
      <vt:lpstr>islower() Function</vt:lpstr>
      <vt:lpstr>isupper() Function</vt:lpstr>
      <vt:lpstr>isspace() Function</vt:lpstr>
      <vt:lpstr>tolower() Function</vt:lpstr>
      <vt:lpstr>toupper() Function</vt:lpstr>
      <vt:lpstr>Exercise 1: Character Classification</vt:lpstr>
      <vt:lpstr>Summary</vt:lpstr>
      <vt:lpstr>Input and Validation</vt:lpstr>
      <vt:lpstr>Contents</vt:lpstr>
      <vt:lpstr>1 - Types of Input</vt:lpstr>
      <vt:lpstr>Buffered Input</vt:lpstr>
      <vt:lpstr>2 - The getchar() function</vt:lpstr>
      <vt:lpstr>getchar(): Clearing the Buffer</vt:lpstr>
      <vt:lpstr>getchar() function: Problem</vt:lpstr>
      <vt:lpstr>getchar() function: Solution 1</vt:lpstr>
      <vt:lpstr>getchar() function: Solution 2</vt:lpstr>
      <vt:lpstr>Exercise 2: Input Characters</vt:lpstr>
      <vt:lpstr>3 - scanf(…) function</vt:lpstr>
      <vt:lpstr>scanf(…) function (cont.)</vt:lpstr>
      <vt:lpstr>scanf(…): Conversion Specifiers</vt:lpstr>
      <vt:lpstr>scanf(…): Conversion Specifiers (cont.)</vt:lpstr>
      <vt:lpstr>scanf(…) function: Default Separators </vt:lpstr>
      <vt:lpstr>scanf(…) function: User-defined Separators </vt:lpstr>
      <vt:lpstr>scanf(…) function: Using %*c for removing a character </vt:lpstr>
      <vt:lpstr>scanf(…) function: Number of data fields are inputted</vt:lpstr>
      <vt:lpstr>Number of data fields are inputted (cont.)</vt:lpstr>
      <vt:lpstr>4 - Input Validation</vt:lpstr>
      <vt:lpstr>Input Validation: Example</vt:lpstr>
      <vt:lpstr>Input Validation: Example (cont.)</vt:lpstr>
      <vt:lpstr>Exercise 3: Input Validation</vt:lpstr>
      <vt:lpstr>Summary</vt:lpstr>
      <vt:lpstr>Formatted Output</vt:lpstr>
      <vt:lpstr>Formatted Output</vt:lpstr>
      <vt:lpstr>putchar(int) function</vt:lpstr>
      <vt:lpstr>printf(…) function</vt:lpstr>
      <vt:lpstr>printf(…) function: Format String</vt:lpstr>
      <vt:lpstr>printf(…) function: Conversion Specifiers</vt:lpstr>
      <vt:lpstr>printf(…) function: Example 1</vt:lpstr>
      <vt:lpstr>printf(…) function: Example 2</vt:lpstr>
      <vt:lpstr>Summary</vt:lpstr>
      <vt:lpstr>Exercise 4:</vt:lpstr>
      <vt:lpstr>Exercise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Phạm Ngọc Thọ</cp:lastModifiedBy>
  <cp:revision>1235</cp:revision>
  <dcterms:created xsi:type="dcterms:W3CDTF">2021-01-25T08:25:31Z</dcterms:created>
  <dcterms:modified xsi:type="dcterms:W3CDTF">2025-01-03T07:21:18Z</dcterms:modified>
</cp:coreProperties>
</file>