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40" r:id="rId3"/>
    <p:sldId id="441" r:id="rId4"/>
    <p:sldId id="442" r:id="rId5"/>
    <p:sldId id="443" r:id="rId6"/>
    <p:sldId id="445" r:id="rId7"/>
    <p:sldId id="444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4" r:id="rId16"/>
    <p:sldId id="453" r:id="rId17"/>
    <p:sldId id="455" r:id="rId18"/>
    <p:sldId id="456" r:id="rId19"/>
    <p:sldId id="457" r:id="rId20"/>
    <p:sldId id="458" r:id="rId21"/>
    <p:sldId id="459" r:id="rId22"/>
    <p:sldId id="460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85" r:id="rId47"/>
    <p:sldId id="489" r:id="rId48"/>
    <p:sldId id="486" r:id="rId49"/>
    <p:sldId id="48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ạm Ngọc Thọ" initials="PNT" lastIdx="1" clrIdx="0">
    <p:extLst>
      <p:ext uri="{19B8F6BF-5375-455C-9EA6-DF929625EA0E}">
        <p15:presenceInfo xmlns:p15="http://schemas.microsoft.com/office/powerpoint/2012/main" userId="S::thopn.BK.CCNA.insFPT@student.bkacad.edu.vn::29db4276-bc41-4dbe-bd3a-5a8c89f9ca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31971"/>
    <a:srgbClr val="B31996"/>
    <a:srgbClr val="0000CC"/>
    <a:srgbClr val="008000"/>
    <a:srgbClr val="FFFFFF"/>
    <a:srgbClr val="FF0066"/>
    <a:srgbClr val="FF9900"/>
    <a:srgbClr val="FFFF9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BC0A3-5664-48A6-A974-907B2A60A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1458"/>
            <a:ext cx="9202270" cy="151877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…</a:t>
            </a:r>
            <a:endParaRPr lang="en-US" sz="4400" dirty="0">
              <a:solidFill>
                <a:schemeClr val="accent2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1358EBF-761B-4F60-95FB-62FE9F2043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725592"/>
            <a:ext cx="11085946" cy="468797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319178"/>
            <a:ext cx="11085946" cy="5122712"/>
          </a:xfrm>
        </p:spPr>
        <p:txBody>
          <a:bodyPr/>
          <a:lstStyle>
            <a:lvl1pPr marL="396875" indent="-396875" algn="just">
              <a:lnSpc>
                <a:spcPct val="130000"/>
              </a:lnSpc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400"/>
            </a:lvl1pPr>
            <a:lvl2pPr algn="just">
              <a:lnSpc>
                <a:spcPct val="130000"/>
              </a:lnSpc>
              <a:defRPr sz="2200"/>
            </a:lvl2pPr>
            <a:lvl3pPr algn="just">
              <a:lnSpc>
                <a:spcPct val="130000"/>
              </a:lnSpc>
              <a:defRPr/>
            </a:lvl3pPr>
            <a:lvl4pPr algn="just">
              <a:lnSpc>
                <a:spcPct val="130000"/>
              </a:lnSpc>
              <a:defRPr/>
            </a:lvl4pPr>
            <a:lvl5pPr algn="just"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4EEF-9B64-450E-9849-8134123DDB58}"/>
              </a:ext>
            </a:extLst>
          </p:cNvPr>
          <p:cNvSpPr/>
          <p:nvPr userDrawn="1"/>
        </p:nvSpPr>
        <p:spPr>
          <a:xfrm>
            <a:off x="7943272" y="-3606"/>
            <a:ext cx="4247572" cy="304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Programming</a:t>
            </a:r>
            <a:r>
              <a:rPr lang="en-US" b="1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Fundamentals using C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9190F370-6979-49CC-BDAC-52AE5DC84D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Welcome to the World of Internet Learning">
            <a:extLst>
              <a:ext uri="{FF2B5EF4-FFF2-40B4-BE49-F238E27FC236}">
                <a16:creationId xmlns:a16="http://schemas.microsoft.com/office/drawing/2014/main" id="{F30F1745-FEAA-49C5-8EFB-7E8028C35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549" y="0"/>
            <a:ext cx="932141" cy="72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865" y="1668729"/>
            <a:ext cx="9202270" cy="176027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4B6-C071-4965-B963-F8130122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01191"/>
            <a:ext cx="11085946" cy="51227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b="1" dirty="0"/>
              <a:t>Formatted Output: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 err="1"/>
              <a:t>printf</a:t>
            </a:r>
            <a:r>
              <a:rPr lang="en-US" altLang="en-US" sz="2200" b="1" dirty="0"/>
              <a:t>() </a:t>
            </a:r>
            <a:r>
              <a:rPr lang="en-US" altLang="en-US" sz="2200" dirty="0"/>
              <a:t>library functions support the </a:t>
            </a:r>
            <a:r>
              <a:rPr lang="en-US" altLang="en-US" sz="2200" b="1" dirty="0"/>
              <a:t>%s</a:t>
            </a:r>
            <a:r>
              <a:rPr lang="en-US" altLang="en-US" sz="2200" dirty="0"/>
              <a:t> conversion specifier for character string output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printf</a:t>
            </a:r>
            <a:r>
              <a:rPr lang="en-US" dirty="0"/>
              <a:t>() displays all of the characters from the address provided up to but excluding the </a:t>
            </a:r>
            <a:r>
              <a:rPr lang="en-US" dirty="0">
                <a:solidFill>
                  <a:srgbClr val="C00000"/>
                </a:solidFill>
              </a:rPr>
              <a:t>null terminator byte</a:t>
            </a:r>
            <a:r>
              <a:rPr lang="en-US" dirty="0"/>
              <a:t>. For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B291-E83C-4B0D-8AC0-3E697D40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5F73-3888-4B76-B4B9-EDDFA4B7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E4D320-3FDF-43CE-B463-E81F4268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725592"/>
            <a:ext cx="11085946" cy="46879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4. Output Strings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176397-2492-47BE-AE01-DD6C0DC4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12" y="3782211"/>
            <a:ext cx="4869373" cy="256815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3E2EAC-4FCB-4E1C-87B3-419C860C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54" y="4649493"/>
            <a:ext cx="4256909" cy="93523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787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D767-1241-4EF4-9A53-A75B566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3C7F-76ED-4DA3-B70F-293A0548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19178"/>
            <a:ext cx="11085946" cy="3105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Qualifiers</a:t>
            </a:r>
            <a:endParaRPr lang="en-US" sz="2200" dirty="0"/>
          </a:p>
          <a:p>
            <a:r>
              <a:rPr lang="en-US" sz="2200" dirty="0"/>
              <a:t>Qualifiers on the </a:t>
            </a:r>
            <a:r>
              <a:rPr lang="en-US" sz="2200" b="1" dirty="0"/>
              <a:t>%s</a:t>
            </a:r>
            <a:r>
              <a:rPr lang="en-US" sz="2200" dirty="0"/>
              <a:t> specifier add detail control:</a:t>
            </a:r>
          </a:p>
          <a:p>
            <a:pPr lvl="1"/>
            <a:r>
              <a:rPr lang="en-US" sz="2000" b="1" dirty="0"/>
              <a:t>%20s </a:t>
            </a:r>
            <a:r>
              <a:rPr lang="en-US" sz="2000" dirty="0"/>
              <a:t>displays a string right-justified in a field of 20</a:t>
            </a:r>
          </a:p>
          <a:p>
            <a:pPr lvl="1"/>
            <a:r>
              <a:rPr lang="en-US" sz="2000" b="1" dirty="0"/>
              <a:t>%-20s </a:t>
            </a:r>
            <a:r>
              <a:rPr lang="en-US" sz="2000" dirty="0"/>
              <a:t>displays a string left-justified in a field of 20</a:t>
            </a:r>
          </a:p>
          <a:p>
            <a:pPr lvl="1"/>
            <a:r>
              <a:rPr lang="en-US" sz="2000" b="1" dirty="0"/>
              <a:t>%20.10s </a:t>
            </a:r>
            <a:r>
              <a:rPr lang="en-US" sz="2000" dirty="0"/>
              <a:t>displays the first 10 characters of a string right-justified in a field of 20</a:t>
            </a:r>
          </a:p>
          <a:p>
            <a:pPr lvl="1"/>
            <a:r>
              <a:rPr lang="en-US" sz="2000" b="1" dirty="0"/>
              <a:t>%-20.10s </a:t>
            </a:r>
            <a:r>
              <a:rPr lang="en-US" sz="2000" dirty="0"/>
              <a:t>displays the first 10 characters of a string left-justified in a field of 20</a:t>
            </a:r>
          </a:p>
          <a:p>
            <a:r>
              <a:rPr lang="en-US" sz="2200" dirty="0"/>
              <a:t>For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58963-14CB-4C07-ADCD-827B3806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5C9F-DA57-49FC-928D-03B12CB4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03E8D-34C6-40C2-81DB-05008E171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1" y="4560783"/>
            <a:ext cx="45243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2788C-487F-4844-B1E9-0F198DB2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27" y="4557707"/>
            <a:ext cx="3752850" cy="15430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0C1AFD-D061-4119-8445-C9F795D0D9EE}"/>
              </a:ext>
            </a:extLst>
          </p:cNvPr>
          <p:cNvCxnSpPr/>
          <p:nvPr/>
        </p:nvCxnSpPr>
        <p:spPr>
          <a:xfrm>
            <a:off x="5771535" y="5346595"/>
            <a:ext cx="1160207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1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4B6-C071-4965-B963-F8130122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01191"/>
            <a:ext cx="11085946" cy="51227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b="1" dirty="0"/>
              <a:t>Unformatted Output: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/>
              <a:t>puts()</a:t>
            </a:r>
            <a:r>
              <a:rPr lang="en-US" altLang="en-US" sz="2200" dirty="0"/>
              <a:t> library function outputs a character string to the standard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Prototype: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Example: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B291-E83C-4B0D-8AC0-3E697D40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5F73-3888-4B76-B4B9-EDDFA4B7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E4D320-3FDF-43CE-B463-E81F4268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725592"/>
            <a:ext cx="11085946" cy="46879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4. Output Strings (cont.)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AC1EA-1B0C-487E-9C89-55D73C71D6B3}"/>
              </a:ext>
            </a:extLst>
          </p:cNvPr>
          <p:cNvSpPr/>
          <p:nvPr/>
        </p:nvSpPr>
        <p:spPr>
          <a:xfrm>
            <a:off x="3293806" y="2828482"/>
            <a:ext cx="4945626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en-US" sz="2200" b="1" i="0" dirty="0">
                <a:solidFill>
                  <a:srgbClr val="00009F"/>
                </a:solidFill>
                <a:effectLst/>
                <a:latin typeface="+mj-lt"/>
              </a:rPr>
              <a:t>int</a:t>
            </a:r>
            <a:r>
              <a:rPr lang="en-US" sz="2200" b="1" i="0" dirty="0">
                <a:solidFill>
                  <a:srgbClr val="393A34"/>
                </a:solidFill>
                <a:effectLst/>
                <a:latin typeface="+mj-lt"/>
              </a:rPr>
              <a:t> </a:t>
            </a:r>
            <a:r>
              <a:rPr lang="en-US" sz="2200" b="1" i="0" dirty="0">
                <a:solidFill>
                  <a:srgbClr val="D73A49"/>
                </a:solidFill>
                <a:effectLst/>
                <a:latin typeface="+mj-lt"/>
              </a:rPr>
              <a:t>puts</a:t>
            </a:r>
            <a:r>
              <a:rPr lang="en-US" sz="2200" b="1" i="0" dirty="0">
                <a:solidFill>
                  <a:srgbClr val="393A34"/>
                </a:solidFill>
                <a:effectLst/>
                <a:latin typeface="+mj-lt"/>
              </a:rPr>
              <a:t>(</a:t>
            </a:r>
            <a:r>
              <a:rPr lang="en-US" sz="2200" b="1" i="0" dirty="0">
                <a:solidFill>
                  <a:srgbClr val="00009F"/>
                </a:solidFill>
                <a:effectLst/>
                <a:latin typeface="+mj-lt"/>
              </a:rPr>
              <a:t>const</a:t>
            </a:r>
            <a:r>
              <a:rPr lang="en-US" sz="2200" b="1" i="0" dirty="0">
                <a:solidFill>
                  <a:srgbClr val="393A34"/>
                </a:solidFill>
                <a:effectLst/>
                <a:latin typeface="+mj-lt"/>
              </a:rPr>
              <a:t> </a:t>
            </a:r>
            <a:r>
              <a:rPr lang="en-US" sz="2200" b="1" i="0" dirty="0">
                <a:solidFill>
                  <a:srgbClr val="00009F"/>
                </a:solidFill>
                <a:effectLst/>
                <a:latin typeface="+mj-lt"/>
              </a:rPr>
              <a:t>char</a:t>
            </a:r>
            <a:r>
              <a:rPr lang="en-US" sz="2200" b="1" i="0" dirty="0">
                <a:solidFill>
                  <a:srgbClr val="393A34"/>
                </a:solidFill>
                <a:effectLst/>
                <a:latin typeface="+mj-lt"/>
              </a:rPr>
              <a:t> *);</a:t>
            </a:r>
            <a:endParaRPr lang="en-US" sz="2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A8CB2-BBFC-44E1-A140-B92F90BB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59" y="3952053"/>
            <a:ext cx="4525450" cy="2378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BB62F6-7892-4855-B0CB-55212C7C4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32" y="4359189"/>
            <a:ext cx="3848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3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6F1B-C160-4267-A0D9-89AD9FDA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5. Input Strings: Using </a:t>
            </a:r>
            <a:r>
              <a:rPr lang="en-US" dirty="0" err="1">
                <a:solidFill>
                  <a:schemeClr val="accent2"/>
                </a:solidFill>
              </a:rPr>
              <a:t>scanf</a:t>
            </a:r>
            <a:r>
              <a:rPr lang="en-US" dirty="0">
                <a:solidFill>
                  <a:schemeClr val="accent2"/>
                </a:solidFill>
              </a:rPr>
              <a:t>(…)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4A1F-09E0-46E2-81E2-B6504BA1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 err="1"/>
              <a:t>scanf</a:t>
            </a:r>
            <a:r>
              <a:rPr lang="en-US" b="1" dirty="0"/>
              <a:t>() </a:t>
            </a:r>
            <a:r>
              <a:rPr lang="en-US" dirty="0"/>
              <a:t>library function support conversion specifiers particularly designed for character string input. These specifiers are: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%s </a:t>
            </a:r>
            <a:r>
              <a:rPr lang="en-US" dirty="0"/>
              <a:t>- whitespace delimited set.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%[ ] </a:t>
            </a:r>
            <a:r>
              <a:rPr lang="en-US" dirty="0"/>
              <a:t>- rule delimited set</a:t>
            </a:r>
          </a:p>
          <a:p>
            <a:pPr>
              <a:lnSpc>
                <a:spcPct val="110000"/>
              </a:lnSpc>
            </a:pPr>
            <a:r>
              <a:rPr lang="en-US" dirty="0"/>
              <a:t>The corresponding argument for these specifiers is the address of the string to be populated from the input stream. For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7A0E-E9B3-4976-BE8C-5BE1D4CD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C77B-2A54-402C-BBF0-3024C64E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19A46-AC67-4B6E-B847-F2B29B83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2" y="4894891"/>
            <a:ext cx="3156248" cy="915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F0C406-2B46-4877-BE01-3DAD7F7BB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06" y="4186066"/>
            <a:ext cx="6336581" cy="21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6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EC74-1EC3-4AB6-874A-C85A2C67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(…): %s conversion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18F3-D862-4984-B2AF-FBB5F49C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%s conversion specifier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Reads all characters until the first whitespace character</a:t>
            </a:r>
          </a:p>
          <a:p>
            <a:pPr>
              <a:lnSpc>
                <a:spcPct val="150000"/>
              </a:lnSpc>
            </a:pPr>
            <a:r>
              <a:rPr lang="en-US" dirty="0"/>
              <a:t>Stores the characters read in the char array identified by the corresponding argument</a:t>
            </a:r>
          </a:p>
          <a:p>
            <a:pPr>
              <a:lnSpc>
                <a:spcPct val="150000"/>
              </a:lnSpc>
            </a:pPr>
            <a:r>
              <a:rPr lang="en-US" dirty="0"/>
              <a:t>Stores the null terminator in the char array after accepting the last character</a:t>
            </a:r>
          </a:p>
          <a:p>
            <a:pPr>
              <a:lnSpc>
                <a:spcPct val="150000"/>
              </a:lnSpc>
            </a:pPr>
            <a:r>
              <a:rPr lang="en-US" dirty="0"/>
              <a:t>Leaves the delimiting whitespace character and any subsequent characters in the input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BD01-2BAC-4974-B2A3-D750DC15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E562A-185E-41C1-B1C5-31AC22BA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6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EC74-1EC3-4AB6-874A-C85A2C67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(…): %s conversion specifier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18F3-D862-4984-B2AF-FBB5F49C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/>
              <a:t>Example 1</a:t>
            </a:r>
            <a:r>
              <a:rPr lang="en-US" sz="2300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2300" dirty="0"/>
              <a:t>The </a:t>
            </a:r>
            <a:r>
              <a:rPr lang="en-US" sz="2300" b="1" dirty="0" err="1"/>
              <a:t>scanf</a:t>
            </a:r>
            <a:r>
              <a:rPr lang="en-US" sz="2300" b="1" dirty="0"/>
              <a:t>() </a:t>
            </a:r>
            <a:r>
              <a:rPr lang="en-US" sz="2300" dirty="0"/>
              <a:t>function will stop accepting input after the character ‘</a:t>
            </a:r>
            <a:r>
              <a:rPr lang="en-US" sz="2300" b="1" dirty="0"/>
              <a:t>y</a:t>
            </a:r>
            <a:r>
              <a:rPr lang="en-US" sz="2300" dirty="0"/>
              <a:t>’ and stores:</a:t>
            </a:r>
          </a:p>
          <a:p>
            <a:pPr>
              <a:lnSpc>
                <a:spcPct val="150000"/>
              </a:lnSpc>
            </a:pPr>
            <a:endParaRPr lang="en-US" sz="23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300" dirty="0"/>
              <a:t>The characters </a:t>
            </a:r>
            <a:r>
              <a:rPr lang="en-US" sz="2300" dirty="0">
                <a:solidFill>
                  <a:srgbClr val="FF0000"/>
                </a:solidFill>
              </a:rPr>
              <a:t>' name is Arnold'</a:t>
            </a:r>
            <a:r>
              <a:rPr lang="en-US" sz="2300" dirty="0"/>
              <a:t> remain in the input buffer.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BD01-2BAC-4974-B2A3-D750DC15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E562A-185E-41C1-B1C5-31AC22BA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74F44-198E-49E6-9072-CF882F0B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98" y="4543580"/>
            <a:ext cx="10372293" cy="727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3A407E-FE57-4EB4-9300-1379ED6E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85" y="1496346"/>
            <a:ext cx="7796169" cy="21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EC74-1EC3-4AB6-874A-C85A2C67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(…): %s conversion specifier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18F3-D862-4984-B2AF-FBB5F49C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/>
              <a:t>Example 2</a:t>
            </a:r>
            <a:r>
              <a:rPr lang="en-US" sz="2300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2300" dirty="0"/>
              <a:t>The </a:t>
            </a:r>
            <a:r>
              <a:rPr lang="en-US" sz="2300" b="1" dirty="0" err="1"/>
              <a:t>scanf</a:t>
            </a:r>
            <a:r>
              <a:rPr lang="en-US" sz="2300" b="1" dirty="0"/>
              <a:t>() </a:t>
            </a:r>
            <a:r>
              <a:rPr lang="en-US" sz="2300" dirty="0"/>
              <a:t>function will stop accepting input after the character ‘</a:t>
            </a:r>
            <a:r>
              <a:rPr lang="en-US" sz="2300" b="1" dirty="0"/>
              <a:t>n</a:t>
            </a:r>
            <a:r>
              <a:rPr lang="en-US" sz="2300" dirty="0"/>
              <a:t>’ and stores:</a:t>
            </a:r>
          </a:p>
          <a:p>
            <a:pPr>
              <a:lnSpc>
                <a:spcPct val="150000"/>
              </a:lnSpc>
            </a:pPr>
            <a:endParaRPr lang="en-US" sz="23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300" dirty="0"/>
              <a:t>The characters </a:t>
            </a:r>
            <a:r>
              <a:rPr lang="en-US" sz="2300" dirty="0">
                <a:solidFill>
                  <a:srgbClr val="FF0000"/>
                </a:solidFill>
              </a:rPr>
              <a:t>' name is Arnold'</a:t>
            </a:r>
            <a:r>
              <a:rPr lang="en-US" sz="2300" dirty="0"/>
              <a:t> remain in the input buffer.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BD01-2BAC-4974-B2A3-D750DC15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E562A-185E-41C1-B1C5-31AC22BA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DC527A-0444-4473-8D9B-1B22E36A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486943"/>
            <a:ext cx="3028950" cy="2114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8E33C0-D195-4220-9A68-EC0E4E0A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005" y="1883629"/>
            <a:ext cx="4687255" cy="1050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F4F797-6875-4D74-A04D-6604A02E5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10" y="4501357"/>
            <a:ext cx="10298550" cy="721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1FF4E1C-DFBA-49AB-85F6-AD4F2997CC39}"/>
              </a:ext>
            </a:extLst>
          </p:cNvPr>
          <p:cNvSpPr/>
          <p:nvPr/>
        </p:nvSpPr>
        <p:spPr>
          <a:xfrm>
            <a:off x="4444181" y="2526891"/>
            <a:ext cx="511277" cy="20563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CA6D-235F-46A4-992B-DEE30EDF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(…): </a:t>
            </a: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%[^\n]</a:t>
            </a:r>
            <a:r>
              <a:rPr lang="en-US" dirty="0"/>
              <a:t> conversion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802A-E68D-42B7-BD2A-11692285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system-ui"/>
              </a:rPr>
              <a:t>How to accept blanks in a input string?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%[^\n]</a:t>
            </a:r>
            <a:r>
              <a:rPr lang="en-US" dirty="0"/>
              <a:t> conversion specifier: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rial" charset="0"/>
                <a:cs typeface="Arial" charset="0"/>
              </a:rPr>
              <a:t>Reads all characters until the </a:t>
            </a:r>
            <a:r>
              <a:rPr lang="en-US" sz="2400" b="1" dirty="0">
                <a:latin typeface="Arial" charset="0"/>
                <a:cs typeface="Arial" charset="0"/>
              </a:rPr>
              <a:t>newline</a:t>
            </a:r>
            <a:r>
              <a:rPr lang="en-US" sz="2400" dirty="0">
                <a:latin typeface="Arial" charset="0"/>
                <a:cs typeface="Arial" charset="0"/>
              </a:rPr>
              <a:t> (</a:t>
            </a:r>
            <a:r>
              <a:rPr lang="en-US" sz="2400" b="1" dirty="0">
                <a:latin typeface="Arial" charset="0"/>
                <a:cs typeface="Arial" charset="0"/>
              </a:rPr>
              <a:t>'\n’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rial" charset="0"/>
                <a:cs typeface="Arial" charset="0"/>
              </a:rPr>
              <a:t>Stores the characters read in memory locations starting with the address passed to </a:t>
            </a:r>
            <a:r>
              <a:rPr lang="en-US" sz="2400" b="1" dirty="0" err="1">
                <a:latin typeface="Arial" charset="0"/>
                <a:cs typeface="Arial" charset="0"/>
              </a:rPr>
              <a:t>scanf</a:t>
            </a:r>
            <a:endParaRPr lang="en-US" sz="2400" b="1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rial" charset="0"/>
                <a:cs typeface="Arial" charset="0"/>
              </a:rPr>
              <a:t>Stores the null byte in the byte following that where </a:t>
            </a:r>
            <a:r>
              <a:rPr lang="en-US" sz="2400" b="1" dirty="0" err="1">
                <a:latin typeface="Arial" charset="0"/>
                <a:cs typeface="Arial" charset="0"/>
              </a:rPr>
              <a:t>scanf</a:t>
            </a:r>
            <a:r>
              <a:rPr lang="en-US" sz="2400" dirty="0">
                <a:latin typeface="Arial" charset="0"/>
                <a:cs typeface="Arial" charset="0"/>
              </a:rPr>
              <a:t> stored the last character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rial" charset="0"/>
                <a:cs typeface="Arial" charset="0"/>
              </a:rPr>
              <a:t>Leaves the delimiting character (here, </a:t>
            </a:r>
            <a:r>
              <a:rPr lang="en-US" sz="2400" b="1" dirty="0">
                <a:latin typeface="Arial" charset="0"/>
                <a:cs typeface="Arial" charset="0"/>
              </a:rPr>
              <a:t>'\n'</a:t>
            </a:r>
            <a:r>
              <a:rPr lang="en-US" sz="2400" dirty="0">
                <a:latin typeface="Arial" charset="0"/>
                <a:cs typeface="Arial" charset="0"/>
              </a:rPr>
              <a:t>) in the input buffer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737EF-3551-4420-B9B1-8617C157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EF64-22E6-4DB1-827A-17AE48D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4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CA6D-235F-46A4-992B-DEE30EDF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%[^\n]</a:t>
            </a:r>
            <a:r>
              <a:rPr lang="en-US" dirty="0"/>
              <a:t> conversion specifier: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737EF-3551-4420-B9B1-8617C157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EF64-22E6-4DB1-827A-17AE48D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414A63-2C2E-44A9-9363-945C8E7D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2: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C1661F9-5E6C-44BF-B60F-9D88F196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7287" y="2047568"/>
            <a:ext cx="754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E0D2936F-4734-452F-81FF-8417B6ED1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1537" y="2428568"/>
            <a:ext cx="811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1A856-D887-4569-9A76-1ABEB686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8237" y="4486583"/>
            <a:ext cx="7562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82236641-B6E1-439A-A801-B39DE8E2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1537" y="4829483"/>
            <a:ext cx="809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669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172C-D3C6-439A-8154-0B5986B5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22" y="719023"/>
            <a:ext cx="11085946" cy="468797"/>
          </a:xfrm>
        </p:spPr>
        <p:txBody>
          <a:bodyPr/>
          <a:lstStyle/>
          <a:p>
            <a:r>
              <a:rPr lang="en-US" dirty="0"/>
              <a:t>Exercise 1: Input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AC94-5C5D-4FF5-92B9-C6AD401E1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22" y="1319178"/>
            <a:ext cx="11085946" cy="5122712"/>
          </a:xfrm>
        </p:spPr>
        <p:txBody>
          <a:bodyPr/>
          <a:lstStyle/>
          <a:p>
            <a:r>
              <a:rPr lang="en-US" dirty="0"/>
              <a:t>Compile &amp; Run program</a:t>
            </a:r>
          </a:p>
          <a:p>
            <a:r>
              <a:rPr lang="en-US" dirty="0"/>
              <a:t>Explain the results of two test cases</a:t>
            </a:r>
          </a:p>
          <a:p>
            <a:r>
              <a:rPr lang="en-US" dirty="0"/>
              <a:t>Replace and Re-run:</a:t>
            </a:r>
          </a:p>
          <a:p>
            <a:pPr marL="168275" indent="0">
              <a:buNone/>
            </a:pPr>
            <a:r>
              <a:rPr lang="en-US" dirty="0"/>
              <a:t>   </a:t>
            </a:r>
            <a:r>
              <a:rPr lang="en-US" dirty="0" err="1"/>
              <a:t>scanf</a:t>
            </a:r>
            <a:r>
              <a:rPr lang="en-US" dirty="0"/>
              <a:t>(“%s”, S)   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scanf</a:t>
            </a:r>
            <a:r>
              <a:rPr lang="en-US" dirty="0">
                <a:sym typeface="Wingdings" pitchFamily="2" charset="2"/>
              </a:rPr>
              <a:t>(“%10[^\n]”, 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5C61A-05CC-4628-9C5C-6DE76521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F32A7-4D28-4D13-A081-8C628F3A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AF5BF-15EB-49A6-847F-6D6AC53C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27" y="872053"/>
            <a:ext cx="5166133" cy="3417459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05F77-FC7D-42F2-BD83-FD105625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25" y="5262825"/>
            <a:ext cx="3236349" cy="986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805E2-6BE2-45B6-902C-4F4717DBE1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5528376" y="5262825"/>
            <a:ext cx="6315366" cy="9864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15B0CB-EF91-477D-934B-E0A9390DCC63}"/>
              </a:ext>
            </a:extLst>
          </p:cNvPr>
          <p:cNvCxnSpPr>
            <a:stCxn id="7" idx="2"/>
          </p:cNvCxnSpPr>
          <p:nvPr/>
        </p:nvCxnSpPr>
        <p:spPr>
          <a:xfrm flipH="1">
            <a:off x="4191360" y="4289512"/>
            <a:ext cx="4654834" cy="88369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3523D4-048A-4DC2-925B-8DFE9B70F2E9}"/>
              </a:ext>
            </a:extLst>
          </p:cNvPr>
          <p:cNvCxnSpPr>
            <a:stCxn id="7" idx="2"/>
          </p:cNvCxnSpPr>
          <p:nvPr/>
        </p:nvCxnSpPr>
        <p:spPr>
          <a:xfrm flipH="1">
            <a:off x="8846193" y="4289512"/>
            <a:ext cx="1" cy="92610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CA8DBC-1F30-497A-A0E0-29E39E1A95AC}"/>
              </a:ext>
            </a:extLst>
          </p:cNvPr>
          <p:cNvSpPr txBox="1"/>
          <p:nvPr/>
        </p:nvSpPr>
        <p:spPr>
          <a:xfrm>
            <a:off x="2900520" y="4731357"/>
            <a:ext cx="161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case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2ADC3-86FE-409D-8DCB-44AB66B106B9}"/>
              </a:ext>
            </a:extLst>
          </p:cNvPr>
          <p:cNvSpPr txBox="1"/>
          <p:nvPr/>
        </p:nvSpPr>
        <p:spPr>
          <a:xfrm>
            <a:off x="8846193" y="4792498"/>
            <a:ext cx="16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case 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53091D-525E-4800-AE11-22A93B0F3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451" y="3301065"/>
            <a:ext cx="285750" cy="28575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8A3EBC93-0663-4415-ADE8-FE8414E38CBD}"/>
              </a:ext>
            </a:extLst>
          </p:cNvPr>
          <p:cNvSpPr/>
          <p:nvPr/>
        </p:nvSpPr>
        <p:spPr>
          <a:xfrm>
            <a:off x="8074990" y="4035697"/>
            <a:ext cx="1423027" cy="4509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9938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2906-41FE-4D78-8933-AADAA668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784585"/>
            <a:ext cx="11085946" cy="468797"/>
          </a:xfrm>
        </p:spPr>
        <p:txBody>
          <a:bodyPr/>
          <a:lstStyle/>
          <a:p>
            <a:r>
              <a:rPr lang="en-US" sz="35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0F94-8514-4BB9-8244-50D32DA2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465006"/>
            <a:ext cx="11085946" cy="4976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After studying this section, you should be able to:</a:t>
            </a:r>
          </a:p>
          <a:p>
            <a:r>
              <a:rPr lang="en-US" sz="2500" dirty="0"/>
              <a:t>The way is used to store a string of characters in C.</a:t>
            </a:r>
          </a:p>
          <a:p>
            <a:r>
              <a:rPr lang="en-US" sz="2500" dirty="0"/>
              <a:t>How to declare/initialize a string in C?</a:t>
            </a:r>
          </a:p>
          <a:p>
            <a:r>
              <a:rPr lang="en-US" sz="2500" dirty="0"/>
              <a:t>How to access a character in a string?</a:t>
            </a:r>
          </a:p>
          <a:p>
            <a:r>
              <a:rPr lang="en-US" sz="2500" dirty="0"/>
              <a:t>What are operations on strings</a:t>
            </a:r>
          </a:p>
          <a:p>
            <a:pPr lvl="1"/>
            <a:r>
              <a:rPr lang="en-US" sz="2500" dirty="0"/>
              <a:t>Input/output (</a:t>
            </a:r>
            <a:r>
              <a:rPr lang="en-US" sz="2500" b="1" dirty="0" err="1"/>
              <a:t>stdio.h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Some common used functions in the library </a:t>
            </a:r>
            <a:r>
              <a:rPr lang="en-US" sz="2500" b="1" dirty="0" err="1"/>
              <a:t>string.h</a:t>
            </a:r>
            <a:endParaRPr lang="en-US" sz="2500" b="1" dirty="0"/>
          </a:p>
          <a:p>
            <a:r>
              <a:rPr lang="en-US" sz="2500" dirty="0"/>
              <a:t>How to manage an array of strings?</a:t>
            </a:r>
            <a:endParaRPr lang="en-US" sz="25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2E25-2450-4198-99A6-61853858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AF14-7EE6-4E20-8D7F-A38830C8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4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1CC2-7BD9-4829-8DDC-50389265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(…) -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ADE1-C4B8-4C74-80F4-2157AB4C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character specifiers used in the function </a:t>
            </a:r>
            <a:r>
              <a:rPr lang="en-US" b="1" dirty="0" err="1"/>
              <a:t>scanf</a:t>
            </a:r>
            <a:r>
              <a:rPr lang="en-US" b="1" dirty="0"/>
              <a:t>()</a:t>
            </a:r>
            <a:r>
              <a:rPr lang="en-US" dirty="0"/>
              <a:t>: Set of character are or not accepted.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1AAB5-4A2C-47B3-91A1-180882BC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E3F10-E588-4D62-AAEC-C1873ED9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E114C8-B58B-4245-B5C3-9786AC61F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43782"/>
              </p:ext>
            </p:extLst>
          </p:nvPr>
        </p:nvGraphicFramePr>
        <p:xfrm>
          <a:off x="1138084" y="2674374"/>
          <a:ext cx="10592098" cy="35072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49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949">
                <a:tc>
                  <a:txBody>
                    <a:bodyPr/>
                    <a:lstStyle/>
                    <a:p>
                      <a:r>
                        <a:rPr lang="en-US" dirty="0"/>
                        <a:t>Specifier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r>
                        <a:rPr lang="en-US" sz="2200" dirty="0"/>
                        <a:t>%[abcd]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Searches the input field for any  of the characters a, b, c, and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r>
                        <a:rPr lang="en-US" sz="2200" dirty="0"/>
                        <a:t>%[^abcd]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Searches the input field for any characters </a:t>
                      </a:r>
                      <a:r>
                        <a:rPr lang="en-US" sz="2200" b="1" dirty="0"/>
                        <a:t>except</a:t>
                      </a:r>
                      <a:r>
                        <a:rPr lang="en-US" sz="2200" dirty="0"/>
                        <a:t> a, b, c, and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90">
                <a:tc>
                  <a:txBody>
                    <a:bodyPr/>
                    <a:lstStyle/>
                    <a:p>
                      <a:r>
                        <a:rPr lang="en-US" sz="2200" dirty="0"/>
                        <a:t>%[0-9]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To catch all decimal digits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r>
                        <a:rPr lang="en-US" sz="2200" dirty="0"/>
                        <a:t>%[A-Z]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Catches all uppercase letters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r>
                        <a:rPr lang="en-US" sz="2200" dirty="0"/>
                        <a:t>%[0-9A-Za-z]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Catches all decimal digits and all letters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569">
                <a:tc>
                  <a:txBody>
                    <a:bodyPr/>
                    <a:lstStyle/>
                    <a:p>
                      <a:r>
                        <a:rPr lang="en-US" sz="2200" dirty="0"/>
                        <a:t>%[A-FT-Z]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Catches all uppercase letters from A to F and from T to 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36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8F2-DBC2-4B7E-A902-823C40B3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5. Input Strings: Using gets(…)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28E8-38DF-4B57-BAE1-31759E8E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cs typeface="Arial" charset="0"/>
              </a:rPr>
              <a:t>gets</a:t>
            </a:r>
            <a:r>
              <a:rPr lang="en-US" sz="2400" dirty="0">
                <a:latin typeface="Arial" charset="0"/>
                <a:cs typeface="Arial" charset="0"/>
              </a:rPr>
              <a:t> is a standard library function (</a:t>
            </a:r>
            <a:r>
              <a:rPr lang="en-US" sz="2400" dirty="0" err="1">
                <a:latin typeface="Arial" charset="0"/>
                <a:cs typeface="Arial" charset="0"/>
              </a:rPr>
              <a:t>stdio.h</a:t>
            </a:r>
            <a:r>
              <a:rPr lang="en-US" sz="2400" dirty="0">
                <a:latin typeface="Arial" charset="0"/>
                <a:cs typeface="Arial" charset="0"/>
              </a:rPr>
              <a:t>) that:</a:t>
            </a:r>
          </a:p>
          <a:p>
            <a:pPr lvl="1"/>
            <a:r>
              <a:rPr lang="en-US" dirty="0"/>
              <a:t>Accepts an empty string</a:t>
            </a:r>
          </a:p>
          <a:p>
            <a:pPr lvl="1"/>
            <a:r>
              <a:rPr lang="en-US" dirty="0"/>
              <a:t>Uses the </a:t>
            </a:r>
            <a:r>
              <a:rPr lang="en-US" b="1" dirty="0"/>
              <a:t>'\n' </a:t>
            </a:r>
            <a:r>
              <a:rPr lang="en-US" dirty="0"/>
              <a:t>as the delimiter</a:t>
            </a:r>
          </a:p>
          <a:p>
            <a:pPr lvl="1"/>
            <a:r>
              <a:rPr lang="en-US" dirty="0"/>
              <a:t>Throws away the delimiter after accepting the string</a:t>
            </a:r>
          </a:p>
          <a:p>
            <a:pPr lvl="1"/>
            <a:r>
              <a:rPr lang="en-US" dirty="0"/>
              <a:t>Automatically appends the null byte to the end of the set stored.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The prototype for </a:t>
            </a:r>
            <a:r>
              <a:rPr lang="en-US" sz="2400" b="1" dirty="0">
                <a:latin typeface="Arial" charset="0"/>
                <a:cs typeface="Arial" charset="0"/>
              </a:rPr>
              <a:t>gets</a:t>
            </a:r>
            <a:r>
              <a:rPr lang="en-US" sz="2400" dirty="0">
                <a:latin typeface="Arial" charset="0"/>
                <a:cs typeface="Arial" charset="0"/>
              </a:rPr>
              <a:t> is: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Warning</a:t>
            </a:r>
            <a:r>
              <a:rPr lang="en-US" dirty="0">
                <a:latin typeface="Arial" charset="0"/>
                <a:cs typeface="Arial" charset="0"/>
              </a:rPr>
              <a:t>: </a:t>
            </a:r>
            <a:r>
              <a:rPr lang="en-US" sz="2400" b="1" dirty="0">
                <a:latin typeface="Arial" charset="0"/>
                <a:cs typeface="Arial" charset="0"/>
              </a:rPr>
              <a:t>gets</a:t>
            </a:r>
            <a:r>
              <a:rPr lang="en-US" sz="2400" dirty="0">
                <a:latin typeface="Arial" charset="0"/>
                <a:cs typeface="Arial" charset="0"/>
              </a:rPr>
              <a:t> is unsafe. B</a:t>
            </a:r>
            <a:r>
              <a:rPr lang="en-US" dirty="0"/>
              <a:t>ecause it does not check the size of the buffer and can lead to buffer overflows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3E450-34A7-405D-A5BE-40E21929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07CCA-0DF0-4F98-BB98-E0F0D33B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20EB9-C11A-41EA-B4A0-8905AD7C6083}"/>
              </a:ext>
            </a:extLst>
          </p:cNvPr>
          <p:cNvSpPr/>
          <p:nvPr/>
        </p:nvSpPr>
        <p:spPr>
          <a:xfrm>
            <a:off x="3714396" y="4578625"/>
            <a:ext cx="4945626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en-US" sz="2400" b="1" dirty="0">
                <a:solidFill>
                  <a:srgbClr val="0000CC"/>
                </a:solidFill>
                <a:latin typeface="Arial" charset="0"/>
                <a:cs typeface="Arial" charset="0"/>
              </a:rPr>
              <a:t>char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*</a:t>
            </a:r>
            <a:r>
              <a:rPr lang="en-US" sz="2400" b="1" dirty="0">
                <a:solidFill>
                  <a:srgbClr val="CC3300"/>
                </a:solidFill>
                <a:latin typeface="Arial" charset="0"/>
                <a:cs typeface="Arial" charset="0"/>
              </a:rPr>
              <a:t> gets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  <a:cs typeface="Arial" charset="0"/>
              </a:rPr>
              <a:t>char</a:t>
            </a:r>
            <a:r>
              <a:rPr lang="en-US" sz="2400" b="1" dirty="0">
                <a:solidFill>
                  <a:srgbClr val="CC3300"/>
                </a:solidFill>
                <a:latin typeface="Arial" charset="0"/>
                <a:cs typeface="Arial" charset="0"/>
              </a:rPr>
              <a:t> [ ]</a:t>
            </a:r>
            <a:r>
              <a:rPr lang="en-US" sz="2400" b="1" dirty="0">
                <a:solidFill>
                  <a:schemeClr val="tx1"/>
                </a:solidFill>
                <a:latin typeface="Arial" charset="0"/>
                <a:cs typeface="Arial" charset="0"/>
              </a:rPr>
              <a:t>);</a:t>
            </a:r>
            <a:endParaRPr lang="en-US" sz="2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204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0AE9-6786-4EA7-B32D-A1DC28A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gets(…) function: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D84C2-2BBD-4528-B52D-73AD126F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12B68-EA9E-4044-91D5-138A6B5E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BDB2E-E9BA-4B24-A9C1-FAA6E87D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10" y="1635993"/>
            <a:ext cx="6905625" cy="3133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6D1F4-24E6-4446-9F8B-9B099587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471" y="4277492"/>
            <a:ext cx="4429587" cy="133003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542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75B9-3A34-49C6-952F-94CC54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Input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91DE-7900-482E-99C6-C5420F5D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hints below, write a program that takes in a string of characters and prints it out.</a:t>
            </a:r>
          </a:p>
          <a:p>
            <a:r>
              <a:rPr lang="en-US" i="1" dirty="0"/>
              <a:t>Hint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569EE-A683-473C-A1A4-A97AC5C7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63085-4BFC-4986-A74F-82091633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72D515C-A784-4930-937B-1A92C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9128" y="2627208"/>
            <a:ext cx="7918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725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73AE-4E02-4576-8AE3-725BD7A7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6. May Operators Applied to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65A7-0132-4298-B06B-2BC568C4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operators act on primitive data type only (char, int, float, …)</a:t>
            </a:r>
          </a:p>
          <a:p>
            <a:r>
              <a:rPr lang="en-US" dirty="0">
                <a:sym typeface="Wingdings" pitchFamily="2" charset="2"/>
              </a:rPr>
              <a:t>Can not be applied to static arrays and static strings.</a:t>
            </a:r>
          </a:p>
          <a:p>
            <a:endParaRPr lang="en-US" sz="14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Example: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7F826-BE1A-4788-9511-B9E4B269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5BC5-7308-423B-AA67-18AC090A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40ED2-EA8D-4746-AA60-B4FF92C87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3671" y="2521635"/>
            <a:ext cx="2364657" cy="73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1943EE-6B9B-4D87-B194-0D1CCDF9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79" y="5190723"/>
            <a:ext cx="6066503" cy="94168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54FA0-57FE-4761-9BEB-AC8E3D045696}"/>
              </a:ext>
            </a:extLst>
          </p:cNvPr>
          <p:cNvCxnSpPr>
            <a:cxnSpLocks/>
          </p:cNvCxnSpPr>
          <p:nvPr/>
        </p:nvCxnSpPr>
        <p:spPr>
          <a:xfrm>
            <a:off x="4997909" y="5329084"/>
            <a:ext cx="586814" cy="570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1248F-45AE-4341-8FA8-6D009C703AD5}"/>
              </a:ext>
            </a:extLst>
          </p:cNvPr>
          <p:cNvSpPr/>
          <p:nvPr/>
        </p:nvSpPr>
        <p:spPr>
          <a:xfrm>
            <a:off x="6830030" y="3690795"/>
            <a:ext cx="3733800" cy="685800"/>
          </a:xfrm>
          <a:prstGeom prst="rect">
            <a:avLst/>
          </a:prstGeom>
          <a:solidFill>
            <a:srgbClr val="0000CC"/>
          </a:solidFill>
          <a:ln>
            <a:solidFill>
              <a:srgbClr val="00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functions for processing arrays and string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11170A-D242-4AF5-BBFE-5ED59BA073F8}"/>
              </a:ext>
            </a:extLst>
          </p:cNvPr>
          <p:cNvCxnSpPr/>
          <p:nvPr/>
        </p:nvCxnSpPr>
        <p:spPr>
          <a:xfrm flipV="1">
            <a:off x="8686060" y="4522839"/>
            <a:ext cx="0" cy="5309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1A4BC8A-E22E-403E-BDFC-5717A02E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92" y="3842628"/>
            <a:ext cx="3884399" cy="22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50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C22B-960D-46CD-8A00-0071BE7C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Functions: </a:t>
            </a:r>
            <a:r>
              <a:rPr lang="en-US" dirty="0" err="1">
                <a:solidFill>
                  <a:srgbClr val="0000CC"/>
                </a:solidFill>
              </a:rPr>
              <a:t>string.h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E6FAF-3ADD-497E-891F-81B7918C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F1BA-B381-465B-9FD2-2E4D91F6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6C029A-8601-4BBD-83DD-EFF1E714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85332"/>
              </p:ext>
            </p:extLst>
          </p:nvPr>
        </p:nvGraphicFramePr>
        <p:xfrm>
          <a:off x="724310" y="1447252"/>
          <a:ext cx="11085946" cy="479623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83133">
                  <a:extLst>
                    <a:ext uri="{9D8B030D-6E8A-4147-A177-3AD203B41FA5}">
                      <a16:colId xmlns:a16="http://schemas.microsoft.com/office/drawing/2014/main" val="4005846804"/>
                    </a:ext>
                  </a:extLst>
                </a:gridCol>
                <a:gridCol w="8302813">
                  <a:extLst>
                    <a:ext uri="{9D8B030D-6E8A-4147-A177-3AD203B41FA5}">
                      <a16:colId xmlns:a16="http://schemas.microsoft.com/office/drawing/2014/main" val="1374645731"/>
                    </a:ext>
                  </a:extLst>
                </a:gridCol>
              </a:tblGrid>
              <a:tr h="532915">
                <a:tc>
                  <a:txBody>
                    <a:bodyPr/>
                    <a:lstStyle/>
                    <a:p>
                      <a:r>
                        <a:rPr lang="en-US" sz="2200" dirty="0"/>
                        <a:t>Common </a:t>
                      </a:r>
                      <a:r>
                        <a:rPr lang="en-US" sz="2200" dirty="0" err="1"/>
                        <a:t>Funtions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614964"/>
                  </a:ext>
                </a:extLst>
              </a:tr>
              <a:tr h="532915"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CC"/>
                          </a:solidFill>
                        </a:rPr>
                        <a:t>strlen</a:t>
                      </a:r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Get the length of a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76103"/>
                  </a:ext>
                </a:extLst>
              </a:tr>
              <a:tr h="532915"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CC"/>
                          </a:solidFill>
                        </a:rPr>
                        <a:t>strcpy</a:t>
                      </a:r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Copy source string to destination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16417"/>
                  </a:ext>
                </a:extLst>
              </a:tr>
              <a:tr h="532915"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CC"/>
                          </a:solidFill>
                        </a:rPr>
                        <a:t>strcmp</a:t>
                      </a:r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Compare two strings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37535"/>
                  </a:ext>
                </a:extLst>
              </a:tr>
              <a:tr h="532915"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CC"/>
                          </a:solidFill>
                        </a:rPr>
                        <a:t>strcat</a:t>
                      </a:r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Concatenate string </a:t>
                      </a:r>
                      <a:r>
                        <a:rPr lang="en-US" sz="2200" dirty="0" err="1"/>
                        <a:t>src</a:t>
                      </a:r>
                      <a:r>
                        <a:rPr lang="en-US" sz="2200" baseline="0" dirty="0"/>
                        <a:t> to the end of </a:t>
                      </a:r>
                      <a:r>
                        <a:rPr lang="en-US" sz="2200" baseline="0" dirty="0" err="1"/>
                        <a:t>dest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818727"/>
                  </a:ext>
                </a:extLst>
              </a:tr>
              <a:tr h="532915"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CC"/>
                          </a:solidFill>
                        </a:rPr>
                        <a:t>strupr</a:t>
                      </a:r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Convert a string to uppercase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669159"/>
                  </a:ext>
                </a:extLst>
              </a:tr>
              <a:tr h="532915"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CC"/>
                          </a:solidFill>
                        </a:rPr>
                        <a:t>strlwr</a:t>
                      </a:r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Convert a string to lowercase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603193"/>
                  </a:ext>
                </a:extLst>
              </a:tr>
              <a:tr h="532915"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CC"/>
                          </a:solidFill>
                        </a:rPr>
                        <a:t>strstr</a:t>
                      </a:r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Find</a:t>
                      </a:r>
                      <a:r>
                        <a:rPr lang="en-US" sz="2200" baseline="0" dirty="0"/>
                        <a:t> the address of a substring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054396"/>
                  </a:ext>
                </a:extLst>
              </a:tr>
              <a:tr h="532915"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CC"/>
                          </a:solidFill>
                        </a:rPr>
                        <a:t>strtok</a:t>
                      </a:r>
                      <a:r>
                        <a:rPr lang="en-US" sz="2200" dirty="0">
                          <a:solidFill>
                            <a:srgbClr val="0000CC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Breaks string str into a series of tokens separated by </a:t>
                      </a:r>
                      <a:r>
                        <a:rPr lang="en-US" sz="2200" dirty="0" err="1"/>
                        <a:t>delim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5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53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405A-9F49-4DA8-85E2-A2179EAF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strlen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5ED1-7FB5-4CDD-A8A9-F61392C9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strlen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 function calculates the length of a given string. It doesn’t count the null character </a:t>
            </a:r>
            <a:r>
              <a:rPr lang="en-US" b="1" dirty="0"/>
              <a:t>‘\0’.</a:t>
            </a:r>
          </a:p>
          <a:p>
            <a:r>
              <a:rPr lang="en-US" b="1" dirty="0"/>
              <a:t>Syntax: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5D6B-4087-4982-93F7-29A1603E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780C-85D4-419A-B4FE-833369E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AC927-F5F1-4DEA-93D5-82DC512E6445}"/>
              </a:ext>
            </a:extLst>
          </p:cNvPr>
          <p:cNvSpPr/>
          <p:nvPr/>
        </p:nvSpPr>
        <p:spPr>
          <a:xfrm>
            <a:off x="2595716" y="2415527"/>
            <a:ext cx="4945626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int </a:t>
            </a:r>
            <a:r>
              <a:rPr lang="en-US" sz="2200" b="1" dirty="0" err="1">
                <a:solidFill>
                  <a:schemeClr val="tx1"/>
                </a:solidFill>
                <a:latin typeface="+mj-lt"/>
              </a:rPr>
              <a:t>strlen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(const char *str);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6FD311-0C06-4E9A-AA3C-A790D317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16" y="3266993"/>
            <a:ext cx="4410075" cy="3076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580FF1-6A34-41C8-92BA-315ED4C1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349" y="4349391"/>
            <a:ext cx="2091664" cy="7775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71EEB1-1A94-4CBB-B067-5013A7EFCBBF}"/>
              </a:ext>
            </a:extLst>
          </p:cNvPr>
          <p:cNvSpPr txBox="1"/>
          <p:nvPr/>
        </p:nvSpPr>
        <p:spPr>
          <a:xfrm>
            <a:off x="8389524" y="3873910"/>
            <a:ext cx="11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734151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405A-9F49-4DA8-85E2-A2179EAF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strcpy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5ED1-7FB5-4CDD-A8A9-F61392C9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0" i="0" dirty="0">
                <a:solidFill>
                  <a:srgbClr val="273239"/>
                </a:solidFill>
                <a:effectLst/>
                <a:latin typeface="+mj-lt"/>
              </a:rPr>
              <a:t>The </a:t>
            </a:r>
            <a:r>
              <a:rPr lang="en-US" sz="2200" b="0" i="0" dirty="0" err="1">
                <a:solidFill>
                  <a:srgbClr val="C00000"/>
                </a:solidFill>
                <a:effectLst/>
                <a:latin typeface="+mj-lt"/>
              </a:rPr>
              <a:t>strcpy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+mj-lt"/>
              </a:rPr>
              <a:t>()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+mj-lt"/>
              </a:rPr>
              <a:t> is a function used to copy one string to another</a:t>
            </a:r>
          </a:p>
          <a:p>
            <a:r>
              <a:rPr lang="en-US" sz="2200" b="1" dirty="0"/>
              <a:t>Syntax:</a:t>
            </a:r>
          </a:p>
          <a:p>
            <a:r>
              <a:rPr lang="en-US" sz="22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5D6B-4087-4982-93F7-29A1603E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780C-85D4-419A-B4FE-833369E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AC927-F5F1-4DEA-93D5-82DC512E6445}"/>
              </a:ext>
            </a:extLst>
          </p:cNvPr>
          <p:cNvSpPr/>
          <p:nvPr/>
        </p:nvSpPr>
        <p:spPr>
          <a:xfrm>
            <a:off x="3342967" y="1867610"/>
            <a:ext cx="5506065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char* </a:t>
            </a:r>
            <a:r>
              <a:rPr lang="en-US" sz="2200" b="1" dirty="0" err="1">
                <a:solidFill>
                  <a:schemeClr val="tx1"/>
                </a:solidFill>
                <a:latin typeface="+mj-lt"/>
              </a:rPr>
              <a:t>strcpy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(char*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dest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const char*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src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1EEB1-1A94-4CBB-B067-5013A7EFCBBF}"/>
              </a:ext>
            </a:extLst>
          </p:cNvPr>
          <p:cNvSpPr txBox="1"/>
          <p:nvPr/>
        </p:nvSpPr>
        <p:spPr>
          <a:xfrm>
            <a:off x="7956905" y="3844466"/>
            <a:ext cx="11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3D8E2-74B9-417D-8CDC-66E704C7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03" y="2596408"/>
            <a:ext cx="4387817" cy="3739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2E53B4-7A05-4B30-9E9A-DBB9BB8EA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942" y="4338587"/>
            <a:ext cx="2525427" cy="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79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405A-9F49-4DA8-85E2-A2179EAF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strcmp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5ED1-7FB5-4CDD-A8A9-F61392C9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lexicographically compares the first n characters from the two null-terminated strings and returns an integer based on the outcome.</a:t>
            </a:r>
          </a:p>
          <a:p>
            <a:r>
              <a:rPr lang="en-US" b="1" dirty="0"/>
              <a:t>Syntax: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5D6B-4087-4982-93F7-29A1603E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780C-85D4-419A-B4FE-833369E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AC927-F5F1-4DEA-93D5-82DC512E6445}"/>
              </a:ext>
            </a:extLst>
          </p:cNvPr>
          <p:cNvSpPr/>
          <p:nvPr/>
        </p:nvSpPr>
        <p:spPr>
          <a:xfrm>
            <a:off x="2595716" y="2415527"/>
            <a:ext cx="8952048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int </a:t>
            </a:r>
            <a:r>
              <a:rPr lang="en-US" sz="2200" b="1" dirty="0" err="1">
                <a:solidFill>
                  <a:schemeClr val="tx1"/>
                </a:solidFill>
                <a:latin typeface="+mj-lt"/>
              </a:rPr>
              <a:t>strcmp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(const char *str1, const char *str2);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67880-20E3-43A8-A34C-775A35D3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16" y="3303479"/>
            <a:ext cx="5819677" cy="2998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1B02E-550D-4FC9-9ED2-67854908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067" y="3753090"/>
            <a:ext cx="3600450" cy="101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71EEB1-1A94-4CBB-B067-5013A7EFCBBF}"/>
              </a:ext>
            </a:extLst>
          </p:cNvPr>
          <p:cNvSpPr txBox="1"/>
          <p:nvPr/>
        </p:nvSpPr>
        <p:spPr>
          <a:xfrm>
            <a:off x="8034296" y="3343619"/>
            <a:ext cx="11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97351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405A-9F49-4DA8-85E2-A2179EAF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strcat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5ED1-7FB5-4CDD-A8A9-F61392C9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strcat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 function is used for string concatenation. It will append a copy of the source string to the end of the destination string.</a:t>
            </a:r>
          </a:p>
          <a:p>
            <a:r>
              <a:rPr lang="en-US" b="1" dirty="0"/>
              <a:t>Syntax: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5D6B-4087-4982-93F7-29A1603E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780C-85D4-419A-B4FE-833369E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AC927-F5F1-4DEA-93D5-82DC512E6445}"/>
              </a:ext>
            </a:extLst>
          </p:cNvPr>
          <p:cNvSpPr/>
          <p:nvPr/>
        </p:nvSpPr>
        <p:spPr>
          <a:xfrm>
            <a:off x="2595716" y="2415527"/>
            <a:ext cx="8952048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fr-FR" sz="2200" dirty="0">
                <a:solidFill>
                  <a:schemeClr val="tx1"/>
                </a:solidFill>
                <a:latin typeface="+mj-lt"/>
              </a:rPr>
              <a:t>char* </a:t>
            </a:r>
            <a:r>
              <a:rPr lang="fr-FR" sz="2200" b="1" dirty="0" err="1">
                <a:solidFill>
                  <a:schemeClr val="tx1"/>
                </a:solidFill>
                <a:latin typeface="+mj-lt"/>
              </a:rPr>
              <a:t>strcat</a:t>
            </a:r>
            <a:r>
              <a:rPr lang="fr-FR" sz="2200" dirty="0">
                <a:solidFill>
                  <a:schemeClr val="tx1"/>
                </a:solidFill>
                <a:latin typeface="+mj-lt"/>
              </a:rPr>
              <a:t>(char* </a:t>
            </a:r>
            <a:r>
              <a:rPr lang="fr-FR" sz="2200" dirty="0" err="1">
                <a:solidFill>
                  <a:schemeClr val="tx1"/>
                </a:solidFill>
                <a:latin typeface="+mj-lt"/>
              </a:rPr>
              <a:t>dest</a:t>
            </a:r>
            <a:r>
              <a:rPr lang="fr-FR" sz="2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fr-FR" sz="2200" dirty="0" err="1">
                <a:solidFill>
                  <a:schemeClr val="tx1"/>
                </a:solidFill>
                <a:latin typeface="+mj-lt"/>
              </a:rPr>
              <a:t>const</a:t>
            </a:r>
            <a:r>
              <a:rPr lang="fr-FR" sz="2200" dirty="0">
                <a:solidFill>
                  <a:schemeClr val="tx1"/>
                </a:solidFill>
                <a:latin typeface="+mj-lt"/>
              </a:rPr>
              <a:t> char* src);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1EEB1-1A94-4CBB-B067-5013A7EFCBBF}"/>
              </a:ext>
            </a:extLst>
          </p:cNvPr>
          <p:cNvSpPr txBox="1"/>
          <p:nvPr/>
        </p:nvSpPr>
        <p:spPr>
          <a:xfrm>
            <a:off x="8304930" y="3286573"/>
            <a:ext cx="11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24BBED-6C53-458F-83D9-15FD5987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96" y="3716883"/>
            <a:ext cx="3276600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C6D2D5-A4BB-433D-988E-4D2767C2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16" y="3230929"/>
            <a:ext cx="53054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88CC-661C-4CD3-8FD1-08CAC3CE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935966"/>
            <a:ext cx="11085946" cy="468797"/>
          </a:xfrm>
        </p:spPr>
        <p:txBody>
          <a:bodyPr/>
          <a:lstStyle/>
          <a:p>
            <a:r>
              <a:rPr lang="en-US" sz="35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50F8-D0BE-4BED-9D51-97710B68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535490"/>
            <a:ext cx="11085946" cy="4945209"/>
          </a:xfrm>
        </p:spPr>
        <p:txBody>
          <a:bodyPr>
            <a:normAutofit/>
          </a:bodyPr>
          <a:lstStyle/>
          <a:p>
            <a:r>
              <a:rPr lang="en-US" dirty="0"/>
              <a:t>Null-String/C-String</a:t>
            </a:r>
          </a:p>
          <a:p>
            <a:r>
              <a:rPr lang="en-US" dirty="0"/>
              <a:t>Declare/Initialize a string</a:t>
            </a:r>
          </a:p>
          <a:p>
            <a:r>
              <a:rPr lang="en-US" dirty="0"/>
              <a:t>Data stored in a string</a:t>
            </a:r>
          </a:p>
          <a:p>
            <a:r>
              <a:rPr lang="en-US" dirty="0"/>
              <a:t>Output a String</a:t>
            </a:r>
          </a:p>
          <a:p>
            <a:r>
              <a:rPr lang="en-US" dirty="0"/>
              <a:t>Input a string</a:t>
            </a:r>
          </a:p>
          <a:p>
            <a:r>
              <a:rPr lang="en-US" dirty="0"/>
              <a:t>May Operators Applied to String?</a:t>
            </a:r>
          </a:p>
          <a:p>
            <a:r>
              <a:rPr lang="en-US" dirty="0"/>
              <a:t>Other String Functions</a:t>
            </a:r>
          </a:p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2AE88-F5E1-4081-8DD1-CA08265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7F6C-14EE-40DA-A4D5-0D0DF5A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9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405A-9F49-4DA8-85E2-A2179EAF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strupr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5ED1-7FB5-4CDD-A8A9-F61392C9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strupr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 function is used to converts a given string to uppercase. </a:t>
            </a:r>
          </a:p>
          <a:p>
            <a:r>
              <a:rPr lang="en-US" b="1" dirty="0"/>
              <a:t>Syntax: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5D6B-4087-4982-93F7-29A1603E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780C-85D4-419A-B4FE-833369E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AC927-F5F1-4DEA-93D5-82DC512E6445}"/>
              </a:ext>
            </a:extLst>
          </p:cNvPr>
          <p:cNvSpPr/>
          <p:nvPr/>
        </p:nvSpPr>
        <p:spPr>
          <a:xfrm>
            <a:off x="2665808" y="2008983"/>
            <a:ext cx="6499123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fr-FR" sz="2200" dirty="0">
                <a:solidFill>
                  <a:schemeClr val="tx1"/>
                </a:solidFill>
                <a:latin typeface="+mj-lt"/>
              </a:rPr>
              <a:t>char *</a:t>
            </a:r>
            <a:r>
              <a:rPr lang="fr-FR" sz="2200" b="1" dirty="0" err="1">
                <a:solidFill>
                  <a:schemeClr val="tx1"/>
                </a:solidFill>
                <a:latin typeface="+mj-lt"/>
              </a:rPr>
              <a:t>strupr</a:t>
            </a:r>
            <a:r>
              <a:rPr lang="fr-FR" sz="2200" dirty="0">
                <a:solidFill>
                  <a:schemeClr val="tx1"/>
                </a:solidFill>
                <a:latin typeface="+mj-lt"/>
              </a:rPr>
              <a:t>(char *</a:t>
            </a:r>
            <a:r>
              <a:rPr lang="fr-FR" sz="2200" dirty="0" err="1">
                <a:solidFill>
                  <a:schemeClr val="tx1"/>
                </a:solidFill>
                <a:latin typeface="+mj-lt"/>
              </a:rPr>
              <a:t>str</a:t>
            </a:r>
            <a:r>
              <a:rPr lang="fr-FR" sz="2200" dirty="0">
                <a:solidFill>
                  <a:schemeClr val="tx1"/>
                </a:solidFill>
                <a:latin typeface="+mj-lt"/>
              </a:rPr>
              <a:t>);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1EEB1-1A94-4CBB-B067-5013A7EFCBBF}"/>
              </a:ext>
            </a:extLst>
          </p:cNvPr>
          <p:cNvSpPr txBox="1"/>
          <p:nvPr/>
        </p:nvSpPr>
        <p:spPr>
          <a:xfrm>
            <a:off x="8304930" y="3286573"/>
            <a:ext cx="11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1B0704-AEAF-4A17-A03C-F21E1968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50" y="3429000"/>
            <a:ext cx="6591300" cy="2609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AEF40-BE60-47E3-B2B7-1444EF4F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207" y="3731985"/>
            <a:ext cx="3316143" cy="6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55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405A-9F49-4DA8-85E2-A2179EAF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strlwr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5ED1-7FB5-4CDD-A8A9-F61392C9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strlwr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 function is used to converts a given string to lowercase. </a:t>
            </a:r>
          </a:p>
          <a:p>
            <a:r>
              <a:rPr lang="en-US" b="1" dirty="0"/>
              <a:t>Syntax: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5D6B-4087-4982-93F7-29A1603E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780C-85D4-419A-B4FE-833369E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AC927-F5F1-4DEA-93D5-82DC512E6445}"/>
              </a:ext>
            </a:extLst>
          </p:cNvPr>
          <p:cNvSpPr/>
          <p:nvPr/>
        </p:nvSpPr>
        <p:spPr>
          <a:xfrm>
            <a:off x="2665808" y="2008983"/>
            <a:ext cx="6499123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fr-FR" sz="2200" dirty="0">
                <a:solidFill>
                  <a:schemeClr val="tx1"/>
                </a:solidFill>
                <a:latin typeface="+mj-lt"/>
              </a:rPr>
              <a:t>char *</a:t>
            </a:r>
            <a:r>
              <a:rPr lang="fr-FR" sz="2200" b="1" dirty="0" err="1">
                <a:solidFill>
                  <a:schemeClr val="tx1"/>
                </a:solidFill>
                <a:latin typeface="+mj-lt"/>
              </a:rPr>
              <a:t>strlwr</a:t>
            </a:r>
            <a:r>
              <a:rPr lang="fr-FR" sz="2200" dirty="0">
                <a:solidFill>
                  <a:schemeClr val="tx1"/>
                </a:solidFill>
                <a:latin typeface="+mj-lt"/>
              </a:rPr>
              <a:t>(char *</a:t>
            </a:r>
            <a:r>
              <a:rPr lang="fr-FR" sz="2200" dirty="0" err="1">
                <a:solidFill>
                  <a:schemeClr val="tx1"/>
                </a:solidFill>
                <a:latin typeface="+mj-lt"/>
              </a:rPr>
              <a:t>str</a:t>
            </a:r>
            <a:r>
              <a:rPr lang="fr-FR" sz="2200" dirty="0">
                <a:solidFill>
                  <a:schemeClr val="tx1"/>
                </a:solidFill>
                <a:latin typeface="+mj-lt"/>
              </a:rPr>
              <a:t>);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1EEB1-1A94-4CBB-B067-5013A7EFCBBF}"/>
              </a:ext>
            </a:extLst>
          </p:cNvPr>
          <p:cNvSpPr txBox="1"/>
          <p:nvPr/>
        </p:nvSpPr>
        <p:spPr>
          <a:xfrm>
            <a:off x="8026996" y="3311737"/>
            <a:ext cx="11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88B380-0A9C-4725-92F6-6DC3A671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57" y="3429000"/>
            <a:ext cx="6581775" cy="2600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EF17C1-A8C5-40FD-9797-B3DBD9EC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206" y="3722272"/>
            <a:ext cx="3409557" cy="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9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405A-9F49-4DA8-85E2-A2179EAF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strstr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5ED1-7FB5-4CDD-A8A9-F61392C9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strstr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 function is used to search the first occurrence of a substring in another string. </a:t>
            </a:r>
          </a:p>
          <a:p>
            <a:r>
              <a:rPr lang="en-US" b="1" dirty="0"/>
              <a:t>Syntax: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5D6B-4087-4982-93F7-29A1603E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780C-85D4-419A-B4FE-833369E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AC927-F5F1-4DEA-93D5-82DC512E6445}"/>
              </a:ext>
            </a:extLst>
          </p:cNvPr>
          <p:cNvSpPr/>
          <p:nvPr/>
        </p:nvSpPr>
        <p:spPr>
          <a:xfrm>
            <a:off x="2665808" y="2462866"/>
            <a:ext cx="8501794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char *</a:t>
            </a:r>
            <a:r>
              <a:rPr lang="en-US" sz="2200" b="1" dirty="0" err="1">
                <a:solidFill>
                  <a:schemeClr val="tx1"/>
                </a:solidFill>
                <a:latin typeface="+mj-lt"/>
              </a:rPr>
              <a:t>strstr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(const char *s1, const char *s2);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1EEB1-1A94-4CBB-B067-5013A7EFCBBF}"/>
              </a:ext>
            </a:extLst>
          </p:cNvPr>
          <p:cNvSpPr txBox="1"/>
          <p:nvPr/>
        </p:nvSpPr>
        <p:spPr>
          <a:xfrm>
            <a:off x="7309241" y="4132212"/>
            <a:ext cx="11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64A91-6384-4024-AAFB-6A50BC4CA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12" y="3629404"/>
            <a:ext cx="5457949" cy="2739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5592C0-C9E5-4622-B0F3-B660CB32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01" y="4519274"/>
            <a:ext cx="3852401" cy="3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44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405A-9F49-4DA8-85E2-A2179EAF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strtok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5ED1-7FB5-4CDD-A8A9-F61392C9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strtok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 function is used to split the string into small tokens based on a set of delimiter characters. </a:t>
            </a:r>
          </a:p>
          <a:p>
            <a:r>
              <a:rPr lang="en-US" b="1" dirty="0"/>
              <a:t>Syntax: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5D6B-4087-4982-93F7-29A1603E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780C-85D4-419A-B4FE-833369E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AC927-F5F1-4DEA-93D5-82DC512E6445}"/>
              </a:ext>
            </a:extLst>
          </p:cNvPr>
          <p:cNvSpPr/>
          <p:nvPr/>
        </p:nvSpPr>
        <p:spPr>
          <a:xfrm>
            <a:off x="2665808" y="2462866"/>
            <a:ext cx="8501794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char * </a:t>
            </a:r>
            <a:r>
              <a:rPr lang="en-US" sz="2200" b="1" dirty="0" err="1">
                <a:solidFill>
                  <a:schemeClr val="tx1"/>
                </a:solidFill>
                <a:latin typeface="+mj-lt"/>
              </a:rPr>
              <a:t>strtok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(char* str, const char *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delims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1EEB1-1A94-4CBB-B067-5013A7EFCBBF}"/>
              </a:ext>
            </a:extLst>
          </p:cNvPr>
          <p:cNvSpPr txBox="1"/>
          <p:nvPr/>
        </p:nvSpPr>
        <p:spPr>
          <a:xfrm>
            <a:off x="8388257" y="3420491"/>
            <a:ext cx="11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76EBF-46E1-470F-8AC9-68FFF3A6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08" y="3240430"/>
            <a:ext cx="4944360" cy="3142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500AA-2397-4B9C-9305-B5935F0C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017" y="3827498"/>
            <a:ext cx="2155670" cy="11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31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7D33-76E9-4BAE-839E-B325E61C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Using built-in function (</a:t>
            </a:r>
            <a:r>
              <a:rPr lang="en-US" dirty="0" err="1"/>
              <a:t>string.h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D87E-2B38-478B-A578-E5CD66AC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Write a program that:</a:t>
            </a:r>
          </a:p>
          <a:p>
            <a:r>
              <a:rPr lang="en-US" dirty="0"/>
              <a:t>Prompts the user to input two strings.</a:t>
            </a:r>
          </a:p>
          <a:p>
            <a:r>
              <a:rPr lang="en-US" dirty="0"/>
              <a:t>Compares the two strings and displays whether they are equal or which one is lexicographically greater.</a:t>
            </a:r>
          </a:p>
          <a:p>
            <a:r>
              <a:rPr lang="en-US" dirty="0"/>
              <a:t>Concatenates the two strings and displays the result.</a:t>
            </a:r>
          </a:p>
          <a:p>
            <a:r>
              <a:rPr lang="en-US" dirty="0"/>
              <a:t>Calculates and displays the length of the concatenated string.</a:t>
            </a:r>
          </a:p>
          <a:p>
            <a:r>
              <a:rPr lang="en-US" dirty="0"/>
              <a:t>Searches for a specific character (input by the user) in the concatenated string and displays its position (or indicates if it’s not found).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EE8FB-F8E5-4AA5-BC8B-D86340D2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69CEF-38D7-4246-AB2D-10653035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17D3-A150-4791-9A96-F7F1F6BE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853411"/>
            <a:ext cx="11085946" cy="46879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7. Some User-Defined String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F2D04-BEA2-49A6-B782-8B580390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71458-587F-487A-B2F9-F3E2BCBB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D28FC8-E623-4899-ACBC-DCF4AF8B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25274"/>
              </p:ext>
            </p:extLst>
          </p:nvPr>
        </p:nvGraphicFramePr>
        <p:xfrm>
          <a:off x="727586" y="1574799"/>
          <a:ext cx="10701673" cy="454086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6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527"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  <a:endParaRPr lang="en-US" sz="2000" dirty="0">
                        <a:latin typeface="+mj-lt"/>
                        <a:cs typeface="Courier New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Prototype</a:t>
                      </a:r>
                      <a:endParaRPr lang="en-US" sz="2000" dirty="0">
                        <a:latin typeface="+mj-lt"/>
                        <a:cs typeface="Courier New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504">
                <a:tc>
                  <a:txBody>
                    <a:bodyPr/>
                    <a:lstStyle/>
                    <a:p>
                      <a:r>
                        <a:rPr lang="en-US" sz="2200" b="1" dirty="0"/>
                        <a:t>Trim blanks at the beginning of a string</a:t>
                      </a:r>
                      <a:r>
                        <a:rPr lang="en-US" sz="2200" dirty="0"/>
                        <a:t>:  </a:t>
                      </a:r>
                    </a:p>
                    <a:p>
                      <a:r>
                        <a:rPr lang="en-US" sz="2200" dirty="0"/>
                        <a:t>“   Hello”     </a:t>
                      </a:r>
                      <a:r>
                        <a:rPr lang="en-US" sz="2200" dirty="0">
                          <a:sym typeface="Wingdings" pitchFamily="2" charset="2"/>
                        </a:rPr>
                        <a:t>“Hello”</a:t>
                      </a:r>
                      <a:endParaRPr lang="en-US" sz="2200" dirty="0"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char* </a:t>
                      </a:r>
                      <a:r>
                        <a:rPr lang="en-US" sz="2200" b="1" dirty="0"/>
                        <a:t>lTrim</a:t>
                      </a:r>
                      <a:r>
                        <a:rPr lang="en-US" sz="2200" dirty="0"/>
                        <a:t>(char s[])</a:t>
                      </a:r>
                      <a:endParaRPr lang="en-US" sz="2200" dirty="0"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504">
                <a:tc>
                  <a:txBody>
                    <a:bodyPr/>
                    <a:lstStyle/>
                    <a:p>
                      <a:r>
                        <a:rPr lang="en-US" sz="2200" b="1" dirty="0"/>
                        <a:t>Trim blanks at the end of a string</a:t>
                      </a:r>
                      <a:r>
                        <a:rPr lang="en-US" sz="2200" dirty="0"/>
                        <a:t>:  </a:t>
                      </a:r>
                    </a:p>
                    <a:p>
                      <a:r>
                        <a:rPr lang="en-US" sz="2200" dirty="0"/>
                        <a:t>“Hello   ” </a:t>
                      </a:r>
                      <a:r>
                        <a:rPr lang="en-US" sz="2200" dirty="0">
                          <a:sym typeface="Wingdings" pitchFamily="2" charset="2"/>
                        </a:rPr>
                        <a:t>     “Hello”</a:t>
                      </a:r>
                      <a:endParaRPr lang="en-US" sz="2200" dirty="0"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char* </a:t>
                      </a:r>
                      <a:r>
                        <a:rPr lang="en-US" sz="2200" b="1" dirty="0"/>
                        <a:t>rTrim</a:t>
                      </a:r>
                      <a:r>
                        <a:rPr lang="en-US" sz="2200" dirty="0"/>
                        <a:t>(char s[])</a:t>
                      </a:r>
                      <a:endParaRPr lang="en-US" sz="2200" dirty="0"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665">
                <a:tc>
                  <a:txBody>
                    <a:bodyPr/>
                    <a:lstStyle/>
                    <a:p>
                      <a:r>
                        <a:rPr lang="en-US" sz="2200" b="1" dirty="0"/>
                        <a:t>Trim extra blanks ins</a:t>
                      </a:r>
                      <a:r>
                        <a:rPr lang="en-US" sz="2200" b="1" baseline="0" dirty="0"/>
                        <a:t> a string</a:t>
                      </a:r>
                      <a:r>
                        <a:rPr lang="en-US" sz="2200" baseline="0" dirty="0"/>
                        <a:t>:</a:t>
                      </a:r>
                    </a:p>
                    <a:p>
                      <a:r>
                        <a:rPr lang="en-US" sz="2200" baseline="0" dirty="0"/>
                        <a:t>“   I   am   student   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</a:rPr>
                        <a:t>”</a:t>
                      </a:r>
                      <a:r>
                        <a:rPr lang="en-US" sz="2200" baseline="0" dirty="0"/>
                        <a:t>  </a:t>
                      </a:r>
                      <a:r>
                        <a:rPr lang="en-US" sz="2200" baseline="0" dirty="0">
                          <a:sym typeface="Wingdings" pitchFamily="2" charset="2"/>
                        </a:rPr>
                        <a:t>    “I am a student”</a:t>
                      </a:r>
                      <a:endParaRPr lang="en-US" sz="2200" dirty="0"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char*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="1" baseline="0" dirty="0"/>
                        <a:t>trim</a:t>
                      </a:r>
                      <a:r>
                        <a:rPr lang="en-US" sz="2200" baseline="0" dirty="0"/>
                        <a:t> (char s[])</a:t>
                      </a:r>
                      <a:endParaRPr lang="en-US" sz="2200" dirty="0"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9665">
                <a:tc>
                  <a:txBody>
                    <a:bodyPr/>
                    <a:lstStyle/>
                    <a:p>
                      <a:r>
                        <a:rPr lang="en-US" sz="2200" b="1" dirty="0"/>
                        <a:t>Convert a string to a name</a:t>
                      </a:r>
                      <a:r>
                        <a:rPr lang="en-US" sz="2200" dirty="0"/>
                        <a:t>:</a:t>
                      </a:r>
                    </a:p>
                    <a:p>
                      <a:r>
                        <a:rPr lang="en-US" sz="2200" dirty="0"/>
                        <a:t>“  hoang thi    </a:t>
                      </a:r>
                      <a:r>
                        <a:rPr lang="en-US" sz="2200" dirty="0" err="1"/>
                        <a:t>hoa</a:t>
                      </a:r>
                      <a:r>
                        <a:rPr lang="en-US" sz="2200" dirty="0"/>
                        <a:t>  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</a:rPr>
                        <a:t>”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ym typeface="Wingdings" pitchFamily="2" charset="2"/>
                        </a:rPr>
                        <a:t>      “Hoang Thi</a:t>
                      </a:r>
                      <a:r>
                        <a:rPr lang="en-US" sz="2200" baseline="0" dirty="0">
                          <a:sym typeface="Wingdings" pitchFamily="2" charset="2"/>
                        </a:rPr>
                        <a:t> Hoa”</a:t>
                      </a:r>
                      <a:endParaRPr lang="en-US" sz="2200" dirty="0"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char* </a:t>
                      </a:r>
                      <a:r>
                        <a:rPr lang="en-US" sz="2200" b="1" dirty="0"/>
                        <a:t>nameStr</a:t>
                      </a:r>
                      <a:r>
                        <a:rPr lang="en-US" sz="2200" dirty="0"/>
                        <a:t>( char s[])</a:t>
                      </a:r>
                      <a:endParaRPr lang="en-US" sz="2200" dirty="0">
                        <a:latin typeface="+mj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0F189E2-1389-4D34-BEBA-AABC4B6A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504921"/>
            <a:ext cx="352425" cy="314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81AEBE-28AB-4B60-B15E-0F991C30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55" y="3409336"/>
            <a:ext cx="352425" cy="314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7B78AB-AB90-491E-863A-A6398F27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4441875"/>
            <a:ext cx="352425" cy="314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E3919E-6CBF-4C31-A706-579DE821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58" y="5562753"/>
            <a:ext cx="3524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27BB-D1C8-43E1-A992-F352BA15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lTrim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/>
              <a:t>user-defined string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3BEEF-F123-46F0-ABF9-99C4E792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CA85-8A53-4B68-92FF-63E89AAB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EBDD64-A211-4C43-8BF1-A4803F34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52" y="1498114"/>
            <a:ext cx="6120914" cy="2243522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3D12A4-F3D7-4C06-A452-CBF83953D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045362"/>
            <a:ext cx="5787404" cy="20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9854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27BB-D1C8-43E1-A992-F352BA15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rTrim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/>
              <a:t>user-defined string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3BEEF-F123-46F0-ABF9-99C4E792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CA85-8A53-4B68-92FF-63E89AAB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67600DC-26CE-4AE5-9AD4-40E88582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557" y="3998315"/>
            <a:ext cx="5059956" cy="212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7E32A2-B207-4529-9E99-F4795BD7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07" y="1459843"/>
            <a:ext cx="6127011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77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27BB-D1C8-43E1-A992-F352BA15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trim() </a:t>
            </a:r>
            <a:r>
              <a:rPr lang="en-US" dirty="0"/>
              <a:t>user-defined string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3BEEF-F123-46F0-ABF9-99C4E792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CA85-8A53-4B68-92FF-63E89AAB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D9914-12A3-4AA8-9669-1D5233B3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05" y="1389356"/>
            <a:ext cx="8115390" cy="48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74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27BB-D1C8-43E1-A992-F352BA15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nameStr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/>
              <a:t>user-defined string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3BEEF-F123-46F0-ABF9-99C4E792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CA85-8A53-4B68-92FF-63E89AAB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CB9E4-FA24-414C-BEBB-89D8D81D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00" y="1351358"/>
            <a:ext cx="8618800" cy="49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E741-4FAE-47E3-AC17-5941B585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Null-String/ C-String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E36-5B7B-4C4F-93C6-A06FC7A6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group of characters. </a:t>
            </a:r>
            <a:r>
              <a:rPr lang="en-US" dirty="0">
                <a:sym typeface="Wingdings" pitchFamily="2" charset="2"/>
              </a:rPr>
              <a:t>It is similar to an</a:t>
            </a:r>
            <a:r>
              <a:rPr lang="en-US" dirty="0"/>
              <a:t> array of characters.</a:t>
            </a:r>
          </a:p>
          <a:p>
            <a:r>
              <a:rPr lang="en-US" dirty="0"/>
              <a:t>A NULL byte (value of 0 - escape sequence </a:t>
            </a:r>
            <a:r>
              <a:rPr lang="en-US" b="1" dirty="0"/>
              <a:t>‘\0’</a:t>
            </a:r>
            <a:r>
              <a:rPr lang="en-US" dirty="0"/>
              <a:t>) is inserted to the end of a string. </a:t>
            </a:r>
            <a:r>
              <a:rPr lang="en-US" dirty="0">
                <a:sym typeface="Wingdings" pitchFamily="2" charset="2"/>
              </a:rPr>
              <a:t>It is called </a:t>
            </a:r>
            <a:r>
              <a:rPr lang="en-US" b="1" dirty="0">
                <a:sym typeface="Wingdings" pitchFamily="2" charset="2"/>
              </a:rPr>
              <a:t>NULL-string</a:t>
            </a:r>
            <a:r>
              <a:rPr lang="en-US" dirty="0">
                <a:sym typeface="Wingdings" pitchFamily="2" charset="2"/>
              </a:rPr>
              <a:t> or </a:t>
            </a:r>
            <a:r>
              <a:rPr lang="en-US" b="1" dirty="0">
                <a:sym typeface="Wingdings" pitchFamily="2" charset="2"/>
              </a:rPr>
              <a:t>C-string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dirty="0">
                <a:sym typeface="Wingdings" pitchFamily="2" charset="2"/>
              </a:rPr>
              <a:t>A string is similar to an array of characters. The difference between them is at the end of a string, a NULL byte is inserted to locate </a:t>
            </a:r>
            <a:r>
              <a:rPr lang="en-US" dirty="0"/>
              <a:t>the last meaningful element in a string.</a:t>
            </a:r>
          </a:p>
          <a:p>
            <a:r>
              <a:rPr lang="en-US" dirty="0">
                <a:sym typeface="Wingdings" pitchFamily="2" charset="2"/>
              </a:rPr>
              <a:t>If a string with the length </a:t>
            </a:r>
            <a:r>
              <a:rPr lang="en-US" b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is needed, declare it with the length </a:t>
            </a:r>
            <a:r>
              <a:rPr lang="en-US" b="1" dirty="0">
                <a:sym typeface="Wingdings" pitchFamily="2" charset="2"/>
              </a:rPr>
              <a:t>n+1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B08D-61CB-42A0-A018-15CB0C1D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B203-0595-420B-AB58-A8F6CF21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DB3714F-4058-49F1-B45C-7141106F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09" y="5169310"/>
            <a:ext cx="10331000" cy="118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51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EE29-E1D6-4895-BB35-DEAB0143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F708C-C6B5-4D62-BEDC-2534B472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051A9-B1EA-4AFF-95B7-6E37B39A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3AF1F-8AA6-4EE7-8066-713D3306BB55}"/>
              </a:ext>
            </a:extLst>
          </p:cNvPr>
          <p:cNvSpPr/>
          <p:nvPr/>
        </p:nvSpPr>
        <p:spPr>
          <a:xfrm>
            <a:off x="1179871" y="1322944"/>
            <a:ext cx="9979742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Suppose that only the blank character is used to separate words in a sentence. Implement a function for counting number of words in a sentence.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8EEA5-B977-48CB-9B55-2FFDABF0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93409"/>
              </p:ext>
            </p:extLst>
          </p:nvPr>
        </p:nvGraphicFramePr>
        <p:xfrm>
          <a:off x="3844433" y="2714864"/>
          <a:ext cx="60959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A55C8B8-6F2D-414C-8A4F-CDE3A2BF23F2}"/>
              </a:ext>
            </a:extLst>
          </p:cNvPr>
          <p:cNvSpPr/>
          <p:nvPr/>
        </p:nvSpPr>
        <p:spPr>
          <a:xfrm>
            <a:off x="2091813" y="3761344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54163-1E4B-4083-8FFC-7A5E1C0952DC}"/>
              </a:ext>
            </a:extLst>
          </p:cNvPr>
          <p:cNvSpPr/>
          <p:nvPr/>
        </p:nvSpPr>
        <p:spPr>
          <a:xfrm>
            <a:off x="3082413" y="376134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5A597-7D0A-4361-AB9B-2139F8C82291}"/>
              </a:ext>
            </a:extLst>
          </p:cNvPr>
          <p:cNvSpPr/>
          <p:nvPr/>
        </p:nvSpPr>
        <p:spPr>
          <a:xfrm>
            <a:off x="3311013" y="307554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FA675-6598-48E0-94D8-258F3E1E354F}"/>
              </a:ext>
            </a:extLst>
          </p:cNvPr>
          <p:cNvSpPr/>
          <p:nvPr/>
        </p:nvSpPr>
        <p:spPr>
          <a:xfrm>
            <a:off x="3768213" y="376134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3E0552-A9FB-4DA3-A4A5-CDE1CC3E0A0A}"/>
              </a:ext>
            </a:extLst>
          </p:cNvPr>
          <p:cNvSpPr/>
          <p:nvPr/>
        </p:nvSpPr>
        <p:spPr>
          <a:xfrm>
            <a:off x="4454013" y="376134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3A68A-CA77-41AE-916D-177465978C5B}"/>
              </a:ext>
            </a:extLst>
          </p:cNvPr>
          <p:cNvSpPr/>
          <p:nvPr/>
        </p:nvSpPr>
        <p:spPr>
          <a:xfrm>
            <a:off x="5597013" y="376134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3549C-42DD-49E2-BCCA-AA0CFD36E56B}"/>
              </a:ext>
            </a:extLst>
          </p:cNvPr>
          <p:cNvSpPr/>
          <p:nvPr/>
        </p:nvSpPr>
        <p:spPr>
          <a:xfrm>
            <a:off x="6511413" y="376134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DA296B-54FA-4D7E-9D1A-FE838083FD5E}"/>
              </a:ext>
            </a:extLst>
          </p:cNvPr>
          <p:cNvSpPr/>
          <p:nvPr/>
        </p:nvSpPr>
        <p:spPr>
          <a:xfrm>
            <a:off x="7730613" y="376134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0928BC-DF37-4FC2-A87D-0FAFA4C819AD}"/>
              </a:ext>
            </a:extLst>
          </p:cNvPr>
          <p:cNvSpPr/>
          <p:nvPr/>
        </p:nvSpPr>
        <p:spPr>
          <a:xfrm>
            <a:off x="9559413" y="376134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3F5635-1FD2-41F3-87B1-20A840FF6FA7}"/>
              </a:ext>
            </a:extLst>
          </p:cNvPr>
          <p:cNvCxnSpPr>
            <a:endCxn id="11" idx="0"/>
          </p:cNvCxnSpPr>
          <p:nvPr/>
        </p:nvCxnSpPr>
        <p:spPr>
          <a:xfrm rot="5400000">
            <a:off x="3844413" y="3608944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5A30D1-9703-43A7-85B5-B685B4D70EA0}"/>
              </a:ext>
            </a:extLst>
          </p:cNvPr>
          <p:cNvCxnSpPr/>
          <p:nvPr/>
        </p:nvCxnSpPr>
        <p:spPr>
          <a:xfrm rot="5400000">
            <a:off x="4453219" y="36081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39ABB-2CCF-4508-8D2B-60665AC1BA45}"/>
              </a:ext>
            </a:extLst>
          </p:cNvPr>
          <p:cNvCxnSpPr/>
          <p:nvPr/>
        </p:nvCxnSpPr>
        <p:spPr>
          <a:xfrm rot="5400000">
            <a:off x="5672419" y="36081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D43095-F984-494A-AF92-1F0519C2F63B}"/>
              </a:ext>
            </a:extLst>
          </p:cNvPr>
          <p:cNvCxnSpPr/>
          <p:nvPr/>
        </p:nvCxnSpPr>
        <p:spPr>
          <a:xfrm rot="5400000">
            <a:off x="6586819" y="36081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55E9FF-81C1-4B5E-B6AD-C10FB4F536CE}"/>
              </a:ext>
            </a:extLst>
          </p:cNvPr>
          <p:cNvCxnSpPr/>
          <p:nvPr/>
        </p:nvCxnSpPr>
        <p:spPr>
          <a:xfrm rot="5400000">
            <a:off x="7882219" y="36081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AB809B-EB2F-43D2-BF61-410D57F2CA14}"/>
              </a:ext>
            </a:extLst>
          </p:cNvPr>
          <p:cNvCxnSpPr/>
          <p:nvPr/>
        </p:nvCxnSpPr>
        <p:spPr>
          <a:xfrm rot="5400000">
            <a:off x="9712607" y="36081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3AAB0F6-31D5-4691-8DBD-CB80E99C10A0}"/>
              </a:ext>
            </a:extLst>
          </p:cNvPr>
          <p:cNvSpPr/>
          <p:nvPr/>
        </p:nvSpPr>
        <p:spPr>
          <a:xfrm>
            <a:off x="1032387" y="4447144"/>
            <a:ext cx="4412226" cy="1905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Counting words in a string</a:t>
            </a:r>
          </a:p>
          <a:p>
            <a:pPr algn="ctr"/>
            <a:r>
              <a:rPr lang="en-US" sz="2500" b="1" dirty="0">
                <a:solidFill>
                  <a:srgbClr val="FFFF00"/>
                </a:solidFill>
              </a:rPr>
              <a:t>Do Yourself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1DD8E0-F2B4-486C-8C98-A0EFD334B6E0}"/>
              </a:ext>
            </a:extLst>
          </p:cNvPr>
          <p:cNvSpPr/>
          <p:nvPr/>
        </p:nvSpPr>
        <p:spPr>
          <a:xfrm>
            <a:off x="5597013" y="4828144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Criteria for increasing count:</a:t>
            </a:r>
          </a:p>
          <a:p>
            <a:r>
              <a:rPr lang="en-US" dirty="0"/>
              <a:t>- s[i] is not a blank and (i==0 or s[i-1] is a blank)</a:t>
            </a:r>
          </a:p>
        </p:txBody>
      </p:sp>
    </p:spTree>
    <p:extLst>
      <p:ext uri="{BB962C8B-B14F-4D97-AF65-F5344CB8AC3E}">
        <p14:creationId xmlns:p14="http://schemas.microsoft.com/office/powerpoint/2010/main" val="1522569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5D73-D076-418C-A08E-F086752A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BF8AD-93E8-4540-BD13-5F1C8702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5702C-8AE2-46C7-A36F-B553BFF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996EC-C255-43B2-B16F-68CC6FCB2D94}"/>
              </a:ext>
            </a:extLst>
          </p:cNvPr>
          <p:cNvSpPr/>
          <p:nvPr/>
        </p:nvSpPr>
        <p:spPr>
          <a:xfrm>
            <a:off x="1546122" y="15621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Counting integers in a string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3B41FD-7A8C-4FDC-8193-8B82063D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0037"/>
              </p:ext>
            </p:extLst>
          </p:nvPr>
        </p:nvGraphicFramePr>
        <p:xfrm>
          <a:off x="4060742" y="2954020"/>
          <a:ext cx="65531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B79EDEB-237B-4E53-9705-CBF07E7CEC90}"/>
              </a:ext>
            </a:extLst>
          </p:cNvPr>
          <p:cNvSpPr/>
          <p:nvPr/>
        </p:nvSpPr>
        <p:spPr>
          <a:xfrm>
            <a:off x="2308122" y="42291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985E7-B379-4212-AE16-906106C944BC}"/>
              </a:ext>
            </a:extLst>
          </p:cNvPr>
          <p:cNvSpPr/>
          <p:nvPr/>
        </p:nvSpPr>
        <p:spPr>
          <a:xfrm>
            <a:off x="3298722" y="42291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EEE3A-245C-43EC-A14B-9A53F75D7572}"/>
              </a:ext>
            </a:extLst>
          </p:cNvPr>
          <p:cNvSpPr/>
          <p:nvPr/>
        </p:nvSpPr>
        <p:spPr>
          <a:xfrm>
            <a:off x="3527322" y="34671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178DC-10FA-4C0D-B1F3-F34DF788D442}"/>
              </a:ext>
            </a:extLst>
          </p:cNvPr>
          <p:cNvSpPr/>
          <p:nvPr/>
        </p:nvSpPr>
        <p:spPr>
          <a:xfrm>
            <a:off x="3984522" y="42291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305CD-DC88-4BE3-9E0D-A39E664BF436}"/>
              </a:ext>
            </a:extLst>
          </p:cNvPr>
          <p:cNvSpPr/>
          <p:nvPr/>
        </p:nvSpPr>
        <p:spPr>
          <a:xfrm>
            <a:off x="5660922" y="42291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08DE16-E2AA-4AFB-AD12-33743C3CC0CD}"/>
              </a:ext>
            </a:extLst>
          </p:cNvPr>
          <p:cNvSpPr/>
          <p:nvPr/>
        </p:nvSpPr>
        <p:spPr>
          <a:xfrm>
            <a:off x="6575322" y="42291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21AD6-FC4B-4D6B-92BC-785A1B6D8B8C}"/>
              </a:ext>
            </a:extLst>
          </p:cNvPr>
          <p:cNvSpPr/>
          <p:nvPr/>
        </p:nvSpPr>
        <p:spPr>
          <a:xfrm>
            <a:off x="7489722" y="42291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B085F-46CB-4442-9108-25EAF32E7183}"/>
              </a:ext>
            </a:extLst>
          </p:cNvPr>
          <p:cNvSpPr/>
          <p:nvPr/>
        </p:nvSpPr>
        <p:spPr>
          <a:xfrm>
            <a:off x="9851922" y="4305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E4D932-E748-4E5B-9230-D871C006A29B}"/>
              </a:ext>
            </a:extLst>
          </p:cNvPr>
          <p:cNvCxnSpPr>
            <a:endCxn id="11" idx="0"/>
          </p:cNvCxnSpPr>
          <p:nvPr/>
        </p:nvCxnSpPr>
        <p:spPr>
          <a:xfrm rot="5400000">
            <a:off x="4060722" y="4076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81DC41-8A46-4C1E-AE17-91140AF72FB8}"/>
              </a:ext>
            </a:extLst>
          </p:cNvPr>
          <p:cNvCxnSpPr/>
          <p:nvPr/>
        </p:nvCxnSpPr>
        <p:spPr>
          <a:xfrm rot="5400000">
            <a:off x="5736328" y="40759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557DE0-7245-4712-B602-EC913998DE99}"/>
              </a:ext>
            </a:extLst>
          </p:cNvPr>
          <p:cNvCxnSpPr/>
          <p:nvPr/>
        </p:nvCxnSpPr>
        <p:spPr>
          <a:xfrm rot="5400000">
            <a:off x="6650728" y="40759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606E8C-51C4-4596-9F4B-D7F38A8FD7E0}"/>
              </a:ext>
            </a:extLst>
          </p:cNvPr>
          <p:cNvCxnSpPr/>
          <p:nvPr/>
        </p:nvCxnSpPr>
        <p:spPr>
          <a:xfrm rot="5400000">
            <a:off x="7641328" y="40759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640690-BFE1-4AC1-943E-B9A25BDCF358}"/>
              </a:ext>
            </a:extLst>
          </p:cNvPr>
          <p:cNvCxnSpPr/>
          <p:nvPr/>
        </p:nvCxnSpPr>
        <p:spPr>
          <a:xfrm rot="5400000">
            <a:off x="9928916" y="40759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9E6B1BD-9685-4670-ADFD-0C921E12F31E}"/>
              </a:ext>
            </a:extLst>
          </p:cNvPr>
          <p:cNvSpPr/>
          <p:nvPr/>
        </p:nvSpPr>
        <p:spPr>
          <a:xfrm>
            <a:off x="1565786" y="5372100"/>
            <a:ext cx="2927555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FF00"/>
                </a:solidFill>
              </a:rPr>
              <a:t>Do Yourself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E21453-6F54-41FD-BC3D-6AF9F4FAECCB}"/>
              </a:ext>
            </a:extLst>
          </p:cNvPr>
          <p:cNvSpPr/>
          <p:nvPr/>
        </p:nvSpPr>
        <p:spPr>
          <a:xfrm>
            <a:off x="5813322" y="50673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Criteria for increasing count:</a:t>
            </a:r>
          </a:p>
          <a:p>
            <a:r>
              <a:rPr lang="en-US" dirty="0"/>
              <a:t>- s[i] is a digit and (i==0 or s[i-1] is not a digit)</a:t>
            </a:r>
          </a:p>
        </p:txBody>
      </p:sp>
    </p:spTree>
    <p:extLst>
      <p:ext uri="{BB962C8B-B14F-4D97-AF65-F5344CB8AC3E}">
        <p14:creationId xmlns:p14="http://schemas.microsoft.com/office/powerpoint/2010/main" val="4263140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9750-4896-409C-911B-43D392A1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9D76-F010-4525-8DA4-C03D84BB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74747-8697-448B-97BA-59A89C2A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5CA1710-F25B-4321-ABEB-3CFF2EB7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52" y="1317521"/>
            <a:ext cx="8198296" cy="49023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3A2F886-1E74-4FE1-82D0-BBB0B3E213EF}"/>
              </a:ext>
            </a:extLst>
          </p:cNvPr>
          <p:cNvSpPr/>
          <p:nvPr/>
        </p:nvSpPr>
        <p:spPr>
          <a:xfrm>
            <a:off x="8686060" y="464716"/>
            <a:ext cx="2927555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FF00"/>
                </a:solidFill>
              </a:rPr>
              <a:t>Do Yourself</a:t>
            </a:r>
          </a:p>
        </p:txBody>
      </p:sp>
    </p:spTree>
    <p:extLst>
      <p:ext uri="{BB962C8B-B14F-4D97-AF65-F5344CB8AC3E}">
        <p14:creationId xmlns:p14="http://schemas.microsoft.com/office/powerpoint/2010/main" val="552980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611D-9436-4FD1-B425-197A6F6C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8. Array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6633-5211-492B-A291-7DED5845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string array declaration takes the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For example, to declare an array of 5 names, where each name holds up to 30 characters, we write: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altLang="en-US" b="1" dirty="0">
                <a:solidFill>
                  <a:srgbClr val="CC3300"/>
                </a:solidFill>
              </a:rPr>
              <a:t>char names[5][31];</a:t>
            </a:r>
          </a:p>
          <a:p>
            <a:pPr marL="457200" lvl="1" indent="0">
              <a:buNone/>
            </a:pPr>
            <a:r>
              <a:rPr lang="en-US" dirty="0"/>
              <a:t>or: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00FF"/>
                </a:solidFill>
              </a:rPr>
              <a:t>char</a:t>
            </a:r>
            <a:r>
              <a:rPr lang="en-US" altLang="en-US" dirty="0"/>
              <a:t> names[5][31] = { "Harry", "Jean", "Jessica", "Irene", "Jim" };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CE15-6805-4467-B68F-07BCD0CB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D2B0F-E3DA-43C9-B84B-EC48B2FD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2A0165-1DD3-4FEA-8D97-07F2C11BE0AA}"/>
              </a:ext>
            </a:extLst>
          </p:cNvPr>
          <p:cNvSpPr/>
          <p:nvPr/>
        </p:nvSpPr>
        <p:spPr>
          <a:xfrm>
            <a:off x="1845103" y="2089240"/>
            <a:ext cx="8501794" cy="524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en-US" sz="2400" dirty="0">
                <a:solidFill>
                  <a:srgbClr val="0000FF"/>
                </a:solidFill>
              </a:rPr>
              <a:t>char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identifier</a:t>
            </a:r>
            <a:r>
              <a:rPr lang="en-US" sz="2400" dirty="0">
                <a:solidFill>
                  <a:schemeClr val="tx1"/>
                </a:solidFill>
              </a:rPr>
              <a:t> [</a:t>
            </a:r>
            <a:r>
              <a:rPr lang="en-US" sz="2400" dirty="0" err="1">
                <a:solidFill>
                  <a:schemeClr val="tx1"/>
                </a:solidFill>
              </a:rPr>
              <a:t>numberOfString</a:t>
            </a:r>
            <a:r>
              <a:rPr lang="en-US" sz="2400" dirty="0">
                <a:solidFill>
                  <a:schemeClr val="tx1"/>
                </a:solidFill>
              </a:rPr>
              <a:t>][</a:t>
            </a:r>
            <a:r>
              <a:rPr lang="en-US" sz="2400" dirty="0" err="1">
                <a:solidFill>
                  <a:schemeClr val="tx1"/>
                </a:solidFill>
              </a:rPr>
              <a:t>number_byte_per_string</a:t>
            </a:r>
            <a:r>
              <a:rPr lang="en-US" sz="2400" dirty="0">
                <a:solidFill>
                  <a:schemeClr val="tx1"/>
                </a:solidFill>
              </a:rPr>
              <a:t>];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255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166B84-3D64-4169-938A-67839AA1D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10" y="2021264"/>
            <a:ext cx="7915275" cy="4229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6611D-9436-4FD1-B425-197A6F6C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 of Strings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6633-5211-492B-A291-7DED5845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CE15-6805-4467-B68F-07BCD0CB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D2B0F-E3DA-43C9-B84B-EC48B2FD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FE0D8-92B8-4954-A00A-A8F5B96E5D9B}"/>
              </a:ext>
            </a:extLst>
          </p:cNvPr>
          <p:cNvSpPr txBox="1"/>
          <p:nvPr/>
        </p:nvSpPr>
        <p:spPr>
          <a:xfrm>
            <a:off x="6619717" y="1891092"/>
            <a:ext cx="11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78F88-11F6-4663-B325-C71A73096244}"/>
              </a:ext>
            </a:extLst>
          </p:cNvPr>
          <p:cNvSpPr/>
          <p:nvPr/>
        </p:nvSpPr>
        <p:spPr>
          <a:xfrm>
            <a:off x="6196780" y="4527491"/>
            <a:ext cx="1836174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Initialization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EC4DD5-5430-4EA9-890C-D4FE021EA41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841523" y="4011482"/>
            <a:ext cx="3355257" cy="7446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9936A-113C-4841-B16C-07FFB242D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310" y="1249158"/>
            <a:ext cx="37909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98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38727F-20B4-4ACE-AB42-55798B23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2" y="1858342"/>
            <a:ext cx="8132321" cy="4543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6611D-9436-4FD1-B425-197A6F6C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 of Strings: Parameter in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6633-5211-492B-A291-7DED5845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01193"/>
            <a:ext cx="11085946" cy="5122712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CE15-6805-4467-B68F-07BCD0CB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D2B0F-E3DA-43C9-B84B-EC48B2FD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5D7DD-017E-4759-AEB0-E2B5EEC1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31" y="1891092"/>
            <a:ext cx="3553621" cy="1818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0FE0D8-92B8-4954-A00A-A8F5B96E5D9B}"/>
              </a:ext>
            </a:extLst>
          </p:cNvPr>
          <p:cNvSpPr txBox="1"/>
          <p:nvPr/>
        </p:nvSpPr>
        <p:spPr>
          <a:xfrm>
            <a:off x="6723696" y="2587795"/>
            <a:ext cx="11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78F88-11F6-4663-B325-C71A73096244}"/>
              </a:ext>
            </a:extLst>
          </p:cNvPr>
          <p:cNvSpPr/>
          <p:nvPr/>
        </p:nvSpPr>
        <p:spPr>
          <a:xfrm>
            <a:off x="4161505" y="1548140"/>
            <a:ext cx="2979174" cy="6204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Parameter is a Array of 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5910B1-13B2-49D4-8B52-BD61CDE04E32}"/>
              </a:ext>
            </a:extLst>
          </p:cNvPr>
          <p:cNvCxnSpPr>
            <a:stCxn id="12" idx="2"/>
          </p:cNvCxnSpPr>
          <p:nvPr/>
        </p:nvCxnSpPr>
        <p:spPr>
          <a:xfrm flipH="1">
            <a:off x="4090219" y="2168544"/>
            <a:ext cx="1560873" cy="71230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85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45EC-212A-4B8F-9AF4-1CA06A35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6FEF-5B1F-4E80-B931-3D4E443E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5" y="1319178"/>
            <a:ext cx="11223299" cy="5122712"/>
          </a:xfrm>
        </p:spPr>
        <p:txBody>
          <a:bodyPr/>
          <a:lstStyle/>
          <a:p>
            <a:r>
              <a:rPr lang="en-US" sz="2400" dirty="0"/>
              <a:t>Write a C program that will accept 10 names,  print out the list,  sort the list using ascending order, print out the result.</a:t>
            </a:r>
          </a:p>
          <a:p>
            <a:r>
              <a:rPr lang="en-US" sz="2400" dirty="0"/>
              <a:t>Students complete this exercise based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400" dirty="0"/>
              <a:t>on the </a:t>
            </a:r>
            <a:r>
              <a:rPr lang="en-US" sz="2400" dirty="0">
                <a:solidFill>
                  <a:srgbClr val="0000FF"/>
                </a:solidFill>
              </a:rPr>
              <a:t>code design prototype</a:t>
            </a:r>
            <a:r>
              <a:rPr lang="en-US" sz="2400" dirty="0"/>
              <a:t> below.</a:t>
            </a:r>
          </a:p>
          <a:p>
            <a:r>
              <a:rPr lang="en-US" sz="2400" i="1" dirty="0"/>
              <a:t>Hint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7CC8-D220-45AF-A16C-4134AA01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3301E-795E-4552-8B22-E938DF0C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7B617-0E58-4D35-B522-91198512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57535"/>
            <a:ext cx="4762500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E5DBA-1349-4ABE-A7C4-C0181B590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688" y="2064463"/>
            <a:ext cx="4470494" cy="4140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2610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1D5F-5B7C-46F0-B4A8-202F6EC6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7: Sample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3D7D7-41A0-44C6-B298-BA805D6E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5438-15A8-43DF-BA35-4DC4246D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FCF60-F8F5-4B80-A286-0743942E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4" y="1403893"/>
            <a:ext cx="4273525" cy="2432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1F37C-C77E-4735-A8CE-09BAA403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880" y="2843090"/>
            <a:ext cx="2551589" cy="2288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D9BB8C-D373-487E-B3B0-FE74FF74B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340" y="3836255"/>
            <a:ext cx="2764829" cy="22858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E4B048-9110-485A-BFD0-7C2667802621}"/>
              </a:ext>
            </a:extLst>
          </p:cNvPr>
          <p:cNvCxnSpPr>
            <a:cxnSpLocks/>
          </p:cNvCxnSpPr>
          <p:nvPr/>
        </p:nvCxnSpPr>
        <p:spPr>
          <a:xfrm>
            <a:off x="4860056" y="3021745"/>
            <a:ext cx="481781" cy="4072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D55EAC-FE1E-4955-9C2F-FA1AA1512B7C}"/>
              </a:ext>
            </a:extLst>
          </p:cNvPr>
          <p:cNvCxnSpPr>
            <a:cxnSpLocks/>
          </p:cNvCxnSpPr>
          <p:nvPr/>
        </p:nvCxnSpPr>
        <p:spPr>
          <a:xfrm>
            <a:off x="8392092" y="4257368"/>
            <a:ext cx="503627" cy="39329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8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1C32-6676-46ED-B713-2229F3F4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500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06F5-D556-4742-8253-F523196D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String in C is terminated by the NULL character (‘\0’)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 A string is similar to an array of characters.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All input functions for string will automatically add the NULL character after the content of the string.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Using the functions on arrays, strings are implemented to operate on arrays and strings.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If dynamic arrays or strings (using pointers), the assignment can be used on these pointers.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99E6-9706-45E9-B03E-6E583C9F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CD416-2E8B-47EA-8D4B-C8EC9802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57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1C32-6676-46ED-B713-2229F3F4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500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06F5-D556-4742-8253-F523196D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194389"/>
            <a:ext cx="11085946" cy="51615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String Input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scanf</a:t>
            </a:r>
            <a:r>
              <a:rPr lang="en-US" dirty="0"/>
              <a:t>; gets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 yourself using </a:t>
            </a:r>
            <a:r>
              <a:rPr lang="en-US" dirty="0" err="1"/>
              <a:t>getchar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String Functions and Arrays of Strings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Functions: </a:t>
            </a:r>
            <a:r>
              <a:rPr lang="en-US" dirty="0" err="1"/>
              <a:t>strlen</a:t>
            </a:r>
            <a:r>
              <a:rPr lang="en-US" dirty="0"/>
              <a:t>(),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strcmp</a:t>
            </a:r>
            <a:r>
              <a:rPr lang="en-US" dirty="0"/>
              <a:t>(), </a:t>
            </a:r>
            <a:r>
              <a:rPr lang="en-US" dirty="0" err="1"/>
              <a:t>strcat</a:t>
            </a:r>
            <a:r>
              <a:rPr lang="en-US" dirty="0"/>
              <a:t>(), </a:t>
            </a:r>
            <a:r>
              <a:rPr lang="en-US" dirty="0" err="1"/>
              <a:t>strupr</a:t>
            </a:r>
            <a:r>
              <a:rPr lang="en-US" dirty="0"/>
              <a:t>(), </a:t>
            </a:r>
            <a:r>
              <a:rPr lang="en-US" dirty="0" err="1"/>
              <a:t>strlwr</a:t>
            </a:r>
            <a:r>
              <a:rPr lang="en-US" dirty="0"/>
              <a:t>(), </a:t>
            </a:r>
            <a:r>
              <a:rPr lang="en-US" dirty="0" err="1"/>
              <a:t>strstr</a:t>
            </a:r>
            <a:r>
              <a:rPr lang="en-US" dirty="0"/>
              <a:t>(), </a:t>
            </a:r>
            <a:r>
              <a:rPr lang="en-US" dirty="0" err="1"/>
              <a:t>strtok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Arrays of Strings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Input and Output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Passing to Functions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Sorting an Array of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99E6-9706-45E9-B03E-6E583C9F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CD416-2E8B-47EA-8D4B-C8EC9802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3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E36-5B7B-4C4F-93C6-A06FC7A6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Static strings</a:t>
            </a:r>
            <a:r>
              <a:rPr lang="en-US" sz="2200" dirty="0"/>
              <a:t>: stored in data segment or stack segment. </a:t>
            </a:r>
            <a:r>
              <a:rPr lang="en-US" sz="2200" dirty="0">
                <a:sym typeface="Wingdings" pitchFamily="2" charset="2"/>
              </a:rPr>
              <a:t>Compiler can determine the location for storing strings.</a:t>
            </a:r>
          </a:p>
          <a:p>
            <a:r>
              <a:rPr lang="en-US" sz="2200" dirty="0">
                <a:sym typeface="Wingdings" pitchFamily="2" charset="2"/>
              </a:rPr>
              <a:t>Example: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AE741-4FAE-47E3-AC17-5941B585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Declare/ Initialize a 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B08D-61CB-42A0-A018-15CB0C1D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B203-0595-420B-AB58-A8F6CF21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C0E131-57CE-4A26-8B5E-269F139F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92" y="4711251"/>
            <a:ext cx="10090315" cy="738316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3E5BC3-BE43-48D3-9BBA-B1A5094FD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41" y="5627753"/>
            <a:ext cx="10101766" cy="716857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9E822A-46BD-487D-A756-8CBB1CDA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341" y="2990015"/>
            <a:ext cx="8686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8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5A9D07C-0244-4485-BCA5-1EB6E91B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67" y="1336738"/>
            <a:ext cx="6968314" cy="4985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ABEFF-EC24-43BD-8488-7D8E4CCA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Strings: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5E8A2-2E6C-4C93-A866-2A47E2CE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120F-72BD-4DEF-9A12-F5611FF6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033325-2640-493D-961A-59B2386C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68" y="4067320"/>
            <a:ext cx="4248150" cy="1295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24CB87-9A2A-49E3-85C4-0716C3C9B6AB}"/>
              </a:ext>
            </a:extLst>
          </p:cNvPr>
          <p:cNvSpPr/>
          <p:nvPr/>
        </p:nvSpPr>
        <p:spPr>
          <a:xfrm>
            <a:off x="916856" y="2104105"/>
            <a:ext cx="6968314" cy="11995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E741-4FAE-47E3-AC17-5941B585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725592"/>
            <a:ext cx="11085946" cy="680421"/>
          </a:xfrm>
        </p:spPr>
        <p:txBody>
          <a:bodyPr/>
          <a:lstStyle/>
          <a:p>
            <a:r>
              <a:rPr lang="en-US" altLang="ko-KR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Declare/ Initialize a String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4E36-5B7B-4C4F-93C6-A06FC7A6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622322"/>
            <a:ext cx="11085946" cy="4819567"/>
          </a:xfrm>
        </p:spPr>
        <p:txBody>
          <a:bodyPr>
            <a:normAutofit/>
          </a:bodyPr>
          <a:lstStyle/>
          <a:p>
            <a:r>
              <a:rPr lang="en-US" b="1" dirty="0"/>
              <a:t>Dynamic strings</a:t>
            </a:r>
            <a:r>
              <a:rPr lang="en-US" dirty="0"/>
              <a:t>: Stored in the heap</a:t>
            </a:r>
          </a:p>
          <a:p>
            <a:r>
              <a:rPr lang="en-US" dirty="0">
                <a:sym typeface="Wingdings" pitchFamily="2" charset="2"/>
              </a:rPr>
              <a:t>Syntax: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Note</a:t>
            </a:r>
            <a:r>
              <a:rPr lang="en-US" dirty="0">
                <a:sym typeface="Wingdings" pitchFamily="2" charset="2"/>
              </a:rPr>
              <a:t>: Using malloc(…) and </a:t>
            </a:r>
            <a:r>
              <a:rPr lang="en-US" dirty="0" err="1">
                <a:sym typeface="Wingdings" pitchFamily="2" charset="2"/>
              </a:rPr>
              <a:t>calloc</a:t>
            </a:r>
            <a:r>
              <a:rPr lang="en-US" dirty="0">
                <a:sym typeface="Wingdings" pitchFamily="2" charset="2"/>
              </a:rPr>
              <a:t>(…) </a:t>
            </a:r>
            <a:r>
              <a:rPr lang="en-US" dirty="0" err="1">
                <a:sym typeface="Wingdings" pitchFamily="2" charset="2"/>
              </a:rPr>
              <a:t>funtions</a:t>
            </a:r>
            <a:r>
              <a:rPr lang="en-US" dirty="0">
                <a:sym typeface="Wingdings" pitchFamily="2" charset="2"/>
              </a:rPr>
              <a:t> in &lt;</a:t>
            </a:r>
            <a:r>
              <a:rPr lang="en-US" b="1" dirty="0" err="1">
                <a:sym typeface="Wingdings" pitchFamily="2" charset="2"/>
              </a:rPr>
              <a:t>stdlib.h</a:t>
            </a:r>
            <a:r>
              <a:rPr lang="en-US" dirty="0">
                <a:sym typeface="Wingdings" pitchFamily="2" charset="2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B08D-61CB-42A0-A018-15CB0C1D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B203-0595-420B-AB58-A8F6CF21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94717-CBDD-4B39-BACB-25398E9AB175}"/>
              </a:ext>
            </a:extLst>
          </p:cNvPr>
          <p:cNvSpPr/>
          <p:nvPr/>
        </p:nvSpPr>
        <p:spPr>
          <a:xfrm>
            <a:off x="1865931" y="3015295"/>
            <a:ext cx="8642555" cy="12420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sz="2400" dirty="0">
                <a:solidFill>
                  <a:schemeClr val="tx1"/>
                </a:solidFill>
              </a:rPr>
              <a:t> *str =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sz="2400" dirty="0">
                <a:solidFill>
                  <a:schemeClr val="tx1"/>
                </a:solidFill>
              </a:rPr>
              <a:t> *)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n-US" sz="2400" dirty="0">
                <a:solidFill>
                  <a:schemeClr val="tx1"/>
                </a:solidFill>
              </a:rPr>
              <a:t>(length * </a:t>
            </a:r>
            <a:r>
              <a:rPr lang="en-US" sz="2400" dirty="0" err="1">
                <a:solidFill>
                  <a:srgbClr val="B31996"/>
                </a:solidFill>
              </a:rPr>
              <a:t>sizeof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sz="2400" dirty="0">
                <a:solidFill>
                  <a:schemeClr val="tx1"/>
                </a:solidFill>
              </a:rPr>
              <a:t>));</a:t>
            </a:r>
          </a:p>
          <a:p>
            <a:pPr marL="0" lvl="1">
              <a:buNone/>
            </a:pPr>
            <a:r>
              <a:rPr lang="en-US" sz="2400" dirty="0">
                <a:solidFill>
                  <a:schemeClr val="tx1"/>
                </a:solidFill>
              </a:rPr>
              <a:t>or:</a:t>
            </a:r>
          </a:p>
          <a:p>
            <a:pPr marL="0" lvl="1">
              <a:buNone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 *str = (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 *)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calloc</a:t>
            </a:r>
            <a:r>
              <a:rPr lang="en-US" sz="2200" dirty="0">
                <a:solidFill>
                  <a:schemeClr val="tx1"/>
                </a:solidFill>
              </a:rPr>
              <a:t>(length, </a:t>
            </a:r>
            <a:r>
              <a:rPr lang="en-US" sz="2200" dirty="0" err="1">
                <a:solidFill>
                  <a:srgbClr val="B31996"/>
                </a:solidFill>
              </a:rPr>
              <a:t>sizeof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144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28A7-CDE1-4BE7-BAAB-62C1997D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Strings: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68DD1-5658-4E64-A14A-D122A2AD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F218-B37F-4A01-B5EA-A1D6CA6B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D9E7A-EAFD-41EA-9A6C-FB7EEB92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49" y="1349728"/>
            <a:ext cx="5187056" cy="3802376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812443-0AEB-4C35-892D-13F40D1A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64" y="5306814"/>
            <a:ext cx="4238625" cy="101917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E81D94-7966-41DD-89B3-72C67EBB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672" y="1349728"/>
            <a:ext cx="5094163" cy="38023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55A19B-86DB-4BB6-ACB4-D9AF2929E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578" y="5311576"/>
            <a:ext cx="4324350" cy="10096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8CA678-85BB-479A-B40A-0C924E1BF2BB}"/>
              </a:ext>
            </a:extLst>
          </p:cNvPr>
          <p:cNvSpPr/>
          <p:nvPr/>
        </p:nvSpPr>
        <p:spPr>
          <a:xfrm>
            <a:off x="916857" y="2733370"/>
            <a:ext cx="5094164" cy="2359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A871B0-CE88-415A-805A-F202E6DDE51F}"/>
              </a:ext>
            </a:extLst>
          </p:cNvPr>
          <p:cNvSpPr/>
          <p:nvPr/>
        </p:nvSpPr>
        <p:spPr>
          <a:xfrm>
            <a:off x="6567194" y="2733370"/>
            <a:ext cx="5094164" cy="2359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6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B3F4-1211-4A6C-B379-1570C6A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3. Data Stored in a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14ED-D1D4-43CA-B718-9FE12763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character in a string is stored as it’s </a:t>
            </a:r>
            <a:r>
              <a:rPr lang="en-US" u="sng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4A9A-5063-4262-85B2-4D4951E4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1D43B-71F6-4BDE-ADAA-B5CBCA9E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03/01/2025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0698F-26AA-4E4D-84C9-BD9A925F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2022388"/>
            <a:ext cx="5093110" cy="4342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0654F-6C53-485C-B71E-844A6936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110" y="3242359"/>
            <a:ext cx="5772150" cy="12763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3DADCC-DD9C-4B01-B363-E787AFA1279B}"/>
              </a:ext>
            </a:extLst>
          </p:cNvPr>
          <p:cNvCxnSpPr>
            <a:cxnSpLocks/>
          </p:cNvCxnSpPr>
          <p:nvPr/>
        </p:nvCxnSpPr>
        <p:spPr>
          <a:xfrm flipH="1">
            <a:off x="5860026" y="1799303"/>
            <a:ext cx="1641987" cy="1819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8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24407</TotalTime>
  <Words>2279</Words>
  <Application>Microsoft Office PowerPoint</Application>
  <PresentationFormat>Widescreen</PresentationFormat>
  <Paragraphs>476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Courier New</vt:lpstr>
      <vt:lpstr>system-ui</vt:lpstr>
      <vt:lpstr>Wingdings</vt:lpstr>
      <vt:lpstr>Office Theme</vt:lpstr>
      <vt:lpstr>Strings</vt:lpstr>
      <vt:lpstr>Objectives</vt:lpstr>
      <vt:lpstr>Contents</vt:lpstr>
      <vt:lpstr>1. Null-String/ C-String</vt:lpstr>
      <vt:lpstr>2. Declare/ Initialize a String</vt:lpstr>
      <vt:lpstr>Static Strings: Example</vt:lpstr>
      <vt:lpstr>2. Declare/ Initialize a String (cont.)</vt:lpstr>
      <vt:lpstr>Dynamic Strings: Example</vt:lpstr>
      <vt:lpstr>3. Data Stored in a strings</vt:lpstr>
      <vt:lpstr>4. Output Strings</vt:lpstr>
      <vt:lpstr>Formatted Output (cont.)</vt:lpstr>
      <vt:lpstr>4. Output Strings (cont.)</vt:lpstr>
      <vt:lpstr>5. Input Strings: Using scanf(…) function</vt:lpstr>
      <vt:lpstr>scanf(…): %s conversion specifier</vt:lpstr>
      <vt:lpstr>scanf(…): %s conversion specifier (cont.)</vt:lpstr>
      <vt:lpstr>scanf(…): %s conversion specifier (cont.)</vt:lpstr>
      <vt:lpstr>scanf(…): %[^\n] conversion specifier</vt:lpstr>
      <vt:lpstr>%[^\n] conversion specifier: Example</vt:lpstr>
      <vt:lpstr>Exercise 1: Input Strings </vt:lpstr>
      <vt:lpstr>scanf(…) - cont.</vt:lpstr>
      <vt:lpstr>5. Input Strings: Using gets(…) function</vt:lpstr>
      <vt:lpstr>gets(…) function: Example</vt:lpstr>
      <vt:lpstr>Exercise 2: Input Strings</vt:lpstr>
      <vt:lpstr>6. May Operators Applied to String?</vt:lpstr>
      <vt:lpstr>String Functions: string.h</vt:lpstr>
      <vt:lpstr>strlen() function</vt:lpstr>
      <vt:lpstr>strcpy() function</vt:lpstr>
      <vt:lpstr>strcmp() function</vt:lpstr>
      <vt:lpstr>strcat() function</vt:lpstr>
      <vt:lpstr>strupr() function</vt:lpstr>
      <vt:lpstr>strlwr() function</vt:lpstr>
      <vt:lpstr>strstr() function</vt:lpstr>
      <vt:lpstr>strtok() function</vt:lpstr>
      <vt:lpstr>Exercise 3: Using built-in function (string.h) </vt:lpstr>
      <vt:lpstr>7. Some User-Defined String Functions</vt:lpstr>
      <vt:lpstr>lTrim() user-defined string function</vt:lpstr>
      <vt:lpstr>rTrim() user-defined string function</vt:lpstr>
      <vt:lpstr>trim() user-defined string function</vt:lpstr>
      <vt:lpstr>nameStr() user-defined string function</vt:lpstr>
      <vt:lpstr>Exercise 4:</vt:lpstr>
      <vt:lpstr>Exercise 5:</vt:lpstr>
      <vt:lpstr>Exercise 6:</vt:lpstr>
      <vt:lpstr>8. Array of Strings</vt:lpstr>
      <vt:lpstr>Array of Strings (cont.)</vt:lpstr>
      <vt:lpstr>Array of Strings: Parameter in a function</vt:lpstr>
      <vt:lpstr>Exercise 7:</vt:lpstr>
      <vt:lpstr>Exercise 7: Sample output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Phạm Ngọc Thọ</cp:lastModifiedBy>
  <cp:revision>1528</cp:revision>
  <dcterms:created xsi:type="dcterms:W3CDTF">2021-01-25T08:25:31Z</dcterms:created>
  <dcterms:modified xsi:type="dcterms:W3CDTF">2025-01-03T08:00:34Z</dcterms:modified>
</cp:coreProperties>
</file>