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69" r:id="rId7"/>
    <p:sldId id="339" r:id="rId8"/>
    <p:sldId id="281" r:id="rId9"/>
    <p:sldId id="344" r:id="rId10"/>
    <p:sldId id="345" r:id="rId11"/>
    <p:sldId id="346" r:id="rId12"/>
    <p:sldId id="275" r:id="rId13"/>
    <p:sldId id="340" r:id="rId14"/>
    <p:sldId id="347" r:id="rId15"/>
    <p:sldId id="348" r:id="rId16"/>
    <p:sldId id="300" r:id="rId17"/>
    <p:sldId id="341" r:id="rId18"/>
    <p:sldId id="349" r:id="rId19"/>
    <p:sldId id="351" r:id="rId20"/>
    <p:sldId id="290" r:id="rId21"/>
    <p:sldId id="342" r:id="rId22"/>
    <p:sldId id="352" r:id="rId23"/>
    <p:sldId id="357" r:id="rId24"/>
    <p:sldId id="353" r:id="rId25"/>
    <p:sldId id="356" r:id="rId26"/>
    <p:sldId id="355" r:id="rId27"/>
    <p:sldId id="343" r:id="rId28"/>
    <p:sldId id="358" r:id="rId29"/>
    <p:sldId id="361" r:id="rId30"/>
    <p:sldId id="363" r:id="rId31"/>
    <p:sldId id="359" r:id="rId32"/>
    <p:sldId id="360" r:id="rId33"/>
    <p:sldId id="3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8. Software engineering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28F81A82-0CFF-C221-1F73-C721934572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5429065" cy="4042469"/>
          </a:xfrm>
        </p:spPr>
        <p:txBody>
          <a:bodyPr>
            <a:normAutofit/>
          </a:bodyPr>
          <a:lstStyle/>
          <a:p>
            <a:pPr algn="l"/>
            <a:r>
              <a:rPr lang="en-US" sz="1800" b="0" i="0" u="none" strike="noStrike" baseline="0" dirty="0">
                <a:latin typeface="BerlingLTStd-Roman"/>
              </a:rPr>
              <a:t>The development process starts with the </a:t>
            </a:r>
            <a:r>
              <a:rPr lang="en-US" sz="1800" b="1" i="0" u="none" strike="noStrike" baseline="0" dirty="0">
                <a:solidFill>
                  <a:srgbClr val="00B0F0"/>
                </a:solidFill>
                <a:latin typeface="BerlingLTStd-Bold"/>
              </a:rPr>
              <a:t>analysis phase</a:t>
            </a:r>
            <a:r>
              <a:rPr lang="en-US" sz="1800" b="0" i="0" u="none" strike="noStrike" baseline="0" dirty="0">
                <a:solidFill>
                  <a:srgbClr val="00B0F0"/>
                </a:solidFill>
                <a:latin typeface="BerlingLTStd-Roman"/>
              </a:rPr>
              <a:t>.</a:t>
            </a:r>
            <a:r>
              <a:rPr lang="en-US" sz="1800" b="0" i="0" u="none" strike="noStrike" baseline="0" dirty="0">
                <a:latin typeface="BerlingLTStd-Roman"/>
              </a:rPr>
              <a:t> This phase results in a specification document that shows </a:t>
            </a:r>
            <a:r>
              <a:rPr lang="en-US" sz="1800" b="1" i="1" u="none" strike="noStrike" baseline="0" dirty="0">
                <a:solidFill>
                  <a:srgbClr val="FF0000"/>
                </a:solidFill>
                <a:latin typeface="BerlingLTStd-Italic"/>
              </a:rPr>
              <a:t>what</a:t>
            </a:r>
            <a:r>
              <a:rPr lang="en-US" sz="1800" b="0" i="1" u="none" strike="noStrike" baseline="0" dirty="0">
                <a:latin typeface="BerlingLTStd-Italic"/>
              </a:rPr>
              <a:t> </a:t>
            </a:r>
            <a:r>
              <a:rPr lang="en-US" sz="1800" b="0" i="0" u="none" strike="noStrike" baseline="0" dirty="0">
                <a:latin typeface="BerlingLTStd-Roman"/>
              </a:rPr>
              <a:t>the software will do without specifying </a:t>
            </a:r>
            <a:r>
              <a:rPr lang="en-US" sz="1800" b="1" i="1" u="none" strike="noStrike" baseline="0" dirty="0">
                <a:solidFill>
                  <a:srgbClr val="FF0000"/>
                </a:solidFill>
                <a:latin typeface="BerlingLTStd-Italic"/>
              </a:rPr>
              <a:t>how</a:t>
            </a:r>
            <a:r>
              <a:rPr lang="en-US" sz="1800" b="0" i="1" u="none" strike="noStrike" baseline="0" dirty="0">
                <a:latin typeface="BerlingLTStd-Italic"/>
              </a:rPr>
              <a:t> </a:t>
            </a:r>
            <a:r>
              <a:rPr lang="en-US" sz="1800" b="0" i="0" u="none" strike="noStrike" baseline="0" dirty="0">
                <a:latin typeface="BerlingLTStd-Roman"/>
              </a:rPr>
              <a:t>it will be done. </a:t>
            </a:r>
          </a:p>
          <a:p>
            <a:pPr algn="just"/>
            <a:r>
              <a:rPr lang="en-US" sz="1800" b="0" i="0" u="none" strike="noStrike" baseline="0" dirty="0">
                <a:latin typeface="BerlingLTStd-Roman"/>
              </a:rPr>
              <a:t>The analysis phase can use two separate approaches, depending on whether the </a:t>
            </a:r>
            <a:r>
              <a:rPr lang="en-US" sz="1800" b="1" i="0" u="none" strike="noStrike" baseline="0" dirty="0">
                <a:solidFill>
                  <a:srgbClr val="00B0F0"/>
                </a:solidFill>
                <a:latin typeface="BerlingLTStd-Roman"/>
              </a:rPr>
              <a:t>implementation phase </a:t>
            </a:r>
            <a:r>
              <a:rPr lang="en-US" sz="1800" b="0" i="0" u="none" strike="noStrike" baseline="0" dirty="0">
                <a:latin typeface="BerlingLTStd-Roman"/>
              </a:rPr>
              <a:t>is done using a </a:t>
            </a:r>
            <a:r>
              <a:rPr lang="en-US" sz="1800" b="1" i="0" u="none" strike="noStrike" baseline="0" dirty="0">
                <a:solidFill>
                  <a:srgbClr val="00B0F0"/>
                </a:solidFill>
                <a:latin typeface="BerlingLTStd-Roman"/>
              </a:rPr>
              <a:t>procedural programming language </a:t>
            </a:r>
            <a:r>
              <a:rPr lang="en-US" sz="1800" b="0" i="0" u="none" strike="noStrike" baseline="0" dirty="0">
                <a:latin typeface="BerlingLTStd-Roman"/>
              </a:rPr>
              <a:t>or an </a:t>
            </a:r>
            <a:r>
              <a:rPr lang="en-US" sz="1800" b="1" i="0" u="none" strike="noStrike" baseline="0" dirty="0">
                <a:solidFill>
                  <a:srgbClr val="00B0F0"/>
                </a:solidFill>
                <a:latin typeface="BerlingLTStd-Roman"/>
              </a:rPr>
              <a:t>object-oriented language</a:t>
            </a:r>
            <a:r>
              <a:rPr lang="en-US" sz="1800" b="0" i="0" u="none" strike="noStrike" baseline="0" dirty="0">
                <a:latin typeface="BerlingLTStd-Roman"/>
              </a:rPr>
              <a:t>. </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430331" y="4805948"/>
            <a:ext cx="3983724" cy="369332"/>
          </a:xfrm>
          <a:prstGeom prst="rect">
            <a:avLst/>
          </a:prstGeom>
          <a:noFill/>
        </p:spPr>
        <p:txBody>
          <a:bodyPr wrap="square">
            <a:spAutoFit/>
          </a:bodyPr>
          <a:lstStyle/>
          <a:p>
            <a:r>
              <a:rPr lang="en-US" sz="1800" b="1" i="0" u="none" strike="noStrike" baseline="0" dirty="0">
                <a:latin typeface="Frutiger-Bold"/>
              </a:rPr>
              <a:t>Figure 8.4 </a:t>
            </a:r>
            <a:r>
              <a:rPr lang="en-US" sz="1800" b="0" i="0" u="none" strike="noStrike" baseline="0" dirty="0">
                <a:latin typeface="BerlingLTStd-Roman"/>
              </a:rPr>
              <a:t>The analysis phase </a:t>
            </a:r>
            <a:endParaRPr lang="en-US" dirty="0"/>
          </a:p>
        </p:txBody>
      </p:sp>
      <p:pic>
        <p:nvPicPr>
          <p:cNvPr id="5" name="Picture 4">
            <a:extLst>
              <a:ext uri="{FF2B5EF4-FFF2-40B4-BE49-F238E27FC236}">
                <a16:creationId xmlns:a16="http://schemas.microsoft.com/office/drawing/2014/main" id="{41D1AED3-4DB3-43C5-B0EF-25A2ECA8DD63}"/>
              </a:ext>
            </a:extLst>
          </p:cNvPr>
          <p:cNvPicPr>
            <a:picLocks noChangeAspect="1"/>
          </p:cNvPicPr>
          <p:nvPr/>
        </p:nvPicPr>
        <p:blipFill>
          <a:blip r:embed="rId2"/>
          <a:stretch>
            <a:fillRect/>
          </a:stretch>
        </p:blipFill>
        <p:spPr>
          <a:xfrm>
            <a:off x="6868450" y="1600198"/>
            <a:ext cx="4121340" cy="2767615"/>
          </a:xfrm>
          <a:prstGeom prst="rect">
            <a:avLst/>
          </a:prstGeom>
        </p:spPr>
      </p:pic>
    </p:spTree>
    <p:extLst>
      <p:ext uri="{BB962C8B-B14F-4D97-AF65-F5344CB8AC3E}">
        <p14:creationId xmlns:p14="http://schemas.microsoft.com/office/powerpoint/2010/main" val="33812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E32F-147B-43B6-A0E9-2526577078DE}"/>
              </a:ext>
            </a:extLst>
          </p:cNvPr>
          <p:cNvSpPr>
            <a:spLocks noGrp="1"/>
          </p:cNvSpPr>
          <p:nvPr>
            <p:ph type="title"/>
          </p:nvPr>
        </p:nvSpPr>
        <p:spPr/>
        <p:txBody>
          <a:bodyPr/>
          <a:lstStyle/>
          <a:p>
            <a:r>
              <a:rPr lang="en-US" dirty="0"/>
              <a:t>2. Procedure-oriented analysis</a:t>
            </a:r>
          </a:p>
        </p:txBody>
      </p:sp>
      <p:sp>
        <p:nvSpPr>
          <p:cNvPr id="3" name="Content Placeholder 2">
            <a:extLst>
              <a:ext uri="{FF2B5EF4-FFF2-40B4-BE49-F238E27FC236}">
                <a16:creationId xmlns:a16="http://schemas.microsoft.com/office/drawing/2014/main" id="{4807290D-9294-4A8B-99A5-35CEDC7F4217}"/>
              </a:ext>
            </a:extLst>
          </p:cNvPr>
          <p:cNvSpPr>
            <a:spLocks noGrp="1"/>
          </p:cNvSpPr>
          <p:nvPr>
            <p:ph idx="1"/>
          </p:nvPr>
        </p:nvSpPr>
        <p:spPr>
          <a:xfrm>
            <a:off x="1104900" y="1600200"/>
            <a:ext cx="9982200" cy="1828800"/>
          </a:xfrm>
        </p:spPr>
        <p:txBody>
          <a:bodyPr/>
          <a:lstStyle/>
          <a:p>
            <a:r>
              <a:rPr lang="en-US" dirty="0"/>
              <a:t>Procedure-oriented analysis—also called structured analysis or classical analysis—is the analysis process used if the system implementation phase will use a procedural language.</a:t>
            </a:r>
          </a:p>
          <a:p>
            <a:r>
              <a:rPr lang="en-US" dirty="0"/>
              <a:t>The specification in this case may use several modeling tools, but we discuss only a few of them here.</a:t>
            </a:r>
          </a:p>
        </p:txBody>
      </p:sp>
      <p:pic>
        <p:nvPicPr>
          <p:cNvPr id="5" name="Picture 4">
            <a:extLst>
              <a:ext uri="{FF2B5EF4-FFF2-40B4-BE49-F238E27FC236}">
                <a16:creationId xmlns:a16="http://schemas.microsoft.com/office/drawing/2014/main" id="{53F5A073-F81C-43D8-A2DE-5EA0EF4EDDBE}"/>
              </a:ext>
            </a:extLst>
          </p:cNvPr>
          <p:cNvPicPr>
            <a:picLocks noChangeAspect="1"/>
          </p:cNvPicPr>
          <p:nvPr/>
        </p:nvPicPr>
        <p:blipFill>
          <a:blip r:embed="rId2"/>
          <a:stretch>
            <a:fillRect/>
          </a:stretch>
        </p:blipFill>
        <p:spPr>
          <a:xfrm>
            <a:off x="1104900" y="3507702"/>
            <a:ext cx="5153022" cy="2040842"/>
          </a:xfrm>
          <a:prstGeom prst="rect">
            <a:avLst/>
          </a:prstGeom>
        </p:spPr>
      </p:pic>
      <p:pic>
        <p:nvPicPr>
          <p:cNvPr id="7" name="Picture 6">
            <a:extLst>
              <a:ext uri="{FF2B5EF4-FFF2-40B4-BE49-F238E27FC236}">
                <a16:creationId xmlns:a16="http://schemas.microsoft.com/office/drawing/2014/main" id="{DC4DC81C-FC3E-4D00-8B89-46B15033BC1A}"/>
              </a:ext>
            </a:extLst>
          </p:cNvPr>
          <p:cNvPicPr>
            <a:picLocks noChangeAspect="1"/>
          </p:cNvPicPr>
          <p:nvPr/>
        </p:nvPicPr>
        <p:blipFill>
          <a:blip r:embed="rId3"/>
          <a:stretch>
            <a:fillRect/>
          </a:stretch>
        </p:blipFill>
        <p:spPr>
          <a:xfrm>
            <a:off x="6604153" y="3429000"/>
            <a:ext cx="4524928" cy="2119544"/>
          </a:xfrm>
          <a:prstGeom prst="rect">
            <a:avLst/>
          </a:prstGeom>
        </p:spPr>
      </p:pic>
      <p:sp>
        <p:nvSpPr>
          <p:cNvPr id="8" name="TextBox 7">
            <a:extLst>
              <a:ext uri="{FF2B5EF4-FFF2-40B4-BE49-F238E27FC236}">
                <a16:creationId xmlns:a16="http://schemas.microsoft.com/office/drawing/2014/main" id="{9D19663D-79CE-4573-B24D-EF77BD480403}"/>
              </a:ext>
            </a:extLst>
          </p:cNvPr>
          <p:cNvSpPr txBox="1"/>
          <p:nvPr/>
        </p:nvSpPr>
        <p:spPr>
          <a:xfrm>
            <a:off x="1207363" y="5951167"/>
            <a:ext cx="4613759" cy="369332"/>
          </a:xfrm>
          <a:prstGeom prst="rect">
            <a:avLst/>
          </a:prstGeom>
          <a:noFill/>
        </p:spPr>
        <p:txBody>
          <a:bodyPr wrap="square">
            <a:spAutoFit/>
          </a:bodyPr>
          <a:lstStyle/>
          <a:p>
            <a:r>
              <a:rPr lang="en-US" sz="1800" b="1" i="0" u="none" strike="noStrike" baseline="0" dirty="0">
                <a:latin typeface="Frutiger-Bold"/>
              </a:rPr>
              <a:t>Figure 8.5 </a:t>
            </a:r>
            <a:r>
              <a:rPr lang="en-US" sz="1800" b="0" i="0" u="none" strike="noStrike" baseline="0" dirty="0">
                <a:latin typeface="BerlingLTStd-Roman"/>
              </a:rPr>
              <a:t>An example of a data flow diagram</a:t>
            </a:r>
            <a:endParaRPr lang="en-US" dirty="0"/>
          </a:p>
        </p:txBody>
      </p:sp>
      <p:sp>
        <p:nvSpPr>
          <p:cNvPr id="9" name="TextBox 8">
            <a:extLst>
              <a:ext uri="{FF2B5EF4-FFF2-40B4-BE49-F238E27FC236}">
                <a16:creationId xmlns:a16="http://schemas.microsoft.com/office/drawing/2014/main" id="{3766E8E6-FB40-40C5-AF3A-EAB14112CF60}"/>
              </a:ext>
            </a:extLst>
          </p:cNvPr>
          <p:cNvSpPr txBox="1"/>
          <p:nvPr/>
        </p:nvSpPr>
        <p:spPr>
          <a:xfrm>
            <a:off x="7101858" y="5951167"/>
            <a:ext cx="4524928" cy="369332"/>
          </a:xfrm>
          <a:prstGeom prst="rect">
            <a:avLst/>
          </a:prstGeom>
          <a:noFill/>
        </p:spPr>
        <p:txBody>
          <a:bodyPr wrap="square">
            <a:spAutoFit/>
          </a:bodyPr>
          <a:lstStyle/>
          <a:p>
            <a:r>
              <a:rPr lang="en-US" sz="1800" b="1" i="0" u="none" strike="noStrike" baseline="0" dirty="0">
                <a:latin typeface="Frutiger-Bold"/>
              </a:rPr>
              <a:t>Figure 8.6 </a:t>
            </a:r>
            <a:r>
              <a:rPr lang="en-US" sz="1800" b="0" i="0" u="none" strike="noStrike" baseline="0" dirty="0">
                <a:latin typeface="BerlingLTStd-Roman"/>
              </a:rPr>
              <a:t>An example of a state diagram</a:t>
            </a:r>
            <a:endParaRPr lang="en-US" dirty="0"/>
          </a:p>
        </p:txBody>
      </p:sp>
    </p:spTree>
    <p:extLst>
      <p:ext uri="{BB962C8B-B14F-4D97-AF65-F5344CB8AC3E}">
        <p14:creationId xmlns:p14="http://schemas.microsoft.com/office/powerpoint/2010/main" val="31862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A48B-221D-44C7-8871-466E7C5611F3}"/>
              </a:ext>
            </a:extLst>
          </p:cNvPr>
          <p:cNvSpPr>
            <a:spLocks noGrp="1"/>
          </p:cNvSpPr>
          <p:nvPr>
            <p:ph type="title"/>
          </p:nvPr>
        </p:nvSpPr>
        <p:spPr/>
        <p:txBody>
          <a:bodyPr/>
          <a:lstStyle/>
          <a:p>
            <a:r>
              <a:rPr lang="en-US" dirty="0"/>
              <a:t>3. Object-oriented analysis</a:t>
            </a:r>
          </a:p>
        </p:txBody>
      </p:sp>
      <p:sp>
        <p:nvSpPr>
          <p:cNvPr id="3" name="Content Placeholder 2">
            <a:extLst>
              <a:ext uri="{FF2B5EF4-FFF2-40B4-BE49-F238E27FC236}">
                <a16:creationId xmlns:a16="http://schemas.microsoft.com/office/drawing/2014/main" id="{957D890D-DCA6-4D6A-9FC5-EC1136A2EAE9}"/>
              </a:ext>
            </a:extLst>
          </p:cNvPr>
          <p:cNvSpPr>
            <a:spLocks noGrp="1"/>
          </p:cNvSpPr>
          <p:nvPr>
            <p:ph idx="1"/>
          </p:nvPr>
        </p:nvSpPr>
        <p:spPr>
          <a:xfrm>
            <a:off x="1104900" y="1600200"/>
            <a:ext cx="9982200" cy="1222899"/>
          </a:xfrm>
        </p:spPr>
        <p:txBody>
          <a:bodyPr/>
          <a:lstStyle/>
          <a:p>
            <a:r>
              <a:rPr lang="en-US" dirty="0"/>
              <a:t>Object-oriented analysis is the analysis process used if the implementation uses an</a:t>
            </a:r>
          </a:p>
          <a:p>
            <a:r>
              <a:rPr lang="en-US" dirty="0"/>
              <a:t>object-oriented language. The specification document in this case may use several tools, but we discuss only a few of them here.</a:t>
            </a:r>
          </a:p>
        </p:txBody>
      </p:sp>
      <p:pic>
        <p:nvPicPr>
          <p:cNvPr id="5" name="Picture 4">
            <a:extLst>
              <a:ext uri="{FF2B5EF4-FFF2-40B4-BE49-F238E27FC236}">
                <a16:creationId xmlns:a16="http://schemas.microsoft.com/office/drawing/2014/main" id="{ABEFE4CD-F6F4-4EE5-A3C1-0E0CF982FFE2}"/>
              </a:ext>
            </a:extLst>
          </p:cNvPr>
          <p:cNvPicPr>
            <a:picLocks noChangeAspect="1"/>
          </p:cNvPicPr>
          <p:nvPr/>
        </p:nvPicPr>
        <p:blipFill>
          <a:blip r:embed="rId2"/>
          <a:stretch>
            <a:fillRect/>
          </a:stretch>
        </p:blipFill>
        <p:spPr>
          <a:xfrm>
            <a:off x="1761847" y="2919157"/>
            <a:ext cx="3183015" cy="3183015"/>
          </a:xfrm>
          <a:prstGeom prst="rect">
            <a:avLst/>
          </a:prstGeom>
        </p:spPr>
      </p:pic>
      <p:sp>
        <p:nvSpPr>
          <p:cNvPr id="6" name="TextBox 5">
            <a:extLst>
              <a:ext uri="{FF2B5EF4-FFF2-40B4-BE49-F238E27FC236}">
                <a16:creationId xmlns:a16="http://schemas.microsoft.com/office/drawing/2014/main" id="{9FBA401E-6A3F-481E-9E01-0E0E1A5C53EE}"/>
              </a:ext>
            </a:extLst>
          </p:cNvPr>
          <p:cNvSpPr txBox="1"/>
          <p:nvPr/>
        </p:nvSpPr>
        <p:spPr>
          <a:xfrm>
            <a:off x="1278384" y="6208620"/>
            <a:ext cx="4613759" cy="369332"/>
          </a:xfrm>
          <a:prstGeom prst="rect">
            <a:avLst/>
          </a:prstGeom>
          <a:noFill/>
        </p:spPr>
        <p:txBody>
          <a:bodyPr wrap="square">
            <a:spAutoFit/>
          </a:bodyPr>
          <a:lstStyle/>
          <a:p>
            <a:r>
              <a:rPr lang="en-US" sz="1800" b="1" i="0" u="none" strike="noStrike" baseline="0" dirty="0">
                <a:latin typeface="Frutiger-Bold"/>
              </a:rPr>
              <a:t>Figure 8.6 </a:t>
            </a:r>
            <a:r>
              <a:rPr lang="en-US" sz="1800" b="0" i="0" u="none" strike="noStrike" baseline="0" dirty="0">
                <a:latin typeface="BerlingLTStd-Roman"/>
              </a:rPr>
              <a:t>An example of a use case diagram</a:t>
            </a:r>
            <a:endParaRPr lang="en-US" dirty="0"/>
          </a:p>
        </p:txBody>
      </p:sp>
      <p:sp>
        <p:nvSpPr>
          <p:cNvPr id="7" name="TextBox 6">
            <a:extLst>
              <a:ext uri="{FF2B5EF4-FFF2-40B4-BE49-F238E27FC236}">
                <a16:creationId xmlns:a16="http://schemas.microsoft.com/office/drawing/2014/main" id="{F9FCCAFE-B170-43C2-810C-7D20F2E757AD}"/>
              </a:ext>
            </a:extLst>
          </p:cNvPr>
          <p:cNvSpPr txBox="1"/>
          <p:nvPr/>
        </p:nvSpPr>
        <p:spPr>
          <a:xfrm>
            <a:off x="6835528" y="6208620"/>
            <a:ext cx="4524928" cy="369332"/>
          </a:xfrm>
          <a:prstGeom prst="rect">
            <a:avLst/>
          </a:prstGeom>
          <a:noFill/>
        </p:spPr>
        <p:txBody>
          <a:bodyPr wrap="square">
            <a:spAutoFit/>
          </a:bodyPr>
          <a:lstStyle/>
          <a:p>
            <a:r>
              <a:rPr lang="en-US" sz="1800" b="1" i="0" u="none" strike="noStrike" baseline="0" dirty="0">
                <a:latin typeface="Frutiger-Bold"/>
              </a:rPr>
              <a:t>Figure 8.7 </a:t>
            </a:r>
            <a:r>
              <a:rPr lang="en-US" sz="1800" b="0" i="0" u="none" strike="noStrike" baseline="0" dirty="0">
                <a:latin typeface="BerlingLTStd-Roman"/>
              </a:rPr>
              <a:t>An example of a class diagram</a:t>
            </a:r>
            <a:endParaRPr lang="en-US" dirty="0"/>
          </a:p>
        </p:txBody>
      </p:sp>
      <p:pic>
        <p:nvPicPr>
          <p:cNvPr id="9" name="Picture 8">
            <a:extLst>
              <a:ext uri="{FF2B5EF4-FFF2-40B4-BE49-F238E27FC236}">
                <a16:creationId xmlns:a16="http://schemas.microsoft.com/office/drawing/2014/main" id="{8600EB29-01E2-4DB6-AA22-0A8F5A4F1EB4}"/>
              </a:ext>
            </a:extLst>
          </p:cNvPr>
          <p:cNvPicPr>
            <a:picLocks noChangeAspect="1"/>
          </p:cNvPicPr>
          <p:nvPr/>
        </p:nvPicPr>
        <p:blipFill>
          <a:blip r:embed="rId3"/>
          <a:stretch>
            <a:fillRect/>
          </a:stretch>
        </p:blipFill>
        <p:spPr>
          <a:xfrm>
            <a:off x="7066347" y="2919157"/>
            <a:ext cx="3735886" cy="2762552"/>
          </a:xfrm>
          <a:prstGeom prst="rect">
            <a:avLst/>
          </a:prstGeom>
        </p:spPr>
      </p:pic>
    </p:spTree>
    <p:extLst>
      <p:ext uri="{BB962C8B-B14F-4D97-AF65-F5344CB8AC3E}">
        <p14:creationId xmlns:p14="http://schemas.microsoft.com/office/powerpoint/2010/main" val="282568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Design phase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00958"/>
          </a:xfrm>
        </p:spPr>
        <p:txBody>
          <a:bodyPr>
            <a:normAutofit/>
          </a:bodyPr>
          <a:lstStyle/>
          <a:p>
            <a:pPr algn="just"/>
            <a:r>
              <a:rPr lang="en-US" sz="1800" dirty="0">
                <a:solidFill>
                  <a:srgbClr val="202122"/>
                </a:solidFill>
                <a:effectLst/>
                <a:latin typeface="BerlingLTStd-Roman"/>
              </a:rPr>
              <a:t>The design phase defines how the system will accomplish what was defined in the analysis phase. In the design phase, all components of the system are defined</a:t>
            </a:r>
          </a:p>
          <a:p>
            <a:pPr algn="just"/>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3757149" y="5973900"/>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.8 </a:t>
            </a:r>
            <a:r>
              <a:rPr lang="en-US" sz="1800" b="0" i="0" u="none" strike="noStrike" baseline="0" dirty="0">
                <a:latin typeface="Frutiger-Roman"/>
              </a:rPr>
              <a:t>Design phase activities</a:t>
            </a:r>
            <a:endParaRPr lang="en-US" dirty="0"/>
          </a:p>
        </p:txBody>
      </p:sp>
      <p:pic>
        <p:nvPicPr>
          <p:cNvPr id="12" name="Picture 11">
            <a:extLst>
              <a:ext uri="{FF2B5EF4-FFF2-40B4-BE49-F238E27FC236}">
                <a16:creationId xmlns:a16="http://schemas.microsoft.com/office/drawing/2014/main" id="{E4B75693-3388-499D-A4AF-ABD2156B604A}"/>
              </a:ext>
            </a:extLst>
          </p:cNvPr>
          <p:cNvPicPr>
            <a:picLocks noChangeAspect="1"/>
          </p:cNvPicPr>
          <p:nvPr/>
        </p:nvPicPr>
        <p:blipFill>
          <a:blip r:embed="rId2"/>
          <a:stretch>
            <a:fillRect/>
          </a:stretch>
        </p:blipFill>
        <p:spPr>
          <a:xfrm>
            <a:off x="2898562" y="2374601"/>
            <a:ext cx="5700897" cy="3521328"/>
          </a:xfrm>
          <a:prstGeom prst="rect">
            <a:avLst/>
          </a:prstGeom>
        </p:spPr>
      </p:pic>
    </p:spTree>
    <p:extLst>
      <p:ext uri="{BB962C8B-B14F-4D97-AF65-F5344CB8AC3E}">
        <p14:creationId xmlns:p14="http://schemas.microsoft.com/office/powerpoint/2010/main" val="1253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0223-787B-4050-A711-4527137199E8}"/>
              </a:ext>
            </a:extLst>
          </p:cNvPr>
          <p:cNvSpPr>
            <a:spLocks noGrp="1"/>
          </p:cNvSpPr>
          <p:nvPr>
            <p:ph type="title"/>
          </p:nvPr>
        </p:nvSpPr>
        <p:spPr/>
        <p:txBody>
          <a:bodyPr/>
          <a:lstStyle/>
          <a:p>
            <a:r>
              <a:rPr lang="en-US" dirty="0"/>
              <a:t>2. Procedure-oriented design</a:t>
            </a:r>
          </a:p>
        </p:txBody>
      </p:sp>
      <p:sp>
        <p:nvSpPr>
          <p:cNvPr id="3" name="Content Placeholder 2">
            <a:extLst>
              <a:ext uri="{FF2B5EF4-FFF2-40B4-BE49-F238E27FC236}">
                <a16:creationId xmlns:a16="http://schemas.microsoft.com/office/drawing/2014/main" id="{419A5375-3034-4F02-AA68-FC358392ED7B}"/>
              </a:ext>
            </a:extLst>
          </p:cNvPr>
          <p:cNvSpPr>
            <a:spLocks noGrp="1"/>
          </p:cNvSpPr>
          <p:nvPr>
            <p:ph idx="1"/>
          </p:nvPr>
        </p:nvSpPr>
        <p:spPr>
          <a:xfrm>
            <a:off x="1104900" y="1600200"/>
            <a:ext cx="9982200" cy="1356064"/>
          </a:xfrm>
        </p:spPr>
        <p:txBody>
          <a:bodyPr/>
          <a:lstStyle/>
          <a:p>
            <a:pPr algn="just"/>
            <a:r>
              <a:rPr lang="en-US" dirty="0"/>
              <a:t>In procedure-oriented design we have both procedures and data to design. We discuss a category of design methods that concentrate on procedures. In procedure-oriented design, the whole system is divided into a set of procedure or modules.</a:t>
            </a:r>
          </a:p>
        </p:txBody>
      </p:sp>
      <p:sp>
        <p:nvSpPr>
          <p:cNvPr id="4" name="AutoShape 2">
            <a:extLst>
              <a:ext uri="{FF2B5EF4-FFF2-40B4-BE49-F238E27FC236}">
                <a16:creationId xmlns:a16="http://schemas.microsoft.com/office/drawing/2014/main" id="{00B8BA51-AC22-450A-BBE9-1DA7EF480A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6AA7841-042C-4EA7-B563-14E19B2765E2}"/>
              </a:ext>
            </a:extLst>
          </p:cNvPr>
          <p:cNvPicPr>
            <a:picLocks noChangeAspect="1"/>
          </p:cNvPicPr>
          <p:nvPr/>
        </p:nvPicPr>
        <p:blipFill>
          <a:blip r:embed="rId2"/>
          <a:stretch>
            <a:fillRect/>
          </a:stretch>
        </p:blipFill>
        <p:spPr>
          <a:xfrm>
            <a:off x="2700337" y="3043607"/>
            <a:ext cx="6486525" cy="2066925"/>
          </a:xfrm>
          <a:prstGeom prst="rect">
            <a:avLst/>
          </a:prstGeom>
        </p:spPr>
      </p:pic>
      <p:sp>
        <p:nvSpPr>
          <p:cNvPr id="7" name="TextBox 6">
            <a:extLst>
              <a:ext uri="{FF2B5EF4-FFF2-40B4-BE49-F238E27FC236}">
                <a16:creationId xmlns:a16="http://schemas.microsoft.com/office/drawing/2014/main" id="{9B407964-3A87-40C7-9202-828A1CE08F50}"/>
              </a:ext>
            </a:extLst>
          </p:cNvPr>
          <p:cNvSpPr txBox="1"/>
          <p:nvPr/>
        </p:nvSpPr>
        <p:spPr>
          <a:xfrm>
            <a:off x="3051147" y="5505766"/>
            <a:ext cx="6869422"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.9 </a:t>
            </a:r>
            <a:r>
              <a:rPr lang="en-US" sz="1800" i="0" u="none" strike="noStrike" baseline="0" dirty="0">
                <a:latin typeface="Frutiger-Bold"/>
              </a:rPr>
              <a:t>A example Structure Chart in </a:t>
            </a:r>
            <a:r>
              <a:rPr lang="en-US" sz="1800" b="0" i="0" u="none" strike="noStrike" baseline="0" dirty="0">
                <a:latin typeface="Frutiger-Roman"/>
              </a:rPr>
              <a:t>Design phase</a:t>
            </a:r>
            <a:endParaRPr lang="en-US" dirty="0"/>
          </a:p>
        </p:txBody>
      </p:sp>
    </p:spTree>
    <p:extLst>
      <p:ext uri="{BB962C8B-B14F-4D97-AF65-F5344CB8AC3E}">
        <p14:creationId xmlns:p14="http://schemas.microsoft.com/office/powerpoint/2010/main" val="227216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6F9-B149-494D-854B-B56DC79BDFDF}"/>
              </a:ext>
            </a:extLst>
          </p:cNvPr>
          <p:cNvSpPr>
            <a:spLocks noGrp="1"/>
          </p:cNvSpPr>
          <p:nvPr>
            <p:ph type="title"/>
          </p:nvPr>
        </p:nvSpPr>
        <p:spPr/>
        <p:txBody>
          <a:bodyPr/>
          <a:lstStyle/>
          <a:p>
            <a:r>
              <a:rPr lang="en-US" dirty="0"/>
              <a:t>3. Object-oriented design</a:t>
            </a:r>
          </a:p>
        </p:txBody>
      </p:sp>
      <p:sp>
        <p:nvSpPr>
          <p:cNvPr id="3" name="Content Placeholder 2">
            <a:extLst>
              <a:ext uri="{FF2B5EF4-FFF2-40B4-BE49-F238E27FC236}">
                <a16:creationId xmlns:a16="http://schemas.microsoft.com/office/drawing/2014/main" id="{0C038E91-A517-468C-8E18-F91E9E2ED23C}"/>
              </a:ext>
            </a:extLst>
          </p:cNvPr>
          <p:cNvSpPr>
            <a:spLocks noGrp="1"/>
          </p:cNvSpPr>
          <p:nvPr>
            <p:ph idx="1"/>
          </p:nvPr>
        </p:nvSpPr>
        <p:spPr>
          <a:xfrm>
            <a:off x="1104900" y="1600200"/>
            <a:ext cx="9982200" cy="2092911"/>
          </a:xfrm>
        </p:spPr>
        <p:txBody>
          <a:bodyPr/>
          <a:lstStyle/>
          <a:p>
            <a:r>
              <a:rPr lang="en-US" dirty="0"/>
              <a:t>In object-oriented design, the design phase continues by elaborating the details of classes.</a:t>
            </a:r>
          </a:p>
          <a:p>
            <a:pPr algn="just"/>
            <a:r>
              <a:rPr lang="en-US" dirty="0"/>
              <a:t>A class is made of a set of variables (attributes) and a set of methods (functions). The object-oriented design lists the details of these attributes and methods. Figure 10.9 shows an example of the details of our four classes used in the design of the old-style elevator.</a:t>
            </a:r>
          </a:p>
          <a:p>
            <a:endParaRPr lang="en-US" dirty="0"/>
          </a:p>
        </p:txBody>
      </p:sp>
      <p:pic>
        <p:nvPicPr>
          <p:cNvPr id="5" name="Picture 4">
            <a:extLst>
              <a:ext uri="{FF2B5EF4-FFF2-40B4-BE49-F238E27FC236}">
                <a16:creationId xmlns:a16="http://schemas.microsoft.com/office/drawing/2014/main" id="{45322E97-1CDF-44E9-82E2-668D8CF04E9E}"/>
              </a:ext>
            </a:extLst>
          </p:cNvPr>
          <p:cNvPicPr>
            <a:picLocks noChangeAspect="1"/>
          </p:cNvPicPr>
          <p:nvPr/>
        </p:nvPicPr>
        <p:blipFill>
          <a:blip r:embed="rId2"/>
          <a:stretch>
            <a:fillRect/>
          </a:stretch>
        </p:blipFill>
        <p:spPr>
          <a:xfrm>
            <a:off x="2259168" y="3542191"/>
            <a:ext cx="6889897" cy="2545209"/>
          </a:xfrm>
          <a:prstGeom prst="rect">
            <a:avLst/>
          </a:prstGeom>
        </p:spPr>
      </p:pic>
      <p:sp>
        <p:nvSpPr>
          <p:cNvPr id="7" name="TextBox 6">
            <a:extLst>
              <a:ext uri="{FF2B5EF4-FFF2-40B4-BE49-F238E27FC236}">
                <a16:creationId xmlns:a16="http://schemas.microsoft.com/office/drawing/2014/main" id="{53A652E7-E2E3-4361-AE45-D5E100EBB2A4}"/>
              </a:ext>
            </a:extLst>
          </p:cNvPr>
          <p:cNvSpPr txBox="1"/>
          <p:nvPr/>
        </p:nvSpPr>
        <p:spPr>
          <a:xfrm>
            <a:off x="2361460" y="6287147"/>
            <a:ext cx="7765741" cy="369332"/>
          </a:xfrm>
          <a:prstGeom prst="rect">
            <a:avLst/>
          </a:prstGeom>
          <a:noFill/>
        </p:spPr>
        <p:txBody>
          <a:bodyPr wrap="square">
            <a:spAutoFit/>
          </a:bodyPr>
          <a:lstStyle/>
          <a:p>
            <a:r>
              <a:rPr lang="en-US" b="1" dirty="0"/>
              <a:t>Figure 8.10  A</a:t>
            </a:r>
            <a:r>
              <a:rPr lang="en-US" dirty="0"/>
              <a:t> Object-Oriented design of Book Trading system</a:t>
            </a:r>
          </a:p>
        </p:txBody>
      </p:sp>
    </p:spTree>
    <p:extLst>
      <p:ext uri="{BB962C8B-B14F-4D97-AF65-F5344CB8AC3E}">
        <p14:creationId xmlns:p14="http://schemas.microsoft.com/office/powerpoint/2010/main" val="427433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Implementation phase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05283" cy="3673136"/>
          </a:xfrm>
        </p:spPr>
        <p:txBody>
          <a:bodyPr>
            <a:normAutofit/>
          </a:bodyPr>
          <a:lstStyle/>
          <a:p>
            <a:pPr algn="just"/>
            <a:r>
              <a:rPr lang="en-US" sz="1800" b="0" i="0" u="none" strike="noStrike" baseline="0" dirty="0">
                <a:latin typeface="BerlingLTStd-Roman"/>
              </a:rPr>
              <a:t>In the waterfall model, after the design phase is completed, the </a:t>
            </a:r>
            <a:r>
              <a:rPr lang="en-US" sz="1800" b="1" i="0" u="none" strike="noStrike" baseline="0" dirty="0">
                <a:latin typeface="BerlingLTStd-Bold"/>
              </a:rPr>
              <a:t>implementation phase </a:t>
            </a:r>
            <a:r>
              <a:rPr lang="en-US" sz="1800" b="0" i="0" u="none" strike="noStrike" baseline="0" dirty="0">
                <a:latin typeface="BerlingLTStd-Roman"/>
              </a:rPr>
              <a:t>can start. </a:t>
            </a:r>
          </a:p>
          <a:p>
            <a:pPr algn="just"/>
            <a:r>
              <a:rPr lang="en-US" sz="1800" b="0" i="0" u="none" strike="noStrike" baseline="0" dirty="0">
                <a:latin typeface="BerlingLTStd-Roman"/>
              </a:rPr>
              <a:t>In this phase the programmers write the code for the modules in procedure-oriented design, or write the program units to implement classes in object-oriented design. There are several issues to mention in each case.</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5761608" y="5984120"/>
            <a:ext cx="5323974" cy="646331"/>
          </a:xfrm>
          <a:prstGeom prst="rect">
            <a:avLst/>
          </a:prstGeom>
          <a:noFill/>
        </p:spPr>
        <p:txBody>
          <a:bodyPr wrap="square">
            <a:spAutoFit/>
          </a:bodyPr>
          <a:lstStyle/>
          <a:p>
            <a:pPr algn="ctr"/>
            <a:r>
              <a:rPr lang="en-US" sz="1800" b="1" i="0" u="none" strike="noStrike" baseline="0" dirty="0">
                <a:latin typeface="Frutiger-Bold"/>
              </a:rPr>
              <a:t>Figure 8.11 </a:t>
            </a:r>
            <a:r>
              <a:rPr lang="en-US" dirty="0">
                <a:latin typeface="Frutiger-Bold"/>
              </a:rPr>
              <a:t>A</a:t>
            </a:r>
            <a:r>
              <a:rPr lang="en-US" sz="1800" i="0" u="none" strike="noStrike" baseline="0" dirty="0">
                <a:latin typeface="Frutiger-Bold"/>
              </a:rPr>
              <a:t> example </a:t>
            </a:r>
            <a:r>
              <a:rPr lang="en-US" dirty="0">
                <a:latin typeface="Frutiger-Roman"/>
              </a:rPr>
              <a:t>I</a:t>
            </a:r>
            <a:r>
              <a:rPr lang="en-US" sz="1800" b="0" i="0" u="none" strike="noStrike" baseline="0" dirty="0">
                <a:latin typeface="Frutiger-Roman"/>
              </a:rPr>
              <a:t>mplementation phase  </a:t>
            </a:r>
            <a:r>
              <a:rPr lang="en-US" dirty="0">
                <a:latin typeface="Frutiger-Roman"/>
              </a:rPr>
              <a:t>(coding &amp; testing) in Water Fall model</a:t>
            </a:r>
            <a:endParaRPr lang="en-US" dirty="0"/>
          </a:p>
        </p:txBody>
      </p:sp>
      <p:pic>
        <p:nvPicPr>
          <p:cNvPr id="8" name="Picture 7">
            <a:extLst>
              <a:ext uri="{FF2B5EF4-FFF2-40B4-BE49-F238E27FC236}">
                <a16:creationId xmlns:a16="http://schemas.microsoft.com/office/drawing/2014/main" id="{F798A4F9-69F6-4EA3-8880-6F3FBA751DF5}"/>
              </a:ext>
            </a:extLst>
          </p:cNvPr>
          <p:cNvPicPr>
            <a:picLocks noChangeAspect="1"/>
          </p:cNvPicPr>
          <p:nvPr/>
        </p:nvPicPr>
        <p:blipFill>
          <a:blip r:embed="rId2"/>
          <a:stretch>
            <a:fillRect/>
          </a:stretch>
        </p:blipFill>
        <p:spPr>
          <a:xfrm>
            <a:off x="6527722" y="1600199"/>
            <a:ext cx="3947928" cy="4339871"/>
          </a:xfrm>
          <a:prstGeom prst="rect">
            <a:avLst/>
          </a:prstGeom>
        </p:spPr>
      </p:pic>
    </p:spTree>
    <p:extLst>
      <p:ext uri="{BB962C8B-B14F-4D97-AF65-F5344CB8AC3E}">
        <p14:creationId xmlns:p14="http://schemas.microsoft.com/office/powerpoint/2010/main" val="39441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8F79-19B6-4476-AC88-486906AB6045}"/>
              </a:ext>
            </a:extLst>
          </p:cNvPr>
          <p:cNvSpPr>
            <a:spLocks noGrp="1"/>
          </p:cNvSpPr>
          <p:nvPr>
            <p:ph type="title"/>
          </p:nvPr>
        </p:nvSpPr>
        <p:spPr/>
        <p:txBody>
          <a:bodyPr/>
          <a:lstStyle/>
          <a:p>
            <a:r>
              <a:rPr lang="en-US" dirty="0"/>
              <a:t>2. Choice of language</a:t>
            </a:r>
          </a:p>
        </p:txBody>
      </p:sp>
      <p:sp>
        <p:nvSpPr>
          <p:cNvPr id="3" name="Content Placeholder 2">
            <a:extLst>
              <a:ext uri="{FF2B5EF4-FFF2-40B4-BE49-F238E27FC236}">
                <a16:creationId xmlns:a16="http://schemas.microsoft.com/office/drawing/2014/main" id="{C98DA404-123E-41AE-A2D6-37F5C51F97A6}"/>
              </a:ext>
            </a:extLst>
          </p:cNvPr>
          <p:cNvSpPr>
            <a:spLocks noGrp="1"/>
          </p:cNvSpPr>
          <p:nvPr>
            <p:ph idx="1"/>
          </p:nvPr>
        </p:nvSpPr>
        <p:spPr>
          <a:xfrm>
            <a:off x="1104900" y="1600200"/>
            <a:ext cx="9982200" cy="1828800"/>
          </a:xfrm>
        </p:spPr>
        <p:txBody>
          <a:bodyPr/>
          <a:lstStyle/>
          <a:p>
            <a:r>
              <a:rPr lang="en-US" dirty="0"/>
              <a:t>In a procedure-oriented development, the project team needs to choose a language or a set of languages from among the procedural languages. </a:t>
            </a:r>
          </a:p>
          <a:p>
            <a:r>
              <a:rPr lang="en-US" dirty="0"/>
              <a:t>Although some languages like C++ are considered to be both a procedure—and an object-oriented language—normally an implementation uses a purely procedural language such as C. In object-oriented cases, both C++ and Java, C# are common.</a:t>
            </a:r>
          </a:p>
        </p:txBody>
      </p:sp>
      <p:pic>
        <p:nvPicPr>
          <p:cNvPr id="9" name="Picture 8">
            <a:extLst>
              <a:ext uri="{FF2B5EF4-FFF2-40B4-BE49-F238E27FC236}">
                <a16:creationId xmlns:a16="http://schemas.microsoft.com/office/drawing/2014/main" id="{A1545220-A0B1-445B-B2FE-7F57F31C038D}"/>
              </a:ext>
            </a:extLst>
          </p:cNvPr>
          <p:cNvPicPr>
            <a:picLocks noChangeAspect="1"/>
          </p:cNvPicPr>
          <p:nvPr/>
        </p:nvPicPr>
        <p:blipFill>
          <a:blip r:embed="rId2"/>
          <a:stretch>
            <a:fillRect/>
          </a:stretch>
        </p:blipFill>
        <p:spPr>
          <a:xfrm>
            <a:off x="6286915" y="3350811"/>
            <a:ext cx="4656708" cy="2757780"/>
          </a:xfrm>
          <a:prstGeom prst="rect">
            <a:avLst/>
          </a:prstGeom>
        </p:spPr>
      </p:pic>
      <p:sp>
        <p:nvSpPr>
          <p:cNvPr id="10" name="TextBox 9">
            <a:extLst>
              <a:ext uri="{FF2B5EF4-FFF2-40B4-BE49-F238E27FC236}">
                <a16:creationId xmlns:a16="http://schemas.microsoft.com/office/drawing/2014/main" id="{4352D95A-30F0-42A0-A443-53659CAB6903}"/>
              </a:ext>
            </a:extLst>
          </p:cNvPr>
          <p:cNvSpPr txBox="1"/>
          <p:nvPr/>
        </p:nvSpPr>
        <p:spPr>
          <a:xfrm>
            <a:off x="1675219" y="6295267"/>
            <a:ext cx="8840044" cy="369332"/>
          </a:xfrm>
          <a:prstGeom prst="rect">
            <a:avLst/>
          </a:prstGeom>
          <a:noFill/>
        </p:spPr>
        <p:txBody>
          <a:bodyPr wrap="square">
            <a:spAutoFit/>
          </a:bodyPr>
          <a:lstStyle/>
          <a:p>
            <a:pPr algn="ctr"/>
            <a:r>
              <a:rPr lang="en-US" sz="1800" b="1" i="0" u="none" strike="noStrike" baseline="0" dirty="0">
                <a:latin typeface="Frutiger-Bold"/>
              </a:rPr>
              <a:t>Figure 8.12 </a:t>
            </a:r>
            <a:r>
              <a:rPr lang="en-US" dirty="0">
                <a:latin typeface="Frutiger-Bold"/>
              </a:rPr>
              <a:t>A</a:t>
            </a:r>
            <a:r>
              <a:rPr lang="en-US" sz="1800" i="0" u="none" strike="noStrike" baseline="0" dirty="0">
                <a:latin typeface="Frutiger-Bold"/>
              </a:rPr>
              <a:t> example </a:t>
            </a:r>
            <a:r>
              <a:rPr lang="en-US" dirty="0">
                <a:latin typeface="Frutiger-Roman"/>
              </a:rPr>
              <a:t>language programing (C++ &amp; Java) in implementation</a:t>
            </a:r>
            <a:r>
              <a:rPr lang="en-US" sz="1800" b="0" i="0" u="none" strike="noStrike" baseline="0" dirty="0">
                <a:latin typeface="Frutiger-Roman"/>
              </a:rPr>
              <a:t> phase </a:t>
            </a:r>
            <a:endParaRPr lang="en-US" dirty="0"/>
          </a:p>
        </p:txBody>
      </p:sp>
      <p:pic>
        <p:nvPicPr>
          <p:cNvPr id="12" name="Picture 11">
            <a:extLst>
              <a:ext uri="{FF2B5EF4-FFF2-40B4-BE49-F238E27FC236}">
                <a16:creationId xmlns:a16="http://schemas.microsoft.com/office/drawing/2014/main" id="{18768C60-E1D9-4E93-B1ED-D2270E385728}"/>
              </a:ext>
            </a:extLst>
          </p:cNvPr>
          <p:cNvPicPr>
            <a:picLocks noChangeAspect="1"/>
          </p:cNvPicPr>
          <p:nvPr/>
        </p:nvPicPr>
        <p:blipFill>
          <a:blip r:embed="rId3"/>
          <a:stretch>
            <a:fillRect/>
          </a:stretch>
        </p:blipFill>
        <p:spPr>
          <a:xfrm>
            <a:off x="1017557" y="3350811"/>
            <a:ext cx="4989477" cy="2757780"/>
          </a:xfrm>
          <a:prstGeom prst="rect">
            <a:avLst/>
          </a:prstGeom>
        </p:spPr>
      </p:pic>
    </p:spTree>
    <p:extLst>
      <p:ext uri="{BB962C8B-B14F-4D97-AF65-F5344CB8AC3E}">
        <p14:creationId xmlns:p14="http://schemas.microsoft.com/office/powerpoint/2010/main" val="150706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8.1 The software lifecycle</a:t>
            </a:r>
          </a:p>
          <a:p>
            <a:r>
              <a:rPr lang="de-DE" dirty="0"/>
              <a:t>8.2 Analysis phase</a:t>
            </a:r>
          </a:p>
          <a:p>
            <a:r>
              <a:rPr lang="de-DE" dirty="0"/>
              <a:t>8.3 Design phase</a:t>
            </a:r>
          </a:p>
          <a:p>
            <a:r>
              <a:rPr lang="de-DE" dirty="0"/>
              <a:t>8.4 Implementation phase</a:t>
            </a:r>
          </a:p>
          <a:p>
            <a:r>
              <a:rPr lang="de-DE" dirty="0"/>
              <a:t>8.5 Testing phase</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D58B-4FEC-4663-B415-41D462FEBB76}"/>
              </a:ext>
            </a:extLst>
          </p:cNvPr>
          <p:cNvSpPr>
            <a:spLocks noGrp="1"/>
          </p:cNvSpPr>
          <p:nvPr>
            <p:ph type="title"/>
          </p:nvPr>
        </p:nvSpPr>
        <p:spPr>
          <a:xfrm>
            <a:off x="1137120" y="85078"/>
            <a:ext cx="9980682" cy="1096962"/>
          </a:xfrm>
        </p:spPr>
        <p:txBody>
          <a:bodyPr/>
          <a:lstStyle/>
          <a:p>
            <a:r>
              <a:rPr lang="en-US" dirty="0"/>
              <a:t>3. Software quality</a:t>
            </a:r>
          </a:p>
        </p:txBody>
      </p:sp>
      <p:sp>
        <p:nvSpPr>
          <p:cNvPr id="3" name="Content Placeholder 2">
            <a:extLst>
              <a:ext uri="{FF2B5EF4-FFF2-40B4-BE49-F238E27FC236}">
                <a16:creationId xmlns:a16="http://schemas.microsoft.com/office/drawing/2014/main" id="{0F5F96FC-7955-469B-A208-434B358DCF63}"/>
              </a:ext>
            </a:extLst>
          </p:cNvPr>
          <p:cNvSpPr>
            <a:spLocks noGrp="1"/>
          </p:cNvSpPr>
          <p:nvPr>
            <p:ph idx="1"/>
          </p:nvPr>
        </p:nvSpPr>
        <p:spPr>
          <a:xfrm>
            <a:off x="1104900" y="1600200"/>
            <a:ext cx="9982200" cy="1657905"/>
          </a:xfrm>
        </p:spPr>
        <p:txBody>
          <a:bodyPr/>
          <a:lstStyle/>
          <a:p>
            <a:pPr algn="just"/>
            <a:r>
              <a:rPr lang="en-US" dirty="0"/>
              <a:t>The quality of software created at the implementation phase is a very important issue. A software system of high quality is one that satisfies the user’s requirements, meets the operating standards of the organization, and runs efficiently on the hardware for which it was developed. However, if we want to achieve a software system of high quality, we must be able to define some attributes of quality.</a:t>
            </a:r>
          </a:p>
        </p:txBody>
      </p:sp>
      <p:pic>
        <p:nvPicPr>
          <p:cNvPr id="5" name="Picture 4">
            <a:extLst>
              <a:ext uri="{FF2B5EF4-FFF2-40B4-BE49-F238E27FC236}">
                <a16:creationId xmlns:a16="http://schemas.microsoft.com/office/drawing/2014/main" id="{68BF7C17-8E7D-4417-AEBB-0667BB995C9A}"/>
              </a:ext>
            </a:extLst>
          </p:cNvPr>
          <p:cNvPicPr>
            <a:picLocks noChangeAspect="1"/>
          </p:cNvPicPr>
          <p:nvPr/>
        </p:nvPicPr>
        <p:blipFill>
          <a:blip r:embed="rId2"/>
          <a:stretch>
            <a:fillRect/>
          </a:stretch>
        </p:blipFill>
        <p:spPr>
          <a:xfrm>
            <a:off x="3576174" y="3258105"/>
            <a:ext cx="5048137" cy="2743200"/>
          </a:xfrm>
          <a:prstGeom prst="rect">
            <a:avLst/>
          </a:prstGeom>
        </p:spPr>
      </p:pic>
      <p:sp>
        <p:nvSpPr>
          <p:cNvPr id="7" name="TextBox 6">
            <a:extLst>
              <a:ext uri="{FF2B5EF4-FFF2-40B4-BE49-F238E27FC236}">
                <a16:creationId xmlns:a16="http://schemas.microsoft.com/office/drawing/2014/main" id="{78701E6B-2181-4D3B-B766-85ED07068E82}"/>
              </a:ext>
            </a:extLst>
          </p:cNvPr>
          <p:cNvSpPr txBox="1"/>
          <p:nvPr/>
        </p:nvSpPr>
        <p:spPr>
          <a:xfrm>
            <a:off x="4281256" y="6158429"/>
            <a:ext cx="6094520" cy="369332"/>
          </a:xfrm>
          <a:prstGeom prst="rect">
            <a:avLst/>
          </a:prstGeom>
          <a:noFill/>
        </p:spPr>
        <p:txBody>
          <a:bodyPr wrap="square">
            <a:spAutoFit/>
          </a:bodyPr>
          <a:lstStyle/>
          <a:p>
            <a:r>
              <a:rPr lang="en-US" b="1" dirty="0"/>
              <a:t>Figure 8.13 </a:t>
            </a:r>
            <a:r>
              <a:rPr lang="en-US" dirty="0"/>
              <a:t>Quality factors</a:t>
            </a:r>
          </a:p>
        </p:txBody>
      </p:sp>
    </p:spTree>
    <p:extLst>
      <p:ext uri="{BB962C8B-B14F-4D97-AF65-F5344CB8AC3E}">
        <p14:creationId xmlns:p14="http://schemas.microsoft.com/office/powerpoint/2010/main" val="302001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1AD6-961E-48D3-A5E0-400874F13B2E}"/>
              </a:ext>
            </a:extLst>
          </p:cNvPr>
          <p:cNvSpPr>
            <a:spLocks noGrp="1"/>
          </p:cNvSpPr>
          <p:nvPr>
            <p:ph type="title"/>
          </p:nvPr>
        </p:nvSpPr>
        <p:spPr/>
        <p:txBody>
          <a:bodyPr/>
          <a:lstStyle/>
          <a:p>
            <a:r>
              <a:rPr lang="en-US" dirty="0"/>
              <a:t>4. Operability</a:t>
            </a:r>
          </a:p>
        </p:txBody>
      </p:sp>
      <p:sp>
        <p:nvSpPr>
          <p:cNvPr id="3" name="Content Placeholder 2">
            <a:extLst>
              <a:ext uri="{FF2B5EF4-FFF2-40B4-BE49-F238E27FC236}">
                <a16:creationId xmlns:a16="http://schemas.microsoft.com/office/drawing/2014/main" id="{45FB843C-2724-4E36-8488-75F9C117054A}"/>
              </a:ext>
            </a:extLst>
          </p:cNvPr>
          <p:cNvSpPr>
            <a:spLocks noGrp="1"/>
          </p:cNvSpPr>
          <p:nvPr>
            <p:ph idx="1"/>
          </p:nvPr>
        </p:nvSpPr>
        <p:spPr>
          <a:xfrm>
            <a:off x="1104900" y="1600200"/>
            <a:ext cx="9982200" cy="1096962"/>
          </a:xfrm>
        </p:spPr>
        <p:txBody>
          <a:bodyPr/>
          <a:lstStyle/>
          <a:p>
            <a:pPr algn="just"/>
            <a:r>
              <a:rPr lang="en-US" dirty="0"/>
              <a:t>Operability refers to the basic operation of a system. Several measures can be mentioned for operability, as shown in Figure 8.14: </a:t>
            </a:r>
            <a:r>
              <a:rPr lang="en-US" b="1" dirty="0">
                <a:solidFill>
                  <a:srgbClr val="00B0F0"/>
                </a:solidFill>
              </a:rPr>
              <a:t>accuracy</a:t>
            </a:r>
            <a:r>
              <a:rPr lang="en-US" dirty="0"/>
              <a:t>, </a:t>
            </a:r>
            <a:r>
              <a:rPr lang="en-US" b="1" dirty="0">
                <a:solidFill>
                  <a:srgbClr val="00B0F0"/>
                </a:solidFill>
              </a:rPr>
              <a:t>efficiency</a:t>
            </a:r>
            <a:r>
              <a:rPr lang="en-US" dirty="0"/>
              <a:t>, </a:t>
            </a:r>
            <a:r>
              <a:rPr lang="en-US" b="1" dirty="0">
                <a:solidFill>
                  <a:srgbClr val="00B0F0"/>
                </a:solidFill>
              </a:rPr>
              <a:t>reliability</a:t>
            </a:r>
            <a:r>
              <a:rPr lang="en-US" dirty="0"/>
              <a:t>, </a:t>
            </a:r>
            <a:r>
              <a:rPr lang="en-US" b="1" dirty="0">
                <a:solidFill>
                  <a:srgbClr val="00B0F0"/>
                </a:solidFill>
              </a:rPr>
              <a:t>security</a:t>
            </a:r>
            <a:r>
              <a:rPr lang="en-US" dirty="0"/>
              <a:t>, </a:t>
            </a:r>
            <a:r>
              <a:rPr lang="en-US" b="1" dirty="0">
                <a:solidFill>
                  <a:srgbClr val="00B0F0"/>
                </a:solidFill>
              </a:rPr>
              <a:t>timeliness</a:t>
            </a:r>
            <a:r>
              <a:rPr lang="en-US" dirty="0"/>
              <a:t>, and </a:t>
            </a:r>
            <a:r>
              <a:rPr lang="en-US" b="1" dirty="0">
                <a:solidFill>
                  <a:srgbClr val="00B0F0"/>
                </a:solidFill>
              </a:rPr>
              <a:t>usability</a:t>
            </a:r>
            <a:r>
              <a:rPr lang="en-US" dirty="0"/>
              <a:t>.</a:t>
            </a:r>
          </a:p>
        </p:txBody>
      </p:sp>
      <p:pic>
        <p:nvPicPr>
          <p:cNvPr id="5" name="Picture 4">
            <a:extLst>
              <a:ext uri="{FF2B5EF4-FFF2-40B4-BE49-F238E27FC236}">
                <a16:creationId xmlns:a16="http://schemas.microsoft.com/office/drawing/2014/main" id="{B185EDCC-8D72-4EFE-9D93-1960FD94BFB7}"/>
              </a:ext>
            </a:extLst>
          </p:cNvPr>
          <p:cNvPicPr>
            <a:picLocks noChangeAspect="1"/>
          </p:cNvPicPr>
          <p:nvPr/>
        </p:nvPicPr>
        <p:blipFill>
          <a:blip r:embed="rId2"/>
          <a:stretch>
            <a:fillRect/>
          </a:stretch>
        </p:blipFill>
        <p:spPr>
          <a:xfrm>
            <a:off x="2364512" y="2781530"/>
            <a:ext cx="6760176" cy="2980078"/>
          </a:xfrm>
          <a:prstGeom prst="rect">
            <a:avLst/>
          </a:prstGeom>
        </p:spPr>
      </p:pic>
      <p:sp>
        <p:nvSpPr>
          <p:cNvPr id="7" name="TextBox 6">
            <a:extLst>
              <a:ext uri="{FF2B5EF4-FFF2-40B4-BE49-F238E27FC236}">
                <a16:creationId xmlns:a16="http://schemas.microsoft.com/office/drawing/2014/main" id="{791445C0-22E4-4821-A94F-B9CF4CBFB0C8}"/>
              </a:ext>
            </a:extLst>
          </p:cNvPr>
          <p:cNvSpPr txBox="1"/>
          <p:nvPr/>
        </p:nvSpPr>
        <p:spPr>
          <a:xfrm>
            <a:off x="4281256" y="6158429"/>
            <a:ext cx="6094520" cy="369332"/>
          </a:xfrm>
          <a:prstGeom prst="rect">
            <a:avLst/>
          </a:prstGeom>
          <a:noFill/>
        </p:spPr>
        <p:txBody>
          <a:bodyPr wrap="square">
            <a:spAutoFit/>
          </a:bodyPr>
          <a:lstStyle/>
          <a:p>
            <a:r>
              <a:rPr lang="en-US" b="1" dirty="0"/>
              <a:t>Figure 8.14 </a:t>
            </a:r>
            <a:r>
              <a:rPr lang="en-US" dirty="0"/>
              <a:t>Operability factors</a:t>
            </a:r>
          </a:p>
        </p:txBody>
      </p:sp>
    </p:spTree>
    <p:extLst>
      <p:ext uri="{BB962C8B-B14F-4D97-AF65-F5344CB8AC3E}">
        <p14:creationId xmlns:p14="http://schemas.microsoft.com/office/powerpoint/2010/main" val="360144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3F0B-8A35-477A-967E-0F3B89474ECB}"/>
              </a:ext>
            </a:extLst>
          </p:cNvPr>
          <p:cNvSpPr>
            <a:spLocks noGrp="1"/>
          </p:cNvSpPr>
          <p:nvPr>
            <p:ph type="title"/>
          </p:nvPr>
        </p:nvSpPr>
        <p:spPr/>
        <p:txBody>
          <a:bodyPr/>
          <a:lstStyle/>
          <a:p>
            <a:r>
              <a:rPr lang="en-US" dirty="0"/>
              <a:t>5. Maintainability</a:t>
            </a:r>
          </a:p>
        </p:txBody>
      </p:sp>
      <p:sp>
        <p:nvSpPr>
          <p:cNvPr id="3" name="Content Placeholder 2">
            <a:extLst>
              <a:ext uri="{FF2B5EF4-FFF2-40B4-BE49-F238E27FC236}">
                <a16:creationId xmlns:a16="http://schemas.microsoft.com/office/drawing/2014/main" id="{F40190D2-BB95-4F9E-854B-1FE6B0170B66}"/>
              </a:ext>
            </a:extLst>
          </p:cNvPr>
          <p:cNvSpPr>
            <a:spLocks noGrp="1"/>
          </p:cNvSpPr>
          <p:nvPr>
            <p:ph idx="1"/>
          </p:nvPr>
        </p:nvSpPr>
        <p:spPr>
          <a:xfrm>
            <a:off x="1104900" y="1600200"/>
            <a:ext cx="9982200" cy="1828800"/>
          </a:xfrm>
        </p:spPr>
        <p:txBody>
          <a:bodyPr/>
          <a:lstStyle/>
          <a:p>
            <a:pPr algn="just"/>
            <a:r>
              <a:rPr lang="en-US" dirty="0"/>
              <a:t>Maintainability refers to the ease with which a system can be kept up to date and running correctly. Many systems require regular changes, not because they were poorly implemented, but because of changes in external factors. </a:t>
            </a:r>
          </a:p>
          <a:p>
            <a:r>
              <a:rPr lang="en-US" dirty="0"/>
              <a:t>For example, the payroll system for a company might have to be changed often to meet changes in government laws and regulations</a:t>
            </a:r>
          </a:p>
        </p:txBody>
      </p:sp>
      <p:pic>
        <p:nvPicPr>
          <p:cNvPr id="5" name="Picture 4">
            <a:extLst>
              <a:ext uri="{FF2B5EF4-FFF2-40B4-BE49-F238E27FC236}">
                <a16:creationId xmlns:a16="http://schemas.microsoft.com/office/drawing/2014/main" id="{6147F6CB-7040-40FF-A3DD-6580262D6D27}"/>
              </a:ext>
            </a:extLst>
          </p:cNvPr>
          <p:cNvPicPr>
            <a:picLocks noChangeAspect="1"/>
          </p:cNvPicPr>
          <p:nvPr/>
        </p:nvPicPr>
        <p:blipFill>
          <a:blip r:embed="rId2"/>
          <a:stretch>
            <a:fillRect/>
          </a:stretch>
        </p:blipFill>
        <p:spPr>
          <a:xfrm>
            <a:off x="3319370" y="3429000"/>
            <a:ext cx="4573403" cy="2412507"/>
          </a:xfrm>
          <a:prstGeom prst="rect">
            <a:avLst/>
          </a:prstGeom>
        </p:spPr>
      </p:pic>
      <p:sp>
        <p:nvSpPr>
          <p:cNvPr id="6" name="TextBox 5">
            <a:extLst>
              <a:ext uri="{FF2B5EF4-FFF2-40B4-BE49-F238E27FC236}">
                <a16:creationId xmlns:a16="http://schemas.microsoft.com/office/drawing/2014/main" id="{7E91D1AA-2596-4669-9840-D37F7592C238}"/>
              </a:ext>
            </a:extLst>
          </p:cNvPr>
          <p:cNvSpPr txBox="1"/>
          <p:nvPr/>
        </p:nvSpPr>
        <p:spPr>
          <a:xfrm>
            <a:off x="3224814" y="6114041"/>
            <a:ext cx="6094520" cy="369332"/>
          </a:xfrm>
          <a:prstGeom prst="rect">
            <a:avLst/>
          </a:prstGeom>
          <a:noFill/>
        </p:spPr>
        <p:txBody>
          <a:bodyPr wrap="square">
            <a:spAutoFit/>
          </a:bodyPr>
          <a:lstStyle/>
          <a:p>
            <a:r>
              <a:rPr lang="en-US" b="1" dirty="0"/>
              <a:t>Figure 8.15  - </a:t>
            </a:r>
            <a:r>
              <a:rPr lang="en-US" dirty="0"/>
              <a:t>Maintainability factors</a:t>
            </a:r>
          </a:p>
        </p:txBody>
      </p:sp>
    </p:spTree>
    <p:extLst>
      <p:ext uri="{BB962C8B-B14F-4D97-AF65-F5344CB8AC3E}">
        <p14:creationId xmlns:p14="http://schemas.microsoft.com/office/powerpoint/2010/main" val="227255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6. Transferability</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178511"/>
          </a:xfrm>
        </p:spPr>
        <p:txBody>
          <a:bodyPr/>
          <a:lstStyle/>
          <a:p>
            <a:pPr algn="just"/>
            <a:r>
              <a:rPr lang="en-US" dirty="0"/>
              <a:t>Transferability refers to the ability to move data and/or a system from one platform to another and to reuse code. In many situations this is not an important factor. On the other hand, if we are writing generalized software, it can be critical.</a:t>
            </a:r>
          </a:p>
        </p:txBody>
      </p:sp>
      <p:pic>
        <p:nvPicPr>
          <p:cNvPr id="11" name="Picture 10">
            <a:extLst>
              <a:ext uri="{FF2B5EF4-FFF2-40B4-BE49-F238E27FC236}">
                <a16:creationId xmlns:a16="http://schemas.microsoft.com/office/drawing/2014/main" id="{796D4193-8E7D-4362-8E96-86EFB608703E}"/>
              </a:ext>
            </a:extLst>
          </p:cNvPr>
          <p:cNvPicPr>
            <a:picLocks noChangeAspect="1"/>
          </p:cNvPicPr>
          <p:nvPr/>
        </p:nvPicPr>
        <p:blipFill>
          <a:blip r:embed="rId2"/>
          <a:stretch>
            <a:fillRect/>
          </a:stretch>
        </p:blipFill>
        <p:spPr>
          <a:xfrm>
            <a:off x="2849455" y="2778711"/>
            <a:ext cx="6191250" cy="2524125"/>
          </a:xfrm>
          <a:prstGeom prst="rect">
            <a:avLst/>
          </a:prstGeom>
        </p:spPr>
      </p:pic>
      <p:sp>
        <p:nvSpPr>
          <p:cNvPr id="12" name="TextBox 11">
            <a:extLst>
              <a:ext uri="{FF2B5EF4-FFF2-40B4-BE49-F238E27FC236}">
                <a16:creationId xmlns:a16="http://schemas.microsoft.com/office/drawing/2014/main" id="{9D05A4AB-292A-4323-B41A-167FE2331011}"/>
              </a:ext>
            </a:extLst>
          </p:cNvPr>
          <p:cNvSpPr txBox="1"/>
          <p:nvPr/>
        </p:nvSpPr>
        <p:spPr>
          <a:xfrm>
            <a:off x="3278801" y="5705667"/>
            <a:ext cx="6094520" cy="369332"/>
          </a:xfrm>
          <a:prstGeom prst="rect">
            <a:avLst/>
          </a:prstGeom>
          <a:noFill/>
        </p:spPr>
        <p:txBody>
          <a:bodyPr wrap="square">
            <a:spAutoFit/>
          </a:bodyPr>
          <a:lstStyle/>
          <a:p>
            <a:r>
              <a:rPr lang="en-US" b="1" dirty="0"/>
              <a:t>Figure 8.16 – A r</a:t>
            </a:r>
            <a:r>
              <a:rPr lang="en-US" dirty="0"/>
              <a:t>euse code example</a:t>
            </a:r>
          </a:p>
        </p:txBody>
      </p:sp>
    </p:spTree>
    <p:extLst>
      <p:ext uri="{BB962C8B-B14F-4D97-AF65-F5344CB8AC3E}">
        <p14:creationId xmlns:p14="http://schemas.microsoft.com/office/powerpoint/2010/main" val="9210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Testing phase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717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178511"/>
          </a:xfrm>
        </p:spPr>
        <p:txBody>
          <a:bodyPr>
            <a:normAutofit/>
          </a:bodyPr>
          <a:lstStyle/>
          <a:p>
            <a:pPr algn="just"/>
            <a:r>
              <a:rPr lang="en-US" dirty="0"/>
              <a:t>The goal of the testing phase is to find errors, which means that a good testing strategy is the one that finds most errors. There are two types of testing: </a:t>
            </a:r>
            <a:r>
              <a:rPr lang="en-US" b="1" dirty="0">
                <a:solidFill>
                  <a:srgbClr val="00B0F0"/>
                </a:solidFill>
              </a:rPr>
              <a:t>white-box</a:t>
            </a:r>
            <a:r>
              <a:rPr lang="en-US" dirty="0"/>
              <a:t> and </a:t>
            </a:r>
            <a:r>
              <a:rPr lang="en-US" b="1" dirty="0">
                <a:solidFill>
                  <a:srgbClr val="00B0F0"/>
                </a:solidFill>
              </a:rPr>
              <a:t>black-box </a:t>
            </a:r>
            <a:r>
              <a:rPr lang="en-US" dirty="0"/>
              <a:t>(Figure 10.11).</a:t>
            </a:r>
          </a:p>
        </p:txBody>
      </p:sp>
      <p:pic>
        <p:nvPicPr>
          <p:cNvPr id="7" name="Picture 6">
            <a:extLst>
              <a:ext uri="{FF2B5EF4-FFF2-40B4-BE49-F238E27FC236}">
                <a16:creationId xmlns:a16="http://schemas.microsoft.com/office/drawing/2014/main" id="{1FA8B656-61A4-4BCA-979F-78A09FBCF8D2}"/>
              </a:ext>
            </a:extLst>
          </p:cNvPr>
          <p:cNvPicPr>
            <a:picLocks noChangeAspect="1"/>
          </p:cNvPicPr>
          <p:nvPr/>
        </p:nvPicPr>
        <p:blipFill>
          <a:blip r:embed="rId2"/>
          <a:stretch>
            <a:fillRect/>
          </a:stretch>
        </p:blipFill>
        <p:spPr>
          <a:xfrm>
            <a:off x="2277076" y="2778711"/>
            <a:ext cx="6937749" cy="2479089"/>
          </a:xfrm>
          <a:prstGeom prst="rect">
            <a:avLst/>
          </a:prstGeom>
        </p:spPr>
      </p:pic>
      <p:sp>
        <p:nvSpPr>
          <p:cNvPr id="9" name="TextBox 8">
            <a:extLst>
              <a:ext uri="{FF2B5EF4-FFF2-40B4-BE49-F238E27FC236}">
                <a16:creationId xmlns:a16="http://schemas.microsoft.com/office/drawing/2014/main" id="{573D6269-9074-4925-8B8A-87B185B1F70B}"/>
              </a:ext>
            </a:extLst>
          </p:cNvPr>
          <p:cNvSpPr txBox="1"/>
          <p:nvPr/>
        </p:nvSpPr>
        <p:spPr>
          <a:xfrm>
            <a:off x="3828495" y="5634646"/>
            <a:ext cx="6094520" cy="369332"/>
          </a:xfrm>
          <a:prstGeom prst="rect">
            <a:avLst/>
          </a:prstGeom>
          <a:noFill/>
        </p:spPr>
        <p:txBody>
          <a:bodyPr wrap="square">
            <a:spAutoFit/>
          </a:bodyPr>
          <a:lstStyle/>
          <a:p>
            <a:r>
              <a:rPr lang="en-US" b="1" dirty="0"/>
              <a:t>Figure 8.17 </a:t>
            </a:r>
            <a:r>
              <a:rPr lang="en-US" dirty="0"/>
              <a:t>Software testing</a:t>
            </a:r>
          </a:p>
        </p:txBody>
      </p:sp>
    </p:spTree>
    <p:extLst>
      <p:ext uri="{BB962C8B-B14F-4D97-AF65-F5344CB8AC3E}">
        <p14:creationId xmlns:p14="http://schemas.microsoft.com/office/powerpoint/2010/main" val="380323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171-29FD-402E-9ECC-768B957DE81F}"/>
              </a:ext>
            </a:extLst>
          </p:cNvPr>
          <p:cNvSpPr>
            <a:spLocks noGrp="1"/>
          </p:cNvSpPr>
          <p:nvPr>
            <p:ph type="title"/>
          </p:nvPr>
        </p:nvSpPr>
        <p:spPr/>
        <p:txBody>
          <a:bodyPr/>
          <a:lstStyle/>
          <a:p>
            <a:r>
              <a:rPr lang="en-US" dirty="0"/>
              <a:t>2. Glass-box testing (or white-box testing)</a:t>
            </a:r>
          </a:p>
        </p:txBody>
      </p:sp>
      <p:sp>
        <p:nvSpPr>
          <p:cNvPr id="3" name="Content Placeholder 2">
            <a:extLst>
              <a:ext uri="{FF2B5EF4-FFF2-40B4-BE49-F238E27FC236}">
                <a16:creationId xmlns:a16="http://schemas.microsoft.com/office/drawing/2014/main" id="{0C978A76-5C55-466D-B43B-476478CE8BDD}"/>
              </a:ext>
            </a:extLst>
          </p:cNvPr>
          <p:cNvSpPr>
            <a:spLocks noGrp="1"/>
          </p:cNvSpPr>
          <p:nvPr>
            <p:ph idx="1"/>
          </p:nvPr>
        </p:nvSpPr>
        <p:spPr>
          <a:xfrm>
            <a:off x="1104900" y="1600200"/>
            <a:ext cx="4692218" cy="3717524"/>
          </a:xfrm>
          <a:ln>
            <a:solidFill>
              <a:schemeClr val="tx1"/>
            </a:solidFill>
          </a:ln>
        </p:spPr>
        <p:txBody>
          <a:bodyPr/>
          <a:lstStyle/>
          <a:p>
            <a:pPr algn="just"/>
            <a:r>
              <a:rPr lang="en-US" sz="1800" b="1" i="0" u="none" strike="noStrike" baseline="0" dirty="0">
                <a:latin typeface="BerlingLTStd-Bold"/>
              </a:rPr>
              <a:t>Glass-box testing </a:t>
            </a:r>
            <a:r>
              <a:rPr lang="en-US" sz="1800" b="0" i="0" u="none" strike="noStrike" baseline="0" dirty="0">
                <a:latin typeface="BerlingLTStd-Roman"/>
              </a:rPr>
              <a:t>(or </a:t>
            </a:r>
            <a:r>
              <a:rPr lang="en-US" sz="1800" b="1" i="0" u="none" strike="noStrike" baseline="0" dirty="0">
                <a:latin typeface="BerlingLTStd-Bold"/>
              </a:rPr>
              <a:t>white-box testing</a:t>
            </a:r>
            <a:r>
              <a:rPr lang="en-US" sz="1800" b="0" i="0" u="none" strike="noStrike" baseline="0" dirty="0">
                <a:latin typeface="BerlingLTStd-Roman"/>
              </a:rPr>
              <a:t>) is based on knowing the internal structure of the software. The testing goal is to check to determine whether all components of the software do what they are designed to do. </a:t>
            </a:r>
          </a:p>
          <a:p>
            <a:pPr algn="just"/>
            <a:r>
              <a:rPr lang="en-US" sz="1800" b="0" i="0" u="none" strike="noStrike" baseline="0" dirty="0">
                <a:latin typeface="BerlingLTStd-Roman"/>
              </a:rPr>
              <a:t>Glass-box testing assumes that the tester knows everything about the software. In this case, the software is like a glass box in which everything inside the box is visible. </a:t>
            </a:r>
          </a:p>
          <a:p>
            <a:pPr algn="l"/>
            <a:r>
              <a:rPr lang="en-US" sz="1800" b="0" i="0" u="none" strike="noStrike" baseline="0" dirty="0">
                <a:latin typeface="BerlingLTStd-Roman"/>
              </a:rPr>
              <a:t>Glass-box testing is done by the software engineer or a dedicated team.</a:t>
            </a:r>
            <a:endParaRPr lang="en-US" dirty="0"/>
          </a:p>
        </p:txBody>
      </p:sp>
      <p:pic>
        <p:nvPicPr>
          <p:cNvPr id="5" name="Picture 4">
            <a:extLst>
              <a:ext uri="{FF2B5EF4-FFF2-40B4-BE49-F238E27FC236}">
                <a16:creationId xmlns:a16="http://schemas.microsoft.com/office/drawing/2014/main" id="{E48329D9-1723-49F7-B8B5-F5B07BC6E998}"/>
              </a:ext>
            </a:extLst>
          </p:cNvPr>
          <p:cNvPicPr>
            <a:picLocks noChangeAspect="1"/>
          </p:cNvPicPr>
          <p:nvPr/>
        </p:nvPicPr>
        <p:blipFill>
          <a:blip r:embed="rId2"/>
          <a:stretch>
            <a:fillRect/>
          </a:stretch>
        </p:blipFill>
        <p:spPr>
          <a:xfrm>
            <a:off x="6313441" y="1600200"/>
            <a:ext cx="4742424" cy="3291396"/>
          </a:xfrm>
          <a:prstGeom prst="rect">
            <a:avLst/>
          </a:prstGeom>
        </p:spPr>
      </p:pic>
      <p:sp>
        <p:nvSpPr>
          <p:cNvPr id="6" name="TextBox 5">
            <a:extLst>
              <a:ext uri="{FF2B5EF4-FFF2-40B4-BE49-F238E27FC236}">
                <a16:creationId xmlns:a16="http://schemas.microsoft.com/office/drawing/2014/main" id="{AF5EA3F5-4B36-447A-A34A-45EF05BE4AA1}"/>
              </a:ext>
            </a:extLst>
          </p:cNvPr>
          <p:cNvSpPr txBox="1"/>
          <p:nvPr/>
        </p:nvSpPr>
        <p:spPr>
          <a:xfrm>
            <a:off x="5930283" y="5560096"/>
            <a:ext cx="5125582" cy="369332"/>
          </a:xfrm>
          <a:prstGeom prst="rect">
            <a:avLst/>
          </a:prstGeom>
          <a:noFill/>
        </p:spPr>
        <p:txBody>
          <a:bodyPr wrap="square">
            <a:spAutoFit/>
          </a:bodyPr>
          <a:lstStyle/>
          <a:p>
            <a:r>
              <a:rPr lang="en-US" b="1" dirty="0"/>
              <a:t>Figure 8.18 </a:t>
            </a:r>
            <a:r>
              <a:rPr lang="en-US" dirty="0"/>
              <a:t>An example of basis path testing</a:t>
            </a:r>
          </a:p>
        </p:txBody>
      </p:sp>
    </p:spTree>
    <p:extLst>
      <p:ext uri="{BB962C8B-B14F-4D97-AF65-F5344CB8AC3E}">
        <p14:creationId xmlns:p14="http://schemas.microsoft.com/office/powerpoint/2010/main" val="418346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171-29FD-402E-9ECC-768B957DE81F}"/>
              </a:ext>
            </a:extLst>
          </p:cNvPr>
          <p:cNvSpPr>
            <a:spLocks noGrp="1"/>
          </p:cNvSpPr>
          <p:nvPr>
            <p:ph type="title"/>
          </p:nvPr>
        </p:nvSpPr>
        <p:spPr/>
        <p:txBody>
          <a:bodyPr/>
          <a:lstStyle/>
          <a:p>
            <a:r>
              <a:rPr lang="en-US" dirty="0"/>
              <a:t>3. Black testing</a:t>
            </a:r>
          </a:p>
        </p:txBody>
      </p:sp>
      <p:sp>
        <p:nvSpPr>
          <p:cNvPr id="3" name="Content Placeholder 2">
            <a:extLst>
              <a:ext uri="{FF2B5EF4-FFF2-40B4-BE49-F238E27FC236}">
                <a16:creationId xmlns:a16="http://schemas.microsoft.com/office/drawing/2014/main" id="{0C978A76-5C55-466D-B43B-476478CE8BDD}"/>
              </a:ext>
            </a:extLst>
          </p:cNvPr>
          <p:cNvSpPr>
            <a:spLocks noGrp="1"/>
          </p:cNvSpPr>
          <p:nvPr>
            <p:ph idx="1"/>
          </p:nvPr>
        </p:nvSpPr>
        <p:spPr>
          <a:xfrm>
            <a:off x="1104900" y="1600200"/>
            <a:ext cx="4692218" cy="3717524"/>
          </a:xfrm>
          <a:ln>
            <a:solidFill>
              <a:schemeClr val="tx1"/>
            </a:solidFill>
          </a:ln>
        </p:spPr>
        <p:txBody>
          <a:bodyPr/>
          <a:lstStyle/>
          <a:p>
            <a:pPr algn="just"/>
            <a:r>
              <a:rPr lang="en-US" sz="1800" b="1" i="0" u="none" strike="noStrike" baseline="0" dirty="0">
                <a:latin typeface="BerlingLTStd-Bold"/>
              </a:rPr>
              <a:t>Black-box testing </a:t>
            </a:r>
            <a:r>
              <a:rPr lang="en-US" sz="1800" b="0" i="0" u="none" strike="noStrike" baseline="0" dirty="0">
                <a:latin typeface="BerlingLTStd-Roman"/>
              </a:rPr>
              <a:t>gets its name from the concept of testing software without knowing what is inside it and without knowing how it works. In other words, the software is like a black box into which the tester cannot see. </a:t>
            </a:r>
          </a:p>
          <a:p>
            <a:pPr algn="just"/>
            <a:r>
              <a:rPr lang="en-US" sz="1800" b="0" i="0" u="none" strike="noStrike" baseline="0" dirty="0">
                <a:latin typeface="BerlingLTStd-Roman"/>
              </a:rPr>
              <a:t>Black-box testing tests the functionality of the software in terms of what the software is supposed to accomplish, such as its inputs and outputs. Several methods are used in black-box testing, discussed below.</a:t>
            </a:r>
            <a:endParaRPr lang="en-US" dirty="0"/>
          </a:p>
        </p:txBody>
      </p:sp>
      <p:sp>
        <p:nvSpPr>
          <p:cNvPr id="6" name="TextBox 5">
            <a:extLst>
              <a:ext uri="{FF2B5EF4-FFF2-40B4-BE49-F238E27FC236}">
                <a16:creationId xmlns:a16="http://schemas.microsoft.com/office/drawing/2014/main" id="{AF5EA3F5-4B36-447A-A34A-45EF05BE4AA1}"/>
              </a:ext>
            </a:extLst>
          </p:cNvPr>
          <p:cNvSpPr txBox="1"/>
          <p:nvPr/>
        </p:nvSpPr>
        <p:spPr>
          <a:xfrm>
            <a:off x="6394884" y="4796616"/>
            <a:ext cx="5252545" cy="369332"/>
          </a:xfrm>
          <a:prstGeom prst="rect">
            <a:avLst/>
          </a:prstGeom>
          <a:noFill/>
        </p:spPr>
        <p:txBody>
          <a:bodyPr wrap="square">
            <a:spAutoFit/>
          </a:bodyPr>
          <a:lstStyle/>
          <a:p>
            <a:r>
              <a:rPr lang="en-US" b="1" dirty="0"/>
              <a:t>Figure 8.19 </a:t>
            </a:r>
            <a:r>
              <a:rPr lang="en-US" dirty="0"/>
              <a:t>A example Black-box Testing</a:t>
            </a:r>
          </a:p>
        </p:txBody>
      </p:sp>
      <p:pic>
        <p:nvPicPr>
          <p:cNvPr id="9" name="Picture 8">
            <a:extLst>
              <a:ext uri="{FF2B5EF4-FFF2-40B4-BE49-F238E27FC236}">
                <a16:creationId xmlns:a16="http://schemas.microsoft.com/office/drawing/2014/main" id="{3EE12B05-39BF-4F52-A2E6-809EE134ED71}"/>
              </a:ext>
            </a:extLst>
          </p:cNvPr>
          <p:cNvPicPr>
            <a:picLocks noChangeAspect="1"/>
          </p:cNvPicPr>
          <p:nvPr/>
        </p:nvPicPr>
        <p:blipFill>
          <a:blip r:embed="rId2"/>
          <a:stretch>
            <a:fillRect/>
          </a:stretch>
        </p:blipFill>
        <p:spPr>
          <a:xfrm>
            <a:off x="6394884" y="1716931"/>
            <a:ext cx="4920051" cy="2286897"/>
          </a:xfrm>
          <a:prstGeom prst="rect">
            <a:avLst/>
          </a:prstGeom>
        </p:spPr>
      </p:pic>
    </p:spTree>
    <p:extLst>
      <p:ext uri="{BB962C8B-B14F-4D97-AF65-F5344CB8AC3E}">
        <p14:creationId xmlns:p14="http://schemas.microsoft.com/office/powerpoint/2010/main" val="35459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4. Exhaustive testing</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9078"/>
            <a:ext cx="9982200" cy="1178511"/>
          </a:xfrm>
        </p:spPr>
        <p:txBody>
          <a:bodyPr>
            <a:normAutofit/>
          </a:bodyPr>
          <a:lstStyle/>
          <a:p>
            <a:pPr algn="just"/>
            <a:r>
              <a:rPr lang="en-US" dirty="0"/>
              <a:t>The best black-box test method is to test the software for all possible values in the input domain. However, in complex software the input domain is so huge that it is often impractical to do so.</a:t>
            </a:r>
          </a:p>
        </p:txBody>
      </p:sp>
      <p:pic>
        <p:nvPicPr>
          <p:cNvPr id="7" name="Picture 6">
            <a:extLst>
              <a:ext uri="{FF2B5EF4-FFF2-40B4-BE49-F238E27FC236}">
                <a16:creationId xmlns:a16="http://schemas.microsoft.com/office/drawing/2014/main" id="{A9E1ED69-5227-40C2-9252-D0C8A6B4E49B}"/>
              </a:ext>
            </a:extLst>
          </p:cNvPr>
          <p:cNvPicPr>
            <a:picLocks noChangeAspect="1"/>
          </p:cNvPicPr>
          <p:nvPr/>
        </p:nvPicPr>
        <p:blipFill>
          <a:blip r:embed="rId2"/>
          <a:stretch>
            <a:fillRect/>
          </a:stretch>
        </p:blipFill>
        <p:spPr>
          <a:xfrm>
            <a:off x="3733101" y="2662719"/>
            <a:ext cx="4150269" cy="3088242"/>
          </a:xfrm>
          <a:prstGeom prst="rect">
            <a:avLst/>
          </a:prstGeom>
        </p:spPr>
      </p:pic>
      <p:sp>
        <p:nvSpPr>
          <p:cNvPr id="10" name="TextBox 9">
            <a:extLst>
              <a:ext uri="{FF2B5EF4-FFF2-40B4-BE49-F238E27FC236}">
                <a16:creationId xmlns:a16="http://schemas.microsoft.com/office/drawing/2014/main" id="{738B3C75-A854-42E3-96D5-0AA70DBCC329}"/>
              </a:ext>
            </a:extLst>
          </p:cNvPr>
          <p:cNvSpPr txBox="1"/>
          <p:nvPr/>
        </p:nvSpPr>
        <p:spPr>
          <a:xfrm>
            <a:off x="3385354" y="6039490"/>
            <a:ext cx="5252545" cy="369332"/>
          </a:xfrm>
          <a:prstGeom prst="rect">
            <a:avLst/>
          </a:prstGeom>
          <a:noFill/>
        </p:spPr>
        <p:txBody>
          <a:bodyPr wrap="square">
            <a:spAutoFit/>
          </a:bodyPr>
          <a:lstStyle/>
          <a:p>
            <a:r>
              <a:rPr lang="en-US" b="1" dirty="0"/>
              <a:t>Figure 8.20 </a:t>
            </a:r>
            <a:r>
              <a:rPr lang="en-US" dirty="0"/>
              <a:t>A example Black-box Testing</a:t>
            </a:r>
          </a:p>
        </p:txBody>
      </p:sp>
    </p:spTree>
    <p:extLst>
      <p:ext uri="{BB962C8B-B14F-4D97-AF65-F5344CB8AC3E}">
        <p14:creationId xmlns:p14="http://schemas.microsoft.com/office/powerpoint/2010/main" val="11366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5. Random testing</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542495"/>
          </a:xfrm>
        </p:spPr>
        <p:txBody>
          <a:bodyPr>
            <a:normAutofit/>
          </a:bodyPr>
          <a:lstStyle/>
          <a:p>
            <a:pPr algn="just"/>
            <a:r>
              <a:rPr lang="en-US" dirty="0"/>
              <a:t>In random testing, a subset of values in the input domain is selected for testing. It is very important that the subset be chosen in such a way that the values are distributed over the domain input. The use of random number generators can be very helpful in this case.</a:t>
            </a:r>
          </a:p>
        </p:txBody>
      </p:sp>
      <p:pic>
        <p:nvPicPr>
          <p:cNvPr id="7" name="Picture 6">
            <a:extLst>
              <a:ext uri="{FF2B5EF4-FFF2-40B4-BE49-F238E27FC236}">
                <a16:creationId xmlns:a16="http://schemas.microsoft.com/office/drawing/2014/main" id="{55F4B2DE-3294-44CA-AED9-7B25F86E2268}"/>
              </a:ext>
            </a:extLst>
          </p:cNvPr>
          <p:cNvPicPr>
            <a:picLocks noChangeAspect="1"/>
          </p:cNvPicPr>
          <p:nvPr/>
        </p:nvPicPr>
        <p:blipFill>
          <a:blip r:embed="rId2"/>
          <a:stretch>
            <a:fillRect/>
          </a:stretch>
        </p:blipFill>
        <p:spPr>
          <a:xfrm>
            <a:off x="3239200" y="2858610"/>
            <a:ext cx="5018331" cy="3042404"/>
          </a:xfrm>
          <a:prstGeom prst="rect">
            <a:avLst/>
          </a:prstGeom>
        </p:spPr>
      </p:pic>
      <p:sp>
        <p:nvSpPr>
          <p:cNvPr id="8" name="TextBox 7">
            <a:extLst>
              <a:ext uri="{FF2B5EF4-FFF2-40B4-BE49-F238E27FC236}">
                <a16:creationId xmlns:a16="http://schemas.microsoft.com/office/drawing/2014/main" id="{8C0AFE17-92DA-48B9-837C-0054E70F48A2}"/>
              </a:ext>
            </a:extLst>
          </p:cNvPr>
          <p:cNvSpPr txBox="1"/>
          <p:nvPr/>
        </p:nvSpPr>
        <p:spPr>
          <a:xfrm>
            <a:off x="3385354" y="6039490"/>
            <a:ext cx="5252545" cy="369332"/>
          </a:xfrm>
          <a:prstGeom prst="rect">
            <a:avLst/>
          </a:prstGeom>
          <a:noFill/>
        </p:spPr>
        <p:txBody>
          <a:bodyPr wrap="square">
            <a:spAutoFit/>
          </a:bodyPr>
          <a:lstStyle/>
          <a:p>
            <a:r>
              <a:rPr lang="en-US" b="1" dirty="0"/>
              <a:t>Figure 10.15 </a:t>
            </a:r>
            <a:r>
              <a:rPr lang="en-US" dirty="0"/>
              <a:t>A example Black-box Testing</a:t>
            </a:r>
          </a:p>
        </p:txBody>
      </p:sp>
    </p:spTree>
    <p:extLst>
      <p:ext uri="{BB962C8B-B14F-4D97-AF65-F5344CB8AC3E}">
        <p14:creationId xmlns:p14="http://schemas.microsoft.com/office/powerpoint/2010/main" val="38496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Understand the concept of the software lifecycle in software engineering.</a:t>
            </a:r>
          </a:p>
          <a:p>
            <a:pPr algn="l"/>
            <a:r>
              <a:rPr lang="en-US" sz="1800" b="0" i="0" u="none" strike="noStrike" baseline="0" dirty="0">
                <a:latin typeface="BerlingLTStd-Roman"/>
              </a:rPr>
              <a:t>Describe two major types of development process, the waterfall and incremental models.</a:t>
            </a:r>
          </a:p>
          <a:p>
            <a:pPr algn="l"/>
            <a:r>
              <a:rPr lang="en-US" sz="1800" b="0" i="0" u="none" strike="noStrike" baseline="0" dirty="0">
                <a:latin typeface="BerlingLTStd-Roman"/>
              </a:rPr>
              <a:t>Understand the analysis phase and describe two separate approaches in the analysis phase: procedure-oriented analysis and object-oriented analysis.</a:t>
            </a:r>
          </a:p>
          <a:p>
            <a:pPr algn="l"/>
            <a:r>
              <a:rPr lang="en-US" sz="1800" b="0" i="0" u="none" strike="noStrike" baseline="0" dirty="0">
                <a:latin typeface="BerlingLTStd-Roman"/>
              </a:rPr>
              <a:t>Understand the design phase and describe two separate approaches in the design phase: procedure-oriented design and object-oriented design.</a:t>
            </a:r>
          </a:p>
          <a:p>
            <a:pPr algn="l"/>
            <a:r>
              <a:rPr lang="en-US" sz="1800" b="0" i="0" u="none" strike="noStrike" baseline="0" dirty="0">
                <a:latin typeface="BerlingLTStd-Roman"/>
              </a:rPr>
              <a:t>Describe the implementation phase and recognize the quality issues in this phase.</a:t>
            </a:r>
          </a:p>
          <a:p>
            <a:pPr algn="l"/>
            <a:r>
              <a:rPr lang="en-US" sz="1800" b="0" i="0" u="none" strike="noStrike" baseline="0" dirty="0">
                <a:latin typeface="BerlingLTStd-Roman"/>
              </a:rPr>
              <a:t>Describe the testing phase and distinguish between glass-box testing and black-box testing.</a:t>
            </a:r>
          </a:p>
          <a:p>
            <a:pPr algn="l"/>
            <a:r>
              <a:rPr lang="en-US" sz="1800" b="0" i="0" u="none" strike="noStrike" baseline="0" dirty="0">
                <a:latin typeface="BerlingLTStd-Roman"/>
              </a:rPr>
              <a:t>Recognize the importance of documentation in software engineering and distinguish between user documentation, system documentation, and technical documentation.</a:t>
            </a:r>
          </a:p>
          <a:p>
            <a:pPr algn="l"/>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DF2C-C911-4B8C-8CF2-3258EE6F7C6E}"/>
              </a:ext>
            </a:extLst>
          </p:cNvPr>
          <p:cNvSpPr>
            <a:spLocks noGrp="1"/>
          </p:cNvSpPr>
          <p:nvPr>
            <p:ph type="title"/>
          </p:nvPr>
        </p:nvSpPr>
        <p:spPr/>
        <p:txBody>
          <a:bodyPr/>
          <a:lstStyle/>
          <a:p>
            <a:r>
              <a:rPr lang="en-US" dirty="0"/>
              <a:t>6. Boundary-value testing</a:t>
            </a:r>
          </a:p>
        </p:txBody>
      </p:sp>
      <p:sp>
        <p:nvSpPr>
          <p:cNvPr id="3" name="Content Placeholder 2">
            <a:extLst>
              <a:ext uri="{FF2B5EF4-FFF2-40B4-BE49-F238E27FC236}">
                <a16:creationId xmlns:a16="http://schemas.microsoft.com/office/drawing/2014/main" id="{EA1B4127-2394-4A13-857D-20A12F4ABBA4}"/>
              </a:ext>
            </a:extLst>
          </p:cNvPr>
          <p:cNvSpPr>
            <a:spLocks noGrp="1"/>
          </p:cNvSpPr>
          <p:nvPr>
            <p:ph idx="1"/>
          </p:nvPr>
        </p:nvSpPr>
        <p:spPr>
          <a:xfrm>
            <a:off x="1104900" y="1600200"/>
            <a:ext cx="9982200" cy="1711171"/>
          </a:xfrm>
        </p:spPr>
        <p:txBody>
          <a:bodyPr/>
          <a:lstStyle/>
          <a:p>
            <a:pPr algn="just"/>
            <a:r>
              <a:rPr lang="en-US" dirty="0"/>
              <a:t>Errors often happen when boundary values are encountered. For example, if a module defines that one of its inputs must be greater than or equal to 100, it is very important that module be tested for the boundary value 100. If the module fails at this boundary value, it is possible that some condition in the module’s code such as x . 100 is written as x . 100.</a:t>
            </a:r>
          </a:p>
        </p:txBody>
      </p:sp>
      <p:pic>
        <p:nvPicPr>
          <p:cNvPr id="7" name="Picture 6">
            <a:extLst>
              <a:ext uri="{FF2B5EF4-FFF2-40B4-BE49-F238E27FC236}">
                <a16:creationId xmlns:a16="http://schemas.microsoft.com/office/drawing/2014/main" id="{13545E1C-6735-449A-A2FC-6B80960084B8}"/>
              </a:ext>
            </a:extLst>
          </p:cNvPr>
          <p:cNvPicPr>
            <a:picLocks noChangeAspect="1"/>
          </p:cNvPicPr>
          <p:nvPr/>
        </p:nvPicPr>
        <p:blipFill>
          <a:blip r:embed="rId2"/>
          <a:stretch>
            <a:fillRect/>
          </a:stretch>
        </p:blipFill>
        <p:spPr>
          <a:xfrm>
            <a:off x="2914142" y="3429000"/>
            <a:ext cx="6081132" cy="1828800"/>
          </a:xfrm>
          <a:prstGeom prst="rect">
            <a:avLst/>
          </a:prstGeom>
        </p:spPr>
      </p:pic>
      <p:sp>
        <p:nvSpPr>
          <p:cNvPr id="8" name="TextBox 7">
            <a:extLst>
              <a:ext uri="{FF2B5EF4-FFF2-40B4-BE49-F238E27FC236}">
                <a16:creationId xmlns:a16="http://schemas.microsoft.com/office/drawing/2014/main" id="{4EF8F4E8-A3CA-4B9E-9305-C87A55BA8AE4}"/>
              </a:ext>
            </a:extLst>
          </p:cNvPr>
          <p:cNvSpPr txBox="1"/>
          <p:nvPr/>
        </p:nvSpPr>
        <p:spPr>
          <a:xfrm>
            <a:off x="3660561" y="5551218"/>
            <a:ext cx="5252545" cy="369332"/>
          </a:xfrm>
          <a:prstGeom prst="rect">
            <a:avLst/>
          </a:prstGeom>
          <a:noFill/>
        </p:spPr>
        <p:txBody>
          <a:bodyPr wrap="square">
            <a:spAutoFit/>
          </a:bodyPr>
          <a:lstStyle/>
          <a:p>
            <a:r>
              <a:rPr lang="en-US" b="1" dirty="0"/>
              <a:t>Figure 10.16 </a:t>
            </a:r>
            <a:r>
              <a:rPr lang="en-US" dirty="0"/>
              <a:t>A example Black-box Testing</a:t>
            </a:r>
          </a:p>
        </p:txBody>
      </p:sp>
    </p:spTree>
    <p:extLst>
      <p:ext uri="{BB962C8B-B14F-4D97-AF65-F5344CB8AC3E}">
        <p14:creationId xmlns:p14="http://schemas.microsoft.com/office/powerpoint/2010/main" val="32490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The software lifecycle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5429065" cy="4042469"/>
          </a:xfrm>
        </p:spPr>
        <p:txBody>
          <a:bodyPr>
            <a:normAutofit/>
          </a:bodyPr>
          <a:lstStyle/>
          <a:p>
            <a:pPr algn="just"/>
            <a:r>
              <a:rPr lang="en-US" sz="1800" dirty="0">
                <a:solidFill>
                  <a:srgbClr val="202122"/>
                </a:solidFill>
                <a:effectLst/>
                <a:latin typeface="BerlingLTStd-Roman"/>
              </a:rPr>
              <a:t>T</a:t>
            </a:r>
            <a:r>
              <a:rPr lang="en-US" sz="1600" b="0" i="0" dirty="0">
                <a:solidFill>
                  <a:srgbClr val="202122"/>
                </a:solidFill>
                <a:effectLst/>
                <a:latin typeface="Arial" panose="020B0604020202020204" pitchFamily="34" charset="0"/>
              </a:rPr>
              <a:t>he </a:t>
            </a:r>
            <a:r>
              <a:rPr lang="en-US" sz="1600" b="1" i="0" dirty="0">
                <a:solidFill>
                  <a:srgbClr val="202122"/>
                </a:solidFill>
                <a:effectLst/>
                <a:latin typeface="Arial" panose="020B0604020202020204" pitchFamily="34" charset="0"/>
              </a:rPr>
              <a:t>software development life cycle</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SDLC</a:t>
            </a:r>
            <a:r>
              <a:rPr lang="en-US" sz="1600" b="0" i="0" dirty="0">
                <a:solidFill>
                  <a:srgbClr val="202122"/>
                </a:solidFill>
                <a:effectLst/>
                <a:latin typeface="Arial" panose="020B0604020202020204" pitchFamily="34" charset="0"/>
              </a:rPr>
              <a:t>), also referred to as the </a:t>
            </a:r>
            <a:r>
              <a:rPr lang="en-US" sz="1600" b="1" i="0" dirty="0">
                <a:solidFill>
                  <a:srgbClr val="202122"/>
                </a:solidFill>
                <a:effectLst/>
                <a:latin typeface="Arial" panose="020B0604020202020204" pitchFamily="34" charset="0"/>
              </a:rPr>
              <a:t>application development life-cycle</a:t>
            </a:r>
            <a:r>
              <a:rPr lang="en-US" sz="1600" b="0" i="0" dirty="0">
                <a:solidFill>
                  <a:srgbClr val="202122"/>
                </a:solidFill>
                <a:effectLst/>
                <a:latin typeface="Arial" panose="020B0604020202020204" pitchFamily="34" charset="0"/>
              </a:rPr>
              <a:t>, is a process for planning, creating, testing, and deploying an </a:t>
            </a:r>
            <a:r>
              <a:rPr lang="en-US" sz="1600" b="0" i="0" u="none" strike="noStrike" dirty="0">
                <a:effectLst/>
                <a:latin typeface="Arial" panose="020B0604020202020204" pitchFamily="34" charset="0"/>
              </a:rPr>
              <a:t>information system</a:t>
            </a:r>
            <a:r>
              <a:rPr lang="en-US" sz="1600" b="0" i="0" dirty="0">
                <a:effectLst/>
                <a:latin typeface="Arial" panose="020B0604020202020204" pitchFamily="34" charset="0"/>
              </a:rPr>
              <a:t>.</a:t>
            </a:r>
          </a:p>
          <a:p>
            <a:pPr algn="just"/>
            <a:r>
              <a:rPr lang="en-US" sz="1600" b="0" i="0" dirty="0">
                <a:solidFill>
                  <a:srgbClr val="202122"/>
                </a:solidFill>
                <a:effectLst/>
                <a:latin typeface="Arial" panose="020B0604020202020204" pitchFamily="34" charset="0"/>
              </a:rPr>
              <a:t>The systems development life cycle concept applies to a range of hardware and software configurations, as a system can be composed of hardware only, software only, or a combination of both.</a:t>
            </a:r>
          </a:p>
          <a:p>
            <a:pPr algn="just"/>
            <a:r>
              <a:rPr lang="en-US" sz="1600" b="0" i="0" dirty="0">
                <a:solidFill>
                  <a:srgbClr val="202122"/>
                </a:solidFill>
                <a:effectLst/>
                <a:latin typeface="Arial" panose="020B0604020202020204" pitchFamily="34" charset="0"/>
              </a:rPr>
              <a:t>There are usually six stages in this cycle: </a:t>
            </a:r>
            <a:r>
              <a:rPr lang="en-US" sz="1600" b="1" i="0" dirty="0">
                <a:solidFill>
                  <a:srgbClr val="00B0F0"/>
                </a:solidFill>
                <a:effectLst/>
                <a:latin typeface="Arial" panose="020B0604020202020204" pitchFamily="34" charset="0"/>
              </a:rPr>
              <a:t>requirement analysis, design, development and testing, implementation, documentation, and evaluation.</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101858" y="5273336"/>
            <a:ext cx="3983724" cy="369332"/>
          </a:xfrm>
          <a:prstGeom prst="rect">
            <a:avLst/>
          </a:prstGeom>
          <a:noFill/>
        </p:spPr>
        <p:txBody>
          <a:bodyPr wrap="square">
            <a:spAutoFit/>
          </a:bodyPr>
          <a:lstStyle/>
          <a:p>
            <a:r>
              <a:rPr lang="en-US" sz="1800" b="1" i="0" u="none" strike="noStrike" baseline="0" dirty="0">
                <a:latin typeface="Frutiger-Bold"/>
              </a:rPr>
              <a:t>Figure 8.1 </a:t>
            </a:r>
            <a:r>
              <a:rPr lang="en-US" sz="1800" b="0" i="0" u="none" strike="noStrike" baseline="0" dirty="0">
                <a:latin typeface="Frutiger-Roman"/>
              </a:rPr>
              <a:t>Evolution of programing</a:t>
            </a:r>
            <a:endParaRPr lang="en-US" dirty="0"/>
          </a:p>
        </p:txBody>
      </p:sp>
      <p:pic>
        <p:nvPicPr>
          <p:cNvPr id="7" name="Picture 6">
            <a:extLst>
              <a:ext uri="{FF2B5EF4-FFF2-40B4-BE49-F238E27FC236}">
                <a16:creationId xmlns:a16="http://schemas.microsoft.com/office/drawing/2014/main" id="{A0115B68-AAB4-46D9-946E-79FD395B0EA2}"/>
              </a:ext>
            </a:extLst>
          </p:cNvPr>
          <p:cNvPicPr>
            <a:picLocks noChangeAspect="1"/>
          </p:cNvPicPr>
          <p:nvPr/>
        </p:nvPicPr>
        <p:blipFill>
          <a:blip r:embed="rId2"/>
          <a:stretch>
            <a:fillRect/>
          </a:stretch>
        </p:blipFill>
        <p:spPr>
          <a:xfrm>
            <a:off x="7155077" y="1600199"/>
            <a:ext cx="3164474" cy="3164474"/>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9AA8-E2DF-4B2B-9935-B0A0F9823F0F}"/>
              </a:ext>
            </a:extLst>
          </p:cNvPr>
          <p:cNvSpPr>
            <a:spLocks noGrp="1"/>
          </p:cNvSpPr>
          <p:nvPr>
            <p:ph type="title"/>
          </p:nvPr>
        </p:nvSpPr>
        <p:spPr/>
        <p:txBody>
          <a:bodyPr/>
          <a:lstStyle/>
          <a:p>
            <a:r>
              <a:rPr lang="en-US" dirty="0"/>
              <a:t>2. Development process models</a:t>
            </a:r>
          </a:p>
        </p:txBody>
      </p:sp>
      <p:sp>
        <p:nvSpPr>
          <p:cNvPr id="3" name="Content Placeholder 2">
            <a:extLst>
              <a:ext uri="{FF2B5EF4-FFF2-40B4-BE49-F238E27FC236}">
                <a16:creationId xmlns:a16="http://schemas.microsoft.com/office/drawing/2014/main" id="{3C588BBF-645C-4F71-832D-38726A3C166C}"/>
              </a:ext>
            </a:extLst>
          </p:cNvPr>
          <p:cNvSpPr>
            <a:spLocks noGrp="1"/>
          </p:cNvSpPr>
          <p:nvPr>
            <p:ph idx="1"/>
          </p:nvPr>
        </p:nvSpPr>
        <p:spPr>
          <a:xfrm>
            <a:off x="1104900" y="1600200"/>
            <a:ext cx="9982200" cy="4960398"/>
          </a:xfrm>
        </p:spPr>
        <p:txBody>
          <a:bodyPr>
            <a:normAutofit fontScale="92500" lnSpcReduction="10000"/>
          </a:bodyPr>
          <a:lstStyle/>
          <a:p>
            <a:r>
              <a:rPr lang="en-US" dirty="0"/>
              <a:t>One of the basic notions of the software development process is SDLC models which stands for Software Development Life Cycle models. The models specify the various stages of the process and the order in which they are carried out. The most used, popular and important SDLC models are given below:</a:t>
            </a:r>
          </a:p>
          <a:p>
            <a:pPr>
              <a:buFont typeface="Wingdings" panose="05000000000000000000" pitchFamily="2" charset="2"/>
              <a:buChar char="q"/>
            </a:pPr>
            <a:r>
              <a:rPr lang="en-US" b="1" dirty="0">
                <a:solidFill>
                  <a:srgbClr val="00B0F0"/>
                </a:solidFill>
              </a:rPr>
              <a:t>Waterfall model</a:t>
            </a:r>
          </a:p>
          <a:p>
            <a:pPr>
              <a:buFont typeface="Wingdings" panose="05000000000000000000" pitchFamily="2" charset="2"/>
              <a:buChar char="q"/>
            </a:pPr>
            <a:r>
              <a:rPr lang="en-US" dirty="0"/>
              <a:t>V model</a:t>
            </a:r>
          </a:p>
          <a:p>
            <a:pPr>
              <a:buFont typeface="Wingdings" panose="05000000000000000000" pitchFamily="2" charset="2"/>
              <a:buChar char="q"/>
            </a:pPr>
            <a:r>
              <a:rPr lang="en-US" b="1" dirty="0">
                <a:solidFill>
                  <a:srgbClr val="00B0F0"/>
                </a:solidFill>
              </a:rPr>
              <a:t>Incremental model</a:t>
            </a:r>
          </a:p>
          <a:p>
            <a:pPr>
              <a:buFont typeface="Wingdings" panose="05000000000000000000" pitchFamily="2" charset="2"/>
              <a:buChar char="q"/>
            </a:pPr>
            <a:r>
              <a:rPr lang="en-US" dirty="0"/>
              <a:t>RAD model</a:t>
            </a:r>
          </a:p>
          <a:p>
            <a:pPr>
              <a:buFont typeface="Wingdings" panose="05000000000000000000" pitchFamily="2" charset="2"/>
              <a:buChar char="q"/>
            </a:pPr>
            <a:r>
              <a:rPr lang="en-US" dirty="0"/>
              <a:t>Agile model</a:t>
            </a:r>
          </a:p>
          <a:p>
            <a:pPr>
              <a:buFont typeface="Wingdings" panose="05000000000000000000" pitchFamily="2" charset="2"/>
              <a:buChar char="q"/>
            </a:pPr>
            <a:r>
              <a:rPr lang="en-US" dirty="0"/>
              <a:t>Iterative model</a:t>
            </a:r>
          </a:p>
          <a:p>
            <a:pPr>
              <a:buFont typeface="Wingdings" panose="05000000000000000000" pitchFamily="2" charset="2"/>
              <a:buChar char="q"/>
            </a:pPr>
            <a:r>
              <a:rPr lang="en-US" dirty="0"/>
              <a:t>Spiral model</a:t>
            </a:r>
          </a:p>
          <a:p>
            <a:pPr>
              <a:buFont typeface="Wingdings" panose="05000000000000000000" pitchFamily="2" charset="2"/>
              <a:buChar char="q"/>
            </a:pPr>
            <a:r>
              <a:rPr lang="en-US" dirty="0"/>
              <a:t>Prototype model</a:t>
            </a:r>
          </a:p>
        </p:txBody>
      </p:sp>
    </p:spTree>
    <p:extLst>
      <p:ext uri="{BB962C8B-B14F-4D97-AF65-F5344CB8AC3E}">
        <p14:creationId xmlns:p14="http://schemas.microsoft.com/office/powerpoint/2010/main" val="161023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7B21-608B-4BCB-8B01-FC2E16882236}"/>
              </a:ext>
            </a:extLst>
          </p:cNvPr>
          <p:cNvSpPr>
            <a:spLocks noGrp="1"/>
          </p:cNvSpPr>
          <p:nvPr>
            <p:ph type="title"/>
          </p:nvPr>
        </p:nvSpPr>
        <p:spPr/>
        <p:txBody>
          <a:bodyPr/>
          <a:lstStyle/>
          <a:p>
            <a:r>
              <a:rPr lang="en-US" dirty="0"/>
              <a:t>3. Waterfall model</a:t>
            </a:r>
          </a:p>
        </p:txBody>
      </p:sp>
      <p:sp>
        <p:nvSpPr>
          <p:cNvPr id="3" name="Content Placeholder 2">
            <a:extLst>
              <a:ext uri="{FF2B5EF4-FFF2-40B4-BE49-F238E27FC236}">
                <a16:creationId xmlns:a16="http://schemas.microsoft.com/office/drawing/2014/main" id="{AC93F8BF-B36C-4EB3-BD50-524718D4CFBF}"/>
              </a:ext>
            </a:extLst>
          </p:cNvPr>
          <p:cNvSpPr>
            <a:spLocks noGrp="1"/>
          </p:cNvSpPr>
          <p:nvPr>
            <p:ph idx="1"/>
          </p:nvPr>
        </p:nvSpPr>
        <p:spPr>
          <a:xfrm>
            <a:off x="1104900" y="1600200"/>
            <a:ext cx="9982200" cy="1586883"/>
          </a:xfrm>
        </p:spPr>
        <p:txBody>
          <a:bodyPr/>
          <a:lstStyle/>
          <a:p>
            <a:pPr algn="just"/>
            <a:r>
              <a:rPr lang="en-US" dirty="0"/>
              <a:t>One very popular model for the software development process is known as the waterfall model (Figure 8.2). In this model, the development process flows in only one direction.</a:t>
            </a:r>
          </a:p>
          <a:p>
            <a:pPr algn="just"/>
            <a:r>
              <a:rPr lang="en-US" dirty="0"/>
              <a:t>This means that a phase cannot be started until the previous phase is completed.</a:t>
            </a:r>
          </a:p>
        </p:txBody>
      </p:sp>
      <p:pic>
        <p:nvPicPr>
          <p:cNvPr id="5" name="Picture 4">
            <a:extLst>
              <a:ext uri="{FF2B5EF4-FFF2-40B4-BE49-F238E27FC236}">
                <a16:creationId xmlns:a16="http://schemas.microsoft.com/office/drawing/2014/main" id="{470C18E8-4667-4890-8437-FA36BB97E2AF}"/>
              </a:ext>
            </a:extLst>
          </p:cNvPr>
          <p:cNvPicPr>
            <a:picLocks noChangeAspect="1"/>
          </p:cNvPicPr>
          <p:nvPr/>
        </p:nvPicPr>
        <p:blipFill>
          <a:blip r:embed="rId2"/>
          <a:stretch>
            <a:fillRect/>
          </a:stretch>
        </p:blipFill>
        <p:spPr>
          <a:xfrm>
            <a:off x="3685158" y="3187083"/>
            <a:ext cx="3543300" cy="3000375"/>
          </a:xfrm>
          <a:prstGeom prst="rect">
            <a:avLst/>
          </a:prstGeom>
        </p:spPr>
      </p:pic>
      <p:sp>
        <p:nvSpPr>
          <p:cNvPr id="7" name="TextBox 6">
            <a:extLst>
              <a:ext uri="{FF2B5EF4-FFF2-40B4-BE49-F238E27FC236}">
                <a16:creationId xmlns:a16="http://schemas.microsoft.com/office/drawing/2014/main" id="{AC95E80D-091E-4472-AFAF-549861A94E7A}"/>
              </a:ext>
            </a:extLst>
          </p:cNvPr>
          <p:cNvSpPr txBox="1"/>
          <p:nvPr/>
        </p:nvSpPr>
        <p:spPr>
          <a:xfrm>
            <a:off x="3685158" y="6412468"/>
            <a:ext cx="3692926"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.2 </a:t>
            </a:r>
            <a:r>
              <a:rPr lang="en-US" sz="1800" b="0" i="1" u="none" strike="noStrike" baseline="0" dirty="0">
                <a:latin typeface="Frutiger-Italic"/>
              </a:rPr>
              <a:t>The waterfall model</a:t>
            </a:r>
            <a:endParaRPr lang="en-US" dirty="0"/>
          </a:p>
        </p:txBody>
      </p:sp>
    </p:spTree>
    <p:extLst>
      <p:ext uri="{BB962C8B-B14F-4D97-AF65-F5344CB8AC3E}">
        <p14:creationId xmlns:p14="http://schemas.microsoft.com/office/powerpoint/2010/main" val="116557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C2F0-A998-44CD-9877-16B9003EFAEE}"/>
              </a:ext>
            </a:extLst>
          </p:cNvPr>
          <p:cNvSpPr>
            <a:spLocks noGrp="1"/>
          </p:cNvSpPr>
          <p:nvPr>
            <p:ph type="title"/>
          </p:nvPr>
        </p:nvSpPr>
        <p:spPr/>
        <p:txBody>
          <a:bodyPr/>
          <a:lstStyle/>
          <a:p>
            <a:r>
              <a:rPr lang="en-US" dirty="0"/>
              <a:t>The incremental model</a:t>
            </a:r>
          </a:p>
        </p:txBody>
      </p:sp>
      <p:sp>
        <p:nvSpPr>
          <p:cNvPr id="3" name="Content Placeholder 2">
            <a:extLst>
              <a:ext uri="{FF2B5EF4-FFF2-40B4-BE49-F238E27FC236}">
                <a16:creationId xmlns:a16="http://schemas.microsoft.com/office/drawing/2014/main" id="{B457E78D-01D4-4C3A-9DA1-F1949057C568}"/>
              </a:ext>
            </a:extLst>
          </p:cNvPr>
          <p:cNvSpPr>
            <a:spLocks noGrp="1"/>
          </p:cNvSpPr>
          <p:nvPr>
            <p:ph idx="1"/>
          </p:nvPr>
        </p:nvSpPr>
        <p:spPr>
          <a:xfrm>
            <a:off x="1104900" y="1600200"/>
            <a:ext cx="9982200" cy="1338309"/>
          </a:xfrm>
        </p:spPr>
        <p:txBody>
          <a:bodyPr/>
          <a:lstStyle/>
          <a:p>
            <a:r>
              <a:rPr lang="en-US" dirty="0"/>
              <a:t>In the </a:t>
            </a:r>
            <a:r>
              <a:rPr lang="en-US" b="1" dirty="0">
                <a:solidFill>
                  <a:srgbClr val="00B0F0"/>
                </a:solidFill>
              </a:rPr>
              <a:t>incremental model, </a:t>
            </a:r>
            <a:r>
              <a:rPr lang="en-US" dirty="0"/>
              <a:t>software is developed in a series of steps. The developers first complete a simplified version of the whole system. This version represents the entire system but does not include the details. Figure 10.3 shows the incremental model concept.</a:t>
            </a:r>
          </a:p>
        </p:txBody>
      </p:sp>
      <p:pic>
        <p:nvPicPr>
          <p:cNvPr id="7" name="Picture 6">
            <a:extLst>
              <a:ext uri="{FF2B5EF4-FFF2-40B4-BE49-F238E27FC236}">
                <a16:creationId xmlns:a16="http://schemas.microsoft.com/office/drawing/2014/main" id="{CE953CED-B89D-458B-8429-0800B5E981AB}"/>
              </a:ext>
            </a:extLst>
          </p:cNvPr>
          <p:cNvPicPr>
            <a:picLocks noChangeAspect="1"/>
          </p:cNvPicPr>
          <p:nvPr/>
        </p:nvPicPr>
        <p:blipFill>
          <a:blip r:embed="rId2"/>
          <a:stretch>
            <a:fillRect/>
          </a:stretch>
        </p:blipFill>
        <p:spPr>
          <a:xfrm>
            <a:off x="1966153" y="3144313"/>
            <a:ext cx="8258175" cy="2238375"/>
          </a:xfrm>
          <a:prstGeom prst="rect">
            <a:avLst/>
          </a:prstGeom>
        </p:spPr>
      </p:pic>
      <p:sp>
        <p:nvSpPr>
          <p:cNvPr id="9" name="TextBox 8">
            <a:extLst>
              <a:ext uri="{FF2B5EF4-FFF2-40B4-BE49-F238E27FC236}">
                <a16:creationId xmlns:a16="http://schemas.microsoft.com/office/drawing/2014/main" id="{AB7BBF6B-3DCC-41B2-94F4-DF5D2489C16E}"/>
              </a:ext>
            </a:extLst>
          </p:cNvPr>
          <p:cNvSpPr txBox="1"/>
          <p:nvPr/>
        </p:nvSpPr>
        <p:spPr>
          <a:xfrm>
            <a:off x="3668697" y="582107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.3 </a:t>
            </a:r>
            <a:r>
              <a:rPr lang="en-US" sz="1800" b="0" i="1" u="none" strike="noStrike" baseline="0" dirty="0">
                <a:latin typeface="Frutiger-Italic"/>
              </a:rPr>
              <a:t>The incremental model</a:t>
            </a:r>
            <a:endParaRPr lang="en-US" dirty="0"/>
          </a:p>
        </p:txBody>
      </p:sp>
    </p:spTree>
    <p:extLst>
      <p:ext uri="{BB962C8B-B14F-4D97-AF65-F5344CB8AC3E}">
        <p14:creationId xmlns:p14="http://schemas.microsoft.com/office/powerpoint/2010/main" val="65532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Analysis phase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7599</TotalTime>
  <Words>1704</Words>
  <Application>Microsoft Office PowerPoint</Application>
  <PresentationFormat>Widescreen</PresentationFormat>
  <Paragraphs>112</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BerlingLTStd-Bold</vt:lpstr>
      <vt:lpstr>BerlingLTStd-Italic</vt:lpstr>
      <vt:lpstr>BerlingLTStd-Roman</vt:lpstr>
      <vt:lpstr>Euphemia</vt:lpstr>
      <vt:lpstr>Frutiger-Bold</vt:lpstr>
      <vt:lpstr>Frutiger-Italic</vt:lpstr>
      <vt:lpstr>Frutiger-Roman</vt:lpstr>
      <vt:lpstr>Plantagenet Cherokee</vt:lpstr>
      <vt:lpstr>Times New Roman</vt:lpstr>
      <vt:lpstr>Wingdings</vt:lpstr>
      <vt:lpstr>Academic Literature 16x9</vt:lpstr>
      <vt:lpstr>8. Software engineering</vt:lpstr>
      <vt:lpstr>Content</vt:lpstr>
      <vt:lpstr>Objectives</vt:lpstr>
      <vt:lpstr>1 - The software lifecycle</vt:lpstr>
      <vt:lpstr>1. Introduction</vt:lpstr>
      <vt:lpstr>2. Development process models</vt:lpstr>
      <vt:lpstr>3. Waterfall model</vt:lpstr>
      <vt:lpstr>The incremental model</vt:lpstr>
      <vt:lpstr>2- Analysis phase</vt:lpstr>
      <vt:lpstr>1. Introduction</vt:lpstr>
      <vt:lpstr>2. Procedure-oriented analysis</vt:lpstr>
      <vt:lpstr>3. Object-oriented analysis</vt:lpstr>
      <vt:lpstr>3 - Design phase</vt:lpstr>
      <vt:lpstr>1. Introduction</vt:lpstr>
      <vt:lpstr>2. Procedure-oriented design</vt:lpstr>
      <vt:lpstr>3. Object-oriented design</vt:lpstr>
      <vt:lpstr>4- Implementation phase</vt:lpstr>
      <vt:lpstr>1. Introduction</vt:lpstr>
      <vt:lpstr>2. Choice of language</vt:lpstr>
      <vt:lpstr>3. Software quality</vt:lpstr>
      <vt:lpstr>4. Operability</vt:lpstr>
      <vt:lpstr>5. Maintainability</vt:lpstr>
      <vt:lpstr>6. Transferability</vt:lpstr>
      <vt:lpstr>5 - Testing phase</vt:lpstr>
      <vt:lpstr>1. Introduction</vt:lpstr>
      <vt:lpstr>2. Glass-box testing (or white-box testing)</vt:lpstr>
      <vt:lpstr>3. Black testing</vt:lpstr>
      <vt:lpstr>4. Exhaustive testing</vt:lpstr>
      <vt:lpstr>5. Random testing</vt:lpstr>
      <vt:lpstr>6. Boundary-value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516</cp:revision>
  <dcterms:created xsi:type="dcterms:W3CDTF">2021-08-24T09:33:39Z</dcterms:created>
  <dcterms:modified xsi:type="dcterms:W3CDTF">2023-09-12T09:07:25Z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