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281" r:id="rId3"/>
    <p:sldId id="283" r:id="rId4"/>
    <p:sldId id="439" r:id="rId5"/>
    <p:sldId id="278" r:id="rId6"/>
    <p:sldId id="477" r:id="rId7"/>
    <p:sldId id="478" r:id="rId8"/>
    <p:sldId id="479" r:id="rId9"/>
    <p:sldId id="485" r:id="rId10"/>
    <p:sldId id="486" r:id="rId11"/>
    <p:sldId id="487" r:id="rId12"/>
    <p:sldId id="488" r:id="rId13"/>
    <p:sldId id="489" r:id="rId14"/>
    <p:sldId id="490" r:id="rId15"/>
    <p:sldId id="491" r:id="rId16"/>
    <p:sldId id="492" r:id="rId17"/>
    <p:sldId id="493" r:id="rId18"/>
    <p:sldId id="494" r:id="rId19"/>
    <p:sldId id="495" r:id="rId20"/>
    <p:sldId id="496" r:id="rId21"/>
    <p:sldId id="497" r:id="rId22"/>
    <p:sldId id="498" r:id="rId23"/>
    <p:sldId id="499" r:id="rId24"/>
    <p:sldId id="481" r:id="rId25"/>
    <p:sldId id="482" r:id="rId26"/>
    <p:sldId id="500" r:id="rId27"/>
    <p:sldId id="501" r:id="rId28"/>
    <p:sldId id="483" r:id="rId29"/>
    <p:sldId id="480" r:id="rId30"/>
    <p:sldId id="484" r:id="rId31"/>
    <p:sldId id="502" r:id="rId32"/>
    <p:sldId id="503" r:id="rId33"/>
    <p:sldId id="504" r:id="rId34"/>
    <p:sldId id="505" r:id="rId35"/>
    <p:sldId id="506" r:id="rId36"/>
    <p:sldId id="507" r:id="rId37"/>
    <p:sldId id="508" r:id="rId38"/>
    <p:sldId id="534" r:id="rId39"/>
    <p:sldId id="509" r:id="rId40"/>
    <p:sldId id="510" r:id="rId41"/>
    <p:sldId id="511" r:id="rId42"/>
    <p:sldId id="512" r:id="rId43"/>
    <p:sldId id="513" r:id="rId44"/>
    <p:sldId id="514" r:id="rId45"/>
    <p:sldId id="515" r:id="rId46"/>
    <p:sldId id="516" r:id="rId47"/>
    <p:sldId id="517" r:id="rId48"/>
    <p:sldId id="518" r:id="rId49"/>
    <p:sldId id="519" r:id="rId50"/>
    <p:sldId id="520" r:id="rId51"/>
    <p:sldId id="521" r:id="rId52"/>
    <p:sldId id="522" r:id="rId53"/>
    <p:sldId id="523" r:id="rId54"/>
    <p:sldId id="524" r:id="rId55"/>
    <p:sldId id="525" r:id="rId56"/>
    <p:sldId id="526" r:id="rId57"/>
    <p:sldId id="527" r:id="rId58"/>
    <p:sldId id="528" r:id="rId59"/>
    <p:sldId id="529" r:id="rId60"/>
    <p:sldId id="530" r:id="rId61"/>
    <p:sldId id="531" r:id="rId62"/>
    <p:sldId id="476" r:id="rId63"/>
    <p:sldId id="532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9900"/>
    <a:srgbClr val="008000"/>
    <a:srgbClr val="B31996"/>
    <a:srgbClr val="0000FF"/>
    <a:srgbClr val="FF0066"/>
    <a:srgbClr val="F4A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5226" autoAdjust="0"/>
  </p:normalViewPr>
  <p:slideViewPr>
    <p:cSldViewPr snapToGrid="0">
      <p:cViewPr varScale="1">
        <p:scale>
          <a:sx n="83" d="100"/>
          <a:sy n="83" d="100"/>
        </p:scale>
        <p:origin x="8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9DFF5-E44F-48DD-8FAD-EF15CFF7F474}" type="datetimeFigureOut">
              <a:rPr lang="en-US" smtClean="0"/>
              <a:t>12/30/2024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31253-AA71-4F4F-9BF6-D6DC574A3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05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7A13E-60FF-453F-B712-D9BBD0C85FA1}" type="datetimeFigureOut">
              <a:rPr lang="en-US" smtClean="0"/>
              <a:t>12/30/2024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6C0E5-5FD0-48D4-A8DC-243893429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9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19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56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87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39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93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Rules for Valid Variable Names in C</a:t>
            </a:r>
          </a:p>
          <a:p>
            <a:pPr>
              <a:buFont typeface="+mj-lt"/>
              <a:buAutoNum type="arabicPeriod"/>
            </a:pPr>
            <a:r>
              <a:rPr lang="en-US" dirty="0"/>
              <a:t>Variable names must begin with a letter (A-Z, a-z) or an underscore (_).</a:t>
            </a:r>
          </a:p>
          <a:p>
            <a:pPr>
              <a:buFont typeface="+mj-lt"/>
              <a:buAutoNum type="arabicPeriod"/>
            </a:pPr>
            <a:r>
              <a:rPr lang="en-US" dirty="0"/>
              <a:t>After the first character, the name can include letters, digits (0-9), or underscores (_).</a:t>
            </a:r>
          </a:p>
          <a:p>
            <a:pPr>
              <a:buFont typeface="+mj-lt"/>
              <a:buAutoNum type="arabicPeriod"/>
            </a:pPr>
            <a:r>
              <a:rPr lang="en-US" dirty="0"/>
              <a:t>Variable names are </a:t>
            </a:r>
            <a:r>
              <a:rPr lang="en-US" b="1" dirty="0"/>
              <a:t>case-sensitive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Reserved keywords (like int, float, return, etc.) cannot be used as variable names.</a:t>
            </a:r>
          </a:p>
          <a:p>
            <a:pPr>
              <a:buFont typeface="+mj-lt"/>
              <a:buAutoNum type="arabicPeriod"/>
            </a:pPr>
            <a:r>
              <a:rPr lang="en-US" dirty="0"/>
              <a:t>Avoid names that start with an underscore followed by a capital letter or are entirely in uppercase, as they are often reserved for system use.</a:t>
            </a:r>
          </a:p>
          <a:p>
            <a:endParaRPr lang="en-US" dirty="0"/>
          </a:p>
          <a:p>
            <a:r>
              <a:rPr lang="en-US" dirty="0"/>
              <a:t>Solution: C Program</a:t>
            </a:r>
          </a:p>
          <a:p>
            <a:endParaRPr lang="en-US" dirty="0"/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int main() {</a:t>
            </a:r>
          </a:p>
          <a:p>
            <a:r>
              <a:rPr lang="en-US" dirty="0"/>
              <a:t>    // Declare variables with valid and meaningful names</a:t>
            </a:r>
          </a:p>
          <a:p>
            <a:r>
              <a:rPr lang="en-US" dirty="0"/>
              <a:t>    float length;        // Length of the rectangle</a:t>
            </a:r>
          </a:p>
          <a:p>
            <a:r>
              <a:rPr lang="en-US" dirty="0"/>
              <a:t>    float width;         // Width of the rectangle</a:t>
            </a:r>
          </a:p>
          <a:p>
            <a:r>
              <a:rPr lang="en-US" dirty="0"/>
              <a:t>    float area;          // Area of the rectangle</a:t>
            </a:r>
          </a:p>
          <a:p>
            <a:r>
              <a:rPr lang="en-US" dirty="0"/>
              <a:t>    float perimeter;     // Perimeter of the rectangle</a:t>
            </a:r>
          </a:p>
          <a:p>
            <a:endParaRPr lang="en-US" dirty="0"/>
          </a:p>
          <a:p>
            <a:r>
              <a:rPr lang="en-US" dirty="0"/>
              <a:t>    // Prompt user for input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the length of the rectangle: ");</a:t>
            </a:r>
          </a:p>
          <a:p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("%f", &amp;length);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the width of the rectangle: ");</a:t>
            </a:r>
          </a:p>
          <a:p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("%f", &amp;width);</a:t>
            </a:r>
          </a:p>
          <a:p>
            <a:endParaRPr lang="en-US" dirty="0"/>
          </a:p>
          <a:p>
            <a:r>
              <a:rPr lang="en-US" dirty="0"/>
              <a:t>    // Calculate area and perimeter</a:t>
            </a:r>
          </a:p>
          <a:p>
            <a:r>
              <a:rPr lang="en-US" dirty="0"/>
              <a:t>    area = length * width;</a:t>
            </a:r>
          </a:p>
          <a:p>
            <a:r>
              <a:rPr lang="en-US" dirty="0"/>
              <a:t>    perimeter = 2 * (length + width);</a:t>
            </a:r>
          </a:p>
          <a:p>
            <a:endParaRPr lang="en-US" dirty="0"/>
          </a:p>
          <a:p>
            <a:r>
              <a:rPr lang="en-US" dirty="0"/>
              <a:t>    // Display the results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("The area of the rectangle is: %.2f\n", area);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("The perimeter of the rectangle is: %.2f\n", perimeter);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88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34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7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6BC0A3-5664-48A6-A974-907B2A60A8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41458"/>
            <a:ext cx="9202270" cy="151877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r>
              <a:rPr lang="en-US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…</a:t>
            </a:r>
            <a:endParaRPr lang="en-US" sz="4400" dirty="0">
              <a:solidFill>
                <a:schemeClr val="accent2"/>
              </a:solidFill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7A729DAD-D047-42CF-BBEE-F2154A796E7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/>
          <a:srcRect l="32897" b="-14369"/>
          <a:stretch/>
        </p:blipFill>
        <p:spPr bwMode="auto">
          <a:xfrm>
            <a:off x="0" y="26362"/>
            <a:ext cx="1616364" cy="658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955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2434-2AF2-4BF2-BD0B-95CBD5EB0128}" type="datetime1">
              <a:rPr lang="vi-VN" smtClean="0"/>
              <a:t>30/12/2024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44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6082-5D4E-4969-8016-69F376C871AD}" type="datetime1">
              <a:rPr lang="vi-VN" smtClean="0"/>
              <a:t>30/12/2024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9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3493"/>
            <a:ext cx="10515600" cy="575433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35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38490"/>
            <a:ext cx="10515600" cy="5003400"/>
          </a:xfrm>
        </p:spPr>
        <p:txBody>
          <a:bodyPr/>
          <a:lstStyle>
            <a:lvl1pPr marL="396875" indent="-396875" algn="just">
              <a:lnSpc>
                <a:spcPct val="130000"/>
              </a:lnSpc>
              <a:buClr>
                <a:schemeClr val="accent2">
                  <a:lumMod val="50000"/>
                </a:schemeClr>
              </a:buClr>
              <a:buSzPct val="50000"/>
              <a:buFont typeface="Wingdings" panose="05000000000000000000" pitchFamily="2" charset="2"/>
              <a:buChar char="u"/>
              <a:defRPr sz="2600"/>
            </a:lvl1pPr>
            <a:lvl2pPr algn="just">
              <a:lnSpc>
                <a:spcPct val="130000"/>
              </a:lnSpc>
              <a:defRPr sz="2300"/>
            </a:lvl2pPr>
            <a:lvl3pPr algn="just">
              <a:lnSpc>
                <a:spcPct val="130000"/>
              </a:lnSpc>
              <a:defRPr/>
            </a:lvl3pPr>
            <a:lvl4pPr algn="just">
              <a:lnSpc>
                <a:spcPct val="130000"/>
              </a:lnSpc>
              <a:defRPr/>
            </a:lvl4pPr>
            <a:lvl5pPr algn="just">
              <a:lnSpc>
                <a:spcPct val="13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" y="600803"/>
            <a:ext cx="207390" cy="973473"/>
          </a:xfrm>
          <a:prstGeom prst="rect">
            <a:avLst/>
          </a:prstGeom>
          <a:solidFill>
            <a:srgbClr val="F4AF8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8069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4EEF-9B64-450E-9849-8134123DDB58}"/>
              </a:ext>
            </a:extLst>
          </p:cNvPr>
          <p:cNvSpPr/>
          <p:nvPr userDrawn="1"/>
        </p:nvSpPr>
        <p:spPr>
          <a:xfrm>
            <a:off x="7943272" y="-3606"/>
            <a:ext cx="4247572" cy="3048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Programming</a:t>
            </a:r>
            <a:r>
              <a:rPr lang="en-US" b="1" cap="none" spc="0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Fundamentals using C</a:t>
            </a:r>
            <a:endParaRPr 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B01172B4-F44A-484C-BE73-F802209BE6F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/>
          <a:srcRect l="32897" b="-14369"/>
          <a:stretch/>
        </p:blipFill>
        <p:spPr bwMode="auto">
          <a:xfrm>
            <a:off x="0" y="26362"/>
            <a:ext cx="1616364" cy="658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22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059-8CC8-4876-B763-1BEA3FA0F124}" type="datetime1">
              <a:rPr lang="vi-VN" smtClean="0"/>
              <a:t>30/12/2024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4" descr="Welcome to the World of Internet Learning">
            <a:extLst>
              <a:ext uri="{FF2B5EF4-FFF2-40B4-BE49-F238E27FC236}">
                <a16:creationId xmlns:a16="http://schemas.microsoft.com/office/drawing/2014/main" id="{F30F1745-FEAA-49C5-8EFB-7E8028C354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0549" y="0"/>
            <a:ext cx="932141" cy="72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8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963C-A6AA-4DDF-B85B-BE123D65B285}" type="datetime1">
              <a:rPr lang="vi-VN" smtClean="0"/>
              <a:t>30/12/2024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2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1605-F8CD-44C6-A79B-BEBA9358497C}" type="datetime1">
              <a:rPr lang="vi-VN" smtClean="0"/>
              <a:t>30/12/2024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410B-B6B3-4AF4-A9DB-DC0340309754}" type="datetime1">
              <a:rPr lang="vi-VN" smtClean="0"/>
              <a:t>30/12/2024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13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06E5-9CA3-4971-89BF-F965F9043882}" type="datetime1">
              <a:rPr lang="vi-VN" smtClean="0"/>
              <a:t>30/12/2024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4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6FA-E3CF-4C73-A815-C13A824B339A}" type="datetime1">
              <a:rPr lang="vi-VN" smtClean="0"/>
              <a:t>30/12/2024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7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D87B-52FF-4B7F-A538-F746ED572E26}" type="datetime1">
              <a:rPr lang="vi-VN" smtClean="0"/>
              <a:t>30/12/2024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BA729-DBE2-49EE-91FE-3D8B2D9BF9AB}" type="datetime1">
              <a:rPr lang="vi-VN" smtClean="0"/>
              <a:t>30/12/2024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78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1458"/>
            <a:ext cx="9202270" cy="17743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sz="4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Computation</a:t>
            </a:r>
            <a:endParaRPr lang="en-US" sz="4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91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50BB-37AF-4642-981C-75BDC3AB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 Type Size Specifiers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BB6D-5F9D-47E7-AE2E-7A13FC8DE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4488"/>
            <a:r>
              <a:rPr lang="en-US" dirty="0"/>
              <a:t>Specifying the size of an int ensures that the type contains a minimum number of bits. The three specifiers are:</a:t>
            </a:r>
          </a:p>
          <a:p>
            <a:pPr lvl="1"/>
            <a:r>
              <a:rPr lang="en-US" b="1" dirty="0"/>
              <a:t>short</a:t>
            </a:r>
            <a:r>
              <a:rPr lang="en-US" dirty="0"/>
              <a:t>: at least 16 bits</a:t>
            </a:r>
          </a:p>
          <a:p>
            <a:pPr lvl="1"/>
            <a:r>
              <a:rPr lang="en-US" b="1" dirty="0"/>
              <a:t>long</a:t>
            </a:r>
            <a:r>
              <a:rPr lang="en-US" dirty="0"/>
              <a:t>: at least 32 bits</a:t>
            </a:r>
          </a:p>
          <a:p>
            <a:pPr lvl="1"/>
            <a:r>
              <a:rPr lang="en-US" b="1" dirty="0"/>
              <a:t>long </a:t>
            </a:r>
            <a:r>
              <a:rPr lang="en-US" b="1" dirty="0" err="1"/>
              <a:t>long</a:t>
            </a:r>
            <a:r>
              <a:rPr lang="en-US" dirty="0"/>
              <a:t>: at least 64 bits</a:t>
            </a:r>
          </a:p>
          <a:p>
            <a:pPr marL="457200" lvl="1" indent="0">
              <a:buNone/>
            </a:pPr>
            <a:endParaRPr lang="en-US" dirty="0"/>
          </a:p>
          <a:p>
            <a:pPr marL="344488" indent="-344488"/>
            <a:r>
              <a:rPr lang="en-US" i="1" dirty="0">
                <a:solidFill>
                  <a:srgbClr val="FF0000"/>
                </a:solidFill>
              </a:rPr>
              <a:t>Standard C does not specify that a long double must occupy a minimum number of bits, only that it occupies no fewer bits than a double.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54180-89BD-4E62-9868-49C8D838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36BFF-B2F5-48C4-8978-5C707145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33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71EF-1F65-4741-A53F-7B05BF26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Type Size Specifier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56985-A233-4DF3-A152-908D7FAAB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size of a </a:t>
            </a:r>
            <a:r>
              <a:rPr lang="en-US" b="1" dirty="0"/>
              <a:t>long double</a:t>
            </a:r>
            <a:r>
              <a:rPr lang="en-US" dirty="0"/>
              <a:t> depends on the environment and is typically at least 64 bits:</a:t>
            </a:r>
          </a:p>
          <a:p>
            <a:endParaRPr lang="en-US" dirty="0"/>
          </a:p>
          <a:p>
            <a:endParaRPr lang="en-US" dirty="0"/>
          </a:p>
          <a:p>
            <a:endParaRPr lang="en-US" sz="3200" dirty="0"/>
          </a:p>
          <a:p>
            <a:r>
              <a:rPr lang="en-US" b="1" i="1" dirty="0">
                <a:solidFill>
                  <a:srgbClr val="FF0000"/>
                </a:solidFill>
              </a:rPr>
              <a:t>long double</a:t>
            </a:r>
            <a:r>
              <a:rPr lang="en-US" i="1" dirty="0">
                <a:solidFill>
                  <a:srgbClr val="FF0000"/>
                </a:solidFill>
              </a:rPr>
              <a:t> type only ensures that it contains at least as many bits as a double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D2CA5-5BAE-4FD6-B8B8-F1AC0E14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4D5A1-6EB8-446F-8944-BE12B81D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8FD581-4B86-40DA-A70A-AA812BCF9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76" y="2947987"/>
            <a:ext cx="11688784" cy="1063574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409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CFC9-B0F9-4961-99F1-8A743335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const</a:t>
            </a:r>
            <a:r>
              <a:rPr lang="en-US" dirty="0"/>
              <a:t> Qualifier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5E46-0FA1-4788-AE4C-B28D19283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3225" indent="-403225"/>
            <a:r>
              <a:rPr lang="en-US" b="0" i="0" dirty="0">
                <a:solidFill>
                  <a:srgbClr val="1C1E21"/>
                </a:solidFill>
                <a:effectLst/>
                <a:latin typeface="+mj-lt"/>
              </a:rPr>
              <a:t>Any type can hold a constant value.</a:t>
            </a:r>
          </a:p>
          <a:p>
            <a:pPr marL="403225" indent="-403225"/>
            <a:r>
              <a:rPr lang="en-US" b="0" i="0" dirty="0">
                <a:solidFill>
                  <a:srgbClr val="1C1E21"/>
                </a:solidFill>
                <a:effectLst/>
                <a:latin typeface="+mj-lt"/>
              </a:rPr>
              <a:t>A constant value cannot be changed</a:t>
            </a:r>
            <a:r>
              <a:rPr lang="en-US" dirty="0">
                <a:solidFill>
                  <a:srgbClr val="1C1E21"/>
                </a:solidFill>
                <a:latin typeface="+mj-lt"/>
              </a:rPr>
              <a:t>.</a:t>
            </a:r>
          </a:p>
          <a:p>
            <a:pPr marL="403225" indent="-403225"/>
            <a:r>
              <a:rPr lang="en-US" b="0" i="0" dirty="0">
                <a:solidFill>
                  <a:srgbClr val="1C1E21"/>
                </a:solidFill>
                <a:effectLst/>
                <a:latin typeface="+mj-lt"/>
              </a:rPr>
              <a:t>To qualify a type as holding a constant value we use the keyword </a:t>
            </a:r>
            <a:r>
              <a:rPr lang="en-US" b="1" i="0" dirty="0">
                <a:solidFill>
                  <a:srgbClr val="0000FF"/>
                </a:solidFill>
                <a:effectLst/>
                <a:latin typeface="+mj-lt"/>
              </a:rPr>
              <a:t>const</a:t>
            </a:r>
          </a:p>
          <a:p>
            <a:pPr marL="403225" indent="-403225"/>
            <a:r>
              <a:rPr lang="en-US" i="0" dirty="0">
                <a:effectLst/>
                <a:latin typeface="+mj-lt"/>
              </a:rPr>
              <a:t>A type qualified as </a:t>
            </a:r>
            <a:r>
              <a:rPr lang="en-US" b="1" i="0" dirty="0">
                <a:effectLst/>
                <a:latin typeface="+mj-lt"/>
              </a:rPr>
              <a:t>const</a:t>
            </a:r>
            <a:r>
              <a:rPr lang="en-US" i="0" dirty="0">
                <a:effectLst/>
                <a:latin typeface="+mj-lt"/>
              </a:rPr>
              <a:t> is unmodifiable.</a:t>
            </a:r>
          </a:p>
          <a:p>
            <a:pPr marL="403225" indent="-403225"/>
            <a:r>
              <a:rPr lang="en-US" dirty="0">
                <a:latin typeface="+mj-lt"/>
              </a:rPr>
              <a:t>I</a:t>
            </a:r>
            <a:r>
              <a:rPr lang="en-US" i="0" dirty="0">
                <a:effectLst/>
                <a:latin typeface="+mj-lt"/>
              </a:rPr>
              <a:t>f a program instruction attempts to modify a const qualified type, the compiler will report an error.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35F37-08F5-41F0-A9E5-17E51D84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00A46-4CF1-437C-8056-E241CE1E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433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E779-7F45-4DF6-91DF-19AC5AAE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CA230-1A96-41C8-A912-173636FF2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4488">
              <a:lnSpc>
                <a:spcPct val="150000"/>
              </a:lnSpc>
            </a:pPr>
            <a:r>
              <a:rPr lang="en-US" sz="2800" dirty="0"/>
              <a:t>Hardware manufacturers distinguish </a:t>
            </a:r>
            <a:r>
              <a:rPr lang="en-US" sz="2800" b="1" dirty="0"/>
              <a:t>integral </a:t>
            </a:r>
            <a:r>
              <a:rPr lang="en-US" sz="2800" dirty="0"/>
              <a:t>types from </a:t>
            </a:r>
            <a:r>
              <a:rPr lang="en-US" sz="2800" b="1" dirty="0"/>
              <a:t>floating-point</a:t>
            </a:r>
            <a:r>
              <a:rPr lang="en-US" sz="2800" dirty="0"/>
              <a:t> types and represent </a:t>
            </a:r>
            <a:r>
              <a:rPr lang="en-US" sz="2800" b="1" dirty="0"/>
              <a:t>integral</a:t>
            </a:r>
            <a:r>
              <a:rPr lang="en-US" sz="2800" dirty="0"/>
              <a:t> data and </a:t>
            </a:r>
            <a:r>
              <a:rPr lang="en-US" sz="2800" b="1" dirty="0"/>
              <a:t>floating-point</a:t>
            </a:r>
            <a:r>
              <a:rPr lang="en-US" sz="2800" dirty="0"/>
              <a:t> data differently.</a:t>
            </a:r>
          </a:p>
          <a:p>
            <a:pPr lvl="1">
              <a:lnSpc>
                <a:spcPct val="150000"/>
              </a:lnSpc>
            </a:pPr>
            <a:r>
              <a:rPr lang="en-US" sz="2500" dirty="0"/>
              <a:t>Integral types: char, int</a:t>
            </a:r>
          </a:p>
          <a:p>
            <a:pPr lvl="1">
              <a:lnSpc>
                <a:spcPct val="150000"/>
              </a:lnSpc>
            </a:pPr>
            <a:r>
              <a:rPr lang="en-US" sz="2500" dirty="0"/>
              <a:t>Floating-point types: float, double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8D9EB-0ED3-45D9-A320-59893658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DE601-0897-4B88-B056-2A10D6648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704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A196-C637-4936-9AB8-8D6E08E9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Integral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3ED13-96DF-485A-A967-5024D9B95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stores integral values in equivalent binary form. </a:t>
            </a:r>
          </a:p>
          <a:p>
            <a:r>
              <a:rPr lang="en-US" dirty="0"/>
              <a:t>Non-Negative Values:</a:t>
            </a:r>
          </a:p>
          <a:p>
            <a:pPr lvl="1"/>
            <a:r>
              <a:rPr lang="en-US" sz="2000" b="1" dirty="0"/>
              <a:t>Intel</a:t>
            </a:r>
            <a:r>
              <a:rPr lang="en-US" sz="2000" dirty="0"/>
              <a:t> uses this </a:t>
            </a:r>
            <a:r>
              <a:rPr lang="en-US" sz="2000" u="sng" dirty="0"/>
              <a:t>little-endian ordering</a:t>
            </a:r>
            <a:r>
              <a:rPr lang="en-US" sz="2000" dirty="0"/>
              <a:t>.  </a:t>
            </a:r>
          </a:p>
          <a:p>
            <a:pPr lvl="1"/>
            <a:r>
              <a:rPr lang="en-US" sz="2000" b="1" dirty="0"/>
              <a:t>Motorola</a:t>
            </a:r>
            <a:r>
              <a:rPr lang="en-US" sz="2000" dirty="0"/>
              <a:t> uses </a:t>
            </a:r>
            <a:r>
              <a:rPr lang="en-US" sz="2000" u="sng" dirty="0"/>
              <a:t>big-endian ordering</a:t>
            </a:r>
            <a:r>
              <a:rPr lang="en-US" sz="2000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FBF66-4737-417B-A0C3-938D20A9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29A83-BF09-4C33-BF8C-6DC5DEAC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EBEE43-3942-4F2A-A67B-B6A54A51A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038" y="4032889"/>
            <a:ext cx="1371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CC"/>
                </a:solidFill>
              </a:rPr>
              <a:t>Value is stored:</a:t>
            </a:r>
          </a:p>
          <a:p>
            <a:pPr algn="ctr"/>
            <a:r>
              <a:rPr lang="en-US" b="1" dirty="0">
                <a:solidFill>
                  <a:srgbClr val="0000CC"/>
                </a:solidFill>
              </a:rPr>
              <a:t>09F5E103</a:t>
            </a:r>
            <a:endParaRPr lang="en-US" dirty="0">
              <a:solidFill>
                <a:srgbClr val="0000CC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09BBC5-80A2-442D-AF32-30A92F863188}"/>
              </a:ext>
            </a:extLst>
          </p:cNvPr>
          <p:cNvCxnSpPr>
            <a:cxnSpLocks/>
          </p:cNvCxnSpPr>
          <p:nvPr/>
        </p:nvCxnSpPr>
        <p:spPr>
          <a:xfrm flipH="1">
            <a:off x="2322865" y="3128162"/>
            <a:ext cx="1951706" cy="7985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98F1B2-A9CF-4D65-B667-334BADC91631}"/>
              </a:ext>
            </a:extLst>
          </p:cNvPr>
          <p:cNvCxnSpPr>
            <a:cxnSpLocks/>
          </p:cNvCxnSpPr>
          <p:nvPr/>
        </p:nvCxnSpPr>
        <p:spPr>
          <a:xfrm>
            <a:off x="4440494" y="3632395"/>
            <a:ext cx="1655506" cy="2942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A5F2A98-DA10-4BE5-A49D-2395DD774237}"/>
              </a:ext>
            </a:extLst>
          </p:cNvPr>
          <p:cNvSpPr/>
          <p:nvPr/>
        </p:nvSpPr>
        <p:spPr>
          <a:xfrm>
            <a:off x="838199" y="5705910"/>
            <a:ext cx="2667000" cy="60960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Least significant is stored in lowest byte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118E60-2BDB-40A7-AC7A-F1AE7B7EF629}"/>
              </a:ext>
            </a:extLst>
          </p:cNvPr>
          <p:cNvSpPr/>
          <p:nvPr/>
        </p:nvSpPr>
        <p:spPr>
          <a:xfrm>
            <a:off x="4842638" y="5705910"/>
            <a:ext cx="2667000" cy="60960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Most significant is stored in lowest byte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D6FE5D-B728-4D53-855C-F7DDACC456B5}"/>
              </a:ext>
            </a:extLst>
          </p:cNvPr>
          <p:cNvSpPr/>
          <p:nvPr/>
        </p:nvSpPr>
        <p:spPr>
          <a:xfrm>
            <a:off x="8774549" y="2013029"/>
            <a:ext cx="2566221" cy="4302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Each CPU family has it’s own way to store data . So, compilers must have a suitable way for copying data from this variable to other. And  due to this reason also, each compiler can run well only on a specific family of CPU  only. A supplier may supply some versions of their compiler for some CPU families.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67F7D8F-89A7-43A9-BDF7-F3781CBBC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735" y="3966400"/>
            <a:ext cx="1664352" cy="17558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1236EB4-2FC2-43B5-987D-058D4B4B0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376" y="3966400"/>
            <a:ext cx="1664352" cy="17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5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A79B-0C7B-4D42-86D5-7413E3025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Exercise 1: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E50BE-9D8A-4CA4-BCCC-C26EDBA1C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43662"/>
            <a:ext cx="10515600" cy="3993137"/>
          </a:xfrm>
        </p:spPr>
        <p:txBody>
          <a:bodyPr>
            <a:normAutofit/>
          </a:bodyPr>
          <a:lstStyle/>
          <a:p>
            <a:r>
              <a:rPr lang="en-US" altLang="en-US" sz="2500" dirty="0">
                <a:latin typeface="+mj-lt"/>
              </a:rPr>
              <a:t>Convert the following decimal </a:t>
            </a:r>
            <a:r>
              <a:rPr lang="en-US" altLang="en-US" sz="2500" b="1" dirty="0">
                <a:latin typeface="+mj-lt"/>
              </a:rPr>
              <a:t>integers</a:t>
            </a:r>
            <a:r>
              <a:rPr lang="en-US" altLang="en-US" sz="2500" dirty="0">
                <a:latin typeface="+mj-lt"/>
              </a:rPr>
              <a:t> to </a:t>
            </a:r>
            <a:r>
              <a:rPr lang="en-US" altLang="en-US" sz="2500" b="1" dirty="0">
                <a:latin typeface="+mj-lt"/>
              </a:rPr>
              <a:t>binary</a:t>
            </a:r>
            <a:r>
              <a:rPr lang="en-US" altLang="en-US" sz="2500" dirty="0">
                <a:latin typeface="+mj-lt"/>
              </a:rPr>
              <a:t>: </a:t>
            </a:r>
          </a:p>
          <a:p>
            <a:pPr>
              <a:buClrTx/>
              <a:buSzTx/>
              <a:buFont typeface="Arial" panose="020B0604020202020204" pitchFamily="34" charset="0"/>
              <a:buNone/>
            </a:pPr>
            <a:r>
              <a:rPr lang="en-US" altLang="en-US" sz="2500" dirty="0">
                <a:latin typeface="+mj-lt"/>
              </a:rPr>
              <a:t>		63 _________________________________________________ </a:t>
            </a:r>
          </a:p>
          <a:p>
            <a:pPr>
              <a:buClrTx/>
              <a:buSzTx/>
              <a:buFont typeface="Arial" panose="020B0604020202020204" pitchFamily="34" charset="0"/>
              <a:buNone/>
            </a:pPr>
            <a:r>
              <a:rPr lang="en-US" altLang="en-US" sz="2500" dirty="0">
                <a:latin typeface="+mj-lt"/>
              </a:rPr>
              <a:t>		219 ________________________________________________</a:t>
            </a:r>
          </a:p>
          <a:p>
            <a:r>
              <a:rPr lang="en-US" sz="2500" dirty="0">
                <a:latin typeface="+mj-lt"/>
              </a:rPr>
              <a:t>Convert the following </a:t>
            </a:r>
            <a:r>
              <a:rPr lang="en-US" sz="2500" b="1" dirty="0">
                <a:latin typeface="+mj-lt"/>
              </a:rPr>
              <a:t>binary</a:t>
            </a:r>
            <a:r>
              <a:rPr lang="en-US" sz="2500" dirty="0">
                <a:latin typeface="+mj-lt"/>
              </a:rPr>
              <a:t> notation to </a:t>
            </a:r>
            <a:r>
              <a:rPr lang="en-US" sz="2500" b="1" dirty="0">
                <a:latin typeface="+mj-lt"/>
              </a:rPr>
              <a:t>decimal</a:t>
            </a:r>
            <a:r>
              <a:rPr lang="en-US" sz="2500" dirty="0">
                <a:latin typeface="+mj-lt"/>
              </a:rPr>
              <a:t>: </a:t>
            </a:r>
          </a:p>
          <a:p>
            <a:pPr marL="0" indent="0">
              <a:buNone/>
            </a:pPr>
            <a:r>
              <a:rPr lang="en-US" sz="2500" dirty="0">
                <a:latin typeface="+mj-lt"/>
              </a:rPr>
              <a:t>	0111 0101 ___________________________________________</a:t>
            </a:r>
          </a:p>
          <a:p>
            <a:pPr marL="0" indent="0">
              <a:buNone/>
            </a:pPr>
            <a:r>
              <a:rPr lang="en-US" sz="2500" dirty="0">
                <a:latin typeface="+mj-lt"/>
              </a:rPr>
              <a:t>	0011 1011 ___________________________________________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B742C-260C-46FD-A88D-5BD00FA2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6157D-BEE9-41CF-A408-EC488AA8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6423255-FB0B-4FF5-AF98-B945BD23F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199967"/>
            <a:ext cx="1676400" cy="105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500" dirty="0">
                <a:solidFill>
                  <a:srgbClr val="0000CC"/>
                </a:solidFill>
              </a:rPr>
              <a:t>0011 1111</a:t>
            </a:r>
          </a:p>
          <a:p>
            <a:pPr>
              <a:spcBef>
                <a:spcPct val="50000"/>
              </a:spcBef>
            </a:pPr>
            <a:r>
              <a:rPr lang="en-US" altLang="en-US" sz="2500" dirty="0">
                <a:solidFill>
                  <a:srgbClr val="0000CC"/>
                </a:solidFill>
              </a:rPr>
              <a:t>1101 1011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7D11EC8-BEEA-4610-A8AE-BC9DB0AE1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799" y="4086473"/>
            <a:ext cx="838200" cy="105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500" dirty="0">
                <a:solidFill>
                  <a:srgbClr val="0000CC"/>
                </a:solidFill>
              </a:rPr>
              <a:t>117</a:t>
            </a:r>
          </a:p>
          <a:p>
            <a:pPr>
              <a:spcBef>
                <a:spcPct val="50000"/>
              </a:spcBef>
            </a:pPr>
            <a:r>
              <a:rPr lang="en-US" altLang="en-US" sz="2500" dirty="0">
                <a:solidFill>
                  <a:srgbClr val="0000CC"/>
                </a:solidFill>
              </a:rPr>
              <a:t>59</a:t>
            </a:r>
          </a:p>
        </p:txBody>
      </p:sp>
    </p:spTree>
    <p:extLst>
      <p:ext uri="{BB962C8B-B14F-4D97-AF65-F5344CB8AC3E}">
        <p14:creationId xmlns:p14="http://schemas.microsoft.com/office/powerpoint/2010/main" val="121894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A79B-0C7B-4D42-86D5-7413E3025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and Positive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E50BE-9D8A-4CA4-BCCC-C26EDBA1C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502"/>
            <a:ext cx="10591059" cy="4680155"/>
          </a:xfrm>
        </p:spPr>
        <p:txBody>
          <a:bodyPr>
            <a:normAutofit lnSpcReduction="10000"/>
          </a:bodyPr>
          <a:lstStyle/>
          <a:p>
            <a:r>
              <a:rPr lang="en-US" sz="2500" dirty="0">
                <a:latin typeface="+mj-lt"/>
              </a:rPr>
              <a:t>Computers store negative integers using encoding schemes:</a:t>
            </a:r>
          </a:p>
          <a:p>
            <a:pPr lvl="1"/>
            <a:r>
              <a:rPr lang="en-US" sz="2200" dirty="0">
                <a:latin typeface="+mj-lt"/>
              </a:rPr>
              <a:t>Two's complement notation, </a:t>
            </a:r>
          </a:p>
          <a:p>
            <a:pPr lvl="1"/>
            <a:r>
              <a:rPr lang="en-US" sz="2200" dirty="0">
                <a:latin typeface="+mj-lt"/>
              </a:rPr>
              <a:t>One's complement notation, and </a:t>
            </a:r>
          </a:p>
          <a:p>
            <a:pPr lvl="1"/>
            <a:r>
              <a:rPr lang="en-US" sz="2200" dirty="0">
                <a:latin typeface="+mj-lt"/>
              </a:rPr>
              <a:t>Sign magnitude notation.</a:t>
            </a:r>
          </a:p>
          <a:p>
            <a:r>
              <a:rPr lang="en-US" sz="2500" dirty="0">
                <a:latin typeface="+mj-lt"/>
              </a:rPr>
              <a:t>All of these schemes represent non-negative integers identically.  </a:t>
            </a:r>
          </a:p>
          <a:p>
            <a:r>
              <a:rPr lang="en-US" sz="2500" dirty="0">
                <a:latin typeface="+mj-lt"/>
              </a:rPr>
              <a:t>The most popular scheme is two's complement. </a:t>
            </a:r>
          </a:p>
          <a:p>
            <a:r>
              <a:rPr lang="en-US" sz="2500" dirty="0">
                <a:latin typeface="+mj-lt"/>
              </a:rPr>
              <a:t>To obtain the two's complement of an integer, we:</a:t>
            </a:r>
          </a:p>
          <a:p>
            <a:pPr lvl="1"/>
            <a:r>
              <a:rPr lang="en-US" sz="2200" dirty="0">
                <a:latin typeface="+mj-lt"/>
              </a:rPr>
              <a:t>Flip the bits (1-complement)</a:t>
            </a:r>
          </a:p>
          <a:p>
            <a:pPr lvl="1"/>
            <a:r>
              <a:rPr lang="en-US" sz="2200" dirty="0">
                <a:latin typeface="+mj-lt"/>
              </a:rPr>
              <a:t>Add one </a:t>
            </a:r>
            <a:r>
              <a:rPr lang="en-US" sz="2200" dirty="0">
                <a:latin typeface="+mj-lt"/>
                <a:sym typeface="Wingdings" panose="05000000000000000000" pitchFamily="2" charset="2"/>
              </a:rPr>
              <a:t></a:t>
            </a:r>
            <a:r>
              <a:rPr lang="en-US" sz="2200" dirty="0">
                <a:latin typeface="+mj-lt"/>
              </a:rPr>
              <a:t> 2-complement</a:t>
            </a:r>
            <a:endParaRPr lang="en-US" sz="2200" b="1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B742C-260C-46FD-A88D-5BD00FA2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6157D-BEE9-41CF-A408-EC488AA8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2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D309-68A0-4882-B189-5619AAAF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Two's complement notation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A3AF1-03C4-48B1-B5A9-2602DE65F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To obtain the two's complement of an integer, we </a:t>
            </a:r>
          </a:p>
          <a:p>
            <a:pPr lvl="1"/>
            <a:r>
              <a:rPr lang="en-US" dirty="0">
                <a:latin typeface="+mj-lt"/>
              </a:rPr>
              <a:t>Flip the bits</a:t>
            </a:r>
          </a:p>
          <a:p>
            <a:pPr lvl="1"/>
            <a:r>
              <a:rPr lang="en-US" dirty="0">
                <a:latin typeface="+mj-lt"/>
              </a:rPr>
              <a:t>Add one</a:t>
            </a:r>
          </a:p>
          <a:p>
            <a:r>
              <a:rPr lang="en-US" b="0" i="0" dirty="0">
                <a:solidFill>
                  <a:srgbClr val="1C1E21"/>
                </a:solidFill>
                <a:effectLst/>
                <a:latin typeface="+mj-lt"/>
              </a:rPr>
              <a:t>For example, we represent the integer </a:t>
            </a:r>
            <a:r>
              <a:rPr lang="en-US" b="1" i="0" dirty="0">
                <a:solidFill>
                  <a:srgbClr val="1C1E21"/>
                </a:solidFill>
                <a:effectLst/>
                <a:latin typeface="+mj-lt"/>
              </a:rPr>
              <a:t>-92</a:t>
            </a:r>
            <a:r>
              <a:rPr lang="en-US" b="0" i="0" dirty="0">
                <a:solidFill>
                  <a:srgbClr val="1C1E21"/>
                </a:solidFill>
                <a:effectLst/>
                <a:latin typeface="+mj-lt"/>
              </a:rPr>
              <a:t> by </a:t>
            </a:r>
            <a:r>
              <a:rPr lang="en-US" b="1" i="0" dirty="0">
                <a:solidFill>
                  <a:srgbClr val="1C1E21"/>
                </a:solidFill>
                <a:effectLst/>
                <a:latin typeface="+mj-lt"/>
              </a:rPr>
              <a:t>10100100</a:t>
            </a:r>
            <a:r>
              <a:rPr lang="en-US" b="1" i="0" baseline="-25000" dirty="0">
                <a:solidFill>
                  <a:srgbClr val="1C1E21"/>
                </a:solidFill>
                <a:effectLst/>
                <a:latin typeface="+mj-lt"/>
              </a:rPr>
              <a:t>2</a:t>
            </a:r>
            <a:endParaRPr lang="en-US" b="1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661F4-5388-4055-9D1D-F6A6CCB0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9BD9D-40F4-4B72-BB72-8F956160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8B730F7-2398-4E55-B18E-B9ADD8F4E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174" y="3984524"/>
            <a:ext cx="6995651" cy="229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396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0CEF-9E1E-478D-83A2-37A8E930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Exercise 2: Use signed 1-byte integral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AA4DC-33BE-484D-9DFC-D73D19C7A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two's complement notation of </a:t>
            </a:r>
          </a:p>
          <a:p>
            <a:pPr marL="0" indent="0">
              <a:buNone/>
            </a:pPr>
            <a:r>
              <a:rPr lang="en-US" dirty="0"/>
              <a:t>	-63_______________________________________________ </a:t>
            </a:r>
          </a:p>
          <a:p>
            <a:pPr marL="0" indent="0">
              <a:buNone/>
            </a:pPr>
            <a:r>
              <a:rPr lang="en-US" dirty="0"/>
              <a:t>	-219______________________________________________</a:t>
            </a:r>
          </a:p>
          <a:p>
            <a:r>
              <a:rPr lang="en-US" dirty="0"/>
              <a:t>Convert the following binary notation to decimal: </a:t>
            </a:r>
          </a:p>
          <a:p>
            <a:pPr marL="0" indent="0">
              <a:buNone/>
            </a:pPr>
            <a:r>
              <a:rPr lang="en-US" dirty="0"/>
              <a:t>	1111 0101_________________________________________ </a:t>
            </a:r>
          </a:p>
          <a:p>
            <a:pPr marL="0" indent="0">
              <a:buNone/>
            </a:pPr>
            <a:r>
              <a:rPr lang="en-US" dirty="0"/>
              <a:t>	1011 1011_________________________________________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9E785-E508-4D89-AC47-963B3DF7B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AD161-A6BD-4072-A3B1-73C25B57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04BDC6E2-3987-4CA6-B6A3-280315037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199" y="2199967"/>
            <a:ext cx="1848465" cy="105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500" dirty="0">
                <a:solidFill>
                  <a:srgbClr val="0000CC"/>
                </a:solidFill>
              </a:rPr>
              <a:t>1100 0001</a:t>
            </a:r>
          </a:p>
          <a:p>
            <a:pPr>
              <a:spcBef>
                <a:spcPct val="50000"/>
              </a:spcBef>
            </a:pPr>
            <a:r>
              <a:rPr lang="en-US" altLang="en-US" sz="2500" dirty="0">
                <a:solidFill>
                  <a:srgbClr val="0000CC"/>
                </a:solidFill>
              </a:rPr>
              <a:t>0010 0101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A93B3FAD-EB85-4FAF-8967-71E1F66EA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799" y="4086473"/>
            <a:ext cx="838200" cy="105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500" dirty="0">
                <a:solidFill>
                  <a:srgbClr val="0000CC"/>
                </a:solidFill>
              </a:rPr>
              <a:t>-11</a:t>
            </a:r>
          </a:p>
          <a:p>
            <a:pPr>
              <a:spcBef>
                <a:spcPct val="50000"/>
              </a:spcBef>
            </a:pPr>
            <a:r>
              <a:rPr lang="en-US" altLang="en-US" sz="2500" dirty="0">
                <a:solidFill>
                  <a:srgbClr val="0000CC"/>
                </a:solidFill>
              </a:rPr>
              <a:t>-69</a:t>
            </a:r>
          </a:p>
        </p:txBody>
      </p:sp>
    </p:spTree>
    <p:extLst>
      <p:ext uri="{BB962C8B-B14F-4D97-AF65-F5344CB8AC3E}">
        <p14:creationId xmlns:p14="http://schemas.microsoft.com/office/powerpoint/2010/main" val="51874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389C-06D6-491D-858A-0B6C7184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C6D96-03C6-4ED5-85EA-2519B1BF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all of the bits available to store the value of a variable.</a:t>
            </a:r>
          </a:p>
          <a:p>
            <a:r>
              <a:rPr lang="en-US" dirty="0"/>
              <a:t>With unsigned variables, there is no need for a negative-value encoding scheme.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DC821-2441-42DB-B05A-1BBE95F3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76015-1931-4D21-B42C-2F326E985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29C02E10-F719-4D00-B905-F159EC451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505" y="3719205"/>
            <a:ext cx="10334989" cy="1698369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036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704497" y="787486"/>
            <a:ext cx="10806720" cy="748017"/>
          </a:xfrm>
        </p:spPr>
        <p:txBody>
          <a:bodyPr>
            <a:normAutofit/>
          </a:bodyPr>
          <a:lstStyle/>
          <a:p>
            <a:r>
              <a:rPr lang="en-US" sz="4000" b="1" dirty="0"/>
              <a:t>Objectives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704497" y="1800807"/>
            <a:ext cx="10724763" cy="467989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None/>
              <a:defRPr/>
            </a:pPr>
            <a:r>
              <a:rPr lang="en-US" dirty="0"/>
              <a:t>After studying this section, you should be able to:</a:t>
            </a:r>
            <a:endParaRPr lang="en-US" sz="100" dirty="0"/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Understand what is a data type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Declare constants and variables of a program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Express operations on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25C5-B2EF-4E6F-A1DB-F1803A7D3906}" type="datetime1">
              <a:rPr lang="vi-VN" smtClean="0"/>
              <a:t>30/12/2024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55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9C5B-9F41-407F-89DA-26079852B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Cultural Symbols (characters)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8186B-6D0A-49F3-94D9-614BB6B20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964"/>
            <a:ext cx="11225981" cy="4959083"/>
          </a:xfrm>
        </p:spPr>
        <p:txBody>
          <a:bodyPr/>
          <a:lstStyle/>
          <a:p>
            <a:r>
              <a:rPr lang="en-US" dirty="0"/>
              <a:t>We store cultural symbols using an integral data type.</a:t>
            </a:r>
          </a:p>
          <a:p>
            <a:r>
              <a:rPr lang="en-US" dirty="0"/>
              <a:t>We store a symbol by storing the integer associated with the symbol.</a:t>
            </a:r>
          </a:p>
          <a:p>
            <a:r>
              <a:rPr lang="en-US" dirty="0"/>
              <a:t>Over 60 encoding sequences have already been defined.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9A3C6-9BCD-4998-A492-9F27B892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D2BB4-4206-483D-A27A-6AFA26CAC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61685D-E8E1-477E-82D1-E05CE761A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7010" y="3399070"/>
            <a:ext cx="7797979" cy="2392129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AFBE8BB-D022-4057-A679-65F12ACA6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931822"/>
            <a:ext cx="10515599" cy="430887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2200" i="1" dirty="0">
                <a:solidFill>
                  <a:schemeClr val="accent2">
                    <a:lumMod val="50000"/>
                  </a:schemeClr>
                </a:solidFill>
              </a:rPr>
              <a:t>We use the ASCII encoding sequence throughout this course </a:t>
            </a:r>
          </a:p>
        </p:txBody>
      </p:sp>
    </p:spTree>
    <p:extLst>
      <p:ext uri="{BB962C8B-B14F-4D97-AF65-F5344CB8AC3E}">
        <p14:creationId xmlns:p14="http://schemas.microsoft.com/office/powerpoint/2010/main" val="2195257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26B15-8A6C-4125-9902-67C34D99E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96" y="1684991"/>
            <a:ext cx="1843549" cy="2778854"/>
          </a:xfrm>
        </p:spPr>
        <p:txBody>
          <a:bodyPr/>
          <a:lstStyle/>
          <a:p>
            <a:pPr algn="ctr"/>
            <a:r>
              <a:rPr lang="en-US" sz="2500" dirty="0"/>
              <a:t>ASCII table for characters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0AFD7-E3AE-471B-8239-F77BD207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2361C-B182-4881-819F-EB82A54C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  <p:pic>
        <p:nvPicPr>
          <p:cNvPr id="6146" name="Picture 2" descr="alpharithms printable ascii table chart">
            <a:extLst>
              <a:ext uri="{FF2B5EF4-FFF2-40B4-BE49-F238E27FC236}">
                <a16:creationId xmlns:a16="http://schemas.microsoft.com/office/drawing/2014/main" id="{1189395F-BD03-4978-AAB9-19ED1B902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374" y="619396"/>
            <a:ext cx="9432900" cy="561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475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E08C-DCF8-4F19-9195-2CB6E5F5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938"/>
            <a:ext cx="10515600" cy="575433"/>
          </a:xfrm>
        </p:spPr>
        <p:txBody>
          <a:bodyPr/>
          <a:lstStyle/>
          <a:p>
            <a:r>
              <a:rPr lang="en-US" sz="3000" dirty="0"/>
              <a:t>Exercise 3: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E22C1-89C8-416F-A202-643A0766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8136C-1530-4DE9-A81D-1B6A04062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3B26DD-4A4C-432B-9827-A71C38BAA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78194"/>
            <a:ext cx="10515600" cy="516369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You are tasked to write a program to manage a small library system. Choose the most suitable </a:t>
            </a:r>
            <a:r>
              <a:rPr lang="en-US" b="1" dirty="0"/>
              <a:t>data type</a:t>
            </a:r>
            <a:r>
              <a:rPr lang="en-US" dirty="0"/>
              <a:t> for each variable based on the information provided.</a:t>
            </a:r>
          </a:p>
          <a:p>
            <a:r>
              <a:rPr lang="en-US" dirty="0"/>
              <a:t>The library needs to store the following information:</a:t>
            </a:r>
          </a:p>
          <a:p>
            <a:pPr lvl="1"/>
            <a:r>
              <a:rPr lang="en-US" i="1" dirty="0"/>
              <a:t>Total number of books in the library (e.g., 10,000).</a:t>
            </a:r>
          </a:p>
          <a:p>
            <a:pPr lvl="1"/>
            <a:r>
              <a:rPr lang="en-US" i="1" dirty="0"/>
              <a:t>Average price of books in dollars (e.g., 15.75).</a:t>
            </a:r>
          </a:p>
          <a:p>
            <a:pPr lvl="1"/>
            <a:r>
              <a:rPr lang="en-US" i="1" dirty="0"/>
              <a:t>A single character indicates the book's genre ('F' for Fiction, 'N' for Non-fiction, etc.).</a:t>
            </a:r>
          </a:p>
          <a:p>
            <a:pPr lvl="1"/>
            <a:r>
              <a:rPr lang="en-US" i="1" dirty="0"/>
              <a:t>The unique ID of a book (e.g., 2345678901).</a:t>
            </a:r>
          </a:p>
          <a:p>
            <a:pPr lvl="1"/>
            <a:r>
              <a:rPr lang="en-US" i="1" dirty="0"/>
              <a:t>Whether a book is available or not (1 for available, 0 for not available).</a:t>
            </a:r>
          </a:p>
          <a:p>
            <a:pPr lvl="1"/>
            <a:r>
              <a:rPr lang="en-US" i="1" dirty="0"/>
              <a:t>Number of pages in a book (e.g., 500).</a:t>
            </a:r>
          </a:p>
          <a:p>
            <a:r>
              <a:rPr lang="en-US" b="1" dirty="0"/>
              <a:t>Tasks:</a:t>
            </a:r>
          </a:p>
          <a:p>
            <a:pPr lvl="1"/>
            <a:r>
              <a:rPr lang="en-US" dirty="0"/>
              <a:t>Choose an appropriate data type for each variable and explain your choice.</a:t>
            </a:r>
          </a:p>
          <a:p>
            <a:pPr lvl="1"/>
            <a:r>
              <a:rPr lang="en-US" dirty="0"/>
              <a:t>Declare variables using the chosen data types and initialize them with sample values.</a:t>
            </a:r>
          </a:p>
          <a:p>
            <a:pPr lvl="1"/>
            <a:r>
              <a:rPr lang="en-US" dirty="0"/>
              <a:t>Print all the values along with their data types.</a:t>
            </a:r>
          </a:p>
        </p:txBody>
      </p:sp>
    </p:spTree>
    <p:extLst>
      <p:ext uri="{BB962C8B-B14F-4D97-AF65-F5344CB8AC3E}">
        <p14:creationId xmlns:p14="http://schemas.microsoft.com/office/powerpoint/2010/main" val="2553448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B958-03AE-4C7E-BF21-CEF0CCEC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5506"/>
            <a:ext cx="10515600" cy="575433"/>
          </a:xfrm>
        </p:spPr>
        <p:txBody>
          <a:bodyPr/>
          <a:lstStyle/>
          <a:p>
            <a:r>
              <a:rPr lang="en-US" altLang="en-US" sz="4000" b="1" dirty="0">
                <a:latin typeface="Calibri" panose="020F0502020204030204" pitchFamily="34" charset="0"/>
              </a:rPr>
              <a:t>The range of values of data types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60EEA-0904-494A-A100-CE864063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27686-1C3D-48B6-9F05-8E242499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1A1E46-90C2-4098-A59D-8CA216630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769" y="1463470"/>
            <a:ext cx="9216462" cy="480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59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81A2-BF2A-4833-9175-E90FB501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(Creating)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4A579-76B5-4B22-89C3-B6BF2D105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 create a variable, specify the </a:t>
            </a:r>
            <a:r>
              <a:rPr lang="en-US" b="1" dirty="0"/>
              <a:t>data type</a:t>
            </a:r>
            <a:r>
              <a:rPr lang="en-US" dirty="0"/>
              <a:t> and assign it a </a:t>
            </a:r>
            <a:r>
              <a:rPr lang="en-US" b="1" dirty="0"/>
              <a:t>value</a:t>
            </a:r>
            <a:r>
              <a:rPr lang="en-US" dirty="0"/>
              <a:t>: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Syntax:</a:t>
            </a:r>
          </a:p>
          <a:p>
            <a:endParaRPr lang="en-US" sz="1600" b="1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500" dirty="0">
                <a:solidFill>
                  <a:srgbClr val="000000"/>
                </a:solidFill>
                <a:latin typeface="+mj-lt"/>
              </a:rPr>
              <a:t>For example:</a:t>
            </a:r>
          </a:p>
          <a:p>
            <a:pPr marL="457200" lvl="1" indent="0">
              <a:buNone/>
            </a:pPr>
            <a:r>
              <a:rPr lang="en-US" sz="2200" i="0" dirty="0">
                <a:solidFill>
                  <a:srgbClr val="000000"/>
                </a:solidFill>
                <a:effectLst/>
                <a:latin typeface="+mj-lt"/>
              </a:rPr>
              <a:t>	char section</a:t>
            </a:r>
          </a:p>
          <a:p>
            <a:pPr marL="457200" lvl="1" indent="0">
              <a:buNone/>
            </a:pPr>
            <a:r>
              <a:rPr lang="en-US" sz="2200" i="0" dirty="0">
                <a:solidFill>
                  <a:srgbClr val="000000"/>
                </a:solidFill>
                <a:effectLst/>
                <a:latin typeface="+mj-lt"/>
              </a:rPr>
              <a:t>	int </a:t>
            </a:r>
            <a:r>
              <a:rPr lang="en-US" sz="2200" i="0" dirty="0" err="1">
                <a:solidFill>
                  <a:srgbClr val="000000"/>
                </a:solidFill>
                <a:effectLst/>
                <a:latin typeface="+mj-lt"/>
              </a:rPr>
              <a:t>numberOfClasses</a:t>
            </a:r>
            <a:r>
              <a:rPr lang="en-US" sz="2200" i="0" dirty="0">
                <a:solidFill>
                  <a:srgbClr val="000000"/>
                </a:solidFill>
                <a:effectLst/>
                <a:latin typeface="+mj-lt"/>
              </a:rPr>
              <a:t>;</a:t>
            </a:r>
          </a:p>
          <a:p>
            <a:pPr marL="457200" lvl="1" indent="0">
              <a:buNone/>
            </a:pPr>
            <a:r>
              <a:rPr lang="en-US" sz="2200" i="0" dirty="0">
                <a:solidFill>
                  <a:srgbClr val="000000"/>
                </a:solidFill>
                <a:effectLst/>
                <a:latin typeface="+mj-lt"/>
              </a:rPr>
              <a:t>	double </a:t>
            </a:r>
            <a:r>
              <a:rPr lang="en-US" sz="2200" i="0" dirty="0" err="1">
                <a:solidFill>
                  <a:srgbClr val="000000"/>
                </a:solidFill>
                <a:effectLst/>
                <a:latin typeface="+mj-lt"/>
              </a:rPr>
              <a:t>cashFare</a:t>
            </a:r>
            <a:r>
              <a:rPr lang="en-US" sz="2200" i="0" dirty="0">
                <a:solidFill>
                  <a:srgbClr val="000000"/>
                </a:solidFill>
                <a:effectLst/>
                <a:latin typeface="+mj-lt"/>
              </a:rPr>
              <a:t> = 2.25;</a:t>
            </a:r>
          </a:p>
          <a:p>
            <a:r>
              <a:rPr lang="en-US" sz="2500" i="0" dirty="0">
                <a:solidFill>
                  <a:srgbClr val="000000"/>
                </a:solidFill>
                <a:effectLst/>
                <a:latin typeface="+mj-lt"/>
              </a:rPr>
              <a:t>Rules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+mj-lt"/>
              </a:rPr>
              <a:t>for naming variables are:</a:t>
            </a:r>
          </a:p>
          <a:p>
            <a:pPr lvl="1"/>
            <a:r>
              <a:rPr lang="en-US" sz="2200" i="0" dirty="0">
                <a:solidFill>
                  <a:srgbClr val="000000"/>
                </a:solidFill>
                <a:effectLst/>
                <a:latin typeface="+mj-lt"/>
              </a:rPr>
              <a:t>Names can contain letters, digits and underscores.</a:t>
            </a:r>
          </a:p>
          <a:p>
            <a:pPr lvl="1"/>
            <a:r>
              <a:rPr lang="en-US" sz="2200" i="0" dirty="0">
                <a:solidFill>
                  <a:srgbClr val="000000"/>
                </a:solidFill>
                <a:effectLst/>
                <a:latin typeface="+mj-lt"/>
              </a:rPr>
              <a:t>Names must begin with a letter or an underscore (_)</a:t>
            </a:r>
          </a:p>
          <a:p>
            <a:pPr lvl="1"/>
            <a:r>
              <a:rPr lang="en-US" sz="2200" i="0" dirty="0">
                <a:solidFill>
                  <a:srgbClr val="000000"/>
                </a:solidFill>
                <a:effectLst/>
                <a:latin typeface="+mj-lt"/>
              </a:rPr>
              <a:t>Names are case-sensitive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myVar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and 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myvar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are different variables)</a:t>
            </a:r>
          </a:p>
          <a:p>
            <a:pPr lvl="1"/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Names cannot contain whitespaces or special characters like !, #, %, etc.</a:t>
            </a:r>
          </a:p>
          <a:p>
            <a:pPr lvl="1"/>
            <a:r>
              <a:rPr lang="en-US" altLang="en-US" sz="2200" dirty="0">
                <a:solidFill>
                  <a:srgbClr val="000000"/>
                </a:solidFill>
                <a:latin typeface="+mj-lt"/>
              </a:rPr>
              <a:t>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ust not be a C reserved word</a:t>
            </a:r>
            <a:endParaRPr lang="en-US" sz="2200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US" sz="16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2ACF1-2671-44F1-87AB-A3373420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95C52-7EE1-4D56-90B3-6126DBD9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552235-E3B0-438D-89F2-08DA3C35CA6F}"/>
              </a:ext>
            </a:extLst>
          </p:cNvPr>
          <p:cNvSpPr txBox="1"/>
          <p:nvPr/>
        </p:nvSpPr>
        <p:spPr>
          <a:xfrm>
            <a:off x="2420454" y="1914020"/>
            <a:ext cx="8667874" cy="492443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600" b="1" i="1" dirty="0" err="1">
                <a:solidFill>
                  <a:srgbClr val="0000CC"/>
                </a:solidFill>
                <a:latin typeface="Consolas" panose="020B0609020204030204" pitchFamily="49" charset="0"/>
              </a:rPr>
              <a:t>d</a:t>
            </a:r>
            <a:r>
              <a:rPr lang="en-US" sz="2600" b="1" i="1" dirty="0" err="1">
                <a:solidFill>
                  <a:srgbClr val="0000CC"/>
                </a:solidFill>
                <a:effectLst/>
                <a:latin typeface="Consolas" panose="020B0609020204030204" pitchFamily="49" charset="0"/>
              </a:rPr>
              <a:t>ata_type</a:t>
            </a:r>
            <a:r>
              <a:rPr lang="en-US" sz="2600" b="1" i="0" dirty="0">
                <a:solidFill>
                  <a:srgbClr val="0000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6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identifier</a:t>
            </a:r>
            <a:r>
              <a:rPr lang="en-US" sz="2600" b="1" i="0" dirty="0">
                <a:solidFill>
                  <a:srgbClr val="0000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600" b="1" i="0" dirty="0">
                <a:solidFill>
                  <a:srgbClr val="B31996"/>
                </a:solidFill>
                <a:effectLst/>
                <a:latin typeface="Consolas" panose="020B0609020204030204" pitchFamily="49" charset="0"/>
              </a:rPr>
              <a:t>[= initial </a:t>
            </a:r>
            <a:r>
              <a:rPr lang="en-US" sz="2600" b="1" i="1" dirty="0">
                <a:solidFill>
                  <a:srgbClr val="B3199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600" b="1" dirty="0">
                <a:solidFill>
                  <a:srgbClr val="B3199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600" b="1" i="0" dirty="0">
                <a:solidFill>
                  <a:srgbClr val="0000C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373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F289-1C48-4AFA-9608-26F43756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0B6E6-3D63-49F0-B70D-04C6E53D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85116-C06A-4505-AA12-A4B527107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34B24D-02D0-4B26-9D1C-6298FE4EA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t="31250" r="32813" b="12500"/>
          <a:stretch>
            <a:fillRect/>
          </a:stretch>
        </p:blipFill>
        <p:spPr bwMode="auto">
          <a:xfrm>
            <a:off x="2168013" y="1419272"/>
            <a:ext cx="7855974" cy="4991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9205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9D54-58DB-41EB-A8D5-722A4AEA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5A04C-2D1E-4F9C-9B33-258717F77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33127"/>
            <a:ext cx="10515600" cy="4959083"/>
          </a:xfrm>
        </p:spPr>
        <p:txBody>
          <a:bodyPr>
            <a:normAutofit fontScale="92500"/>
          </a:bodyPr>
          <a:lstStyle/>
          <a:p>
            <a:r>
              <a:rPr lang="en-US" dirty="0"/>
              <a:t>You are tasked to create a C program that calculates the area and perimeter of a rectangle. As part of this exercise, ensure that all variable names: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Follow the </a:t>
            </a:r>
            <a:r>
              <a:rPr lang="en-US" b="1" dirty="0"/>
              <a:t>rules for valid naming</a:t>
            </a:r>
            <a:r>
              <a:rPr lang="en-US" dirty="0"/>
              <a:t> in C.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Are </a:t>
            </a:r>
            <a:r>
              <a:rPr lang="en-US" b="1" dirty="0"/>
              <a:t>descriptive and meaningful</a:t>
            </a:r>
            <a:r>
              <a:rPr lang="en-US" dirty="0"/>
              <a:t> to improve readability.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Follow common </a:t>
            </a:r>
            <a:r>
              <a:rPr lang="en-US" b="1" dirty="0"/>
              <a:t>naming conventions</a:t>
            </a:r>
            <a:r>
              <a:rPr lang="en-US" dirty="0"/>
              <a:t> (e.g., camelCase or </a:t>
            </a:r>
            <a:r>
              <a:rPr lang="en-US" dirty="0" err="1"/>
              <a:t>snake_case</a:t>
            </a:r>
            <a:r>
              <a:rPr lang="en-US" dirty="0"/>
              <a:t>).</a:t>
            </a:r>
          </a:p>
          <a:p>
            <a:r>
              <a:rPr lang="en-US" b="1" dirty="0"/>
              <a:t>Tasks: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Identify the rules for valid variable names in C and apply them.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Choose appropriate and meaningful variable names for the program.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 the program using the chosen names.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37373-3EF0-41A8-8756-97C3F405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74FC4-59E6-4915-9DDD-92E69424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62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B9CA-9964-488E-8E0F-BDD63AD6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operations on variables: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F9E68-C936-4F1B-9EE1-F00E2E3FC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Assign a constant value to a variable, </a:t>
            </a:r>
          </a:p>
          <a:p>
            <a:r>
              <a:rPr lang="en-US" sz="2200" dirty="0"/>
              <a:t>Assign the value of another variable to a variable, </a:t>
            </a:r>
          </a:p>
          <a:p>
            <a:r>
              <a:rPr lang="en-US" sz="2200" dirty="0"/>
              <a:t>Output the value of a variable, </a:t>
            </a:r>
          </a:p>
          <a:p>
            <a:r>
              <a:rPr lang="en-US" sz="2200" dirty="0"/>
              <a:t>Input a fresh value into a variable's memory location.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1AE93-2507-4A6F-AD4A-C00EBFF4E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F717C-A37E-42B3-B8B3-58A05FEE0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B58961F-7D42-43D9-861C-CF7FA3CDE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867" y="3831582"/>
            <a:ext cx="6206266" cy="26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27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0BEB0-624A-41DC-B62B-322A3B08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B19C1-B458-40CB-B8B8-996F09B9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6F08F85-1574-486A-84C6-08FC9CAD3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55" y="662819"/>
            <a:ext cx="10515600" cy="575433"/>
          </a:xfrm>
        </p:spPr>
        <p:txBody>
          <a:bodyPr/>
          <a:lstStyle/>
          <a:p>
            <a:r>
              <a:rPr lang="en-US" sz="2800" dirty="0"/>
              <a:t>Example 1: Variable &amp; Data Types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112B7A-A382-4EF2-AE78-7BC7BBBBF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44" y="1389125"/>
            <a:ext cx="11323537" cy="47094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2F15898-48C9-40E8-A06E-1D1BBDA5F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481" y="5013290"/>
            <a:ext cx="4838700" cy="12763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F98BE8F-666D-4186-BB26-6A5B5829386C}"/>
              </a:ext>
            </a:extLst>
          </p:cNvPr>
          <p:cNvSpPr/>
          <p:nvPr/>
        </p:nvSpPr>
        <p:spPr>
          <a:xfrm>
            <a:off x="8858865" y="4483510"/>
            <a:ext cx="1524000" cy="452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937628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AE78-B4C0-4686-BB4A-3A6C5DF62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10" y="620766"/>
            <a:ext cx="10515600" cy="498215"/>
          </a:xfrm>
        </p:spPr>
        <p:txBody>
          <a:bodyPr/>
          <a:lstStyle/>
          <a:p>
            <a:r>
              <a:rPr lang="en-US" sz="2800" dirty="0"/>
              <a:t>Example 2: Variable &amp; Data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C4817-96D9-4275-A09D-D1673961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927AF-16D9-49C1-916C-A68EB271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E8731AA-6C3B-4F2F-8840-7667C8788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192" y="5232141"/>
            <a:ext cx="6573094" cy="463306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1600" b="1" i="1" dirty="0"/>
              <a:t>Where are variables stored and how many bytes do they occupy?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6543E0-4287-4D30-8A02-423684EF7860}"/>
              </a:ext>
            </a:extLst>
          </p:cNvPr>
          <p:cNvSpPr/>
          <p:nvPr/>
        </p:nvSpPr>
        <p:spPr>
          <a:xfrm>
            <a:off x="0" y="6195181"/>
            <a:ext cx="12192000" cy="62811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The operator  </a:t>
            </a:r>
            <a:r>
              <a:rPr lang="en-US" b="1" dirty="0">
                <a:solidFill>
                  <a:srgbClr val="FFFF00"/>
                </a:solidFill>
              </a:rPr>
              <a:t>&amp;</a:t>
            </a:r>
            <a:r>
              <a:rPr lang="en-US" dirty="0"/>
              <a:t> will get the address of  a variable or code.</a:t>
            </a:r>
          </a:p>
          <a:p>
            <a:pPr>
              <a:defRPr/>
            </a:pPr>
            <a:r>
              <a:rPr lang="en-US" dirty="0"/>
              <a:t>The operator  </a:t>
            </a:r>
            <a:r>
              <a:rPr lang="en-US" b="1" dirty="0">
                <a:solidFill>
                  <a:srgbClr val="FFFF00"/>
                </a:solidFill>
              </a:rPr>
              <a:t>sizeof(var/type)</a:t>
            </a:r>
            <a:r>
              <a:rPr lang="en-US" b="1" dirty="0"/>
              <a:t> </a:t>
            </a:r>
            <a:r>
              <a:rPr lang="en-US" dirty="0"/>
              <a:t>return the  size (number of byte) occupied by a variable/type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6A200D-7FA4-45A0-B854-D7DE11006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58" y="1219372"/>
            <a:ext cx="7174171" cy="366438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D7C2CD9-57C2-4CB6-994F-2CFF884C0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038" y="4155276"/>
            <a:ext cx="4476067" cy="196761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113E7A5-C9DA-4568-A2F4-A37E0ADC734B}"/>
              </a:ext>
            </a:extLst>
          </p:cNvPr>
          <p:cNvSpPr/>
          <p:nvPr/>
        </p:nvSpPr>
        <p:spPr>
          <a:xfrm>
            <a:off x="9032200" y="1885813"/>
            <a:ext cx="2667000" cy="708759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Conversion Specifiers</a:t>
            </a:r>
          </a:p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&amp; String format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F4D2B4-09FF-443B-A60F-8A418C561403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3078480" y="2240193"/>
            <a:ext cx="5953720" cy="144260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096AA9-40C3-4D6B-B2C0-C3CFDADFC03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3078480" y="2240193"/>
            <a:ext cx="5953720" cy="159513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48BCDB-42EC-4B80-A32D-C0C47D72C9B2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3159801" y="2240193"/>
            <a:ext cx="5872399" cy="1744165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48F8D01-8891-4571-B519-80954AC30C17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3078480" y="2240193"/>
            <a:ext cx="5953720" cy="189255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557D945-93D7-4CA1-ADC3-976B21B05284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3078480" y="2240193"/>
            <a:ext cx="5953720" cy="2023236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99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704497" y="619535"/>
            <a:ext cx="10806720" cy="748017"/>
          </a:xfrm>
        </p:spPr>
        <p:txBody>
          <a:bodyPr>
            <a:normAutofit/>
          </a:bodyPr>
          <a:lstStyle/>
          <a:p>
            <a:r>
              <a:rPr lang="en-US" sz="4000" b="1" dirty="0"/>
              <a:t>Contents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704498" y="1346434"/>
            <a:ext cx="5745464" cy="5361735"/>
          </a:xfrm>
        </p:spPr>
        <p:txBody>
          <a:bodyPr>
            <a:normAutofit/>
          </a:bodyPr>
          <a:lstStyle/>
          <a:p>
            <a:pPr marL="344488" indent="-344488">
              <a:lnSpc>
                <a:spcPct val="100000"/>
              </a:lnSpc>
              <a:buClr>
                <a:srgbClr val="C00000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sz="2800" b="1" dirty="0"/>
              <a:t>Variables and Data types</a:t>
            </a:r>
            <a:endParaRPr lang="en-US" sz="2800" dirty="0"/>
          </a:p>
          <a:p>
            <a:pPr marL="801688" lvl="1" indent="-344488">
              <a:lnSpc>
                <a:spcPct val="100000"/>
              </a:lnSpc>
              <a:buClr>
                <a:srgbClr val="C00000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sz="2400" dirty="0"/>
              <a:t>Data Types</a:t>
            </a:r>
          </a:p>
          <a:p>
            <a:pPr marL="801688" lvl="1" indent="-344488">
              <a:lnSpc>
                <a:spcPct val="100000"/>
              </a:lnSpc>
              <a:buClr>
                <a:srgbClr val="C00000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sz="2400" dirty="0"/>
              <a:t>Integral Types</a:t>
            </a:r>
          </a:p>
          <a:p>
            <a:pPr marL="801688" lvl="1" indent="-344488">
              <a:lnSpc>
                <a:spcPct val="100000"/>
              </a:lnSpc>
              <a:buClr>
                <a:srgbClr val="C00000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sz="2400" dirty="0"/>
              <a:t>Floating-Point Types</a:t>
            </a:r>
            <a:endParaRPr lang="en-US" dirty="0"/>
          </a:p>
          <a:p>
            <a:pPr marL="801688" lvl="1" indent="-344488">
              <a:lnSpc>
                <a:spcPct val="100000"/>
              </a:lnSpc>
              <a:buClr>
                <a:srgbClr val="C00000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sz="2400" dirty="0"/>
              <a:t>Declarations</a:t>
            </a:r>
            <a:endParaRPr lang="en-US" b="1" dirty="0"/>
          </a:p>
          <a:p>
            <a:pPr marL="344488" indent="-344488">
              <a:lnSpc>
                <a:spcPct val="100000"/>
              </a:lnSpc>
              <a:buClr>
                <a:srgbClr val="C00000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sz="2800" b="1" dirty="0"/>
              <a:t>Basic Memory Operations</a:t>
            </a:r>
          </a:p>
          <a:p>
            <a:pPr marL="801688" lvl="1" indent="-344488">
              <a:lnSpc>
                <a:spcPct val="100000"/>
              </a:lnSpc>
              <a:buClr>
                <a:srgbClr val="C00000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sz="2400" dirty="0"/>
              <a:t>Literals</a:t>
            </a:r>
          </a:p>
          <a:p>
            <a:pPr marL="801688" lvl="1" indent="-344488">
              <a:lnSpc>
                <a:spcPct val="100000"/>
              </a:lnSpc>
              <a:buClr>
                <a:srgbClr val="C00000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sz="2400" dirty="0"/>
              <a:t>Constants</a:t>
            </a:r>
            <a:endParaRPr lang="en-US" dirty="0"/>
          </a:p>
          <a:p>
            <a:pPr marL="801688" lvl="1" indent="-344488">
              <a:lnSpc>
                <a:spcPct val="100000"/>
              </a:lnSpc>
              <a:buClr>
                <a:srgbClr val="C00000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sz="2400" dirty="0"/>
              <a:t>Assignment Operator</a:t>
            </a:r>
          </a:p>
          <a:p>
            <a:pPr marL="801688" lvl="1" indent="-344488">
              <a:lnSpc>
                <a:spcPct val="100000"/>
              </a:lnSpc>
              <a:buClr>
                <a:srgbClr val="C00000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sz="2400" dirty="0"/>
              <a:t>Output</a:t>
            </a:r>
            <a:endParaRPr lang="en-US" dirty="0"/>
          </a:p>
          <a:p>
            <a:pPr marL="801688" lvl="1" indent="-344488">
              <a:lnSpc>
                <a:spcPct val="100000"/>
              </a:lnSpc>
              <a:buClr>
                <a:srgbClr val="C00000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dirty="0"/>
              <a:t>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25C5-B2EF-4E6F-A1DB-F1803A7D3906}" type="datetime1">
              <a:rPr lang="vi-VN" smtClean="0"/>
              <a:t>30/12/2024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3E8F99-5D35-449D-B1AB-4760E14EE639}"/>
              </a:ext>
            </a:extLst>
          </p:cNvPr>
          <p:cNvSpPr txBox="1">
            <a:spLocks/>
          </p:cNvSpPr>
          <p:nvPr/>
        </p:nvSpPr>
        <p:spPr>
          <a:xfrm>
            <a:off x="6107857" y="1346433"/>
            <a:ext cx="5907162" cy="487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>
                  <a:lumMod val="50000"/>
                </a:schemeClr>
              </a:buClr>
              <a:buSzPct val="50000"/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buClr>
                <a:srgbClr val="C00000"/>
              </a:buClr>
            </a:pPr>
            <a:r>
              <a:rPr lang="en-US" b="1" dirty="0"/>
              <a:t>Expressions</a:t>
            </a:r>
            <a:endParaRPr lang="en-US" dirty="0"/>
          </a:p>
          <a:p>
            <a:pPr marL="801688" lvl="1" indent="-344488">
              <a:lnSpc>
                <a:spcPct val="100000"/>
              </a:lnSpc>
              <a:buClr>
                <a:srgbClr val="C00000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dirty="0"/>
              <a:t>Arithmetic, </a:t>
            </a:r>
          </a:p>
          <a:p>
            <a:pPr marL="801688" lvl="1" indent="-344488">
              <a:lnSpc>
                <a:spcPct val="100000"/>
              </a:lnSpc>
              <a:buClr>
                <a:srgbClr val="C00000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dirty="0"/>
              <a:t>Relational, </a:t>
            </a:r>
          </a:p>
          <a:p>
            <a:pPr marL="801688" lvl="1" indent="-344488">
              <a:lnSpc>
                <a:spcPct val="100000"/>
              </a:lnSpc>
              <a:buClr>
                <a:srgbClr val="C00000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dirty="0"/>
              <a:t>Logical</a:t>
            </a:r>
          </a:p>
          <a:p>
            <a:pPr marL="801688" lvl="1" indent="-344488">
              <a:lnSpc>
                <a:spcPct val="100000"/>
              </a:lnSpc>
              <a:buClr>
                <a:srgbClr val="C00000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dirty="0"/>
              <a:t>Bit Operators</a:t>
            </a:r>
          </a:p>
          <a:p>
            <a:pPr marL="801688" lvl="1" indent="-344488">
              <a:lnSpc>
                <a:spcPct val="100000"/>
              </a:lnSpc>
              <a:buClr>
                <a:srgbClr val="C00000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dirty="0"/>
              <a:t>Shorthand Assignment Operators</a:t>
            </a:r>
          </a:p>
          <a:p>
            <a:pPr marL="801688" lvl="1" indent="-344488">
              <a:lnSpc>
                <a:spcPct val="100000"/>
              </a:lnSpc>
              <a:buClr>
                <a:srgbClr val="C00000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dirty="0"/>
              <a:t>Mixing Data Types</a:t>
            </a:r>
          </a:p>
          <a:p>
            <a:pPr marL="801688" lvl="1" indent="-344488">
              <a:lnSpc>
                <a:spcPct val="100000"/>
              </a:lnSpc>
              <a:buClr>
                <a:srgbClr val="C00000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dirty="0"/>
              <a:t>Casting</a:t>
            </a:r>
          </a:p>
          <a:p>
            <a:pPr marL="801688" lvl="1" indent="-344488">
              <a:lnSpc>
                <a:spcPct val="100000"/>
              </a:lnSpc>
              <a:buClr>
                <a:srgbClr val="C00000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dirty="0"/>
              <a:t>Precedence</a:t>
            </a:r>
          </a:p>
        </p:txBody>
      </p:sp>
    </p:spTree>
    <p:extLst>
      <p:ext uri="{BB962C8B-B14F-4D97-AF65-F5344CB8AC3E}">
        <p14:creationId xmlns:p14="http://schemas.microsoft.com/office/powerpoint/2010/main" val="1373946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E6F6-67D3-4182-8ABB-B79061AA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C8229-C70C-411B-93B8-6728E2550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is a variable?</a:t>
            </a:r>
          </a:p>
          <a:p>
            <a:r>
              <a:rPr lang="en-US" dirty="0"/>
              <a:t>What is a data type?</a:t>
            </a:r>
          </a:p>
          <a:p>
            <a:r>
              <a:rPr lang="en-US" dirty="0"/>
              <a:t>Characteristics of a data type are ……  and …</a:t>
            </a:r>
          </a:p>
          <a:p>
            <a:r>
              <a:rPr lang="en-US" dirty="0"/>
              <a:t>The size of the int data type is …. Bytes.</a:t>
            </a:r>
          </a:p>
          <a:p>
            <a:r>
              <a:rPr lang="en-US" dirty="0"/>
              <a:t>Choose the wrong declarations: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  n = 10;</a:t>
            </a:r>
          </a:p>
          <a:p>
            <a:pPr marL="457200" lvl="1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	char c1, c2 = ‘A’;</a:t>
            </a:r>
          </a:p>
          <a:p>
            <a:pPr marL="457200" lvl="1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	int m = 19; k = 2;</a:t>
            </a:r>
          </a:p>
          <a:p>
            <a:pPr marL="457200" lvl="1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	char c3; int t;</a:t>
            </a:r>
          </a:p>
          <a:p>
            <a:pPr marL="457200" lvl="1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	Float f1; f2 = 5.1;</a:t>
            </a:r>
          </a:p>
          <a:p>
            <a:r>
              <a:rPr lang="en-US" dirty="0"/>
              <a:t>Explain little-endian ordering and big-endian ordering.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BD0D1-D106-48C6-8C23-5E9DD6EF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69104-42AC-48B1-A7D6-CA27B6C9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11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1457"/>
            <a:ext cx="9202270" cy="134149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Memory Operations</a:t>
            </a:r>
            <a:endParaRPr lang="en-US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443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4E16B-6B67-4632-8661-81C45449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4FF13-9C29-4DCD-AA54-B7933F63E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7111" y="1235717"/>
            <a:ext cx="5159478" cy="5003400"/>
          </a:xfrm>
        </p:spPr>
        <p:txBody>
          <a:bodyPr/>
          <a:lstStyle/>
          <a:p>
            <a:pPr algn="l"/>
            <a:r>
              <a:rPr lang="en-US" dirty="0"/>
              <a:t>Constant values are specified directly in the source code.</a:t>
            </a:r>
          </a:p>
          <a:p>
            <a:pPr algn="l"/>
            <a:r>
              <a:rPr lang="en-US" dirty="0"/>
              <a:t>They can be</a:t>
            </a:r>
          </a:p>
          <a:p>
            <a:pPr lvl="1" algn="l"/>
            <a:r>
              <a:rPr lang="en-US" dirty="0"/>
              <a:t>Character literals (constant characters)</a:t>
            </a:r>
          </a:p>
          <a:p>
            <a:pPr lvl="1" algn="l"/>
            <a:r>
              <a:rPr lang="en-US" dirty="0"/>
              <a:t>String literals(constant strings)</a:t>
            </a:r>
          </a:p>
          <a:p>
            <a:pPr lvl="1" algn="l"/>
            <a:r>
              <a:rPr lang="en-US" dirty="0"/>
              <a:t>Number literals (constant numbers)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EADA0-8296-483D-9750-0B78E179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D5BAA-70D3-4B4B-B71E-03737CB27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1FBF8C74-BE2C-40F5-BBFC-91544A6DA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0102" y="2429727"/>
            <a:ext cx="5146393" cy="2615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CB6CEB-6885-475F-9085-C9C0516DFBF7}"/>
              </a:ext>
            </a:extLst>
          </p:cNvPr>
          <p:cNvCxnSpPr>
            <a:cxnSpLocks/>
          </p:cNvCxnSpPr>
          <p:nvPr/>
        </p:nvCxnSpPr>
        <p:spPr>
          <a:xfrm flipH="1">
            <a:off x="3736258" y="3234813"/>
            <a:ext cx="3313908" cy="0"/>
          </a:xfrm>
          <a:prstGeom prst="straightConnector1">
            <a:avLst/>
          </a:prstGeom>
          <a:ln w="1905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4A14F4-94FA-48CA-8C76-600FE2A6E3DB}"/>
              </a:ext>
            </a:extLst>
          </p:cNvPr>
          <p:cNvCxnSpPr>
            <a:cxnSpLocks/>
          </p:cNvCxnSpPr>
          <p:nvPr/>
        </p:nvCxnSpPr>
        <p:spPr>
          <a:xfrm flipH="1" flipV="1">
            <a:off x="5093110" y="3764109"/>
            <a:ext cx="1909918" cy="509858"/>
          </a:xfrm>
          <a:prstGeom prst="straightConnector1">
            <a:avLst/>
          </a:prstGeom>
          <a:ln w="1905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A3A74C-C513-4741-913E-E61CD3CC6446}"/>
              </a:ext>
            </a:extLst>
          </p:cNvPr>
          <p:cNvCxnSpPr>
            <a:cxnSpLocks/>
          </p:cNvCxnSpPr>
          <p:nvPr/>
        </p:nvCxnSpPr>
        <p:spPr>
          <a:xfrm flipH="1" flipV="1">
            <a:off x="3372465" y="4005692"/>
            <a:ext cx="3677701" cy="868858"/>
          </a:xfrm>
          <a:prstGeom prst="straightConnector1">
            <a:avLst/>
          </a:prstGeom>
          <a:ln w="1905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762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31BD-187A-49D1-A680-FADFA099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Literals: Characters,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0AAEC-28D4-4A02-B27E-9C818B7C7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4 ways for representing a character literal:</a:t>
            </a:r>
          </a:p>
          <a:p>
            <a:pPr lvl="1"/>
            <a:r>
              <a:rPr lang="en-US" sz="2000" dirty="0"/>
              <a:t>Enclose  the character single quotes		 ‘A’</a:t>
            </a:r>
          </a:p>
          <a:p>
            <a:pPr lvl="1"/>
            <a:r>
              <a:rPr lang="en-US" sz="2000" dirty="0"/>
              <a:t>Decimal ASCII code of the character	 	 65 for ‘A’</a:t>
            </a:r>
          </a:p>
          <a:p>
            <a:pPr lvl="1"/>
            <a:r>
              <a:rPr lang="en-US" sz="2000" dirty="0"/>
              <a:t>Octal ASCII code of the character 			 0101 for ‘A’, </a:t>
            </a:r>
          </a:p>
          <a:p>
            <a:pPr lvl="1"/>
            <a:r>
              <a:rPr lang="en-US" sz="2000" dirty="0"/>
              <a:t>Hexadecimal ASCII code of the character   	 0x41 for ‘A’,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021A-0AF8-4248-B20C-3A126173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907BE-47AA-410A-91B6-3693BC7E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932CE3-BE44-441C-B0F5-0E89B9B17DD5}"/>
              </a:ext>
            </a:extLst>
          </p:cNvPr>
          <p:cNvCxnSpPr/>
          <p:nvPr/>
        </p:nvCxnSpPr>
        <p:spPr>
          <a:xfrm>
            <a:off x="6577781" y="2241755"/>
            <a:ext cx="71775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2F8685-024A-4821-99AA-AF5E4113B5EE}"/>
              </a:ext>
            </a:extLst>
          </p:cNvPr>
          <p:cNvCxnSpPr/>
          <p:nvPr/>
        </p:nvCxnSpPr>
        <p:spPr>
          <a:xfrm>
            <a:off x="6577780" y="2733368"/>
            <a:ext cx="71775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1136A9-CB21-4CC6-AB35-3113F168CF76}"/>
              </a:ext>
            </a:extLst>
          </p:cNvPr>
          <p:cNvCxnSpPr/>
          <p:nvPr/>
        </p:nvCxnSpPr>
        <p:spPr>
          <a:xfrm>
            <a:off x="6577780" y="3175819"/>
            <a:ext cx="71775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FD50D7-77DC-4DDC-872B-612F9D0B07AB}"/>
              </a:ext>
            </a:extLst>
          </p:cNvPr>
          <p:cNvCxnSpPr/>
          <p:nvPr/>
        </p:nvCxnSpPr>
        <p:spPr>
          <a:xfrm>
            <a:off x="6577779" y="3608440"/>
            <a:ext cx="71775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>
            <a:extLst>
              <a:ext uri="{FF2B5EF4-FFF2-40B4-BE49-F238E27FC236}">
                <a16:creationId xmlns:a16="http://schemas.microsoft.com/office/drawing/2014/main" id="{CFE888F0-742E-4B24-9C2C-6D0F12F7E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6650" y="3999455"/>
            <a:ext cx="6100984" cy="23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B7862C1-757B-4D72-9654-992709070765}"/>
              </a:ext>
            </a:extLst>
          </p:cNvPr>
          <p:cNvSpPr/>
          <p:nvPr/>
        </p:nvSpPr>
        <p:spPr>
          <a:xfrm>
            <a:off x="6311150" y="4365525"/>
            <a:ext cx="31242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Assign value to a variable: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The operator  </a:t>
            </a:r>
            <a:r>
              <a:rPr lang="en-US" b="1" dirty="0">
                <a:solidFill>
                  <a:srgbClr val="FF0000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070773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C56FB-0E90-4D17-B0C5-473D91642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Literals: Escape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3C986-D1DA-4D0E-B659-E967373C7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Pre-defined literals for special actions: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22380-4298-4B25-AD7B-0422877E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627BF-1DCC-4EA4-8CAB-4FD709DF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3344D7C6-9F0C-4292-AB6D-6EC45B0F8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3792" y="2178643"/>
            <a:ext cx="6584415" cy="4158578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3388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067B-D866-4354-821D-E47EBC74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Literals: Escape Sequences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798B6-05B7-471A-B52B-34724637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19056-B551-43BD-8642-0E0F331B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96971C8-BB68-4241-8F0E-5D2870BA9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4942" y="1519998"/>
            <a:ext cx="5578885" cy="220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59F07158-6B39-4FF1-B05D-D544556C6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4942" y="3963963"/>
            <a:ext cx="5587053" cy="2213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F0CAC4C-3B0F-47C2-8E65-E6EB37AF9816}"/>
              </a:ext>
            </a:extLst>
          </p:cNvPr>
          <p:cNvSpPr/>
          <p:nvPr/>
        </p:nvSpPr>
        <p:spPr>
          <a:xfrm>
            <a:off x="7155426" y="1445584"/>
            <a:ext cx="2047568" cy="697848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Error! Why?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9D4296-7D7C-43A6-A0F6-44D89B1EC961}"/>
              </a:ext>
            </a:extLst>
          </p:cNvPr>
          <p:cNvCxnSpPr>
            <a:stCxn id="8" idx="2"/>
          </p:cNvCxnSpPr>
          <p:nvPr/>
        </p:nvCxnSpPr>
        <p:spPr>
          <a:xfrm flipH="1">
            <a:off x="5948516" y="1794508"/>
            <a:ext cx="1206910" cy="5652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09AFE5F-F614-4211-82C7-B24101CDE0C6}"/>
              </a:ext>
            </a:extLst>
          </p:cNvPr>
          <p:cNvSpPr/>
          <p:nvPr/>
        </p:nvSpPr>
        <p:spPr>
          <a:xfrm>
            <a:off x="9206989" y="4714569"/>
            <a:ext cx="1905000" cy="685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Modify then run it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28175A-C1BA-4C70-BBA8-7882C95A0B47}"/>
              </a:ext>
            </a:extLst>
          </p:cNvPr>
          <p:cNvCxnSpPr>
            <a:cxnSpLocks/>
          </p:cNvCxnSpPr>
          <p:nvPr/>
        </p:nvCxnSpPr>
        <p:spPr>
          <a:xfrm flipH="1">
            <a:off x="5140960" y="2641600"/>
            <a:ext cx="670560" cy="228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ECBEC5-2217-4E39-BADC-4D1F8111B895}"/>
              </a:ext>
            </a:extLst>
          </p:cNvPr>
          <p:cNvCxnSpPr>
            <a:cxnSpLocks/>
          </p:cNvCxnSpPr>
          <p:nvPr/>
        </p:nvCxnSpPr>
        <p:spPr>
          <a:xfrm>
            <a:off x="5811520" y="2641600"/>
            <a:ext cx="670560" cy="228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5A851B88-04E3-45B3-8919-CE0775515356}"/>
              </a:ext>
            </a:extLst>
          </p:cNvPr>
          <p:cNvSpPr/>
          <p:nvPr/>
        </p:nvSpPr>
        <p:spPr>
          <a:xfrm>
            <a:off x="4490720" y="5773246"/>
            <a:ext cx="4267200" cy="533400"/>
          </a:xfrm>
          <a:prstGeom prst="ellipse">
            <a:avLst/>
          </a:prstGeom>
          <a:solidFill>
            <a:srgbClr val="008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 \ to \\ then run 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FE62EE-0238-458E-BE30-B0B947BE59F7}"/>
              </a:ext>
            </a:extLst>
          </p:cNvPr>
          <p:cNvCxnSpPr>
            <a:stCxn id="19" idx="1"/>
          </p:cNvCxnSpPr>
          <p:nvPr/>
        </p:nvCxnSpPr>
        <p:spPr>
          <a:xfrm rot="16200000" flipV="1">
            <a:off x="4878422" y="5614145"/>
            <a:ext cx="306715" cy="167717"/>
          </a:xfrm>
          <a:prstGeom prst="straightConnector1">
            <a:avLst/>
          </a:prstGeom>
          <a:ln w="190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58C566-5A9E-41FA-9DD4-6801D0AE3542}"/>
              </a:ext>
            </a:extLst>
          </p:cNvPr>
          <p:cNvCxnSpPr>
            <a:stCxn id="19" idx="1"/>
          </p:cNvCxnSpPr>
          <p:nvPr/>
        </p:nvCxnSpPr>
        <p:spPr>
          <a:xfrm rot="5400000" flipH="1" flipV="1">
            <a:off x="5030821" y="5629463"/>
            <a:ext cx="306715" cy="137083"/>
          </a:xfrm>
          <a:prstGeom prst="straightConnector1">
            <a:avLst/>
          </a:prstGeom>
          <a:ln w="190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171C74-700B-46F0-9C54-A6476A1CD423}"/>
              </a:ext>
            </a:extLst>
          </p:cNvPr>
          <p:cNvCxnSpPr>
            <a:cxnSpLocks/>
            <a:stCxn id="19" idx="1"/>
          </p:cNvCxnSpPr>
          <p:nvPr/>
        </p:nvCxnSpPr>
        <p:spPr>
          <a:xfrm flipV="1">
            <a:off x="5115637" y="5544645"/>
            <a:ext cx="695883" cy="306716"/>
          </a:xfrm>
          <a:prstGeom prst="straightConnector1">
            <a:avLst/>
          </a:prstGeom>
          <a:ln w="190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95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B6C0-BBB0-457F-884D-421BC256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Literals: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060BE-D2F3-4427-B9B2-A384A55FA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i="1" dirty="0">
                <a:solidFill>
                  <a:srgbClr val="FF0000"/>
                </a:solidFill>
              </a:rPr>
              <a:t>The compiler will convert directly numeric literals (constants) to binary numbers and put them in the executable file. </a:t>
            </a:r>
            <a:r>
              <a:rPr lang="en-US" sz="2200" dirty="0">
                <a:sym typeface="Wingdings" pitchFamily="2" charset="2"/>
              </a:rPr>
              <a:t> How long of binary constants?  They depend on their data types specified by programmers.</a:t>
            </a:r>
            <a:endParaRPr lang="en-US" sz="2200" dirty="0"/>
          </a:p>
          <a:p>
            <a:r>
              <a:rPr lang="en-US" sz="2200" dirty="0"/>
              <a:t>Default: Integral value </a:t>
            </a:r>
            <a:r>
              <a:rPr lang="en-US" sz="2200" dirty="0">
                <a:sym typeface="Wingdings" pitchFamily="2" charset="2"/>
              </a:rPr>
              <a:t> </a:t>
            </a:r>
            <a:r>
              <a:rPr lang="en-US" sz="2200" b="1" dirty="0">
                <a:sym typeface="Wingdings" pitchFamily="2" charset="2"/>
              </a:rPr>
              <a:t>int</a:t>
            </a:r>
            <a:r>
              <a:rPr lang="en-US" sz="2200" dirty="0">
                <a:sym typeface="Wingdings" pitchFamily="2" charset="2"/>
              </a:rPr>
              <a:t>,  real number  </a:t>
            </a:r>
            <a:r>
              <a:rPr lang="en-US" sz="2200" b="1" dirty="0">
                <a:sym typeface="Wingdings" pitchFamily="2" charset="2"/>
              </a:rPr>
              <a:t>double</a:t>
            </a:r>
          </a:p>
          <a:p>
            <a:r>
              <a:rPr lang="en-US" sz="2200" dirty="0">
                <a:sym typeface="Wingdings" pitchFamily="2" charset="2"/>
              </a:rPr>
              <a:t>Specifying data type of constants: </a:t>
            </a:r>
            <a:r>
              <a:rPr lang="en-US" sz="2200" b="1" dirty="0">
                <a:sym typeface="Wingdings" pitchFamily="2" charset="2"/>
              </a:rPr>
              <a:t>Suffixes after numbers.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D5396-AEC2-4D1F-B7AD-22FAFEB4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555A6-9CA8-4CEC-AF37-646E81F7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39B8FC88-6F03-44EF-9BCE-5BC824842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3300" y="4129606"/>
            <a:ext cx="7645400" cy="2184834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82252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4286E-85E5-40B4-A5D6-26EC1200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Named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7B08A-C97C-44DF-B7A8-48680CE77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Use </a:t>
            </a:r>
            <a:r>
              <a:rPr lang="en-US" sz="2500" b="1" dirty="0"/>
              <a:t>const</a:t>
            </a:r>
            <a:r>
              <a:rPr lang="en-US" sz="2500" dirty="0"/>
              <a:t> keyword</a:t>
            </a:r>
          </a:p>
          <a:p>
            <a:pPr marL="0" indent="0">
              <a:buNone/>
            </a:pPr>
            <a:r>
              <a:rPr lang="en-US" sz="2500" dirty="0"/>
              <a:t>     </a:t>
            </a:r>
            <a:r>
              <a:rPr lang="en-US" sz="2200" dirty="0"/>
              <a:t>Syntax:</a:t>
            </a:r>
          </a:p>
          <a:p>
            <a:r>
              <a:rPr lang="en-US" sz="2200" dirty="0"/>
              <a:t>For example: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69ACC-1486-4381-9EB5-99384ABF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8A713-688A-4284-A1E3-4E1B81E3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804873-8AF8-46F3-B355-6DF7AE8C01F1}"/>
              </a:ext>
            </a:extLst>
          </p:cNvPr>
          <p:cNvSpPr txBox="1"/>
          <p:nvPr/>
        </p:nvSpPr>
        <p:spPr>
          <a:xfrm>
            <a:off x="2685925" y="2053979"/>
            <a:ext cx="8667874" cy="492443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6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sz="2600" b="1" i="1" dirty="0">
                <a:solidFill>
                  <a:srgbClr val="0000CC"/>
                </a:solidFill>
                <a:latin typeface="Consolas" panose="020B0609020204030204" pitchFamily="49" charset="0"/>
              </a:rPr>
              <a:t> </a:t>
            </a:r>
            <a:r>
              <a:rPr lang="en-US" sz="2600" b="1" i="1" dirty="0" err="1">
                <a:solidFill>
                  <a:srgbClr val="0000CC"/>
                </a:solidFill>
                <a:latin typeface="Consolas" panose="020B0609020204030204" pitchFamily="49" charset="0"/>
              </a:rPr>
              <a:t>d</a:t>
            </a:r>
            <a:r>
              <a:rPr lang="en-US" sz="2600" b="1" i="1" dirty="0" err="1">
                <a:solidFill>
                  <a:srgbClr val="0000CC"/>
                </a:solidFill>
                <a:effectLst/>
                <a:latin typeface="Consolas" panose="020B0609020204030204" pitchFamily="49" charset="0"/>
              </a:rPr>
              <a:t>ata_type</a:t>
            </a:r>
            <a:r>
              <a:rPr lang="en-US" sz="2600" b="1" i="0" dirty="0">
                <a:solidFill>
                  <a:srgbClr val="0000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600" b="1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constant_name</a:t>
            </a:r>
            <a:r>
              <a:rPr lang="en-US" sz="2600" b="1" i="0" dirty="0">
                <a:solidFill>
                  <a:srgbClr val="0000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600" b="1" i="0" dirty="0">
                <a:solidFill>
                  <a:srgbClr val="B31996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sz="2600" b="1" i="1" dirty="0">
                <a:solidFill>
                  <a:srgbClr val="B3199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600" b="1" i="0" dirty="0">
                <a:solidFill>
                  <a:srgbClr val="0000C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600" b="1" dirty="0">
              <a:solidFill>
                <a:srgbClr val="0000CC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4A27F5-D09A-4ABE-A4E1-5A5617A66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90" y="3342895"/>
            <a:ext cx="5832410" cy="3006468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0A42F2-E769-491F-8EEC-7C46A4186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863" y="4602670"/>
            <a:ext cx="5746045" cy="16336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70BF47A-03CA-4798-8C45-8CA939B5241E}"/>
              </a:ext>
            </a:extLst>
          </p:cNvPr>
          <p:cNvSpPr txBox="1"/>
          <p:nvPr/>
        </p:nvSpPr>
        <p:spPr>
          <a:xfrm>
            <a:off x="6225883" y="4124824"/>
            <a:ext cx="5746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9536220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4286E-85E5-40B4-A5D6-26EC1200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Named Constants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7B08A-C97C-44DF-B7A8-48680CE77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Use the pre-processor (pre-compiled directive) </a:t>
            </a:r>
            <a:r>
              <a:rPr lang="en-US" sz="2500" b="1" dirty="0"/>
              <a:t>#define</a:t>
            </a:r>
          </a:p>
          <a:p>
            <a:pPr marL="0" indent="0">
              <a:buNone/>
            </a:pPr>
            <a:r>
              <a:rPr lang="en-US" sz="2500" dirty="0"/>
              <a:t>     </a:t>
            </a:r>
            <a:r>
              <a:rPr lang="en-US" sz="2200" dirty="0"/>
              <a:t>Syntax:</a:t>
            </a:r>
          </a:p>
          <a:p>
            <a:r>
              <a:rPr lang="en-US" sz="2200" dirty="0"/>
              <a:t>For example: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69ACC-1486-4381-9EB5-99384ABF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8A713-688A-4284-A1E3-4E1B81E3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804873-8AF8-46F3-B355-6DF7AE8C01F1}"/>
              </a:ext>
            </a:extLst>
          </p:cNvPr>
          <p:cNvSpPr txBox="1"/>
          <p:nvPr/>
        </p:nvSpPr>
        <p:spPr>
          <a:xfrm>
            <a:off x="2648601" y="2100634"/>
            <a:ext cx="8667874" cy="492443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6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#define</a:t>
            </a:r>
            <a:r>
              <a:rPr lang="en-US" sz="2600" b="1" i="1" dirty="0">
                <a:solidFill>
                  <a:srgbClr val="0000CC"/>
                </a:solidFill>
                <a:latin typeface="Consolas" panose="020B0609020204030204" pitchFamily="49" charset="0"/>
              </a:rPr>
              <a:t> </a:t>
            </a:r>
            <a:r>
              <a:rPr lang="en-US" sz="2600" b="1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constant_name</a:t>
            </a:r>
            <a:r>
              <a:rPr lang="en-US" sz="2600" b="1" i="0" dirty="0">
                <a:solidFill>
                  <a:srgbClr val="B3199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600" b="1" i="1" dirty="0">
                <a:solidFill>
                  <a:srgbClr val="B31996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sz="2600" b="1" dirty="0">
              <a:solidFill>
                <a:srgbClr val="0000CC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0BF47A-03CA-4798-8C45-8CA939B5241E}"/>
              </a:ext>
            </a:extLst>
          </p:cNvPr>
          <p:cNvSpPr txBox="1"/>
          <p:nvPr/>
        </p:nvSpPr>
        <p:spPr>
          <a:xfrm>
            <a:off x="6225883" y="4124824"/>
            <a:ext cx="5746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Output: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FBB7DA-7B62-4E87-BF6D-203815A49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45" y="3255221"/>
            <a:ext cx="5238487" cy="3004618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31249B-8AAB-4075-879F-7A2D4C9C7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149" y="4624933"/>
            <a:ext cx="5546969" cy="163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5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CBAF-8B3F-44C7-B9F8-15FB25D0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Named Constants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D22E-68EA-4B94-93BE-195BE4213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48882"/>
            <a:ext cx="4116354" cy="4893008"/>
          </a:xfrm>
        </p:spPr>
        <p:txBody>
          <a:bodyPr>
            <a:normAutofit/>
          </a:bodyPr>
          <a:lstStyle/>
          <a:p>
            <a:r>
              <a:rPr lang="en-US" sz="2200" dirty="0"/>
              <a:t>Attention when the directive </a:t>
            </a:r>
            <a:r>
              <a:rPr lang="en-US" sz="2200" dirty="0">
                <a:solidFill>
                  <a:srgbClr val="FF0000"/>
                </a:solidFill>
              </a:rPr>
              <a:t>#define</a:t>
            </a:r>
            <a:r>
              <a:rPr lang="en-US" sz="2200" dirty="0"/>
              <a:t> is used:</a:t>
            </a:r>
          </a:p>
          <a:p>
            <a:pPr lvl="1"/>
            <a:r>
              <a:rPr lang="en-US" sz="2000" dirty="0"/>
              <a:t>The compiler will not allocate memory block for values but all pre-defined names in the source code will be replaced by their values before the translation performs (The MACRO REPLACEMENT)</a:t>
            </a:r>
          </a:p>
          <a:p>
            <a:pPr lvl="1"/>
            <a:r>
              <a:rPr lang="en-US" sz="2000" dirty="0"/>
              <a:t>A name is call as a MACRO.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E848D-D2C9-4AA2-8F28-72B10093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CE0C7-7C2B-4883-BD9E-02EBEFB0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AADCE2-43A6-47BC-9AD9-9F264C73E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555" y="2405109"/>
            <a:ext cx="6305550" cy="3180553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77AB277F-6778-4355-839C-4E4EA4A0E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38336" y="1184456"/>
            <a:ext cx="2219324" cy="325615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05C97D-AC67-4ABA-8414-F7CDE31C74B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237447" y="1510071"/>
            <a:ext cx="1710551" cy="1205137"/>
          </a:xfrm>
          <a:prstGeom prst="straightConnector1">
            <a:avLst/>
          </a:prstGeom>
          <a:ln w="1905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578B3BE-05A8-47AB-89D4-DDF25E5E9B53}"/>
              </a:ext>
            </a:extLst>
          </p:cNvPr>
          <p:cNvSpPr/>
          <p:nvPr/>
        </p:nvSpPr>
        <p:spPr>
          <a:xfrm>
            <a:off x="6953447" y="1787024"/>
            <a:ext cx="1025460" cy="325615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replace</a:t>
            </a:r>
          </a:p>
        </p:txBody>
      </p:sp>
    </p:spTree>
    <p:extLst>
      <p:ext uri="{BB962C8B-B14F-4D97-AF65-F5344CB8AC3E}">
        <p14:creationId xmlns:p14="http://schemas.microsoft.com/office/powerpoint/2010/main" val="408677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1457"/>
            <a:ext cx="9202270" cy="134149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and Data types</a:t>
            </a:r>
            <a:endParaRPr lang="en-US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934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88BC-3E20-4F52-A470-0039C5DE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Input/ Output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C44FB-C54F-4550-A253-1867455C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261CB-C5F5-43EB-A5B7-0C488B5A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E7CA4C-B6BD-45AA-B10F-A987E183D8EA}"/>
              </a:ext>
            </a:extLst>
          </p:cNvPr>
          <p:cNvGrpSpPr/>
          <p:nvPr/>
        </p:nvGrpSpPr>
        <p:grpSpPr>
          <a:xfrm>
            <a:off x="1828800" y="1514512"/>
            <a:ext cx="8534400" cy="4800600"/>
            <a:chOff x="228600" y="1524000"/>
            <a:chExt cx="8534400" cy="4800600"/>
          </a:xfrm>
        </p:grpSpPr>
        <p:grpSp>
          <p:nvGrpSpPr>
            <p:cNvPr id="7" name="Group 54">
              <a:extLst>
                <a:ext uri="{FF2B5EF4-FFF2-40B4-BE49-F238E27FC236}">
                  <a16:creationId xmlns:a16="http://schemas.microsoft.com/office/drawing/2014/main" id="{9AADC6F8-ADEC-4065-8DF5-4137AD1D86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00" y="1524000"/>
              <a:ext cx="8534400" cy="4191000"/>
              <a:chOff x="240" y="960"/>
              <a:chExt cx="5376" cy="2640"/>
            </a:xfrm>
          </p:grpSpPr>
          <p:pic>
            <p:nvPicPr>
              <p:cNvPr id="11" name="Picture 10" descr="BS00092_">
                <a:extLst>
                  <a:ext uri="{FF2B5EF4-FFF2-40B4-BE49-F238E27FC236}">
                    <a16:creationId xmlns:a16="http://schemas.microsoft.com/office/drawing/2014/main" id="{2CB1D19F-90CC-4A3D-AC10-F8F77E6153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60" y="960"/>
                <a:ext cx="1920" cy="26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90E4E27-86A4-454F-9C53-38B5AD2B0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256"/>
                <a:ext cx="91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00110011</a:t>
                </a:r>
              </a:p>
            </p:txBody>
          </p:sp>
          <p:pic>
            <p:nvPicPr>
              <p:cNvPr id="13" name="Picture 12" descr="BS00092_">
                <a:extLst>
                  <a:ext uri="{FF2B5EF4-FFF2-40B4-BE49-F238E27FC236}">
                    <a16:creationId xmlns:a16="http://schemas.microsoft.com/office/drawing/2014/main" id="{FEFE400E-B01D-4114-BE0D-B3F9687A4B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976" y="960"/>
                <a:ext cx="2256" cy="26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D1E874-D51C-4E6D-A953-25B2BA7699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2256"/>
                <a:ext cx="912" cy="19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00000011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A9B7DBB-7758-4FF5-B855-40554F9A5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114DA3A-B814-4134-9D7D-8427E02F0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29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E2BB256-C4B5-4A06-B230-334A0C911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1680"/>
                <a:ext cx="768" cy="432"/>
              </a:xfrm>
              <a:prstGeom prst="ellipse">
                <a:avLst/>
              </a:prstGeom>
              <a:solidFill>
                <a:srgbClr val="6600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>
                    <a:solidFill>
                      <a:schemeClr val="bg1"/>
                    </a:solidFill>
                  </a:rPr>
                  <a:t>Convert</a:t>
                </a:r>
              </a:p>
            </p:txBody>
          </p:sp>
          <p:sp>
            <p:nvSpPr>
              <p:cNvPr id="18" name="Line 11">
                <a:extLst>
                  <a:ext uri="{FF2B5EF4-FFF2-40B4-BE49-F238E27FC236}">
                    <a16:creationId xmlns:a16="http://schemas.microsoft.com/office/drawing/2014/main" id="{2D481294-062D-40DE-BA0D-8F004FE03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6" y="2016"/>
                <a:ext cx="48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" name="Line 12">
                <a:extLst>
                  <a:ext uri="{FF2B5EF4-FFF2-40B4-BE49-F238E27FC236}">
                    <a16:creationId xmlns:a16="http://schemas.microsoft.com/office/drawing/2014/main" id="{CC6D716D-2404-4A7E-B7D2-CAC3A70381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64" y="1872"/>
                <a:ext cx="384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AutoShape 13">
                <a:extLst>
                  <a:ext uri="{FF2B5EF4-FFF2-40B4-BE49-F238E27FC236}">
                    <a16:creationId xmlns:a16="http://schemas.microsoft.com/office/drawing/2014/main" id="{63A302F8-82ED-4FE5-81D1-07D927BF5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2064"/>
                <a:ext cx="864" cy="576"/>
              </a:xfrm>
              <a:prstGeom prst="wedgeRectCallout">
                <a:avLst>
                  <a:gd name="adj1" fmla="val 79051"/>
                  <a:gd name="adj2" fmla="val -1330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800" b="1" dirty="0"/>
                  <a:t>ASCII code of the digit</a:t>
                </a:r>
              </a:p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21" name="AutoShape 14">
                <a:extLst>
                  <a:ext uri="{FF2B5EF4-FFF2-40B4-BE49-F238E27FC236}">
                    <a16:creationId xmlns:a16="http://schemas.microsoft.com/office/drawing/2014/main" id="{EB196C29-E11B-465F-A34D-3260E8B10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584"/>
                <a:ext cx="864" cy="576"/>
              </a:xfrm>
              <a:prstGeom prst="wedgeRectCallout">
                <a:avLst>
                  <a:gd name="adj1" fmla="val 70718"/>
                  <a:gd name="adj2" fmla="val 73523"/>
                </a:avLst>
              </a:prstGeom>
              <a:solidFill>
                <a:srgbClr val="6600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800" b="1" dirty="0">
                    <a:solidFill>
                      <a:schemeClr val="bg1"/>
                    </a:solidFill>
                  </a:rPr>
                  <a:t>Binary code of  3 for calculating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05F00AE-53CE-4EFB-8188-6219E0D6B5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008"/>
                <a:ext cx="864" cy="768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Monitor is </a:t>
                </a:r>
              </a:p>
              <a:p>
                <a:pPr algn="ctr"/>
                <a:r>
                  <a:rPr lang="en-US" sz="1800" b="1" dirty="0"/>
                  <a:t>a character </a:t>
                </a:r>
              </a:p>
              <a:p>
                <a:pPr algn="ctr"/>
                <a:r>
                  <a:rPr lang="en-US" sz="1800" b="1" dirty="0"/>
                  <a:t>device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8B9B17A-6F81-4CDC-8F30-FE88C9C9F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2832"/>
                <a:ext cx="864" cy="768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Keyboard is </a:t>
                </a:r>
              </a:p>
              <a:p>
                <a:pPr algn="ctr"/>
                <a:r>
                  <a:rPr lang="en-US" sz="1800" b="1" dirty="0"/>
                  <a:t>a character</a:t>
                </a:r>
              </a:p>
              <a:p>
                <a:pPr algn="ctr"/>
                <a:r>
                  <a:rPr lang="en-US" sz="1800" b="1" dirty="0"/>
                  <a:t>device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D1C3888-34CC-4EE3-996D-F96A370D5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97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25" name="Line 18">
                <a:extLst>
                  <a:ext uri="{FF2B5EF4-FFF2-40B4-BE49-F238E27FC236}">
                    <a16:creationId xmlns:a16="http://schemas.microsoft.com/office/drawing/2014/main" id="{5E4041C4-3812-462F-9820-28D357AA00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0" y="2448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" name="Line 19">
                <a:extLst>
                  <a:ext uri="{FF2B5EF4-FFF2-40B4-BE49-F238E27FC236}">
                    <a16:creationId xmlns:a16="http://schemas.microsoft.com/office/drawing/2014/main" id="{6CFEC643-2762-414E-B69D-9CB22BE287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584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2949B11-5F77-4DAE-B4E6-01888347F9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2496"/>
                <a:ext cx="91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00110011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3D6EFE2-A071-4943-B95C-57A4D5EBA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2256"/>
                <a:ext cx="672" cy="432"/>
              </a:xfrm>
              <a:prstGeom prst="ellipse">
                <a:avLst/>
              </a:prstGeom>
              <a:solidFill>
                <a:srgbClr val="6600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>
                    <a:solidFill>
                      <a:schemeClr val="bg1"/>
                    </a:solidFill>
                  </a:rPr>
                  <a:t>convert</a:t>
                </a:r>
              </a:p>
            </p:txBody>
          </p:sp>
          <p:sp>
            <p:nvSpPr>
              <p:cNvPr id="29" name="Line 22">
                <a:extLst>
                  <a:ext uri="{FF2B5EF4-FFF2-40B4-BE49-F238E27FC236}">
                    <a16:creationId xmlns:a16="http://schemas.microsoft.com/office/drawing/2014/main" id="{E4404322-9626-4A04-A323-B0EFD04B35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6" y="2544"/>
                <a:ext cx="576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" name="Line 23">
                <a:extLst>
                  <a:ext uri="{FF2B5EF4-FFF2-40B4-BE49-F238E27FC236}">
                    <a16:creationId xmlns:a16="http://schemas.microsoft.com/office/drawing/2014/main" id="{D096660D-BE0C-429F-9591-F3CDB93E37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20" y="2352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65CC503-C6C6-4E6B-9B9C-83C601067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32" name="Line 25">
                <a:extLst>
                  <a:ext uri="{FF2B5EF4-FFF2-40B4-BE49-F238E27FC236}">
                    <a16:creationId xmlns:a16="http://schemas.microsoft.com/office/drawing/2014/main" id="{7B718C35-A1AD-4A4F-8120-008E4FADC3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8" y="2688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A106B3-ADD4-4809-81D0-DAAEF944F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124200"/>
              <a:ext cx="1447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/>
                <a:t>00110011</a:t>
              </a:r>
            </a:p>
          </p:txBody>
        </p:sp>
        <p:sp>
          <p:nvSpPr>
            <p:cNvPr id="9" name="Line 12">
              <a:extLst>
                <a:ext uri="{FF2B5EF4-FFF2-40B4-BE49-F238E27FC236}">
                  <a16:creationId xmlns:a16="http://schemas.microsoft.com/office/drawing/2014/main" id="{42934265-06B0-48D6-B2D9-D801B2234F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74081" y="2438400"/>
              <a:ext cx="45719" cy="685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DACCAD-6EDE-4460-96B4-7CE5C14CF1EF}"/>
                </a:ext>
              </a:extLst>
            </p:cNvPr>
            <p:cNvSpPr/>
            <p:nvPr/>
          </p:nvSpPr>
          <p:spPr>
            <a:xfrm>
              <a:off x="4343400" y="5715000"/>
              <a:ext cx="43434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Conversion rules are pre-defined in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18646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50B9-C290-4AC3-BD38-F527C5F0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Specifiers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96D52-A963-47B0-B606-2A1CD8AB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D479A-D293-420A-9B6E-C8593B73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92DD0E2-A0A0-4DCB-BF95-1E831898D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2404" y="1485900"/>
            <a:ext cx="10187191" cy="4598607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07673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C968-14D0-4117-934A-8280042F9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78BD9-F15C-437A-A935-AD7D5BFB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CE00C-56EE-4A08-A85A-5C672984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8BE73BB-5168-4865-BE55-AABA48162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4528858"/>
            <a:ext cx="364319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80F89DAC-322D-4015-AEAD-9AC1BB8BE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527699"/>
            <a:ext cx="4646611" cy="2822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780F6A5-546F-46D6-A4FC-A3D9055E647A}"/>
              </a:ext>
            </a:extLst>
          </p:cNvPr>
          <p:cNvSpPr/>
          <p:nvPr/>
        </p:nvSpPr>
        <p:spPr>
          <a:xfrm>
            <a:off x="7696200" y="1527699"/>
            <a:ext cx="12192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4210784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3B505A-2588-40E7-8270-86F69A3F5AF5}"/>
              </a:ext>
            </a:extLst>
          </p:cNvPr>
          <p:cNvSpPr/>
          <p:nvPr/>
        </p:nvSpPr>
        <p:spPr>
          <a:xfrm>
            <a:off x="8991600" y="1527699"/>
            <a:ext cx="12192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58FAB7-A9D6-434A-BFE3-B1866103579C}"/>
              </a:ext>
            </a:extLst>
          </p:cNvPr>
          <p:cNvSpPr/>
          <p:nvPr/>
        </p:nvSpPr>
        <p:spPr>
          <a:xfrm>
            <a:off x="7696200" y="3127899"/>
            <a:ext cx="12192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2293620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362008-57A6-4E20-992E-1102D4C5E576}"/>
              </a:ext>
            </a:extLst>
          </p:cNvPr>
          <p:cNvSpPr/>
          <p:nvPr/>
        </p:nvSpPr>
        <p:spPr>
          <a:xfrm>
            <a:off x="8991600" y="3127899"/>
            <a:ext cx="12192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3B48D0-0F9A-41DA-821A-85967893D5A9}"/>
              </a:ext>
            </a:extLst>
          </p:cNvPr>
          <p:cNvSpPr/>
          <p:nvPr/>
        </p:nvSpPr>
        <p:spPr>
          <a:xfrm>
            <a:off x="7696200" y="2594499"/>
            <a:ext cx="12192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4199056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B56933-69FE-4CEB-996B-9FAC9F1EEA56}"/>
              </a:ext>
            </a:extLst>
          </p:cNvPr>
          <p:cNvSpPr/>
          <p:nvPr/>
        </p:nvSpPr>
        <p:spPr>
          <a:xfrm>
            <a:off x="8991600" y="2061099"/>
            <a:ext cx="1219200" cy="838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2420A4-CCD4-4ACF-9861-C93FE18C883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621280" y="1680099"/>
            <a:ext cx="5074920" cy="313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1CD319-A125-4034-8D79-A7E9FF925BD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834640" y="2373938"/>
            <a:ext cx="4861560" cy="906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C4BEE9-6BAB-4391-A182-0D3E38CE668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971800" y="2172505"/>
            <a:ext cx="4724400" cy="574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B53928F-139F-4911-B036-CC9A1046882C}"/>
              </a:ext>
            </a:extLst>
          </p:cNvPr>
          <p:cNvSpPr/>
          <p:nvPr/>
        </p:nvSpPr>
        <p:spPr>
          <a:xfrm>
            <a:off x="6099179" y="4609447"/>
            <a:ext cx="5330081" cy="166762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scanf( “%d%d”, &amp;n, &amp;m) 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r>
              <a:rPr lang="en-US" dirty="0"/>
              <a:t>scanf( “%d%d”, 4210784, 2293620)  means that get keys pressed then change them to decimal integers and store them to memory locations 4210784, 2293620.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0DE77D-617F-4244-82DE-03717BFCFD44}"/>
              </a:ext>
            </a:extLst>
          </p:cNvPr>
          <p:cNvSpPr/>
          <p:nvPr/>
        </p:nvSpPr>
        <p:spPr>
          <a:xfrm>
            <a:off x="3442109" y="3635670"/>
            <a:ext cx="1170380" cy="58104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Format string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869A11-ABBB-4BA4-8680-CC889A432CF1}"/>
              </a:ext>
            </a:extLst>
          </p:cNvPr>
          <p:cNvCxnSpPr>
            <a:cxnSpLocks/>
          </p:cNvCxnSpPr>
          <p:nvPr/>
        </p:nvCxnSpPr>
        <p:spPr>
          <a:xfrm>
            <a:off x="5952966" y="3574296"/>
            <a:ext cx="0" cy="17007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0FB2C0-DC3B-4D7C-9739-19E85A988AC4}"/>
              </a:ext>
            </a:extLst>
          </p:cNvPr>
          <p:cNvCxnSpPr>
            <a:cxnSpLocks/>
          </p:cNvCxnSpPr>
          <p:nvPr/>
        </p:nvCxnSpPr>
        <p:spPr>
          <a:xfrm flipH="1">
            <a:off x="4805507" y="3745123"/>
            <a:ext cx="115903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F1A618-706D-4E9A-928A-B0E697980898}"/>
              </a:ext>
            </a:extLst>
          </p:cNvPr>
          <p:cNvCxnSpPr>
            <a:cxnSpLocks/>
          </p:cNvCxnSpPr>
          <p:nvPr/>
        </p:nvCxnSpPr>
        <p:spPr>
          <a:xfrm flipV="1">
            <a:off x="4804092" y="3563031"/>
            <a:ext cx="2382" cy="18096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3483563-BFE4-43E1-AA41-8FF62E57DA60}"/>
              </a:ext>
            </a:extLst>
          </p:cNvPr>
          <p:cNvCxnSpPr>
            <a:cxnSpLocks/>
          </p:cNvCxnSpPr>
          <p:nvPr/>
        </p:nvCxnSpPr>
        <p:spPr>
          <a:xfrm flipH="1">
            <a:off x="6165133" y="3594616"/>
            <a:ext cx="1" cy="37532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D71679-86AF-4268-AB29-16CF9C0EE85E}"/>
              </a:ext>
            </a:extLst>
          </p:cNvPr>
          <p:cNvCxnSpPr>
            <a:cxnSpLocks/>
          </p:cNvCxnSpPr>
          <p:nvPr/>
        </p:nvCxnSpPr>
        <p:spPr>
          <a:xfrm flipH="1">
            <a:off x="5407264" y="3976295"/>
            <a:ext cx="768029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ED1B7C-7319-4892-8C08-D810B266210C}"/>
              </a:ext>
            </a:extLst>
          </p:cNvPr>
          <p:cNvCxnSpPr>
            <a:cxnSpLocks/>
          </p:cNvCxnSpPr>
          <p:nvPr/>
        </p:nvCxnSpPr>
        <p:spPr>
          <a:xfrm flipV="1">
            <a:off x="5394960" y="3596090"/>
            <a:ext cx="0" cy="38020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8860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C05D1-D71F-40BD-AF2B-7611471AE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3493"/>
            <a:ext cx="10515600" cy="365125"/>
          </a:xfrm>
        </p:spPr>
        <p:txBody>
          <a:bodyPr/>
          <a:lstStyle/>
          <a:p>
            <a:r>
              <a:rPr lang="en-US" dirty="0"/>
              <a:t>Example 2: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BBBD7-C378-4085-A90F-15D22B88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544C8-4110-49C7-8FF4-757037D8F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  <p:grpSp>
        <p:nvGrpSpPr>
          <p:cNvPr id="6" name="Group 43">
            <a:extLst>
              <a:ext uri="{FF2B5EF4-FFF2-40B4-BE49-F238E27FC236}">
                <a16:creationId xmlns:a16="http://schemas.microsoft.com/office/drawing/2014/main" id="{E67A02A6-2374-47AE-A8A2-FD2AACE39077}"/>
              </a:ext>
            </a:extLst>
          </p:cNvPr>
          <p:cNvGrpSpPr/>
          <p:nvPr/>
        </p:nvGrpSpPr>
        <p:grpSpPr>
          <a:xfrm>
            <a:off x="1134319" y="1584051"/>
            <a:ext cx="8924925" cy="4434677"/>
            <a:chOff x="0" y="1901027"/>
            <a:chExt cx="8924925" cy="4434677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97245A85-78D8-4B08-BC78-4DAE056CD0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2362200"/>
              <a:ext cx="8115300" cy="3905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641F062-950B-44B0-B350-04D5D1DDBA88}"/>
                </a:ext>
              </a:extLst>
            </p:cNvPr>
            <p:cNvSpPr/>
            <p:nvPr/>
          </p:nvSpPr>
          <p:spPr>
            <a:xfrm>
              <a:off x="4953000" y="4038600"/>
              <a:ext cx="3962400" cy="5334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The function scanf receive the BLANK or ENTER KEYS as separators.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C73E1D3-CCF6-469B-BC75-1780DEFBBFF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514600" y="1901027"/>
              <a:ext cx="9144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C3B03250-943D-4789-98DB-C1190E9F25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15000" y="2667000"/>
              <a:ext cx="3200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04DBBC08-14E8-42D1-94DF-5A19073268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15000" y="3276600"/>
              <a:ext cx="3209925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393CA5E-2E05-4FB9-A9F8-2B87CD8627AF}"/>
                </a:ext>
              </a:extLst>
            </p:cNvPr>
            <p:cNvCxnSpPr/>
            <p:nvPr/>
          </p:nvCxnSpPr>
          <p:spPr>
            <a:xfrm rot="16200000" flipV="1">
              <a:off x="7277100" y="3314700"/>
              <a:ext cx="1219200" cy="38100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B261C33-E7BA-43A1-A8F7-3D1B707FF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4600" y="3560919"/>
              <a:ext cx="1227141" cy="782481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6BE6CB-3D13-448C-8D6A-25CE2DE38ED2}"/>
                </a:ext>
              </a:extLst>
            </p:cNvPr>
            <p:cNvSpPr/>
            <p:nvPr/>
          </p:nvSpPr>
          <p:spPr>
            <a:xfrm>
              <a:off x="2438400" y="5562600"/>
              <a:ext cx="1752600" cy="381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Format string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5FBD52-220B-418E-B51E-74F76C584BF1}"/>
                </a:ext>
              </a:extLst>
            </p:cNvPr>
            <p:cNvSpPr/>
            <p:nvPr/>
          </p:nvSpPr>
          <p:spPr>
            <a:xfrm>
              <a:off x="4648200" y="5867400"/>
              <a:ext cx="1676400" cy="46830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holders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718075-15C6-4B7F-A60B-2E883BE27323}"/>
                </a:ext>
              </a:extLst>
            </p:cNvPr>
            <p:cNvCxnSpPr/>
            <p:nvPr/>
          </p:nvCxnSpPr>
          <p:spPr>
            <a:xfrm rot="5400000">
              <a:off x="6400800" y="54864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260D7F-D52B-4089-B0F7-2903B4D3BE19}"/>
                </a:ext>
              </a:extLst>
            </p:cNvPr>
            <p:cNvCxnSpPr/>
            <p:nvPr/>
          </p:nvCxnSpPr>
          <p:spPr>
            <a:xfrm rot="10800000">
              <a:off x="4953000" y="5562600"/>
              <a:ext cx="152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3CECC87-13A3-42F9-8C40-0574EED9CF63}"/>
                </a:ext>
              </a:extLst>
            </p:cNvPr>
            <p:cNvCxnSpPr/>
            <p:nvPr/>
          </p:nvCxnSpPr>
          <p:spPr>
            <a:xfrm rot="5400000">
              <a:off x="4877594" y="5485606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BD91888-E7E8-439E-A044-4E5096B30F3D}"/>
                </a:ext>
              </a:extLst>
            </p:cNvPr>
            <p:cNvCxnSpPr/>
            <p:nvPr/>
          </p:nvCxnSpPr>
          <p:spPr>
            <a:xfrm rot="5400000">
              <a:off x="6972697" y="5524897"/>
              <a:ext cx="227806" cy="1588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5E2D7C-3A6D-4E49-B8F4-7292E79B97A7}"/>
                </a:ext>
              </a:extLst>
            </p:cNvPr>
            <p:cNvCxnSpPr/>
            <p:nvPr/>
          </p:nvCxnSpPr>
          <p:spPr>
            <a:xfrm rot="10800000">
              <a:off x="5257802" y="5637211"/>
              <a:ext cx="1828799" cy="1588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C3ED5F7-D7D2-45B1-8990-0C7ADD7D6FED}"/>
                </a:ext>
              </a:extLst>
            </p:cNvPr>
            <p:cNvCxnSpPr/>
            <p:nvPr/>
          </p:nvCxnSpPr>
          <p:spPr>
            <a:xfrm rot="5400000">
              <a:off x="5144295" y="5523706"/>
              <a:ext cx="228600" cy="1589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DC51668-09D0-49F7-9251-45B6E1E9F2E1}"/>
                </a:ext>
              </a:extLst>
            </p:cNvPr>
            <p:cNvCxnSpPr/>
            <p:nvPr/>
          </p:nvCxnSpPr>
          <p:spPr>
            <a:xfrm rot="5400000">
              <a:off x="7466806" y="5561806"/>
              <a:ext cx="304800" cy="158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2EA5039-87E4-4E61-96D4-615C5AF36C22}"/>
                </a:ext>
              </a:extLst>
            </p:cNvPr>
            <p:cNvCxnSpPr/>
            <p:nvPr/>
          </p:nvCxnSpPr>
          <p:spPr>
            <a:xfrm rot="10800000">
              <a:off x="5485610" y="5712618"/>
              <a:ext cx="2134391" cy="238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561F09B-2297-4D90-9D14-2AAD7904A7CB}"/>
                </a:ext>
              </a:extLst>
            </p:cNvPr>
            <p:cNvCxnSpPr/>
            <p:nvPr/>
          </p:nvCxnSpPr>
          <p:spPr>
            <a:xfrm rot="5400000">
              <a:off x="5295902" y="5523708"/>
              <a:ext cx="380205" cy="7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8A832EA-F725-4E85-A251-3EB45812A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3319" y="826024"/>
            <a:ext cx="5486400" cy="1524000"/>
          </a:xfrm>
        </p:spPr>
        <p:txBody>
          <a:bodyPr>
            <a:normAutofit fontScale="62500" lnSpcReduction="20000"/>
          </a:bodyPr>
          <a:lstStyle/>
          <a:p>
            <a:pPr>
              <a:buClrTx/>
              <a:buSzTx/>
              <a:buFont typeface="Arial" charset="0"/>
              <a:buNone/>
            </a:pPr>
            <a:r>
              <a:rPr lang="en-US" sz="2400" b="1" dirty="0"/>
              <a:t>Input a value to a variable: 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b="1" dirty="0">
                <a:solidFill>
                  <a:srgbClr val="FF0000"/>
                </a:solidFill>
              </a:rPr>
              <a:t>scanf (“input format”, &amp;var1,  &amp;var2,…)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b="1" dirty="0"/>
              <a:t>Output the value of a variable: 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b="1" dirty="0">
                <a:solidFill>
                  <a:srgbClr val="FF0000"/>
                </a:solidFill>
              </a:rPr>
              <a:t>printf (“output format”, var1,  var2,…)</a:t>
            </a:r>
          </a:p>
          <a:p>
            <a:pPr>
              <a:buClrTx/>
              <a:buSzTx/>
              <a:buFont typeface="Arial" charset="0"/>
              <a:buNone/>
            </a:pP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734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FF91-8263-4C7F-A682-5331DF51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D2AF4-1D25-475E-9685-71CADE92C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means of parameters of the </a:t>
            </a:r>
            <a:r>
              <a:rPr lang="en-US" b="1" dirty="0" err="1">
                <a:solidFill>
                  <a:srgbClr val="FF0000"/>
                </a:solidFill>
              </a:rPr>
              <a:t>scanf</a:t>
            </a:r>
            <a:r>
              <a:rPr lang="en-US" b="1" dirty="0">
                <a:solidFill>
                  <a:srgbClr val="FF0000"/>
                </a:solidFill>
              </a:rPr>
              <a:t>(…)</a:t>
            </a:r>
            <a:r>
              <a:rPr lang="en-US" dirty="0"/>
              <a:t> and the </a:t>
            </a:r>
            <a:r>
              <a:rPr lang="en-US" b="1" dirty="0" err="1"/>
              <a:t>printf</a:t>
            </a:r>
            <a:r>
              <a:rPr lang="en-US" b="1" dirty="0"/>
              <a:t>(…) </a:t>
            </a:r>
            <a:r>
              <a:rPr lang="en-US" dirty="0"/>
              <a:t>functions.</a:t>
            </a:r>
          </a:p>
          <a:p>
            <a:r>
              <a:rPr lang="en-US" dirty="0"/>
              <a:t>Use words “left” and “right”.  The assignment x=y; will copy the value in the ….. side to the ….. side.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B5272-D7DC-4AE7-89AC-3613F689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F2EFC-6723-458C-9BF2-3BADD27F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129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CCCE-7C19-4384-9E87-E0CE44640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DC70D-B59C-46D4-B8D0-24868E02A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38490"/>
            <a:ext cx="10515600" cy="5003400"/>
          </a:xfrm>
        </p:spPr>
        <p:txBody>
          <a:bodyPr>
            <a:normAutofit/>
          </a:bodyPr>
          <a:lstStyle/>
          <a:p>
            <a:r>
              <a:rPr lang="en-US" sz="2200" dirty="0"/>
              <a:t>Develop a C program in which 2 integers, 2 float numbers and 2 double numbers are declared. Ask user for values of them then print out values and addresses of them. Write down the memory map of the program.</a:t>
            </a:r>
          </a:p>
          <a:p>
            <a:r>
              <a:rPr lang="en-US" sz="2200" dirty="0"/>
              <a:t>Run the following program: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84A60-3241-43B6-8C1D-7DB53709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A3040-955C-4B50-AD7E-DE91EAD1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7F0A6B7-C520-419B-A79D-4F76D62A1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0225" y="3601809"/>
            <a:ext cx="429577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03BD70-35F8-48B1-AC1D-43B3259927E4}"/>
              </a:ext>
            </a:extLst>
          </p:cNvPr>
          <p:cNvSpPr/>
          <p:nvPr/>
        </p:nvSpPr>
        <p:spPr>
          <a:xfrm>
            <a:off x="7243082" y="3363684"/>
            <a:ext cx="3341913" cy="1295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user do not have a chance to stroke the ENTER key before the program terminate?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C191C5-3889-46FA-BDE0-24DEB7275A39}"/>
              </a:ext>
            </a:extLst>
          </p:cNvPr>
          <p:cNvSpPr/>
          <p:nvPr/>
        </p:nvSpPr>
        <p:spPr>
          <a:xfrm>
            <a:off x="7243083" y="4982719"/>
            <a:ext cx="3341914" cy="1295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Modify and re-run:</a:t>
            </a:r>
          </a:p>
          <a:p>
            <a:r>
              <a:rPr lang="en-US" dirty="0" err="1"/>
              <a:t>getchar</a:t>
            </a:r>
            <a:r>
              <a:rPr lang="en-US" dirty="0"/>
              <a:t>();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D1CA0D-0A5B-442A-B3A8-06FDCC0EC760}"/>
              </a:ext>
            </a:extLst>
          </p:cNvPr>
          <p:cNvCxnSpPr>
            <a:cxnSpLocks/>
          </p:cNvCxnSpPr>
          <p:nvPr/>
        </p:nvCxnSpPr>
        <p:spPr>
          <a:xfrm flipH="1">
            <a:off x="3842657" y="5597761"/>
            <a:ext cx="3400426" cy="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6282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1457"/>
            <a:ext cx="9202270" cy="134149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Expressions</a:t>
            </a:r>
            <a:endParaRPr lang="en-US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2337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3C76-EC7C-4B35-A3F7-428D88B2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43AF-C418-483A-B963-58B4D2104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80004"/>
            <a:ext cx="10515600" cy="504221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Expression is a valid association of constants, variables, operators and functions and returns an only result. 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32-x+y/6			16.5 + 4/sqrt(15) * 17 – 8</a:t>
            </a:r>
          </a:p>
          <a:p>
            <a:pPr lvl="1"/>
            <a:r>
              <a:rPr lang="en-US" dirty="0"/>
              <a:t>45 &gt; 5*x			y = 17 + 6*5/9 –z*z</a:t>
            </a:r>
          </a:p>
          <a:p>
            <a:r>
              <a:rPr lang="en-US" dirty="0"/>
              <a:t>Hardware for calculating expressions: ALU</a:t>
            </a:r>
          </a:p>
          <a:p>
            <a:r>
              <a:rPr lang="en-US" dirty="0"/>
              <a:t>Operations that can be supported by ALU: Arithmetic, relational and logic operations.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D0BCC-A10B-472C-B63C-195460ED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AE439-13B0-4DF5-A76F-02757D0E5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31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7D32-8201-48CA-9C9F-F332B4E4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Arithmetic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54A34-2F77-4F63-9F4F-BE188436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A3DFA-6E87-45D7-A129-0BB1AB34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C5D52CE-6767-4614-9702-AF197631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037534"/>
              </p:ext>
            </p:extLst>
          </p:nvPr>
        </p:nvGraphicFramePr>
        <p:xfrm>
          <a:off x="838200" y="1654889"/>
          <a:ext cx="10591059" cy="462616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763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9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5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4197">
                <a:tc>
                  <a:txBody>
                    <a:bodyPr/>
                    <a:lstStyle/>
                    <a:p>
                      <a:r>
                        <a:rPr lang="en-US" dirty="0"/>
                        <a:t>Op.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17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+x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leaves the variable, constant or expression unchanged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= +x ;</a:t>
                      </a:r>
                      <a:r>
                        <a:rPr lang="en-US" baseline="0" dirty="0"/>
                        <a:t>     </a:t>
                      </a:r>
                      <a:r>
                        <a:rPr lang="en-US" baseline="0" dirty="0">
                          <a:sym typeface="Wingdings" pitchFamily="2" charset="2"/>
                        </a:rPr>
                        <a:t>  y = x;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989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reverses the sign of the variable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y= -x;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481">
                <a:tc>
                  <a:txBody>
                    <a:bodyPr/>
                    <a:lstStyle/>
                    <a:p>
                      <a:r>
                        <a:rPr lang="en-US" dirty="0"/>
                        <a:t>+   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x+y       x-y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Add/substract values of two operands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z= x+y;  t = x-y;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4974">
                <a:tc>
                  <a:txBody>
                    <a:bodyPr/>
                    <a:lstStyle/>
                    <a:p>
                      <a:r>
                        <a:rPr lang="en-US" dirty="0"/>
                        <a:t>* 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x*y   x/y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Multiplies values of two operands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 the quotient of a division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z= x-y;</a:t>
                      </a:r>
                    </a:p>
                    <a:p>
                      <a:r>
                        <a:rPr lang="en-US" dirty="0"/>
                        <a:t>z = 10/3; </a:t>
                      </a:r>
                      <a:r>
                        <a:rPr lang="en-US" dirty="0">
                          <a:sym typeface="Wingdings" pitchFamily="2" charset="2"/>
                        </a:rPr>
                        <a:t> 3</a:t>
                      </a:r>
                    </a:p>
                    <a:p>
                      <a:r>
                        <a:rPr lang="en-US" dirty="0">
                          <a:sym typeface="Wingdings" pitchFamily="2" charset="2"/>
                        </a:rPr>
                        <a:t>z  = 10.0/3;</a:t>
                      </a:r>
                      <a:r>
                        <a:rPr lang="en-US" baseline="0" dirty="0">
                          <a:sym typeface="Wingdings" pitchFamily="2" charset="2"/>
                        </a:rPr>
                        <a:t>  3.3333333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2176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x%y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remainder of a integral division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17%3 </a:t>
                      </a:r>
                      <a:r>
                        <a:rPr lang="en-US" dirty="0">
                          <a:sym typeface="Wingdings" pitchFamily="2" charset="2"/>
                        </a:rPr>
                        <a:t> 2</a:t>
                      </a:r>
                    </a:p>
                    <a:p>
                      <a:r>
                        <a:rPr lang="en-US" dirty="0">
                          <a:sym typeface="Wingdings" pitchFamily="2" charset="2"/>
                        </a:rPr>
                        <a:t>15.0</a:t>
                      </a:r>
                      <a:r>
                        <a:rPr lang="en-US" baseline="0" dirty="0">
                          <a:sym typeface="Wingdings" pitchFamily="2" charset="2"/>
                        </a:rPr>
                        <a:t> % 3  ERROR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2176"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</a:p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++x      --x</a:t>
                      </a:r>
                    </a:p>
                    <a:p>
                      <a:r>
                        <a:rPr lang="en-US" dirty="0"/>
                        <a:t>x++      x--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Increase/decrease the</a:t>
                      </a:r>
                      <a:r>
                        <a:rPr lang="en-US" baseline="0" dirty="0"/>
                        <a:t> v</a:t>
                      </a:r>
                      <a:r>
                        <a:rPr lang="en-US" dirty="0"/>
                        <a:t>alue of a</a:t>
                      </a:r>
                      <a:r>
                        <a:rPr lang="en-US" baseline="0" dirty="0"/>
                        <a:t> variable (prefix/postfix operators)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Demo</a:t>
                      </a:r>
                      <a:r>
                        <a:rPr lang="en-US" baseline="0" dirty="0"/>
                        <a:t> in the next slide.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1604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B473-8DAE-4FFC-8FE8-3CADFC82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Arithmetic Operators - Example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8BEE5-CC08-40D9-B56A-7D06954A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D3FE0-FF8A-48CA-A50C-E42A2B528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31CBE87-7340-4228-B663-77EDE0D60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64613"/>
            <a:ext cx="7364464" cy="258071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825BF7D5-563D-449D-8A10-34EBB9E6A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63685" y="3835133"/>
            <a:ext cx="7641772" cy="2438267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4236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056" y="725316"/>
            <a:ext cx="10515600" cy="709226"/>
          </a:xfrm>
        </p:spPr>
        <p:txBody>
          <a:bodyPr>
            <a:normAutofit/>
          </a:bodyPr>
          <a:lstStyle/>
          <a:p>
            <a:r>
              <a:rPr lang="en-US" sz="4000" b="1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43308" y="1414878"/>
            <a:ext cx="10694578" cy="5095382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Instruction: A task that hardware must perform on data.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Data can be: </a:t>
            </a:r>
            <a:r>
              <a:rPr lang="en-US" b="1" dirty="0"/>
              <a:t>constants</a:t>
            </a:r>
            <a:r>
              <a:rPr lang="en-US" dirty="0"/>
              <a:t>, </a:t>
            </a:r>
            <a:r>
              <a:rPr lang="en-US" b="1" dirty="0"/>
              <a:t>variables</a:t>
            </a:r>
            <a:r>
              <a:rPr lang="en-US" dirty="0"/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b="1" dirty="0"/>
              <a:t>Constants</a:t>
            </a:r>
            <a:r>
              <a:rPr lang="en-US" dirty="0"/>
              <a:t>: Fixed values that can not be changed when the program executes.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b="1" dirty="0"/>
              <a:t>Variables</a:t>
            </a:r>
            <a:r>
              <a:rPr lang="en-US" dirty="0"/>
              <a:t>: Values can be changed when the program execute.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Data must be stored in the main memory (RAM).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2 basic operations on data are </a:t>
            </a:r>
            <a:r>
              <a:rPr lang="en-US" b="1" dirty="0"/>
              <a:t>READ</a:t>
            </a:r>
            <a:r>
              <a:rPr lang="en-US" dirty="0"/>
              <a:t> and </a:t>
            </a:r>
            <a:r>
              <a:rPr lang="en-US" b="1" dirty="0"/>
              <a:t>WRITE</a:t>
            </a:r>
            <a:r>
              <a:rPr lang="en-US" dirty="0"/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Numerical data can participate in expressions.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35A-32B4-4028-AAD8-94CFE64C1CBA}" type="datetime1">
              <a:rPr lang="vi-VN" smtClean="0"/>
              <a:t>30/12/2024</a:t>
            </a:fld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3C1A-BEAF-4CBE-82DF-74C0D838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Arithmetic Operators - Example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3CD5D-2415-44A6-8CE7-BAD12C0A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15158-8378-47E8-A317-4EBDB91B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70C6B2-5379-4D5E-8E4B-4AB1707B4823}"/>
              </a:ext>
            </a:extLst>
          </p:cNvPr>
          <p:cNvSpPr/>
          <p:nvPr/>
        </p:nvSpPr>
        <p:spPr>
          <a:xfrm>
            <a:off x="6308271" y="1981200"/>
            <a:ext cx="4114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Explain yourself  the output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BAF4699-FE70-47C3-8FFD-0B2CE263A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4127" y="1536010"/>
            <a:ext cx="3869871" cy="2157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3BE2A058-818A-4BD3-A11E-D93E34A64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4127" y="3856815"/>
            <a:ext cx="8958944" cy="1193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762FD3A-3B55-4CBA-801C-C559BD8746CC}"/>
              </a:ext>
            </a:extLst>
          </p:cNvPr>
          <p:cNvSpPr/>
          <p:nvPr/>
        </p:nvSpPr>
        <p:spPr>
          <a:xfrm>
            <a:off x="5189761" y="1981200"/>
            <a:ext cx="533400" cy="533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48BB0C-9C99-406D-87A2-A237AE50E547}"/>
              </a:ext>
            </a:extLst>
          </p:cNvPr>
          <p:cNvSpPr/>
          <p:nvPr/>
        </p:nvSpPr>
        <p:spPr>
          <a:xfrm>
            <a:off x="1455961" y="5225747"/>
            <a:ext cx="8958944" cy="1066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/>
              <a:t>Statistic: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>
                <a:latin typeface="Calibri" pitchFamily="34" charset="0"/>
                <a:cs typeface="Arial" charset="0"/>
              </a:rPr>
              <a:t>Multiply &gt; Division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>
                <a:latin typeface="Calibri" pitchFamily="34" charset="0"/>
                <a:cs typeface="Arial" charset="0"/>
              </a:rPr>
              <a:t>Integral operations &gt; floating-point ones.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9320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6D36-A4E0-4C17-BE45-E6A04728D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Relational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DB5DC-2A74-4917-BD8E-A42D1D581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comparisional</a:t>
            </a:r>
            <a:r>
              <a:rPr lang="en-US" dirty="0"/>
              <a:t> operators.</a:t>
            </a:r>
          </a:p>
          <a:p>
            <a:r>
              <a:rPr lang="en-US" dirty="0"/>
              <a:t>&lt;   &lt;=  ==  &gt;=    &gt;   !=</a:t>
            </a:r>
          </a:p>
          <a:p>
            <a:r>
              <a:rPr lang="en-US" dirty="0"/>
              <a:t>Return 1: true/ 0: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E17BF-75E9-4FA1-9615-2118E894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E32DA-692D-49B7-B753-491D0E00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94768FD-F30F-4128-9B19-A0B456009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2635" y="3571660"/>
            <a:ext cx="7486730" cy="2512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828424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A75D0-5C69-4973-AE8C-531AC5F3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1425E-F3A2-49E6-B39B-6B89795F4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 for association of conditions</a:t>
            </a:r>
          </a:p>
          <a:p>
            <a:r>
              <a:rPr lang="en-US" dirty="0"/>
              <a:t>&amp;&amp; (and), || (or) ,  ! (not)</a:t>
            </a:r>
          </a:p>
          <a:p>
            <a:r>
              <a:rPr lang="en-US" dirty="0"/>
              <a:t>Return 1: true, 0: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F7D3E-E2F5-4F77-8066-116642CD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4335D-2A4E-4037-9892-30A0AA59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C85978E-49AC-4CEA-9E34-A59A2948F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6341" y="3579823"/>
            <a:ext cx="7879318" cy="2504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087930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34DB-C172-40F9-A19A-323D734E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A20CC-2EE3-49C6-916E-AB82AE224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&amp;</a:t>
            </a:r>
            <a:r>
              <a:rPr lang="en-US" sz="2000" dirty="0"/>
              <a:t> (and), </a:t>
            </a:r>
            <a:r>
              <a:rPr lang="en-US" sz="2000" b="1" dirty="0">
                <a:solidFill>
                  <a:srgbClr val="FF0000"/>
                </a:solidFill>
              </a:rPr>
              <a:t>|</a:t>
            </a:r>
            <a:r>
              <a:rPr lang="en-US" sz="2000" dirty="0"/>
              <a:t> (or) , </a:t>
            </a:r>
            <a:r>
              <a:rPr lang="en-US" sz="2000" b="1" dirty="0">
                <a:solidFill>
                  <a:srgbClr val="FF0000"/>
                </a:solidFill>
              </a:rPr>
              <a:t>^</a:t>
            </a:r>
            <a:r>
              <a:rPr lang="en-US" sz="2000" dirty="0"/>
              <a:t> (</a:t>
            </a:r>
            <a:r>
              <a:rPr lang="en-US" sz="2000" dirty="0" err="1"/>
              <a:t>xor</a:t>
            </a:r>
            <a:r>
              <a:rPr lang="en-US" sz="2000" dirty="0"/>
              <a:t>): Will act on a pair of bits at the same position in 2 operands.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&lt;&lt; </a:t>
            </a:r>
            <a:r>
              <a:rPr lang="en-US" sz="2000" b="1" dirty="0"/>
              <a:t>  </a:t>
            </a:r>
            <a:r>
              <a:rPr lang="en-US" sz="2000" dirty="0"/>
              <a:t>Left shift bits of the operand (operands unchanged)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&gt;&gt;</a:t>
            </a:r>
            <a:r>
              <a:rPr lang="en-US" sz="2000" b="1" dirty="0"/>
              <a:t> </a:t>
            </a:r>
            <a:r>
              <a:rPr lang="en-US" sz="2000" dirty="0"/>
              <a:t> Right shift bits of the operand (operands unchanged, the sign is preserved.)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~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: Inverse bits of the operand.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EE76B-7D14-4223-9A95-E527B467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E65B9-B776-4C5F-85A2-12763617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9A022E-62A4-4EB7-A79A-0EB6ABC8E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8725" y="3560382"/>
            <a:ext cx="52768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3C8A856-79ED-4BDF-9DF4-54835BD6D92C}"/>
              </a:ext>
            </a:extLst>
          </p:cNvPr>
          <p:cNvSpPr/>
          <p:nvPr/>
        </p:nvSpPr>
        <p:spPr>
          <a:xfrm>
            <a:off x="4125087" y="3406790"/>
            <a:ext cx="30480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n=12:   0000 0000 0000 1100</a:t>
            </a:r>
          </a:p>
          <a:p>
            <a:r>
              <a:rPr lang="en-US" sz="1500" dirty="0"/>
              <a:t>m= 8:   0000 0000 0000 1000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0C2A8C-C98A-4A36-BBD8-B6F935A52E5C}"/>
              </a:ext>
            </a:extLst>
          </p:cNvPr>
          <p:cNvSpPr/>
          <p:nvPr/>
        </p:nvSpPr>
        <p:spPr>
          <a:xfrm>
            <a:off x="7645527" y="2967228"/>
            <a:ext cx="2971800" cy="9829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/>
              <a:t>n&amp;m</a:t>
            </a:r>
          </a:p>
          <a:p>
            <a:r>
              <a:rPr lang="en-US" sz="1500" dirty="0"/>
              <a:t>0000 0000 0000 1100</a:t>
            </a:r>
          </a:p>
          <a:p>
            <a:r>
              <a:rPr lang="en-US" sz="1500" u="sng" dirty="0"/>
              <a:t>0000 0000 0000 1000</a:t>
            </a:r>
            <a:endParaRPr lang="en-US" sz="1500" dirty="0"/>
          </a:p>
          <a:p>
            <a:r>
              <a:rPr lang="en-US" sz="1500" dirty="0"/>
              <a:t>0000 0000 0000 1000 </a:t>
            </a:r>
            <a:r>
              <a:rPr lang="en-US" sz="1500" dirty="0">
                <a:sym typeface="Wingdings" pitchFamily="2" charset="2"/>
              </a:rPr>
              <a:t> 8</a:t>
            </a:r>
            <a:endParaRPr lang="en-US" sz="15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B0A085-7370-4A8A-B80E-1F9DCC504C7F}"/>
              </a:ext>
            </a:extLst>
          </p:cNvPr>
          <p:cNvSpPr/>
          <p:nvPr/>
        </p:nvSpPr>
        <p:spPr>
          <a:xfrm>
            <a:off x="7645527" y="4191642"/>
            <a:ext cx="2971800" cy="9829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/>
              <a:t>n|m</a:t>
            </a:r>
          </a:p>
          <a:p>
            <a:r>
              <a:rPr lang="en-US" sz="1500" dirty="0"/>
              <a:t>0000 0000 0000 1100</a:t>
            </a:r>
          </a:p>
          <a:p>
            <a:r>
              <a:rPr lang="en-US" sz="1500" u="sng" dirty="0"/>
              <a:t>0000 0000 0000 1000</a:t>
            </a:r>
            <a:endParaRPr lang="en-US" sz="1500" dirty="0"/>
          </a:p>
          <a:p>
            <a:r>
              <a:rPr lang="en-US" sz="1500" dirty="0"/>
              <a:t>0000 0000 0000 1100 </a:t>
            </a:r>
            <a:r>
              <a:rPr lang="en-US" sz="1500" dirty="0">
                <a:sym typeface="Wingdings" pitchFamily="2" charset="2"/>
              </a:rPr>
              <a:t> 12</a:t>
            </a:r>
            <a:endParaRPr lang="en-US" sz="15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2B45AD-4D8F-49DC-B742-94D657D4E9FA}"/>
              </a:ext>
            </a:extLst>
          </p:cNvPr>
          <p:cNvSpPr/>
          <p:nvPr/>
        </p:nvSpPr>
        <p:spPr>
          <a:xfrm>
            <a:off x="7645527" y="5371630"/>
            <a:ext cx="2971800" cy="9829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/>
              <a:t>n^m</a:t>
            </a:r>
          </a:p>
          <a:p>
            <a:r>
              <a:rPr lang="en-US" sz="1500" dirty="0"/>
              <a:t>0000 0000 0000 1100</a:t>
            </a:r>
          </a:p>
          <a:p>
            <a:r>
              <a:rPr lang="en-US" sz="1500" u="sng" dirty="0"/>
              <a:t>0000 0000 0000 1000</a:t>
            </a:r>
            <a:endParaRPr lang="en-US" sz="1500" dirty="0"/>
          </a:p>
          <a:p>
            <a:r>
              <a:rPr lang="en-US" sz="1500" dirty="0"/>
              <a:t>0000 0000 0000 0100 </a:t>
            </a:r>
            <a:r>
              <a:rPr lang="en-US" sz="1500" dirty="0">
                <a:sym typeface="Wingdings" pitchFamily="2" charset="2"/>
              </a:rPr>
              <a:t> 4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0493820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05739-77C9-4C4F-A72A-7611E8BBF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Bitwise Operators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50CAB-519D-4597-BEC0-60A653AA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E853D-5FB2-4B8B-8B5A-EC9411BA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35A22A-F7F9-426F-9CA4-82AFB820CEB5}"/>
              </a:ext>
            </a:extLst>
          </p:cNvPr>
          <p:cNvSpPr/>
          <p:nvPr/>
        </p:nvSpPr>
        <p:spPr>
          <a:xfrm>
            <a:off x="2209800" y="3771190"/>
            <a:ext cx="3200400" cy="2514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n=12:    0000 0000 0000 1100</a:t>
            </a:r>
          </a:p>
          <a:p>
            <a:r>
              <a:rPr lang="en-US" dirty="0"/>
              <a:t>n&gt;&gt;1:</a:t>
            </a:r>
          </a:p>
          <a:p>
            <a:r>
              <a:rPr lang="en-US" dirty="0"/>
              <a:t>Sign: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</a:p>
          <a:p>
            <a:r>
              <a:rPr lang="en-US" dirty="0"/>
              <a:t>0000 0000 0000 1100</a:t>
            </a:r>
          </a:p>
          <a:p>
            <a:r>
              <a:rPr lang="en-US" dirty="0"/>
              <a:t>  0000 0000 0000 110</a:t>
            </a:r>
          </a:p>
          <a:p>
            <a:r>
              <a:rPr lang="en-US" dirty="0"/>
              <a:t>Add the sign to the left”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000 0000 0000 110 </a:t>
            </a:r>
            <a:r>
              <a:rPr lang="en-US" dirty="0">
                <a:sym typeface="Wingdings" pitchFamily="2" charset="2"/>
              </a:rPr>
              <a:t> 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A39453-6045-4ACC-A99C-34A85357E188}"/>
              </a:ext>
            </a:extLst>
          </p:cNvPr>
          <p:cNvSpPr/>
          <p:nvPr/>
        </p:nvSpPr>
        <p:spPr>
          <a:xfrm>
            <a:off x="5803392" y="3771190"/>
            <a:ext cx="4419600" cy="2590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k=-1:</a:t>
            </a:r>
          </a:p>
          <a:p>
            <a:r>
              <a:rPr lang="en-US" dirty="0"/>
              <a:t>1:    0000 0000 0000 0001</a:t>
            </a:r>
          </a:p>
          <a:p>
            <a:r>
              <a:rPr lang="en-US" dirty="0"/>
              <a:t>-1:  1111  1111 1111 1111 (2-complement)</a:t>
            </a:r>
          </a:p>
          <a:p>
            <a:r>
              <a:rPr lang="en-US" dirty="0"/>
              <a:t>Sign: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endParaRPr lang="en-US" dirty="0"/>
          </a:p>
          <a:p>
            <a:pPr marL="342900" indent="-342900">
              <a:buAutoNum type="arabicPlain" startAt="1111"/>
            </a:pPr>
            <a:r>
              <a:rPr lang="en-US" dirty="0"/>
              <a:t>  1111  1111  1111</a:t>
            </a:r>
          </a:p>
          <a:p>
            <a:pPr marL="342900" indent="-342900"/>
            <a:r>
              <a:rPr lang="en-US" dirty="0"/>
              <a:t>  111  1111 1 111  1111</a:t>
            </a:r>
          </a:p>
          <a:p>
            <a:pPr marL="342900" indent="-342900"/>
            <a:r>
              <a:rPr lang="en-US" dirty="0"/>
              <a:t>Add the sign to the left:</a:t>
            </a:r>
          </a:p>
          <a:p>
            <a:pPr marL="342900" indent="-342900"/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111  1111  1111  1111  </a:t>
            </a:r>
            <a:r>
              <a:rPr lang="en-US" dirty="0">
                <a:sym typeface="Wingdings" pitchFamily="2" charset="2"/>
              </a:rPr>
              <a:t> (-1</a:t>
            </a:r>
            <a:r>
              <a:rPr lang="en-US" baseline="-25000" dirty="0">
                <a:sym typeface="Wingdings" pitchFamily="2" charset="2"/>
              </a:rPr>
              <a:t>10</a:t>
            </a:r>
            <a:r>
              <a:rPr lang="en-US" dirty="0">
                <a:sym typeface="Wingdings" pitchFamily="2" charset="2"/>
              </a:rPr>
              <a:t>)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5BBA7B-A565-4C7D-849D-64BACC78082C}"/>
              </a:ext>
            </a:extLst>
          </p:cNvPr>
          <p:cNvCxnSpPr>
            <a:cxnSpLocks/>
          </p:cNvCxnSpPr>
          <p:nvPr/>
        </p:nvCxnSpPr>
        <p:spPr>
          <a:xfrm flipH="1">
            <a:off x="2801112" y="4124960"/>
            <a:ext cx="226568" cy="399452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7562618-D424-48FD-8A97-44F4747D60DB}"/>
              </a:ext>
            </a:extLst>
          </p:cNvPr>
          <p:cNvSpPr/>
          <p:nvPr/>
        </p:nvSpPr>
        <p:spPr>
          <a:xfrm>
            <a:off x="4096512" y="1552612"/>
            <a:ext cx="3200400" cy="2057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n=12:    0000 0000 0000 1100</a:t>
            </a:r>
          </a:p>
          <a:p>
            <a:r>
              <a:rPr lang="en-US" b="1" dirty="0"/>
              <a:t>n&lt;&lt;1</a:t>
            </a:r>
            <a:r>
              <a:rPr lang="en-US" dirty="0"/>
              <a:t>:</a:t>
            </a:r>
          </a:p>
          <a:p>
            <a:r>
              <a:rPr lang="en-US" dirty="0"/>
              <a:t> 0000 0000 0000  1100</a:t>
            </a:r>
          </a:p>
          <a:p>
            <a:r>
              <a:rPr lang="en-US" dirty="0"/>
              <a:t> 0000 0000 0001  100  </a:t>
            </a:r>
            <a:r>
              <a:rPr lang="en-US" dirty="0">
                <a:sym typeface="Wingdings" pitchFamily="2" charset="2"/>
              </a:rPr>
              <a:t> 0</a:t>
            </a:r>
          </a:p>
          <a:p>
            <a:r>
              <a:rPr lang="en-US" dirty="0"/>
              <a:t> 0000 0000 0001  1000 (24</a:t>
            </a:r>
            <a:r>
              <a:rPr lang="en-US" baseline="-25000" dirty="0"/>
              <a:t>10</a:t>
            </a:r>
            <a:r>
              <a:rPr lang="en-US" dirty="0"/>
              <a:t>)</a:t>
            </a:r>
          </a:p>
          <a:p>
            <a:r>
              <a:rPr lang="en-US" dirty="0"/>
              <a:t> Left shift 1 bit: multiply by 2</a:t>
            </a:r>
          </a:p>
        </p:txBody>
      </p:sp>
    </p:spTree>
    <p:extLst>
      <p:ext uri="{BB962C8B-B14F-4D97-AF65-F5344CB8AC3E}">
        <p14:creationId xmlns:p14="http://schemas.microsoft.com/office/powerpoint/2010/main" val="35942256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1747-564A-45DF-91FD-D2B82869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Assignments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A0F9C-9022-457F-8112-4C7BC28AE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= expression</a:t>
            </a:r>
          </a:p>
          <a:p>
            <a:r>
              <a:rPr lang="en-US" dirty="0"/>
              <a:t>Shorthand assignments: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A055C-B5D6-4199-BCE4-1F5256E4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69DB2-CB22-4942-A617-99C79AD4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9ED5F59-516C-4260-B516-770D91A64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19" y="3002280"/>
            <a:ext cx="11354142" cy="2697480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21996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3BBA-0B37-49D4-B6CD-03C0677A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Mixing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62E3-59C7-4E79-BB95-CF2C15397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the ALU does not perform operations on operands of differing data type directly, C compilers can interpret expressions that contain operands of differing data type.  </a:t>
            </a:r>
          </a:p>
          <a:p>
            <a:r>
              <a:rPr lang="en-US" dirty="0"/>
              <a:t>If a binary expression contains operands of differing type, a C compiler changes the data type of one of the operands to match the other. </a:t>
            </a:r>
          </a:p>
          <a:p>
            <a:r>
              <a:rPr lang="en-US" dirty="0"/>
              <a:t>Data type hierarchy:  </a:t>
            </a:r>
            <a:r>
              <a:rPr lang="en-US" b="1" dirty="0"/>
              <a:t>double</a:t>
            </a:r>
            <a:r>
              <a:rPr lang="en-US" dirty="0"/>
              <a:t>, </a:t>
            </a:r>
            <a:r>
              <a:rPr lang="en-US" b="1" dirty="0"/>
              <a:t>float</a:t>
            </a:r>
            <a:r>
              <a:rPr lang="en-US" dirty="0"/>
              <a:t>, </a:t>
            </a:r>
            <a:r>
              <a:rPr lang="en-US" b="1" dirty="0"/>
              <a:t>long</a:t>
            </a:r>
            <a:r>
              <a:rPr lang="en-US" dirty="0"/>
              <a:t>, </a:t>
            </a:r>
            <a:r>
              <a:rPr lang="en-US" b="1" dirty="0"/>
              <a:t>int</a:t>
            </a:r>
            <a:r>
              <a:rPr lang="en-US" dirty="0"/>
              <a:t> , </a:t>
            </a:r>
            <a:r>
              <a:rPr lang="en-US" b="1" dirty="0"/>
              <a:t>char</a:t>
            </a:r>
            <a:r>
              <a:rPr lang="en-US" dirty="0"/>
              <a:t> 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DD777-2392-45A5-8EBA-8F47A23AE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DB537-33DF-410B-A5C1-783A086D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004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5FDE-5641-4E6F-AAD4-A9939FD9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Mixing Data Types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5FAC4-E994-4055-9209-5DB36352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F9345-D0EB-41E3-97EE-F4B54022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C8A4193-33A5-4191-85E4-AF3F4526E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261" y="915733"/>
            <a:ext cx="9733477" cy="5428536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00FDED90-F559-4111-B07A-60F2C1595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5281"/>
            <a:ext cx="6283959" cy="664630"/>
          </a:xfrm>
        </p:spPr>
        <p:txBody>
          <a:bodyPr/>
          <a:lstStyle/>
          <a:p>
            <a:r>
              <a:rPr lang="en-US" dirty="0"/>
              <a:t>Casting Data Type: </a:t>
            </a:r>
            <a:r>
              <a:rPr lang="en-US" b="1" dirty="0">
                <a:solidFill>
                  <a:srgbClr val="FF0000"/>
                </a:solidFill>
              </a:rPr>
              <a:t>x = y;</a:t>
            </a:r>
          </a:p>
        </p:txBody>
      </p:sp>
    </p:spTree>
    <p:extLst>
      <p:ext uri="{BB962C8B-B14F-4D97-AF65-F5344CB8AC3E}">
        <p14:creationId xmlns:p14="http://schemas.microsoft.com/office/powerpoint/2010/main" val="40486071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EFCE-1969-4478-B333-2F525C46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Mixing Data Types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7F37C-FFC5-4FE2-9486-7678EE9A0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38490"/>
            <a:ext cx="6781799" cy="5003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Implicit Casting for the assignment</a:t>
            </a:r>
          </a:p>
          <a:p>
            <a:r>
              <a:rPr lang="en-US" dirty="0"/>
              <a:t>If the data type of the variable on the left side of an assignment operator differs from the data type of the right side operand, the compiler:</a:t>
            </a:r>
          </a:p>
          <a:p>
            <a:pPr lvl="1"/>
            <a:r>
              <a:rPr lang="en-US" dirty="0"/>
              <a:t>Promotes the right operand to the data type of the left operand </a:t>
            </a:r>
            <a:r>
              <a:rPr lang="en-US" dirty="0">
                <a:solidFill>
                  <a:srgbClr val="FF0000"/>
                </a:solidFill>
              </a:rPr>
              <a:t>if the left operand is of a higher data type than the right operand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Truncates the right operand to the data type of the left operand </a:t>
            </a:r>
            <a:r>
              <a:rPr lang="en-US" dirty="0">
                <a:solidFill>
                  <a:srgbClr val="FF0000"/>
                </a:solidFill>
              </a:rPr>
              <a:t>if the left operand is of a lower data type than the right operand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1AEF8-6BB9-4AD5-929D-B252DDE0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C8E0B-F21D-4543-A8F4-4F5CD32A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B87A31-F874-4806-8E3E-CD7C36F88333}"/>
              </a:ext>
            </a:extLst>
          </p:cNvPr>
          <p:cNvSpPr/>
          <p:nvPr/>
        </p:nvSpPr>
        <p:spPr>
          <a:xfrm>
            <a:off x="10133860" y="4013200"/>
            <a:ext cx="12954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0100 0001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02737F-2E8D-4F7B-9389-F080C6DBFF03}"/>
              </a:ext>
            </a:extLst>
          </p:cNvPr>
          <p:cNvSpPr/>
          <p:nvPr/>
        </p:nvSpPr>
        <p:spPr>
          <a:xfrm>
            <a:off x="8533660" y="3098800"/>
            <a:ext cx="12954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0000 0000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1D8A09-6B80-4C37-8DDB-509ADF741B49}"/>
              </a:ext>
            </a:extLst>
          </p:cNvPr>
          <p:cNvSpPr/>
          <p:nvPr/>
        </p:nvSpPr>
        <p:spPr>
          <a:xfrm>
            <a:off x="8533660" y="3403600"/>
            <a:ext cx="12954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0000 0000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4D09D7-B603-42B5-8976-40F1451AB05D}"/>
              </a:ext>
            </a:extLst>
          </p:cNvPr>
          <p:cNvSpPr/>
          <p:nvPr/>
        </p:nvSpPr>
        <p:spPr>
          <a:xfrm>
            <a:off x="8533660" y="3708400"/>
            <a:ext cx="12954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0000 0000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065039-D4EC-4F71-85B6-58A007A2F3A9}"/>
              </a:ext>
            </a:extLst>
          </p:cNvPr>
          <p:cNvSpPr/>
          <p:nvPr/>
        </p:nvSpPr>
        <p:spPr>
          <a:xfrm>
            <a:off x="8533660" y="4013200"/>
            <a:ext cx="12954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0100 0001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35F84E-57FF-43A2-9F23-2C7F94277A9C}"/>
              </a:ext>
            </a:extLst>
          </p:cNvPr>
          <p:cNvCxnSpPr>
            <a:stCxn id="21" idx="1"/>
            <a:endCxn id="25" idx="3"/>
          </p:cNvCxnSpPr>
          <p:nvPr/>
        </p:nvCxnSpPr>
        <p:spPr>
          <a:xfrm rot="10800000">
            <a:off x="9829060" y="4165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73E6C71-B323-4DE8-9DE9-79A59F3BB13D}"/>
              </a:ext>
            </a:extLst>
          </p:cNvPr>
          <p:cNvSpPr/>
          <p:nvPr/>
        </p:nvSpPr>
        <p:spPr>
          <a:xfrm>
            <a:off x="8533660" y="5613400"/>
            <a:ext cx="12954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0001 1001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7D78A4-9562-4C57-BDC7-AD874513AB93}"/>
              </a:ext>
            </a:extLst>
          </p:cNvPr>
          <p:cNvSpPr/>
          <p:nvPr/>
        </p:nvSpPr>
        <p:spPr>
          <a:xfrm>
            <a:off x="10133860" y="4699000"/>
            <a:ext cx="12954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0000 0000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50FC1C-AD37-47B6-A006-957AE826BEEC}"/>
              </a:ext>
            </a:extLst>
          </p:cNvPr>
          <p:cNvSpPr/>
          <p:nvPr/>
        </p:nvSpPr>
        <p:spPr>
          <a:xfrm>
            <a:off x="10133860" y="5003800"/>
            <a:ext cx="12954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0000 0000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6B4A0F-A2F2-4647-88BF-88B3C5C80572}"/>
              </a:ext>
            </a:extLst>
          </p:cNvPr>
          <p:cNvSpPr/>
          <p:nvPr/>
        </p:nvSpPr>
        <p:spPr>
          <a:xfrm>
            <a:off x="10133860" y="5308600"/>
            <a:ext cx="12954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0000 0000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FF1999B-54B5-4831-BD7E-237E054E2B81}"/>
              </a:ext>
            </a:extLst>
          </p:cNvPr>
          <p:cNvSpPr/>
          <p:nvPr/>
        </p:nvSpPr>
        <p:spPr>
          <a:xfrm>
            <a:off x="10133860" y="5613400"/>
            <a:ext cx="12954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0001 1001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4F3855E-6910-4032-8506-F4069C926F3B}"/>
              </a:ext>
            </a:extLst>
          </p:cNvPr>
          <p:cNvCxnSpPr/>
          <p:nvPr/>
        </p:nvCxnSpPr>
        <p:spPr>
          <a:xfrm rot="10800000">
            <a:off x="9829061" y="576421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661074-F028-49E4-9A0D-4A8CDC30D89B}"/>
              </a:ext>
            </a:extLst>
          </p:cNvPr>
          <p:cNvCxnSpPr>
            <a:cxnSpLocks/>
          </p:cNvCxnSpPr>
          <p:nvPr/>
        </p:nvCxnSpPr>
        <p:spPr>
          <a:xfrm flipV="1">
            <a:off x="7613440" y="3724312"/>
            <a:ext cx="839680" cy="832447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4FD185-0132-406F-A414-BFA0C3119402}"/>
              </a:ext>
            </a:extLst>
          </p:cNvPr>
          <p:cNvCxnSpPr/>
          <p:nvPr/>
        </p:nvCxnSpPr>
        <p:spPr>
          <a:xfrm>
            <a:off x="7810499" y="5767702"/>
            <a:ext cx="457200" cy="158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247838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F32D-FA6E-4B1D-9CD3-EF2D2815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Mixing Data Types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90907-468E-4014-ADAA-3196FAED8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b="1" dirty="0"/>
              <a:t>Implicit Casting for arithmetic and relational expressions</a:t>
            </a:r>
          </a:p>
          <a:p>
            <a:pPr lvl="1"/>
            <a:r>
              <a:rPr lang="en-US" sz="2000" dirty="0"/>
              <a:t>If the operands in an arithmetic or relational expression differ in data type, the compiler promotes </a:t>
            </a:r>
            <a:r>
              <a:rPr lang="en-US" sz="2000" dirty="0">
                <a:solidFill>
                  <a:srgbClr val="FF3300"/>
                </a:solidFill>
              </a:rPr>
              <a:t>the value of lower data type to a value of higher data type</a:t>
            </a:r>
            <a:r>
              <a:rPr lang="en-US" sz="2000" dirty="0"/>
              <a:t> before implementing the operation.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3E64E-1BB2-4241-85B6-0AA5626F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A2F10-D4F9-45F8-8996-B5674795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66D21E9-C9FB-484C-B84D-BA61CB73A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1" y="4710098"/>
            <a:ext cx="585216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46" tIns="50923" rIns="101846" bIns="50923" anchor="ctr"/>
          <a:lstStyle/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int n=3; long t=123; double x=5.3;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3*n      +           620*t         – 3*x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u="sng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int*int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+     (</a:t>
            </a:r>
            <a:r>
              <a:rPr lang="en-US" b="1" u="sng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int*long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  -  (</a:t>
            </a:r>
            <a:r>
              <a:rPr lang="en-US" b="1" u="sng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int*double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defTabSz="1019175"/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u="sng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int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      +         </a:t>
            </a:r>
            <a:r>
              <a:rPr lang="en-US" b="1" u="sng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-   </a:t>
            </a:r>
            <a:r>
              <a:rPr lang="en-US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long                      -  </a:t>
            </a:r>
            <a:r>
              <a:rPr lang="en-US" b="1" u="sng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13F6F61-A016-4CC2-9E25-0CE0211C5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8532" y="2922141"/>
            <a:ext cx="6850505" cy="1985342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724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BE42-E071-4988-8F59-99E591C2A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B23F6-071A-414E-BDBB-365E29DCD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271"/>
            <a:ext cx="7932173" cy="4959083"/>
          </a:xfrm>
        </p:spPr>
        <p:txBody>
          <a:bodyPr>
            <a:normAutofit/>
          </a:bodyPr>
          <a:lstStyle/>
          <a:p>
            <a:pPr marL="344488" indent="-344488">
              <a:lnSpc>
                <a:spcPct val="130000"/>
              </a:lnSpc>
            </a:pPr>
            <a:r>
              <a:rPr lang="en-US" dirty="0"/>
              <a:t>A variable is a </a:t>
            </a:r>
            <a:r>
              <a:rPr lang="en-US" u="sng" dirty="0">
                <a:solidFill>
                  <a:srgbClr val="FF0000"/>
                </a:solidFill>
              </a:rPr>
              <a:t>name</a:t>
            </a:r>
            <a:r>
              <a:rPr lang="en-US" dirty="0"/>
              <a:t> referencing to a memory location (address)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Holds binary </a:t>
            </a:r>
            <a:r>
              <a:rPr lang="en-US" u="sng" dirty="0">
                <a:solidFill>
                  <a:srgbClr val="FF0000"/>
                </a:solidFill>
              </a:rPr>
              <a:t>data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sym typeface="Wingdings" pitchFamily="2" charset="2"/>
              </a:rPr>
              <a:t>Two basic operations: set value, get value.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sym typeface="Wingdings" pitchFamily="2" charset="2"/>
              </a:rPr>
              <a:t>When the program is compiled, the compiler will determine the position where the variable is allocated.</a:t>
            </a:r>
          </a:p>
          <a:p>
            <a:pPr marL="344488" indent="-344488"/>
            <a:r>
              <a:rPr lang="en-US" dirty="0"/>
              <a:t>Questions:</a:t>
            </a:r>
          </a:p>
          <a:p>
            <a:pPr lvl="1"/>
            <a:r>
              <a:rPr lang="en-US" dirty="0"/>
              <a:t>Where is it?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It’s </a:t>
            </a:r>
            <a:r>
              <a:rPr lang="en-US" u="sng" dirty="0">
                <a:solidFill>
                  <a:srgbClr val="FF0000"/>
                </a:solidFill>
              </a:rPr>
              <a:t>Address</a:t>
            </a:r>
          </a:p>
          <a:p>
            <a:pPr lvl="1"/>
            <a:r>
              <a:rPr lang="en-US" dirty="0"/>
              <a:t>How many bytes does it occupy?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Data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DA757-87DD-4231-B06A-85724050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A81A7-F7EB-4BEB-AA73-4458087EA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7B403E-2AC3-483C-B572-6D1BA0C8531E}"/>
              </a:ext>
            </a:extLst>
          </p:cNvPr>
          <p:cNvGrpSpPr/>
          <p:nvPr/>
        </p:nvGrpSpPr>
        <p:grpSpPr>
          <a:xfrm>
            <a:off x="9020357" y="1981200"/>
            <a:ext cx="2514600" cy="2895600"/>
            <a:chOff x="6400800" y="1600200"/>
            <a:chExt cx="2514600" cy="28956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071A785-C742-4255-BB71-67A7B598FDD9}"/>
                </a:ext>
              </a:extLst>
            </p:cNvPr>
            <p:cNvSpPr/>
            <p:nvPr/>
          </p:nvSpPr>
          <p:spPr>
            <a:xfrm>
              <a:off x="7010400" y="1600200"/>
              <a:ext cx="19050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0000 1001</a:t>
              </a:r>
            </a:p>
            <a:p>
              <a:pPr algn="ctr">
                <a:defRPr/>
              </a:pPr>
              <a:r>
                <a:rPr lang="en-US" dirty="0"/>
                <a:t>1100 0011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07B8DD-AF50-4310-B24A-0CEE20025310}"/>
                </a:ext>
              </a:extLst>
            </p:cNvPr>
            <p:cNvSpPr/>
            <p:nvPr/>
          </p:nvSpPr>
          <p:spPr>
            <a:xfrm>
              <a:off x="7010400" y="2514600"/>
              <a:ext cx="19050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D2D6EC-A241-4338-83B6-BB5475742A29}"/>
                </a:ext>
              </a:extLst>
            </p:cNvPr>
            <p:cNvSpPr/>
            <p:nvPr/>
          </p:nvSpPr>
          <p:spPr>
            <a:xfrm>
              <a:off x="7010400" y="4038600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A30BA38-B8FA-42EB-A887-55137744C73E}"/>
                </a:ext>
              </a:extLst>
            </p:cNvPr>
            <p:cNvSpPr/>
            <p:nvPr/>
          </p:nvSpPr>
          <p:spPr>
            <a:xfrm>
              <a:off x="6400800" y="41148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rgbClr val="C00000"/>
                  </a:solidFill>
                </a:rPr>
                <a:t>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52462A6-61A7-49CD-8112-E79DA08CA0AB}"/>
                </a:ext>
              </a:extLst>
            </p:cNvPr>
            <p:cNvSpPr/>
            <p:nvPr/>
          </p:nvSpPr>
          <p:spPr>
            <a:xfrm>
              <a:off x="6400800" y="34290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rgbClr val="C00000"/>
                  </a:solidFill>
                </a:rPr>
                <a:t>b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F25813-F4C4-4E58-BA92-A9083A1F4F8B}"/>
                </a:ext>
              </a:extLst>
            </p:cNvPr>
            <p:cNvSpPr/>
            <p:nvPr/>
          </p:nvSpPr>
          <p:spPr>
            <a:xfrm>
              <a:off x="6400800" y="2057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rgbClr val="C00000"/>
                  </a:solidFill>
                </a:rPr>
                <a:t>c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31D09B-E92B-4283-829A-048A7605FAC1}"/>
              </a:ext>
            </a:extLst>
          </p:cNvPr>
          <p:cNvCxnSpPr/>
          <p:nvPr/>
        </p:nvCxnSpPr>
        <p:spPr>
          <a:xfrm rot="5400000">
            <a:off x="7345545" y="3354253"/>
            <a:ext cx="457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E1DB6D-6480-4183-9611-87194A37DD4D}"/>
              </a:ext>
            </a:extLst>
          </p:cNvPr>
          <p:cNvCxnSpPr/>
          <p:nvPr/>
        </p:nvCxnSpPr>
        <p:spPr>
          <a:xfrm rot="5400000">
            <a:off x="9249751" y="3353459"/>
            <a:ext cx="457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F52BD3-0111-435D-83AD-3F91E0800C3C}"/>
              </a:ext>
            </a:extLst>
          </p:cNvPr>
          <p:cNvCxnSpPr>
            <a:cxnSpLocks/>
          </p:cNvCxnSpPr>
          <p:nvPr/>
        </p:nvCxnSpPr>
        <p:spPr>
          <a:xfrm>
            <a:off x="4198374" y="1962150"/>
            <a:ext cx="4945626" cy="67442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F64E8B-0C86-4CDE-B845-8BFB55F4851C}"/>
              </a:ext>
            </a:extLst>
          </p:cNvPr>
          <p:cNvCxnSpPr>
            <a:cxnSpLocks/>
          </p:cNvCxnSpPr>
          <p:nvPr/>
        </p:nvCxnSpPr>
        <p:spPr>
          <a:xfrm flipV="1">
            <a:off x="4011561" y="2206100"/>
            <a:ext cx="5958349" cy="61330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E2A38C-3D91-4798-B841-2114F9654D65}"/>
              </a:ext>
            </a:extLst>
          </p:cNvPr>
          <p:cNvCxnSpPr>
            <a:cxnSpLocks/>
          </p:cNvCxnSpPr>
          <p:nvPr/>
        </p:nvCxnSpPr>
        <p:spPr>
          <a:xfrm flipV="1">
            <a:off x="5181600" y="4191000"/>
            <a:ext cx="4446769" cy="1295798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A74BD36C-689B-4BDD-83E6-D325CB181768}"/>
              </a:ext>
            </a:extLst>
          </p:cNvPr>
          <p:cNvSpPr/>
          <p:nvPr/>
        </p:nvSpPr>
        <p:spPr>
          <a:xfrm>
            <a:off x="9655174" y="2933291"/>
            <a:ext cx="449216" cy="1257709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D66635-FEF1-45CE-BEB3-2F1522CD175C}"/>
              </a:ext>
            </a:extLst>
          </p:cNvPr>
          <p:cNvSpPr/>
          <p:nvPr/>
        </p:nvSpPr>
        <p:spPr>
          <a:xfrm>
            <a:off x="9969910" y="5532018"/>
            <a:ext cx="1222712" cy="4517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2732323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5843-C4A2-452E-8DCB-074B8B85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Mixing Data Types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14E3E-445C-47B4-88E2-64E699405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1" y="1842424"/>
            <a:ext cx="3909820" cy="5003400"/>
          </a:xfrm>
        </p:spPr>
        <p:txBody>
          <a:bodyPr/>
          <a:lstStyle/>
          <a:p>
            <a:r>
              <a:rPr lang="en-US" b="1" dirty="0"/>
              <a:t>Explicit Casting</a:t>
            </a:r>
          </a:p>
          <a:p>
            <a:pPr lvl="1"/>
            <a:r>
              <a:rPr lang="en-US" dirty="0"/>
              <a:t>We may temporarily change the data type of any operand in any expression to obtain a result of a certain data type.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8419-83E6-4B93-AC68-BE9BD90A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A8B82-2C2B-411A-B560-D363DE84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7CBF802C-FDB4-4751-9C51-12B81D84F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45760" y="1542553"/>
            <a:ext cx="5262880" cy="166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E87BC2C-AD94-4E9E-A2AA-B4A51FDE9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1699" y="3400286"/>
            <a:ext cx="3909820" cy="290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BC94162-1DC0-4ADB-B600-C2F385F0E2BC}"/>
              </a:ext>
            </a:extLst>
          </p:cNvPr>
          <p:cNvSpPr/>
          <p:nvPr/>
        </p:nvSpPr>
        <p:spPr>
          <a:xfrm>
            <a:off x="7970520" y="4665207"/>
            <a:ext cx="12954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6D14AA-5D4F-4831-8C91-1F19612E6991}"/>
              </a:ext>
            </a:extLst>
          </p:cNvPr>
          <p:cNvSpPr/>
          <p:nvPr/>
        </p:nvSpPr>
        <p:spPr>
          <a:xfrm>
            <a:off x="9570720" y="3750807"/>
            <a:ext cx="12954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725A61-FBE9-49B4-90C6-85B551525552}"/>
              </a:ext>
            </a:extLst>
          </p:cNvPr>
          <p:cNvSpPr/>
          <p:nvPr/>
        </p:nvSpPr>
        <p:spPr>
          <a:xfrm>
            <a:off x="9570720" y="4055607"/>
            <a:ext cx="12954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AF530E-6D20-4F8A-94B4-A711308E691F}"/>
              </a:ext>
            </a:extLst>
          </p:cNvPr>
          <p:cNvSpPr/>
          <p:nvPr/>
        </p:nvSpPr>
        <p:spPr>
          <a:xfrm>
            <a:off x="9570720" y="4360407"/>
            <a:ext cx="12954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ADA45C-F929-478A-8B88-64FE0EE65AA9}"/>
              </a:ext>
            </a:extLst>
          </p:cNvPr>
          <p:cNvSpPr/>
          <p:nvPr/>
        </p:nvSpPr>
        <p:spPr>
          <a:xfrm>
            <a:off x="9570720" y="4665207"/>
            <a:ext cx="12954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4E5294-18CE-4674-BCA5-F256476CEBCF}"/>
              </a:ext>
            </a:extLst>
          </p:cNvPr>
          <p:cNvCxnSpPr/>
          <p:nvPr/>
        </p:nvCxnSpPr>
        <p:spPr>
          <a:xfrm rot="10800000">
            <a:off x="9265921" y="4816018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F9EDFCD-9888-4201-AE88-8D4DE908D52E}"/>
              </a:ext>
            </a:extLst>
          </p:cNvPr>
          <p:cNvSpPr/>
          <p:nvPr/>
        </p:nvSpPr>
        <p:spPr>
          <a:xfrm>
            <a:off x="8351520" y="5010647"/>
            <a:ext cx="609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4FAB10-7C33-4FA9-BDD1-192D86ECAC31}"/>
              </a:ext>
            </a:extLst>
          </p:cNvPr>
          <p:cNvSpPr/>
          <p:nvPr/>
        </p:nvSpPr>
        <p:spPr>
          <a:xfrm>
            <a:off x="9951720" y="5010647"/>
            <a:ext cx="609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9294050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41DC-794F-4FB5-98EF-C20FE56E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AB10D-BC4A-47CB-9D4E-467DC1B5C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a expression containing some more than one operator. Which operator will perform first? </a:t>
            </a:r>
            <a:r>
              <a:rPr lang="en-US" sz="2400" dirty="0">
                <a:sym typeface="Wingdings" pitchFamily="2" charset="2"/>
              </a:rPr>
              <a:t> Pre-defined Precedence.</a:t>
            </a:r>
          </a:p>
          <a:p>
            <a:r>
              <a:rPr lang="en-US" sz="2400" dirty="0"/>
              <a:t>We can use ( ) to instruct the compiler to evaluate the expression within the parentheses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42221-6356-4B63-8524-405D489E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01897-B33E-4123-90FB-94C48809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7C8B8D-76EE-4A93-BEBC-BE8FDD63A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0640" y="3667760"/>
            <a:ext cx="4640679" cy="259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747AAE5-4600-482E-9F13-AB111F8F7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4880" y="3667760"/>
            <a:ext cx="2702560" cy="25958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none" lIns="101846" tIns="50923" rIns="101846" bIns="50923" anchor="ctr"/>
          <a:lstStyle/>
          <a:p>
            <a:pPr defTabSz="1019175">
              <a:defRPr/>
            </a:pPr>
            <a:r>
              <a:rPr lang="en-US" sz="2000" b="1" dirty="0"/>
              <a:t>int m=3, k=2, n=4;</a:t>
            </a:r>
          </a:p>
          <a:p>
            <a:pPr defTabSz="1019175">
              <a:defRPr/>
            </a:pPr>
            <a:r>
              <a:rPr lang="en-US" sz="2000" b="1" dirty="0"/>
              <a:t>What is the results?</a:t>
            </a:r>
          </a:p>
          <a:p>
            <a:pPr defTabSz="1019175">
              <a:defRPr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m&lt;n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k&lt;m&lt;n 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k&gt;m&gt;n 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m&lt;n&gt;k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m&amp;&amp; k&lt;n</a:t>
            </a:r>
          </a:p>
        </p:txBody>
      </p:sp>
    </p:spTree>
    <p:extLst>
      <p:ext uri="{BB962C8B-B14F-4D97-AF65-F5344CB8AC3E}">
        <p14:creationId xmlns:p14="http://schemas.microsoft.com/office/powerpoint/2010/main" val="19691237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F253-D27F-4832-AC7F-89F8C11A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ACE38-F8F5-46DE-91BB-508920303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422"/>
            <a:ext cx="11079479" cy="5022277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Variable is  ……</a:t>
            </a:r>
          </a:p>
          <a:p>
            <a:pPr>
              <a:lnSpc>
                <a:spcPct val="110000"/>
              </a:lnSpc>
            </a:pPr>
            <a:r>
              <a:rPr lang="en-US" b="1" dirty="0"/>
              <a:t>Basic memory operations are…..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Expression is ……….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Which of the following operators will change value of a variable?  +   -   *   /   %   ++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Which of the following operators can accept only one operand?  +   -   *   /   %   --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13 &amp; 7 = 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62 | 53 = 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17 ^ 21 = 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12 &gt;&gt; 2 = 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65 &lt;&lt; 3 =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E50BF-8282-4F06-A705-5419AB6B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088A8-1900-4DA9-86E1-8864D1D1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164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93CF6-AFF1-481C-BAB5-147A77D8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E7812-463F-4706-99B3-EDD80DA45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Expressions</a:t>
            </a:r>
          </a:p>
          <a:p>
            <a:pPr lvl="1"/>
            <a:r>
              <a:rPr lang="en-US" dirty="0"/>
              <a:t>Arithmetic operators</a:t>
            </a:r>
          </a:p>
          <a:p>
            <a:pPr lvl="1"/>
            <a:r>
              <a:rPr lang="en-US" dirty="0"/>
              <a:t>Relational operators</a:t>
            </a:r>
          </a:p>
          <a:p>
            <a:pPr lvl="1"/>
            <a:r>
              <a:rPr lang="en-US" dirty="0"/>
              <a:t>Logical operators</a:t>
            </a:r>
          </a:p>
          <a:p>
            <a:pPr lvl="1"/>
            <a:r>
              <a:rPr lang="en-US" dirty="0"/>
              <a:t>Bit operators</a:t>
            </a:r>
          </a:p>
          <a:p>
            <a:pPr lvl="1"/>
            <a:r>
              <a:rPr lang="en-US" dirty="0"/>
              <a:t>Shorthand Assignment Operators </a:t>
            </a:r>
          </a:p>
          <a:p>
            <a:pPr lvl="1"/>
            <a:r>
              <a:rPr lang="en-US" dirty="0"/>
              <a:t>Casting </a:t>
            </a:r>
          </a:p>
          <a:p>
            <a:pPr lvl="1"/>
            <a:r>
              <a:rPr lang="en-US" dirty="0"/>
              <a:t>Precedence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D25E8-DCF1-4B0F-9D7E-31757C32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A3F55-469E-4103-BA6A-9C2AFD14D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7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94E6-F018-4D4A-8558-0F83F5A9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13882-E4B0-467D-BBA5-B620CA588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C language associates a data type with each variable. Each data type occupies a compiler-defined number of bytes.</a:t>
            </a:r>
          </a:p>
          <a:p>
            <a:pPr>
              <a:lnSpc>
                <a:spcPct val="150000"/>
              </a:lnSpc>
            </a:pPr>
            <a:r>
              <a:rPr lang="en-US" dirty="0"/>
              <a:t>A data type defines: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How the values are stored and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How the operations on those values are performed. </a:t>
            </a:r>
          </a:p>
          <a:p>
            <a:pPr>
              <a:lnSpc>
                <a:spcPct val="150000"/>
              </a:lnSpc>
            </a:pPr>
            <a:r>
              <a:rPr lang="en-US" dirty="0"/>
              <a:t>Typed languages defined some primitive data types.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964B7-AF29-48C0-B27D-5FBF80F5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4197D-F1AB-4284-BA9E-6D196B68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56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2193A-7B81-412C-A3F3-33DF3D84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43A37-BEEE-4925-831E-B2739627A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62623"/>
            <a:ext cx="10515600" cy="4959083"/>
          </a:xfrm>
        </p:spPr>
        <p:txBody>
          <a:bodyPr/>
          <a:lstStyle/>
          <a:p>
            <a:r>
              <a:rPr lang="en-US" dirty="0"/>
              <a:t>The four most common types of the C language for performing arithmetic calculations are: </a:t>
            </a:r>
            <a:r>
              <a:rPr lang="en-US" b="1" dirty="0"/>
              <a:t>char</a:t>
            </a:r>
            <a:r>
              <a:rPr lang="en-US" dirty="0"/>
              <a:t>, </a:t>
            </a:r>
            <a:r>
              <a:rPr lang="en-US" b="1" dirty="0"/>
              <a:t>int</a:t>
            </a:r>
            <a:r>
              <a:rPr lang="en-US" dirty="0"/>
              <a:t>, </a:t>
            </a:r>
            <a:r>
              <a:rPr lang="en-US" b="1" dirty="0"/>
              <a:t>float</a:t>
            </a:r>
            <a:r>
              <a:rPr lang="en-US" dirty="0"/>
              <a:t>, </a:t>
            </a:r>
            <a:r>
              <a:rPr lang="en-US" b="1" dirty="0"/>
              <a:t>double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F50ED-D446-40A5-AC14-351EC552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6D695-8F7E-4E4F-9FD5-90273A2C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26B603-4C74-4F53-AEF1-CAD4376D2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186" y="3307455"/>
            <a:ext cx="1577627" cy="1044422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282787-E9D6-4E04-BF44-09F9E03FD4C7}"/>
              </a:ext>
            </a:extLst>
          </p:cNvPr>
          <p:cNvSpPr txBox="1">
            <a:spLocks/>
          </p:cNvSpPr>
          <p:nvPr/>
        </p:nvSpPr>
        <p:spPr>
          <a:xfrm>
            <a:off x="389604" y="2767778"/>
            <a:ext cx="11340280" cy="5211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2">
                  <a:lumMod val="50000"/>
                </a:schemeClr>
              </a:buClr>
              <a:buSzPct val="50000"/>
              <a:buFont typeface="Wingdings" panose="05000000000000000000" pitchFamily="2" charset="2"/>
              <a:buChar char="u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char: </a:t>
            </a:r>
            <a:r>
              <a:rPr lang="en-US" sz="2200" dirty="0"/>
              <a:t>Occupies one byte and can store a small integer value, a single character or a single symbol: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6A7B10-4571-4447-93E2-E6E2BCBB7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016" y="4926665"/>
            <a:ext cx="8819968" cy="1524537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B6D622-FDB0-4F4B-AEC5-40059795D271}"/>
              </a:ext>
            </a:extLst>
          </p:cNvPr>
          <p:cNvSpPr txBox="1">
            <a:spLocks/>
          </p:cNvSpPr>
          <p:nvPr/>
        </p:nvSpPr>
        <p:spPr>
          <a:xfrm>
            <a:off x="389604" y="4493962"/>
            <a:ext cx="11576254" cy="5211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2">
                  <a:lumMod val="50000"/>
                </a:schemeClr>
              </a:buClr>
              <a:buSzPct val="50000"/>
              <a:buFont typeface="Wingdings" panose="05000000000000000000" pitchFamily="2" charset="2"/>
              <a:buChar char="u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int:</a:t>
            </a:r>
            <a:r>
              <a:rPr lang="en-US" sz="2200" dirty="0"/>
              <a:t> occupies one word and can store an integer value. In a 32-bit environment, an </a:t>
            </a:r>
            <a:r>
              <a:rPr lang="en-US" sz="2200" b="1" dirty="0"/>
              <a:t>int</a:t>
            </a:r>
            <a:r>
              <a:rPr lang="en-US" sz="2200" dirty="0"/>
              <a:t> occupies 4 bytes: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349427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2DFE-8DCC-4EA2-B2EB-C5A52147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Types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3E791-CB8D-4E19-854D-BB084584E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863" y="1632992"/>
            <a:ext cx="11517710" cy="575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float</a:t>
            </a:r>
            <a:r>
              <a:rPr lang="en-US" sz="2200" dirty="0"/>
              <a:t>: typically occupies 4 bytes and can store a single-precision, floating-point number: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6AE0E-1D75-4C0F-9844-004AA869D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C1FD2-CF8A-4CE4-A3D6-9C01888F6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30/12/2024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D20B0B-2294-498A-84B0-229A2D972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284" y="2180952"/>
            <a:ext cx="8433619" cy="143486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2673966-289D-4A5C-9B91-C91E116A41CF}"/>
              </a:ext>
            </a:extLst>
          </p:cNvPr>
          <p:cNvSpPr txBox="1">
            <a:spLocks/>
          </p:cNvSpPr>
          <p:nvPr/>
        </p:nvSpPr>
        <p:spPr>
          <a:xfrm>
            <a:off x="337144" y="4261026"/>
            <a:ext cx="11517710" cy="57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2">
                  <a:lumMod val="50000"/>
                </a:schemeClr>
              </a:buClr>
              <a:buSzPct val="50000"/>
              <a:buFont typeface="Wingdings" panose="05000000000000000000" pitchFamily="2" charset="2"/>
              <a:buChar char="u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200" b="1" dirty="0"/>
              <a:t>double</a:t>
            </a:r>
            <a:r>
              <a:rPr lang="en-US" sz="2200" dirty="0"/>
              <a:t>: typically occupies 8 bytes and can store a double-precision, floating-point number: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B36A93-E25E-4751-A37A-5F503E20A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63" y="4867093"/>
            <a:ext cx="11438273" cy="1030475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5794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9587</TotalTime>
  <Words>3610</Words>
  <Application>Microsoft Office PowerPoint</Application>
  <PresentationFormat>Widescreen</PresentationFormat>
  <Paragraphs>628</Paragraphs>
  <Slides>63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Calibri</vt:lpstr>
      <vt:lpstr>Consolas</vt:lpstr>
      <vt:lpstr>Segoe UI</vt:lpstr>
      <vt:lpstr>Times New Roman</vt:lpstr>
      <vt:lpstr>Wingdings</vt:lpstr>
      <vt:lpstr>Office Theme</vt:lpstr>
      <vt:lpstr>Basic Computation</vt:lpstr>
      <vt:lpstr>Objectives</vt:lpstr>
      <vt:lpstr>Contents</vt:lpstr>
      <vt:lpstr>Variables and Data types</vt:lpstr>
      <vt:lpstr>Introduction</vt:lpstr>
      <vt:lpstr>Variables</vt:lpstr>
      <vt:lpstr>Data Types</vt:lpstr>
      <vt:lpstr>Arithmetic Types</vt:lpstr>
      <vt:lpstr>Arithmetic Types (cont.)</vt:lpstr>
      <vt:lpstr>int Type Size Specifiers</vt:lpstr>
      <vt:lpstr>double Type Size Specifier</vt:lpstr>
      <vt:lpstr>const Qualifier</vt:lpstr>
      <vt:lpstr>Representing Values</vt:lpstr>
      <vt:lpstr>Representation of Integral Values</vt:lpstr>
      <vt:lpstr>Exercise 1: </vt:lpstr>
      <vt:lpstr>Negative and Positive Values</vt:lpstr>
      <vt:lpstr>Two's complement notation</vt:lpstr>
      <vt:lpstr>Exercise 2: Use signed 1-byte integral number</vt:lpstr>
      <vt:lpstr>Unsigned Integers</vt:lpstr>
      <vt:lpstr>Cultural Symbols (characters)</vt:lpstr>
      <vt:lpstr>ASCII table for characters</vt:lpstr>
      <vt:lpstr>Exercise 3:</vt:lpstr>
      <vt:lpstr>The range of values of data types</vt:lpstr>
      <vt:lpstr>Declaring (Creating) Variables</vt:lpstr>
      <vt:lpstr>Reserved words</vt:lpstr>
      <vt:lpstr>Exercise 4:</vt:lpstr>
      <vt:lpstr>Some operations on variables:</vt:lpstr>
      <vt:lpstr>Example 1: Variable &amp; Data Types</vt:lpstr>
      <vt:lpstr>Example 2: Variable &amp; Data Types</vt:lpstr>
      <vt:lpstr>Questions as Summary</vt:lpstr>
      <vt:lpstr>Basic Memory Operations</vt:lpstr>
      <vt:lpstr>1. Literals</vt:lpstr>
      <vt:lpstr>Literals: Characters, Strings</vt:lpstr>
      <vt:lpstr>Literals: Escape Sequences</vt:lpstr>
      <vt:lpstr>Literals: Escape Sequences (cont.)</vt:lpstr>
      <vt:lpstr>Literals: Numbers</vt:lpstr>
      <vt:lpstr>2. Named Constants</vt:lpstr>
      <vt:lpstr>2. Named Constants (cont.)</vt:lpstr>
      <vt:lpstr>2. Named Constants (cont.)</vt:lpstr>
      <vt:lpstr>3. Input/ Output variables</vt:lpstr>
      <vt:lpstr>Conversion Specifiers</vt:lpstr>
      <vt:lpstr>Example 1:</vt:lpstr>
      <vt:lpstr>Example 2:</vt:lpstr>
      <vt:lpstr>Question</vt:lpstr>
      <vt:lpstr>Exercise 5:</vt:lpstr>
      <vt:lpstr>Expressions</vt:lpstr>
      <vt:lpstr>Expressions</vt:lpstr>
      <vt:lpstr>1. Arithmetic Operators</vt:lpstr>
      <vt:lpstr>1. Arithmetic Operators - Example 1</vt:lpstr>
      <vt:lpstr>1. Arithmetic Operators - Example 2</vt:lpstr>
      <vt:lpstr>2. Relational Operators</vt:lpstr>
      <vt:lpstr>3. Logical Operators</vt:lpstr>
      <vt:lpstr>4. Bitwise Operators</vt:lpstr>
      <vt:lpstr>4. Bitwise Operators (cont.)</vt:lpstr>
      <vt:lpstr>5. Assignments Operators</vt:lpstr>
      <vt:lpstr>6. Mixing Data Types</vt:lpstr>
      <vt:lpstr>6. Mixing Data Types (cont.)</vt:lpstr>
      <vt:lpstr>6. Mixing Data Types (cont.)</vt:lpstr>
      <vt:lpstr>6. Mixing Data Types (cont.)</vt:lpstr>
      <vt:lpstr>6. Mixing Data Types (cont.)</vt:lpstr>
      <vt:lpstr>7. Operator Precedence</vt:lpstr>
      <vt:lpstr>Summary</vt:lpstr>
      <vt:lpstr>Summary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Phạm Ngọc Thọ</cp:lastModifiedBy>
  <cp:revision>432</cp:revision>
  <dcterms:created xsi:type="dcterms:W3CDTF">2021-01-25T08:25:31Z</dcterms:created>
  <dcterms:modified xsi:type="dcterms:W3CDTF">2024-12-30T02:15:56Z</dcterms:modified>
</cp:coreProperties>
</file>