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handoutMasterIdLst>
    <p:handoutMasterId r:id="rId63"/>
  </p:handoutMasterIdLst>
  <p:sldIdLst>
    <p:sldId id="256" r:id="rId2"/>
    <p:sldId id="533" r:id="rId3"/>
    <p:sldId id="281" r:id="rId4"/>
    <p:sldId id="283" r:id="rId5"/>
    <p:sldId id="439" r:id="rId6"/>
    <p:sldId id="534" r:id="rId7"/>
    <p:sldId id="535" r:id="rId8"/>
    <p:sldId id="537" r:id="rId9"/>
    <p:sldId id="579" r:id="rId10"/>
    <p:sldId id="538" r:id="rId11"/>
    <p:sldId id="580" r:id="rId12"/>
    <p:sldId id="536" r:id="rId13"/>
    <p:sldId id="539" r:id="rId14"/>
    <p:sldId id="540" r:id="rId15"/>
    <p:sldId id="541" r:id="rId16"/>
    <p:sldId id="542" r:id="rId17"/>
    <p:sldId id="543" r:id="rId18"/>
    <p:sldId id="544" r:id="rId19"/>
    <p:sldId id="581" r:id="rId20"/>
    <p:sldId id="545" r:id="rId21"/>
    <p:sldId id="546" r:id="rId22"/>
    <p:sldId id="547" r:id="rId23"/>
    <p:sldId id="548" r:id="rId24"/>
    <p:sldId id="549" r:id="rId25"/>
    <p:sldId id="550" r:id="rId26"/>
    <p:sldId id="551" r:id="rId27"/>
    <p:sldId id="552" r:id="rId28"/>
    <p:sldId id="553" r:id="rId29"/>
    <p:sldId id="555" r:id="rId30"/>
    <p:sldId id="554" r:id="rId31"/>
    <p:sldId id="556" r:id="rId32"/>
    <p:sldId id="557" r:id="rId33"/>
    <p:sldId id="558" r:id="rId34"/>
    <p:sldId id="559" r:id="rId35"/>
    <p:sldId id="560" r:id="rId36"/>
    <p:sldId id="561" r:id="rId37"/>
    <p:sldId id="562" r:id="rId38"/>
    <p:sldId id="563" r:id="rId39"/>
    <p:sldId id="564" r:id="rId40"/>
    <p:sldId id="565" r:id="rId41"/>
    <p:sldId id="566" r:id="rId42"/>
    <p:sldId id="567" r:id="rId43"/>
    <p:sldId id="568" r:id="rId44"/>
    <p:sldId id="569" r:id="rId45"/>
    <p:sldId id="570" r:id="rId46"/>
    <p:sldId id="571" r:id="rId47"/>
    <p:sldId id="572" r:id="rId48"/>
    <p:sldId id="573" r:id="rId49"/>
    <p:sldId id="574" r:id="rId50"/>
    <p:sldId id="575" r:id="rId51"/>
    <p:sldId id="576" r:id="rId52"/>
    <p:sldId id="577" r:id="rId53"/>
    <p:sldId id="578" r:id="rId54"/>
    <p:sldId id="582" r:id="rId55"/>
    <p:sldId id="583" r:id="rId56"/>
    <p:sldId id="584" r:id="rId57"/>
    <p:sldId id="585" r:id="rId58"/>
    <p:sldId id="586" r:id="rId59"/>
    <p:sldId id="587" r:id="rId60"/>
    <p:sldId id="532"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ạm Ngọc Thọ" initials="PNT" lastIdx="1" clrIdx="0">
    <p:extLst>
      <p:ext uri="{19B8F6BF-5375-455C-9EA6-DF929625EA0E}">
        <p15:presenceInfo xmlns:p15="http://schemas.microsoft.com/office/powerpoint/2012/main" userId="S::thopn.BK.CCNA.insFPT@student.bkacad.edu.vn::29db4276-bc41-4dbe-bd3a-5a8c89f9caf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CC"/>
    <a:srgbClr val="0000FF"/>
    <a:srgbClr val="FF0066"/>
    <a:srgbClr val="B31996"/>
    <a:srgbClr val="FF9900"/>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785" autoAdjust="0"/>
    <p:restoredTop sz="95226" autoAdjust="0"/>
  </p:normalViewPr>
  <p:slideViewPr>
    <p:cSldViewPr snapToGrid="0">
      <p:cViewPr varScale="1">
        <p:scale>
          <a:sx n="78" d="100"/>
          <a:sy n="78" d="100"/>
        </p:scale>
        <p:origin x="1138" y="72"/>
      </p:cViewPr>
      <p:guideLst/>
    </p:cSldViewPr>
  </p:slideViewPr>
  <p:notesTextViewPr>
    <p:cViewPr>
      <p:scale>
        <a:sx n="1" d="1"/>
        <a:sy n="1" d="1"/>
      </p:scale>
      <p:origin x="0" y="0"/>
    </p:cViewPr>
  </p:notesTextViewPr>
  <p:notesViewPr>
    <p:cSldViewPr snapToGrid="0">
      <p:cViewPr varScale="1">
        <p:scale>
          <a:sx n="62" d="100"/>
          <a:sy n="62" d="100"/>
        </p:scale>
        <p:origin x="3154" y="77"/>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949DFF5-E44F-48DD-8FAD-EF15CFF7F474}" type="datetimeFigureOut">
              <a:rPr lang="en-US" smtClean="0"/>
              <a:t>12/30/2024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431253-AA71-4F4F-9BF6-D6DC574A3AAF}" type="slidenum">
              <a:rPr lang="en-US" smtClean="0"/>
              <a:t>‹#›</a:t>
            </a:fld>
            <a:endParaRPr lang="en-US" dirty="0"/>
          </a:p>
        </p:txBody>
      </p:sp>
    </p:spTree>
    <p:extLst>
      <p:ext uri="{BB962C8B-B14F-4D97-AF65-F5344CB8AC3E}">
        <p14:creationId xmlns:p14="http://schemas.microsoft.com/office/powerpoint/2010/main" val="16768054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12/30/2024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dirty="0"/>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836319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508756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5</a:t>
            </a:fld>
            <a:endParaRPr lang="en-US" dirty="0"/>
          </a:p>
        </p:txBody>
      </p:sp>
    </p:spTree>
    <p:extLst>
      <p:ext uri="{BB962C8B-B14F-4D97-AF65-F5344CB8AC3E}">
        <p14:creationId xmlns:p14="http://schemas.microsoft.com/office/powerpoint/2010/main" val="1329587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41</a:t>
            </a:fld>
            <a:endParaRPr lang="en-US" dirty="0"/>
          </a:p>
        </p:txBody>
      </p:sp>
    </p:spTree>
    <p:extLst>
      <p:ext uri="{BB962C8B-B14F-4D97-AF65-F5344CB8AC3E}">
        <p14:creationId xmlns:p14="http://schemas.microsoft.com/office/powerpoint/2010/main" val="3846549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49</a:t>
            </a:fld>
            <a:endParaRPr lang="en-US" dirty="0"/>
          </a:p>
        </p:txBody>
      </p:sp>
    </p:spTree>
    <p:extLst>
      <p:ext uri="{BB962C8B-B14F-4D97-AF65-F5344CB8AC3E}">
        <p14:creationId xmlns:p14="http://schemas.microsoft.com/office/powerpoint/2010/main" val="27331019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To Identify and Fix Errors:</a:t>
            </a:r>
            <a:endParaRPr lang="en-US" dirty="0"/>
          </a:p>
          <a:p>
            <a:pPr lvl="1">
              <a:buFont typeface="Arial" panose="020B0604020202020204" pitchFamily="34" charset="0"/>
              <a:buChar char="•"/>
            </a:pPr>
            <a:r>
              <a:rPr lang="en-US" dirty="0"/>
              <a:t>Debugging helps locate the root cause of errors or unexpected behaviors in your code.</a:t>
            </a:r>
          </a:p>
          <a:p>
            <a:pPr lvl="1">
              <a:buFont typeface="Arial" panose="020B0604020202020204" pitchFamily="34" charset="0"/>
              <a:buChar char="•"/>
            </a:pPr>
            <a:r>
              <a:rPr lang="en-US" dirty="0"/>
              <a:t>Bugs can cause crashes, incorrect outputs, or inefficient performance, which debugging aims to resolve.</a:t>
            </a:r>
          </a:p>
          <a:p>
            <a:r>
              <a:rPr lang="en-US" b="1" dirty="0"/>
              <a:t>To Save Time and Effort:</a:t>
            </a:r>
            <a:endParaRPr lang="en-US" dirty="0"/>
          </a:p>
          <a:p>
            <a:pPr lvl="1">
              <a:buFont typeface="Arial" panose="020B0604020202020204" pitchFamily="34" charset="0"/>
              <a:buChar char="•"/>
            </a:pPr>
            <a:r>
              <a:rPr lang="en-US" dirty="0"/>
              <a:t>Debugging tools provide efficient ways to inspect and track the state of the program in real-time, allowing developers to fix issues faster compared to manually scanning the code.</a:t>
            </a:r>
          </a:p>
          <a:p>
            <a:r>
              <a:rPr lang="en-US" b="1" dirty="0"/>
              <a:t>To Understand Program Behavior:</a:t>
            </a:r>
            <a:endParaRPr lang="en-US" dirty="0"/>
          </a:p>
          <a:p>
            <a:pPr lvl="1">
              <a:buFont typeface="Arial" panose="020B0604020202020204" pitchFamily="34" charset="0"/>
              <a:buChar char="•"/>
            </a:pPr>
            <a:r>
              <a:rPr lang="en-US" dirty="0"/>
              <a:t>Debugging allows developers to step through their code line by line, making it easier to understand how data flows and how logic is executed within the program.</a:t>
            </a:r>
          </a:p>
          <a:p>
            <a:r>
              <a:rPr lang="en-US" b="1" dirty="0"/>
              <a:t>To Improve Software Quality:</a:t>
            </a:r>
            <a:endParaRPr lang="en-US" dirty="0"/>
          </a:p>
          <a:p>
            <a:pPr lvl="1">
              <a:buFont typeface="Arial" panose="020B0604020202020204" pitchFamily="34" charset="0"/>
              <a:buChar char="•"/>
            </a:pPr>
            <a:r>
              <a:rPr lang="en-US" dirty="0"/>
              <a:t>By identifying and fixing bugs, debugging ensures the software is reliable, performs well, and meets user expectations.</a:t>
            </a:r>
          </a:p>
          <a:p>
            <a:r>
              <a:rPr lang="en-US" b="1" dirty="0"/>
              <a:t>To Prevent Future Issues:</a:t>
            </a:r>
            <a:endParaRPr lang="en-US" dirty="0"/>
          </a:p>
          <a:p>
            <a:pPr lvl="1">
              <a:buFont typeface="Arial" panose="020B0604020202020204" pitchFamily="34" charset="0"/>
              <a:buChar char="•"/>
            </a:pPr>
            <a:r>
              <a:rPr lang="en-US" dirty="0"/>
              <a:t>Debugging helps uncover potential flaws in code logic or design that might cause problems later, ensuring a more robust application.</a:t>
            </a:r>
          </a:p>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54</a:t>
            </a:fld>
            <a:endParaRPr lang="en-US" dirty="0"/>
          </a:p>
        </p:txBody>
      </p:sp>
    </p:spTree>
    <p:extLst>
      <p:ext uri="{BB962C8B-B14F-4D97-AF65-F5344CB8AC3E}">
        <p14:creationId xmlns:p14="http://schemas.microsoft.com/office/powerpoint/2010/main" val="18143110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dirty="0"/>
          </a:p>
        </p:txBody>
      </p:sp>
      <p:sp>
        <p:nvSpPr>
          <p:cNvPr id="7" name="Title 1">
            <a:extLst>
              <a:ext uri="{FF2B5EF4-FFF2-40B4-BE49-F238E27FC236}">
                <a16:creationId xmlns:a16="http://schemas.microsoft.com/office/drawing/2014/main" id="{DA6BC0A3-5664-48A6-A974-907B2A60A896}"/>
              </a:ext>
            </a:extLst>
          </p:cNvPr>
          <p:cNvSpPr>
            <a:spLocks noGrp="1"/>
          </p:cNvSpPr>
          <p:nvPr>
            <p:ph type="ctrTitle" hasCustomPrompt="1"/>
          </p:nvPr>
        </p:nvSpPr>
        <p:spPr>
          <a:xfrm>
            <a:off x="1524000" y="2241458"/>
            <a:ext cx="9202270" cy="1518779"/>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lvl1pPr algn="ctr">
              <a:defRPr/>
            </a:lvl1pPr>
          </a:lstStyle>
          <a:p>
            <a:r>
              <a:rPr lang="en-US" altLang="ko-KR" sz="4400" b="1" dirty="0">
                <a:latin typeface="Arial" panose="020B0604020202020204" pitchFamily="34" charset="0"/>
                <a:cs typeface="Arial" panose="020B0604020202020204" pitchFamily="34" charset="0"/>
              </a:rPr>
              <a:t> </a:t>
            </a:r>
            <a:r>
              <a:rPr lang="en-US" altLang="ko-KR" sz="4400" b="1" dirty="0">
                <a:solidFill>
                  <a:schemeClr val="accent2"/>
                </a:solidFill>
                <a:latin typeface="Arial" panose="020B0604020202020204" pitchFamily="34" charset="0"/>
                <a:cs typeface="Arial" panose="020B0604020202020204" pitchFamily="34" charset="0"/>
              </a:rPr>
              <a:t>Topic …</a:t>
            </a:r>
            <a:endParaRPr lang="en-US" sz="4400" dirty="0">
              <a:solidFill>
                <a:schemeClr val="accent2"/>
              </a:solidFill>
            </a:endParaRPr>
          </a:p>
        </p:txBody>
      </p:sp>
      <p:pic>
        <p:nvPicPr>
          <p:cNvPr id="5" name="Picture 1">
            <a:extLst>
              <a:ext uri="{FF2B5EF4-FFF2-40B4-BE49-F238E27FC236}">
                <a16:creationId xmlns:a16="http://schemas.microsoft.com/office/drawing/2014/main" id="{A7E26239-ED46-43D4-8C6D-726115445251}"/>
              </a:ext>
            </a:extLst>
          </p:cNvPr>
          <p:cNvPicPr>
            <a:picLocks noChangeAspect="1" noChangeArrowheads="1"/>
          </p:cNvPicPr>
          <p:nvPr userDrawn="1"/>
        </p:nvPicPr>
        <p:blipFill rotWithShape="1">
          <a:blip r:embed="rId2"/>
          <a:srcRect l="32897" b="-14369"/>
          <a:stretch/>
        </p:blipFill>
        <p:spPr bwMode="auto">
          <a:xfrm>
            <a:off x="0" y="26362"/>
            <a:ext cx="1616364" cy="658121"/>
          </a:xfrm>
          <a:prstGeom prst="rect">
            <a:avLst/>
          </a:prstGeom>
          <a:noFill/>
          <a:ln w="9525">
            <a:noFill/>
            <a:miter lim="800000"/>
            <a:headEnd/>
            <a:tailEnd/>
          </a:ln>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1C2434-2AF2-4BF2-BD0B-95CBD5EB0128}" type="datetime1">
              <a:rPr lang="vi-VN" smtClean="0"/>
              <a:t>30/12/2024</a:t>
            </a:fld>
            <a:endParaRPr lang="en-US" dirty="0"/>
          </a:p>
        </p:txBody>
      </p:sp>
      <p:sp>
        <p:nvSpPr>
          <p:cNvPr id="5" name="Footer Placeholder 4"/>
          <p:cNvSpPr>
            <a:spLocks noGrp="1"/>
          </p:cNvSpPr>
          <p:nvPr>
            <p:ph type="ftr" sz="quarter" idx="11"/>
          </p:nvPr>
        </p:nvSpPr>
        <p:spPr/>
        <p:txBody>
          <a:bodyPr/>
          <a:lstStyle/>
          <a:p>
            <a:r>
              <a:rPr lang="en-US" dirty="0"/>
              <a:t>Course Introduction</a:t>
            </a:r>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dirty="0"/>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576082-5D4E-4969-8016-69F376C871AD}" type="datetime1">
              <a:rPr lang="vi-VN" smtClean="0"/>
              <a:t>30/12/2024</a:t>
            </a:fld>
            <a:endParaRPr lang="en-US" dirty="0"/>
          </a:p>
        </p:txBody>
      </p:sp>
      <p:sp>
        <p:nvSpPr>
          <p:cNvPr id="5" name="Footer Placeholder 4"/>
          <p:cNvSpPr>
            <a:spLocks noGrp="1"/>
          </p:cNvSpPr>
          <p:nvPr>
            <p:ph type="ftr" sz="quarter" idx="11"/>
          </p:nvPr>
        </p:nvSpPr>
        <p:spPr/>
        <p:txBody>
          <a:bodyPr/>
          <a:lstStyle/>
          <a:p>
            <a:r>
              <a:rPr lang="en-US" dirty="0"/>
              <a:t>Course Introduction</a:t>
            </a:r>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dirty="0"/>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dirty="0"/>
          </a:p>
        </p:txBody>
      </p:sp>
      <p:sp>
        <p:nvSpPr>
          <p:cNvPr id="2" name="Title 1"/>
          <p:cNvSpPr>
            <a:spLocks noGrp="1"/>
          </p:cNvSpPr>
          <p:nvPr>
            <p:ph type="title"/>
          </p:nvPr>
        </p:nvSpPr>
        <p:spPr>
          <a:xfrm>
            <a:off x="838200" y="773493"/>
            <a:ext cx="10515600" cy="575433"/>
          </a:xfrm>
          <a:solidFill>
            <a:schemeClr val="bg1"/>
          </a:solidFill>
        </p:spPr>
        <p:txBody>
          <a:bodyPr>
            <a:noAutofit/>
          </a:bodyPr>
          <a:lstStyle>
            <a:lvl1pPr>
              <a:defRPr sz="3500" b="1"/>
            </a:lvl1pPr>
          </a:lstStyle>
          <a:p>
            <a:r>
              <a:rPr lang="en-US" dirty="0"/>
              <a:t>Click to edit Master title style</a:t>
            </a:r>
          </a:p>
        </p:txBody>
      </p:sp>
      <p:sp>
        <p:nvSpPr>
          <p:cNvPr id="3" name="Content Placeholder 2"/>
          <p:cNvSpPr>
            <a:spLocks noGrp="1"/>
          </p:cNvSpPr>
          <p:nvPr>
            <p:ph idx="1"/>
          </p:nvPr>
        </p:nvSpPr>
        <p:spPr>
          <a:xfrm>
            <a:off x="838201" y="1438490"/>
            <a:ext cx="10515600" cy="5003400"/>
          </a:xfrm>
        </p:spPr>
        <p:txBody>
          <a:bodyPr/>
          <a:lstStyle>
            <a:lvl1pPr marL="396875" indent="-396875" algn="just">
              <a:lnSpc>
                <a:spcPct val="130000"/>
              </a:lnSpc>
              <a:buClr>
                <a:schemeClr val="accent2">
                  <a:lumMod val="50000"/>
                </a:schemeClr>
              </a:buClr>
              <a:buSzPct val="50000"/>
              <a:buFont typeface="Wingdings" panose="05000000000000000000" pitchFamily="2" charset="2"/>
              <a:buChar char="u"/>
              <a:defRPr sz="2600"/>
            </a:lvl1pPr>
            <a:lvl2pPr algn="just">
              <a:lnSpc>
                <a:spcPct val="130000"/>
              </a:lnSpc>
              <a:defRPr sz="2300"/>
            </a:lvl2pPr>
            <a:lvl3pPr algn="just">
              <a:lnSpc>
                <a:spcPct val="130000"/>
              </a:lnSpc>
              <a:defRPr/>
            </a:lvl3pPr>
            <a:lvl4pPr algn="just">
              <a:lnSpc>
                <a:spcPct val="130000"/>
              </a:lnSpc>
              <a:defRPr/>
            </a:lvl4pPr>
            <a:lvl5pPr algn="just">
              <a:lnSpc>
                <a:spcPct val="13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dirty="0"/>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17256740-3DC7-40BE-968F-29F94186F3AD}" type="datetime1">
              <a:rPr lang="vi-VN" smtClean="0"/>
              <a:t>30/12/2024</a:t>
            </a:fld>
            <a:endParaRPr lang="en-US" dirty="0"/>
          </a:p>
        </p:txBody>
      </p:sp>
      <p:sp>
        <p:nvSpPr>
          <p:cNvPr id="9" name="Rectangle 8">
            <a:extLst>
              <a:ext uri="{FF2B5EF4-FFF2-40B4-BE49-F238E27FC236}">
                <a16:creationId xmlns:a16="http://schemas.microsoft.com/office/drawing/2014/main" id="{4C364EEF-9B64-450E-9849-8134123DDB58}"/>
              </a:ext>
            </a:extLst>
          </p:cNvPr>
          <p:cNvSpPr/>
          <p:nvPr userDrawn="1"/>
        </p:nvSpPr>
        <p:spPr>
          <a:xfrm>
            <a:off x="7943272" y="-3606"/>
            <a:ext cx="4247572" cy="3048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r"/>
            <a:r>
              <a:rPr lang="en-US" b="1" cap="none" spc="0" dirty="0">
                <a:ln w="9525">
                  <a:solidFill>
                    <a:schemeClr val="bg1"/>
                  </a:solidFill>
                  <a:prstDash val="solid"/>
                </a:ln>
                <a:solidFill>
                  <a:schemeClr val="accent6">
                    <a:lumMod val="50000"/>
                  </a:schemeClr>
                </a:solidFill>
                <a:effectLst>
                  <a:outerShdw blurRad="12700" dist="38100" dir="2700000" algn="tl" rotWithShape="0">
                    <a:schemeClr val="bg1">
                      <a:lumMod val="50000"/>
                    </a:schemeClr>
                  </a:outerShdw>
                </a:effectLst>
              </a:rPr>
              <a:t>Programming</a:t>
            </a:r>
            <a:r>
              <a:rPr lang="en-US" b="1" cap="none" spc="0" baseline="0" dirty="0">
                <a:ln w="9525">
                  <a:solidFill>
                    <a:schemeClr val="bg1"/>
                  </a:solidFill>
                  <a:prstDash val="solid"/>
                </a:ln>
                <a:solidFill>
                  <a:schemeClr val="accent6">
                    <a:lumMod val="50000"/>
                  </a:schemeClr>
                </a:solidFill>
                <a:effectLst>
                  <a:outerShdw blurRad="12700" dist="38100" dir="2700000" algn="tl" rotWithShape="0">
                    <a:schemeClr val="bg1">
                      <a:lumMod val="50000"/>
                    </a:schemeClr>
                  </a:outerShdw>
                </a:effectLst>
              </a:rPr>
              <a:t> Fundamentals using C</a:t>
            </a:r>
            <a:endParaRPr lang="en-US" b="1" cap="none" spc="0" dirty="0">
              <a:ln w="9525">
                <a:solidFill>
                  <a:schemeClr val="bg1"/>
                </a:solidFill>
                <a:prstDash val="solid"/>
              </a:ln>
              <a:solidFill>
                <a:schemeClr val="accent6">
                  <a:lumMod val="50000"/>
                </a:schemeClr>
              </a:solidFill>
              <a:effectLst>
                <a:outerShdw blurRad="12700" dist="38100" dir="2700000" algn="tl" rotWithShape="0">
                  <a:schemeClr val="bg1">
                    <a:lumMod val="50000"/>
                  </a:schemeClr>
                </a:outerShdw>
              </a:effectLst>
            </a:endParaRPr>
          </a:p>
        </p:txBody>
      </p:sp>
      <p:pic>
        <p:nvPicPr>
          <p:cNvPr id="10" name="Picture 1">
            <a:extLst>
              <a:ext uri="{FF2B5EF4-FFF2-40B4-BE49-F238E27FC236}">
                <a16:creationId xmlns:a16="http://schemas.microsoft.com/office/drawing/2014/main" id="{8E7B1C6E-6D32-4E1E-8449-AEA4E26B2F3C}"/>
              </a:ext>
            </a:extLst>
          </p:cNvPr>
          <p:cNvPicPr>
            <a:picLocks noChangeAspect="1" noChangeArrowheads="1"/>
          </p:cNvPicPr>
          <p:nvPr userDrawn="1"/>
        </p:nvPicPr>
        <p:blipFill rotWithShape="1">
          <a:blip r:embed="rId2"/>
          <a:srcRect l="32897" b="-14369"/>
          <a:stretch/>
        </p:blipFill>
        <p:spPr bwMode="auto">
          <a:xfrm>
            <a:off x="0" y="26362"/>
            <a:ext cx="1616364" cy="658121"/>
          </a:xfrm>
          <a:prstGeom prst="rect">
            <a:avLst/>
          </a:prstGeom>
          <a:noFill/>
          <a:ln w="9525">
            <a:noFill/>
            <a:miter lim="800000"/>
            <a:headEnd/>
            <a:tailEnd/>
          </a:ln>
        </p:spPr>
      </p:pic>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848059-8CC8-4876-B763-1BEA3FA0F124}" type="datetime1">
              <a:rPr lang="vi-VN" smtClean="0"/>
              <a:t>30/12/2024</a:t>
            </a:fld>
            <a:endParaRPr lang="en-US" dirty="0"/>
          </a:p>
        </p:txBody>
      </p:sp>
      <p:sp>
        <p:nvSpPr>
          <p:cNvPr id="5" name="Footer Placeholder 4"/>
          <p:cNvSpPr>
            <a:spLocks noGrp="1"/>
          </p:cNvSpPr>
          <p:nvPr>
            <p:ph type="ftr" sz="quarter" idx="11"/>
          </p:nvPr>
        </p:nvSpPr>
        <p:spPr/>
        <p:txBody>
          <a:bodyPr/>
          <a:lstStyle/>
          <a:p>
            <a:r>
              <a:rPr lang="en-US" dirty="0"/>
              <a:t>Course Introduction</a:t>
            </a:r>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dirty="0"/>
          </a:p>
        </p:txBody>
      </p:sp>
      <p:pic>
        <p:nvPicPr>
          <p:cNvPr id="7" name="Picture 4" descr="Welcome to the World of Internet Learning">
            <a:extLst>
              <a:ext uri="{FF2B5EF4-FFF2-40B4-BE49-F238E27FC236}">
                <a16:creationId xmlns:a16="http://schemas.microsoft.com/office/drawing/2014/main" id="{F30F1745-FEAA-49C5-8EFB-7E8028C3541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130549" y="0"/>
            <a:ext cx="932141" cy="729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0B3963C-A6AA-4DDF-B85B-BE123D65B285}" type="datetime1">
              <a:rPr lang="vi-VN" smtClean="0"/>
              <a:t>30/12/2024</a:t>
            </a:fld>
            <a:endParaRPr lang="en-US" dirty="0"/>
          </a:p>
        </p:txBody>
      </p:sp>
      <p:sp>
        <p:nvSpPr>
          <p:cNvPr id="6" name="Footer Placeholder 5"/>
          <p:cNvSpPr>
            <a:spLocks noGrp="1"/>
          </p:cNvSpPr>
          <p:nvPr>
            <p:ph type="ftr" sz="quarter" idx="11"/>
          </p:nvPr>
        </p:nvSpPr>
        <p:spPr/>
        <p:txBody>
          <a:bodyPr/>
          <a:lstStyle/>
          <a:p>
            <a:r>
              <a:rPr lang="en-US" dirty="0"/>
              <a:t>Course Introduction</a:t>
            </a:r>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dirty="0"/>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9F11605-F8CD-44C6-A79B-BEBA9358497C}" type="datetime1">
              <a:rPr lang="vi-VN" smtClean="0"/>
              <a:t>30/12/2024</a:t>
            </a:fld>
            <a:endParaRPr lang="en-US" dirty="0"/>
          </a:p>
        </p:txBody>
      </p:sp>
      <p:sp>
        <p:nvSpPr>
          <p:cNvPr id="8" name="Footer Placeholder 7"/>
          <p:cNvSpPr>
            <a:spLocks noGrp="1"/>
          </p:cNvSpPr>
          <p:nvPr>
            <p:ph type="ftr" sz="quarter" idx="11"/>
          </p:nvPr>
        </p:nvSpPr>
        <p:spPr/>
        <p:txBody>
          <a:bodyPr/>
          <a:lstStyle/>
          <a:p>
            <a:r>
              <a:rPr lang="en-US" dirty="0"/>
              <a:t>Course Introduction</a:t>
            </a:r>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dirty="0"/>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73410B-B6B3-4AF4-A9DB-DC0340309754}" type="datetime1">
              <a:rPr lang="vi-VN" smtClean="0"/>
              <a:t>30/12/2024</a:t>
            </a:fld>
            <a:endParaRPr lang="en-US" dirty="0"/>
          </a:p>
        </p:txBody>
      </p:sp>
      <p:sp>
        <p:nvSpPr>
          <p:cNvPr id="4" name="Footer Placeholder 3"/>
          <p:cNvSpPr>
            <a:spLocks noGrp="1"/>
          </p:cNvSpPr>
          <p:nvPr>
            <p:ph type="ftr" sz="quarter" idx="11"/>
          </p:nvPr>
        </p:nvSpPr>
        <p:spPr/>
        <p:txBody>
          <a:bodyPr/>
          <a:lstStyle/>
          <a:p>
            <a:r>
              <a:rPr lang="en-US" dirty="0"/>
              <a:t>Course Introduction</a:t>
            </a:r>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dirty="0"/>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5606E5-9CA3-4971-89BF-F965F9043882}" type="datetime1">
              <a:rPr lang="vi-VN" smtClean="0"/>
              <a:t>30/12/2024</a:t>
            </a:fld>
            <a:endParaRPr lang="en-US" dirty="0"/>
          </a:p>
        </p:txBody>
      </p:sp>
      <p:sp>
        <p:nvSpPr>
          <p:cNvPr id="3" name="Footer Placeholder 2"/>
          <p:cNvSpPr>
            <a:spLocks noGrp="1"/>
          </p:cNvSpPr>
          <p:nvPr>
            <p:ph type="ftr" sz="quarter" idx="11"/>
          </p:nvPr>
        </p:nvSpPr>
        <p:spPr/>
        <p:txBody>
          <a:bodyPr/>
          <a:lstStyle/>
          <a:p>
            <a:r>
              <a:rPr lang="en-US" dirty="0"/>
              <a:t>Course Introduction</a:t>
            </a:r>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dirty="0"/>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4316FA-E3CF-4C73-A815-C13A824B339A}" type="datetime1">
              <a:rPr lang="vi-VN" smtClean="0"/>
              <a:t>30/12/2024</a:t>
            </a:fld>
            <a:endParaRPr lang="en-US" dirty="0"/>
          </a:p>
        </p:txBody>
      </p:sp>
      <p:sp>
        <p:nvSpPr>
          <p:cNvPr id="6" name="Footer Placeholder 5"/>
          <p:cNvSpPr>
            <a:spLocks noGrp="1"/>
          </p:cNvSpPr>
          <p:nvPr>
            <p:ph type="ftr" sz="quarter" idx="11"/>
          </p:nvPr>
        </p:nvSpPr>
        <p:spPr/>
        <p:txBody>
          <a:bodyPr/>
          <a:lstStyle/>
          <a:p>
            <a:r>
              <a:rPr lang="en-US" dirty="0"/>
              <a:t>Course Introduction</a:t>
            </a:r>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dirty="0"/>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C6D87B-52FF-4B7F-A538-F746ED572E26}" type="datetime1">
              <a:rPr lang="vi-VN" smtClean="0"/>
              <a:t>30/12/2024</a:t>
            </a:fld>
            <a:endParaRPr lang="en-US" dirty="0"/>
          </a:p>
        </p:txBody>
      </p:sp>
      <p:sp>
        <p:nvSpPr>
          <p:cNvPr id="6" name="Footer Placeholder 5"/>
          <p:cNvSpPr>
            <a:spLocks noGrp="1"/>
          </p:cNvSpPr>
          <p:nvPr>
            <p:ph type="ftr" sz="quarter" idx="11"/>
          </p:nvPr>
        </p:nvSpPr>
        <p:spPr/>
        <p:txBody>
          <a:bodyPr/>
          <a:lstStyle/>
          <a:p>
            <a:r>
              <a:rPr lang="en-US" dirty="0"/>
              <a:t>Course Introduction</a:t>
            </a:r>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dirty="0"/>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8BA729-DBE2-49EE-91FE-3D8B2D9BF9AB}" type="datetime1">
              <a:rPr lang="vi-VN" smtClean="0"/>
              <a:t>30/12/2024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Course Introduction</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dirty="0"/>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dirty="0">
                <a:solidFill>
                  <a:schemeClr val="accent2"/>
                </a:solidFill>
                <a:latin typeface="Arial" panose="020B0604020202020204" pitchFamily="34" charset="0"/>
                <a:cs typeface="Arial" panose="020B0604020202020204" pitchFamily="34" charset="0"/>
              </a:rPr>
              <a:t>Basic Logics</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539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DF366-6B92-440F-A9C6-FACDA16CFC74}"/>
              </a:ext>
            </a:extLst>
          </p:cNvPr>
          <p:cNvSpPr>
            <a:spLocks noGrp="1"/>
          </p:cNvSpPr>
          <p:nvPr>
            <p:ph type="title"/>
          </p:nvPr>
        </p:nvSpPr>
        <p:spPr/>
        <p:txBody>
          <a:bodyPr/>
          <a:lstStyle/>
          <a:p>
            <a:r>
              <a:rPr lang="en-US" dirty="0"/>
              <a:t>Structured Programming – </a:t>
            </a:r>
            <a:r>
              <a:rPr lang="en-US" dirty="0">
                <a:solidFill>
                  <a:srgbClr val="FF0000"/>
                </a:solidFill>
              </a:rPr>
              <a:t>flowcharting</a:t>
            </a:r>
            <a:endParaRPr lang="en-US" dirty="0"/>
          </a:p>
        </p:txBody>
      </p:sp>
      <p:sp>
        <p:nvSpPr>
          <p:cNvPr id="3" name="Content Placeholder 2">
            <a:extLst>
              <a:ext uri="{FF2B5EF4-FFF2-40B4-BE49-F238E27FC236}">
                <a16:creationId xmlns:a16="http://schemas.microsoft.com/office/drawing/2014/main" id="{2002B7F8-EF04-47FA-B251-3AA67437D458}"/>
              </a:ext>
            </a:extLst>
          </p:cNvPr>
          <p:cNvSpPr>
            <a:spLocks noGrp="1"/>
          </p:cNvSpPr>
          <p:nvPr>
            <p:ph idx="1"/>
          </p:nvPr>
        </p:nvSpPr>
        <p:spPr/>
        <p:txBody>
          <a:bodyPr>
            <a:normAutofit/>
          </a:bodyPr>
          <a:lstStyle/>
          <a:p>
            <a:r>
              <a:rPr lang="en-US" sz="2400" b="0" i="0" dirty="0">
                <a:solidFill>
                  <a:srgbClr val="1C1E21"/>
                </a:solidFill>
                <a:effectLst/>
                <a:latin typeface="+mj-lt"/>
              </a:rPr>
              <a:t>A </a:t>
            </a:r>
            <a:r>
              <a:rPr lang="en-US" sz="2400" b="1" i="1" dirty="0">
                <a:solidFill>
                  <a:srgbClr val="1C1E21"/>
                </a:solidFill>
                <a:effectLst/>
                <a:latin typeface="+mj-lt"/>
              </a:rPr>
              <a:t>flow chart</a:t>
            </a:r>
            <a:r>
              <a:rPr lang="en-US" sz="2400" b="0" i="0" dirty="0">
                <a:solidFill>
                  <a:srgbClr val="1C1E21"/>
                </a:solidFill>
                <a:effectLst/>
                <a:latin typeface="+mj-lt"/>
              </a:rPr>
              <a:t> is a set of conventional symbols connected by arrows that illustrate the flow of control through a programming solution. Popular sets of symbols for sequences, selections and iterations are shown below:</a:t>
            </a:r>
            <a:endParaRPr lang="en-US" sz="2400" dirty="0">
              <a:latin typeface="+mj-lt"/>
            </a:endParaRPr>
          </a:p>
        </p:txBody>
      </p:sp>
      <p:sp>
        <p:nvSpPr>
          <p:cNvPr id="4" name="Slide Number Placeholder 3">
            <a:extLst>
              <a:ext uri="{FF2B5EF4-FFF2-40B4-BE49-F238E27FC236}">
                <a16:creationId xmlns:a16="http://schemas.microsoft.com/office/drawing/2014/main" id="{273C6357-534A-4104-981E-D977F566F48B}"/>
              </a:ext>
            </a:extLst>
          </p:cNvPr>
          <p:cNvSpPr>
            <a:spLocks noGrp="1"/>
          </p:cNvSpPr>
          <p:nvPr>
            <p:ph type="sldNum" sz="quarter" idx="12"/>
          </p:nvPr>
        </p:nvSpPr>
        <p:spPr/>
        <p:txBody>
          <a:bodyPr/>
          <a:lstStyle/>
          <a:p>
            <a:fld id="{CC0149FD-98BB-4821-915B-09C9BFE4B727}" type="slidenum">
              <a:rPr lang="en-US" smtClean="0"/>
              <a:pPr/>
              <a:t>10</a:t>
            </a:fld>
            <a:endParaRPr lang="en-US" dirty="0"/>
          </a:p>
        </p:txBody>
      </p:sp>
      <p:sp>
        <p:nvSpPr>
          <p:cNvPr id="5" name="Date Placeholder 4">
            <a:extLst>
              <a:ext uri="{FF2B5EF4-FFF2-40B4-BE49-F238E27FC236}">
                <a16:creationId xmlns:a16="http://schemas.microsoft.com/office/drawing/2014/main" id="{D3E52799-C4FF-4243-8D61-03CF0FE9279B}"/>
              </a:ext>
            </a:extLst>
          </p:cNvPr>
          <p:cNvSpPr>
            <a:spLocks noGrp="1"/>
          </p:cNvSpPr>
          <p:nvPr>
            <p:ph type="dt" sz="half" idx="10"/>
          </p:nvPr>
        </p:nvSpPr>
        <p:spPr/>
        <p:txBody>
          <a:bodyPr/>
          <a:lstStyle/>
          <a:p>
            <a:fld id="{17256740-3DC7-40BE-968F-29F94186F3AD}" type="datetime1">
              <a:rPr lang="vi-VN" smtClean="0"/>
              <a:t>30/12/2024</a:t>
            </a:fld>
            <a:endParaRPr lang="en-US" dirty="0"/>
          </a:p>
        </p:txBody>
      </p:sp>
      <p:pic>
        <p:nvPicPr>
          <p:cNvPr id="7" name="Picture 6">
            <a:extLst>
              <a:ext uri="{FF2B5EF4-FFF2-40B4-BE49-F238E27FC236}">
                <a16:creationId xmlns:a16="http://schemas.microsoft.com/office/drawing/2014/main" id="{5CC8C638-A613-4C76-9A0B-DE8D0F54E9F2}"/>
              </a:ext>
            </a:extLst>
          </p:cNvPr>
          <p:cNvPicPr>
            <a:picLocks noChangeAspect="1"/>
          </p:cNvPicPr>
          <p:nvPr/>
        </p:nvPicPr>
        <p:blipFill>
          <a:blip r:embed="rId2"/>
          <a:stretch>
            <a:fillRect/>
          </a:stretch>
        </p:blipFill>
        <p:spPr>
          <a:xfrm>
            <a:off x="3276260" y="3052611"/>
            <a:ext cx="5639480" cy="3389279"/>
          </a:xfrm>
          <a:prstGeom prst="rect">
            <a:avLst/>
          </a:prstGeom>
        </p:spPr>
      </p:pic>
    </p:spTree>
    <p:extLst>
      <p:ext uri="{BB962C8B-B14F-4D97-AF65-F5344CB8AC3E}">
        <p14:creationId xmlns:p14="http://schemas.microsoft.com/office/powerpoint/2010/main" val="1467905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3D176D5A-0142-43FF-A050-771B551E590D}"/>
              </a:ext>
            </a:extLst>
          </p:cNvPr>
          <p:cNvPicPr>
            <a:picLocks noChangeAspect="1"/>
          </p:cNvPicPr>
          <p:nvPr/>
        </p:nvPicPr>
        <p:blipFill>
          <a:blip r:embed="rId2"/>
          <a:stretch>
            <a:fillRect/>
          </a:stretch>
        </p:blipFill>
        <p:spPr>
          <a:xfrm>
            <a:off x="203095" y="1912513"/>
            <a:ext cx="3977152" cy="3798221"/>
          </a:xfrm>
          <a:prstGeom prst="rect">
            <a:avLst/>
          </a:prstGeom>
        </p:spPr>
      </p:pic>
      <p:sp>
        <p:nvSpPr>
          <p:cNvPr id="2" name="Title 1">
            <a:extLst>
              <a:ext uri="{FF2B5EF4-FFF2-40B4-BE49-F238E27FC236}">
                <a16:creationId xmlns:a16="http://schemas.microsoft.com/office/drawing/2014/main" id="{63FDF366-6B92-440F-A9C6-FACDA16CFC74}"/>
              </a:ext>
            </a:extLst>
          </p:cNvPr>
          <p:cNvSpPr>
            <a:spLocks noGrp="1"/>
          </p:cNvSpPr>
          <p:nvPr>
            <p:ph type="title"/>
          </p:nvPr>
        </p:nvSpPr>
        <p:spPr>
          <a:xfrm>
            <a:off x="4053348" y="343713"/>
            <a:ext cx="4225413" cy="575433"/>
          </a:xfrm>
        </p:spPr>
        <p:txBody>
          <a:bodyPr/>
          <a:lstStyle/>
          <a:p>
            <a:r>
              <a:rPr lang="en-US" sz="3000" dirty="0"/>
              <a:t>Flowchart - Example</a:t>
            </a:r>
          </a:p>
        </p:txBody>
      </p:sp>
      <p:sp>
        <p:nvSpPr>
          <p:cNvPr id="3" name="Content Placeholder 2">
            <a:extLst>
              <a:ext uri="{FF2B5EF4-FFF2-40B4-BE49-F238E27FC236}">
                <a16:creationId xmlns:a16="http://schemas.microsoft.com/office/drawing/2014/main" id="{2002B7F8-EF04-47FA-B251-3AA67437D458}"/>
              </a:ext>
            </a:extLst>
          </p:cNvPr>
          <p:cNvSpPr>
            <a:spLocks noGrp="1"/>
          </p:cNvSpPr>
          <p:nvPr>
            <p:ph idx="1"/>
          </p:nvPr>
        </p:nvSpPr>
        <p:spPr>
          <a:xfrm>
            <a:off x="838200" y="931959"/>
            <a:ext cx="10515600" cy="575433"/>
          </a:xfrm>
        </p:spPr>
        <p:txBody>
          <a:bodyPr>
            <a:normAutofit/>
          </a:bodyPr>
          <a:lstStyle/>
          <a:p>
            <a:r>
              <a:rPr lang="en-US" sz="2400" dirty="0"/>
              <a:t>Calculating the absolute value of an integer inputted from the keyboard.</a:t>
            </a:r>
            <a:endParaRPr lang="en-US" sz="2400" dirty="0">
              <a:latin typeface="+mj-lt"/>
            </a:endParaRPr>
          </a:p>
        </p:txBody>
      </p:sp>
      <p:sp>
        <p:nvSpPr>
          <p:cNvPr id="4" name="Slide Number Placeholder 3">
            <a:extLst>
              <a:ext uri="{FF2B5EF4-FFF2-40B4-BE49-F238E27FC236}">
                <a16:creationId xmlns:a16="http://schemas.microsoft.com/office/drawing/2014/main" id="{273C6357-534A-4104-981E-D977F566F48B}"/>
              </a:ext>
            </a:extLst>
          </p:cNvPr>
          <p:cNvSpPr>
            <a:spLocks noGrp="1"/>
          </p:cNvSpPr>
          <p:nvPr>
            <p:ph type="sldNum" sz="quarter" idx="12"/>
          </p:nvPr>
        </p:nvSpPr>
        <p:spPr/>
        <p:txBody>
          <a:bodyPr/>
          <a:lstStyle/>
          <a:p>
            <a:fld id="{CC0149FD-98BB-4821-915B-09C9BFE4B727}" type="slidenum">
              <a:rPr lang="en-US" smtClean="0"/>
              <a:pPr/>
              <a:t>11</a:t>
            </a:fld>
            <a:endParaRPr lang="en-US" dirty="0"/>
          </a:p>
        </p:txBody>
      </p:sp>
      <p:sp>
        <p:nvSpPr>
          <p:cNvPr id="5" name="Date Placeholder 4">
            <a:extLst>
              <a:ext uri="{FF2B5EF4-FFF2-40B4-BE49-F238E27FC236}">
                <a16:creationId xmlns:a16="http://schemas.microsoft.com/office/drawing/2014/main" id="{D3E52799-C4FF-4243-8D61-03CF0FE9279B}"/>
              </a:ext>
            </a:extLst>
          </p:cNvPr>
          <p:cNvSpPr>
            <a:spLocks noGrp="1"/>
          </p:cNvSpPr>
          <p:nvPr>
            <p:ph type="dt" sz="half" idx="10"/>
          </p:nvPr>
        </p:nvSpPr>
        <p:spPr/>
        <p:txBody>
          <a:bodyPr/>
          <a:lstStyle/>
          <a:p>
            <a:fld id="{17256740-3DC7-40BE-968F-29F94186F3AD}" type="datetime1">
              <a:rPr lang="vi-VN" smtClean="0"/>
              <a:t>30/12/2024</a:t>
            </a:fld>
            <a:endParaRPr lang="en-US" dirty="0"/>
          </a:p>
        </p:txBody>
      </p:sp>
      <p:pic>
        <p:nvPicPr>
          <p:cNvPr id="11" name="Picture 10">
            <a:extLst>
              <a:ext uri="{FF2B5EF4-FFF2-40B4-BE49-F238E27FC236}">
                <a16:creationId xmlns:a16="http://schemas.microsoft.com/office/drawing/2014/main" id="{2DC4F509-2F17-41C6-B69F-1591F53C5CF0}"/>
              </a:ext>
            </a:extLst>
          </p:cNvPr>
          <p:cNvPicPr>
            <a:picLocks noChangeAspect="1"/>
          </p:cNvPicPr>
          <p:nvPr/>
        </p:nvPicPr>
        <p:blipFill>
          <a:blip r:embed="rId3"/>
          <a:stretch>
            <a:fillRect/>
          </a:stretch>
        </p:blipFill>
        <p:spPr>
          <a:xfrm>
            <a:off x="4754419" y="1700354"/>
            <a:ext cx="3367025" cy="2111270"/>
          </a:xfrm>
          <a:prstGeom prst="rect">
            <a:avLst/>
          </a:prstGeom>
          <a:ln>
            <a:solidFill>
              <a:srgbClr val="0000FF"/>
            </a:solidFill>
          </a:ln>
        </p:spPr>
      </p:pic>
      <p:pic>
        <p:nvPicPr>
          <p:cNvPr id="12" name="Picture 11">
            <a:extLst>
              <a:ext uri="{FF2B5EF4-FFF2-40B4-BE49-F238E27FC236}">
                <a16:creationId xmlns:a16="http://schemas.microsoft.com/office/drawing/2014/main" id="{B4F37F6E-566F-4B39-8763-0E715A89CB84}"/>
              </a:ext>
            </a:extLst>
          </p:cNvPr>
          <p:cNvPicPr>
            <a:picLocks noChangeAspect="1"/>
          </p:cNvPicPr>
          <p:nvPr/>
        </p:nvPicPr>
        <p:blipFill>
          <a:blip r:embed="rId4"/>
          <a:stretch>
            <a:fillRect/>
          </a:stretch>
        </p:blipFill>
        <p:spPr>
          <a:xfrm>
            <a:off x="4754419" y="4186040"/>
            <a:ext cx="3367025" cy="2111270"/>
          </a:xfrm>
          <a:prstGeom prst="rect">
            <a:avLst/>
          </a:prstGeom>
          <a:ln>
            <a:solidFill>
              <a:srgbClr val="0000FF"/>
            </a:solidFill>
          </a:ln>
        </p:spPr>
      </p:pic>
      <p:pic>
        <p:nvPicPr>
          <p:cNvPr id="13" name="Picture 12">
            <a:extLst>
              <a:ext uri="{FF2B5EF4-FFF2-40B4-BE49-F238E27FC236}">
                <a16:creationId xmlns:a16="http://schemas.microsoft.com/office/drawing/2014/main" id="{9B428B31-0C1B-4825-BB40-6D65B8758631}"/>
              </a:ext>
            </a:extLst>
          </p:cNvPr>
          <p:cNvPicPr>
            <a:picLocks noChangeAspect="1"/>
          </p:cNvPicPr>
          <p:nvPr/>
        </p:nvPicPr>
        <p:blipFill rotWithShape="1">
          <a:blip r:embed="rId5"/>
          <a:srcRect t="33890"/>
          <a:stretch/>
        </p:blipFill>
        <p:spPr>
          <a:xfrm>
            <a:off x="8686060" y="3696195"/>
            <a:ext cx="3303226" cy="576740"/>
          </a:xfrm>
          <a:prstGeom prst="rect">
            <a:avLst/>
          </a:prstGeom>
          <a:ln>
            <a:solidFill>
              <a:srgbClr val="002060"/>
            </a:solidFill>
          </a:ln>
        </p:spPr>
      </p:pic>
      <p:cxnSp>
        <p:nvCxnSpPr>
          <p:cNvPr id="14" name="Straight Arrow Connector 13">
            <a:extLst>
              <a:ext uri="{FF2B5EF4-FFF2-40B4-BE49-F238E27FC236}">
                <a16:creationId xmlns:a16="http://schemas.microsoft.com/office/drawing/2014/main" id="{82541420-3B76-4F98-A95A-F460547871E3}"/>
              </a:ext>
            </a:extLst>
          </p:cNvPr>
          <p:cNvCxnSpPr>
            <a:cxnSpLocks/>
          </p:cNvCxnSpPr>
          <p:nvPr/>
        </p:nvCxnSpPr>
        <p:spPr>
          <a:xfrm flipV="1">
            <a:off x="4189803" y="3018503"/>
            <a:ext cx="401862" cy="1071716"/>
          </a:xfrm>
          <a:prstGeom prst="straightConnector1">
            <a:avLst/>
          </a:prstGeom>
          <a:ln w="127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13B9A5E-9CA8-4FC8-A093-32C79A730B9F}"/>
              </a:ext>
            </a:extLst>
          </p:cNvPr>
          <p:cNvCxnSpPr>
            <a:cxnSpLocks/>
          </p:cNvCxnSpPr>
          <p:nvPr/>
        </p:nvCxnSpPr>
        <p:spPr>
          <a:xfrm>
            <a:off x="4192948" y="4272935"/>
            <a:ext cx="420098" cy="968740"/>
          </a:xfrm>
          <a:prstGeom prst="straightConnector1">
            <a:avLst/>
          </a:prstGeom>
          <a:ln w="127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67040AC-49FA-418C-B66E-76DD50E03513}"/>
              </a:ext>
            </a:extLst>
          </p:cNvPr>
          <p:cNvCxnSpPr>
            <a:cxnSpLocks/>
          </p:cNvCxnSpPr>
          <p:nvPr/>
        </p:nvCxnSpPr>
        <p:spPr>
          <a:xfrm>
            <a:off x="8284198" y="3017769"/>
            <a:ext cx="294556" cy="966796"/>
          </a:xfrm>
          <a:prstGeom prst="straightConnector1">
            <a:avLst/>
          </a:prstGeom>
          <a:ln w="127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43FC28A-162D-44EE-8587-75482D5D1B25}"/>
              </a:ext>
            </a:extLst>
          </p:cNvPr>
          <p:cNvCxnSpPr>
            <a:cxnSpLocks/>
          </p:cNvCxnSpPr>
          <p:nvPr/>
        </p:nvCxnSpPr>
        <p:spPr>
          <a:xfrm flipV="1">
            <a:off x="8278761" y="4090219"/>
            <a:ext cx="324519" cy="1081550"/>
          </a:xfrm>
          <a:prstGeom prst="straightConnector1">
            <a:avLst/>
          </a:prstGeom>
          <a:ln w="127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F69D0E6F-00E8-4890-9595-A4259299E479}"/>
              </a:ext>
            </a:extLst>
          </p:cNvPr>
          <p:cNvSpPr txBox="1"/>
          <p:nvPr/>
        </p:nvSpPr>
        <p:spPr>
          <a:xfrm>
            <a:off x="4261624" y="2656330"/>
            <a:ext cx="420098" cy="338554"/>
          </a:xfrm>
          <a:prstGeom prst="rect">
            <a:avLst/>
          </a:prstGeom>
          <a:noFill/>
        </p:spPr>
        <p:txBody>
          <a:bodyPr wrap="square" rtlCol="0">
            <a:spAutoFit/>
          </a:bodyPr>
          <a:lstStyle/>
          <a:p>
            <a:r>
              <a:rPr lang="en-US" sz="1600" b="1" dirty="0"/>
              <a:t>C</a:t>
            </a:r>
          </a:p>
        </p:txBody>
      </p:sp>
      <p:sp>
        <p:nvSpPr>
          <p:cNvPr id="27" name="TextBox 26">
            <a:extLst>
              <a:ext uri="{FF2B5EF4-FFF2-40B4-BE49-F238E27FC236}">
                <a16:creationId xmlns:a16="http://schemas.microsoft.com/office/drawing/2014/main" id="{6F05A262-5299-46E9-9160-7EA01AFF3A22}"/>
              </a:ext>
            </a:extLst>
          </p:cNvPr>
          <p:cNvSpPr txBox="1"/>
          <p:nvPr/>
        </p:nvSpPr>
        <p:spPr>
          <a:xfrm>
            <a:off x="4133559" y="5347161"/>
            <a:ext cx="833546" cy="338554"/>
          </a:xfrm>
          <a:prstGeom prst="rect">
            <a:avLst/>
          </a:prstGeom>
          <a:noFill/>
        </p:spPr>
        <p:txBody>
          <a:bodyPr wrap="square" rtlCol="0">
            <a:spAutoFit/>
          </a:bodyPr>
          <a:lstStyle/>
          <a:p>
            <a:r>
              <a:rPr lang="en-US" sz="1600" b="1" dirty="0"/>
              <a:t>C++</a:t>
            </a:r>
          </a:p>
        </p:txBody>
      </p:sp>
    </p:spTree>
    <p:extLst>
      <p:ext uri="{BB962C8B-B14F-4D97-AF65-F5344CB8AC3E}">
        <p14:creationId xmlns:p14="http://schemas.microsoft.com/office/powerpoint/2010/main" val="910503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10">
            <a:extLst>
              <a:ext uri="{FF2B5EF4-FFF2-40B4-BE49-F238E27FC236}">
                <a16:creationId xmlns:a16="http://schemas.microsoft.com/office/drawing/2014/main" id="{EDEFA76D-55BF-427E-8033-B115D194B8B9}"/>
              </a:ext>
            </a:extLst>
          </p:cNvPr>
          <p:cNvGraphicFramePr>
            <a:graphicFrameLocks noGrp="1"/>
          </p:cNvGraphicFramePr>
          <p:nvPr>
            <p:extLst>
              <p:ext uri="{D42A27DB-BD31-4B8C-83A1-F6EECF244321}">
                <p14:modId xmlns:p14="http://schemas.microsoft.com/office/powerpoint/2010/main" val="1704577436"/>
              </p:ext>
            </p:extLst>
          </p:nvPr>
        </p:nvGraphicFramePr>
        <p:xfrm>
          <a:off x="1312802" y="2282593"/>
          <a:ext cx="10280485" cy="4009350"/>
        </p:xfrm>
        <a:graphic>
          <a:graphicData uri="http://schemas.openxmlformats.org/drawingml/2006/table">
            <a:tbl>
              <a:tblPr firstRow="1" bandRow="1">
                <a:tableStyleId>{5940675A-B579-460E-94D1-54222C63F5DA}</a:tableStyleId>
              </a:tblPr>
              <a:tblGrid>
                <a:gridCol w="1539255">
                  <a:extLst>
                    <a:ext uri="{9D8B030D-6E8A-4147-A177-3AD203B41FA5}">
                      <a16:colId xmlns:a16="http://schemas.microsoft.com/office/drawing/2014/main" val="2305199909"/>
                    </a:ext>
                  </a:extLst>
                </a:gridCol>
                <a:gridCol w="3799114">
                  <a:extLst>
                    <a:ext uri="{9D8B030D-6E8A-4147-A177-3AD203B41FA5}">
                      <a16:colId xmlns:a16="http://schemas.microsoft.com/office/drawing/2014/main" val="1653222730"/>
                    </a:ext>
                  </a:extLst>
                </a:gridCol>
                <a:gridCol w="4942116">
                  <a:extLst>
                    <a:ext uri="{9D8B030D-6E8A-4147-A177-3AD203B41FA5}">
                      <a16:colId xmlns:a16="http://schemas.microsoft.com/office/drawing/2014/main" val="3643800801"/>
                    </a:ext>
                  </a:extLst>
                </a:gridCol>
              </a:tblGrid>
              <a:tr h="407941">
                <a:tc rowSpan="2">
                  <a:txBody>
                    <a:bodyPr/>
                    <a:lstStyle/>
                    <a:p>
                      <a:r>
                        <a:rPr lang="en-US" b="1" dirty="0"/>
                        <a:t>Simple Statements</a:t>
                      </a:r>
                    </a:p>
                  </a:txBody>
                  <a:tcPr>
                    <a:solidFill>
                      <a:schemeClr val="bg1">
                        <a:lumMod val="95000"/>
                      </a:schemeClr>
                    </a:solidFill>
                  </a:tcPr>
                </a:tc>
                <a:tc>
                  <a:txBody>
                    <a:bodyPr/>
                    <a:lstStyle/>
                    <a:p>
                      <a:r>
                        <a:rPr lang="en-US" b="1" dirty="0"/>
                        <a:t>Syntax:</a:t>
                      </a:r>
                    </a:p>
                  </a:txBody>
                  <a:tcPr>
                    <a:solidFill>
                      <a:schemeClr val="bg1">
                        <a:lumMod val="95000"/>
                      </a:schemeClr>
                    </a:solidFill>
                  </a:tcPr>
                </a:tc>
                <a:tc>
                  <a:txBody>
                    <a:bodyPr/>
                    <a:lstStyle/>
                    <a:p>
                      <a:r>
                        <a:rPr lang="en-US" b="1" dirty="0"/>
                        <a:t>Example:</a:t>
                      </a:r>
                    </a:p>
                  </a:txBody>
                  <a:tcPr>
                    <a:solidFill>
                      <a:schemeClr val="bg1">
                        <a:lumMod val="95000"/>
                      </a:schemeClr>
                    </a:solidFill>
                  </a:tcPr>
                </a:tc>
                <a:extLst>
                  <a:ext uri="{0D108BD9-81ED-4DB2-BD59-A6C34878D82A}">
                    <a16:rowId xmlns:a16="http://schemas.microsoft.com/office/drawing/2014/main" val="2316540872"/>
                  </a:ext>
                </a:extLst>
              </a:tr>
              <a:tr h="1115388">
                <a:tc vMerge="1">
                  <a:txBody>
                    <a:bodyPr/>
                    <a:lstStyle/>
                    <a:p>
                      <a:endParaRPr lang="en-US"/>
                    </a:p>
                  </a:txBody>
                  <a:tcPr/>
                </a:tc>
                <a:tc>
                  <a:txBody>
                    <a:bodyPr/>
                    <a:lstStyle/>
                    <a:p>
                      <a:r>
                        <a:rPr lang="en-US" b="1" dirty="0">
                          <a:solidFill>
                            <a:srgbClr val="FF0000"/>
                          </a:solidFill>
                        </a:rPr>
                        <a:t>Expression;</a:t>
                      </a:r>
                    </a:p>
                  </a:txBody>
                  <a:tcPr>
                    <a:solidFill>
                      <a:schemeClr val="bg1">
                        <a:lumMod val="95000"/>
                      </a:schemeClr>
                    </a:solidFill>
                  </a:tcPr>
                </a:tc>
                <a:tc>
                  <a:txBody>
                    <a:bodyPr/>
                    <a:lstStyle/>
                    <a:p>
                      <a:endParaRPr lang="en-US" dirty="0"/>
                    </a:p>
                  </a:txBody>
                  <a:tcPr>
                    <a:solidFill>
                      <a:schemeClr val="bg1">
                        <a:lumMod val="95000"/>
                      </a:schemeClr>
                    </a:solidFill>
                  </a:tcPr>
                </a:tc>
                <a:extLst>
                  <a:ext uri="{0D108BD9-81ED-4DB2-BD59-A6C34878D82A}">
                    <a16:rowId xmlns:a16="http://schemas.microsoft.com/office/drawing/2014/main" val="2264157173"/>
                  </a:ext>
                </a:extLst>
              </a:tr>
              <a:tr h="407941">
                <a:tc rowSpan="2">
                  <a:txBody>
                    <a:bodyPr/>
                    <a:lstStyle/>
                    <a:p>
                      <a:r>
                        <a:rPr lang="en-US" b="1" dirty="0"/>
                        <a:t>Code Block</a:t>
                      </a:r>
                    </a:p>
                    <a:p>
                      <a:r>
                        <a:rPr lang="en-US" b="0" dirty="0"/>
                        <a:t>(</a:t>
                      </a:r>
                      <a:r>
                        <a:rPr lang="en-US" sz="1800" dirty="0"/>
                        <a:t>A code block is a set of statements enclosed in curly braces</a:t>
                      </a:r>
                      <a:r>
                        <a:rPr lang="en-US" b="0" dirty="0"/>
                        <a:t>)</a:t>
                      </a:r>
                    </a:p>
                  </a:txBody>
                  <a:tcPr>
                    <a:solidFill>
                      <a:schemeClr val="bg1">
                        <a:lumMod val="95000"/>
                      </a:schemeClr>
                    </a:solidFill>
                  </a:tcPr>
                </a:tc>
                <a:tc>
                  <a:txBody>
                    <a:bodyPr/>
                    <a:lstStyle/>
                    <a:p>
                      <a:r>
                        <a:rPr lang="en-US" b="1" dirty="0"/>
                        <a:t>Syntax:</a:t>
                      </a:r>
                    </a:p>
                  </a:txBody>
                  <a:tcPr>
                    <a:solidFill>
                      <a:schemeClr val="bg1">
                        <a:lumMod val="95000"/>
                      </a:schemeClr>
                    </a:solidFill>
                  </a:tcPr>
                </a:tc>
                <a:tc>
                  <a:txBody>
                    <a:bodyPr/>
                    <a:lstStyle/>
                    <a:p>
                      <a:r>
                        <a:rPr lang="en-US" b="1" dirty="0"/>
                        <a:t>Example:</a:t>
                      </a:r>
                    </a:p>
                  </a:txBody>
                  <a:tcPr>
                    <a:solidFill>
                      <a:schemeClr val="bg1">
                        <a:lumMod val="95000"/>
                      </a:schemeClr>
                    </a:solidFill>
                  </a:tcPr>
                </a:tc>
                <a:extLst>
                  <a:ext uri="{0D108BD9-81ED-4DB2-BD59-A6C34878D82A}">
                    <a16:rowId xmlns:a16="http://schemas.microsoft.com/office/drawing/2014/main" val="3006503610"/>
                  </a:ext>
                </a:extLst>
              </a:tr>
              <a:tr h="2078080">
                <a:tc vMerge="1">
                  <a:txBody>
                    <a:bodyPr/>
                    <a:lstStyle/>
                    <a:p>
                      <a:endParaRPr lang="en-US"/>
                    </a:p>
                  </a:txBody>
                  <a:tcPr/>
                </a:tc>
                <a:tc>
                  <a:txBody>
                    <a:bodyPr/>
                    <a:lstStyle/>
                    <a:p>
                      <a:r>
                        <a:rPr lang="en-US" b="1" dirty="0">
                          <a:solidFill>
                            <a:srgbClr val="FF0000"/>
                          </a:solidFill>
                        </a:rPr>
                        <a:t>{ </a:t>
                      </a:r>
                    </a:p>
                    <a:p>
                      <a:r>
                        <a:rPr lang="en-US" b="1" dirty="0">
                          <a:solidFill>
                            <a:srgbClr val="FF0000"/>
                          </a:solidFill>
                        </a:rPr>
                        <a:t>	statement </a:t>
                      </a:r>
                    </a:p>
                    <a:p>
                      <a:r>
                        <a:rPr lang="en-US" b="1" dirty="0">
                          <a:solidFill>
                            <a:srgbClr val="FF0000"/>
                          </a:solidFill>
                        </a:rPr>
                        <a:t>	... </a:t>
                      </a:r>
                    </a:p>
                    <a:p>
                      <a:r>
                        <a:rPr lang="en-US" b="1" dirty="0">
                          <a:solidFill>
                            <a:srgbClr val="FF0000"/>
                          </a:solidFill>
                        </a:rPr>
                        <a:t>	statement </a:t>
                      </a:r>
                    </a:p>
                    <a:p>
                      <a:r>
                        <a:rPr lang="en-US" b="1" dirty="0">
                          <a:solidFill>
                            <a:srgbClr val="FF0000"/>
                          </a:solidFill>
                        </a:rPr>
                        <a:t>}</a:t>
                      </a:r>
                    </a:p>
                  </a:txBody>
                  <a:tcPr>
                    <a:solidFill>
                      <a:schemeClr val="bg1">
                        <a:lumMod val="95000"/>
                      </a:schemeClr>
                    </a:solidFill>
                  </a:tcPr>
                </a:tc>
                <a:tc>
                  <a:txBody>
                    <a:bodyPr/>
                    <a:lstStyle/>
                    <a:p>
                      <a:endParaRPr lang="en-US" dirty="0"/>
                    </a:p>
                  </a:txBody>
                  <a:tcPr>
                    <a:solidFill>
                      <a:schemeClr val="bg1">
                        <a:lumMod val="95000"/>
                      </a:schemeClr>
                    </a:solidFill>
                  </a:tcPr>
                </a:tc>
                <a:extLst>
                  <a:ext uri="{0D108BD9-81ED-4DB2-BD59-A6C34878D82A}">
                    <a16:rowId xmlns:a16="http://schemas.microsoft.com/office/drawing/2014/main" val="3239371189"/>
                  </a:ext>
                </a:extLst>
              </a:tr>
            </a:tbl>
          </a:graphicData>
        </a:graphic>
      </p:graphicFrame>
      <p:sp>
        <p:nvSpPr>
          <p:cNvPr id="2" name="Title 1">
            <a:extLst>
              <a:ext uri="{FF2B5EF4-FFF2-40B4-BE49-F238E27FC236}">
                <a16:creationId xmlns:a16="http://schemas.microsoft.com/office/drawing/2014/main" id="{BEF9795D-DBFB-47B7-B0F5-5220EF533670}"/>
              </a:ext>
            </a:extLst>
          </p:cNvPr>
          <p:cNvSpPr>
            <a:spLocks noGrp="1"/>
          </p:cNvSpPr>
          <p:nvPr>
            <p:ph type="title"/>
          </p:nvPr>
        </p:nvSpPr>
        <p:spPr/>
        <p:txBody>
          <a:bodyPr/>
          <a:lstStyle/>
          <a:p>
            <a:r>
              <a:rPr lang="en-US" dirty="0"/>
              <a:t>2. Sequence </a:t>
            </a:r>
            <a:r>
              <a:rPr lang="en-US" dirty="0" err="1"/>
              <a:t>Contructs</a:t>
            </a:r>
            <a:endParaRPr lang="en-US" dirty="0"/>
          </a:p>
        </p:txBody>
      </p:sp>
      <p:sp>
        <p:nvSpPr>
          <p:cNvPr id="3" name="Content Placeholder 2">
            <a:extLst>
              <a:ext uri="{FF2B5EF4-FFF2-40B4-BE49-F238E27FC236}">
                <a16:creationId xmlns:a16="http://schemas.microsoft.com/office/drawing/2014/main" id="{07E34037-10FC-4AC8-92C8-717BBE3D390B}"/>
              </a:ext>
            </a:extLst>
          </p:cNvPr>
          <p:cNvSpPr>
            <a:spLocks noGrp="1"/>
          </p:cNvSpPr>
          <p:nvPr>
            <p:ph idx="1"/>
          </p:nvPr>
        </p:nvSpPr>
        <p:spPr>
          <a:xfrm>
            <a:off x="838200" y="1438490"/>
            <a:ext cx="10591059" cy="5003400"/>
          </a:xfrm>
        </p:spPr>
        <p:txBody>
          <a:bodyPr/>
          <a:lstStyle/>
          <a:p>
            <a:r>
              <a:rPr lang="en-US" sz="2400" dirty="0"/>
              <a:t>A </a:t>
            </a:r>
            <a:r>
              <a:rPr lang="en-US" sz="2400" b="1" dirty="0"/>
              <a:t>sequence</a:t>
            </a:r>
            <a:r>
              <a:rPr lang="en-US" sz="2400" dirty="0"/>
              <a:t> is either a simple </a:t>
            </a:r>
            <a:r>
              <a:rPr lang="en-US" sz="2400" i="1" dirty="0">
                <a:solidFill>
                  <a:srgbClr val="FF0000"/>
                </a:solidFill>
              </a:rPr>
              <a:t>statement</a:t>
            </a:r>
            <a:r>
              <a:rPr lang="en-US" sz="2400" dirty="0"/>
              <a:t> or a </a:t>
            </a:r>
            <a:r>
              <a:rPr lang="en-US" sz="2400" i="1" dirty="0">
                <a:solidFill>
                  <a:srgbClr val="FF0000"/>
                </a:solidFill>
              </a:rPr>
              <a:t>code block</a:t>
            </a:r>
            <a:r>
              <a:rPr lang="en-US" sz="2400" dirty="0"/>
              <a:t>.</a:t>
            </a:r>
          </a:p>
        </p:txBody>
      </p:sp>
      <p:sp>
        <p:nvSpPr>
          <p:cNvPr id="4" name="Slide Number Placeholder 3">
            <a:extLst>
              <a:ext uri="{FF2B5EF4-FFF2-40B4-BE49-F238E27FC236}">
                <a16:creationId xmlns:a16="http://schemas.microsoft.com/office/drawing/2014/main" id="{1B73A6DF-131D-4025-AB99-7CC03CBA14C5}"/>
              </a:ext>
            </a:extLst>
          </p:cNvPr>
          <p:cNvSpPr>
            <a:spLocks noGrp="1"/>
          </p:cNvSpPr>
          <p:nvPr>
            <p:ph type="sldNum" sz="quarter" idx="12"/>
          </p:nvPr>
        </p:nvSpPr>
        <p:spPr/>
        <p:txBody>
          <a:bodyPr/>
          <a:lstStyle/>
          <a:p>
            <a:fld id="{CC0149FD-98BB-4821-915B-09C9BFE4B727}" type="slidenum">
              <a:rPr lang="en-US" smtClean="0"/>
              <a:pPr/>
              <a:t>12</a:t>
            </a:fld>
            <a:endParaRPr lang="en-US" dirty="0"/>
          </a:p>
        </p:txBody>
      </p:sp>
      <p:sp>
        <p:nvSpPr>
          <p:cNvPr id="5" name="Date Placeholder 4">
            <a:extLst>
              <a:ext uri="{FF2B5EF4-FFF2-40B4-BE49-F238E27FC236}">
                <a16:creationId xmlns:a16="http://schemas.microsoft.com/office/drawing/2014/main" id="{E488E6DD-9AEC-45AD-A221-C846229A06C2}"/>
              </a:ext>
            </a:extLst>
          </p:cNvPr>
          <p:cNvSpPr>
            <a:spLocks noGrp="1"/>
          </p:cNvSpPr>
          <p:nvPr>
            <p:ph type="dt" sz="half" idx="10"/>
          </p:nvPr>
        </p:nvSpPr>
        <p:spPr/>
        <p:txBody>
          <a:bodyPr/>
          <a:lstStyle/>
          <a:p>
            <a:fld id="{17256740-3DC7-40BE-968F-29F94186F3AD}" type="datetime1">
              <a:rPr lang="vi-VN" smtClean="0"/>
              <a:t>30/12/2024</a:t>
            </a:fld>
            <a:endParaRPr lang="en-US" dirty="0"/>
          </a:p>
        </p:txBody>
      </p:sp>
      <p:pic>
        <p:nvPicPr>
          <p:cNvPr id="9" name="Picture 8">
            <a:extLst>
              <a:ext uri="{FF2B5EF4-FFF2-40B4-BE49-F238E27FC236}">
                <a16:creationId xmlns:a16="http://schemas.microsoft.com/office/drawing/2014/main" id="{7B1EF13A-1094-46B1-A15B-77F8F88BE512}"/>
              </a:ext>
            </a:extLst>
          </p:cNvPr>
          <p:cNvPicPr>
            <a:picLocks noChangeAspect="1"/>
          </p:cNvPicPr>
          <p:nvPr/>
        </p:nvPicPr>
        <p:blipFill>
          <a:blip r:embed="rId2"/>
          <a:stretch>
            <a:fillRect/>
          </a:stretch>
        </p:blipFill>
        <p:spPr>
          <a:xfrm>
            <a:off x="6663927" y="4254478"/>
            <a:ext cx="4929360" cy="1977015"/>
          </a:xfrm>
          <a:prstGeom prst="rect">
            <a:avLst/>
          </a:prstGeom>
        </p:spPr>
      </p:pic>
      <p:pic>
        <p:nvPicPr>
          <p:cNvPr id="11" name="Picture 10">
            <a:extLst>
              <a:ext uri="{FF2B5EF4-FFF2-40B4-BE49-F238E27FC236}">
                <a16:creationId xmlns:a16="http://schemas.microsoft.com/office/drawing/2014/main" id="{BBF1D108-8D49-4EAF-8441-0888D3F2492F}"/>
              </a:ext>
            </a:extLst>
          </p:cNvPr>
          <p:cNvPicPr>
            <a:picLocks noChangeAspect="1"/>
          </p:cNvPicPr>
          <p:nvPr/>
        </p:nvPicPr>
        <p:blipFill>
          <a:blip r:embed="rId3"/>
          <a:stretch>
            <a:fillRect/>
          </a:stretch>
        </p:blipFill>
        <p:spPr>
          <a:xfrm>
            <a:off x="7028255" y="2704368"/>
            <a:ext cx="4162258" cy="1063022"/>
          </a:xfrm>
          <a:prstGeom prst="rect">
            <a:avLst/>
          </a:prstGeom>
        </p:spPr>
      </p:pic>
    </p:spTree>
    <p:extLst>
      <p:ext uri="{BB962C8B-B14F-4D97-AF65-F5344CB8AC3E}">
        <p14:creationId xmlns:p14="http://schemas.microsoft.com/office/powerpoint/2010/main" val="1397736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5A7BA-6F97-425E-85AE-426B7D63091F}"/>
              </a:ext>
            </a:extLst>
          </p:cNvPr>
          <p:cNvSpPr>
            <a:spLocks noGrp="1"/>
          </p:cNvSpPr>
          <p:nvPr>
            <p:ph type="title"/>
          </p:nvPr>
        </p:nvSpPr>
        <p:spPr>
          <a:xfrm>
            <a:off x="838200" y="708178"/>
            <a:ext cx="10515600" cy="575433"/>
          </a:xfrm>
        </p:spPr>
        <p:txBody>
          <a:bodyPr/>
          <a:lstStyle/>
          <a:p>
            <a:r>
              <a:rPr lang="en-US" dirty="0"/>
              <a:t>3. Selection Constructs</a:t>
            </a:r>
          </a:p>
        </p:txBody>
      </p:sp>
      <p:sp>
        <p:nvSpPr>
          <p:cNvPr id="4" name="Slide Number Placeholder 3">
            <a:extLst>
              <a:ext uri="{FF2B5EF4-FFF2-40B4-BE49-F238E27FC236}">
                <a16:creationId xmlns:a16="http://schemas.microsoft.com/office/drawing/2014/main" id="{CAE8655A-6AC1-489C-9BAB-56CAA6680AB5}"/>
              </a:ext>
            </a:extLst>
          </p:cNvPr>
          <p:cNvSpPr>
            <a:spLocks noGrp="1"/>
          </p:cNvSpPr>
          <p:nvPr>
            <p:ph type="sldNum" sz="quarter" idx="12"/>
          </p:nvPr>
        </p:nvSpPr>
        <p:spPr/>
        <p:txBody>
          <a:bodyPr/>
          <a:lstStyle/>
          <a:p>
            <a:fld id="{CC0149FD-98BB-4821-915B-09C9BFE4B727}" type="slidenum">
              <a:rPr lang="en-US" smtClean="0"/>
              <a:pPr/>
              <a:t>13</a:t>
            </a:fld>
            <a:endParaRPr lang="en-US" dirty="0"/>
          </a:p>
        </p:txBody>
      </p:sp>
      <p:sp>
        <p:nvSpPr>
          <p:cNvPr id="5" name="Date Placeholder 4">
            <a:extLst>
              <a:ext uri="{FF2B5EF4-FFF2-40B4-BE49-F238E27FC236}">
                <a16:creationId xmlns:a16="http://schemas.microsoft.com/office/drawing/2014/main" id="{3260F045-2E1F-418F-9DA8-558F66156010}"/>
              </a:ext>
            </a:extLst>
          </p:cNvPr>
          <p:cNvSpPr>
            <a:spLocks noGrp="1"/>
          </p:cNvSpPr>
          <p:nvPr>
            <p:ph type="dt" sz="half" idx="10"/>
          </p:nvPr>
        </p:nvSpPr>
        <p:spPr/>
        <p:txBody>
          <a:bodyPr/>
          <a:lstStyle/>
          <a:p>
            <a:fld id="{17256740-3DC7-40BE-968F-29F94186F3AD}" type="datetime1">
              <a:rPr lang="vi-VN" smtClean="0"/>
              <a:t>30/12/2024</a:t>
            </a:fld>
            <a:endParaRPr lang="en-US" dirty="0"/>
          </a:p>
        </p:txBody>
      </p:sp>
      <p:graphicFrame>
        <p:nvGraphicFramePr>
          <p:cNvPr id="6" name="Table 5">
            <a:extLst>
              <a:ext uri="{FF2B5EF4-FFF2-40B4-BE49-F238E27FC236}">
                <a16:creationId xmlns:a16="http://schemas.microsoft.com/office/drawing/2014/main" id="{8E7280A9-31CE-47AD-80E3-DDDA557F405F}"/>
              </a:ext>
            </a:extLst>
          </p:cNvPr>
          <p:cNvGraphicFramePr>
            <a:graphicFrameLocks noGrp="1"/>
          </p:cNvGraphicFramePr>
          <p:nvPr>
            <p:extLst>
              <p:ext uri="{D42A27DB-BD31-4B8C-83A1-F6EECF244321}">
                <p14:modId xmlns:p14="http://schemas.microsoft.com/office/powerpoint/2010/main" val="3328584592"/>
              </p:ext>
            </p:extLst>
          </p:nvPr>
        </p:nvGraphicFramePr>
        <p:xfrm>
          <a:off x="2060185" y="1348926"/>
          <a:ext cx="7766158" cy="1554480"/>
        </p:xfrm>
        <a:graphic>
          <a:graphicData uri="http://schemas.openxmlformats.org/drawingml/2006/table">
            <a:tbl>
              <a:tblPr firstRow="1" bandRow="1">
                <a:tableStyleId>{912C8C85-51F0-491E-9774-3900AFEF0FD7}</a:tableStyleId>
              </a:tblPr>
              <a:tblGrid>
                <a:gridCol w="3883079">
                  <a:extLst>
                    <a:ext uri="{9D8B030D-6E8A-4147-A177-3AD203B41FA5}">
                      <a16:colId xmlns:a16="http://schemas.microsoft.com/office/drawing/2014/main" val="20000"/>
                    </a:ext>
                  </a:extLst>
                </a:gridCol>
                <a:gridCol w="3883079">
                  <a:extLst>
                    <a:ext uri="{9D8B030D-6E8A-4147-A177-3AD203B41FA5}">
                      <a16:colId xmlns:a16="http://schemas.microsoft.com/office/drawing/2014/main" val="20001"/>
                    </a:ext>
                  </a:extLst>
                </a:gridCol>
              </a:tblGrid>
              <a:tr h="324134">
                <a:tc>
                  <a:txBody>
                    <a:bodyPr/>
                    <a:lstStyle/>
                    <a:p>
                      <a:r>
                        <a:rPr lang="en-US" dirty="0"/>
                        <a:t>Select</a:t>
                      </a:r>
                      <a:r>
                        <a:rPr lang="en-US" baseline="0" dirty="0"/>
                        <a:t> 1/2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Select 1/n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123666">
                <a:tc>
                  <a:txBody>
                    <a:bodyPr/>
                    <a:lstStyle/>
                    <a:p>
                      <a:r>
                        <a:rPr lang="en-US" dirty="0"/>
                        <a:t>if</a:t>
                      </a:r>
                    </a:p>
                    <a:p>
                      <a:r>
                        <a:rPr lang="en-US" dirty="0"/>
                        <a:t>if  … else</a:t>
                      </a:r>
                    </a:p>
                    <a:p>
                      <a:r>
                        <a:rPr lang="en-US" dirty="0"/>
                        <a:t>If …  else  if …. else</a:t>
                      </a:r>
                    </a:p>
                    <a:p>
                      <a:r>
                        <a:rPr lang="en-US" dirty="0"/>
                        <a:t> ? :  (operator)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switch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7" name="Group 6">
            <a:extLst>
              <a:ext uri="{FF2B5EF4-FFF2-40B4-BE49-F238E27FC236}">
                <a16:creationId xmlns:a16="http://schemas.microsoft.com/office/drawing/2014/main" id="{AD0C5635-6AAD-454F-9953-E1F7DBE48780}"/>
              </a:ext>
            </a:extLst>
          </p:cNvPr>
          <p:cNvGrpSpPr/>
          <p:nvPr/>
        </p:nvGrpSpPr>
        <p:grpSpPr>
          <a:xfrm>
            <a:off x="1295626" y="3235106"/>
            <a:ext cx="4312865" cy="3143023"/>
            <a:chOff x="428984" y="2972594"/>
            <a:chExt cx="4027743" cy="3054445"/>
          </a:xfrm>
        </p:grpSpPr>
        <p:sp>
          <p:nvSpPr>
            <p:cNvPr id="8" name="Diamond 7">
              <a:extLst>
                <a:ext uri="{FF2B5EF4-FFF2-40B4-BE49-F238E27FC236}">
                  <a16:creationId xmlns:a16="http://schemas.microsoft.com/office/drawing/2014/main" id="{B0253668-72DA-47D1-8A33-3AE8C6DC7FE8}"/>
                </a:ext>
              </a:extLst>
            </p:cNvPr>
            <p:cNvSpPr/>
            <p:nvPr/>
          </p:nvSpPr>
          <p:spPr>
            <a:xfrm>
              <a:off x="1219200" y="3657600"/>
              <a:ext cx="2438400" cy="990600"/>
            </a:xfrm>
            <a:prstGeom prst="diamon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Condition ?</a:t>
              </a:r>
            </a:p>
          </p:txBody>
        </p:sp>
        <p:cxnSp>
          <p:nvCxnSpPr>
            <p:cNvPr id="9" name="Straight Arrow Connector 8">
              <a:extLst>
                <a:ext uri="{FF2B5EF4-FFF2-40B4-BE49-F238E27FC236}">
                  <a16:creationId xmlns:a16="http://schemas.microsoft.com/office/drawing/2014/main" id="{16D3B2EA-48D0-424C-87E0-EE1649FC28C9}"/>
                </a:ext>
              </a:extLst>
            </p:cNvPr>
            <p:cNvCxnSpPr>
              <a:endCxn id="8" idx="0"/>
            </p:cNvCxnSpPr>
            <p:nvPr/>
          </p:nvCxnSpPr>
          <p:spPr>
            <a:xfrm rot="5400000">
              <a:off x="2095500" y="33147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9C13476B-79F1-4011-BC33-CBA06B253F40}"/>
                </a:ext>
              </a:extLst>
            </p:cNvPr>
            <p:cNvSpPr/>
            <p:nvPr/>
          </p:nvSpPr>
          <p:spPr>
            <a:xfrm>
              <a:off x="533400" y="5105400"/>
              <a:ext cx="1371600" cy="381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Operation 1</a:t>
              </a:r>
            </a:p>
          </p:txBody>
        </p:sp>
        <p:sp>
          <p:nvSpPr>
            <p:cNvPr id="11" name="Rectangle 10">
              <a:extLst>
                <a:ext uri="{FF2B5EF4-FFF2-40B4-BE49-F238E27FC236}">
                  <a16:creationId xmlns:a16="http://schemas.microsoft.com/office/drawing/2014/main" id="{7A908764-D515-4DE3-8DE9-EE326CEA6CAE}"/>
                </a:ext>
              </a:extLst>
            </p:cNvPr>
            <p:cNvSpPr/>
            <p:nvPr/>
          </p:nvSpPr>
          <p:spPr>
            <a:xfrm>
              <a:off x="2971800" y="5105400"/>
              <a:ext cx="1371600" cy="381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Operation 2</a:t>
              </a:r>
            </a:p>
          </p:txBody>
        </p:sp>
        <p:cxnSp>
          <p:nvCxnSpPr>
            <p:cNvPr id="12" name="Straight Arrow Connector 11">
              <a:extLst>
                <a:ext uri="{FF2B5EF4-FFF2-40B4-BE49-F238E27FC236}">
                  <a16:creationId xmlns:a16="http://schemas.microsoft.com/office/drawing/2014/main" id="{87E9C556-928E-4134-A935-400A7A4C0D5E}"/>
                </a:ext>
              </a:extLst>
            </p:cNvPr>
            <p:cNvCxnSpPr>
              <a:stCxn id="8" idx="1"/>
              <a:endCxn id="10" idx="0"/>
            </p:cNvCxnSpPr>
            <p:nvPr/>
          </p:nvCxnSpPr>
          <p:spPr>
            <a:xfrm rot="10800000" flipV="1">
              <a:off x="1219200" y="4152900"/>
              <a:ext cx="1588" cy="952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072B64A-C96F-48DD-9097-A3DE35A44EAC}"/>
                </a:ext>
              </a:extLst>
            </p:cNvPr>
            <p:cNvCxnSpPr>
              <a:stCxn id="8" idx="3"/>
              <a:endCxn id="11" idx="0"/>
            </p:cNvCxnSpPr>
            <p:nvPr/>
          </p:nvCxnSpPr>
          <p:spPr>
            <a:xfrm>
              <a:off x="3657600" y="4152900"/>
              <a:ext cx="1588" cy="952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A308338-351E-45F8-8761-1758A6247C6E}"/>
                </a:ext>
              </a:extLst>
            </p:cNvPr>
            <p:cNvCxnSpPr>
              <a:stCxn id="10" idx="2"/>
            </p:cNvCxnSpPr>
            <p:nvPr/>
          </p:nvCxnSpPr>
          <p:spPr>
            <a:xfrm rot="5400000">
              <a:off x="1066800" y="56388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1B3B6E1-E276-405A-8933-1B29B72DF6C8}"/>
                </a:ext>
              </a:extLst>
            </p:cNvPr>
            <p:cNvCxnSpPr>
              <a:stCxn id="11" idx="2"/>
            </p:cNvCxnSpPr>
            <p:nvPr/>
          </p:nvCxnSpPr>
          <p:spPr>
            <a:xfrm rot="5400000">
              <a:off x="3505200" y="56388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1359828-7924-48D6-AA79-9EF168581C7D}"/>
                </a:ext>
              </a:extLst>
            </p:cNvPr>
            <p:cNvCxnSpPr/>
            <p:nvPr/>
          </p:nvCxnSpPr>
          <p:spPr>
            <a:xfrm>
              <a:off x="1219200" y="5791200"/>
              <a:ext cx="2438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97EE5AC-3777-4748-925F-7B38E744FC49}"/>
                </a:ext>
              </a:extLst>
            </p:cNvPr>
            <p:cNvCxnSpPr>
              <a:cxnSpLocks/>
            </p:cNvCxnSpPr>
            <p:nvPr/>
          </p:nvCxnSpPr>
          <p:spPr>
            <a:xfrm flipH="1">
              <a:off x="2437606" y="5791993"/>
              <a:ext cx="1589" cy="2350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7345E0AD-6B44-4E0B-832B-C891BCD6643B}"/>
                </a:ext>
              </a:extLst>
            </p:cNvPr>
            <p:cNvSpPr/>
            <p:nvPr/>
          </p:nvSpPr>
          <p:spPr>
            <a:xfrm>
              <a:off x="428984" y="4485137"/>
              <a:ext cx="838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TRUE</a:t>
              </a:r>
            </a:p>
          </p:txBody>
        </p:sp>
        <p:sp>
          <p:nvSpPr>
            <p:cNvPr id="19" name="Rectangle 18">
              <a:extLst>
                <a:ext uri="{FF2B5EF4-FFF2-40B4-BE49-F238E27FC236}">
                  <a16:creationId xmlns:a16="http://schemas.microsoft.com/office/drawing/2014/main" id="{85C76735-17D4-4F08-965C-67A3A7720EC1}"/>
                </a:ext>
              </a:extLst>
            </p:cNvPr>
            <p:cNvSpPr/>
            <p:nvPr/>
          </p:nvSpPr>
          <p:spPr>
            <a:xfrm>
              <a:off x="3618527" y="4485137"/>
              <a:ext cx="838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FALSE</a:t>
              </a:r>
            </a:p>
          </p:txBody>
        </p:sp>
      </p:grpSp>
      <p:grpSp>
        <p:nvGrpSpPr>
          <p:cNvPr id="20" name="Group 19">
            <a:extLst>
              <a:ext uri="{FF2B5EF4-FFF2-40B4-BE49-F238E27FC236}">
                <a16:creationId xmlns:a16="http://schemas.microsoft.com/office/drawing/2014/main" id="{1A109E5C-21D4-4D42-A37F-ECDF2BE0A012}"/>
              </a:ext>
            </a:extLst>
          </p:cNvPr>
          <p:cNvGrpSpPr/>
          <p:nvPr/>
        </p:nvGrpSpPr>
        <p:grpSpPr>
          <a:xfrm>
            <a:off x="6403264" y="3599770"/>
            <a:ext cx="4565592" cy="2778359"/>
            <a:chOff x="5334000" y="2820194"/>
            <a:chExt cx="3924300" cy="3139934"/>
          </a:xfrm>
        </p:grpSpPr>
        <p:sp>
          <p:nvSpPr>
            <p:cNvPr id="21" name="Flowchart: Preparation 20">
              <a:extLst>
                <a:ext uri="{FF2B5EF4-FFF2-40B4-BE49-F238E27FC236}">
                  <a16:creationId xmlns:a16="http://schemas.microsoft.com/office/drawing/2014/main" id="{1ECD6801-7005-43F1-AC44-6C4316848E61}"/>
                </a:ext>
              </a:extLst>
            </p:cNvPr>
            <p:cNvSpPr/>
            <p:nvPr/>
          </p:nvSpPr>
          <p:spPr>
            <a:xfrm>
              <a:off x="6019800" y="3352800"/>
              <a:ext cx="2133600" cy="838200"/>
            </a:xfrm>
            <a:prstGeom prst="flowChartPreparati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Integral</a:t>
              </a:r>
            </a:p>
            <a:p>
              <a:pPr algn="ctr"/>
              <a:r>
                <a:rPr lang="en-US" dirty="0"/>
                <a:t>expression</a:t>
              </a:r>
            </a:p>
          </p:txBody>
        </p:sp>
        <p:cxnSp>
          <p:nvCxnSpPr>
            <p:cNvPr id="22" name="Straight Arrow Connector 21">
              <a:extLst>
                <a:ext uri="{FF2B5EF4-FFF2-40B4-BE49-F238E27FC236}">
                  <a16:creationId xmlns:a16="http://schemas.microsoft.com/office/drawing/2014/main" id="{338A0314-D5A1-4921-8E9F-89A0170AC5AC}"/>
                </a:ext>
              </a:extLst>
            </p:cNvPr>
            <p:cNvCxnSpPr>
              <a:endCxn id="21" idx="0"/>
            </p:cNvCxnSpPr>
            <p:nvPr/>
          </p:nvCxnSpPr>
          <p:spPr>
            <a:xfrm rot="5400000">
              <a:off x="6819900" y="30861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5D452B24-FB92-4DAC-86DA-0D646E819287}"/>
                </a:ext>
              </a:extLst>
            </p:cNvPr>
            <p:cNvSpPr/>
            <p:nvPr/>
          </p:nvSpPr>
          <p:spPr>
            <a:xfrm>
              <a:off x="5334000" y="4953000"/>
              <a:ext cx="609600" cy="381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Op1</a:t>
              </a:r>
            </a:p>
          </p:txBody>
        </p:sp>
        <p:sp>
          <p:nvSpPr>
            <p:cNvPr id="24" name="Rectangle 23">
              <a:extLst>
                <a:ext uri="{FF2B5EF4-FFF2-40B4-BE49-F238E27FC236}">
                  <a16:creationId xmlns:a16="http://schemas.microsoft.com/office/drawing/2014/main" id="{D989DF36-7435-42C3-983F-F2932D6D3274}"/>
                </a:ext>
              </a:extLst>
            </p:cNvPr>
            <p:cNvSpPr/>
            <p:nvPr/>
          </p:nvSpPr>
          <p:spPr>
            <a:xfrm>
              <a:off x="6248400" y="4953000"/>
              <a:ext cx="609600" cy="381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Op2</a:t>
              </a:r>
            </a:p>
          </p:txBody>
        </p:sp>
        <p:sp>
          <p:nvSpPr>
            <p:cNvPr id="25" name="Rectangle 24">
              <a:extLst>
                <a:ext uri="{FF2B5EF4-FFF2-40B4-BE49-F238E27FC236}">
                  <a16:creationId xmlns:a16="http://schemas.microsoft.com/office/drawing/2014/main" id="{93094CFC-9779-4B8B-A92B-9D0CF67B51BB}"/>
                </a:ext>
              </a:extLst>
            </p:cNvPr>
            <p:cNvSpPr/>
            <p:nvPr/>
          </p:nvSpPr>
          <p:spPr>
            <a:xfrm>
              <a:off x="7162800" y="4953000"/>
              <a:ext cx="609600" cy="381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Op3</a:t>
              </a:r>
            </a:p>
          </p:txBody>
        </p:sp>
        <p:sp>
          <p:nvSpPr>
            <p:cNvPr id="26" name="Rectangle 25">
              <a:extLst>
                <a:ext uri="{FF2B5EF4-FFF2-40B4-BE49-F238E27FC236}">
                  <a16:creationId xmlns:a16="http://schemas.microsoft.com/office/drawing/2014/main" id="{05B93F9A-EF57-4496-BF01-9F48C266E57B}"/>
                </a:ext>
              </a:extLst>
            </p:cNvPr>
            <p:cNvSpPr/>
            <p:nvPr/>
          </p:nvSpPr>
          <p:spPr>
            <a:xfrm>
              <a:off x="8153400" y="4953000"/>
              <a:ext cx="609600" cy="381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Op4</a:t>
              </a:r>
            </a:p>
          </p:txBody>
        </p:sp>
        <p:cxnSp>
          <p:nvCxnSpPr>
            <p:cNvPr id="27" name="Straight Arrow Connector 26">
              <a:extLst>
                <a:ext uri="{FF2B5EF4-FFF2-40B4-BE49-F238E27FC236}">
                  <a16:creationId xmlns:a16="http://schemas.microsoft.com/office/drawing/2014/main" id="{2BA61E86-483F-48E9-9E49-F99C1995B9A1}"/>
                </a:ext>
              </a:extLst>
            </p:cNvPr>
            <p:cNvCxnSpPr>
              <a:stCxn id="21" idx="1"/>
              <a:endCxn id="23" idx="0"/>
            </p:cNvCxnSpPr>
            <p:nvPr/>
          </p:nvCxnSpPr>
          <p:spPr>
            <a:xfrm rot="10800000" flipV="1">
              <a:off x="5638800" y="3771900"/>
              <a:ext cx="381000" cy="1181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F99DEF1-0B7C-4116-BD7E-0112FB1B156D}"/>
                </a:ext>
              </a:extLst>
            </p:cNvPr>
            <p:cNvCxnSpPr/>
            <p:nvPr/>
          </p:nvCxnSpPr>
          <p:spPr>
            <a:xfrm rot="5400000">
              <a:off x="6019800" y="45720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2EEC2E7-9399-427C-B8C8-0C16DCD6E403}"/>
                </a:ext>
              </a:extLst>
            </p:cNvPr>
            <p:cNvCxnSpPr/>
            <p:nvPr/>
          </p:nvCxnSpPr>
          <p:spPr>
            <a:xfrm rot="5400000">
              <a:off x="7315200" y="45720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0E0CCC5-0430-4BB5-B8F4-87D3C22074A5}"/>
                </a:ext>
              </a:extLst>
            </p:cNvPr>
            <p:cNvCxnSpPr>
              <a:stCxn id="21" idx="3"/>
              <a:endCxn id="26" idx="0"/>
            </p:cNvCxnSpPr>
            <p:nvPr/>
          </p:nvCxnSpPr>
          <p:spPr>
            <a:xfrm>
              <a:off x="8153400" y="3771900"/>
              <a:ext cx="304800" cy="1181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7E71123-E4F2-4BE5-BB92-AB31BD15D4B9}"/>
                </a:ext>
              </a:extLst>
            </p:cNvPr>
            <p:cNvCxnSpPr/>
            <p:nvPr/>
          </p:nvCxnSpPr>
          <p:spPr>
            <a:xfrm>
              <a:off x="5638800" y="5715000"/>
              <a:ext cx="2819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3CB64DE-56DE-4650-813D-402AC5255FC1}"/>
                </a:ext>
              </a:extLst>
            </p:cNvPr>
            <p:cNvCxnSpPr>
              <a:stCxn id="23" idx="2"/>
            </p:cNvCxnSpPr>
            <p:nvPr/>
          </p:nvCxnSpPr>
          <p:spPr>
            <a:xfrm rot="5400000">
              <a:off x="5448300" y="552450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EE43962-8B72-49AD-BBC2-760D00AB65D3}"/>
                </a:ext>
              </a:extLst>
            </p:cNvPr>
            <p:cNvCxnSpPr>
              <a:stCxn id="26" idx="2"/>
            </p:cNvCxnSpPr>
            <p:nvPr/>
          </p:nvCxnSpPr>
          <p:spPr>
            <a:xfrm rot="5400000">
              <a:off x="8267700" y="552450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2C013DA-FD43-445B-AFBB-F6121C315D13}"/>
                </a:ext>
              </a:extLst>
            </p:cNvPr>
            <p:cNvCxnSpPr/>
            <p:nvPr/>
          </p:nvCxnSpPr>
          <p:spPr>
            <a:xfrm rot="5400000">
              <a:off x="7277894" y="5523706"/>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8A05883-92B7-41CB-BBFE-10076B41FA71}"/>
                </a:ext>
              </a:extLst>
            </p:cNvPr>
            <p:cNvCxnSpPr/>
            <p:nvPr/>
          </p:nvCxnSpPr>
          <p:spPr>
            <a:xfrm rot="5400000">
              <a:off x="6363494" y="5523706"/>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82D64A6-D559-417D-9A0A-ECB30242D5C9}"/>
                </a:ext>
              </a:extLst>
            </p:cNvPr>
            <p:cNvCxnSpPr>
              <a:cxnSpLocks/>
            </p:cNvCxnSpPr>
            <p:nvPr/>
          </p:nvCxnSpPr>
          <p:spPr>
            <a:xfrm>
              <a:off x="7087394" y="5715794"/>
              <a:ext cx="0" cy="2443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11246F79-747F-4AFF-BFAD-1C7CA9DF7093}"/>
                </a:ext>
              </a:extLst>
            </p:cNvPr>
            <p:cNvSpPr/>
            <p:nvPr/>
          </p:nvSpPr>
          <p:spPr>
            <a:xfrm>
              <a:off x="5334000" y="4419600"/>
              <a:ext cx="533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c1</a:t>
              </a:r>
            </a:p>
          </p:txBody>
        </p:sp>
        <p:sp>
          <p:nvSpPr>
            <p:cNvPr id="38" name="Rectangle 37">
              <a:extLst>
                <a:ext uri="{FF2B5EF4-FFF2-40B4-BE49-F238E27FC236}">
                  <a16:creationId xmlns:a16="http://schemas.microsoft.com/office/drawing/2014/main" id="{68F9BEAA-B991-4066-B1A9-5CAC1F136199}"/>
                </a:ext>
              </a:extLst>
            </p:cNvPr>
            <p:cNvSpPr/>
            <p:nvPr/>
          </p:nvSpPr>
          <p:spPr>
            <a:xfrm>
              <a:off x="6324600" y="4419600"/>
              <a:ext cx="533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c2</a:t>
              </a:r>
            </a:p>
          </p:txBody>
        </p:sp>
        <p:sp>
          <p:nvSpPr>
            <p:cNvPr id="39" name="Rectangle 38">
              <a:extLst>
                <a:ext uri="{FF2B5EF4-FFF2-40B4-BE49-F238E27FC236}">
                  <a16:creationId xmlns:a16="http://schemas.microsoft.com/office/drawing/2014/main" id="{94D82566-3D14-451A-A4A4-7878D61370E8}"/>
                </a:ext>
              </a:extLst>
            </p:cNvPr>
            <p:cNvSpPr/>
            <p:nvPr/>
          </p:nvSpPr>
          <p:spPr>
            <a:xfrm>
              <a:off x="7200899" y="4419599"/>
              <a:ext cx="533400" cy="380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c3</a:t>
              </a:r>
            </a:p>
          </p:txBody>
        </p:sp>
        <p:sp>
          <p:nvSpPr>
            <p:cNvPr id="40" name="Rectangle 39">
              <a:extLst>
                <a:ext uri="{FF2B5EF4-FFF2-40B4-BE49-F238E27FC236}">
                  <a16:creationId xmlns:a16="http://schemas.microsoft.com/office/drawing/2014/main" id="{40FE408B-CE82-4283-AD68-832C2FDE37D2}"/>
                </a:ext>
              </a:extLst>
            </p:cNvPr>
            <p:cNvSpPr/>
            <p:nvPr/>
          </p:nvSpPr>
          <p:spPr>
            <a:xfrm>
              <a:off x="8267700" y="4419600"/>
              <a:ext cx="9906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default</a:t>
              </a:r>
            </a:p>
          </p:txBody>
        </p:sp>
      </p:grpSp>
      <p:cxnSp>
        <p:nvCxnSpPr>
          <p:cNvPr id="41" name="Straight Arrow Connector 40">
            <a:extLst>
              <a:ext uri="{FF2B5EF4-FFF2-40B4-BE49-F238E27FC236}">
                <a16:creationId xmlns:a16="http://schemas.microsoft.com/office/drawing/2014/main" id="{C78FA6A9-54A1-4AC9-BFDA-AFB9AE16EF4D}"/>
              </a:ext>
            </a:extLst>
          </p:cNvPr>
          <p:cNvCxnSpPr>
            <a:cxnSpLocks/>
          </p:cNvCxnSpPr>
          <p:nvPr/>
        </p:nvCxnSpPr>
        <p:spPr>
          <a:xfrm>
            <a:off x="2439141" y="2918023"/>
            <a:ext cx="518581" cy="838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9EAD1244-5DF5-4E5F-956D-BDF3EBE2ECC2}"/>
              </a:ext>
            </a:extLst>
          </p:cNvPr>
          <p:cNvCxnSpPr>
            <a:cxnSpLocks/>
          </p:cNvCxnSpPr>
          <p:nvPr/>
        </p:nvCxnSpPr>
        <p:spPr>
          <a:xfrm>
            <a:off x="6719224" y="2961758"/>
            <a:ext cx="639519" cy="87400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9404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F1C42259-A391-40D5-8AEE-5F81620FD5E4}"/>
              </a:ext>
            </a:extLst>
          </p:cNvPr>
          <p:cNvPicPr>
            <a:picLocks noChangeAspect="1"/>
          </p:cNvPicPr>
          <p:nvPr/>
        </p:nvPicPr>
        <p:blipFill>
          <a:blip r:embed="rId2"/>
          <a:stretch>
            <a:fillRect/>
          </a:stretch>
        </p:blipFill>
        <p:spPr>
          <a:xfrm>
            <a:off x="264953" y="3280247"/>
            <a:ext cx="4289414" cy="2980780"/>
          </a:xfrm>
          <a:prstGeom prst="rect">
            <a:avLst/>
          </a:prstGeom>
        </p:spPr>
      </p:pic>
      <p:sp>
        <p:nvSpPr>
          <p:cNvPr id="2" name="Title 1">
            <a:extLst>
              <a:ext uri="{FF2B5EF4-FFF2-40B4-BE49-F238E27FC236}">
                <a16:creationId xmlns:a16="http://schemas.microsoft.com/office/drawing/2014/main" id="{C74171C0-24E6-4DA8-A9FF-1D4FC4101A25}"/>
              </a:ext>
            </a:extLst>
          </p:cNvPr>
          <p:cNvSpPr>
            <a:spLocks noGrp="1"/>
          </p:cNvSpPr>
          <p:nvPr>
            <p:ph type="title"/>
          </p:nvPr>
        </p:nvSpPr>
        <p:spPr/>
        <p:txBody>
          <a:bodyPr/>
          <a:lstStyle/>
          <a:p>
            <a:r>
              <a:rPr lang="en-US" dirty="0"/>
              <a:t>Selection Constructs - </a:t>
            </a:r>
            <a:r>
              <a:rPr lang="en-US" dirty="0">
                <a:solidFill>
                  <a:srgbClr val="FF0000"/>
                </a:solidFill>
              </a:rPr>
              <a:t>if … else</a:t>
            </a:r>
          </a:p>
        </p:txBody>
      </p:sp>
      <p:sp>
        <p:nvSpPr>
          <p:cNvPr id="4" name="Slide Number Placeholder 3">
            <a:extLst>
              <a:ext uri="{FF2B5EF4-FFF2-40B4-BE49-F238E27FC236}">
                <a16:creationId xmlns:a16="http://schemas.microsoft.com/office/drawing/2014/main" id="{0B9E50D9-CAD9-4CFD-99FF-D55509763AFB}"/>
              </a:ext>
            </a:extLst>
          </p:cNvPr>
          <p:cNvSpPr>
            <a:spLocks noGrp="1"/>
          </p:cNvSpPr>
          <p:nvPr>
            <p:ph type="sldNum" sz="quarter" idx="12"/>
          </p:nvPr>
        </p:nvSpPr>
        <p:spPr/>
        <p:txBody>
          <a:bodyPr/>
          <a:lstStyle/>
          <a:p>
            <a:fld id="{CC0149FD-98BB-4821-915B-09C9BFE4B727}" type="slidenum">
              <a:rPr lang="en-US" smtClean="0"/>
              <a:pPr/>
              <a:t>14</a:t>
            </a:fld>
            <a:endParaRPr lang="en-US" dirty="0"/>
          </a:p>
        </p:txBody>
      </p:sp>
      <p:sp>
        <p:nvSpPr>
          <p:cNvPr id="5" name="Date Placeholder 4">
            <a:extLst>
              <a:ext uri="{FF2B5EF4-FFF2-40B4-BE49-F238E27FC236}">
                <a16:creationId xmlns:a16="http://schemas.microsoft.com/office/drawing/2014/main" id="{4BDDDC2D-254E-42A0-B68E-60F2E03CC280}"/>
              </a:ext>
            </a:extLst>
          </p:cNvPr>
          <p:cNvSpPr>
            <a:spLocks noGrp="1"/>
          </p:cNvSpPr>
          <p:nvPr>
            <p:ph type="dt" sz="half" idx="10"/>
          </p:nvPr>
        </p:nvSpPr>
        <p:spPr/>
        <p:txBody>
          <a:bodyPr/>
          <a:lstStyle/>
          <a:p>
            <a:fld id="{17256740-3DC7-40BE-968F-29F94186F3AD}" type="datetime1">
              <a:rPr lang="vi-VN" smtClean="0"/>
              <a:t>30/12/2024</a:t>
            </a:fld>
            <a:endParaRPr lang="en-US" dirty="0"/>
          </a:p>
        </p:txBody>
      </p:sp>
      <p:sp>
        <p:nvSpPr>
          <p:cNvPr id="8" name="Rectangle 7">
            <a:extLst>
              <a:ext uri="{FF2B5EF4-FFF2-40B4-BE49-F238E27FC236}">
                <a16:creationId xmlns:a16="http://schemas.microsoft.com/office/drawing/2014/main" id="{83E05D99-B0F2-4330-8282-065BB28B4DCC}"/>
              </a:ext>
            </a:extLst>
          </p:cNvPr>
          <p:cNvSpPr/>
          <p:nvPr/>
        </p:nvSpPr>
        <p:spPr>
          <a:xfrm>
            <a:off x="1075579" y="1523999"/>
            <a:ext cx="1933091" cy="153657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b="1" dirty="0">
                <a:solidFill>
                  <a:srgbClr val="0000FF"/>
                </a:solidFill>
              </a:rPr>
              <a:t>Syntax:</a:t>
            </a:r>
          </a:p>
          <a:p>
            <a:r>
              <a:rPr lang="en-US" dirty="0"/>
              <a:t>if  (condition)</a:t>
            </a:r>
          </a:p>
          <a:p>
            <a:r>
              <a:rPr lang="en-US" dirty="0"/>
              <a:t>{     </a:t>
            </a:r>
          </a:p>
          <a:p>
            <a:r>
              <a:rPr lang="en-US" dirty="0"/>
              <a:t>      statements</a:t>
            </a:r>
          </a:p>
          <a:p>
            <a:r>
              <a:rPr lang="en-US" dirty="0"/>
              <a:t>}</a:t>
            </a:r>
          </a:p>
        </p:txBody>
      </p:sp>
      <p:sp>
        <p:nvSpPr>
          <p:cNvPr id="9" name="Rectangle 8">
            <a:extLst>
              <a:ext uri="{FF2B5EF4-FFF2-40B4-BE49-F238E27FC236}">
                <a16:creationId xmlns:a16="http://schemas.microsoft.com/office/drawing/2014/main" id="{D94FB233-352C-4423-AEC9-B62FA699A402}"/>
              </a:ext>
            </a:extLst>
          </p:cNvPr>
          <p:cNvSpPr/>
          <p:nvPr/>
        </p:nvSpPr>
        <p:spPr>
          <a:xfrm>
            <a:off x="4377904" y="1521467"/>
            <a:ext cx="1933091" cy="258595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b="1" dirty="0">
                <a:solidFill>
                  <a:srgbClr val="0000FF"/>
                </a:solidFill>
              </a:rPr>
              <a:t>Syntax:</a:t>
            </a:r>
          </a:p>
          <a:p>
            <a:r>
              <a:rPr lang="en-US" dirty="0"/>
              <a:t>if  (condition)</a:t>
            </a:r>
          </a:p>
          <a:p>
            <a:r>
              <a:rPr lang="en-US" dirty="0"/>
              <a:t>{        </a:t>
            </a:r>
          </a:p>
          <a:p>
            <a:r>
              <a:rPr lang="en-US" dirty="0"/>
              <a:t>     statements</a:t>
            </a:r>
          </a:p>
          <a:p>
            <a:r>
              <a:rPr lang="en-US" dirty="0"/>
              <a:t>}</a:t>
            </a:r>
          </a:p>
          <a:p>
            <a:r>
              <a:rPr lang="en-US" dirty="0"/>
              <a:t>else</a:t>
            </a:r>
          </a:p>
          <a:p>
            <a:r>
              <a:rPr lang="en-US" dirty="0"/>
              <a:t>{   </a:t>
            </a:r>
          </a:p>
          <a:p>
            <a:r>
              <a:rPr lang="en-US" dirty="0"/>
              <a:t>     statements</a:t>
            </a:r>
          </a:p>
          <a:p>
            <a:r>
              <a:rPr lang="en-US" dirty="0"/>
              <a:t>}</a:t>
            </a:r>
          </a:p>
        </p:txBody>
      </p:sp>
      <p:pic>
        <p:nvPicPr>
          <p:cNvPr id="43" name="Picture 42">
            <a:extLst>
              <a:ext uri="{FF2B5EF4-FFF2-40B4-BE49-F238E27FC236}">
                <a16:creationId xmlns:a16="http://schemas.microsoft.com/office/drawing/2014/main" id="{C2D31DA0-9727-4810-B9D7-0E69E5061097}"/>
              </a:ext>
            </a:extLst>
          </p:cNvPr>
          <p:cNvPicPr>
            <a:picLocks noChangeAspect="1"/>
          </p:cNvPicPr>
          <p:nvPr/>
        </p:nvPicPr>
        <p:blipFill>
          <a:blip r:embed="rId3"/>
          <a:stretch>
            <a:fillRect/>
          </a:stretch>
        </p:blipFill>
        <p:spPr>
          <a:xfrm>
            <a:off x="6503939" y="1518000"/>
            <a:ext cx="5688061" cy="4554107"/>
          </a:xfrm>
          <a:prstGeom prst="rect">
            <a:avLst/>
          </a:prstGeom>
        </p:spPr>
      </p:pic>
    </p:spTree>
    <p:extLst>
      <p:ext uri="{BB962C8B-B14F-4D97-AF65-F5344CB8AC3E}">
        <p14:creationId xmlns:p14="http://schemas.microsoft.com/office/powerpoint/2010/main" val="2248741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951BE4-9A38-4A07-B57A-374F451677DA}"/>
              </a:ext>
            </a:extLst>
          </p:cNvPr>
          <p:cNvPicPr>
            <a:picLocks noChangeAspect="1"/>
          </p:cNvPicPr>
          <p:nvPr/>
        </p:nvPicPr>
        <p:blipFill>
          <a:blip r:embed="rId2"/>
          <a:stretch>
            <a:fillRect/>
          </a:stretch>
        </p:blipFill>
        <p:spPr>
          <a:xfrm>
            <a:off x="3067663" y="1467816"/>
            <a:ext cx="5396946" cy="3710974"/>
          </a:xfrm>
          <a:prstGeom prst="rect">
            <a:avLst/>
          </a:prstGeom>
        </p:spPr>
      </p:pic>
      <p:sp>
        <p:nvSpPr>
          <p:cNvPr id="2" name="Title 1">
            <a:extLst>
              <a:ext uri="{FF2B5EF4-FFF2-40B4-BE49-F238E27FC236}">
                <a16:creationId xmlns:a16="http://schemas.microsoft.com/office/drawing/2014/main" id="{C9A48158-5393-4D10-A002-40E898066CC8}"/>
              </a:ext>
            </a:extLst>
          </p:cNvPr>
          <p:cNvSpPr>
            <a:spLocks noGrp="1"/>
          </p:cNvSpPr>
          <p:nvPr>
            <p:ph type="title"/>
          </p:nvPr>
        </p:nvSpPr>
        <p:spPr/>
        <p:txBody>
          <a:bodyPr/>
          <a:lstStyle/>
          <a:p>
            <a:r>
              <a:rPr lang="en-US" dirty="0"/>
              <a:t>Selection Constructs - </a:t>
            </a:r>
            <a:r>
              <a:rPr lang="en-US" dirty="0">
                <a:solidFill>
                  <a:srgbClr val="FF0000"/>
                </a:solidFill>
              </a:rPr>
              <a:t>if … else </a:t>
            </a:r>
            <a:r>
              <a:rPr lang="en-US" dirty="0"/>
              <a:t>(cont.)</a:t>
            </a:r>
          </a:p>
        </p:txBody>
      </p:sp>
      <p:sp>
        <p:nvSpPr>
          <p:cNvPr id="4" name="Slide Number Placeholder 3">
            <a:extLst>
              <a:ext uri="{FF2B5EF4-FFF2-40B4-BE49-F238E27FC236}">
                <a16:creationId xmlns:a16="http://schemas.microsoft.com/office/drawing/2014/main" id="{57A6246B-17BD-4A81-A45E-FFEC7F162390}"/>
              </a:ext>
            </a:extLst>
          </p:cNvPr>
          <p:cNvSpPr>
            <a:spLocks noGrp="1"/>
          </p:cNvSpPr>
          <p:nvPr>
            <p:ph type="sldNum" sz="quarter" idx="12"/>
          </p:nvPr>
        </p:nvSpPr>
        <p:spPr/>
        <p:txBody>
          <a:bodyPr/>
          <a:lstStyle/>
          <a:p>
            <a:fld id="{CC0149FD-98BB-4821-915B-09C9BFE4B727}" type="slidenum">
              <a:rPr lang="en-US" smtClean="0"/>
              <a:pPr/>
              <a:t>15</a:t>
            </a:fld>
            <a:endParaRPr lang="en-US" dirty="0"/>
          </a:p>
        </p:txBody>
      </p:sp>
      <p:sp>
        <p:nvSpPr>
          <p:cNvPr id="5" name="Date Placeholder 4">
            <a:extLst>
              <a:ext uri="{FF2B5EF4-FFF2-40B4-BE49-F238E27FC236}">
                <a16:creationId xmlns:a16="http://schemas.microsoft.com/office/drawing/2014/main" id="{F8FCD046-AD37-4B71-BE8D-6F56B57BEAF0}"/>
              </a:ext>
            </a:extLst>
          </p:cNvPr>
          <p:cNvSpPr>
            <a:spLocks noGrp="1"/>
          </p:cNvSpPr>
          <p:nvPr>
            <p:ph type="dt" sz="half" idx="10"/>
          </p:nvPr>
        </p:nvSpPr>
        <p:spPr/>
        <p:txBody>
          <a:bodyPr/>
          <a:lstStyle/>
          <a:p>
            <a:fld id="{17256740-3DC7-40BE-968F-29F94186F3AD}" type="datetime1">
              <a:rPr lang="vi-VN" smtClean="0"/>
              <a:t>30/12/2024</a:t>
            </a:fld>
            <a:endParaRPr lang="en-US" dirty="0"/>
          </a:p>
        </p:txBody>
      </p:sp>
      <p:sp>
        <p:nvSpPr>
          <p:cNvPr id="15" name="Rectangle 14">
            <a:extLst>
              <a:ext uri="{FF2B5EF4-FFF2-40B4-BE49-F238E27FC236}">
                <a16:creationId xmlns:a16="http://schemas.microsoft.com/office/drawing/2014/main" id="{A3612578-C509-4FA4-A067-EAD6159A5FD5}"/>
              </a:ext>
            </a:extLst>
          </p:cNvPr>
          <p:cNvSpPr/>
          <p:nvPr/>
        </p:nvSpPr>
        <p:spPr>
          <a:xfrm>
            <a:off x="838200" y="2042958"/>
            <a:ext cx="1676400" cy="277208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b="1" dirty="0">
                <a:solidFill>
                  <a:srgbClr val="0000FF"/>
                </a:solidFill>
              </a:rPr>
              <a:t>Syntax:</a:t>
            </a:r>
          </a:p>
          <a:p>
            <a:endParaRPr lang="en-US" sz="1000" b="1" dirty="0">
              <a:solidFill>
                <a:srgbClr val="0000FF"/>
              </a:solidFill>
            </a:endParaRPr>
          </a:p>
          <a:p>
            <a:r>
              <a:rPr lang="en-US" dirty="0"/>
              <a:t>if  (condition)</a:t>
            </a:r>
          </a:p>
          <a:p>
            <a:r>
              <a:rPr lang="en-US" dirty="0"/>
              <a:t>{       </a:t>
            </a:r>
          </a:p>
          <a:p>
            <a:r>
              <a:rPr lang="en-US" dirty="0"/>
              <a:t>     statements</a:t>
            </a:r>
          </a:p>
          <a:p>
            <a:r>
              <a:rPr lang="en-US" dirty="0"/>
              <a:t>}</a:t>
            </a:r>
          </a:p>
          <a:p>
            <a:r>
              <a:rPr lang="en-US" dirty="0"/>
              <a:t>else</a:t>
            </a:r>
          </a:p>
          <a:p>
            <a:r>
              <a:rPr lang="en-US" dirty="0"/>
              <a:t>{   </a:t>
            </a:r>
          </a:p>
          <a:p>
            <a:r>
              <a:rPr lang="en-US" dirty="0"/>
              <a:t>     statements</a:t>
            </a:r>
          </a:p>
          <a:p>
            <a:r>
              <a:rPr lang="en-US" dirty="0"/>
              <a:t>}</a:t>
            </a:r>
          </a:p>
        </p:txBody>
      </p:sp>
      <p:sp>
        <p:nvSpPr>
          <p:cNvPr id="16" name="Rectangle 15">
            <a:extLst>
              <a:ext uri="{FF2B5EF4-FFF2-40B4-BE49-F238E27FC236}">
                <a16:creationId xmlns:a16="http://schemas.microsoft.com/office/drawing/2014/main" id="{545E58FD-5481-4B92-998E-691D8359D057}"/>
              </a:ext>
            </a:extLst>
          </p:cNvPr>
          <p:cNvSpPr/>
          <p:nvPr/>
        </p:nvSpPr>
        <p:spPr>
          <a:xfrm>
            <a:off x="7971855" y="2450045"/>
            <a:ext cx="3145971" cy="105023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 compiler can not determine the if statement before the else statement.</a:t>
            </a:r>
          </a:p>
        </p:txBody>
      </p:sp>
      <p:sp>
        <p:nvSpPr>
          <p:cNvPr id="7" name="Rectangle 6">
            <a:extLst>
              <a:ext uri="{FF2B5EF4-FFF2-40B4-BE49-F238E27FC236}">
                <a16:creationId xmlns:a16="http://schemas.microsoft.com/office/drawing/2014/main" id="{DBDA0557-0A15-4773-A4F9-27D1D26859AB}"/>
              </a:ext>
            </a:extLst>
          </p:cNvPr>
          <p:cNvSpPr/>
          <p:nvPr/>
        </p:nvSpPr>
        <p:spPr>
          <a:xfrm>
            <a:off x="3581400" y="3146323"/>
            <a:ext cx="1846005" cy="353961"/>
          </a:xfrm>
          <a:prstGeom prst="rect">
            <a:avLst/>
          </a:prstGeom>
          <a:noFill/>
          <a:ln w="19050">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158E0ED0-C468-49B4-99E2-0A747A4BC65D}"/>
              </a:ext>
            </a:extLst>
          </p:cNvPr>
          <p:cNvPicPr>
            <a:picLocks noChangeAspect="1"/>
          </p:cNvPicPr>
          <p:nvPr/>
        </p:nvPicPr>
        <p:blipFill>
          <a:blip r:embed="rId3"/>
          <a:stretch>
            <a:fillRect/>
          </a:stretch>
        </p:blipFill>
        <p:spPr>
          <a:xfrm>
            <a:off x="3092245" y="5390184"/>
            <a:ext cx="6007510" cy="1034548"/>
          </a:xfrm>
          <a:prstGeom prst="rect">
            <a:avLst/>
          </a:prstGeom>
          <a:ln>
            <a:solidFill>
              <a:srgbClr val="002060"/>
            </a:solidFill>
          </a:ln>
        </p:spPr>
      </p:pic>
    </p:spTree>
    <p:extLst>
      <p:ext uri="{BB962C8B-B14F-4D97-AF65-F5344CB8AC3E}">
        <p14:creationId xmlns:p14="http://schemas.microsoft.com/office/powerpoint/2010/main" val="4205887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AFC19-3347-41C9-9AF4-4B2938F47488}"/>
              </a:ext>
            </a:extLst>
          </p:cNvPr>
          <p:cNvSpPr>
            <a:spLocks noGrp="1"/>
          </p:cNvSpPr>
          <p:nvPr>
            <p:ph type="title"/>
          </p:nvPr>
        </p:nvSpPr>
        <p:spPr/>
        <p:txBody>
          <a:bodyPr/>
          <a:lstStyle/>
          <a:p>
            <a:r>
              <a:rPr lang="en-US" dirty="0"/>
              <a:t>Selection Constructs - </a:t>
            </a:r>
            <a:r>
              <a:rPr lang="en-US" dirty="0">
                <a:solidFill>
                  <a:srgbClr val="FF0000"/>
                </a:solidFill>
              </a:rPr>
              <a:t>if … else</a:t>
            </a:r>
            <a:r>
              <a:rPr lang="en-US" dirty="0"/>
              <a:t> (cont.)</a:t>
            </a:r>
          </a:p>
        </p:txBody>
      </p:sp>
      <p:sp>
        <p:nvSpPr>
          <p:cNvPr id="4" name="Slide Number Placeholder 3">
            <a:extLst>
              <a:ext uri="{FF2B5EF4-FFF2-40B4-BE49-F238E27FC236}">
                <a16:creationId xmlns:a16="http://schemas.microsoft.com/office/drawing/2014/main" id="{3F15CD03-7511-4CE2-A545-6832C6043249}"/>
              </a:ext>
            </a:extLst>
          </p:cNvPr>
          <p:cNvSpPr>
            <a:spLocks noGrp="1"/>
          </p:cNvSpPr>
          <p:nvPr>
            <p:ph type="sldNum" sz="quarter" idx="12"/>
          </p:nvPr>
        </p:nvSpPr>
        <p:spPr/>
        <p:txBody>
          <a:bodyPr/>
          <a:lstStyle/>
          <a:p>
            <a:fld id="{CC0149FD-98BB-4821-915B-09C9BFE4B727}" type="slidenum">
              <a:rPr lang="en-US" smtClean="0"/>
              <a:pPr/>
              <a:t>16</a:t>
            </a:fld>
            <a:endParaRPr lang="en-US" dirty="0"/>
          </a:p>
        </p:txBody>
      </p:sp>
      <p:sp>
        <p:nvSpPr>
          <p:cNvPr id="5" name="Date Placeholder 4">
            <a:extLst>
              <a:ext uri="{FF2B5EF4-FFF2-40B4-BE49-F238E27FC236}">
                <a16:creationId xmlns:a16="http://schemas.microsoft.com/office/drawing/2014/main" id="{BFB5FC95-EBC6-4BA0-B5A6-465FC40B460C}"/>
              </a:ext>
            </a:extLst>
          </p:cNvPr>
          <p:cNvSpPr>
            <a:spLocks noGrp="1"/>
          </p:cNvSpPr>
          <p:nvPr>
            <p:ph type="dt" sz="half" idx="10"/>
          </p:nvPr>
        </p:nvSpPr>
        <p:spPr/>
        <p:txBody>
          <a:bodyPr/>
          <a:lstStyle/>
          <a:p>
            <a:fld id="{17256740-3DC7-40BE-968F-29F94186F3AD}" type="datetime1">
              <a:rPr lang="vi-VN" smtClean="0"/>
              <a:t>30/12/2024</a:t>
            </a:fld>
            <a:endParaRPr lang="en-US" dirty="0"/>
          </a:p>
        </p:txBody>
      </p:sp>
      <p:sp>
        <p:nvSpPr>
          <p:cNvPr id="6" name="Rectangle 5">
            <a:extLst>
              <a:ext uri="{FF2B5EF4-FFF2-40B4-BE49-F238E27FC236}">
                <a16:creationId xmlns:a16="http://schemas.microsoft.com/office/drawing/2014/main" id="{53028534-3075-485B-8C00-6CE1BA6A0DF3}"/>
              </a:ext>
            </a:extLst>
          </p:cNvPr>
          <p:cNvSpPr/>
          <p:nvPr/>
        </p:nvSpPr>
        <p:spPr>
          <a:xfrm>
            <a:off x="457200" y="1639602"/>
            <a:ext cx="2514600" cy="413193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b="1" dirty="0">
                <a:solidFill>
                  <a:srgbClr val="0000FF"/>
                </a:solidFill>
              </a:rPr>
              <a:t>Syntax:</a:t>
            </a:r>
          </a:p>
          <a:p>
            <a:endParaRPr lang="en-US" sz="1100" dirty="0"/>
          </a:p>
          <a:p>
            <a:r>
              <a:rPr lang="en-US" dirty="0"/>
              <a:t>if  (condition 1)</a:t>
            </a:r>
          </a:p>
          <a:p>
            <a:r>
              <a:rPr lang="en-US" dirty="0"/>
              <a:t>{     </a:t>
            </a:r>
          </a:p>
          <a:p>
            <a:r>
              <a:rPr lang="en-US" dirty="0"/>
              <a:t>       statements</a:t>
            </a:r>
          </a:p>
          <a:p>
            <a:r>
              <a:rPr lang="en-US" dirty="0"/>
              <a:t>}</a:t>
            </a:r>
          </a:p>
          <a:p>
            <a:r>
              <a:rPr lang="en-US" dirty="0"/>
              <a:t>else if  (condition2)</a:t>
            </a:r>
          </a:p>
          <a:p>
            <a:r>
              <a:rPr lang="en-US" dirty="0"/>
              <a:t>       {   </a:t>
            </a:r>
          </a:p>
          <a:p>
            <a:r>
              <a:rPr lang="en-US" dirty="0"/>
              <a:t>              statements</a:t>
            </a:r>
          </a:p>
          <a:p>
            <a:r>
              <a:rPr lang="en-US" dirty="0"/>
              <a:t>       }</a:t>
            </a:r>
          </a:p>
          <a:p>
            <a:r>
              <a:rPr lang="en-US" dirty="0"/>
              <a:t>       else</a:t>
            </a:r>
          </a:p>
          <a:p>
            <a:r>
              <a:rPr lang="en-US" dirty="0"/>
              <a:t>        {   </a:t>
            </a:r>
          </a:p>
          <a:p>
            <a:r>
              <a:rPr lang="en-US" dirty="0"/>
              <a:t>              statements</a:t>
            </a:r>
          </a:p>
          <a:p>
            <a:r>
              <a:rPr lang="en-US" dirty="0"/>
              <a:t>        }</a:t>
            </a:r>
          </a:p>
        </p:txBody>
      </p:sp>
      <p:sp>
        <p:nvSpPr>
          <p:cNvPr id="7" name="Rounded Rectangle 67">
            <a:extLst>
              <a:ext uri="{FF2B5EF4-FFF2-40B4-BE49-F238E27FC236}">
                <a16:creationId xmlns:a16="http://schemas.microsoft.com/office/drawing/2014/main" id="{15A33EBA-B044-4766-845D-F07CCF398979}"/>
              </a:ext>
            </a:extLst>
          </p:cNvPr>
          <p:cNvSpPr/>
          <p:nvPr/>
        </p:nvSpPr>
        <p:spPr>
          <a:xfrm>
            <a:off x="1540698" y="4346201"/>
            <a:ext cx="1371600" cy="381000"/>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Nested if</a:t>
            </a:r>
          </a:p>
        </p:txBody>
      </p:sp>
      <p:sp>
        <p:nvSpPr>
          <p:cNvPr id="8" name="Rectangle 7">
            <a:extLst>
              <a:ext uri="{FF2B5EF4-FFF2-40B4-BE49-F238E27FC236}">
                <a16:creationId xmlns:a16="http://schemas.microsoft.com/office/drawing/2014/main" id="{8A9094E2-451D-4E98-9952-EB605D5FFD86}"/>
              </a:ext>
            </a:extLst>
          </p:cNvPr>
          <p:cNvSpPr/>
          <p:nvPr/>
        </p:nvSpPr>
        <p:spPr>
          <a:xfrm>
            <a:off x="3516457" y="1642339"/>
            <a:ext cx="7347857" cy="2185214"/>
          </a:xfrm>
          <a:prstGeom prst="rect">
            <a:avLst/>
          </a:prstGeom>
        </p:spPr>
        <p:txBody>
          <a:bodyPr wrap="square">
            <a:spAutoFit/>
          </a:bodyPr>
          <a:lstStyle/>
          <a:p>
            <a:pPr>
              <a:lnSpc>
                <a:spcPct val="80000"/>
              </a:lnSpc>
              <a:spcBef>
                <a:spcPct val="20000"/>
              </a:spcBef>
              <a:buClr>
                <a:schemeClr val="accent2">
                  <a:lumMod val="50000"/>
                </a:schemeClr>
              </a:buClr>
              <a:buSzPct val="100000"/>
              <a:defRPr/>
            </a:pPr>
            <a:r>
              <a:rPr lang="en-US" sz="2000" b="1" dirty="0">
                <a:latin typeface="Arial" pitchFamily="34" charset="0"/>
                <a:cs typeface="Arial" pitchFamily="34" charset="0"/>
              </a:rPr>
              <a:t>Example 1:</a:t>
            </a:r>
            <a:r>
              <a:rPr lang="en-US" sz="2000" dirty="0">
                <a:latin typeface="Arial" pitchFamily="34" charset="0"/>
                <a:cs typeface="Arial" pitchFamily="34" charset="0"/>
              </a:rPr>
              <a:t> </a:t>
            </a:r>
          </a:p>
          <a:p>
            <a:pPr marL="342900" indent="-342900">
              <a:lnSpc>
                <a:spcPct val="80000"/>
              </a:lnSpc>
              <a:spcBef>
                <a:spcPct val="20000"/>
              </a:spcBef>
              <a:buClr>
                <a:schemeClr val="accent2">
                  <a:lumMod val="50000"/>
                </a:schemeClr>
              </a:buClr>
              <a:buSzPct val="100000"/>
              <a:buFont typeface="Wingdings" panose="05000000000000000000" pitchFamily="2" charset="2"/>
              <a:buChar char="Ø"/>
              <a:defRPr/>
            </a:pPr>
            <a:r>
              <a:rPr lang="en-US" sz="2000" dirty="0">
                <a:latin typeface="Arial" pitchFamily="34" charset="0"/>
                <a:cs typeface="Arial" pitchFamily="34" charset="0"/>
              </a:rPr>
              <a:t>Buying  N T-shirts with promotion: </a:t>
            </a:r>
          </a:p>
          <a:p>
            <a:pPr marL="342900" indent="-342900">
              <a:lnSpc>
                <a:spcPct val="80000"/>
              </a:lnSpc>
              <a:spcBef>
                <a:spcPct val="20000"/>
              </a:spcBef>
              <a:buClr>
                <a:schemeClr val="accent2">
                  <a:lumMod val="50000"/>
                </a:schemeClr>
              </a:buClr>
              <a:buSzPct val="100000"/>
              <a:buFont typeface="Wingdings" panose="05000000000000000000" pitchFamily="2" charset="2"/>
              <a:buChar char="Ø"/>
              <a:defRPr/>
            </a:pPr>
            <a:r>
              <a:rPr lang="en-US" sz="2000" dirty="0">
                <a:latin typeface="Arial" pitchFamily="34" charset="0"/>
                <a:cs typeface="Arial" pitchFamily="34" charset="0"/>
              </a:rPr>
              <a:t>N&lt;=3:     120000$/item</a:t>
            </a:r>
          </a:p>
          <a:p>
            <a:pPr marL="342900" indent="-342900">
              <a:lnSpc>
                <a:spcPct val="80000"/>
              </a:lnSpc>
              <a:spcBef>
                <a:spcPct val="20000"/>
              </a:spcBef>
              <a:buClr>
                <a:schemeClr val="accent2">
                  <a:lumMod val="50000"/>
                </a:schemeClr>
              </a:buClr>
              <a:buSzPct val="100000"/>
              <a:buFont typeface="Wingdings" panose="05000000000000000000" pitchFamily="2" charset="2"/>
              <a:buChar char="Ø"/>
              <a:defRPr/>
            </a:pPr>
            <a:r>
              <a:rPr lang="en-US" sz="2000" dirty="0">
                <a:latin typeface="Arial" pitchFamily="34" charset="0"/>
                <a:cs typeface="Arial" pitchFamily="34" charset="0"/>
              </a:rPr>
              <a:t>From 4</a:t>
            </a:r>
            <a:r>
              <a:rPr lang="en-US" sz="2000" baseline="30000" dirty="0">
                <a:latin typeface="Arial" pitchFamily="34" charset="0"/>
                <a:cs typeface="Arial" pitchFamily="34" charset="0"/>
              </a:rPr>
              <a:t>th</a:t>
            </a:r>
            <a:r>
              <a:rPr lang="en-US" sz="2000" dirty="0">
                <a:latin typeface="Arial" pitchFamily="34" charset="0"/>
                <a:cs typeface="Arial" pitchFamily="34" charset="0"/>
              </a:rPr>
              <a:t> to 6</a:t>
            </a:r>
            <a:r>
              <a:rPr lang="en-US" sz="2000" baseline="30000" dirty="0">
                <a:latin typeface="Arial" pitchFamily="34" charset="0"/>
                <a:cs typeface="Arial" pitchFamily="34" charset="0"/>
              </a:rPr>
              <a:t>th</a:t>
            </a:r>
            <a:r>
              <a:rPr lang="en-US" sz="2000" dirty="0">
                <a:latin typeface="Arial" pitchFamily="34" charset="0"/>
                <a:cs typeface="Arial" pitchFamily="34" charset="0"/>
              </a:rPr>
              <a:t>:       90000$/item</a:t>
            </a:r>
          </a:p>
          <a:p>
            <a:pPr marL="342900" indent="-342900">
              <a:lnSpc>
                <a:spcPct val="80000"/>
              </a:lnSpc>
              <a:spcBef>
                <a:spcPct val="20000"/>
              </a:spcBef>
              <a:buClr>
                <a:schemeClr val="accent2">
                  <a:lumMod val="50000"/>
                </a:schemeClr>
              </a:buClr>
              <a:buSzPct val="100000"/>
              <a:buFont typeface="Wingdings" panose="05000000000000000000" pitchFamily="2" charset="2"/>
              <a:buChar char="Ø"/>
              <a:defRPr/>
            </a:pPr>
            <a:r>
              <a:rPr lang="en-US" sz="2000" dirty="0">
                <a:latin typeface="Arial" pitchFamily="34" charset="0"/>
                <a:cs typeface="Arial" pitchFamily="34" charset="0"/>
              </a:rPr>
              <a:t>From 7</a:t>
            </a:r>
            <a:r>
              <a:rPr lang="en-US" sz="2000" baseline="30000" dirty="0">
                <a:latin typeface="Arial" pitchFamily="34" charset="0"/>
                <a:cs typeface="Arial" pitchFamily="34" charset="0"/>
              </a:rPr>
              <a:t>th</a:t>
            </a:r>
            <a:r>
              <a:rPr lang="en-US" sz="2000" dirty="0">
                <a:latin typeface="Arial" pitchFamily="34" charset="0"/>
                <a:cs typeface="Arial" pitchFamily="34" charset="0"/>
              </a:rPr>
              <a:t> to 10</a:t>
            </a:r>
            <a:r>
              <a:rPr lang="en-US" sz="2000" baseline="30000" dirty="0">
                <a:latin typeface="Arial" pitchFamily="34" charset="0"/>
                <a:cs typeface="Arial" pitchFamily="34" charset="0"/>
              </a:rPr>
              <a:t>th</a:t>
            </a:r>
            <a:r>
              <a:rPr lang="en-US" sz="2000" dirty="0">
                <a:latin typeface="Arial" pitchFamily="34" charset="0"/>
                <a:cs typeface="Arial" pitchFamily="34" charset="0"/>
              </a:rPr>
              <a:t>:     85000$/item</a:t>
            </a:r>
          </a:p>
          <a:p>
            <a:pPr marL="342900" indent="-342900">
              <a:lnSpc>
                <a:spcPct val="80000"/>
              </a:lnSpc>
              <a:spcBef>
                <a:spcPct val="20000"/>
              </a:spcBef>
              <a:buClr>
                <a:schemeClr val="accent2">
                  <a:lumMod val="50000"/>
                </a:schemeClr>
              </a:buClr>
              <a:buSzPct val="100000"/>
              <a:buFont typeface="Wingdings" panose="05000000000000000000" pitchFamily="2" charset="2"/>
              <a:buChar char="Ø"/>
              <a:defRPr/>
            </a:pPr>
            <a:r>
              <a:rPr lang="en-US" sz="2000" dirty="0">
                <a:latin typeface="Arial" pitchFamily="34" charset="0"/>
                <a:cs typeface="Arial" pitchFamily="34" charset="0"/>
              </a:rPr>
              <a:t>From 11</a:t>
            </a:r>
            <a:r>
              <a:rPr lang="en-US" sz="2000" baseline="30000" dirty="0">
                <a:latin typeface="Arial" pitchFamily="34" charset="0"/>
                <a:cs typeface="Arial" pitchFamily="34" charset="0"/>
              </a:rPr>
              <a:t>th</a:t>
            </a:r>
            <a:r>
              <a:rPr lang="en-US" sz="2000" dirty="0">
                <a:latin typeface="Arial" pitchFamily="34" charset="0"/>
                <a:cs typeface="Arial" pitchFamily="34" charset="0"/>
              </a:rPr>
              <a:t> :	       70000$/item</a:t>
            </a:r>
          </a:p>
          <a:p>
            <a:pPr marL="342900" indent="-342900">
              <a:lnSpc>
                <a:spcPct val="80000"/>
              </a:lnSpc>
              <a:spcBef>
                <a:spcPct val="20000"/>
              </a:spcBef>
              <a:buClr>
                <a:schemeClr val="accent2">
                  <a:lumMod val="50000"/>
                </a:schemeClr>
              </a:buClr>
              <a:buSzPct val="100000"/>
              <a:buFont typeface="Wingdings" panose="05000000000000000000" pitchFamily="2" charset="2"/>
              <a:buChar char="Ø"/>
              <a:defRPr/>
            </a:pPr>
            <a:r>
              <a:rPr lang="en-US" sz="2000" dirty="0">
                <a:latin typeface="Arial" pitchFamily="34" charset="0"/>
                <a:cs typeface="Arial" pitchFamily="34" charset="0"/>
              </a:rPr>
              <a:t>Describe the expression that will compute the paid value.</a:t>
            </a:r>
          </a:p>
        </p:txBody>
      </p:sp>
      <p:sp>
        <p:nvSpPr>
          <p:cNvPr id="9" name="Rectangle 8">
            <a:extLst>
              <a:ext uri="{FF2B5EF4-FFF2-40B4-BE49-F238E27FC236}">
                <a16:creationId xmlns:a16="http://schemas.microsoft.com/office/drawing/2014/main" id="{FF57A7D0-7F37-47E2-9E8F-7D43BD13F309}"/>
              </a:ext>
            </a:extLst>
          </p:cNvPr>
          <p:cNvSpPr/>
          <p:nvPr/>
        </p:nvSpPr>
        <p:spPr>
          <a:xfrm>
            <a:off x="3581400" y="4173673"/>
            <a:ext cx="1447800" cy="208944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defRPr/>
            </a:pPr>
            <a:r>
              <a:rPr lang="en-US" dirty="0">
                <a:latin typeface="Arial" pitchFamily="34" charset="0"/>
                <a:cs typeface="Arial" pitchFamily="34" charset="0"/>
              </a:rPr>
              <a:t>Begin</a:t>
            </a:r>
          </a:p>
          <a:p>
            <a:pPr>
              <a:defRPr/>
            </a:pPr>
            <a:r>
              <a:rPr lang="en-US" dirty="0">
                <a:latin typeface="Arial" pitchFamily="34" charset="0"/>
                <a:cs typeface="Arial" pitchFamily="34" charset="0"/>
              </a:rPr>
              <a:t>N,t </a:t>
            </a:r>
            <a:r>
              <a:rPr lang="en-US" dirty="0">
                <a:latin typeface="Arial" pitchFamily="34" charset="0"/>
                <a:cs typeface="Arial" pitchFamily="34" charset="0"/>
                <a:sym typeface="Wingdings" pitchFamily="2" charset="2"/>
              </a:rPr>
              <a:t> int</a:t>
            </a:r>
          </a:p>
          <a:p>
            <a:pPr>
              <a:defRPr/>
            </a:pPr>
            <a:r>
              <a:rPr lang="en-US" dirty="0">
                <a:latin typeface="Arial" pitchFamily="34" charset="0"/>
                <a:cs typeface="Arial" pitchFamily="34" charset="0"/>
                <a:sym typeface="Wingdings" pitchFamily="2" charset="2"/>
              </a:rPr>
              <a:t>Accept N</a:t>
            </a:r>
          </a:p>
          <a:p>
            <a:pPr>
              <a:defRPr/>
            </a:pPr>
            <a:r>
              <a:rPr lang="en-US" dirty="0">
                <a:latin typeface="Arial" pitchFamily="34" charset="0"/>
                <a:cs typeface="Arial" pitchFamily="34" charset="0"/>
                <a:sym typeface="Wingdings" pitchFamily="2" charset="2"/>
              </a:rPr>
              <a:t>Compute t</a:t>
            </a:r>
          </a:p>
          <a:p>
            <a:pPr>
              <a:defRPr/>
            </a:pPr>
            <a:r>
              <a:rPr lang="en-US" dirty="0">
                <a:latin typeface="Arial" pitchFamily="34" charset="0"/>
                <a:cs typeface="Arial" pitchFamily="34" charset="0"/>
                <a:sym typeface="Wingdings" pitchFamily="2" charset="2"/>
              </a:rPr>
              <a:t>Print out  t</a:t>
            </a:r>
          </a:p>
          <a:p>
            <a:pPr>
              <a:defRPr/>
            </a:pPr>
            <a:r>
              <a:rPr lang="en-US" dirty="0">
                <a:latin typeface="Arial" pitchFamily="34" charset="0"/>
                <a:cs typeface="Arial" pitchFamily="34" charset="0"/>
                <a:sym typeface="Wingdings" pitchFamily="2" charset="2"/>
              </a:rPr>
              <a:t>End</a:t>
            </a:r>
            <a:endParaRPr lang="en-US" dirty="0">
              <a:latin typeface="Arial" pitchFamily="34" charset="0"/>
              <a:cs typeface="Arial" pitchFamily="34" charset="0"/>
            </a:endParaRPr>
          </a:p>
        </p:txBody>
      </p:sp>
      <p:sp>
        <p:nvSpPr>
          <p:cNvPr id="10" name="Rectangle 9">
            <a:extLst>
              <a:ext uri="{FF2B5EF4-FFF2-40B4-BE49-F238E27FC236}">
                <a16:creationId xmlns:a16="http://schemas.microsoft.com/office/drawing/2014/main" id="{5C678B39-D56F-45F0-A472-DE5E8D9CC594}"/>
              </a:ext>
            </a:extLst>
          </p:cNvPr>
          <p:cNvSpPr/>
          <p:nvPr/>
        </p:nvSpPr>
        <p:spPr>
          <a:xfrm>
            <a:off x="5698302" y="4173674"/>
            <a:ext cx="5998029" cy="20894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a:t>Let N: number of T-shirts bought, t: money must be paid.</a:t>
            </a:r>
          </a:p>
          <a:p>
            <a:r>
              <a:rPr lang="en-US" dirty="0"/>
              <a:t>if  (N &lt;=3)  t =  N*120000 ;</a:t>
            </a:r>
          </a:p>
          <a:p>
            <a:r>
              <a:rPr lang="en-US" dirty="0"/>
              <a:t>else if  (N&lt;=6)  t= 3*120000 + (N-3) * 90000;</a:t>
            </a:r>
          </a:p>
          <a:p>
            <a:r>
              <a:rPr lang="en-US" dirty="0"/>
              <a:t>else if  (N&lt;=10)  </a:t>
            </a:r>
          </a:p>
          <a:p>
            <a:r>
              <a:rPr lang="en-US" dirty="0"/>
              <a:t>       t= 3*120000 + 3*90000 + (N-6)*85000;</a:t>
            </a:r>
          </a:p>
          <a:p>
            <a:r>
              <a:rPr lang="en-US" dirty="0"/>
              <a:t>else </a:t>
            </a:r>
          </a:p>
          <a:p>
            <a:r>
              <a:rPr lang="en-US" dirty="0"/>
              <a:t>       t= 3*120000 + 3*90000 + 4*85000 + (N-10)*70000;</a:t>
            </a:r>
          </a:p>
        </p:txBody>
      </p:sp>
      <p:cxnSp>
        <p:nvCxnSpPr>
          <p:cNvPr id="12" name="Straight Arrow Connector 11">
            <a:extLst>
              <a:ext uri="{FF2B5EF4-FFF2-40B4-BE49-F238E27FC236}">
                <a16:creationId xmlns:a16="http://schemas.microsoft.com/office/drawing/2014/main" id="{AEB8064C-2BE8-4A1F-B2EA-6E20B299AC76}"/>
              </a:ext>
            </a:extLst>
          </p:cNvPr>
          <p:cNvCxnSpPr/>
          <p:nvPr/>
        </p:nvCxnSpPr>
        <p:spPr>
          <a:xfrm>
            <a:off x="5138057" y="5218397"/>
            <a:ext cx="435429" cy="0"/>
          </a:xfrm>
          <a:prstGeom prst="straightConnector1">
            <a:avLst/>
          </a:prstGeom>
          <a:ln w="57150">
            <a:solidFill>
              <a:srgbClr val="B3199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5354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22BCC-B74A-4A42-85F9-CF608DD3B477}"/>
              </a:ext>
            </a:extLst>
          </p:cNvPr>
          <p:cNvSpPr>
            <a:spLocks noGrp="1"/>
          </p:cNvSpPr>
          <p:nvPr>
            <p:ph type="title"/>
          </p:nvPr>
        </p:nvSpPr>
        <p:spPr/>
        <p:txBody>
          <a:bodyPr/>
          <a:lstStyle/>
          <a:p>
            <a:r>
              <a:rPr lang="en-US" dirty="0"/>
              <a:t>Selection Constructs - </a:t>
            </a:r>
            <a:r>
              <a:rPr lang="en-US" dirty="0">
                <a:solidFill>
                  <a:srgbClr val="FF0000"/>
                </a:solidFill>
              </a:rPr>
              <a:t>if … else</a:t>
            </a:r>
            <a:r>
              <a:rPr lang="en-US" dirty="0"/>
              <a:t> (cont.)</a:t>
            </a:r>
          </a:p>
        </p:txBody>
      </p:sp>
      <p:sp>
        <p:nvSpPr>
          <p:cNvPr id="4" name="Slide Number Placeholder 3">
            <a:extLst>
              <a:ext uri="{FF2B5EF4-FFF2-40B4-BE49-F238E27FC236}">
                <a16:creationId xmlns:a16="http://schemas.microsoft.com/office/drawing/2014/main" id="{B42731E7-5F5B-4BA0-B72D-80D48D58DF48}"/>
              </a:ext>
            </a:extLst>
          </p:cNvPr>
          <p:cNvSpPr>
            <a:spLocks noGrp="1"/>
          </p:cNvSpPr>
          <p:nvPr>
            <p:ph type="sldNum" sz="quarter" idx="12"/>
          </p:nvPr>
        </p:nvSpPr>
        <p:spPr/>
        <p:txBody>
          <a:bodyPr/>
          <a:lstStyle/>
          <a:p>
            <a:fld id="{CC0149FD-98BB-4821-915B-09C9BFE4B727}" type="slidenum">
              <a:rPr lang="en-US" smtClean="0"/>
              <a:pPr/>
              <a:t>17</a:t>
            </a:fld>
            <a:endParaRPr lang="en-US" dirty="0"/>
          </a:p>
        </p:txBody>
      </p:sp>
      <p:sp>
        <p:nvSpPr>
          <p:cNvPr id="5" name="Date Placeholder 4">
            <a:extLst>
              <a:ext uri="{FF2B5EF4-FFF2-40B4-BE49-F238E27FC236}">
                <a16:creationId xmlns:a16="http://schemas.microsoft.com/office/drawing/2014/main" id="{2DD92836-9B54-43EE-8E8F-5A3AD9D0B681}"/>
              </a:ext>
            </a:extLst>
          </p:cNvPr>
          <p:cNvSpPr>
            <a:spLocks noGrp="1"/>
          </p:cNvSpPr>
          <p:nvPr>
            <p:ph type="dt" sz="half" idx="10"/>
          </p:nvPr>
        </p:nvSpPr>
        <p:spPr/>
        <p:txBody>
          <a:bodyPr/>
          <a:lstStyle/>
          <a:p>
            <a:fld id="{17256740-3DC7-40BE-968F-29F94186F3AD}" type="datetime1">
              <a:rPr lang="vi-VN" smtClean="0"/>
              <a:t>30/12/2024</a:t>
            </a:fld>
            <a:endParaRPr lang="en-US" dirty="0"/>
          </a:p>
        </p:txBody>
      </p:sp>
      <p:sp>
        <p:nvSpPr>
          <p:cNvPr id="7" name="TextBox 6">
            <a:extLst>
              <a:ext uri="{FF2B5EF4-FFF2-40B4-BE49-F238E27FC236}">
                <a16:creationId xmlns:a16="http://schemas.microsoft.com/office/drawing/2014/main" id="{1E337E84-5D47-4D6C-B1F6-3B9CE94F22C6}"/>
              </a:ext>
            </a:extLst>
          </p:cNvPr>
          <p:cNvSpPr txBox="1"/>
          <p:nvPr/>
        </p:nvSpPr>
        <p:spPr>
          <a:xfrm>
            <a:off x="838200" y="1719950"/>
            <a:ext cx="10591060" cy="1785104"/>
          </a:xfrm>
          <a:prstGeom prst="rect">
            <a:avLst/>
          </a:prstGeom>
          <a:noFill/>
        </p:spPr>
        <p:txBody>
          <a:bodyPr wrap="square">
            <a:spAutoFit/>
          </a:bodyPr>
          <a:lstStyle/>
          <a:p>
            <a:pPr>
              <a:spcBef>
                <a:spcPct val="20000"/>
              </a:spcBef>
              <a:buClr>
                <a:schemeClr val="accent2">
                  <a:lumMod val="50000"/>
                </a:schemeClr>
              </a:buClr>
              <a:buSzPct val="100000"/>
              <a:defRPr/>
            </a:pPr>
            <a:r>
              <a:rPr lang="en-US" sz="2500" b="1" u="sng" dirty="0">
                <a:latin typeface="Arial" pitchFamily="34" charset="0"/>
                <a:cs typeface="Arial" pitchFamily="34" charset="0"/>
              </a:rPr>
              <a:t>Practice 1</a:t>
            </a:r>
            <a:r>
              <a:rPr lang="en-US" sz="2200" b="1" dirty="0">
                <a:latin typeface="Arial" pitchFamily="34" charset="0"/>
                <a:cs typeface="Arial" pitchFamily="34" charset="0"/>
              </a:rPr>
              <a:t>:</a:t>
            </a:r>
          </a:p>
          <a:p>
            <a:pPr marL="342900" indent="-342900">
              <a:spcBef>
                <a:spcPct val="20000"/>
              </a:spcBef>
              <a:buClr>
                <a:schemeClr val="accent2">
                  <a:lumMod val="50000"/>
                </a:schemeClr>
              </a:buClr>
              <a:buSzPct val="100000"/>
              <a:buFont typeface="Wingdings" panose="05000000000000000000" pitchFamily="2" charset="2"/>
              <a:buChar char="Ø"/>
              <a:defRPr/>
            </a:pPr>
            <a:r>
              <a:rPr lang="en-US" sz="2500" dirty="0">
                <a:latin typeface="Arial" pitchFamily="34" charset="0"/>
                <a:cs typeface="Arial" pitchFamily="34" charset="0"/>
              </a:rPr>
              <a:t>Similarly, describe the expression that will compute the paid value when we use electric power.</a:t>
            </a:r>
          </a:p>
          <a:p>
            <a:pPr marL="342900" indent="-342900">
              <a:spcBef>
                <a:spcPct val="20000"/>
              </a:spcBef>
              <a:buClr>
                <a:schemeClr val="accent2">
                  <a:lumMod val="50000"/>
                </a:schemeClr>
              </a:buClr>
              <a:buSzPct val="100000"/>
              <a:buFont typeface="Wingdings" panose="05000000000000000000" pitchFamily="2" charset="2"/>
              <a:buChar char="Ø"/>
              <a:defRPr/>
            </a:pPr>
            <a:r>
              <a:rPr lang="en-US" sz="2500" dirty="0">
                <a:latin typeface="Arial" pitchFamily="34" charset="0"/>
                <a:cs typeface="Arial" pitchFamily="34" charset="0"/>
              </a:rPr>
              <a:t>Implement it to a program.</a:t>
            </a:r>
            <a:endParaRPr lang="en-US" sz="2500" dirty="0"/>
          </a:p>
        </p:txBody>
      </p:sp>
      <p:sp>
        <p:nvSpPr>
          <p:cNvPr id="8" name="Rectangle 7">
            <a:extLst>
              <a:ext uri="{FF2B5EF4-FFF2-40B4-BE49-F238E27FC236}">
                <a16:creationId xmlns:a16="http://schemas.microsoft.com/office/drawing/2014/main" id="{7AF8E218-317F-4570-8DE4-7F6CC45ACB15}"/>
              </a:ext>
            </a:extLst>
          </p:cNvPr>
          <p:cNvSpPr/>
          <p:nvPr/>
        </p:nvSpPr>
        <p:spPr>
          <a:xfrm>
            <a:off x="950685" y="3837274"/>
            <a:ext cx="1981200" cy="1905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defRPr/>
            </a:pPr>
            <a:r>
              <a:rPr lang="en-US" dirty="0">
                <a:latin typeface="Arial" pitchFamily="34" charset="0"/>
                <a:cs typeface="Arial" pitchFamily="34" charset="0"/>
              </a:rPr>
              <a:t>Begin</a:t>
            </a:r>
          </a:p>
          <a:p>
            <a:pPr>
              <a:defRPr/>
            </a:pPr>
            <a:r>
              <a:rPr lang="en-US" dirty="0">
                <a:latin typeface="Arial" pitchFamily="34" charset="0"/>
                <a:cs typeface="Arial" pitchFamily="34" charset="0"/>
              </a:rPr>
              <a:t>N,t </a:t>
            </a:r>
            <a:r>
              <a:rPr lang="en-US" dirty="0">
                <a:latin typeface="Arial" pitchFamily="34" charset="0"/>
                <a:cs typeface="Arial" pitchFamily="34" charset="0"/>
                <a:sym typeface="Wingdings" pitchFamily="2" charset="2"/>
              </a:rPr>
              <a:t> int</a:t>
            </a:r>
          </a:p>
          <a:p>
            <a:pPr>
              <a:defRPr/>
            </a:pPr>
            <a:r>
              <a:rPr lang="en-US" dirty="0">
                <a:latin typeface="Arial" pitchFamily="34" charset="0"/>
                <a:cs typeface="Arial" pitchFamily="34" charset="0"/>
                <a:sym typeface="Wingdings" pitchFamily="2" charset="2"/>
              </a:rPr>
              <a:t>Accept N</a:t>
            </a:r>
          </a:p>
          <a:p>
            <a:pPr>
              <a:defRPr/>
            </a:pPr>
            <a:r>
              <a:rPr lang="en-US" dirty="0">
                <a:latin typeface="Arial" pitchFamily="34" charset="0"/>
                <a:cs typeface="Arial" pitchFamily="34" charset="0"/>
                <a:sym typeface="Wingdings" pitchFamily="2" charset="2"/>
              </a:rPr>
              <a:t>Compute t</a:t>
            </a:r>
          </a:p>
          <a:p>
            <a:pPr>
              <a:defRPr/>
            </a:pPr>
            <a:r>
              <a:rPr lang="en-US" dirty="0">
                <a:latin typeface="Arial" pitchFamily="34" charset="0"/>
                <a:cs typeface="Arial" pitchFamily="34" charset="0"/>
                <a:sym typeface="Wingdings" pitchFamily="2" charset="2"/>
              </a:rPr>
              <a:t>Print out  t</a:t>
            </a:r>
          </a:p>
          <a:p>
            <a:pPr>
              <a:defRPr/>
            </a:pPr>
            <a:r>
              <a:rPr lang="en-US" dirty="0">
                <a:latin typeface="Arial" pitchFamily="34" charset="0"/>
                <a:cs typeface="Arial" pitchFamily="34" charset="0"/>
                <a:sym typeface="Wingdings" pitchFamily="2" charset="2"/>
              </a:rPr>
              <a:t>End</a:t>
            </a:r>
            <a:endParaRPr lang="en-US" dirty="0">
              <a:latin typeface="Arial" pitchFamily="34" charset="0"/>
              <a:cs typeface="Arial" pitchFamily="34" charset="0"/>
            </a:endParaRPr>
          </a:p>
        </p:txBody>
      </p:sp>
      <p:sp>
        <p:nvSpPr>
          <p:cNvPr id="9" name="Line 4">
            <a:extLst>
              <a:ext uri="{FF2B5EF4-FFF2-40B4-BE49-F238E27FC236}">
                <a16:creationId xmlns:a16="http://schemas.microsoft.com/office/drawing/2014/main" id="{D02B606E-0242-4D5B-A8E9-DCE812F335CA}"/>
              </a:ext>
            </a:extLst>
          </p:cNvPr>
          <p:cNvSpPr>
            <a:spLocks noChangeShapeType="1"/>
          </p:cNvSpPr>
          <p:nvPr/>
        </p:nvSpPr>
        <p:spPr bwMode="auto">
          <a:xfrm>
            <a:off x="3171144" y="4789774"/>
            <a:ext cx="7643813" cy="46038"/>
          </a:xfrm>
          <a:prstGeom prst="line">
            <a:avLst/>
          </a:prstGeom>
          <a:noFill/>
          <a:ln w="9525">
            <a:solidFill>
              <a:schemeClr val="tx1"/>
            </a:solidFill>
            <a:round/>
            <a:headEnd/>
            <a:tailEnd type="triangle" w="med" len="med"/>
          </a:ln>
        </p:spPr>
        <p:txBody>
          <a:bodyPr/>
          <a:lstStyle/>
          <a:p>
            <a:endParaRPr lang="en-US" dirty="0"/>
          </a:p>
        </p:txBody>
      </p:sp>
      <p:sp>
        <p:nvSpPr>
          <p:cNvPr id="10" name="Line 5">
            <a:extLst>
              <a:ext uri="{FF2B5EF4-FFF2-40B4-BE49-F238E27FC236}">
                <a16:creationId xmlns:a16="http://schemas.microsoft.com/office/drawing/2014/main" id="{6B3455F9-02D5-417C-8EBA-1F973E96C8C5}"/>
              </a:ext>
            </a:extLst>
          </p:cNvPr>
          <p:cNvSpPr>
            <a:spLocks noChangeShapeType="1"/>
          </p:cNvSpPr>
          <p:nvPr/>
        </p:nvSpPr>
        <p:spPr bwMode="auto">
          <a:xfrm>
            <a:off x="4720544" y="4705637"/>
            <a:ext cx="46038" cy="233362"/>
          </a:xfrm>
          <a:prstGeom prst="lin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lstStyle/>
          <a:p>
            <a:endParaRPr lang="en-US" dirty="0"/>
          </a:p>
        </p:txBody>
      </p:sp>
      <p:sp>
        <p:nvSpPr>
          <p:cNvPr id="11" name="Line 6">
            <a:extLst>
              <a:ext uri="{FF2B5EF4-FFF2-40B4-BE49-F238E27FC236}">
                <a16:creationId xmlns:a16="http://schemas.microsoft.com/office/drawing/2014/main" id="{5A8C32C9-D275-4531-89F6-04262AF42C61}"/>
              </a:ext>
            </a:extLst>
          </p:cNvPr>
          <p:cNvSpPr>
            <a:spLocks noChangeShapeType="1"/>
          </p:cNvSpPr>
          <p:nvPr/>
        </p:nvSpPr>
        <p:spPr bwMode="auto">
          <a:xfrm>
            <a:off x="6096907" y="4705637"/>
            <a:ext cx="46037" cy="233362"/>
          </a:xfrm>
          <a:prstGeom prst="lin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lstStyle/>
          <a:p>
            <a:endParaRPr lang="en-US" dirty="0"/>
          </a:p>
        </p:txBody>
      </p:sp>
      <p:sp>
        <p:nvSpPr>
          <p:cNvPr id="12" name="Line 7">
            <a:extLst>
              <a:ext uri="{FF2B5EF4-FFF2-40B4-BE49-F238E27FC236}">
                <a16:creationId xmlns:a16="http://schemas.microsoft.com/office/drawing/2014/main" id="{02F20681-9EC7-43E0-A1DE-11C50165AB1C}"/>
              </a:ext>
            </a:extLst>
          </p:cNvPr>
          <p:cNvSpPr>
            <a:spLocks noChangeShapeType="1"/>
          </p:cNvSpPr>
          <p:nvPr/>
        </p:nvSpPr>
        <p:spPr bwMode="auto">
          <a:xfrm>
            <a:off x="7387544" y="4705637"/>
            <a:ext cx="46038" cy="233362"/>
          </a:xfrm>
          <a:prstGeom prst="line">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lstStyle/>
          <a:p>
            <a:endParaRPr lang="en-US" dirty="0"/>
          </a:p>
        </p:txBody>
      </p:sp>
      <p:sp>
        <p:nvSpPr>
          <p:cNvPr id="13" name="Rectangle 8">
            <a:extLst>
              <a:ext uri="{FF2B5EF4-FFF2-40B4-BE49-F238E27FC236}">
                <a16:creationId xmlns:a16="http://schemas.microsoft.com/office/drawing/2014/main" id="{3C44598A-1729-4CE6-BC5D-107979026B2F}"/>
              </a:ext>
            </a:extLst>
          </p:cNvPr>
          <p:cNvSpPr>
            <a:spLocks noChangeArrowheads="1"/>
          </p:cNvSpPr>
          <p:nvPr/>
        </p:nvSpPr>
        <p:spPr bwMode="auto">
          <a:xfrm>
            <a:off x="3429907" y="4954874"/>
            <a:ext cx="666750" cy="466725"/>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101846" tIns="50923" rIns="101846" bIns="50923" anchor="ctr"/>
          <a:lstStyle/>
          <a:p>
            <a:pPr algn="ctr" defTabSz="1019175"/>
            <a:r>
              <a:rPr lang="en-US" b="1" dirty="0"/>
              <a:t>950</a:t>
            </a:r>
          </a:p>
        </p:txBody>
      </p:sp>
      <p:sp>
        <p:nvSpPr>
          <p:cNvPr id="14" name="Rectangle 9">
            <a:extLst>
              <a:ext uri="{FF2B5EF4-FFF2-40B4-BE49-F238E27FC236}">
                <a16:creationId xmlns:a16="http://schemas.microsoft.com/office/drawing/2014/main" id="{1EAA6575-DBD7-4281-A1DB-681A719E1940}"/>
              </a:ext>
            </a:extLst>
          </p:cNvPr>
          <p:cNvSpPr>
            <a:spLocks noChangeArrowheads="1"/>
          </p:cNvSpPr>
          <p:nvPr/>
        </p:nvSpPr>
        <p:spPr bwMode="auto">
          <a:xfrm>
            <a:off x="4977719" y="4954874"/>
            <a:ext cx="668338" cy="466725"/>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101846" tIns="50923" rIns="101846" bIns="50923" anchor="ctr"/>
          <a:lstStyle/>
          <a:p>
            <a:pPr algn="ctr" defTabSz="1019175"/>
            <a:r>
              <a:rPr lang="en-US" b="1" dirty="0"/>
              <a:t>1250</a:t>
            </a:r>
          </a:p>
        </p:txBody>
      </p:sp>
      <p:sp>
        <p:nvSpPr>
          <p:cNvPr id="15" name="Rectangle 10">
            <a:extLst>
              <a:ext uri="{FF2B5EF4-FFF2-40B4-BE49-F238E27FC236}">
                <a16:creationId xmlns:a16="http://schemas.microsoft.com/office/drawing/2014/main" id="{DBF6C019-7781-4133-9A47-BBD92DF759BA}"/>
              </a:ext>
            </a:extLst>
          </p:cNvPr>
          <p:cNvSpPr>
            <a:spLocks noChangeArrowheads="1"/>
          </p:cNvSpPr>
          <p:nvPr/>
        </p:nvSpPr>
        <p:spPr bwMode="auto">
          <a:xfrm>
            <a:off x="6268357" y="4954874"/>
            <a:ext cx="668337" cy="466725"/>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101846" tIns="50923" rIns="101846" bIns="50923" anchor="ctr"/>
          <a:lstStyle/>
          <a:p>
            <a:pPr algn="ctr" defTabSz="1019175"/>
            <a:r>
              <a:rPr lang="en-US" b="1" dirty="0"/>
              <a:t>1350</a:t>
            </a:r>
          </a:p>
        </p:txBody>
      </p:sp>
      <p:sp>
        <p:nvSpPr>
          <p:cNvPr id="16" name="Rectangle 11">
            <a:extLst>
              <a:ext uri="{FF2B5EF4-FFF2-40B4-BE49-F238E27FC236}">
                <a16:creationId xmlns:a16="http://schemas.microsoft.com/office/drawing/2014/main" id="{F404C23F-4DF8-4AFD-BAA2-FE3C9085C936}"/>
              </a:ext>
            </a:extLst>
          </p:cNvPr>
          <p:cNvSpPr>
            <a:spLocks noChangeArrowheads="1"/>
          </p:cNvSpPr>
          <p:nvPr/>
        </p:nvSpPr>
        <p:spPr bwMode="auto">
          <a:xfrm>
            <a:off x="7646307" y="4954874"/>
            <a:ext cx="668337" cy="466725"/>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101846" tIns="50923" rIns="101846" bIns="50923" anchor="ctr"/>
          <a:lstStyle/>
          <a:p>
            <a:pPr algn="ctr" defTabSz="1019175"/>
            <a:r>
              <a:rPr lang="en-US" b="1" dirty="0"/>
              <a:t>1550</a:t>
            </a:r>
          </a:p>
        </p:txBody>
      </p:sp>
      <p:sp>
        <p:nvSpPr>
          <p:cNvPr id="17" name="Rectangle 12">
            <a:extLst>
              <a:ext uri="{FF2B5EF4-FFF2-40B4-BE49-F238E27FC236}">
                <a16:creationId xmlns:a16="http://schemas.microsoft.com/office/drawing/2014/main" id="{2374B241-393A-4332-A7C4-3C92C488EBE9}"/>
              </a:ext>
            </a:extLst>
          </p:cNvPr>
          <p:cNvSpPr>
            <a:spLocks noChangeArrowheads="1"/>
          </p:cNvSpPr>
          <p:nvPr/>
        </p:nvSpPr>
        <p:spPr bwMode="auto">
          <a:xfrm>
            <a:off x="4461782" y="4289712"/>
            <a:ext cx="444500" cy="466725"/>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101846" tIns="50923" rIns="101846" bIns="50923" anchor="ctr"/>
          <a:lstStyle/>
          <a:p>
            <a:pPr algn="ctr" defTabSz="1019175"/>
            <a:r>
              <a:rPr lang="en-US" b="1" dirty="0"/>
              <a:t>100</a:t>
            </a:r>
          </a:p>
        </p:txBody>
      </p:sp>
      <p:sp>
        <p:nvSpPr>
          <p:cNvPr id="18" name="Rectangle 13">
            <a:extLst>
              <a:ext uri="{FF2B5EF4-FFF2-40B4-BE49-F238E27FC236}">
                <a16:creationId xmlns:a16="http://schemas.microsoft.com/office/drawing/2014/main" id="{1FED6287-5E6F-4B2E-B50D-A3D717DD75A4}"/>
              </a:ext>
            </a:extLst>
          </p:cNvPr>
          <p:cNvSpPr>
            <a:spLocks noChangeArrowheads="1"/>
          </p:cNvSpPr>
          <p:nvPr/>
        </p:nvSpPr>
        <p:spPr bwMode="auto">
          <a:xfrm>
            <a:off x="5838144" y="4289712"/>
            <a:ext cx="446088" cy="466725"/>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101846" tIns="50923" rIns="101846" bIns="50923" anchor="ctr"/>
          <a:lstStyle/>
          <a:p>
            <a:pPr algn="ctr" defTabSz="1019175"/>
            <a:r>
              <a:rPr lang="en-US" b="1" dirty="0"/>
              <a:t>150</a:t>
            </a:r>
          </a:p>
        </p:txBody>
      </p:sp>
      <p:sp>
        <p:nvSpPr>
          <p:cNvPr id="19" name="Rectangle 14">
            <a:extLst>
              <a:ext uri="{FF2B5EF4-FFF2-40B4-BE49-F238E27FC236}">
                <a16:creationId xmlns:a16="http://schemas.microsoft.com/office/drawing/2014/main" id="{BFEC09A4-14F8-42B0-BBD7-0F79FB37142F}"/>
              </a:ext>
            </a:extLst>
          </p:cNvPr>
          <p:cNvSpPr>
            <a:spLocks noChangeArrowheads="1"/>
          </p:cNvSpPr>
          <p:nvPr/>
        </p:nvSpPr>
        <p:spPr bwMode="auto">
          <a:xfrm>
            <a:off x="7128782" y="4289712"/>
            <a:ext cx="446087" cy="466725"/>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101846" tIns="50923" rIns="101846" bIns="50923" anchor="ctr"/>
          <a:lstStyle/>
          <a:p>
            <a:pPr algn="ctr" defTabSz="1019175"/>
            <a:r>
              <a:rPr lang="en-US" b="1" dirty="0"/>
              <a:t>200</a:t>
            </a:r>
          </a:p>
        </p:txBody>
      </p:sp>
      <p:sp>
        <p:nvSpPr>
          <p:cNvPr id="20" name="Rectangle 15">
            <a:extLst>
              <a:ext uri="{FF2B5EF4-FFF2-40B4-BE49-F238E27FC236}">
                <a16:creationId xmlns:a16="http://schemas.microsoft.com/office/drawing/2014/main" id="{9C5CA789-0EC6-4D5B-A492-A695D10A5991}"/>
              </a:ext>
            </a:extLst>
          </p:cNvPr>
          <p:cNvSpPr>
            <a:spLocks noChangeArrowheads="1"/>
          </p:cNvSpPr>
          <p:nvPr/>
        </p:nvSpPr>
        <p:spPr bwMode="auto">
          <a:xfrm>
            <a:off x="8532812" y="4123025"/>
            <a:ext cx="2820988" cy="582612"/>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101846" tIns="50923" rIns="101846" bIns="50923" anchor="ctr"/>
          <a:lstStyle/>
          <a:p>
            <a:pPr algn="ctr" defTabSz="1019175"/>
            <a:r>
              <a:rPr lang="en-US" b="1" dirty="0"/>
              <a:t>Number of kwhs </a:t>
            </a:r>
          </a:p>
        </p:txBody>
      </p:sp>
      <p:sp>
        <p:nvSpPr>
          <p:cNvPr id="21" name="Rectangle 16">
            <a:extLst>
              <a:ext uri="{FF2B5EF4-FFF2-40B4-BE49-F238E27FC236}">
                <a16:creationId xmlns:a16="http://schemas.microsoft.com/office/drawing/2014/main" id="{550EA993-76BC-4B18-8CB9-85BB1316DE3E}"/>
              </a:ext>
            </a:extLst>
          </p:cNvPr>
          <p:cNvSpPr>
            <a:spLocks noChangeArrowheads="1"/>
          </p:cNvSpPr>
          <p:nvPr/>
        </p:nvSpPr>
        <p:spPr bwMode="auto">
          <a:xfrm>
            <a:off x="8532812" y="4955387"/>
            <a:ext cx="2820988" cy="584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101846" tIns="50923" rIns="101846" bIns="50923" anchor="ctr"/>
          <a:lstStyle/>
          <a:p>
            <a:pPr algn="ctr" defTabSz="1019175"/>
            <a:r>
              <a:rPr lang="en-US" b="1" dirty="0"/>
              <a:t>prices</a:t>
            </a:r>
          </a:p>
        </p:txBody>
      </p:sp>
    </p:spTree>
    <p:extLst>
      <p:ext uri="{BB962C8B-B14F-4D97-AF65-F5344CB8AC3E}">
        <p14:creationId xmlns:p14="http://schemas.microsoft.com/office/powerpoint/2010/main" val="9916251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a:extLst>
              <a:ext uri="{FF2B5EF4-FFF2-40B4-BE49-F238E27FC236}">
                <a16:creationId xmlns:a16="http://schemas.microsoft.com/office/drawing/2014/main" id="{608E99B0-98C1-4AF9-874F-94BD58989559}"/>
              </a:ext>
            </a:extLst>
          </p:cNvPr>
          <p:cNvPicPr>
            <a:picLocks noChangeAspect="1"/>
          </p:cNvPicPr>
          <p:nvPr/>
        </p:nvPicPr>
        <p:blipFill>
          <a:blip r:embed="rId2"/>
          <a:stretch>
            <a:fillRect/>
          </a:stretch>
        </p:blipFill>
        <p:spPr>
          <a:xfrm>
            <a:off x="940501" y="4938402"/>
            <a:ext cx="4090771" cy="1347333"/>
          </a:xfrm>
          <a:prstGeom prst="rect">
            <a:avLst/>
          </a:prstGeom>
          <a:ln>
            <a:solidFill>
              <a:srgbClr val="FF0000"/>
            </a:solidFill>
          </a:ln>
        </p:spPr>
      </p:pic>
      <p:sp>
        <p:nvSpPr>
          <p:cNvPr id="2" name="Title 1">
            <a:extLst>
              <a:ext uri="{FF2B5EF4-FFF2-40B4-BE49-F238E27FC236}">
                <a16:creationId xmlns:a16="http://schemas.microsoft.com/office/drawing/2014/main" id="{5EEF1314-E88E-4BB7-B19D-0BACE9781867}"/>
              </a:ext>
            </a:extLst>
          </p:cNvPr>
          <p:cNvSpPr>
            <a:spLocks noGrp="1"/>
          </p:cNvSpPr>
          <p:nvPr>
            <p:ph type="title"/>
          </p:nvPr>
        </p:nvSpPr>
        <p:spPr/>
        <p:txBody>
          <a:bodyPr/>
          <a:lstStyle/>
          <a:p>
            <a:r>
              <a:rPr lang="en-US" dirty="0"/>
              <a:t>Selection Constructs - </a:t>
            </a:r>
            <a:r>
              <a:rPr lang="en-US" dirty="0">
                <a:solidFill>
                  <a:srgbClr val="FF0000"/>
                </a:solidFill>
              </a:rPr>
              <a:t>Dangling Else</a:t>
            </a:r>
          </a:p>
        </p:txBody>
      </p:sp>
      <p:sp>
        <p:nvSpPr>
          <p:cNvPr id="4" name="Slide Number Placeholder 3">
            <a:extLst>
              <a:ext uri="{FF2B5EF4-FFF2-40B4-BE49-F238E27FC236}">
                <a16:creationId xmlns:a16="http://schemas.microsoft.com/office/drawing/2014/main" id="{120C211D-5DBA-4727-B704-4902E012AEE6}"/>
              </a:ext>
            </a:extLst>
          </p:cNvPr>
          <p:cNvSpPr>
            <a:spLocks noGrp="1"/>
          </p:cNvSpPr>
          <p:nvPr>
            <p:ph type="sldNum" sz="quarter" idx="12"/>
          </p:nvPr>
        </p:nvSpPr>
        <p:spPr/>
        <p:txBody>
          <a:bodyPr/>
          <a:lstStyle/>
          <a:p>
            <a:fld id="{CC0149FD-98BB-4821-915B-09C9BFE4B727}" type="slidenum">
              <a:rPr lang="en-US" smtClean="0"/>
              <a:pPr/>
              <a:t>18</a:t>
            </a:fld>
            <a:endParaRPr lang="en-US" dirty="0"/>
          </a:p>
        </p:txBody>
      </p:sp>
      <p:sp>
        <p:nvSpPr>
          <p:cNvPr id="5" name="Date Placeholder 4">
            <a:extLst>
              <a:ext uri="{FF2B5EF4-FFF2-40B4-BE49-F238E27FC236}">
                <a16:creationId xmlns:a16="http://schemas.microsoft.com/office/drawing/2014/main" id="{B067ED72-E10D-4E51-891D-6382BA5EB903}"/>
              </a:ext>
            </a:extLst>
          </p:cNvPr>
          <p:cNvSpPr>
            <a:spLocks noGrp="1"/>
          </p:cNvSpPr>
          <p:nvPr>
            <p:ph type="dt" sz="half" idx="10"/>
          </p:nvPr>
        </p:nvSpPr>
        <p:spPr/>
        <p:txBody>
          <a:bodyPr/>
          <a:lstStyle/>
          <a:p>
            <a:fld id="{17256740-3DC7-40BE-968F-29F94186F3AD}" type="datetime1">
              <a:rPr lang="vi-VN" smtClean="0"/>
              <a:t>30/12/2024</a:t>
            </a:fld>
            <a:endParaRPr lang="en-US" dirty="0"/>
          </a:p>
        </p:txBody>
      </p:sp>
      <p:sp>
        <p:nvSpPr>
          <p:cNvPr id="20" name="TextBox 19">
            <a:extLst>
              <a:ext uri="{FF2B5EF4-FFF2-40B4-BE49-F238E27FC236}">
                <a16:creationId xmlns:a16="http://schemas.microsoft.com/office/drawing/2014/main" id="{44A12970-5CCF-4A0F-84CE-AF2695F73D35}"/>
              </a:ext>
            </a:extLst>
          </p:cNvPr>
          <p:cNvSpPr txBox="1"/>
          <p:nvPr/>
        </p:nvSpPr>
        <p:spPr>
          <a:xfrm>
            <a:off x="940501" y="1597856"/>
            <a:ext cx="6246589" cy="456535"/>
          </a:xfrm>
          <a:prstGeom prst="rect">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a:lnSpc>
                <a:spcPct val="150000"/>
              </a:lnSpc>
              <a:buClrTx/>
              <a:buSzTx/>
            </a:pPr>
            <a:r>
              <a:rPr lang="en-US" sz="1800" dirty="0"/>
              <a:t>Ambiguity may arise in the case of nested if else constructs</a:t>
            </a:r>
          </a:p>
        </p:txBody>
      </p:sp>
      <p:sp>
        <p:nvSpPr>
          <p:cNvPr id="10" name="TextBox 9">
            <a:extLst>
              <a:ext uri="{FF2B5EF4-FFF2-40B4-BE49-F238E27FC236}">
                <a16:creationId xmlns:a16="http://schemas.microsoft.com/office/drawing/2014/main" id="{1D625FDF-A710-498D-A27B-18E4DEEB5E92}"/>
              </a:ext>
            </a:extLst>
          </p:cNvPr>
          <p:cNvSpPr txBox="1"/>
          <p:nvPr/>
        </p:nvSpPr>
        <p:spPr>
          <a:xfrm>
            <a:off x="7459486" y="2757791"/>
            <a:ext cx="4655574" cy="430887"/>
          </a:xfrm>
          <a:prstGeom prst="rect">
            <a:avLst/>
          </a:prstGeom>
          <a:noFill/>
        </p:spPr>
        <p:txBody>
          <a:bodyPr wrap="square">
            <a:spAutoFit/>
          </a:bodyPr>
          <a:lstStyle/>
          <a:p>
            <a:r>
              <a:rPr lang="en-US" sz="2200" dirty="0">
                <a:solidFill>
                  <a:srgbClr val="FF0000"/>
                </a:solidFill>
              </a:rPr>
              <a:t>To which </a:t>
            </a:r>
            <a:r>
              <a:rPr lang="en-US" sz="2200" dirty="0">
                <a:solidFill>
                  <a:srgbClr val="0000FF"/>
                </a:solidFill>
              </a:rPr>
              <a:t>if </a:t>
            </a:r>
            <a:r>
              <a:rPr lang="en-US" sz="2200" dirty="0">
                <a:solidFill>
                  <a:srgbClr val="FF0000"/>
                </a:solidFill>
              </a:rPr>
              <a:t>does the </a:t>
            </a:r>
            <a:r>
              <a:rPr lang="en-US" sz="2200" dirty="0">
                <a:solidFill>
                  <a:srgbClr val="0000FF"/>
                </a:solidFill>
              </a:rPr>
              <a:t>else</a:t>
            </a:r>
            <a:r>
              <a:rPr lang="en-US" sz="2200" dirty="0">
                <a:solidFill>
                  <a:srgbClr val="FF0000"/>
                </a:solidFill>
              </a:rPr>
              <a:t> belong?</a:t>
            </a:r>
          </a:p>
        </p:txBody>
      </p:sp>
      <p:sp>
        <p:nvSpPr>
          <p:cNvPr id="14" name="TextBox 13">
            <a:extLst>
              <a:ext uri="{FF2B5EF4-FFF2-40B4-BE49-F238E27FC236}">
                <a16:creationId xmlns:a16="http://schemas.microsoft.com/office/drawing/2014/main" id="{6BB59C2F-0B14-4CB0-BD23-62D5E5B938A0}"/>
              </a:ext>
            </a:extLst>
          </p:cNvPr>
          <p:cNvSpPr txBox="1"/>
          <p:nvPr/>
        </p:nvSpPr>
        <p:spPr>
          <a:xfrm>
            <a:off x="3642235" y="4050426"/>
            <a:ext cx="2561918" cy="369332"/>
          </a:xfrm>
          <a:prstGeom prst="rect">
            <a:avLst/>
          </a:prstGeom>
          <a:noFill/>
        </p:spPr>
        <p:txBody>
          <a:bodyPr wrap="square">
            <a:spAutoFit/>
          </a:bodyPr>
          <a:lstStyle/>
          <a:p>
            <a:r>
              <a:rPr lang="en-US" b="1" dirty="0">
                <a:solidFill>
                  <a:srgbClr val="0000CC"/>
                </a:solidFill>
              </a:rPr>
              <a:t>Which interpretation?</a:t>
            </a:r>
          </a:p>
        </p:txBody>
      </p:sp>
      <p:cxnSp>
        <p:nvCxnSpPr>
          <p:cNvPr id="17" name="Straight Arrow Connector 16">
            <a:extLst>
              <a:ext uri="{FF2B5EF4-FFF2-40B4-BE49-F238E27FC236}">
                <a16:creationId xmlns:a16="http://schemas.microsoft.com/office/drawing/2014/main" id="{61A9EC43-6B19-49CF-87CB-2062426C7B78}"/>
              </a:ext>
            </a:extLst>
          </p:cNvPr>
          <p:cNvCxnSpPr/>
          <p:nvPr/>
        </p:nvCxnSpPr>
        <p:spPr>
          <a:xfrm>
            <a:off x="4896463" y="3775589"/>
            <a:ext cx="0" cy="324465"/>
          </a:xfrm>
          <a:prstGeom prst="straightConnector1">
            <a:avLst/>
          </a:prstGeom>
          <a:ln w="38100">
            <a:solidFill>
              <a:srgbClr val="0000CC"/>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67B7086-FE7C-4B79-9953-269864019417}"/>
              </a:ext>
            </a:extLst>
          </p:cNvPr>
          <p:cNvCxnSpPr>
            <a:cxnSpLocks/>
          </p:cNvCxnSpPr>
          <p:nvPr/>
        </p:nvCxnSpPr>
        <p:spPr>
          <a:xfrm flipH="1">
            <a:off x="3116824" y="4419758"/>
            <a:ext cx="1705898" cy="417715"/>
          </a:xfrm>
          <a:prstGeom prst="straightConnector1">
            <a:avLst/>
          </a:prstGeom>
          <a:ln w="38100">
            <a:solidFill>
              <a:srgbClr val="0000CC"/>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D2B1E60-D1D9-4C5F-89E8-EF2C57AB2678}"/>
              </a:ext>
            </a:extLst>
          </p:cNvPr>
          <p:cNvCxnSpPr>
            <a:cxnSpLocks/>
          </p:cNvCxnSpPr>
          <p:nvPr/>
        </p:nvCxnSpPr>
        <p:spPr>
          <a:xfrm>
            <a:off x="4923194" y="4419758"/>
            <a:ext cx="1674250" cy="389444"/>
          </a:xfrm>
          <a:prstGeom prst="straightConnector1">
            <a:avLst/>
          </a:prstGeom>
          <a:ln w="38100">
            <a:solidFill>
              <a:srgbClr val="0000CC"/>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9749C13-4C02-476A-9DB9-446FFF392797}"/>
              </a:ext>
            </a:extLst>
          </p:cNvPr>
          <p:cNvSpPr txBox="1"/>
          <p:nvPr/>
        </p:nvSpPr>
        <p:spPr>
          <a:xfrm>
            <a:off x="4677080" y="4429814"/>
            <a:ext cx="492228" cy="369332"/>
          </a:xfrm>
          <a:prstGeom prst="rect">
            <a:avLst/>
          </a:prstGeom>
          <a:noFill/>
        </p:spPr>
        <p:txBody>
          <a:bodyPr wrap="square">
            <a:spAutoFit/>
          </a:bodyPr>
          <a:lstStyle/>
          <a:p>
            <a:r>
              <a:rPr lang="en-US" b="1" dirty="0">
                <a:solidFill>
                  <a:srgbClr val="0000CC"/>
                </a:solidFill>
              </a:rPr>
              <a:t>or</a:t>
            </a:r>
          </a:p>
        </p:txBody>
      </p:sp>
      <p:cxnSp>
        <p:nvCxnSpPr>
          <p:cNvPr id="27" name="Straight Arrow Connector 26">
            <a:extLst>
              <a:ext uri="{FF2B5EF4-FFF2-40B4-BE49-F238E27FC236}">
                <a16:creationId xmlns:a16="http://schemas.microsoft.com/office/drawing/2014/main" id="{025DA99B-AF02-412A-878C-C42A4B4F0ED8}"/>
              </a:ext>
            </a:extLst>
          </p:cNvPr>
          <p:cNvCxnSpPr>
            <a:cxnSpLocks/>
          </p:cNvCxnSpPr>
          <p:nvPr/>
        </p:nvCxnSpPr>
        <p:spPr>
          <a:xfrm flipV="1">
            <a:off x="1519081" y="5498691"/>
            <a:ext cx="0" cy="24580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8" name="Picture 37">
            <a:extLst>
              <a:ext uri="{FF2B5EF4-FFF2-40B4-BE49-F238E27FC236}">
                <a16:creationId xmlns:a16="http://schemas.microsoft.com/office/drawing/2014/main" id="{4DDD118F-130E-45F3-8075-3F42654616A3}"/>
              </a:ext>
            </a:extLst>
          </p:cNvPr>
          <p:cNvPicPr>
            <a:picLocks noChangeAspect="1"/>
          </p:cNvPicPr>
          <p:nvPr/>
        </p:nvPicPr>
        <p:blipFill>
          <a:blip r:embed="rId3"/>
          <a:stretch>
            <a:fillRect/>
          </a:stretch>
        </p:blipFill>
        <p:spPr>
          <a:xfrm>
            <a:off x="2795505" y="2290816"/>
            <a:ext cx="4255377" cy="1371719"/>
          </a:xfrm>
          <a:prstGeom prst="rect">
            <a:avLst/>
          </a:prstGeom>
        </p:spPr>
      </p:pic>
      <p:pic>
        <p:nvPicPr>
          <p:cNvPr id="49" name="Picture 48">
            <a:extLst>
              <a:ext uri="{FF2B5EF4-FFF2-40B4-BE49-F238E27FC236}">
                <a16:creationId xmlns:a16="http://schemas.microsoft.com/office/drawing/2014/main" id="{FD9AA3A3-2F35-412F-8473-8534FA327022}"/>
              </a:ext>
            </a:extLst>
          </p:cNvPr>
          <p:cNvPicPr>
            <a:picLocks noChangeAspect="1"/>
          </p:cNvPicPr>
          <p:nvPr/>
        </p:nvPicPr>
        <p:blipFill>
          <a:blip r:embed="rId4"/>
          <a:stretch>
            <a:fillRect/>
          </a:stretch>
        </p:blipFill>
        <p:spPr>
          <a:xfrm>
            <a:off x="5531896" y="4935734"/>
            <a:ext cx="4255377" cy="1371719"/>
          </a:xfrm>
          <a:prstGeom prst="rect">
            <a:avLst/>
          </a:prstGeom>
          <a:ln>
            <a:solidFill>
              <a:srgbClr val="FF0000"/>
            </a:solidFill>
          </a:ln>
        </p:spPr>
      </p:pic>
    </p:spTree>
    <p:extLst>
      <p:ext uri="{BB962C8B-B14F-4D97-AF65-F5344CB8AC3E}">
        <p14:creationId xmlns:p14="http://schemas.microsoft.com/office/powerpoint/2010/main" val="33863978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BCA00-0574-4000-95CE-F34402BECCDE}"/>
              </a:ext>
            </a:extLst>
          </p:cNvPr>
          <p:cNvSpPr>
            <a:spLocks noGrp="1"/>
          </p:cNvSpPr>
          <p:nvPr>
            <p:ph type="title"/>
          </p:nvPr>
        </p:nvSpPr>
        <p:spPr/>
        <p:txBody>
          <a:bodyPr/>
          <a:lstStyle/>
          <a:p>
            <a:r>
              <a:rPr lang="en-US" dirty="0"/>
              <a:t>Selection Constructs - </a:t>
            </a:r>
            <a:r>
              <a:rPr lang="en-US" dirty="0">
                <a:solidFill>
                  <a:srgbClr val="FF0000"/>
                </a:solidFill>
              </a:rPr>
              <a:t>Dangling Else</a:t>
            </a:r>
            <a:r>
              <a:rPr lang="en-US" dirty="0"/>
              <a:t> (cont.)</a:t>
            </a:r>
          </a:p>
        </p:txBody>
      </p:sp>
      <p:sp>
        <p:nvSpPr>
          <p:cNvPr id="3" name="Content Placeholder 2">
            <a:extLst>
              <a:ext uri="{FF2B5EF4-FFF2-40B4-BE49-F238E27FC236}">
                <a16:creationId xmlns:a16="http://schemas.microsoft.com/office/drawing/2014/main" id="{67F9C84D-A041-4EE8-8D88-3D2A307AC89E}"/>
              </a:ext>
            </a:extLst>
          </p:cNvPr>
          <p:cNvSpPr>
            <a:spLocks noGrp="1"/>
          </p:cNvSpPr>
          <p:nvPr>
            <p:ph idx="1"/>
          </p:nvPr>
        </p:nvSpPr>
        <p:spPr/>
        <p:txBody>
          <a:bodyPr/>
          <a:lstStyle/>
          <a:p>
            <a:r>
              <a:rPr lang="en-US" dirty="0"/>
              <a:t>The rule in C is that an </a:t>
            </a:r>
            <a:r>
              <a:rPr lang="en-US" dirty="0">
                <a:solidFill>
                  <a:srgbClr val="0000FF"/>
                </a:solidFill>
              </a:rPr>
              <a:t>else</a:t>
            </a:r>
            <a:r>
              <a:rPr lang="en-US" dirty="0"/>
              <a:t> always belong to the innermost </a:t>
            </a:r>
            <a:r>
              <a:rPr lang="en-US" dirty="0">
                <a:solidFill>
                  <a:srgbClr val="0000FF"/>
                </a:solidFill>
              </a:rPr>
              <a:t>if</a:t>
            </a:r>
            <a:r>
              <a:rPr lang="en-US" dirty="0"/>
              <a:t> </a:t>
            </a:r>
            <a:r>
              <a:rPr lang="en-US" dirty="0" err="1"/>
              <a:t>avariable</a:t>
            </a:r>
            <a:r>
              <a:rPr lang="en-US" dirty="0"/>
              <a:t>. Use </a:t>
            </a:r>
            <a:r>
              <a:rPr lang="en-US" dirty="0">
                <a:solidFill>
                  <a:srgbClr val="0000FF"/>
                </a:solidFill>
              </a:rPr>
              <a:t>{ }</a:t>
            </a:r>
            <a:r>
              <a:rPr lang="en-US" dirty="0"/>
              <a:t> to explicitly determine statements.</a:t>
            </a:r>
          </a:p>
          <a:p>
            <a:r>
              <a:rPr lang="en-US" dirty="0"/>
              <a:t>Solution:</a:t>
            </a:r>
          </a:p>
        </p:txBody>
      </p:sp>
      <p:sp>
        <p:nvSpPr>
          <p:cNvPr id="4" name="Slide Number Placeholder 3">
            <a:extLst>
              <a:ext uri="{FF2B5EF4-FFF2-40B4-BE49-F238E27FC236}">
                <a16:creationId xmlns:a16="http://schemas.microsoft.com/office/drawing/2014/main" id="{1B836A22-307E-4AE8-8A5D-E132FD1C41C2}"/>
              </a:ext>
            </a:extLst>
          </p:cNvPr>
          <p:cNvSpPr>
            <a:spLocks noGrp="1"/>
          </p:cNvSpPr>
          <p:nvPr>
            <p:ph type="sldNum" sz="quarter" idx="12"/>
          </p:nvPr>
        </p:nvSpPr>
        <p:spPr/>
        <p:txBody>
          <a:bodyPr/>
          <a:lstStyle/>
          <a:p>
            <a:fld id="{CC0149FD-98BB-4821-915B-09C9BFE4B727}" type="slidenum">
              <a:rPr lang="en-US" smtClean="0"/>
              <a:pPr/>
              <a:t>19</a:t>
            </a:fld>
            <a:endParaRPr lang="en-US" dirty="0"/>
          </a:p>
        </p:txBody>
      </p:sp>
      <p:sp>
        <p:nvSpPr>
          <p:cNvPr id="5" name="Date Placeholder 4">
            <a:extLst>
              <a:ext uri="{FF2B5EF4-FFF2-40B4-BE49-F238E27FC236}">
                <a16:creationId xmlns:a16="http://schemas.microsoft.com/office/drawing/2014/main" id="{9319B13C-EF9B-4D17-9253-A739A248803A}"/>
              </a:ext>
            </a:extLst>
          </p:cNvPr>
          <p:cNvSpPr>
            <a:spLocks noGrp="1"/>
          </p:cNvSpPr>
          <p:nvPr>
            <p:ph type="dt" sz="half" idx="10"/>
          </p:nvPr>
        </p:nvSpPr>
        <p:spPr/>
        <p:txBody>
          <a:bodyPr/>
          <a:lstStyle/>
          <a:p>
            <a:fld id="{17256740-3DC7-40BE-968F-29F94186F3AD}" type="datetime1">
              <a:rPr lang="vi-VN" smtClean="0"/>
              <a:t>30/12/2024</a:t>
            </a:fld>
            <a:endParaRPr lang="en-US" dirty="0"/>
          </a:p>
        </p:txBody>
      </p:sp>
      <p:pic>
        <p:nvPicPr>
          <p:cNvPr id="7" name="Picture 6">
            <a:extLst>
              <a:ext uri="{FF2B5EF4-FFF2-40B4-BE49-F238E27FC236}">
                <a16:creationId xmlns:a16="http://schemas.microsoft.com/office/drawing/2014/main" id="{9AB86C9E-A7E3-498B-A0AF-E1FD172CC917}"/>
              </a:ext>
            </a:extLst>
          </p:cNvPr>
          <p:cNvPicPr>
            <a:picLocks noChangeAspect="1"/>
          </p:cNvPicPr>
          <p:nvPr/>
        </p:nvPicPr>
        <p:blipFill>
          <a:blip r:embed="rId2"/>
          <a:stretch>
            <a:fillRect/>
          </a:stretch>
        </p:blipFill>
        <p:spPr>
          <a:xfrm>
            <a:off x="3183120" y="3281772"/>
            <a:ext cx="5825760" cy="2517466"/>
          </a:xfrm>
          <a:prstGeom prst="rect">
            <a:avLst/>
          </a:prstGeom>
          <a:ln>
            <a:solidFill>
              <a:srgbClr val="002060"/>
            </a:solidFill>
          </a:ln>
        </p:spPr>
      </p:pic>
    </p:spTree>
    <p:extLst>
      <p:ext uri="{BB962C8B-B14F-4D97-AF65-F5344CB8AC3E}">
        <p14:creationId xmlns:p14="http://schemas.microsoft.com/office/powerpoint/2010/main" val="3891985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8DB65-CBD9-4791-9057-3710069FD905}"/>
              </a:ext>
            </a:extLst>
          </p:cNvPr>
          <p:cNvSpPr>
            <a:spLocks noGrp="1"/>
          </p:cNvSpPr>
          <p:nvPr>
            <p:ph type="title"/>
          </p:nvPr>
        </p:nvSpPr>
        <p:spPr/>
        <p:txBody>
          <a:bodyPr/>
          <a:lstStyle/>
          <a:p>
            <a:r>
              <a:rPr lang="en-US" dirty="0"/>
              <a:t>Review</a:t>
            </a:r>
          </a:p>
        </p:txBody>
      </p:sp>
      <p:sp>
        <p:nvSpPr>
          <p:cNvPr id="3" name="Content Placeholder 2">
            <a:extLst>
              <a:ext uri="{FF2B5EF4-FFF2-40B4-BE49-F238E27FC236}">
                <a16:creationId xmlns:a16="http://schemas.microsoft.com/office/drawing/2014/main" id="{ADA87A1C-73F5-47A6-901D-4AB51904408C}"/>
              </a:ext>
            </a:extLst>
          </p:cNvPr>
          <p:cNvSpPr>
            <a:spLocks noGrp="1"/>
          </p:cNvSpPr>
          <p:nvPr>
            <p:ph idx="1"/>
          </p:nvPr>
        </p:nvSpPr>
        <p:spPr>
          <a:xfrm>
            <a:off x="838201" y="1438489"/>
            <a:ext cx="10515600" cy="5227781"/>
          </a:xfrm>
        </p:spPr>
        <p:txBody>
          <a:bodyPr>
            <a:normAutofit fontScale="85000" lnSpcReduction="20000"/>
          </a:bodyPr>
          <a:lstStyle/>
          <a:p>
            <a:r>
              <a:rPr lang="en-US" dirty="0"/>
              <a:t>A variable is a name referencing to a memory location.</a:t>
            </a:r>
          </a:p>
          <a:p>
            <a:r>
              <a:rPr lang="en-US" dirty="0"/>
              <a:t>A data type defines: How the values are stored and how the operations on those values are performed. </a:t>
            </a:r>
          </a:p>
          <a:p>
            <a:r>
              <a:rPr lang="en-US" dirty="0"/>
              <a:t>4 primitive data types in C: </a:t>
            </a:r>
            <a:r>
              <a:rPr lang="en-US" b="1" dirty="0"/>
              <a:t>int</a:t>
            </a:r>
            <a:r>
              <a:rPr lang="en-US" dirty="0"/>
              <a:t>, </a:t>
            </a:r>
            <a:r>
              <a:rPr lang="en-US" b="1" dirty="0"/>
              <a:t>char</a:t>
            </a:r>
            <a:r>
              <a:rPr lang="en-US" dirty="0"/>
              <a:t>, </a:t>
            </a:r>
            <a:r>
              <a:rPr lang="en-US" b="1" dirty="0"/>
              <a:t>float</a:t>
            </a:r>
            <a:r>
              <a:rPr lang="en-US" dirty="0"/>
              <a:t>, </a:t>
            </a:r>
            <a:r>
              <a:rPr lang="en-US" b="1" dirty="0"/>
              <a:t>double</a:t>
            </a:r>
          </a:p>
          <a:p>
            <a:r>
              <a:rPr lang="en-US" dirty="0"/>
              <a:t>Data stored are in binary format</a:t>
            </a:r>
          </a:p>
          <a:p>
            <a:r>
              <a:rPr lang="en-US" dirty="0"/>
              <a:t>Declare a variable in C:  </a:t>
            </a:r>
            <a:r>
              <a:rPr lang="en-US" b="1" dirty="0" err="1">
                <a:solidFill>
                  <a:srgbClr val="0070C0"/>
                </a:solidFill>
              </a:rPr>
              <a:t>data_type</a:t>
            </a:r>
            <a:r>
              <a:rPr lang="en-US" b="1" dirty="0"/>
              <a:t> </a:t>
            </a:r>
            <a:r>
              <a:rPr lang="en-US" b="1" dirty="0">
                <a:solidFill>
                  <a:srgbClr val="C00000"/>
                </a:solidFill>
              </a:rPr>
              <a:t>identifier</a:t>
            </a:r>
            <a:r>
              <a:rPr lang="en-US" b="1" dirty="0"/>
              <a:t> </a:t>
            </a:r>
            <a:r>
              <a:rPr lang="en-US" b="1" dirty="0">
                <a:solidFill>
                  <a:srgbClr val="008000"/>
                </a:solidFill>
              </a:rPr>
              <a:t>[=</a:t>
            </a:r>
            <a:r>
              <a:rPr lang="en-US" b="1" dirty="0" err="1">
                <a:solidFill>
                  <a:srgbClr val="008000"/>
                </a:solidFill>
              </a:rPr>
              <a:t>initialValue</a:t>
            </a:r>
            <a:r>
              <a:rPr lang="en-US" b="1" dirty="0">
                <a:solidFill>
                  <a:srgbClr val="008000"/>
                </a:solidFill>
              </a:rPr>
              <a:t>]</a:t>
            </a:r>
            <a:r>
              <a:rPr lang="en-US" b="1" dirty="0">
                <a:solidFill>
                  <a:srgbClr val="0070C0"/>
                </a:solidFill>
              </a:rPr>
              <a:t>;</a:t>
            </a:r>
          </a:p>
          <a:p>
            <a:r>
              <a:rPr lang="en-US" dirty="0"/>
              <a:t>An identifier begin with a letter or ‘_’, the later symbols can be letters, digits and ‘_’</a:t>
            </a:r>
          </a:p>
          <a:p>
            <a:r>
              <a:rPr lang="en-US" dirty="0"/>
              <a:t>An user-defined identifier must not a C keyword.</a:t>
            </a:r>
          </a:p>
          <a:p>
            <a:r>
              <a:rPr lang="en-US" dirty="0"/>
              <a:t>Expression is a valid association of constants, variables, operators and functions.</a:t>
            </a:r>
          </a:p>
        </p:txBody>
      </p:sp>
      <p:sp>
        <p:nvSpPr>
          <p:cNvPr id="4" name="Slide Number Placeholder 3">
            <a:extLst>
              <a:ext uri="{FF2B5EF4-FFF2-40B4-BE49-F238E27FC236}">
                <a16:creationId xmlns:a16="http://schemas.microsoft.com/office/drawing/2014/main" id="{1EBB4129-5360-4502-B2BC-F7E23AF8C4AC}"/>
              </a:ext>
            </a:extLst>
          </p:cNvPr>
          <p:cNvSpPr>
            <a:spLocks noGrp="1"/>
          </p:cNvSpPr>
          <p:nvPr>
            <p:ph type="sldNum" sz="quarter" idx="12"/>
          </p:nvPr>
        </p:nvSpPr>
        <p:spPr/>
        <p:txBody>
          <a:bodyPr/>
          <a:lstStyle/>
          <a:p>
            <a:fld id="{CC0149FD-98BB-4821-915B-09C9BFE4B727}" type="slidenum">
              <a:rPr lang="en-US" smtClean="0"/>
              <a:pPr/>
              <a:t>2</a:t>
            </a:fld>
            <a:endParaRPr lang="en-US" dirty="0"/>
          </a:p>
        </p:txBody>
      </p:sp>
      <p:sp>
        <p:nvSpPr>
          <p:cNvPr id="5" name="Date Placeholder 4">
            <a:extLst>
              <a:ext uri="{FF2B5EF4-FFF2-40B4-BE49-F238E27FC236}">
                <a16:creationId xmlns:a16="http://schemas.microsoft.com/office/drawing/2014/main" id="{0079D4AD-3C71-4817-9B62-736DE7219143}"/>
              </a:ext>
            </a:extLst>
          </p:cNvPr>
          <p:cNvSpPr>
            <a:spLocks noGrp="1"/>
          </p:cNvSpPr>
          <p:nvPr>
            <p:ph type="dt" sz="half" idx="10"/>
          </p:nvPr>
        </p:nvSpPr>
        <p:spPr/>
        <p:txBody>
          <a:bodyPr/>
          <a:lstStyle/>
          <a:p>
            <a:fld id="{17256740-3DC7-40BE-968F-29F94186F3AD}" type="datetime1">
              <a:rPr lang="vi-VN" smtClean="0"/>
              <a:t>30/12/2024</a:t>
            </a:fld>
            <a:endParaRPr lang="en-US" dirty="0"/>
          </a:p>
        </p:txBody>
      </p:sp>
    </p:spTree>
    <p:extLst>
      <p:ext uri="{BB962C8B-B14F-4D97-AF65-F5344CB8AC3E}">
        <p14:creationId xmlns:p14="http://schemas.microsoft.com/office/powerpoint/2010/main" val="31398502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3AB1A-A164-44DA-84DB-D439E93AE90F}"/>
              </a:ext>
            </a:extLst>
          </p:cNvPr>
          <p:cNvSpPr>
            <a:spLocks noGrp="1"/>
          </p:cNvSpPr>
          <p:nvPr>
            <p:ph type="title"/>
          </p:nvPr>
        </p:nvSpPr>
        <p:spPr/>
        <p:txBody>
          <a:bodyPr/>
          <a:lstStyle/>
          <a:p>
            <a:r>
              <a:rPr lang="en-US" dirty="0"/>
              <a:t>Selection Constructs - </a:t>
            </a:r>
            <a:r>
              <a:rPr lang="en-US" dirty="0">
                <a:solidFill>
                  <a:srgbClr val="FF0000"/>
                </a:solidFill>
              </a:rPr>
              <a:t>Operator ? :</a:t>
            </a:r>
          </a:p>
        </p:txBody>
      </p:sp>
      <p:sp>
        <p:nvSpPr>
          <p:cNvPr id="4" name="Slide Number Placeholder 3">
            <a:extLst>
              <a:ext uri="{FF2B5EF4-FFF2-40B4-BE49-F238E27FC236}">
                <a16:creationId xmlns:a16="http://schemas.microsoft.com/office/drawing/2014/main" id="{79C7FEE9-A402-47B6-A25B-079129280B91}"/>
              </a:ext>
            </a:extLst>
          </p:cNvPr>
          <p:cNvSpPr>
            <a:spLocks noGrp="1"/>
          </p:cNvSpPr>
          <p:nvPr>
            <p:ph type="sldNum" sz="quarter" idx="12"/>
          </p:nvPr>
        </p:nvSpPr>
        <p:spPr/>
        <p:txBody>
          <a:bodyPr/>
          <a:lstStyle/>
          <a:p>
            <a:fld id="{CC0149FD-98BB-4821-915B-09C9BFE4B727}" type="slidenum">
              <a:rPr lang="en-US" smtClean="0"/>
              <a:pPr/>
              <a:t>20</a:t>
            </a:fld>
            <a:endParaRPr lang="en-US" dirty="0"/>
          </a:p>
        </p:txBody>
      </p:sp>
      <p:sp>
        <p:nvSpPr>
          <p:cNvPr id="5" name="Date Placeholder 4">
            <a:extLst>
              <a:ext uri="{FF2B5EF4-FFF2-40B4-BE49-F238E27FC236}">
                <a16:creationId xmlns:a16="http://schemas.microsoft.com/office/drawing/2014/main" id="{E5D79E3E-7AD8-421D-AFE2-9430D3AEDA69}"/>
              </a:ext>
            </a:extLst>
          </p:cNvPr>
          <p:cNvSpPr>
            <a:spLocks noGrp="1"/>
          </p:cNvSpPr>
          <p:nvPr>
            <p:ph type="dt" sz="half" idx="10"/>
          </p:nvPr>
        </p:nvSpPr>
        <p:spPr/>
        <p:txBody>
          <a:bodyPr/>
          <a:lstStyle/>
          <a:p>
            <a:fld id="{17256740-3DC7-40BE-968F-29F94186F3AD}" type="datetime1">
              <a:rPr lang="vi-VN" smtClean="0"/>
              <a:t>30/12/2024</a:t>
            </a:fld>
            <a:endParaRPr lang="en-US" dirty="0"/>
          </a:p>
        </p:txBody>
      </p:sp>
      <p:sp>
        <p:nvSpPr>
          <p:cNvPr id="9" name="Rectangle 8">
            <a:extLst>
              <a:ext uri="{FF2B5EF4-FFF2-40B4-BE49-F238E27FC236}">
                <a16:creationId xmlns:a16="http://schemas.microsoft.com/office/drawing/2014/main" id="{6833F590-4D6A-402F-948E-36C01779D311}"/>
              </a:ext>
            </a:extLst>
          </p:cNvPr>
          <p:cNvSpPr/>
          <p:nvPr/>
        </p:nvSpPr>
        <p:spPr>
          <a:xfrm>
            <a:off x="3448457" y="1578077"/>
            <a:ext cx="5295086" cy="533400"/>
          </a:xfrm>
          <a:prstGeom prst="rect">
            <a:avLst/>
          </a:prstGeom>
          <a:solidFill>
            <a:srgbClr val="0000CC"/>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Syntax: </a:t>
            </a:r>
            <a:r>
              <a:rPr lang="en-US" b="1" dirty="0">
                <a:solidFill>
                  <a:srgbClr val="FFFF00"/>
                </a:solidFill>
              </a:rPr>
              <a:t>(condition) ? True_Value : False_Value </a:t>
            </a:r>
          </a:p>
        </p:txBody>
      </p:sp>
      <p:pic>
        <p:nvPicPr>
          <p:cNvPr id="10" name="Picture 9">
            <a:extLst>
              <a:ext uri="{FF2B5EF4-FFF2-40B4-BE49-F238E27FC236}">
                <a16:creationId xmlns:a16="http://schemas.microsoft.com/office/drawing/2014/main" id="{AB22E34C-8B9B-4236-9DDB-8AD79158B338}"/>
              </a:ext>
            </a:extLst>
          </p:cNvPr>
          <p:cNvPicPr>
            <a:picLocks noChangeAspect="1"/>
          </p:cNvPicPr>
          <p:nvPr/>
        </p:nvPicPr>
        <p:blipFill>
          <a:blip r:embed="rId2"/>
          <a:stretch>
            <a:fillRect/>
          </a:stretch>
        </p:blipFill>
        <p:spPr>
          <a:xfrm>
            <a:off x="505934" y="2496366"/>
            <a:ext cx="3689335" cy="3816972"/>
          </a:xfrm>
          <a:prstGeom prst="rect">
            <a:avLst/>
          </a:prstGeom>
          <a:ln>
            <a:solidFill>
              <a:srgbClr val="002060"/>
            </a:solidFill>
          </a:ln>
        </p:spPr>
      </p:pic>
      <p:pic>
        <p:nvPicPr>
          <p:cNvPr id="12" name="Picture 11">
            <a:extLst>
              <a:ext uri="{FF2B5EF4-FFF2-40B4-BE49-F238E27FC236}">
                <a16:creationId xmlns:a16="http://schemas.microsoft.com/office/drawing/2014/main" id="{E61174E7-03D9-4BD7-AC1A-84345727C44C}"/>
              </a:ext>
            </a:extLst>
          </p:cNvPr>
          <p:cNvPicPr>
            <a:picLocks noChangeAspect="1"/>
          </p:cNvPicPr>
          <p:nvPr/>
        </p:nvPicPr>
        <p:blipFill>
          <a:blip r:embed="rId3"/>
          <a:stretch>
            <a:fillRect/>
          </a:stretch>
        </p:blipFill>
        <p:spPr>
          <a:xfrm>
            <a:off x="8566310" y="2760204"/>
            <a:ext cx="3484047" cy="3071768"/>
          </a:xfrm>
          <a:prstGeom prst="rect">
            <a:avLst/>
          </a:prstGeom>
          <a:ln>
            <a:solidFill>
              <a:srgbClr val="002060"/>
            </a:solidFill>
          </a:ln>
        </p:spPr>
      </p:pic>
      <p:pic>
        <p:nvPicPr>
          <p:cNvPr id="14" name="Picture 13">
            <a:extLst>
              <a:ext uri="{FF2B5EF4-FFF2-40B4-BE49-F238E27FC236}">
                <a16:creationId xmlns:a16="http://schemas.microsoft.com/office/drawing/2014/main" id="{9665FD4B-98FF-43CD-8DFB-8899FE81B191}"/>
              </a:ext>
            </a:extLst>
          </p:cNvPr>
          <p:cNvPicPr>
            <a:picLocks noChangeAspect="1"/>
          </p:cNvPicPr>
          <p:nvPr/>
        </p:nvPicPr>
        <p:blipFill>
          <a:blip r:embed="rId4"/>
          <a:stretch>
            <a:fillRect/>
          </a:stretch>
        </p:blipFill>
        <p:spPr>
          <a:xfrm>
            <a:off x="4716379" y="2970901"/>
            <a:ext cx="2999699" cy="916198"/>
          </a:xfrm>
          <a:prstGeom prst="rect">
            <a:avLst/>
          </a:prstGeom>
        </p:spPr>
      </p:pic>
      <p:pic>
        <p:nvPicPr>
          <p:cNvPr id="16" name="Picture 15">
            <a:extLst>
              <a:ext uri="{FF2B5EF4-FFF2-40B4-BE49-F238E27FC236}">
                <a16:creationId xmlns:a16="http://schemas.microsoft.com/office/drawing/2014/main" id="{0F050FCA-127A-4B72-B28E-85985F61CFCC}"/>
              </a:ext>
            </a:extLst>
          </p:cNvPr>
          <p:cNvPicPr>
            <a:picLocks noChangeAspect="1"/>
          </p:cNvPicPr>
          <p:nvPr/>
        </p:nvPicPr>
        <p:blipFill>
          <a:blip r:embed="rId5"/>
          <a:stretch>
            <a:fillRect/>
          </a:stretch>
        </p:blipFill>
        <p:spPr>
          <a:xfrm>
            <a:off x="4716379" y="4580055"/>
            <a:ext cx="2999698" cy="938681"/>
          </a:xfrm>
          <a:prstGeom prst="rect">
            <a:avLst/>
          </a:prstGeom>
        </p:spPr>
      </p:pic>
      <p:sp>
        <p:nvSpPr>
          <p:cNvPr id="35" name="TextBox 34">
            <a:extLst>
              <a:ext uri="{FF2B5EF4-FFF2-40B4-BE49-F238E27FC236}">
                <a16:creationId xmlns:a16="http://schemas.microsoft.com/office/drawing/2014/main" id="{911F8BE9-F606-47FC-9264-159E9DBE6592}"/>
              </a:ext>
            </a:extLst>
          </p:cNvPr>
          <p:cNvSpPr txBox="1"/>
          <p:nvPr/>
        </p:nvSpPr>
        <p:spPr>
          <a:xfrm>
            <a:off x="393121" y="2109019"/>
            <a:ext cx="2064944" cy="369332"/>
          </a:xfrm>
          <a:prstGeom prst="rect">
            <a:avLst/>
          </a:prstGeom>
          <a:noFill/>
        </p:spPr>
        <p:txBody>
          <a:bodyPr wrap="square" rtlCol="0">
            <a:spAutoFit/>
          </a:bodyPr>
          <a:lstStyle/>
          <a:p>
            <a:r>
              <a:rPr lang="en-US" dirty="0"/>
              <a:t>Using </a:t>
            </a:r>
            <a:r>
              <a:rPr lang="en-US" dirty="0">
                <a:solidFill>
                  <a:srgbClr val="0000FF"/>
                </a:solidFill>
              </a:rPr>
              <a:t>if …</a:t>
            </a:r>
            <a:r>
              <a:rPr lang="en-US" dirty="0"/>
              <a:t> </a:t>
            </a:r>
            <a:r>
              <a:rPr lang="en-US" dirty="0">
                <a:solidFill>
                  <a:srgbClr val="0000FF"/>
                </a:solidFill>
              </a:rPr>
              <a:t>else</a:t>
            </a:r>
          </a:p>
        </p:txBody>
      </p:sp>
      <p:cxnSp>
        <p:nvCxnSpPr>
          <p:cNvPr id="37" name="Straight Arrow Connector 36">
            <a:extLst>
              <a:ext uri="{FF2B5EF4-FFF2-40B4-BE49-F238E27FC236}">
                <a16:creationId xmlns:a16="http://schemas.microsoft.com/office/drawing/2014/main" id="{F5FB4993-B70A-4A32-8BAA-13DD03B29A84}"/>
              </a:ext>
            </a:extLst>
          </p:cNvPr>
          <p:cNvCxnSpPr>
            <a:cxnSpLocks/>
          </p:cNvCxnSpPr>
          <p:nvPr/>
        </p:nvCxnSpPr>
        <p:spPr>
          <a:xfrm>
            <a:off x="7836310" y="2111477"/>
            <a:ext cx="907233" cy="2293375"/>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E1B36D9B-C89D-4947-B539-A22CC88E8B57}"/>
              </a:ext>
            </a:extLst>
          </p:cNvPr>
          <p:cNvSpPr txBox="1"/>
          <p:nvPr/>
        </p:nvSpPr>
        <p:spPr>
          <a:xfrm>
            <a:off x="4628244" y="2622515"/>
            <a:ext cx="1959369" cy="338554"/>
          </a:xfrm>
          <a:prstGeom prst="rect">
            <a:avLst/>
          </a:prstGeom>
          <a:noFill/>
        </p:spPr>
        <p:txBody>
          <a:bodyPr wrap="square" rtlCol="0">
            <a:spAutoFit/>
          </a:bodyPr>
          <a:lstStyle/>
          <a:p>
            <a:r>
              <a:rPr lang="en-US" sz="1600" dirty="0"/>
              <a:t>Case 1: mark &gt; 7</a:t>
            </a:r>
          </a:p>
        </p:txBody>
      </p:sp>
      <p:sp>
        <p:nvSpPr>
          <p:cNvPr id="40" name="TextBox 39">
            <a:extLst>
              <a:ext uri="{FF2B5EF4-FFF2-40B4-BE49-F238E27FC236}">
                <a16:creationId xmlns:a16="http://schemas.microsoft.com/office/drawing/2014/main" id="{1F63BB9E-F11E-4A19-9ECC-B2B3AB1A9BF8}"/>
              </a:ext>
            </a:extLst>
          </p:cNvPr>
          <p:cNvSpPr txBox="1"/>
          <p:nvPr/>
        </p:nvSpPr>
        <p:spPr>
          <a:xfrm>
            <a:off x="4657740" y="4276942"/>
            <a:ext cx="2136350" cy="338554"/>
          </a:xfrm>
          <a:prstGeom prst="rect">
            <a:avLst/>
          </a:prstGeom>
          <a:noFill/>
        </p:spPr>
        <p:txBody>
          <a:bodyPr wrap="square" rtlCol="0">
            <a:spAutoFit/>
          </a:bodyPr>
          <a:lstStyle/>
          <a:p>
            <a:r>
              <a:rPr lang="en-US" sz="1600" dirty="0"/>
              <a:t>Case 2: mark &lt; 7</a:t>
            </a:r>
          </a:p>
        </p:txBody>
      </p:sp>
    </p:spTree>
    <p:extLst>
      <p:ext uri="{BB962C8B-B14F-4D97-AF65-F5344CB8AC3E}">
        <p14:creationId xmlns:p14="http://schemas.microsoft.com/office/powerpoint/2010/main" val="17418314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00D24-F81E-4CB7-88D2-E3B52719719E}"/>
              </a:ext>
            </a:extLst>
          </p:cNvPr>
          <p:cNvSpPr>
            <a:spLocks noGrp="1"/>
          </p:cNvSpPr>
          <p:nvPr>
            <p:ph type="title"/>
          </p:nvPr>
        </p:nvSpPr>
        <p:spPr/>
        <p:txBody>
          <a:bodyPr/>
          <a:lstStyle/>
          <a:p>
            <a:r>
              <a:rPr lang="en-US" dirty="0"/>
              <a:t>Selection Constructs - The</a:t>
            </a:r>
            <a:r>
              <a:rPr lang="en-US" dirty="0">
                <a:solidFill>
                  <a:srgbClr val="FF0000"/>
                </a:solidFill>
              </a:rPr>
              <a:t> switch </a:t>
            </a:r>
            <a:r>
              <a:rPr lang="en-US" dirty="0"/>
              <a:t>statement</a:t>
            </a:r>
          </a:p>
        </p:txBody>
      </p:sp>
      <p:sp>
        <p:nvSpPr>
          <p:cNvPr id="4" name="Slide Number Placeholder 3">
            <a:extLst>
              <a:ext uri="{FF2B5EF4-FFF2-40B4-BE49-F238E27FC236}">
                <a16:creationId xmlns:a16="http://schemas.microsoft.com/office/drawing/2014/main" id="{2EF823DA-76CB-466A-B074-9B5E6610F381}"/>
              </a:ext>
            </a:extLst>
          </p:cNvPr>
          <p:cNvSpPr>
            <a:spLocks noGrp="1"/>
          </p:cNvSpPr>
          <p:nvPr>
            <p:ph type="sldNum" sz="quarter" idx="12"/>
          </p:nvPr>
        </p:nvSpPr>
        <p:spPr/>
        <p:txBody>
          <a:bodyPr/>
          <a:lstStyle/>
          <a:p>
            <a:fld id="{CC0149FD-98BB-4821-915B-09C9BFE4B727}" type="slidenum">
              <a:rPr lang="en-US" smtClean="0"/>
              <a:pPr/>
              <a:t>21</a:t>
            </a:fld>
            <a:endParaRPr lang="en-US" dirty="0"/>
          </a:p>
        </p:txBody>
      </p:sp>
      <p:sp>
        <p:nvSpPr>
          <p:cNvPr id="5" name="Date Placeholder 4">
            <a:extLst>
              <a:ext uri="{FF2B5EF4-FFF2-40B4-BE49-F238E27FC236}">
                <a16:creationId xmlns:a16="http://schemas.microsoft.com/office/drawing/2014/main" id="{8A8237D3-E23B-4D7F-9725-A528E63B1F6C}"/>
              </a:ext>
            </a:extLst>
          </p:cNvPr>
          <p:cNvSpPr>
            <a:spLocks noGrp="1"/>
          </p:cNvSpPr>
          <p:nvPr>
            <p:ph type="dt" sz="half" idx="10"/>
          </p:nvPr>
        </p:nvSpPr>
        <p:spPr/>
        <p:txBody>
          <a:bodyPr/>
          <a:lstStyle/>
          <a:p>
            <a:fld id="{17256740-3DC7-40BE-968F-29F94186F3AD}" type="datetime1">
              <a:rPr lang="vi-VN" smtClean="0"/>
              <a:t>30/12/2024</a:t>
            </a:fld>
            <a:endParaRPr lang="en-US" dirty="0"/>
          </a:p>
        </p:txBody>
      </p:sp>
      <p:sp>
        <p:nvSpPr>
          <p:cNvPr id="32" name="Rectangle 3">
            <a:extLst>
              <a:ext uri="{FF2B5EF4-FFF2-40B4-BE49-F238E27FC236}">
                <a16:creationId xmlns:a16="http://schemas.microsoft.com/office/drawing/2014/main" id="{717DB328-F490-4EA2-860F-D90999E12BA3}"/>
              </a:ext>
            </a:extLst>
          </p:cNvPr>
          <p:cNvSpPr txBox="1">
            <a:spLocks/>
          </p:cNvSpPr>
          <p:nvPr/>
        </p:nvSpPr>
        <p:spPr>
          <a:xfrm>
            <a:off x="1565787" y="1547363"/>
            <a:ext cx="5410200" cy="4525963"/>
          </a:xfrm>
          <a:prstGeom prst="rect">
            <a:avLst/>
          </a:prstGeom>
        </p:spPr>
        <p:txBody>
          <a:bodyPr vert="horz" lIns="91440" tIns="45720" rIns="91440" bIns="45720" rtlCol="0">
            <a:normAutofit/>
          </a:bodyPr>
          <a:lstStyle/>
          <a:p>
            <a:pPr marL="342900" indent="-342900">
              <a:lnSpc>
                <a:spcPct val="90000"/>
              </a:lnSpc>
              <a:spcBef>
                <a:spcPct val="20000"/>
              </a:spcBef>
              <a:buFont typeface="Arial" charset="0"/>
              <a:buNone/>
              <a:defRPr/>
            </a:pPr>
            <a:r>
              <a:rPr lang="en-US" sz="2800" b="1" dirty="0">
                <a:solidFill>
                  <a:schemeClr val="accent5">
                    <a:lumMod val="50000"/>
                  </a:schemeClr>
                </a:solidFill>
                <a:latin typeface="Calibri" panose="020F0502020204030204" pitchFamily="34" charset="0"/>
                <a:cs typeface="Calibri" panose="020F0502020204030204" pitchFamily="34" charset="0"/>
              </a:rPr>
              <a:t>switch</a:t>
            </a:r>
            <a:r>
              <a:rPr lang="en-US" sz="2800" dirty="0">
                <a:solidFill>
                  <a:schemeClr val="accent5">
                    <a:lumMod val="50000"/>
                  </a:schemeClr>
                </a:solidFill>
                <a:latin typeface="Calibri" panose="020F0502020204030204" pitchFamily="34" charset="0"/>
                <a:cs typeface="Calibri" panose="020F0502020204030204" pitchFamily="34" charset="0"/>
              </a:rPr>
              <a:t> (variable or expression) </a:t>
            </a:r>
          </a:p>
          <a:p>
            <a:pPr marL="342900" indent="-342900">
              <a:lnSpc>
                <a:spcPct val="90000"/>
              </a:lnSpc>
              <a:spcBef>
                <a:spcPct val="20000"/>
              </a:spcBef>
              <a:buFont typeface="Arial" charset="0"/>
              <a:buNone/>
              <a:defRPr/>
            </a:pPr>
            <a:r>
              <a:rPr lang="en-US" sz="2800" dirty="0">
                <a:solidFill>
                  <a:schemeClr val="accent5">
                    <a:lumMod val="50000"/>
                  </a:schemeClr>
                </a:solidFill>
                <a:latin typeface="Calibri" panose="020F0502020204030204" pitchFamily="34" charset="0"/>
                <a:cs typeface="Calibri" panose="020F0502020204030204" pitchFamily="34" charset="0"/>
              </a:rPr>
              <a:t>{ </a:t>
            </a:r>
          </a:p>
          <a:p>
            <a:pPr marL="742950" lvl="1" indent="-285750">
              <a:lnSpc>
                <a:spcPct val="90000"/>
              </a:lnSpc>
              <a:spcBef>
                <a:spcPct val="20000"/>
              </a:spcBef>
              <a:buFont typeface="Arial" charset="0"/>
              <a:buNone/>
              <a:defRPr/>
            </a:pPr>
            <a:r>
              <a:rPr lang="en-US" sz="2400" b="1" dirty="0">
                <a:solidFill>
                  <a:schemeClr val="accent5">
                    <a:lumMod val="50000"/>
                  </a:schemeClr>
                </a:solidFill>
                <a:latin typeface="Calibri" panose="020F0502020204030204" pitchFamily="34" charset="0"/>
                <a:cs typeface="Calibri" panose="020F0502020204030204" pitchFamily="34" charset="0"/>
              </a:rPr>
              <a:t>case</a:t>
            </a:r>
            <a:r>
              <a:rPr lang="en-US" sz="2400" dirty="0">
                <a:solidFill>
                  <a:schemeClr val="accent5">
                    <a:lumMod val="50000"/>
                  </a:schemeClr>
                </a:solidFill>
                <a:latin typeface="Calibri" panose="020F0502020204030204" pitchFamily="34" charset="0"/>
                <a:cs typeface="Calibri" panose="020F0502020204030204" pitchFamily="34" charset="0"/>
              </a:rPr>
              <a:t> constant </a:t>
            </a:r>
            <a:r>
              <a:rPr lang="en-US" sz="2400" b="1" dirty="0">
                <a:solidFill>
                  <a:schemeClr val="accent5">
                    <a:lumMod val="50000"/>
                  </a:schemeClr>
                </a:solidFill>
                <a:latin typeface="Calibri" panose="020F0502020204030204" pitchFamily="34" charset="0"/>
                <a:cs typeface="Calibri" panose="020F0502020204030204" pitchFamily="34" charset="0"/>
              </a:rPr>
              <a:t>:</a:t>
            </a:r>
            <a:r>
              <a:rPr lang="en-US" sz="2400" dirty="0">
                <a:solidFill>
                  <a:schemeClr val="accent5">
                    <a:lumMod val="50000"/>
                  </a:schemeClr>
                </a:solidFill>
                <a:latin typeface="Calibri" panose="020F0502020204030204" pitchFamily="34" charset="0"/>
                <a:cs typeface="Calibri" panose="020F0502020204030204" pitchFamily="34" charset="0"/>
              </a:rPr>
              <a:t> </a:t>
            </a:r>
          </a:p>
          <a:p>
            <a:pPr marL="1143000" lvl="2" indent="-228600">
              <a:lnSpc>
                <a:spcPct val="90000"/>
              </a:lnSpc>
              <a:spcBef>
                <a:spcPct val="20000"/>
              </a:spcBef>
              <a:buFont typeface="Arial" charset="0"/>
              <a:buNone/>
              <a:defRPr/>
            </a:pPr>
            <a:r>
              <a:rPr lang="en-US" sz="2000" dirty="0">
                <a:solidFill>
                  <a:schemeClr val="accent5">
                    <a:lumMod val="50000"/>
                  </a:schemeClr>
                </a:solidFill>
                <a:latin typeface="Calibri" panose="020F0502020204030204" pitchFamily="34" charset="0"/>
                <a:cs typeface="Calibri" panose="020F0502020204030204" pitchFamily="34" charset="0"/>
              </a:rPr>
              <a:t>statement(s); </a:t>
            </a:r>
          </a:p>
          <a:p>
            <a:pPr marL="1143000" lvl="2" indent="-228600">
              <a:lnSpc>
                <a:spcPct val="90000"/>
              </a:lnSpc>
              <a:spcBef>
                <a:spcPct val="20000"/>
              </a:spcBef>
              <a:buFont typeface="Arial" charset="0"/>
              <a:buNone/>
              <a:defRPr/>
            </a:pPr>
            <a:r>
              <a:rPr lang="en-US" sz="2000" dirty="0">
                <a:solidFill>
                  <a:schemeClr val="accent5">
                    <a:lumMod val="50000"/>
                  </a:schemeClr>
                </a:solidFill>
                <a:latin typeface="Calibri" panose="020F0502020204030204" pitchFamily="34" charset="0"/>
                <a:cs typeface="Calibri" panose="020F0502020204030204" pitchFamily="34" charset="0"/>
              </a:rPr>
              <a:t>break; </a:t>
            </a:r>
          </a:p>
          <a:p>
            <a:pPr marL="742950" lvl="1" indent="-285750">
              <a:lnSpc>
                <a:spcPct val="90000"/>
              </a:lnSpc>
              <a:spcBef>
                <a:spcPct val="20000"/>
              </a:spcBef>
              <a:buFont typeface="Arial" charset="0"/>
              <a:buNone/>
              <a:defRPr/>
            </a:pPr>
            <a:r>
              <a:rPr lang="en-US" sz="2400" b="1" dirty="0">
                <a:solidFill>
                  <a:schemeClr val="accent5">
                    <a:lumMod val="50000"/>
                  </a:schemeClr>
                </a:solidFill>
                <a:latin typeface="Calibri" panose="020F0502020204030204" pitchFamily="34" charset="0"/>
                <a:cs typeface="Calibri" panose="020F0502020204030204" pitchFamily="34" charset="0"/>
              </a:rPr>
              <a:t>case</a:t>
            </a:r>
            <a:r>
              <a:rPr lang="en-US" sz="2400" dirty="0">
                <a:solidFill>
                  <a:schemeClr val="accent5">
                    <a:lumMod val="50000"/>
                  </a:schemeClr>
                </a:solidFill>
                <a:latin typeface="Calibri" panose="020F0502020204030204" pitchFamily="34" charset="0"/>
                <a:cs typeface="Calibri" panose="020F0502020204030204" pitchFamily="34" charset="0"/>
              </a:rPr>
              <a:t> constant </a:t>
            </a:r>
            <a:r>
              <a:rPr lang="en-US" sz="2400" b="1" dirty="0">
                <a:solidFill>
                  <a:schemeClr val="accent5">
                    <a:lumMod val="50000"/>
                  </a:schemeClr>
                </a:solidFill>
                <a:latin typeface="Calibri" panose="020F0502020204030204" pitchFamily="34" charset="0"/>
                <a:cs typeface="Calibri" panose="020F0502020204030204" pitchFamily="34" charset="0"/>
              </a:rPr>
              <a:t>:</a:t>
            </a:r>
            <a:r>
              <a:rPr lang="en-US" sz="2400" dirty="0">
                <a:solidFill>
                  <a:schemeClr val="accent5">
                    <a:lumMod val="50000"/>
                  </a:schemeClr>
                </a:solidFill>
                <a:latin typeface="Calibri" panose="020F0502020204030204" pitchFamily="34" charset="0"/>
                <a:cs typeface="Calibri" panose="020F0502020204030204" pitchFamily="34" charset="0"/>
              </a:rPr>
              <a:t> </a:t>
            </a:r>
          </a:p>
          <a:p>
            <a:pPr marL="1143000" lvl="2" indent="-228600">
              <a:lnSpc>
                <a:spcPct val="90000"/>
              </a:lnSpc>
              <a:spcBef>
                <a:spcPct val="20000"/>
              </a:spcBef>
              <a:buFont typeface="Arial" charset="0"/>
              <a:buNone/>
              <a:defRPr/>
            </a:pPr>
            <a:r>
              <a:rPr lang="en-US" sz="2000" dirty="0">
                <a:solidFill>
                  <a:schemeClr val="accent5">
                    <a:lumMod val="50000"/>
                  </a:schemeClr>
                </a:solidFill>
                <a:latin typeface="Calibri" panose="020F0502020204030204" pitchFamily="34" charset="0"/>
                <a:cs typeface="Calibri" panose="020F0502020204030204" pitchFamily="34" charset="0"/>
              </a:rPr>
              <a:t>statement (s);</a:t>
            </a:r>
          </a:p>
          <a:p>
            <a:pPr marL="1143000" lvl="2" indent="-228600">
              <a:lnSpc>
                <a:spcPct val="90000"/>
              </a:lnSpc>
              <a:spcBef>
                <a:spcPct val="20000"/>
              </a:spcBef>
              <a:buFont typeface="Arial" charset="0"/>
              <a:buNone/>
              <a:defRPr/>
            </a:pPr>
            <a:r>
              <a:rPr lang="en-US" sz="2000" dirty="0">
                <a:solidFill>
                  <a:schemeClr val="accent5">
                    <a:lumMod val="50000"/>
                  </a:schemeClr>
                </a:solidFill>
                <a:latin typeface="Calibri" panose="020F0502020204030204" pitchFamily="34" charset="0"/>
                <a:cs typeface="Calibri" panose="020F0502020204030204" pitchFamily="34" charset="0"/>
              </a:rPr>
              <a:t>break; </a:t>
            </a:r>
          </a:p>
          <a:p>
            <a:pPr marL="742950" lvl="1" indent="-285750">
              <a:lnSpc>
                <a:spcPct val="90000"/>
              </a:lnSpc>
              <a:spcBef>
                <a:spcPct val="20000"/>
              </a:spcBef>
              <a:buFont typeface="Arial" charset="0"/>
              <a:buNone/>
              <a:defRPr/>
            </a:pPr>
            <a:r>
              <a:rPr lang="en-US" sz="2400" b="1" dirty="0">
                <a:solidFill>
                  <a:schemeClr val="accent5">
                    <a:lumMod val="50000"/>
                  </a:schemeClr>
                </a:solidFill>
                <a:latin typeface="Calibri" panose="020F0502020204030204" pitchFamily="34" charset="0"/>
                <a:cs typeface="Calibri" panose="020F0502020204030204" pitchFamily="34" charset="0"/>
              </a:rPr>
              <a:t>default: </a:t>
            </a:r>
          </a:p>
          <a:p>
            <a:pPr marL="1143000" lvl="2" indent="-228600">
              <a:lnSpc>
                <a:spcPct val="90000"/>
              </a:lnSpc>
              <a:spcBef>
                <a:spcPct val="20000"/>
              </a:spcBef>
              <a:buFont typeface="Arial" charset="0"/>
              <a:buNone/>
              <a:defRPr/>
            </a:pPr>
            <a:r>
              <a:rPr lang="en-US" sz="2000" dirty="0">
                <a:solidFill>
                  <a:schemeClr val="accent5">
                    <a:lumMod val="50000"/>
                  </a:schemeClr>
                </a:solidFill>
                <a:latin typeface="Calibri" panose="020F0502020204030204" pitchFamily="34" charset="0"/>
                <a:cs typeface="Calibri" panose="020F0502020204030204" pitchFamily="34" charset="0"/>
              </a:rPr>
              <a:t>statement (s);</a:t>
            </a:r>
          </a:p>
          <a:p>
            <a:pPr marL="342900" indent="-342900">
              <a:lnSpc>
                <a:spcPct val="90000"/>
              </a:lnSpc>
              <a:spcBef>
                <a:spcPct val="20000"/>
              </a:spcBef>
              <a:buFont typeface="Arial" charset="0"/>
              <a:buNone/>
              <a:defRPr/>
            </a:pPr>
            <a:r>
              <a:rPr lang="en-US" sz="2800" dirty="0">
                <a:solidFill>
                  <a:schemeClr val="accent5">
                    <a:lumMod val="50000"/>
                  </a:schemeClr>
                </a:solidFill>
                <a:latin typeface="Calibri" panose="020F0502020204030204" pitchFamily="34" charset="0"/>
                <a:cs typeface="Calibri" panose="020F0502020204030204" pitchFamily="34" charset="0"/>
              </a:rPr>
              <a:t>} </a:t>
            </a:r>
          </a:p>
        </p:txBody>
      </p:sp>
      <p:sp>
        <p:nvSpPr>
          <p:cNvPr id="33" name="Rectangle 32">
            <a:extLst>
              <a:ext uri="{FF2B5EF4-FFF2-40B4-BE49-F238E27FC236}">
                <a16:creationId xmlns:a16="http://schemas.microsoft.com/office/drawing/2014/main" id="{B8FB98BB-9795-4F53-A776-3426E1889C78}"/>
              </a:ext>
            </a:extLst>
          </p:cNvPr>
          <p:cNvSpPr/>
          <p:nvPr/>
        </p:nvSpPr>
        <p:spPr>
          <a:xfrm>
            <a:off x="4842387" y="2156963"/>
            <a:ext cx="1066800" cy="457200"/>
          </a:xfrm>
          <a:prstGeom prst="rect">
            <a:avLst/>
          </a:prstGeom>
          <a:solidFill>
            <a:srgbClr val="FF0000"/>
          </a:solidFill>
          <a:ln w="25400" cap="flat" cmpd="sng" algn="ctr">
            <a:solidFill>
              <a:srgbClr val="4F81BD">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mn-ea"/>
                <a:cs typeface="+mn-cs"/>
              </a:rPr>
              <a:t>char / int</a:t>
            </a:r>
          </a:p>
        </p:txBody>
      </p:sp>
      <p:cxnSp>
        <p:nvCxnSpPr>
          <p:cNvPr id="34" name="Straight Connector 33">
            <a:extLst>
              <a:ext uri="{FF2B5EF4-FFF2-40B4-BE49-F238E27FC236}">
                <a16:creationId xmlns:a16="http://schemas.microsoft.com/office/drawing/2014/main" id="{EB0D725A-0538-4AC7-93FA-F6BBE92D3A0E}"/>
              </a:ext>
            </a:extLst>
          </p:cNvPr>
          <p:cNvCxnSpPr>
            <a:endCxn id="33" idx="1"/>
          </p:cNvCxnSpPr>
          <p:nvPr/>
        </p:nvCxnSpPr>
        <p:spPr>
          <a:xfrm flipV="1">
            <a:off x="3851787" y="2385563"/>
            <a:ext cx="990600" cy="152400"/>
          </a:xfrm>
          <a:prstGeom prst="line">
            <a:avLst/>
          </a:prstGeom>
          <a:noFill/>
          <a:ln w="25400" cap="flat" cmpd="sng" algn="ctr">
            <a:solidFill>
              <a:schemeClr val="accent5">
                <a:lumMod val="50000"/>
              </a:schemeClr>
            </a:solidFill>
            <a:prstDash val="solid"/>
            <a:headEnd type="stealth"/>
            <a:tailEnd type="none"/>
          </a:ln>
          <a:effectLst/>
        </p:spPr>
      </p:cxnSp>
      <p:cxnSp>
        <p:nvCxnSpPr>
          <p:cNvPr id="35" name="Straight Connector 34">
            <a:extLst>
              <a:ext uri="{FF2B5EF4-FFF2-40B4-BE49-F238E27FC236}">
                <a16:creationId xmlns:a16="http://schemas.microsoft.com/office/drawing/2014/main" id="{CE6CEEF0-858F-48C0-8991-8BF7F7EAE7FC}"/>
              </a:ext>
            </a:extLst>
          </p:cNvPr>
          <p:cNvCxnSpPr>
            <a:endCxn id="33" idx="1"/>
          </p:cNvCxnSpPr>
          <p:nvPr/>
        </p:nvCxnSpPr>
        <p:spPr>
          <a:xfrm rot="5400000" flipH="1" flipV="1">
            <a:off x="3737487" y="2499863"/>
            <a:ext cx="1219200" cy="990600"/>
          </a:xfrm>
          <a:prstGeom prst="line">
            <a:avLst/>
          </a:prstGeom>
          <a:noFill/>
          <a:ln w="25400" cap="flat" cmpd="sng" algn="ctr">
            <a:solidFill>
              <a:schemeClr val="accent5">
                <a:lumMod val="50000"/>
              </a:schemeClr>
            </a:solidFill>
            <a:prstDash val="solid"/>
            <a:headEnd type="stealth"/>
            <a:tailEnd type="none"/>
          </a:ln>
          <a:effectLst/>
        </p:spPr>
      </p:cxnSp>
      <p:sp>
        <p:nvSpPr>
          <p:cNvPr id="36" name="Rectangle 20">
            <a:extLst>
              <a:ext uri="{FF2B5EF4-FFF2-40B4-BE49-F238E27FC236}">
                <a16:creationId xmlns:a16="http://schemas.microsoft.com/office/drawing/2014/main" id="{BA4723E7-77EA-4E2C-896B-E0A8C7C360BE}"/>
              </a:ext>
            </a:extLst>
          </p:cNvPr>
          <p:cNvSpPr>
            <a:spLocks noChangeArrowheads="1"/>
          </p:cNvSpPr>
          <p:nvPr/>
        </p:nvSpPr>
        <p:spPr bwMode="auto">
          <a:xfrm>
            <a:off x="4842387" y="4785863"/>
            <a:ext cx="6019800" cy="1447800"/>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none" lIns="101846" tIns="50923" rIns="101846" bIns="50923" anchor="ctr"/>
          <a:lstStyle/>
          <a:p>
            <a:pPr marL="0" marR="0" lvl="0" indent="0" algn="ctr" defTabSz="1019175"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white"/>
                </a:solidFill>
                <a:effectLst/>
                <a:uLnTx/>
                <a:uFillTx/>
                <a:latin typeface="Calibri"/>
              </a:rPr>
              <a:t>If the break statement is missed, the next statements </a:t>
            </a:r>
          </a:p>
          <a:p>
            <a:pPr marL="0" marR="0" lvl="0" indent="0" algn="ctr" defTabSz="1019175"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white"/>
                </a:solidFill>
                <a:effectLst/>
                <a:uLnTx/>
                <a:uFillTx/>
                <a:latin typeface="Calibri"/>
              </a:rPr>
              <a:t>are executed until a break is detected </a:t>
            </a:r>
          </a:p>
          <a:p>
            <a:pPr marL="0" marR="0" lvl="0" indent="0" algn="ctr" defTabSz="1019175"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white"/>
                </a:solidFill>
                <a:effectLst/>
                <a:uLnTx/>
                <a:uFillTx/>
                <a:latin typeface="Calibri"/>
              </a:rPr>
              <a:t>or all statements in the body of the switch are executed.</a:t>
            </a:r>
          </a:p>
          <a:p>
            <a:pPr marL="0" marR="0" lvl="0" indent="0" algn="ctr" defTabSz="1019175"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white"/>
                </a:solidFill>
                <a:effectLst/>
                <a:uLnTx/>
                <a:uFillTx/>
                <a:latin typeface="Calibri"/>
              </a:rPr>
              <a:t>Each case is an entry of a selection</a:t>
            </a:r>
          </a:p>
        </p:txBody>
      </p:sp>
      <p:grpSp>
        <p:nvGrpSpPr>
          <p:cNvPr id="37" name="Group 36">
            <a:extLst>
              <a:ext uri="{FF2B5EF4-FFF2-40B4-BE49-F238E27FC236}">
                <a16:creationId xmlns:a16="http://schemas.microsoft.com/office/drawing/2014/main" id="{D2B03656-01CA-4AEC-8392-CC4AB39BDDBD}"/>
              </a:ext>
            </a:extLst>
          </p:cNvPr>
          <p:cNvGrpSpPr/>
          <p:nvPr/>
        </p:nvGrpSpPr>
        <p:grpSpPr>
          <a:xfrm>
            <a:off x="6671187" y="1348926"/>
            <a:ext cx="3657600" cy="3276600"/>
            <a:chOff x="5334000" y="2820194"/>
            <a:chExt cx="3657600" cy="3276600"/>
          </a:xfrm>
        </p:grpSpPr>
        <p:sp>
          <p:nvSpPr>
            <p:cNvPr id="38" name="Flowchart: Preparation 37">
              <a:extLst>
                <a:ext uri="{FF2B5EF4-FFF2-40B4-BE49-F238E27FC236}">
                  <a16:creationId xmlns:a16="http://schemas.microsoft.com/office/drawing/2014/main" id="{600FBC8F-0B85-4403-B911-E51CFF638931}"/>
                </a:ext>
              </a:extLst>
            </p:cNvPr>
            <p:cNvSpPr/>
            <p:nvPr/>
          </p:nvSpPr>
          <p:spPr>
            <a:xfrm>
              <a:off x="6019800" y="3352800"/>
              <a:ext cx="2133600" cy="838200"/>
            </a:xfrm>
            <a:prstGeom prst="flowChartPreparation">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mn-ea"/>
                  <a:cs typeface="+mn-cs"/>
                </a:rPr>
                <a:t>Integral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mn-ea"/>
                  <a:cs typeface="+mn-cs"/>
                </a:rPr>
                <a:t>expression</a:t>
              </a:r>
            </a:p>
          </p:txBody>
        </p:sp>
        <p:cxnSp>
          <p:nvCxnSpPr>
            <p:cNvPr id="39" name="Straight Arrow Connector 38">
              <a:extLst>
                <a:ext uri="{FF2B5EF4-FFF2-40B4-BE49-F238E27FC236}">
                  <a16:creationId xmlns:a16="http://schemas.microsoft.com/office/drawing/2014/main" id="{63EF250A-A685-42BC-985E-3E451F559696}"/>
                </a:ext>
              </a:extLst>
            </p:cNvPr>
            <p:cNvCxnSpPr>
              <a:endCxn id="38" idx="0"/>
            </p:cNvCxnSpPr>
            <p:nvPr/>
          </p:nvCxnSpPr>
          <p:spPr>
            <a:xfrm rot="5400000">
              <a:off x="6819900" y="3086100"/>
              <a:ext cx="533400" cy="1588"/>
            </a:xfrm>
            <a:prstGeom prst="straightConnector1">
              <a:avLst/>
            </a:prstGeom>
            <a:noFill/>
            <a:ln w="9525" cap="flat" cmpd="sng" algn="ctr">
              <a:solidFill>
                <a:srgbClr val="4F81BD">
                  <a:shade val="95000"/>
                  <a:satMod val="105000"/>
                </a:srgbClr>
              </a:solidFill>
              <a:prstDash val="solid"/>
              <a:tailEnd type="arrow"/>
            </a:ln>
            <a:effectLst/>
          </p:spPr>
        </p:cxnSp>
        <p:sp>
          <p:nvSpPr>
            <p:cNvPr id="40" name="Rectangle 39">
              <a:extLst>
                <a:ext uri="{FF2B5EF4-FFF2-40B4-BE49-F238E27FC236}">
                  <a16:creationId xmlns:a16="http://schemas.microsoft.com/office/drawing/2014/main" id="{DA9DF479-82AA-460C-BBBF-63AEB3E6D9E7}"/>
                </a:ext>
              </a:extLst>
            </p:cNvPr>
            <p:cNvSpPr/>
            <p:nvPr/>
          </p:nvSpPr>
          <p:spPr>
            <a:xfrm>
              <a:off x="5334000" y="4953000"/>
              <a:ext cx="609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mn-ea"/>
                  <a:cs typeface="+mn-cs"/>
                </a:rPr>
                <a:t>Op1</a:t>
              </a:r>
            </a:p>
          </p:txBody>
        </p:sp>
        <p:sp>
          <p:nvSpPr>
            <p:cNvPr id="41" name="Rectangle 40">
              <a:extLst>
                <a:ext uri="{FF2B5EF4-FFF2-40B4-BE49-F238E27FC236}">
                  <a16:creationId xmlns:a16="http://schemas.microsoft.com/office/drawing/2014/main" id="{D4557A8E-F95D-48C9-BE61-BF1913E84BE8}"/>
                </a:ext>
              </a:extLst>
            </p:cNvPr>
            <p:cNvSpPr/>
            <p:nvPr/>
          </p:nvSpPr>
          <p:spPr>
            <a:xfrm>
              <a:off x="6248400" y="4953000"/>
              <a:ext cx="609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mn-ea"/>
                  <a:cs typeface="+mn-cs"/>
                </a:rPr>
                <a:t>Op2</a:t>
              </a:r>
            </a:p>
          </p:txBody>
        </p:sp>
        <p:sp>
          <p:nvSpPr>
            <p:cNvPr id="42" name="Rectangle 41">
              <a:extLst>
                <a:ext uri="{FF2B5EF4-FFF2-40B4-BE49-F238E27FC236}">
                  <a16:creationId xmlns:a16="http://schemas.microsoft.com/office/drawing/2014/main" id="{20CC27CB-CC58-4E92-A9C0-AA3AD8EBD4A8}"/>
                </a:ext>
              </a:extLst>
            </p:cNvPr>
            <p:cNvSpPr/>
            <p:nvPr/>
          </p:nvSpPr>
          <p:spPr>
            <a:xfrm>
              <a:off x="7162800" y="4953000"/>
              <a:ext cx="609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mn-ea"/>
                  <a:cs typeface="+mn-cs"/>
                </a:rPr>
                <a:t>Op3</a:t>
              </a:r>
            </a:p>
          </p:txBody>
        </p:sp>
        <p:sp>
          <p:nvSpPr>
            <p:cNvPr id="43" name="Rectangle 42">
              <a:extLst>
                <a:ext uri="{FF2B5EF4-FFF2-40B4-BE49-F238E27FC236}">
                  <a16:creationId xmlns:a16="http://schemas.microsoft.com/office/drawing/2014/main" id="{CC0D0DF8-A383-4F1F-9D02-F0C17BFFA146}"/>
                </a:ext>
              </a:extLst>
            </p:cNvPr>
            <p:cNvSpPr/>
            <p:nvPr/>
          </p:nvSpPr>
          <p:spPr>
            <a:xfrm>
              <a:off x="8153400" y="4953000"/>
              <a:ext cx="609600" cy="3810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mn-ea"/>
                  <a:cs typeface="+mn-cs"/>
                </a:rPr>
                <a:t>Op4</a:t>
              </a:r>
            </a:p>
          </p:txBody>
        </p:sp>
        <p:cxnSp>
          <p:nvCxnSpPr>
            <p:cNvPr id="44" name="Straight Arrow Connector 43">
              <a:extLst>
                <a:ext uri="{FF2B5EF4-FFF2-40B4-BE49-F238E27FC236}">
                  <a16:creationId xmlns:a16="http://schemas.microsoft.com/office/drawing/2014/main" id="{4E04A515-0881-46A5-9477-F95B149BE0F7}"/>
                </a:ext>
              </a:extLst>
            </p:cNvPr>
            <p:cNvCxnSpPr>
              <a:stCxn id="38" idx="1"/>
              <a:endCxn id="40" idx="0"/>
            </p:cNvCxnSpPr>
            <p:nvPr/>
          </p:nvCxnSpPr>
          <p:spPr>
            <a:xfrm rot="10800000" flipV="1">
              <a:off x="5638800" y="3771900"/>
              <a:ext cx="381000" cy="1181100"/>
            </a:xfrm>
            <a:prstGeom prst="straightConnector1">
              <a:avLst/>
            </a:prstGeom>
            <a:noFill/>
            <a:ln w="9525" cap="flat" cmpd="sng" algn="ctr">
              <a:solidFill>
                <a:srgbClr val="4F81BD">
                  <a:shade val="95000"/>
                  <a:satMod val="105000"/>
                </a:srgbClr>
              </a:solidFill>
              <a:prstDash val="solid"/>
              <a:tailEnd type="arrow"/>
            </a:ln>
            <a:effectLst/>
          </p:spPr>
        </p:cxnSp>
        <p:cxnSp>
          <p:nvCxnSpPr>
            <p:cNvPr id="45" name="Straight Arrow Connector 44">
              <a:extLst>
                <a:ext uri="{FF2B5EF4-FFF2-40B4-BE49-F238E27FC236}">
                  <a16:creationId xmlns:a16="http://schemas.microsoft.com/office/drawing/2014/main" id="{D1E6E9AE-3985-4D04-88DC-ADB2AC066F69}"/>
                </a:ext>
              </a:extLst>
            </p:cNvPr>
            <p:cNvCxnSpPr/>
            <p:nvPr/>
          </p:nvCxnSpPr>
          <p:spPr>
            <a:xfrm rot="5400000">
              <a:off x="6019800" y="4572000"/>
              <a:ext cx="762000" cy="1588"/>
            </a:xfrm>
            <a:prstGeom prst="straightConnector1">
              <a:avLst/>
            </a:prstGeom>
            <a:noFill/>
            <a:ln w="9525" cap="flat" cmpd="sng" algn="ctr">
              <a:solidFill>
                <a:srgbClr val="4F81BD">
                  <a:shade val="95000"/>
                  <a:satMod val="105000"/>
                </a:srgbClr>
              </a:solidFill>
              <a:prstDash val="solid"/>
              <a:tailEnd type="arrow"/>
            </a:ln>
            <a:effectLst/>
          </p:spPr>
        </p:cxnSp>
        <p:cxnSp>
          <p:nvCxnSpPr>
            <p:cNvPr id="46" name="Straight Arrow Connector 45">
              <a:extLst>
                <a:ext uri="{FF2B5EF4-FFF2-40B4-BE49-F238E27FC236}">
                  <a16:creationId xmlns:a16="http://schemas.microsoft.com/office/drawing/2014/main" id="{4D74AAE0-3C5A-4331-BA2A-F47D499A2BB1}"/>
                </a:ext>
              </a:extLst>
            </p:cNvPr>
            <p:cNvCxnSpPr/>
            <p:nvPr/>
          </p:nvCxnSpPr>
          <p:spPr>
            <a:xfrm rot="5400000">
              <a:off x="7315200" y="4572000"/>
              <a:ext cx="762000" cy="1588"/>
            </a:xfrm>
            <a:prstGeom prst="straightConnector1">
              <a:avLst/>
            </a:prstGeom>
            <a:noFill/>
            <a:ln w="9525" cap="flat" cmpd="sng" algn="ctr">
              <a:solidFill>
                <a:srgbClr val="4F81BD">
                  <a:shade val="95000"/>
                  <a:satMod val="105000"/>
                </a:srgbClr>
              </a:solidFill>
              <a:prstDash val="solid"/>
              <a:tailEnd type="arrow"/>
            </a:ln>
            <a:effectLst/>
          </p:spPr>
        </p:cxnSp>
        <p:cxnSp>
          <p:nvCxnSpPr>
            <p:cNvPr id="47" name="Straight Arrow Connector 46">
              <a:extLst>
                <a:ext uri="{FF2B5EF4-FFF2-40B4-BE49-F238E27FC236}">
                  <a16:creationId xmlns:a16="http://schemas.microsoft.com/office/drawing/2014/main" id="{DB71E02D-12ED-4745-A5CE-40881B41E7DF}"/>
                </a:ext>
              </a:extLst>
            </p:cNvPr>
            <p:cNvCxnSpPr>
              <a:stCxn id="38" idx="3"/>
              <a:endCxn id="43" idx="0"/>
            </p:cNvCxnSpPr>
            <p:nvPr/>
          </p:nvCxnSpPr>
          <p:spPr>
            <a:xfrm>
              <a:off x="8153400" y="3771900"/>
              <a:ext cx="304800" cy="1181100"/>
            </a:xfrm>
            <a:prstGeom prst="straightConnector1">
              <a:avLst/>
            </a:prstGeom>
            <a:noFill/>
            <a:ln w="9525" cap="flat" cmpd="sng" algn="ctr">
              <a:solidFill>
                <a:srgbClr val="4F81BD">
                  <a:shade val="95000"/>
                  <a:satMod val="105000"/>
                </a:srgbClr>
              </a:solidFill>
              <a:prstDash val="solid"/>
              <a:tailEnd type="arrow"/>
            </a:ln>
            <a:effectLst/>
          </p:spPr>
        </p:cxnSp>
        <p:cxnSp>
          <p:nvCxnSpPr>
            <p:cNvPr id="48" name="Straight Connector 47">
              <a:extLst>
                <a:ext uri="{FF2B5EF4-FFF2-40B4-BE49-F238E27FC236}">
                  <a16:creationId xmlns:a16="http://schemas.microsoft.com/office/drawing/2014/main" id="{D0A83590-DEA2-44EE-8F4B-5B7B336D2AA9}"/>
                </a:ext>
              </a:extLst>
            </p:cNvPr>
            <p:cNvCxnSpPr/>
            <p:nvPr/>
          </p:nvCxnSpPr>
          <p:spPr>
            <a:xfrm>
              <a:off x="5638800" y="5715000"/>
              <a:ext cx="2819400" cy="1588"/>
            </a:xfrm>
            <a:prstGeom prst="line">
              <a:avLst/>
            </a:prstGeom>
            <a:noFill/>
            <a:ln w="9525" cap="flat" cmpd="sng" algn="ctr">
              <a:solidFill>
                <a:srgbClr val="4F81BD">
                  <a:shade val="95000"/>
                  <a:satMod val="105000"/>
                </a:srgbClr>
              </a:solidFill>
              <a:prstDash val="solid"/>
            </a:ln>
            <a:effectLst/>
          </p:spPr>
        </p:cxnSp>
        <p:cxnSp>
          <p:nvCxnSpPr>
            <p:cNvPr id="49" name="Straight Connector 48">
              <a:extLst>
                <a:ext uri="{FF2B5EF4-FFF2-40B4-BE49-F238E27FC236}">
                  <a16:creationId xmlns:a16="http://schemas.microsoft.com/office/drawing/2014/main" id="{E3A91A16-6515-4E01-B645-AFB302BE409D}"/>
                </a:ext>
              </a:extLst>
            </p:cNvPr>
            <p:cNvCxnSpPr>
              <a:stCxn id="40" idx="2"/>
            </p:cNvCxnSpPr>
            <p:nvPr/>
          </p:nvCxnSpPr>
          <p:spPr>
            <a:xfrm rot="5400000">
              <a:off x="5448300" y="5524500"/>
              <a:ext cx="381000" cy="1588"/>
            </a:xfrm>
            <a:prstGeom prst="line">
              <a:avLst/>
            </a:prstGeom>
            <a:noFill/>
            <a:ln w="9525" cap="flat" cmpd="sng" algn="ctr">
              <a:solidFill>
                <a:srgbClr val="4F81BD">
                  <a:shade val="95000"/>
                  <a:satMod val="105000"/>
                </a:srgbClr>
              </a:solidFill>
              <a:prstDash val="solid"/>
            </a:ln>
            <a:effectLst/>
          </p:spPr>
        </p:cxnSp>
        <p:cxnSp>
          <p:nvCxnSpPr>
            <p:cNvPr id="50" name="Straight Connector 49">
              <a:extLst>
                <a:ext uri="{FF2B5EF4-FFF2-40B4-BE49-F238E27FC236}">
                  <a16:creationId xmlns:a16="http://schemas.microsoft.com/office/drawing/2014/main" id="{D4A9AE64-16BE-4274-9F21-4075E328D7CC}"/>
                </a:ext>
              </a:extLst>
            </p:cNvPr>
            <p:cNvCxnSpPr>
              <a:stCxn id="43" idx="2"/>
            </p:cNvCxnSpPr>
            <p:nvPr/>
          </p:nvCxnSpPr>
          <p:spPr>
            <a:xfrm rot="5400000">
              <a:off x="8267700" y="5524500"/>
              <a:ext cx="381000" cy="1588"/>
            </a:xfrm>
            <a:prstGeom prst="line">
              <a:avLst/>
            </a:prstGeom>
            <a:noFill/>
            <a:ln w="9525" cap="flat" cmpd="sng" algn="ctr">
              <a:solidFill>
                <a:srgbClr val="4F81BD">
                  <a:shade val="95000"/>
                  <a:satMod val="105000"/>
                </a:srgbClr>
              </a:solidFill>
              <a:prstDash val="solid"/>
            </a:ln>
            <a:effectLst/>
          </p:spPr>
        </p:cxnSp>
        <p:cxnSp>
          <p:nvCxnSpPr>
            <p:cNvPr id="51" name="Straight Connector 50">
              <a:extLst>
                <a:ext uri="{FF2B5EF4-FFF2-40B4-BE49-F238E27FC236}">
                  <a16:creationId xmlns:a16="http://schemas.microsoft.com/office/drawing/2014/main" id="{B9E2EF31-2649-4C90-AA32-A1CE852E3007}"/>
                </a:ext>
              </a:extLst>
            </p:cNvPr>
            <p:cNvCxnSpPr/>
            <p:nvPr/>
          </p:nvCxnSpPr>
          <p:spPr>
            <a:xfrm rot="5400000">
              <a:off x="7277894" y="5523706"/>
              <a:ext cx="381000" cy="1588"/>
            </a:xfrm>
            <a:prstGeom prst="line">
              <a:avLst/>
            </a:prstGeom>
            <a:noFill/>
            <a:ln w="9525" cap="flat" cmpd="sng" algn="ctr">
              <a:solidFill>
                <a:srgbClr val="4F81BD">
                  <a:shade val="95000"/>
                  <a:satMod val="105000"/>
                </a:srgbClr>
              </a:solidFill>
              <a:prstDash val="solid"/>
            </a:ln>
            <a:effectLst/>
          </p:spPr>
        </p:cxnSp>
        <p:cxnSp>
          <p:nvCxnSpPr>
            <p:cNvPr id="52" name="Straight Connector 51">
              <a:extLst>
                <a:ext uri="{FF2B5EF4-FFF2-40B4-BE49-F238E27FC236}">
                  <a16:creationId xmlns:a16="http://schemas.microsoft.com/office/drawing/2014/main" id="{5B7AAA68-6AD7-4A0B-B53D-FB30100F5500}"/>
                </a:ext>
              </a:extLst>
            </p:cNvPr>
            <p:cNvCxnSpPr/>
            <p:nvPr/>
          </p:nvCxnSpPr>
          <p:spPr>
            <a:xfrm rot="5400000">
              <a:off x="6363494" y="5523706"/>
              <a:ext cx="381000" cy="1588"/>
            </a:xfrm>
            <a:prstGeom prst="line">
              <a:avLst/>
            </a:prstGeom>
            <a:noFill/>
            <a:ln w="9525" cap="flat" cmpd="sng" algn="ctr">
              <a:solidFill>
                <a:srgbClr val="4F81BD">
                  <a:shade val="95000"/>
                  <a:satMod val="105000"/>
                </a:srgbClr>
              </a:solidFill>
              <a:prstDash val="solid"/>
            </a:ln>
            <a:effectLst/>
          </p:spPr>
        </p:cxnSp>
        <p:cxnSp>
          <p:nvCxnSpPr>
            <p:cNvPr id="53" name="Straight Arrow Connector 52">
              <a:extLst>
                <a:ext uri="{FF2B5EF4-FFF2-40B4-BE49-F238E27FC236}">
                  <a16:creationId xmlns:a16="http://schemas.microsoft.com/office/drawing/2014/main" id="{6CB84746-CCC4-45F2-AC02-FBBF385AB4F4}"/>
                </a:ext>
              </a:extLst>
            </p:cNvPr>
            <p:cNvCxnSpPr/>
            <p:nvPr/>
          </p:nvCxnSpPr>
          <p:spPr>
            <a:xfrm rot="5400000">
              <a:off x="6896100" y="5905500"/>
              <a:ext cx="381000" cy="1588"/>
            </a:xfrm>
            <a:prstGeom prst="straightConnector1">
              <a:avLst/>
            </a:prstGeom>
            <a:noFill/>
            <a:ln w="9525" cap="flat" cmpd="sng" algn="ctr">
              <a:solidFill>
                <a:srgbClr val="4F81BD">
                  <a:shade val="95000"/>
                  <a:satMod val="105000"/>
                </a:srgbClr>
              </a:solidFill>
              <a:prstDash val="solid"/>
              <a:tailEnd type="arrow"/>
            </a:ln>
            <a:effectLst/>
          </p:spPr>
        </p:cxnSp>
        <p:sp>
          <p:nvSpPr>
            <p:cNvPr id="54" name="Rectangle 53">
              <a:extLst>
                <a:ext uri="{FF2B5EF4-FFF2-40B4-BE49-F238E27FC236}">
                  <a16:creationId xmlns:a16="http://schemas.microsoft.com/office/drawing/2014/main" id="{908385C5-9A5B-438E-81BE-4A7609737B01}"/>
                </a:ext>
              </a:extLst>
            </p:cNvPr>
            <p:cNvSpPr/>
            <p:nvPr/>
          </p:nvSpPr>
          <p:spPr>
            <a:xfrm>
              <a:off x="5334000" y="4419600"/>
              <a:ext cx="533400" cy="381000"/>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0000"/>
                  </a:solidFill>
                  <a:effectLst/>
                  <a:uLnTx/>
                  <a:uFillTx/>
                  <a:latin typeface="Calibri"/>
                  <a:ea typeface="+mn-ea"/>
                  <a:cs typeface="+mn-cs"/>
                </a:rPr>
                <a:t>c1</a:t>
              </a:r>
            </a:p>
          </p:txBody>
        </p:sp>
        <p:sp>
          <p:nvSpPr>
            <p:cNvPr id="55" name="Rectangle 54">
              <a:extLst>
                <a:ext uri="{FF2B5EF4-FFF2-40B4-BE49-F238E27FC236}">
                  <a16:creationId xmlns:a16="http://schemas.microsoft.com/office/drawing/2014/main" id="{D6858454-AB91-4390-9194-0BC842918B34}"/>
                </a:ext>
              </a:extLst>
            </p:cNvPr>
            <p:cNvSpPr/>
            <p:nvPr/>
          </p:nvSpPr>
          <p:spPr>
            <a:xfrm>
              <a:off x="6324600" y="4419600"/>
              <a:ext cx="533400" cy="381000"/>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0000"/>
                  </a:solidFill>
                  <a:effectLst/>
                  <a:uLnTx/>
                  <a:uFillTx/>
                  <a:latin typeface="Calibri"/>
                  <a:ea typeface="+mn-ea"/>
                  <a:cs typeface="+mn-cs"/>
                </a:rPr>
                <a:t>c2</a:t>
              </a:r>
            </a:p>
          </p:txBody>
        </p:sp>
        <p:sp>
          <p:nvSpPr>
            <p:cNvPr id="56" name="Rectangle 55">
              <a:extLst>
                <a:ext uri="{FF2B5EF4-FFF2-40B4-BE49-F238E27FC236}">
                  <a16:creationId xmlns:a16="http://schemas.microsoft.com/office/drawing/2014/main" id="{652481C3-6F73-4E25-873A-D788BD2C69C3}"/>
                </a:ext>
              </a:extLst>
            </p:cNvPr>
            <p:cNvSpPr/>
            <p:nvPr/>
          </p:nvSpPr>
          <p:spPr>
            <a:xfrm>
              <a:off x="7162800" y="4419203"/>
              <a:ext cx="533400" cy="381000"/>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0000"/>
                  </a:solidFill>
                  <a:effectLst/>
                  <a:uLnTx/>
                  <a:uFillTx/>
                  <a:latin typeface="Calibri"/>
                  <a:ea typeface="+mn-ea"/>
                  <a:cs typeface="+mn-cs"/>
                </a:rPr>
                <a:t>c3</a:t>
              </a:r>
            </a:p>
          </p:txBody>
        </p:sp>
        <p:sp>
          <p:nvSpPr>
            <p:cNvPr id="57" name="Rectangle 56">
              <a:extLst>
                <a:ext uri="{FF2B5EF4-FFF2-40B4-BE49-F238E27FC236}">
                  <a16:creationId xmlns:a16="http://schemas.microsoft.com/office/drawing/2014/main" id="{AA8B4A65-053B-4093-833A-3DF2953AA38C}"/>
                </a:ext>
              </a:extLst>
            </p:cNvPr>
            <p:cNvSpPr/>
            <p:nvPr/>
          </p:nvSpPr>
          <p:spPr>
            <a:xfrm>
              <a:off x="8001000" y="4417461"/>
              <a:ext cx="990600" cy="381000"/>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0000"/>
                  </a:solidFill>
                  <a:effectLst/>
                  <a:uLnTx/>
                  <a:uFillTx/>
                  <a:latin typeface="Calibri"/>
                  <a:ea typeface="+mn-ea"/>
                  <a:cs typeface="+mn-cs"/>
                </a:rPr>
                <a:t>default</a:t>
              </a:r>
            </a:p>
          </p:txBody>
        </p:sp>
      </p:grpSp>
    </p:spTree>
    <p:extLst>
      <p:ext uri="{BB962C8B-B14F-4D97-AF65-F5344CB8AC3E}">
        <p14:creationId xmlns:p14="http://schemas.microsoft.com/office/powerpoint/2010/main" val="18473031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384CF-5D2A-4603-A61D-6E7EE0D2555D}"/>
              </a:ext>
            </a:extLst>
          </p:cNvPr>
          <p:cNvSpPr>
            <a:spLocks noGrp="1"/>
          </p:cNvSpPr>
          <p:nvPr>
            <p:ph type="title"/>
          </p:nvPr>
        </p:nvSpPr>
        <p:spPr/>
        <p:txBody>
          <a:bodyPr/>
          <a:lstStyle/>
          <a:p>
            <a:r>
              <a:rPr lang="en-US" sz="3000" dirty="0"/>
              <a:t>Selection Constructs - The</a:t>
            </a:r>
            <a:r>
              <a:rPr lang="en-US" sz="3000" dirty="0">
                <a:solidFill>
                  <a:srgbClr val="FF0000"/>
                </a:solidFill>
              </a:rPr>
              <a:t> switch </a:t>
            </a:r>
            <a:r>
              <a:rPr lang="en-US" sz="3000" dirty="0"/>
              <a:t>statement</a:t>
            </a:r>
            <a:r>
              <a:rPr lang="en-US" sz="3000" dirty="0">
                <a:solidFill>
                  <a:srgbClr val="FF0000"/>
                </a:solidFill>
              </a:rPr>
              <a:t> </a:t>
            </a:r>
            <a:r>
              <a:rPr lang="en-US" sz="3000" dirty="0"/>
              <a:t>(cont.)</a:t>
            </a:r>
          </a:p>
        </p:txBody>
      </p:sp>
      <p:sp>
        <p:nvSpPr>
          <p:cNvPr id="3" name="Content Placeholder 2">
            <a:extLst>
              <a:ext uri="{FF2B5EF4-FFF2-40B4-BE49-F238E27FC236}">
                <a16:creationId xmlns:a16="http://schemas.microsoft.com/office/drawing/2014/main" id="{49F7E27A-6B8E-46E1-882A-276C37D407A3}"/>
              </a:ext>
            </a:extLst>
          </p:cNvPr>
          <p:cNvSpPr>
            <a:spLocks noGrp="1"/>
          </p:cNvSpPr>
          <p:nvPr>
            <p:ph idx="1"/>
          </p:nvPr>
        </p:nvSpPr>
        <p:spPr>
          <a:xfrm>
            <a:off x="838201" y="1330338"/>
            <a:ext cx="10515600" cy="5003400"/>
          </a:xfrm>
        </p:spPr>
        <p:txBody>
          <a:bodyPr>
            <a:normAutofit/>
          </a:bodyPr>
          <a:lstStyle/>
          <a:p>
            <a:r>
              <a:rPr lang="en-US" sz="2500" dirty="0"/>
              <a:t>Example:</a:t>
            </a:r>
          </a:p>
        </p:txBody>
      </p:sp>
      <p:sp>
        <p:nvSpPr>
          <p:cNvPr id="4" name="Slide Number Placeholder 3">
            <a:extLst>
              <a:ext uri="{FF2B5EF4-FFF2-40B4-BE49-F238E27FC236}">
                <a16:creationId xmlns:a16="http://schemas.microsoft.com/office/drawing/2014/main" id="{332259A1-D3D3-4C35-91B2-6A0327C33410}"/>
              </a:ext>
            </a:extLst>
          </p:cNvPr>
          <p:cNvSpPr>
            <a:spLocks noGrp="1"/>
          </p:cNvSpPr>
          <p:nvPr>
            <p:ph type="sldNum" sz="quarter" idx="12"/>
          </p:nvPr>
        </p:nvSpPr>
        <p:spPr/>
        <p:txBody>
          <a:bodyPr/>
          <a:lstStyle/>
          <a:p>
            <a:fld id="{CC0149FD-98BB-4821-915B-09C9BFE4B727}" type="slidenum">
              <a:rPr lang="en-US" smtClean="0"/>
              <a:pPr/>
              <a:t>22</a:t>
            </a:fld>
            <a:endParaRPr lang="en-US" dirty="0"/>
          </a:p>
        </p:txBody>
      </p:sp>
      <p:sp>
        <p:nvSpPr>
          <p:cNvPr id="5" name="Date Placeholder 4">
            <a:extLst>
              <a:ext uri="{FF2B5EF4-FFF2-40B4-BE49-F238E27FC236}">
                <a16:creationId xmlns:a16="http://schemas.microsoft.com/office/drawing/2014/main" id="{7525EA2E-B015-4F80-8710-EF894D792A9F}"/>
              </a:ext>
            </a:extLst>
          </p:cNvPr>
          <p:cNvSpPr>
            <a:spLocks noGrp="1"/>
          </p:cNvSpPr>
          <p:nvPr>
            <p:ph type="dt" sz="half" idx="10"/>
          </p:nvPr>
        </p:nvSpPr>
        <p:spPr/>
        <p:txBody>
          <a:bodyPr/>
          <a:lstStyle/>
          <a:p>
            <a:fld id="{17256740-3DC7-40BE-968F-29F94186F3AD}" type="datetime1">
              <a:rPr lang="vi-VN" smtClean="0"/>
              <a:t>30/12/2024</a:t>
            </a:fld>
            <a:endParaRPr lang="en-US" dirty="0"/>
          </a:p>
        </p:txBody>
      </p:sp>
      <p:pic>
        <p:nvPicPr>
          <p:cNvPr id="6" name="Picture 2">
            <a:extLst>
              <a:ext uri="{FF2B5EF4-FFF2-40B4-BE49-F238E27FC236}">
                <a16:creationId xmlns:a16="http://schemas.microsoft.com/office/drawing/2014/main" id="{5D4C8F92-2DD7-4FEB-8BC8-B4DE0F2537C8}"/>
              </a:ext>
            </a:extLst>
          </p:cNvPr>
          <p:cNvPicPr>
            <a:picLocks noChangeAspect="1" noChangeArrowheads="1"/>
          </p:cNvPicPr>
          <p:nvPr/>
        </p:nvPicPr>
        <p:blipFill>
          <a:blip r:embed="rId2"/>
          <a:srcRect/>
          <a:stretch>
            <a:fillRect/>
          </a:stretch>
        </p:blipFill>
        <p:spPr bwMode="auto">
          <a:xfrm>
            <a:off x="1371518" y="2004964"/>
            <a:ext cx="5249588" cy="4300281"/>
          </a:xfrm>
          <a:prstGeom prst="rect">
            <a:avLst/>
          </a:prstGeom>
          <a:noFill/>
          <a:ln w="9525">
            <a:noFill/>
            <a:miter lim="800000"/>
            <a:headEnd/>
            <a:tailEnd/>
          </a:ln>
          <a:effectLst/>
        </p:spPr>
      </p:pic>
      <p:sp>
        <p:nvSpPr>
          <p:cNvPr id="7" name="Rectangle 6">
            <a:extLst>
              <a:ext uri="{FF2B5EF4-FFF2-40B4-BE49-F238E27FC236}">
                <a16:creationId xmlns:a16="http://schemas.microsoft.com/office/drawing/2014/main" id="{63DF8373-7604-4D2A-9B3E-F41EF15BA9F5}"/>
              </a:ext>
            </a:extLst>
          </p:cNvPr>
          <p:cNvSpPr>
            <a:spLocks noChangeArrowheads="1"/>
          </p:cNvSpPr>
          <p:nvPr/>
        </p:nvSpPr>
        <p:spPr bwMode="auto">
          <a:xfrm>
            <a:off x="7715632" y="2158852"/>
            <a:ext cx="3827438" cy="34538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wrap="none" lIns="91427" tIns="45714" rIns="91427" bIns="45714" anchor="ctr"/>
          <a:lstStyle/>
          <a:p>
            <a:pPr>
              <a:lnSpc>
                <a:spcPct val="130000"/>
              </a:lnSpc>
            </a:pPr>
            <a:r>
              <a:rPr lang="en-US" b="1" dirty="0">
                <a:solidFill>
                  <a:schemeClr val="bg1"/>
                </a:solidFill>
              </a:rPr>
              <a:t>If  input is 8, what are outputs?</a:t>
            </a:r>
          </a:p>
          <a:p>
            <a:pPr marL="688975" indent="-344488">
              <a:lnSpc>
                <a:spcPct val="130000"/>
              </a:lnSpc>
              <a:buAutoNum type="alphaLcParenR"/>
            </a:pPr>
            <a:r>
              <a:rPr lang="en-US" b="1" dirty="0">
                <a:solidFill>
                  <a:schemeClr val="bg1"/>
                </a:solidFill>
              </a:rPr>
              <a:t>200000 , 2</a:t>
            </a:r>
          </a:p>
          <a:p>
            <a:pPr marL="688975" indent="-344488">
              <a:lnSpc>
                <a:spcPct val="130000"/>
              </a:lnSpc>
              <a:buAutoNum type="alphaLcParenR"/>
            </a:pPr>
            <a:r>
              <a:rPr lang="en-US" b="1" dirty="0">
                <a:solidFill>
                  <a:schemeClr val="bg1"/>
                </a:solidFill>
              </a:rPr>
              <a:t>300000, 3</a:t>
            </a:r>
          </a:p>
          <a:p>
            <a:pPr marL="688975" indent="-344488">
              <a:lnSpc>
                <a:spcPct val="130000"/>
              </a:lnSpc>
              <a:buAutoNum type="alphaLcParenR"/>
            </a:pPr>
            <a:r>
              <a:rPr lang="en-US" b="1" dirty="0">
                <a:solidFill>
                  <a:schemeClr val="bg1"/>
                </a:solidFill>
              </a:rPr>
              <a:t>0, 0</a:t>
            </a:r>
          </a:p>
          <a:p>
            <a:pPr marL="688975" indent="-344488">
              <a:lnSpc>
                <a:spcPct val="130000"/>
              </a:lnSpc>
              <a:buAutoNum type="alphaLcParenR"/>
            </a:pPr>
            <a:r>
              <a:rPr lang="en-US" b="1" dirty="0">
                <a:solidFill>
                  <a:schemeClr val="bg1"/>
                </a:solidFill>
              </a:rPr>
              <a:t>1000000, 4</a:t>
            </a:r>
          </a:p>
          <a:p>
            <a:pPr marL="688975" indent="-344488">
              <a:lnSpc>
                <a:spcPct val="130000"/>
              </a:lnSpc>
              <a:buAutoNum type="alphaLcParenR"/>
            </a:pPr>
            <a:r>
              <a:rPr lang="en-US" b="1" dirty="0">
                <a:solidFill>
                  <a:schemeClr val="bg1"/>
                </a:solidFill>
              </a:rPr>
              <a:t>1500000, 10</a:t>
            </a:r>
          </a:p>
          <a:p>
            <a:pPr marL="688975" indent="-344488">
              <a:lnSpc>
                <a:spcPct val="130000"/>
              </a:lnSpc>
              <a:buAutoNum type="alphaLcParenR"/>
            </a:pPr>
            <a:r>
              <a:rPr lang="en-US" b="1" dirty="0">
                <a:solidFill>
                  <a:schemeClr val="bg1"/>
                </a:solidFill>
              </a:rPr>
              <a:t>None of the others</a:t>
            </a:r>
          </a:p>
          <a:p>
            <a:pPr>
              <a:lnSpc>
                <a:spcPct val="130000"/>
              </a:lnSpc>
            </a:pPr>
            <a:endParaRPr lang="en-US" b="1" dirty="0">
              <a:solidFill>
                <a:schemeClr val="bg1"/>
              </a:solidFill>
            </a:endParaRPr>
          </a:p>
          <a:p>
            <a:pPr marL="342900" indent="-342900">
              <a:lnSpc>
                <a:spcPct val="130000"/>
              </a:lnSpc>
            </a:pPr>
            <a:r>
              <a:rPr lang="en-US" b="1" dirty="0">
                <a:solidFill>
                  <a:schemeClr val="bg1"/>
                </a:solidFill>
              </a:rPr>
              <a:t>If  input is 7, what are outputs?</a:t>
            </a:r>
          </a:p>
        </p:txBody>
      </p:sp>
      <p:cxnSp>
        <p:nvCxnSpPr>
          <p:cNvPr id="9" name="Straight Arrow Connector 8">
            <a:extLst>
              <a:ext uri="{FF2B5EF4-FFF2-40B4-BE49-F238E27FC236}">
                <a16:creationId xmlns:a16="http://schemas.microsoft.com/office/drawing/2014/main" id="{08319B85-B268-4DEA-96B1-F3E702F4DA14}"/>
              </a:ext>
            </a:extLst>
          </p:cNvPr>
          <p:cNvCxnSpPr/>
          <p:nvPr/>
        </p:nvCxnSpPr>
        <p:spPr>
          <a:xfrm>
            <a:off x="6810375" y="3832038"/>
            <a:ext cx="628650"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14335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B375F-43AF-4364-847D-1861CD9B0F33}"/>
              </a:ext>
            </a:extLst>
          </p:cNvPr>
          <p:cNvSpPr>
            <a:spLocks noGrp="1"/>
          </p:cNvSpPr>
          <p:nvPr>
            <p:ph type="title"/>
          </p:nvPr>
        </p:nvSpPr>
        <p:spPr/>
        <p:txBody>
          <a:bodyPr/>
          <a:lstStyle/>
          <a:p>
            <a:r>
              <a:rPr kumimoji="0" lang="en-US" sz="3000" b="1" i="0" u="none" strike="noStrike" kern="1200" cap="none" spc="0" normalizeH="0" baseline="0" noProof="0" dirty="0">
                <a:ln>
                  <a:noFill/>
                </a:ln>
                <a:effectLst/>
                <a:uLnTx/>
                <a:uFillTx/>
                <a:latin typeface="Arial" panose="020B0604020202020204"/>
                <a:ea typeface="+mj-ea"/>
                <a:cs typeface="+mj-cs"/>
              </a:rPr>
              <a:t>The</a:t>
            </a:r>
            <a:r>
              <a:rPr kumimoji="0" lang="en-US" sz="3000" b="1" i="0" u="none" strike="noStrike" kern="1200" cap="none" spc="0" normalizeH="0" baseline="0" noProof="0" dirty="0">
                <a:ln>
                  <a:noFill/>
                </a:ln>
                <a:solidFill>
                  <a:srgbClr val="FF0000"/>
                </a:solidFill>
                <a:effectLst/>
                <a:uLnTx/>
                <a:uFillTx/>
                <a:latin typeface="Arial" panose="020B0604020202020204"/>
                <a:ea typeface="+mj-ea"/>
                <a:cs typeface="+mj-cs"/>
              </a:rPr>
              <a:t> switch </a:t>
            </a:r>
            <a:r>
              <a:rPr kumimoji="0" lang="en-US" sz="3000" b="1" i="0" u="none" strike="noStrike" kern="1200" cap="none" spc="0" normalizeH="0" baseline="0" noProof="0" dirty="0">
                <a:ln>
                  <a:noFill/>
                </a:ln>
                <a:effectLst/>
                <a:uLnTx/>
                <a:uFillTx/>
                <a:latin typeface="Arial" panose="020B0604020202020204"/>
                <a:ea typeface="+mj-ea"/>
                <a:cs typeface="+mj-cs"/>
              </a:rPr>
              <a:t>statement</a:t>
            </a:r>
            <a:r>
              <a:rPr kumimoji="0" lang="en-US" sz="3000" b="1" i="0" u="none" strike="noStrike" kern="1200" cap="none" spc="0" normalizeH="0" baseline="0" noProof="0" dirty="0">
                <a:ln>
                  <a:noFill/>
                </a:ln>
                <a:solidFill>
                  <a:srgbClr val="FF0000"/>
                </a:solidFill>
                <a:effectLst/>
                <a:uLnTx/>
                <a:uFillTx/>
                <a:latin typeface="Arial" panose="020B0604020202020204"/>
                <a:ea typeface="+mj-ea"/>
                <a:cs typeface="+mj-cs"/>
              </a:rPr>
              <a:t> </a:t>
            </a:r>
            <a:r>
              <a:rPr kumimoji="0" lang="en-US" sz="3000" b="1" i="0" u="none" strike="noStrike" kern="1200" cap="none" spc="0" normalizeH="0" baseline="0" noProof="0" dirty="0">
                <a:ln>
                  <a:noFill/>
                </a:ln>
                <a:solidFill>
                  <a:prstClr val="black"/>
                </a:solidFill>
                <a:effectLst/>
                <a:uLnTx/>
                <a:uFillTx/>
                <a:latin typeface="Arial" panose="020B0604020202020204"/>
                <a:ea typeface="+mj-ea"/>
                <a:cs typeface="+mj-cs"/>
              </a:rPr>
              <a:t>(cont.)</a:t>
            </a:r>
            <a:endParaRPr lang="en-US" dirty="0"/>
          </a:p>
        </p:txBody>
      </p:sp>
      <p:sp>
        <p:nvSpPr>
          <p:cNvPr id="3" name="Content Placeholder 2">
            <a:extLst>
              <a:ext uri="{FF2B5EF4-FFF2-40B4-BE49-F238E27FC236}">
                <a16:creationId xmlns:a16="http://schemas.microsoft.com/office/drawing/2014/main" id="{C898E08C-44ED-4851-A9EE-DFCD27D333EC}"/>
              </a:ext>
            </a:extLst>
          </p:cNvPr>
          <p:cNvSpPr>
            <a:spLocks noGrp="1"/>
          </p:cNvSpPr>
          <p:nvPr>
            <p:ph idx="1"/>
          </p:nvPr>
        </p:nvSpPr>
        <p:spPr>
          <a:xfrm>
            <a:off x="371475" y="1251857"/>
            <a:ext cx="5964011" cy="5028108"/>
          </a:xfrm>
        </p:spPr>
        <p:txBody>
          <a:bodyPr/>
          <a:lstStyle/>
          <a:p>
            <a:pPr marL="0" indent="0">
              <a:buNone/>
            </a:pPr>
            <a:r>
              <a:rPr lang="en-US" b="1" u="sng" dirty="0"/>
              <a:t>Practice 2</a:t>
            </a:r>
            <a:r>
              <a:rPr lang="en-US" b="1" dirty="0"/>
              <a:t>:</a:t>
            </a:r>
          </a:p>
          <a:p>
            <a:pPr marL="0" indent="0" algn="l">
              <a:buFont typeface="Wingdings" panose="05000000000000000000" pitchFamily="2" charset="2"/>
              <a:buNone/>
            </a:pPr>
            <a:r>
              <a:rPr lang="en-US" sz="2500" dirty="0"/>
              <a:t>Write a program that allows user inputting a simple expression containing one of four operators +, -, *, / then the result is printed out to the monitor. Input format:  </a:t>
            </a:r>
          </a:p>
          <a:p>
            <a:pPr marL="0" indent="0" algn="l">
              <a:buFont typeface="Wingdings" panose="05000000000000000000" pitchFamily="2" charset="2"/>
              <a:buNone/>
            </a:pPr>
            <a:r>
              <a:rPr lang="en-US" sz="2500" dirty="0"/>
              <a:t>num1 operator num2,</a:t>
            </a:r>
          </a:p>
          <a:p>
            <a:pPr marL="0" indent="0" algn="l">
              <a:buFont typeface="Wingdings" panose="05000000000000000000" pitchFamily="2" charset="2"/>
              <a:buNone/>
            </a:pPr>
            <a:r>
              <a:rPr lang="en-US" sz="2500" b="1" dirty="0"/>
              <a:t>Example</a:t>
            </a:r>
            <a:r>
              <a:rPr lang="en-US" sz="2500" dirty="0"/>
              <a:t>: 4*5</a:t>
            </a:r>
          </a:p>
          <a:p>
            <a:pPr marL="0" indent="0">
              <a:buNone/>
            </a:pPr>
            <a:endParaRPr lang="en-US" b="1" dirty="0"/>
          </a:p>
        </p:txBody>
      </p:sp>
      <p:sp>
        <p:nvSpPr>
          <p:cNvPr id="4" name="Slide Number Placeholder 3">
            <a:extLst>
              <a:ext uri="{FF2B5EF4-FFF2-40B4-BE49-F238E27FC236}">
                <a16:creationId xmlns:a16="http://schemas.microsoft.com/office/drawing/2014/main" id="{BC3382DF-2EE6-4F36-99BD-CC0C6A2161E2}"/>
              </a:ext>
            </a:extLst>
          </p:cNvPr>
          <p:cNvSpPr>
            <a:spLocks noGrp="1"/>
          </p:cNvSpPr>
          <p:nvPr>
            <p:ph type="sldNum" sz="quarter" idx="12"/>
          </p:nvPr>
        </p:nvSpPr>
        <p:spPr/>
        <p:txBody>
          <a:bodyPr/>
          <a:lstStyle/>
          <a:p>
            <a:fld id="{CC0149FD-98BB-4821-915B-09C9BFE4B727}" type="slidenum">
              <a:rPr lang="en-US" smtClean="0"/>
              <a:pPr/>
              <a:t>23</a:t>
            </a:fld>
            <a:endParaRPr lang="en-US" dirty="0"/>
          </a:p>
        </p:txBody>
      </p:sp>
      <p:sp>
        <p:nvSpPr>
          <p:cNvPr id="5" name="Date Placeholder 4">
            <a:extLst>
              <a:ext uri="{FF2B5EF4-FFF2-40B4-BE49-F238E27FC236}">
                <a16:creationId xmlns:a16="http://schemas.microsoft.com/office/drawing/2014/main" id="{6EF58068-C9E1-4C2F-A5FE-769D2F6031FD}"/>
              </a:ext>
            </a:extLst>
          </p:cNvPr>
          <p:cNvSpPr>
            <a:spLocks noGrp="1"/>
          </p:cNvSpPr>
          <p:nvPr>
            <p:ph type="dt" sz="half" idx="10"/>
          </p:nvPr>
        </p:nvSpPr>
        <p:spPr/>
        <p:txBody>
          <a:bodyPr/>
          <a:lstStyle/>
          <a:p>
            <a:fld id="{17256740-3DC7-40BE-968F-29F94186F3AD}" type="datetime1">
              <a:rPr lang="vi-VN" smtClean="0"/>
              <a:t>30/12/2024</a:t>
            </a:fld>
            <a:endParaRPr lang="en-US" dirty="0"/>
          </a:p>
        </p:txBody>
      </p:sp>
      <p:sp>
        <p:nvSpPr>
          <p:cNvPr id="8" name="Rectangle 7">
            <a:extLst>
              <a:ext uri="{FF2B5EF4-FFF2-40B4-BE49-F238E27FC236}">
                <a16:creationId xmlns:a16="http://schemas.microsoft.com/office/drawing/2014/main" id="{010301F1-91A5-4300-A8E1-2B2F5DAB6CBF}"/>
              </a:ext>
            </a:extLst>
          </p:cNvPr>
          <p:cNvSpPr/>
          <p:nvPr/>
        </p:nvSpPr>
        <p:spPr>
          <a:xfrm>
            <a:off x="6458674" y="0"/>
            <a:ext cx="5733326" cy="6845824"/>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700" b="1" i="0" u="sng" strike="noStrike" kern="0" cap="none" spc="0" normalizeH="0" baseline="0" noProof="0" dirty="0">
                <a:ln>
                  <a:noFill/>
                </a:ln>
                <a:solidFill>
                  <a:prstClr val="white"/>
                </a:solidFill>
                <a:effectLst/>
                <a:uLnTx/>
                <a:uFillTx/>
                <a:latin typeface="Calibri"/>
                <a:ea typeface="+mn-ea"/>
                <a:cs typeface="+mn-cs"/>
              </a:rPr>
              <a:t>Analysis</a:t>
            </a:r>
            <a:endParaRPr kumimoji="0" lang="en-US" sz="1700" b="1" i="0" u="none" strike="noStrike" kern="0" cap="none" spc="0" normalizeH="0" baseline="0" noProof="0" dirty="0">
              <a:ln>
                <a:noFill/>
              </a:ln>
              <a:solidFill>
                <a:prstClr val="white"/>
              </a:solidFill>
              <a:effectLst/>
              <a:uLnTx/>
              <a:uFillTx/>
              <a:latin typeface="Calibri"/>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700" b="1" i="1" u="none" strike="noStrike" kern="0" cap="none" spc="0" normalizeH="0" baseline="0" noProof="0" dirty="0">
                <a:ln>
                  <a:noFill/>
                </a:ln>
                <a:solidFill>
                  <a:prstClr val="white"/>
                </a:solidFill>
                <a:effectLst/>
                <a:uLnTx/>
                <a:uFillTx/>
                <a:latin typeface="Calibri"/>
                <a:ea typeface="+mn-ea"/>
                <a:cs typeface="+mn-cs"/>
              </a:rPr>
              <a:t>Nouns</a:t>
            </a:r>
            <a:r>
              <a:rPr kumimoji="0" lang="en-US" sz="1700" b="0" i="0" u="none" strike="noStrike" kern="0" cap="none" spc="0" normalizeH="0" baseline="0" noProof="0" dirty="0">
                <a:ln>
                  <a:noFill/>
                </a:ln>
                <a:solidFill>
                  <a:prstClr val="white"/>
                </a:solidFill>
                <a:effectLst/>
                <a:uLnTx/>
                <a:uFillTx/>
                <a:latin typeface="Calibri"/>
                <a:ea typeface="+mn-ea"/>
                <a:cs typeface="+mn-cs"/>
              </a:rPr>
              <a:t>: expression </a:t>
            </a:r>
            <a:r>
              <a:rPr kumimoji="0" lang="en-US" sz="1700" b="0" i="0" u="none" strike="noStrike" kern="0" cap="none" spc="0" normalizeH="0" baseline="0" noProof="0" dirty="0">
                <a:ln>
                  <a:noFill/>
                </a:ln>
                <a:solidFill>
                  <a:prstClr val="white"/>
                </a:solidFill>
                <a:effectLst/>
                <a:uLnTx/>
                <a:uFillTx/>
                <a:latin typeface="Calibri"/>
                <a:ea typeface="+mn-ea"/>
                <a:cs typeface="+mn-cs"/>
                <a:sym typeface="Wingdings" pitchFamily="2" charset="2"/>
              </a:rPr>
              <a:t> num1 op num2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700" b="0" i="0" u="none" strike="noStrike" kern="0" cap="none" spc="0" normalizeH="0" baseline="0" noProof="0" dirty="0">
                <a:ln>
                  <a:noFill/>
                </a:ln>
                <a:solidFill>
                  <a:prstClr val="white"/>
                </a:solidFill>
                <a:effectLst/>
                <a:uLnTx/>
                <a:uFillTx/>
                <a:latin typeface="Calibri"/>
                <a:ea typeface="+mn-ea"/>
                <a:cs typeface="+mn-cs"/>
                <a:sym typeface="Wingdings" pitchFamily="2" charset="2"/>
              </a:rPr>
              <a:t>               double num1, num2; char op</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700" b="0" i="0" u="none" strike="noStrike" kern="0" cap="none" spc="0" normalizeH="0" baseline="0" noProof="0" dirty="0">
                <a:ln>
                  <a:noFill/>
                </a:ln>
                <a:solidFill>
                  <a:prstClr val="white"/>
                </a:solidFill>
                <a:effectLst/>
                <a:uLnTx/>
                <a:uFillTx/>
                <a:latin typeface="Calibri"/>
                <a:ea typeface="+mn-ea"/>
                <a:cs typeface="+mn-cs"/>
                <a:sym typeface="Wingdings" pitchFamily="2" charset="2"/>
              </a:rPr>
              <a:t>              result  double result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700" b="1" i="1" u="none" strike="noStrike" kern="0" cap="none" spc="0" normalizeH="0" baseline="0" noProof="0" dirty="0">
                <a:ln>
                  <a:noFill/>
                </a:ln>
                <a:solidFill>
                  <a:prstClr val="white"/>
                </a:solidFill>
                <a:effectLst/>
                <a:uLnTx/>
                <a:uFillTx/>
                <a:latin typeface="Calibri"/>
                <a:ea typeface="+mn-ea"/>
                <a:cs typeface="+mn-cs"/>
              </a:rPr>
              <a:t>Verbs</a:t>
            </a:r>
            <a:r>
              <a:rPr kumimoji="0" lang="en-US" sz="1700" b="0" i="1" u="none" strike="noStrike" kern="0" cap="none" spc="0" normalizeH="0" baseline="0" noProof="0" dirty="0">
                <a:ln>
                  <a:noFill/>
                </a:ln>
                <a:solidFill>
                  <a:prstClr val="white"/>
                </a:solidFill>
                <a:effectLst/>
                <a:uLnTx/>
                <a:uFillTx/>
                <a:latin typeface="Calibri"/>
                <a:ea typeface="+mn-ea"/>
                <a:cs typeface="+mn-cs"/>
              </a:rPr>
              <a:t>:</a:t>
            </a:r>
            <a:r>
              <a:rPr kumimoji="0" lang="en-US" sz="1700" b="0" i="0" u="none" strike="noStrike" kern="0" cap="none" spc="0" normalizeH="0" baseline="0" noProof="0" dirty="0">
                <a:ln>
                  <a:noFill/>
                </a:ln>
                <a:solidFill>
                  <a:prstClr val="white"/>
                </a:solidFill>
                <a:effectLst/>
                <a:uLnTx/>
                <a:uFillTx/>
                <a:latin typeface="Calibri"/>
                <a:ea typeface="+mn-ea"/>
                <a:cs typeface="+mn-cs"/>
              </a:rPr>
              <a:t>  </a:t>
            </a:r>
            <a:r>
              <a:rPr kumimoji="0" lang="en-US" sz="1700" b="1" i="0" u="none" strike="noStrike" kern="0" cap="none" spc="0" normalizeH="0" baseline="0" noProof="0" dirty="0">
                <a:ln>
                  <a:noFill/>
                </a:ln>
                <a:solidFill>
                  <a:prstClr val="white"/>
                </a:solidFill>
                <a:effectLst/>
                <a:uLnTx/>
                <a:uFillTx/>
                <a:latin typeface="Calibri"/>
                <a:ea typeface="+mn-ea"/>
                <a:cs typeface="+mn-cs"/>
              </a:rPr>
              <a:t>Begin</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700" b="0" i="0" u="none" strike="noStrike" kern="0" cap="none" spc="0" normalizeH="0" baseline="0" noProof="0" dirty="0">
                <a:ln>
                  <a:noFill/>
                </a:ln>
                <a:solidFill>
                  <a:prstClr val="white"/>
                </a:solidFill>
                <a:effectLst/>
                <a:uLnTx/>
                <a:uFillTx/>
                <a:latin typeface="Calibri"/>
                <a:ea typeface="+mn-ea"/>
                <a:cs typeface="+mn-cs"/>
              </a:rPr>
              <a:t>              Accept  num1, op, num2   </a:t>
            </a:r>
            <a:r>
              <a:rPr kumimoji="0" lang="en-US" sz="1700" b="0" i="0" u="none" strike="noStrike" kern="0" cap="none" spc="0" normalizeH="0" baseline="0" noProof="0" dirty="0">
                <a:ln>
                  <a:noFill/>
                </a:ln>
                <a:solidFill>
                  <a:prstClr val="white"/>
                </a:solidFill>
                <a:effectLst/>
                <a:uLnTx/>
                <a:uFillTx/>
                <a:latin typeface="Calibri"/>
                <a:ea typeface="+mn-ea"/>
                <a:cs typeface="+mn-cs"/>
                <a:sym typeface="Wingdings" pitchFamily="2" charset="2"/>
              </a:rPr>
              <a:t> </a:t>
            </a:r>
            <a:r>
              <a:rPr kumimoji="0" lang="en-US" sz="1700" b="0" i="0" u="none" strike="noStrike" kern="0" cap="none" spc="0" normalizeH="0" baseline="0" noProof="0" dirty="0">
                <a:ln>
                  <a:noFill/>
                </a:ln>
                <a:solidFill>
                  <a:prstClr val="white"/>
                </a:solidFill>
                <a:effectLst/>
                <a:uLnTx/>
                <a:uFillTx/>
                <a:latin typeface="Calibri"/>
                <a:ea typeface="+mn-ea"/>
                <a:cs typeface="+mn-cs"/>
              </a:rPr>
              <a:t> “%lf%c%lf”</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700" b="0" i="0" u="none" strike="noStrike" kern="0" cap="none" spc="0" normalizeH="0" baseline="0" noProof="0" dirty="0">
                <a:ln>
                  <a:noFill/>
                </a:ln>
                <a:solidFill>
                  <a:prstClr val="white"/>
                </a:solidFill>
                <a:effectLst/>
                <a:uLnTx/>
                <a:uFillTx/>
                <a:latin typeface="Calibri"/>
                <a:ea typeface="+mn-ea"/>
                <a:cs typeface="+mn-cs"/>
              </a:rPr>
              <a:t>              switch (op)</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700" b="0" i="0" u="none" strike="noStrike" kern="0" cap="none" spc="0" normalizeH="0" baseline="0" noProof="0" dirty="0">
                <a:ln>
                  <a:noFill/>
                </a:ln>
                <a:solidFill>
                  <a:prstClr val="white"/>
                </a:solidFill>
                <a:effectLst/>
                <a:uLnTx/>
                <a:uFillTx/>
                <a:latin typeface="Calibri"/>
                <a:ea typeface="+mn-ea"/>
                <a:cs typeface="+mn-cs"/>
              </a:rPr>
              <a:t>              {    case ‘+’ : result = num1 + num2;</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700" b="0" i="0" u="none" strike="noStrike" kern="0" cap="none" spc="0" normalizeH="0" baseline="0" noProof="0" dirty="0">
                <a:ln>
                  <a:noFill/>
                </a:ln>
                <a:solidFill>
                  <a:prstClr val="white"/>
                </a:solidFill>
                <a:effectLst/>
                <a:uLnTx/>
                <a:uFillTx/>
                <a:latin typeface="Calibri"/>
                <a:ea typeface="+mn-ea"/>
                <a:cs typeface="+mn-cs"/>
              </a:rPr>
              <a:t>                                    print out result;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700" b="0" i="0" u="none" strike="noStrike" kern="0" cap="none" spc="0" normalizeH="0" baseline="0" noProof="0" dirty="0">
                <a:ln>
                  <a:noFill/>
                </a:ln>
                <a:solidFill>
                  <a:prstClr val="white"/>
                </a:solidFill>
                <a:effectLst/>
                <a:uLnTx/>
                <a:uFillTx/>
                <a:latin typeface="Calibri"/>
                <a:ea typeface="+mn-ea"/>
                <a:cs typeface="+mn-cs"/>
              </a:rPr>
              <a:t>                                    break;</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700" b="0" i="0" u="none" strike="noStrike" kern="0" cap="none" spc="0" normalizeH="0" baseline="0" noProof="0" dirty="0">
                <a:ln>
                  <a:noFill/>
                </a:ln>
                <a:solidFill>
                  <a:prstClr val="white"/>
                </a:solidFill>
                <a:effectLst/>
                <a:uLnTx/>
                <a:uFillTx/>
                <a:latin typeface="Calibri"/>
                <a:ea typeface="+mn-ea"/>
                <a:cs typeface="+mn-cs"/>
              </a:rPr>
              <a:t>                   case ‘-’ : result = num1 - num2;</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700" b="0" i="0" u="none" strike="noStrike" kern="0" cap="none" spc="0" normalizeH="0" baseline="0" noProof="0" dirty="0">
                <a:ln>
                  <a:noFill/>
                </a:ln>
                <a:solidFill>
                  <a:prstClr val="white"/>
                </a:solidFill>
                <a:effectLst/>
                <a:uLnTx/>
                <a:uFillTx/>
                <a:latin typeface="Calibri"/>
                <a:ea typeface="+mn-ea"/>
                <a:cs typeface="+mn-cs"/>
              </a:rPr>
              <a:t>                                    print out result;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700" b="0" i="0" u="none" strike="noStrike" kern="0" cap="none" spc="0" normalizeH="0" baseline="0" noProof="0" dirty="0">
                <a:ln>
                  <a:noFill/>
                </a:ln>
                <a:solidFill>
                  <a:prstClr val="white"/>
                </a:solidFill>
                <a:effectLst/>
                <a:uLnTx/>
                <a:uFillTx/>
                <a:latin typeface="Calibri"/>
                <a:ea typeface="+mn-ea"/>
                <a:cs typeface="+mn-cs"/>
              </a:rPr>
              <a:t>                                    break;</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700" b="0" i="0" u="none" strike="noStrike" kern="0" cap="none" spc="0" normalizeH="0" baseline="0" noProof="0" dirty="0">
                <a:ln>
                  <a:noFill/>
                </a:ln>
                <a:solidFill>
                  <a:prstClr val="white"/>
                </a:solidFill>
                <a:effectLst/>
                <a:uLnTx/>
                <a:uFillTx/>
                <a:latin typeface="Calibri"/>
                <a:ea typeface="+mn-ea"/>
                <a:cs typeface="+mn-cs"/>
              </a:rPr>
              <a:t>                   case ‘*’ : result = num1 * num2;</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700" b="0" i="0" u="none" strike="noStrike" kern="0" cap="none" spc="0" normalizeH="0" baseline="0" noProof="0" dirty="0">
                <a:ln>
                  <a:noFill/>
                </a:ln>
                <a:solidFill>
                  <a:prstClr val="white"/>
                </a:solidFill>
                <a:effectLst/>
                <a:uLnTx/>
                <a:uFillTx/>
                <a:latin typeface="Calibri"/>
                <a:ea typeface="+mn-ea"/>
                <a:cs typeface="+mn-cs"/>
              </a:rPr>
              <a:t>                                    print out result;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700" b="0" i="0" u="none" strike="noStrike" kern="0" cap="none" spc="0" normalizeH="0" baseline="0" noProof="0" dirty="0">
                <a:ln>
                  <a:noFill/>
                </a:ln>
                <a:solidFill>
                  <a:prstClr val="white"/>
                </a:solidFill>
                <a:effectLst/>
                <a:uLnTx/>
                <a:uFillTx/>
                <a:latin typeface="Calibri"/>
                <a:ea typeface="+mn-ea"/>
                <a:cs typeface="+mn-cs"/>
              </a:rPr>
              <a:t>                                    break;</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700" b="0" i="0" u="none" strike="noStrike" kern="0" cap="none" spc="0" normalizeH="0" baseline="0" noProof="0" dirty="0">
                <a:ln>
                  <a:noFill/>
                </a:ln>
                <a:solidFill>
                  <a:prstClr val="white"/>
                </a:solidFill>
                <a:effectLst/>
                <a:uLnTx/>
                <a:uFillTx/>
                <a:latin typeface="Calibri"/>
                <a:ea typeface="+mn-ea"/>
                <a:cs typeface="+mn-cs"/>
              </a:rPr>
              <a:t>                    case ‘/’ : if ( num2==0)</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700" b="0" i="0" u="none" strike="noStrike" kern="0" cap="none" spc="0" normalizeH="0" baseline="0" noProof="0" dirty="0">
                <a:ln>
                  <a:noFill/>
                </a:ln>
                <a:solidFill>
                  <a:prstClr val="white"/>
                </a:solidFill>
                <a:effectLst/>
                <a:uLnTx/>
                <a:uFillTx/>
                <a:latin typeface="Calibri"/>
                <a:ea typeface="+mn-ea"/>
                <a:cs typeface="+mn-cs"/>
              </a:rPr>
              <a:t>                                        print out “Divide by 0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700" b="0" i="0" u="none" strike="noStrike" kern="0" cap="none" spc="0" normalizeH="0" baseline="0" noProof="0" dirty="0">
                <a:ln>
                  <a:noFill/>
                </a:ln>
                <a:solidFill>
                  <a:prstClr val="white"/>
                </a:solidFill>
                <a:effectLst/>
                <a:uLnTx/>
                <a:uFillTx/>
                <a:latin typeface="Calibri"/>
                <a:ea typeface="+mn-ea"/>
                <a:cs typeface="+mn-cs"/>
              </a:rPr>
              <a:t>                                    else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700" b="0" i="0" u="none" strike="noStrike" kern="0" cap="none" spc="0" normalizeH="0" baseline="0" noProof="0" dirty="0">
                <a:ln>
                  <a:noFill/>
                </a:ln>
                <a:solidFill>
                  <a:prstClr val="white"/>
                </a:solidFill>
                <a:effectLst/>
                <a:uLnTx/>
                <a:uFillTx/>
                <a:latin typeface="Calibri"/>
                <a:ea typeface="+mn-ea"/>
                <a:cs typeface="+mn-cs"/>
              </a:rPr>
              <a:t>                                     { result = num1 / num2;</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700" b="0" i="0" u="none" strike="noStrike" kern="0" cap="none" spc="0" normalizeH="0" baseline="0" noProof="0" dirty="0">
                <a:ln>
                  <a:noFill/>
                </a:ln>
                <a:solidFill>
                  <a:prstClr val="white"/>
                </a:solidFill>
                <a:effectLst/>
                <a:uLnTx/>
                <a:uFillTx/>
                <a:latin typeface="Calibri"/>
                <a:ea typeface="+mn-ea"/>
                <a:cs typeface="+mn-cs"/>
              </a:rPr>
              <a:t>                                           print out result;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700" b="0" i="0" u="none" strike="noStrike" kern="0" cap="none" spc="0" normalizeH="0" baseline="0" noProof="0" dirty="0">
                <a:ln>
                  <a:noFill/>
                </a:ln>
                <a:solidFill>
                  <a:prstClr val="white"/>
                </a:solidFill>
                <a:effectLst/>
                <a:uLnTx/>
                <a:uFillTx/>
                <a:latin typeface="Calibri"/>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700" b="0" i="0" u="none" strike="noStrike" kern="0" cap="none" spc="0" normalizeH="0" baseline="0" noProof="0" dirty="0">
                <a:ln>
                  <a:noFill/>
                </a:ln>
                <a:solidFill>
                  <a:prstClr val="white"/>
                </a:solidFill>
                <a:effectLst/>
                <a:uLnTx/>
                <a:uFillTx/>
                <a:latin typeface="Calibri"/>
                <a:ea typeface="+mn-ea"/>
                <a:cs typeface="+mn-cs"/>
              </a:rPr>
              <a:t>                                    break;</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700" b="0" i="0" u="none" strike="noStrike" kern="0" cap="none" spc="0" normalizeH="0" baseline="0" noProof="0" dirty="0">
                <a:ln>
                  <a:noFill/>
                </a:ln>
                <a:solidFill>
                  <a:prstClr val="white"/>
                </a:solidFill>
                <a:effectLst/>
                <a:uLnTx/>
                <a:uFillTx/>
                <a:latin typeface="Calibri"/>
                <a:ea typeface="+mn-ea"/>
                <a:cs typeface="+mn-cs"/>
              </a:rPr>
              <a:t>                    default: print out “Op is not supported”</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700" b="0" i="0" u="none" strike="noStrike" kern="0" cap="none" spc="0" normalizeH="0" baseline="0" noProof="0" dirty="0">
                <a:ln>
                  <a:noFill/>
                </a:ln>
                <a:solidFill>
                  <a:prstClr val="white"/>
                </a:solidFill>
                <a:effectLst/>
                <a:uLnTx/>
                <a:uFillTx/>
                <a:latin typeface="Calibri"/>
                <a:ea typeface="+mn-ea"/>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700" b="0" i="0" u="none" strike="noStrike" kern="0" cap="none" spc="0" normalizeH="0" baseline="0" noProof="0" dirty="0">
                <a:ln>
                  <a:noFill/>
                </a:ln>
                <a:solidFill>
                  <a:prstClr val="white"/>
                </a:solidFill>
                <a:effectLst/>
                <a:uLnTx/>
                <a:uFillTx/>
                <a:latin typeface="Calibri"/>
                <a:ea typeface="+mn-ea"/>
                <a:cs typeface="+mn-cs"/>
              </a:rPr>
              <a:t>             </a:t>
            </a:r>
            <a:r>
              <a:rPr kumimoji="0" lang="en-US" sz="1700" b="1" i="0" u="none" strike="noStrike" kern="0" cap="none" spc="0" normalizeH="0" baseline="0" noProof="0" dirty="0">
                <a:ln>
                  <a:noFill/>
                </a:ln>
                <a:solidFill>
                  <a:prstClr val="white"/>
                </a:solidFill>
                <a:effectLst/>
                <a:uLnTx/>
                <a:uFillTx/>
                <a:latin typeface="Calibri"/>
                <a:ea typeface="+mn-ea"/>
                <a:cs typeface="+mn-cs"/>
              </a:rPr>
              <a:t> End            </a:t>
            </a:r>
          </a:p>
        </p:txBody>
      </p:sp>
      <p:sp>
        <p:nvSpPr>
          <p:cNvPr id="9" name="Rectangle 8">
            <a:extLst>
              <a:ext uri="{FF2B5EF4-FFF2-40B4-BE49-F238E27FC236}">
                <a16:creationId xmlns:a16="http://schemas.microsoft.com/office/drawing/2014/main" id="{C9923682-F501-43DC-B5F9-87D8EEDB6FEA}"/>
              </a:ext>
            </a:extLst>
          </p:cNvPr>
          <p:cNvSpPr/>
          <p:nvPr/>
        </p:nvSpPr>
        <p:spPr>
          <a:xfrm>
            <a:off x="3015344" y="5694532"/>
            <a:ext cx="2819400" cy="457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Implement it.</a:t>
            </a:r>
          </a:p>
        </p:txBody>
      </p:sp>
    </p:spTree>
    <p:extLst>
      <p:ext uri="{BB962C8B-B14F-4D97-AF65-F5344CB8AC3E}">
        <p14:creationId xmlns:p14="http://schemas.microsoft.com/office/powerpoint/2010/main" val="19814094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E4B57-F7AE-4504-BB8A-5F80E08474F9}"/>
              </a:ext>
            </a:extLst>
          </p:cNvPr>
          <p:cNvSpPr>
            <a:spLocks noGrp="1"/>
          </p:cNvSpPr>
          <p:nvPr>
            <p:ph type="title"/>
          </p:nvPr>
        </p:nvSpPr>
        <p:spPr/>
        <p:txBody>
          <a:bodyPr/>
          <a:lstStyle/>
          <a:p>
            <a:r>
              <a:rPr lang="en-US" dirty="0"/>
              <a:t>4. Iteration (loop) Constructs</a:t>
            </a:r>
          </a:p>
        </p:txBody>
      </p:sp>
      <p:sp>
        <p:nvSpPr>
          <p:cNvPr id="3" name="Content Placeholder 2">
            <a:extLst>
              <a:ext uri="{FF2B5EF4-FFF2-40B4-BE49-F238E27FC236}">
                <a16:creationId xmlns:a16="http://schemas.microsoft.com/office/drawing/2014/main" id="{260CA32D-6677-4D35-A50B-BFA692F41E3F}"/>
              </a:ext>
            </a:extLst>
          </p:cNvPr>
          <p:cNvSpPr>
            <a:spLocks noGrp="1"/>
          </p:cNvSpPr>
          <p:nvPr>
            <p:ph idx="1"/>
          </p:nvPr>
        </p:nvSpPr>
        <p:spPr/>
        <p:txBody>
          <a:bodyPr/>
          <a:lstStyle/>
          <a:p>
            <a:pPr>
              <a:lnSpc>
                <a:spcPct val="90000"/>
              </a:lnSpc>
              <a:defRPr/>
            </a:pPr>
            <a:r>
              <a:rPr lang="en-US" sz="2400" b="1" dirty="0"/>
              <a:t>Loop/Iteration</a:t>
            </a:r>
            <a:r>
              <a:rPr lang="en-US" sz="2400" dirty="0"/>
              <a:t>: some statements are executed repetitively</a:t>
            </a:r>
          </a:p>
          <a:p>
            <a:pPr>
              <a:lnSpc>
                <a:spcPct val="90000"/>
              </a:lnSpc>
              <a:defRPr/>
            </a:pPr>
            <a:r>
              <a:rPr lang="en-US" sz="2400" b="1" dirty="0"/>
              <a:t>Structure of a loop</a:t>
            </a:r>
            <a:r>
              <a:rPr lang="en-US" sz="2400" dirty="0"/>
              <a:t>:</a:t>
            </a:r>
          </a:p>
          <a:p>
            <a:pPr lvl="1">
              <a:lnSpc>
                <a:spcPct val="90000"/>
              </a:lnSpc>
              <a:defRPr/>
            </a:pPr>
            <a:r>
              <a:rPr lang="en-US" sz="2400" dirty="0"/>
              <a:t>Initial block.</a:t>
            </a:r>
          </a:p>
          <a:p>
            <a:pPr lvl="1">
              <a:lnSpc>
                <a:spcPct val="90000"/>
              </a:lnSpc>
              <a:defRPr/>
            </a:pPr>
            <a:r>
              <a:rPr lang="en-US" sz="2400" dirty="0"/>
              <a:t>Condition.</a:t>
            </a:r>
          </a:p>
          <a:p>
            <a:pPr lvl="1">
              <a:lnSpc>
                <a:spcPct val="90000"/>
              </a:lnSpc>
              <a:defRPr/>
            </a:pPr>
            <a:r>
              <a:rPr lang="en-US" sz="2400" dirty="0"/>
              <a:t>Task in each execution.</a:t>
            </a:r>
          </a:p>
          <a:p>
            <a:pPr>
              <a:lnSpc>
                <a:spcPct val="90000"/>
              </a:lnSpc>
              <a:defRPr/>
            </a:pPr>
            <a:r>
              <a:rPr lang="en-US" sz="2400" b="1" dirty="0"/>
              <a:t>Types of iteration</a:t>
            </a:r>
            <a:r>
              <a:rPr lang="en-US" sz="2400" dirty="0"/>
              <a:t>: fixed loops, variable loops</a:t>
            </a:r>
          </a:p>
          <a:p>
            <a:pPr>
              <a:lnSpc>
                <a:spcPct val="90000"/>
              </a:lnSpc>
              <a:defRPr/>
            </a:pPr>
            <a:r>
              <a:rPr lang="en-US" sz="2400" dirty="0"/>
              <a:t>The iteration constructs are: </a:t>
            </a:r>
          </a:p>
          <a:p>
            <a:pPr lvl="2">
              <a:buNone/>
              <a:defRPr/>
            </a:pPr>
            <a:r>
              <a:rPr lang="en-US" sz="2100" b="1" dirty="0"/>
              <a:t>while </a:t>
            </a:r>
          </a:p>
          <a:p>
            <a:pPr lvl="2">
              <a:buNone/>
              <a:defRPr/>
            </a:pPr>
            <a:r>
              <a:rPr lang="en-US" sz="2100" b="1" dirty="0"/>
              <a:t>do while </a:t>
            </a:r>
          </a:p>
          <a:p>
            <a:pPr lvl="2">
              <a:buNone/>
              <a:defRPr/>
            </a:pPr>
            <a:r>
              <a:rPr lang="en-US" sz="2100" b="1" dirty="0"/>
              <a:t>for</a:t>
            </a:r>
            <a:endParaRPr lang="en-US" dirty="0"/>
          </a:p>
        </p:txBody>
      </p:sp>
      <p:sp>
        <p:nvSpPr>
          <p:cNvPr id="4" name="Slide Number Placeholder 3">
            <a:extLst>
              <a:ext uri="{FF2B5EF4-FFF2-40B4-BE49-F238E27FC236}">
                <a16:creationId xmlns:a16="http://schemas.microsoft.com/office/drawing/2014/main" id="{0707531D-3C7D-4471-AC1A-80397E8904C1}"/>
              </a:ext>
            </a:extLst>
          </p:cNvPr>
          <p:cNvSpPr>
            <a:spLocks noGrp="1"/>
          </p:cNvSpPr>
          <p:nvPr>
            <p:ph type="sldNum" sz="quarter" idx="12"/>
          </p:nvPr>
        </p:nvSpPr>
        <p:spPr/>
        <p:txBody>
          <a:bodyPr/>
          <a:lstStyle/>
          <a:p>
            <a:fld id="{CC0149FD-98BB-4821-915B-09C9BFE4B727}" type="slidenum">
              <a:rPr lang="en-US" smtClean="0"/>
              <a:pPr/>
              <a:t>24</a:t>
            </a:fld>
            <a:endParaRPr lang="en-US" dirty="0"/>
          </a:p>
        </p:txBody>
      </p:sp>
      <p:sp>
        <p:nvSpPr>
          <p:cNvPr id="5" name="Date Placeholder 4">
            <a:extLst>
              <a:ext uri="{FF2B5EF4-FFF2-40B4-BE49-F238E27FC236}">
                <a16:creationId xmlns:a16="http://schemas.microsoft.com/office/drawing/2014/main" id="{057E49CD-EE21-49BC-8C6C-85F2126373CE}"/>
              </a:ext>
            </a:extLst>
          </p:cNvPr>
          <p:cNvSpPr>
            <a:spLocks noGrp="1"/>
          </p:cNvSpPr>
          <p:nvPr>
            <p:ph type="dt" sz="half" idx="10"/>
          </p:nvPr>
        </p:nvSpPr>
        <p:spPr/>
        <p:txBody>
          <a:bodyPr/>
          <a:lstStyle/>
          <a:p>
            <a:fld id="{17256740-3DC7-40BE-968F-29F94186F3AD}" type="datetime1">
              <a:rPr lang="vi-VN" smtClean="0"/>
              <a:t>30/12/2024</a:t>
            </a:fld>
            <a:endParaRPr lang="en-US" dirty="0"/>
          </a:p>
        </p:txBody>
      </p:sp>
    </p:spTree>
    <p:extLst>
      <p:ext uri="{BB962C8B-B14F-4D97-AF65-F5344CB8AC3E}">
        <p14:creationId xmlns:p14="http://schemas.microsoft.com/office/powerpoint/2010/main" val="13794657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D3480-314F-4902-BAA9-29459BCB6ADB}"/>
              </a:ext>
            </a:extLst>
          </p:cNvPr>
          <p:cNvSpPr>
            <a:spLocks noGrp="1"/>
          </p:cNvSpPr>
          <p:nvPr>
            <p:ph type="title"/>
          </p:nvPr>
        </p:nvSpPr>
        <p:spPr/>
        <p:txBody>
          <a:bodyPr/>
          <a:lstStyle/>
          <a:p>
            <a:r>
              <a:rPr lang="en-US" dirty="0"/>
              <a:t>Iteration Constructs (cont.)</a:t>
            </a:r>
          </a:p>
        </p:txBody>
      </p:sp>
      <p:sp>
        <p:nvSpPr>
          <p:cNvPr id="3" name="Content Placeholder 2">
            <a:extLst>
              <a:ext uri="{FF2B5EF4-FFF2-40B4-BE49-F238E27FC236}">
                <a16:creationId xmlns:a16="http://schemas.microsoft.com/office/drawing/2014/main" id="{4160B1BD-E627-4307-848A-FBB84D30A513}"/>
              </a:ext>
            </a:extLst>
          </p:cNvPr>
          <p:cNvSpPr>
            <a:spLocks noGrp="1"/>
          </p:cNvSpPr>
          <p:nvPr>
            <p:ph idx="1"/>
          </p:nvPr>
        </p:nvSpPr>
        <p:spPr/>
        <p:txBody>
          <a:bodyPr/>
          <a:lstStyle/>
          <a:p>
            <a:pPr>
              <a:lnSpc>
                <a:spcPct val="150000"/>
              </a:lnSpc>
              <a:buNone/>
              <a:defRPr/>
            </a:pPr>
            <a:r>
              <a:rPr lang="en-US" dirty="0"/>
              <a:t>Identify a loop:</a:t>
            </a:r>
          </a:p>
          <a:p>
            <a:pPr>
              <a:lnSpc>
                <a:spcPct val="150000"/>
              </a:lnSpc>
              <a:defRPr/>
            </a:pPr>
            <a:r>
              <a:rPr lang="en-US" dirty="0"/>
              <a:t>Calculate S= 1 + 2 + 3 + 4 + 5 + 6 + 7 + … + 100</a:t>
            </a:r>
          </a:p>
          <a:p>
            <a:pPr lvl="1">
              <a:lnSpc>
                <a:spcPct val="150000"/>
              </a:lnSpc>
              <a:buFont typeface="Wingdings" pitchFamily="2" charset="2"/>
              <a:buChar char="è"/>
              <a:defRPr/>
            </a:pPr>
            <a:r>
              <a:rPr lang="en-US" dirty="0">
                <a:sym typeface="Wingdings" pitchFamily="2" charset="2"/>
              </a:rPr>
              <a:t> Some addition are performed  Loop</a:t>
            </a:r>
          </a:p>
          <a:p>
            <a:pPr>
              <a:lnSpc>
                <a:spcPct val="150000"/>
              </a:lnSpc>
              <a:defRPr/>
            </a:pPr>
            <a:r>
              <a:rPr lang="en-US" dirty="0"/>
              <a:t>Sum of some numbers they are inputted until user enters 0. </a:t>
            </a:r>
          </a:p>
          <a:p>
            <a:pPr lvl="1">
              <a:lnSpc>
                <a:spcPct val="150000"/>
              </a:lnSpc>
              <a:buFont typeface="Wingdings" pitchFamily="2" charset="2"/>
              <a:buChar char="è"/>
              <a:defRPr/>
            </a:pPr>
            <a:r>
              <a:rPr lang="en-US" dirty="0">
                <a:sym typeface="Wingdings" pitchFamily="2" charset="2"/>
              </a:rPr>
              <a:t> Accept and add numbers  Loop</a:t>
            </a:r>
            <a:endParaRPr lang="en-US" dirty="0"/>
          </a:p>
        </p:txBody>
      </p:sp>
      <p:sp>
        <p:nvSpPr>
          <p:cNvPr id="4" name="Slide Number Placeholder 3">
            <a:extLst>
              <a:ext uri="{FF2B5EF4-FFF2-40B4-BE49-F238E27FC236}">
                <a16:creationId xmlns:a16="http://schemas.microsoft.com/office/drawing/2014/main" id="{A56347DB-7FB1-4A86-9F51-DC7AE74F1DD4}"/>
              </a:ext>
            </a:extLst>
          </p:cNvPr>
          <p:cNvSpPr>
            <a:spLocks noGrp="1"/>
          </p:cNvSpPr>
          <p:nvPr>
            <p:ph type="sldNum" sz="quarter" idx="12"/>
          </p:nvPr>
        </p:nvSpPr>
        <p:spPr/>
        <p:txBody>
          <a:bodyPr/>
          <a:lstStyle/>
          <a:p>
            <a:fld id="{CC0149FD-98BB-4821-915B-09C9BFE4B727}" type="slidenum">
              <a:rPr lang="en-US" smtClean="0"/>
              <a:pPr/>
              <a:t>25</a:t>
            </a:fld>
            <a:endParaRPr lang="en-US" dirty="0"/>
          </a:p>
        </p:txBody>
      </p:sp>
      <p:sp>
        <p:nvSpPr>
          <p:cNvPr id="5" name="Date Placeholder 4">
            <a:extLst>
              <a:ext uri="{FF2B5EF4-FFF2-40B4-BE49-F238E27FC236}">
                <a16:creationId xmlns:a16="http://schemas.microsoft.com/office/drawing/2014/main" id="{C88D57B2-E66A-42DC-A1A6-72ED2F3BA5C4}"/>
              </a:ext>
            </a:extLst>
          </p:cNvPr>
          <p:cNvSpPr>
            <a:spLocks noGrp="1"/>
          </p:cNvSpPr>
          <p:nvPr>
            <p:ph type="dt" sz="half" idx="10"/>
          </p:nvPr>
        </p:nvSpPr>
        <p:spPr/>
        <p:txBody>
          <a:bodyPr/>
          <a:lstStyle/>
          <a:p>
            <a:fld id="{17256740-3DC7-40BE-968F-29F94186F3AD}" type="datetime1">
              <a:rPr lang="vi-VN" smtClean="0"/>
              <a:t>30/12/2024</a:t>
            </a:fld>
            <a:endParaRPr lang="en-US" dirty="0"/>
          </a:p>
        </p:txBody>
      </p:sp>
    </p:spTree>
    <p:extLst>
      <p:ext uri="{BB962C8B-B14F-4D97-AF65-F5344CB8AC3E}">
        <p14:creationId xmlns:p14="http://schemas.microsoft.com/office/powerpoint/2010/main" val="10739221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F5FCE-C230-4D19-BA8E-BBAFA83FF975}"/>
              </a:ext>
            </a:extLst>
          </p:cNvPr>
          <p:cNvSpPr>
            <a:spLocks noGrp="1"/>
          </p:cNvSpPr>
          <p:nvPr>
            <p:ph type="title"/>
          </p:nvPr>
        </p:nvSpPr>
        <p:spPr/>
        <p:txBody>
          <a:bodyPr/>
          <a:lstStyle/>
          <a:p>
            <a:r>
              <a:rPr lang="en-US" dirty="0"/>
              <a:t>Iteration Constructs (cont.) </a:t>
            </a:r>
          </a:p>
        </p:txBody>
      </p:sp>
      <p:sp>
        <p:nvSpPr>
          <p:cNvPr id="3" name="Content Placeholder 2">
            <a:extLst>
              <a:ext uri="{FF2B5EF4-FFF2-40B4-BE49-F238E27FC236}">
                <a16:creationId xmlns:a16="http://schemas.microsoft.com/office/drawing/2014/main" id="{AD714F29-520A-446D-9DA6-CAD40298ABAA}"/>
              </a:ext>
            </a:extLst>
          </p:cNvPr>
          <p:cNvSpPr>
            <a:spLocks noGrp="1"/>
          </p:cNvSpPr>
          <p:nvPr>
            <p:ph idx="1"/>
          </p:nvPr>
        </p:nvSpPr>
        <p:spPr>
          <a:xfrm>
            <a:off x="838201" y="1542665"/>
            <a:ext cx="10515600" cy="5003400"/>
          </a:xfrm>
        </p:spPr>
        <p:txBody>
          <a:bodyPr/>
          <a:lstStyle/>
          <a:p>
            <a:pPr>
              <a:lnSpc>
                <a:spcPct val="90000"/>
              </a:lnSpc>
              <a:buNone/>
              <a:defRPr/>
            </a:pPr>
            <a:r>
              <a:rPr lang="en-US" b="1" dirty="0"/>
              <a:t>Identify a loop for an expression</a:t>
            </a:r>
            <a:r>
              <a:rPr lang="en-US" dirty="0"/>
              <a:t>:</a:t>
            </a:r>
          </a:p>
          <a:p>
            <a:pPr lvl="1">
              <a:lnSpc>
                <a:spcPct val="100000"/>
              </a:lnSpc>
              <a:buNone/>
              <a:defRPr/>
            </a:pPr>
            <a:r>
              <a:rPr lang="en-US" dirty="0"/>
              <a:t>Left side </a:t>
            </a:r>
            <a:r>
              <a:rPr lang="en-US" dirty="0">
                <a:sym typeface="Wingdings" pitchFamily="2" charset="2"/>
              </a:rPr>
              <a:t> Initial block</a:t>
            </a:r>
          </a:p>
          <a:p>
            <a:pPr lvl="1">
              <a:lnSpc>
                <a:spcPct val="100000"/>
              </a:lnSpc>
              <a:buNone/>
              <a:defRPr/>
            </a:pPr>
            <a:r>
              <a:rPr lang="en-US" dirty="0">
                <a:sym typeface="Wingdings" pitchFamily="2" charset="2"/>
              </a:rPr>
              <a:t>Right side  Condition</a:t>
            </a:r>
          </a:p>
          <a:p>
            <a:pPr lvl="1">
              <a:lnSpc>
                <a:spcPct val="100000"/>
              </a:lnSpc>
              <a:buNone/>
              <a:defRPr/>
            </a:pPr>
            <a:r>
              <a:rPr lang="en-US" dirty="0">
                <a:sym typeface="Wingdings" pitchFamily="2" charset="2"/>
              </a:rPr>
              <a:t>An operation and preparations for the next iteration: Tasks in each iteration.</a:t>
            </a:r>
            <a:endParaRPr lang="en-US" dirty="0"/>
          </a:p>
          <a:p>
            <a:endParaRPr lang="en-US" dirty="0"/>
          </a:p>
        </p:txBody>
      </p:sp>
      <p:sp>
        <p:nvSpPr>
          <p:cNvPr id="4" name="Slide Number Placeholder 3">
            <a:extLst>
              <a:ext uri="{FF2B5EF4-FFF2-40B4-BE49-F238E27FC236}">
                <a16:creationId xmlns:a16="http://schemas.microsoft.com/office/drawing/2014/main" id="{5055F0DC-4926-421F-85EB-0ECB5C05F3EB}"/>
              </a:ext>
            </a:extLst>
          </p:cNvPr>
          <p:cNvSpPr>
            <a:spLocks noGrp="1"/>
          </p:cNvSpPr>
          <p:nvPr>
            <p:ph type="sldNum" sz="quarter" idx="12"/>
          </p:nvPr>
        </p:nvSpPr>
        <p:spPr/>
        <p:txBody>
          <a:bodyPr/>
          <a:lstStyle/>
          <a:p>
            <a:fld id="{CC0149FD-98BB-4821-915B-09C9BFE4B727}" type="slidenum">
              <a:rPr lang="en-US" smtClean="0"/>
              <a:pPr/>
              <a:t>26</a:t>
            </a:fld>
            <a:endParaRPr lang="en-US" dirty="0"/>
          </a:p>
        </p:txBody>
      </p:sp>
      <p:sp>
        <p:nvSpPr>
          <p:cNvPr id="5" name="Date Placeholder 4">
            <a:extLst>
              <a:ext uri="{FF2B5EF4-FFF2-40B4-BE49-F238E27FC236}">
                <a16:creationId xmlns:a16="http://schemas.microsoft.com/office/drawing/2014/main" id="{C68887C5-F6A8-4DA0-8BEF-CBFF76C103EF}"/>
              </a:ext>
            </a:extLst>
          </p:cNvPr>
          <p:cNvSpPr>
            <a:spLocks noGrp="1"/>
          </p:cNvSpPr>
          <p:nvPr>
            <p:ph type="dt" sz="half" idx="10"/>
          </p:nvPr>
        </p:nvSpPr>
        <p:spPr/>
        <p:txBody>
          <a:bodyPr/>
          <a:lstStyle/>
          <a:p>
            <a:fld id="{17256740-3DC7-40BE-968F-29F94186F3AD}" type="datetime1">
              <a:rPr lang="vi-VN" smtClean="0"/>
              <a:t>30/12/2024</a:t>
            </a:fld>
            <a:endParaRPr lang="en-US" dirty="0"/>
          </a:p>
        </p:txBody>
      </p:sp>
      <p:sp>
        <p:nvSpPr>
          <p:cNvPr id="18" name="Rectangle 3">
            <a:extLst>
              <a:ext uri="{FF2B5EF4-FFF2-40B4-BE49-F238E27FC236}">
                <a16:creationId xmlns:a16="http://schemas.microsoft.com/office/drawing/2014/main" id="{C57CF6E9-C7D1-47ED-B485-4CAAED39AE12}"/>
              </a:ext>
            </a:extLst>
          </p:cNvPr>
          <p:cNvSpPr txBox="1">
            <a:spLocks noChangeArrowheads="1"/>
          </p:cNvSpPr>
          <p:nvPr/>
        </p:nvSpPr>
        <p:spPr>
          <a:xfrm>
            <a:off x="1268392" y="3657597"/>
            <a:ext cx="4267200" cy="914400"/>
          </a:xfrm>
          <a:prstGeom prst="rect">
            <a:avLst/>
          </a:prstGeom>
        </p:spPr>
        <p:txBody>
          <a:bodyPr vert="horz" lIns="91440" tIns="45720" rIns="91440" bIns="45720" rtlCol="0">
            <a:normAutofit/>
          </a:bodyPr>
          <a:lstStyle/>
          <a:p>
            <a:pPr marL="342900" indent="-342900">
              <a:lnSpc>
                <a:spcPct val="80000"/>
              </a:lnSpc>
              <a:spcBef>
                <a:spcPct val="20000"/>
              </a:spcBef>
              <a:defRPr/>
            </a:pPr>
            <a:r>
              <a:rPr lang="en-US" sz="2800" dirty="0">
                <a:solidFill>
                  <a:prstClr val="black"/>
                </a:solidFill>
                <a:latin typeface="Times New Roman" pitchFamily="18" charset="0"/>
                <a:cs typeface="Times New Roman" pitchFamily="18" charset="0"/>
              </a:rPr>
              <a:t>     S=1+2+3+4+… + 100</a:t>
            </a:r>
          </a:p>
          <a:p>
            <a:pPr marL="342900" indent="-342900">
              <a:lnSpc>
                <a:spcPct val="80000"/>
              </a:lnSpc>
              <a:spcBef>
                <a:spcPct val="20000"/>
              </a:spcBef>
              <a:defRPr/>
            </a:pPr>
            <a:r>
              <a:rPr lang="en-US" sz="2800" dirty="0">
                <a:solidFill>
                  <a:prstClr val="black"/>
                </a:solidFill>
                <a:latin typeface="Times New Roman" pitchFamily="18" charset="0"/>
                <a:cs typeface="Times New Roman" pitchFamily="18" charset="0"/>
                <a:sym typeface="Wingdings" pitchFamily="2" charset="2"/>
              </a:rPr>
              <a:t> </a:t>
            </a:r>
            <a:r>
              <a:rPr lang="en-US" sz="2800" dirty="0">
                <a:solidFill>
                  <a:prstClr val="black"/>
                </a:solidFill>
                <a:latin typeface="Times New Roman" pitchFamily="18" charset="0"/>
                <a:cs typeface="Times New Roman" pitchFamily="18" charset="0"/>
              </a:rPr>
              <a:t>S=0+1+2+3+4+… + 100</a:t>
            </a:r>
          </a:p>
        </p:txBody>
      </p:sp>
      <p:sp>
        <p:nvSpPr>
          <p:cNvPr id="19" name="Rectangle 8">
            <a:extLst>
              <a:ext uri="{FF2B5EF4-FFF2-40B4-BE49-F238E27FC236}">
                <a16:creationId xmlns:a16="http://schemas.microsoft.com/office/drawing/2014/main" id="{2EEC1954-935D-4CBA-A467-F7E64E58B3F5}"/>
              </a:ext>
            </a:extLst>
          </p:cNvPr>
          <p:cNvSpPr>
            <a:spLocks noChangeArrowheads="1"/>
          </p:cNvSpPr>
          <p:nvPr/>
        </p:nvSpPr>
        <p:spPr bwMode="auto">
          <a:xfrm>
            <a:off x="6297592" y="3581397"/>
            <a:ext cx="3810000" cy="914400"/>
          </a:xfrm>
          <a:prstGeom prst="rect">
            <a:avLst/>
          </a:prstGeom>
          <a:noFill/>
          <a:ln w="9525">
            <a:noFill/>
            <a:miter lim="800000"/>
            <a:headEnd/>
            <a:tailEnd/>
          </a:ln>
        </p:spPr>
        <p:txBody>
          <a:bodyPr lIns="91427" tIns="45714" rIns="91427" bIns="45714"/>
          <a:lstStyle/>
          <a:p>
            <a:pPr marL="342900" indent="-342900">
              <a:lnSpc>
                <a:spcPct val="80000"/>
              </a:lnSpc>
              <a:spcBef>
                <a:spcPct val="20000"/>
              </a:spcBef>
            </a:pPr>
            <a:r>
              <a:rPr lang="en-US" sz="2800" dirty="0">
                <a:solidFill>
                  <a:prstClr val="black"/>
                </a:solidFill>
                <a:latin typeface="Calibri"/>
              </a:rPr>
              <a:t>    S=1*2*3*4*… * 100</a:t>
            </a:r>
          </a:p>
          <a:p>
            <a:pPr marL="342900" indent="-342900">
              <a:lnSpc>
                <a:spcPct val="80000"/>
              </a:lnSpc>
              <a:spcBef>
                <a:spcPct val="20000"/>
              </a:spcBef>
            </a:pPr>
            <a:r>
              <a:rPr lang="en-US" sz="2800" dirty="0">
                <a:solidFill>
                  <a:prstClr val="black"/>
                </a:solidFill>
                <a:latin typeface="Calibri"/>
                <a:sym typeface="Wingdings" pitchFamily="2" charset="2"/>
              </a:rPr>
              <a:t></a:t>
            </a:r>
            <a:r>
              <a:rPr lang="en-US" sz="2800" dirty="0">
                <a:solidFill>
                  <a:prstClr val="black"/>
                </a:solidFill>
                <a:latin typeface="Calibri"/>
              </a:rPr>
              <a:t>S=1*1*2*3*4*… * 100</a:t>
            </a:r>
          </a:p>
        </p:txBody>
      </p:sp>
      <p:sp>
        <p:nvSpPr>
          <p:cNvPr id="20" name="Rectangle 4">
            <a:extLst>
              <a:ext uri="{FF2B5EF4-FFF2-40B4-BE49-F238E27FC236}">
                <a16:creationId xmlns:a16="http://schemas.microsoft.com/office/drawing/2014/main" id="{27E92FC6-E920-4CFD-9FBC-A5B58EC61D42}"/>
              </a:ext>
            </a:extLst>
          </p:cNvPr>
          <p:cNvSpPr>
            <a:spLocks noChangeArrowheads="1"/>
          </p:cNvSpPr>
          <p:nvPr/>
        </p:nvSpPr>
        <p:spPr bwMode="auto">
          <a:xfrm>
            <a:off x="1649392" y="4648197"/>
            <a:ext cx="685800" cy="3048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101846" tIns="50923" rIns="101846" bIns="50923"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chemeClr val="bg1"/>
                </a:solidFill>
                <a:effectLst/>
                <a:uLnTx/>
                <a:uFillTx/>
                <a:latin typeface="Calibri"/>
              </a:rPr>
              <a:t>S=0</a:t>
            </a:r>
          </a:p>
        </p:txBody>
      </p:sp>
      <p:sp>
        <p:nvSpPr>
          <p:cNvPr id="21" name="Rectangle 5">
            <a:extLst>
              <a:ext uri="{FF2B5EF4-FFF2-40B4-BE49-F238E27FC236}">
                <a16:creationId xmlns:a16="http://schemas.microsoft.com/office/drawing/2014/main" id="{04B903BB-CB85-4DEF-910F-7A274282D979}"/>
              </a:ext>
            </a:extLst>
          </p:cNvPr>
          <p:cNvSpPr>
            <a:spLocks noChangeArrowheads="1"/>
          </p:cNvSpPr>
          <p:nvPr/>
        </p:nvSpPr>
        <p:spPr bwMode="auto">
          <a:xfrm>
            <a:off x="1649392" y="4952997"/>
            <a:ext cx="685800" cy="3048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101846" tIns="50923" rIns="101846" bIns="50923"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chemeClr val="bg1"/>
                </a:solidFill>
                <a:effectLst/>
                <a:uLnTx/>
                <a:uFillTx/>
                <a:latin typeface="Calibri"/>
              </a:rPr>
              <a:t>i=1</a:t>
            </a:r>
          </a:p>
        </p:txBody>
      </p:sp>
      <p:sp>
        <p:nvSpPr>
          <p:cNvPr id="22" name="Rectangle 6">
            <a:extLst>
              <a:ext uri="{FF2B5EF4-FFF2-40B4-BE49-F238E27FC236}">
                <a16:creationId xmlns:a16="http://schemas.microsoft.com/office/drawing/2014/main" id="{C5F3A634-5775-4DA3-9761-17C975169169}"/>
              </a:ext>
            </a:extLst>
          </p:cNvPr>
          <p:cNvSpPr>
            <a:spLocks noChangeArrowheads="1"/>
          </p:cNvSpPr>
          <p:nvPr/>
        </p:nvSpPr>
        <p:spPr bwMode="auto">
          <a:xfrm>
            <a:off x="4392592" y="4648197"/>
            <a:ext cx="838200" cy="3048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101846" tIns="50923" rIns="101846" bIns="50923"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chemeClr val="bg1"/>
                </a:solidFill>
                <a:effectLst/>
                <a:uLnTx/>
                <a:uFillTx/>
                <a:latin typeface="Calibri"/>
              </a:rPr>
              <a:t>i&lt;=100</a:t>
            </a:r>
          </a:p>
        </p:txBody>
      </p:sp>
      <p:sp>
        <p:nvSpPr>
          <p:cNvPr id="23" name="Rectangle 7">
            <a:extLst>
              <a:ext uri="{FF2B5EF4-FFF2-40B4-BE49-F238E27FC236}">
                <a16:creationId xmlns:a16="http://schemas.microsoft.com/office/drawing/2014/main" id="{5886E6CC-6D05-480A-80A6-5E7B69A50FDD}"/>
              </a:ext>
            </a:extLst>
          </p:cNvPr>
          <p:cNvSpPr>
            <a:spLocks noChangeArrowheads="1"/>
          </p:cNvSpPr>
          <p:nvPr/>
        </p:nvSpPr>
        <p:spPr bwMode="auto">
          <a:xfrm>
            <a:off x="2716192" y="4648197"/>
            <a:ext cx="1295400" cy="6096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101846" tIns="50923" rIns="101846" bIns="50923"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chemeClr val="bg1"/>
                </a:solidFill>
                <a:effectLst/>
                <a:uLnTx/>
                <a:uFillTx/>
                <a:latin typeface="Calibri"/>
              </a:rPr>
              <a:t>(1) S=S+i;</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chemeClr val="bg1"/>
                </a:solidFill>
                <a:effectLst/>
                <a:uLnTx/>
                <a:uFillTx/>
                <a:latin typeface="Calibri"/>
              </a:rPr>
              <a:t>(2) i=i+1;</a:t>
            </a:r>
          </a:p>
        </p:txBody>
      </p:sp>
      <p:sp>
        <p:nvSpPr>
          <p:cNvPr id="24" name="Rectangle 23">
            <a:extLst>
              <a:ext uri="{FF2B5EF4-FFF2-40B4-BE49-F238E27FC236}">
                <a16:creationId xmlns:a16="http://schemas.microsoft.com/office/drawing/2014/main" id="{B5B78D55-EB88-497C-B6AF-0CFC8E5A59AD}"/>
              </a:ext>
            </a:extLst>
          </p:cNvPr>
          <p:cNvSpPr>
            <a:spLocks noChangeArrowheads="1"/>
          </p:cNvSpPr>
          <p:nvPr/>
        </p:nvSpPr>
        <p:spPr bwMode="auto">
          <a:xfrm>
            <a:off x="6602392" y="4648197"/>
            <a:ext cx="685800" cy="3048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101846" tIns="50923" rIns="101846" bIns="50923"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chemeClr val="bg1"/>
                </a:solidFill>
                <a:effectLst/>
                <a:uLnTx/>
                <a:uFillTx/>
                <a:latin typeface="Calibri"/>
              </a:rPr>
              <a:t>S=1</a:t>
            </a:r>
          </a:p>
        </p:txBody>
      </p:sp>
      <p:sp>
        <p:nvSpPr>
          <p:cNvPr id="25" name="Rectangle 24">
            <a:extLst>
              <a:ext uri="{FF2B5EF4-FFF2-40B4-BE49-F238E27FC236}">
                <a16:creationId xmlns:a16="http://schemas.microsoft.com/office/drawing/2014/main" id="{22A60302-DA00-4D8A-AA58-20FE4B1E8720}"/>
              </a:ext>
            </a:extLst>
          </p:cNvPr>
          <p:cNvSpPr>
            <a:spLocks noChangeArrowheads="1"/>
          </p:cNvSpPr>
          <p:nvPr/>
        </p:nvSpPr>
        <p:spPr bwMode="auto">
          <a:xfrm>
            <a:off x="6602392" y="4952997"/>
            <a:ext cx="685800" cy="3048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101846" tIns="50923" rIns="101846" bIns="50923"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chemeClr val="bg1"/>
                </a:solidFill>
                <a:effectLst/>
                <a:uLnTx/>
                <a:uFillTx/>
                <a:latin typeface="Calibri"/>
              </a:rPr>
              <a:t>i=1</a:t>
            </a:r>
          </a:p>
        </p:txBody>
      </p:sp>
      <p:sp>
        <p:nvSpPr>
          <p:cNvPr id="26" name="Rectangle 25">
            <a:extLst>
              <a:ext uri="{FF2B5EF4-FFF2-40B4-BE49-F238E27FC236}">
                <a16:creationId xmlns:a16="http://schemas.microsoft.com/office/drawing/2014/main" id="{3D0BBE54-2EAB-43DA-943B-AB3675C72FE1}"/>
              </a:ext>
            </a:extLst>
          </p:cNvPr>
          <p:cNvSpPr>
            <a:spLocks noChangeArrowheads="1"/>
          </p:cNvSpPr>
          <p:nvPr/>
        </p:nvSpPr>
        <p:spPr bwMode="auto">
          <a:xfrm>
            <a:off x="9116992" y="4648197"/>
            <a:ext cx="838200" cy="3048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101846" tIns="50923" rIns="101846" bIns="50923"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chemeClr val="bg1"/>
                </a:solidFill>
                <a:effectLst/>
                <a:uLnTx/>
                <a:uFillTx/>
                <a:latin typeface="Calibri"/>
              </a:rPr>
              <a:t>i&lt;=100</a:t>
            </a:r>
          </a:p>
        </p:txBody>
      </p:sp>
      <p:sp>
        <p:nvSpPr>
          <p:cNvPr id="27" name="Rectangle 26">
            <a:extLst>
              <a:ext uri="{FF2B5EF4-FFF2-40B4-BE49-F238E27FC236}">
                <a16:creationId xmlns:a16="http://schemas.microsoft.com/office/drawing/2014/main" id="{A0B19040-471E-42F1-B96C-92459CD444BD}"/>
              </a:ext>
            </a:extLst>
          </p:cNvPr>
          <p:cNvSpPr>
            <a:spLocks noChangeArrowheads="1"/>
          </p:cNvSpPr>
          <p:nvPr/>
        </p:nvSpPr>
        <p:spPr bwMode="auto">
          <a:xfrm>
            <a:off x="7592992" y="4648197"/>
            <a:ext cx="1295400" cy="6096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101846" tIns="50923" rIns="101846" bIns="50923"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chemeClr val="bg1"/>
                </a:solidFill>
                <a:effectLst/>
                <a:uLnTx/>
                <a:uFillTx/>
                <a:latin typeface="Calibri"/>
              </a:rPr>
              <a:t>(1) S=S*i;</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chemeClr val="bg1"/>
                </a:solidFill>
                <a:effectLst/>
                <a:uLnTx/>
                <a:uFillTx/>
                <a:latin typeface="Calibri"/>
              </a:rPr>
              <a:t>(2) i=i+1;</a:t>
            </a:r>
          </a:p>
        </p:txBody>
      </p:sp>
      <p:sp>
        <p:nvSpPr>
          <p:cNvPr id="28" name="Rectangle 16">
            <a:extLst>
              <a:ext uri="{FF2B5EF4-FFF2-40B4-BE49-F238E27FC236}">
                <a16:creationId xmlns:a16="http://schemas.microsoft.com/office/drawing/2014/main" id="{8626B862-57FD-479E-85D0-4A6E4395CBC9}"/>
              </a:ext>
            </a:extLst>
          </p:cNvPr>
          <p:cNvSpPr>
            <a:spLocks noChangeArrowheads="1"/>
          </p:cNvSpPr>
          <p:nvPr/>
        </p:nvSpPr>
        <p:spPr bwMode="auto">
          <a:xfrm>
            <a:off x="6602392" y="5410197"/>
            <a:ext cx="685800" cy="3048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101846" tIns="50923" rIns="101846" bIns="50923"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chemeClr val="bg1"/>
                </a:solidFill>
                <a:effectLst/>
                <a:uLnTx/>
                <a:uFillTx/>
                <a:latin typeface="Calibri"/>
              </a:rPr>
              <a:t>S=1</a:t>
            </a:r>
          </a:p>
        </p:txBody>
      </p:sp>
      <p:sp>
        <p:nvSpPr>
          <p:cNvPr id="29" name="Rectangle 17">
            <a:extLst>
              <a:ext uri="{FF2B5EF4-FFF2-40B4-BE49-F238E27FC236}">
                <a16:creationId xmlns:a16="http://schemas.microsoft.com/office/drawing/2014/main" id="{2D2F7550-AAE1-4711-A842-6C99CD738D79}"/>
              </a:ext>
            </a:extLst>
          </p:cNvPr>
          <p:cNvSpPr>
            <a:spLocks noChangeArrowheads="1"/>
          </p:cNvSpPr>
          <p:nvPr/>
        </p:nvSpPr>
        <p:spPr bwMode="auto">
          <a:xfrm>
            <a:off x="6602392" y="5714997"/>
            <a:ext cx="685800" cy="3048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lIns="101846" tIns="50923" rIns="101846" bIns="50923"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chemeClr val="bg1"/>
                </a:solidFill>
                <a:effectLst/>
                <a:uLnTx/>
                <a:uFillTx/>
                <a:latin typeface="Calibri"/>
              </a:rPr>
              <a:t>i=2</a:t>
            </a:r>
          </a:p>
        </p:txBody>
      </p:sp>
    </p:spTree>
    <p:extLst>
      <p:ext uri="{BB962C8B-B14F-4D97-AF65-F5344CB8AC3E}">
        <p14:creationId xmlns:p14="http://schemas.microsoft.com/office/powerpoint/2010/main" val="1183639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F5FCE-C230-4D19-BA8E-BBAFA83FF975}"/>
              </a:ext>
            </a:extLst>
          </p:cNvPr>
          <p:cNvSpPr>
            <a:spLocks noGrp="1"/>
          </p:cNvSpPr>
          <p:nvPr>
            <p:ph type="title"/>
          </p:nvPr>
        </p:nvSpPr>
        <p:spPr/>
        <p:txBody>
          <a:bodyPr/>
          <a:lstStyle/>
          <a:p>
            <a:r>
              <a:rPr lang="en-US" dirty="0"/>
              <a:t>Iteration Constructs (cont.) </a:t>
            </a:r>
          </a:p>
        </p:txBody>
      </p:sp>
      <p:sp>
        <p:nvSpPr>
          <p:cNvPr id="4" name="Slide Number Placeholder 3">
            <a:extLst>
              <a:ext uri="{FF2B5EF4-FFF2-40B4-BE49-F238E27FC236}">
                <a16:creationId xmlns:a16="http://schemas.microsoft.com/office/drawing/2014/main" id="{5055F0DC-4926-421F-85EB-0ECB5C05F3EB}"/>
              </a:ext>
            </a:extLst>
          </p:cNvPr>
          <p:cNvSpPr>
            <a:spLocks noGrp="1"/>
          </p:cNvSpPr>
          <p:nvPr>
            <p:ph type="sldNum" sz="quarter" idx="12"/>
          </p:nvPr>
        </p:nvSpPr>
        <p:spPr/>
        <p:txBody>
          <a:bodyPr/>
          <a:lstStyle/>
          <a:p>
            <a:fld id="{CC0149FD-98BB-4821-915B-09C9BFE4B727}" type="slidenum">
              <a:rPr lang="en-US" smtClean="0"/>
              <a:pPr/>
              <a:t>27</a:t>
            </a:fld>
            <a:endParaRPr lang="en-US" dirty="0"/>
          </a:p>
        </p:txBody>
      </p:sp>
      <p:sp>
        <p:nvSpPr>
          <p:cNvPr id="5" name="Date Placeholder 4">
            <a:extLst>
              <a:ext uri="{FF2B5EF4-FFF2-40B4-BE49-F238E27FC236}">
                <a16:creationId xmlns:a16="http://schemas.microsoft.com/office/drawing/2014/main" id="{C68887C5-F6A8-4DA0-8BEF-CBFF76C103EF}"/>
              </a:ext>
            </a:extLst>
          </p:cNvPr>
          <p:cNvSpPr>
            <a:spLocks noGrp="1"/>
          </p:cNvSpPr>
          <p:nvPr>
            <p:ph type="dt" sz="half" idx="10"/>
          </p:nvPr>
        </p:nvSpPr>
        <p:spPr/>
        <p:txBody>
          <a:bodyPr/>
          <a:lstStyle/>
          <a:p>
            <a:fld id="{17256740-3DC7-40BE-968F-29F94186F3AD}" type="datetime1">
              <a:rPr lang="vi-VN" smtClean="0"/>
              <a:t>30/12/2024</a:t>
            </a:fld>
            <a:endParaRPr lang="en-US" dirty="0"/>
          </a:p>
        </p:txBody>
      </p:sp>
      <p:sp>
        <p:nvSpPr>
          <p:cNvPr id="43" name="Rectangle 3">
            <a:extLst>
              <a:ext uri="{FF2B5EF4-FFF2-40B4-BE49-F238E27FC236}">
                <a16:creationId xmlns:a16="http://schemas.microsoft.com/office/drawing/2014/main" id="{3FF70E5F-8CFD-4595-992C-FF3931712483}"/>
              </a:ext>
            </a:extLst>
          </p:cNvPr>
          <p:cNvSpPr txBox="1">
            <a:spLocks noChangeArrowheads="1"/>
          </p:cNvSpPr>
          <p:nvPr/>
        </p:nvSpPr>
        <p:spPr>
          <a:xfrm>
            <a:off x="151660" y="1638301"/>
            <a:ext cx="3733800" cy="990599"/>
          </a:xfrm>
          <a:prstGeom prst="rect">
            <a:avLst/>
          </a:prstGeom>
        </p:spPr>
        <p:txBody>
          <a:bodyPr vert="horz" lIns="91440" tIns="45720" rIns="91440" bIns="45720" rtlCol="0">
            <a:normAutofit fontScale="62500" lnSpcReduction="20000"/>
          </a:bodyPr>
          <a:lstStyle/>
          <a:p>
            <a:pPr marL="342900" indent="-342900">
              <a:spcBef>
                <a:spcPct val="20000"/>
              </a:spcBef>
              <a:defRPr/>
            </a:pPr>
            <a:r>
              <a:rPr lang="en-US" sz="3200" dirty="0">
                <a:solidFill>
                  <a:prstClr val="black"/>
                </a:solidFill>
                <a:latin typeface="Times New Roman" pitchFamily="18" charset="0"/>
                <a:cs typeface="Times New Roman" pitchFamily="18" charset="0"/>
              </a:rPr>
              <a:t>S=   0  , n&lt;=0</a:t>
            </a:r>
          </a:p>
          <a:p>
            <a:pPr marL="342900" indent="-342900">
              <a:spcBef>
                <a:spcPct val="20000"/>
              </a:spcBef>
              <a:defRPr/>
            </a:pPr>
            <a:r>
              <a:rPr lang="en-US" sz="3200" dirty="0">
                <a:solidFill>
                  <a:prstClr val="black"/>
                </a:solidFill>
                <a:latin typeface="Times New Roman" pitchFamily="18" charset="0"/>
                <a:cs typeface="Times New Roman" pitchFamily="18" charset="0"/>
              </a:rPr>
              <a:t>       1 + 3 + 5 +… + n, n is odd</a:t>
            </a:r>
          </a:p>
          <a:p>
            <a:pPr marL="342900" indent="-342900">
              <a:spcBef>
                <a:spcPct val="20000"/>
              </a:spcBef>
              <a:defRPr/>
            </a:pPr>
            <a:r>
              <a:rPr lang="en-US" sz="3200" dirty="0">
                <a:solidFill>
                  <a:prstClr val="black"/>
                </a:solidFill>
                <a:latin typeface="Times New Roman" pitchFamily="18" charset="0"/>
                <a:cs typeface="Times New Roman" pitchFamily="18" charset="0"/>
              </a:rPr>
              <a:t>       2 + 4 + 6 + … + n, n is even</a:t>
            </a:r>
          </a:p>
        </p:txBody>
      </p:sp>
      <p:sp>
        <p:nvSpPr>
          <p:cNvPr id="44" name="Rectangle 3">
            <a:extLst>
              <a:ext uri="{FF2B5EF4-FFF2-40B4-BE49-F238E27FC236}">
                <a16:creationId xmlns:a16="http://schemas.microsoft.com/office/drawing/2014/main" id="{7A884BFB-96A1-445A-BEF3-77263A97BB7C}"/>
              </a:ext>
            </a:extLst>
          </p:cNvPr>
          <p:cNvSpPr txBox="1">
            <a:spLocks noChangeArrowheads="1"/>
          </p:cNvSpPr>
          <p:nvPr/>
        </p:nvSpPr>
        <p:spPr>
          <a:xfrm>
            <a:off x="3659134" y="3927206"/>
            <a:ext cx="5029200" cy="381000"/>
          </a:xfrm>
          <a:prstGeom prst="rect">
            <a:avLst/>
          </a:prstGeom>
        </p:spPr>
        <p:txBody>
          <a:bodyPr vert="horz" lIns="91440" tIns="45720" rIns="91440" bIns="45720" rtlCol="0">
            <a:normAutofit fontScale="70000" lnSpcReduction="20000"/>
          </a:bodyPr>
          <a:lstStyle/>
          <a:p>
            <a:pPr marL="342900" indent="-342900">
              <a:spcBef>
                <a:spcPct val="20000"/>
              </a:spcBef>
              <a:defRPr/>
            </a:pPr>
            <a:r>
              <a:rPr lang="en-US" sz="3200" dirty="0">
                <a:solidFill>
                  <a:prstClr val="black"/>
                </a:solidFill>
                <a:latin typeface="Times New Roman" pitchFamily="18" charset="0"/>
                <a:cs typeface="Times New Roman" pitchFamily="18" charset="0"/>
              </a:rPr>
              <a:t>S= 1</a:t>
            </a:r>
            <a:r>
              <a:rPr lang="en-US" sz="3200" baseline="30000" dirty="0">
                <a:solidFill>
                  <a:prstClr val="black"/>
                </a:solidFill>
                <a:latin typeface="Times New Roman" pitchFamily="18" charset="0"/>
                <a:cs typeface="Times New Roman" pitchFamily="18" charset="0"/>
              </a:rPr>
              <a:t> </a:t>
            </a:r>
            <a:r>
              <a:rPr lang="en-US" sz="3200" dirty="0">
                <a:solidFill>
                  <a:prstClr val="black"/>
                </a:solidFill>
                <a:latin typeface="Times New Roman" pitchFamily="18" charset="0"/>
                <a:cs typeface="Times New Roman" pitchFamily="18" charset="0"/>
              </a:rPr>
              <a:t> + 1/1</a:t>
            </a:r>
            <a:r>
              <a:rPr lang="en-US" sz="3200" baseline="30000" dirty="0">
                <a:solidFill>
                  <a:prstClr val="black"/>
                </a:solidFill>
                <a:latin typeface="Times New Roman" pitchFamily="18" charset="0"/>
                <a:cs typeface="Times New Roman" pitchFamily="18" charset="0"/>
              </a:rPr>
              <a:t>0</a:t>
            </a:r>
            <a:r>
              <a:rPr lang="en-US" sz="3200" dirty="0">
                <a:solidFill>
                  <a:prstClr val="black"/>
                </a:solidFill>
                <a:latin typeface="Times New Roman" pitchFamily="18" charset="0"/>
                <a:cs typeface="Times New Roman" pitchFamily="18" charset="0"/>
              </a:rPr>
              <a:t> + 1/ 2</a:t>
            </a:r>
            <a:r>
              <a:rPr lang="en-US" sz="3200" baseline="30000" dirty="0">
                <a:solidFill>
                  <a:prstClr val="black"/>
                </a:solidFill>
                <a:latin typeface="Times New Roman" pitchFamily="18" charset="0"/>
                <a:cs typeface="Times New Roman" pitchFamily="18" charset="0"/>
              </a:rPr>
              <a:t>1 </a:t>
            </a:r>
            <a:r>
              <a:rPr lang="en-US" sz="3200" dirty="0">
                <a:solidFill>
                  <a:prstClr val="black"/>
                </a:solidFill>
                <a:latin typeface="Times New Roman" pitchFamily="18" charset="0"/>
                <a:cs typeface="Times New Roman" pitchFamily="18" charset="0"/>
              </a:rPr>
              <a:t>+ 1/3</a:t>
            </a:r>
            <a:r>
              <a:rPr lang="en-US" sz="3200" baseline="30000" dirty="0">
                <a:solidFill>
                  <a:prstClr val="black"/>
                </a:solidFill>
                <a:latin typeface="Times New Roman" pitchFamily="18" charset="0"/>
                <a:cs typeface="Times New Roman" pitchFamily="18" charset="0"/>
              </a:rPr>
              <a:t>2</a:t>
            </a:r>
            <a:r>
              <a:rPr lang="en-US" sz="3200" dirty="0">
                <a:solidFill>
                  <a:prstClr val="black"/>
                </a:solidFill>
                <a:latin typeface="Times New Roman" pitchFamily="18" charset="0"/>
                <a:cs typeface="Times New Roman" pitchFamily="18" charset="0"/>
              </a:rPr>
              <a:t> + … + 1 /n</a:t>
            </a:r>
            <a:r>
              <a:rPr lang="en-US" sz="3200" baseline="30000" dirty="0">
                <a:solidFill>
                  <a:prstClr val="black"/>
                </a:solidFill>
                <a:latin typeface="Times New Roman" pitchFamily="18" charset="0"/>
                <a:cs typeface="Times New Roman" pitchFamily="18" charset="0"/>
              </a:rPr>
              <a:t>n-1</a:t>
            </a:r>
            <a:endParaRPr lang="en-US" sz="3200" dirty="0">
              <a:solidFill>
                <a:prstClr val="black"/>
              </a:solidFill>
              <a:latin typeface="Times New Roman" pitchFamily="18" charset="0"/>
              <a:cs typeface="Times New Roman" pitchFamily="18" charset="0"/>
            </a:endParaRPr>
          </a:p>
        </p:txBody>
      </p:sp>
      <p:sp>
        <p:nvSpPr>
          <p:cNvPr id="45" name="Rectangle 3">
            <a:extLst>
              <a:ext uri="{FF2B5EF4-FFF2-40B4-BE49-F238E27FC236}">
                <a16:creationId xmlns:a16="http://schemas.microsoft.com/office/drawing/2014/main" id="{CCE6C317-E525-497E-94E6-5DA33A732E3A}"/>
              </a:ext>
            </a:extLst>
          </p:cNvPr>
          <p:cNvSpPr txBox="1">
            <a:spLocks noChangeArrowheads="1"/>
          </p:cNvSpPr>
          <p:nvPr/>
        </p:nvSpPr>
        <p:spPr>
          <a:xfrm>
            <a:off x="8067848" y="1227549"/>
            <a:ext cx="3733800" cy="990599"/>
          </a:xfrm>
          <a:prstGeom prst="rect">
            <a:avLst/>
          </a:prstGeom>
        </p:spPr>
        <p:txBody>
          <a:bodyPr vert="horz" lIns="91440" tIns="45720" rIns="91440" bIns="45720" rtlCol="0">
            <a:normAutofit fontScale="70000" lnSpcReduction="20000"/>
          </a:bodyPr>
          <a:lstStyle/>
          <a:p>
            <a:pPr marL="342900" indent="-342900">
              <a:spcBef>
                <a:spcPct val="20000"/>
              </a:spcBef>
              <a:defRPr/>
            </a:pPr>
            <a:r>
              <a:rPr lang="en-US" sz="3200" dirty="0">
                <a:solidFill>
                  <a:prstClr val="black"/>
                </a:solidFill>
                <a:latin typeface="Times New Roman" pitchFamily="18" charset="0"/>
                <a:cs typeface="Times New Roman" pitchFamily="18" charset="0"/>
              </a:rPr>
              <a:t>S=  0  , n&lt;=0</a:t>
            </a:r>
          </a:p>
          <a:p>
            <a:pPr marL="342900" indent="-342900">
              <a:spcBef>
                <a:spcPct val="20000"/>
              </a:spcBef>
              <a:defRPr/>
            </a:pPr>
            <a:r>
              <a:rPr lang="en-US" sz="3200" dirty="0">
                <a:solidFill>
                  <a:prstClr val="black"/>
                </a:solidFill>
                <a:latin typeface="Times New Roman" pitchFamily="18" charset="0"/>
                <a:cs typeface="Times New Roman" pitchFamily="18" charset="0"/>
              </a:rPr>
              <a:t>      n + (n-2) + (n-4) + … + 0</a:t>
            </a:r>
          </a:p>
        </p:txBody>
      </p:sp>
      <p:sp>
        <p:nvSpPr>
          <p:cNvPr id="46" name="Rectangle 45">
            <a:extLst>
              <a:ext uri="{FF2B5EF4-FFF2-40B4-BE49-F238E27FC236}">
                <a16:creationId xmlns:a16="http://schemas.microsoft.com/office/drawing/2014/main" id="{36D52405-E0B8-41A3-A38B-C4744B3C5434}"/>
              </a:ext>
            </a:extLst>
          </p:cNvPr>
          <p:cNvSpPr/>
          <p:nvPr/>
        </p:nvSpPr>
        <p:spPr>
          <a:xfrm>
            <a:off x="685060" y="2628900"/>
            <a:ext cx="2286000" cy="18288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1" u="sng" strike="noStrike" kern="0" cap="none" spc="0" normalizeH="0" baseline="0" noProof="0" dirty="0">
                <a:ln>
                  <a:noFill/>
                </a:ln>
                <a:solidFill>
                  <a:prstClr val="white"/>
                </a:solidFill>
                <a:effectLst/>
                <a:uLnTx/>
                <a:uFillTx/>
                <a:latin typeface="Calibri"/>
                <a:ea typeface="+mn-ea"/>
                <a:cs typeface="+mn-cs"/>
              </a:rPr>
              <a:t>Initial value: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mn-ea"/>
                <a:cs typeface="+mn-cs"/>
              </a:rPr>
              <a:t>   S = 0</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mn-ea"/>
                <a:cs typeface="+mn-cs"/>
              </a:rPr>
              <a:t>   i  = (n%2==1)? 1: 2;</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1" u="sng" strike="noStrike" kern="0" cap="none" spc="0" normalizeH="0" baseline="0" noProof="0" dirty="0">
                <a:ln>
                  <a:noFill/>
                </a:ln>
                <a:solidFill>
                  <a:prstClr val="white"/>
                </a:solidFill>
                <a:effectLst/>
                <a:uLnTx/>
                <a:uFillTx/>
                <a:latin typeface="Calibri"/>
                <a:ea typeface="+mn-ea"/>
                <a:cs typeface="+mn-cs"/>
              </a:rPr>
              <a:t>Condition</a:t>
            </a:r>
            <a:r>
              <a:rPr kumimoji="0" lang="en-US" sz="1800" b="0" i="0" u="none" strike="noStrike" kern="0" cap="none" spc="0" normalizeH="0" baseline="0" noProof="0" dirty="0">
                <a:ln>
                  <a:noFill/>
                </a:ln>
                <a:solidFill>
                  <a:prstClr val="white"/>
                </a:solidFill>
                <a:effectLst/>
                <a:uLnTx/>
                <a:uFillTx/>
                <a:latin typeface="Calibri"/>
                <a:ea typeface="+mn-ea"/>
                <a:cs typeface="+mn-cs"/>
              </a:rPr>
              <a:t>   i &lt;=n</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1" u="sng" strike="noStrike" kern="0" cap="none" spc="0" normalizeH="0" baseline="0" noProof="0" dirty="0">
                <a:ln>
                  <a:noFill/>
                </a:ln>
                <a:solidFill>
                  <a:prstClr val="white"/>
                </a:solidFill>
                <a:effectLst/>
                <a:uLnTx/>
                <a:uFillTx/>
                <a:latin typeface="Calibri"/>
                <a:ea typeface="+mn-ea"/>
                <a:cs typeface="+mn-cs"/>
              </a:rPr>
              <a:t>Tasks</a:t>
            </a:r>
            <a:r>
              <a:rPr kumimoji="0" lang="en-US" sz="1800" b="0" i="0" u="none" strike="noStrike" kern="0" cap="none" spc="0" normalizeH="0" baseline="0" noProof="0" dirty="0">
                <a:ln>
                  <a:noFill/>
                </a:ln>
                <a:solidFill>
                  <a:prstClr val="white"/>
                </a:solidFill>
                <a:effectLst/>
                <a:uLnTx/>
                <a:uFillTx/>
                <a:latin typeface="Calibri"/>
                <a:ea typeface="+mn-ea"/>
                <a:cs typeface="+mn-cs"/>
              </a:rPr>
              <a:t>:   S += i;</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mn-ea"/>
                <a:cs typeface="+mn-cs"/>
              </a:rPr>
              <a:t>              i+=2;</a:t>
            </a:r>
          </a:p>
        </p:txBody>
      </p:sp>
      <p:sp>
        <p:nvSpPr>
          <p:cNvPr id="47" name="Rectangle 46">
            <a:extLst>
              <a:ext uri="{FF2B5EF4-FFF2-40B4-BE49-F238E27FC236}">
                <a16:creationId xmlns:a16="http://schemas.microsoft.com/office/drawing/2014/main" id="{B91A607F-A29A-44DB-95C9-259A2A0DE2BE}"/>
              </a:ext>
            </a:extLst>
          </p:cNvPr>
          <p:cNvSpPr/>
          <p:nvPr/>
        </p:nvSpPr>
        <p:spPr>
          <a:xfrm>
            <a:off x="8982248" y="1989549"/>
            <a:ext cx="2286000" cy="18288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1" u="sng" strike="noStrike" kern="0" cap="none" spc="0" normalizeH="0" baseline="0" noProof="0" dirty="0">
                <a:ln>
                  <a:noFill/>
                </a:ln>
                <a:solidFill>
                  <a:prstClr val="white"/>
                </a:solidFill>
                <a:effectLst/>
                <a:uLnTx/>
                <a:uFillTx/>
                <a:latin typeface="Calibri"/>
                <a:ea typeface="+mn-ea"/>
                <a:cs typeface="+mn-cs"/>
              </a:rPr>
              <a:t>Initial value: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mn-ea"/>
                <a:cs typeface="+mn-cs"/>
              </a:rPr>
              <a:t>   S = 0;</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mn-ea"/>
                <a:cs typeface="+mn-cs"/>
              </a:rPr>
              <a:t>   i  = n;</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1" u="sng" strike="noStrike" kern="0" cap="none" spc="0" normalizeH="0" baseline="0" noProof="0" dirty="0">
                <a:ln>
                  <a:noFill/>
                </a:ln>
                <a:solidFill>
                  <a:prstClr val="white"/>
                </a:solidFill>
                <a:effectLst/>
                <a:uLnTx/>
                <a:uFillTx/>
                <a:latin typeface="Calibri"/>
                <a:ea typeface="+mn-ea"/>
                <a:cs typeface="+mn-cs"/>
              </a:rPr>
              <a:t>Condition</a:t>
            </a:r>
            <a:r>
              <a:rPr kumimoji="0" lang="en-US" sz="1800" b="0" i="0" u="none" strike="noStrike" kern="0" cap="none" spc="0" normalizeH="0" baseline="0" noProof="0" dirty="0">
                <a:ln>
                  <a:noFill/>
                </a:ln>
                <a:solidFill>
                  <a:prstClr val="white"/>
                </a:solidFill>
                <a:effectLst/>
                <a:uLnTx/>
                <a:uFillTx/>
                <a:latin typeface="Calibri"/>
                <a:ea typeface="+mn-ea"/>
                <a:cs typeface="+mn-cs"/>
              </a:rPr>
              <a:t>   i&gt;0</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1" u="sng" strike="noStrike" kern="0" cap="none" spc="0" normalizeH="0" baseline="0" noProof="0" dirty="0">
                <a:ln>
                  <a:noFill/>
                </a:ln>
                <a:solidFill>
                  <a:prstClr val="white"/>
                </a:solidFill>
                <a:effectLst/>
                <a:uLnTx/>
                <a:uFillTx/>
                <a:latin typeface="Calibri"/>
                <a:ea typeface="+mn-ea"/>
                <a:cs typeface="+mn-cs"/>
              </a:rPr>
              <a:t>Tasks</a:t>
            </a:r>
            <a:r>
              <a:rPr kumimoji="0" lang="en-US" sz="1800" b="0" i="0" u="none" strike="noStrike" kern="0" cap="none" spc="0" normalizeH="0" baseline="0" noProof="0" dirty="0">
                <a:ln>
                  <a:noFill/>
                </a:ln>
                <a:solidFill>
                  <a:prstClr val="white"/>
                </a:solidFill>
                <a:effectLst/>
                <a:uLnTx/>
                <a:uFillTx/>
                <a:latin typeface="Calibri"/>
                <a:ea typeface="+mn-ea"/>
                <a:cs typeface="+mn-cs"/>
              </a:rPr>
              <a:t>:   S += i;</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mn-ea"/>
                <a:cs typeface="+mn-cs"/>
              </a:rPr>
              <a:t>              i -=2;</a:t>
            </a:r>
          </a:p>
        </p:txBody>
      </p:sp>
      <p:cxnSp>
        <p:nvCxnSpPr>
          <p:cNvPr id="48" name="Straight Connector 47">
            <a:extLst>
              <a:ext uri="{FF2B5EF4-FFF2-40B4-BE49-F238E27FC236}">
                <a16:creationId xmlns:a16="http://schemas.microsoft.com/office/drawing/2014/main" id="{864B35C8-5E0A-4D00-AE49-A98C2E163B99}"/>
              </a:ext>
            </a:extLst>
          </p:cNvPr>
          <p:cNvCxnSpPr/>
          <p:nvPr/>
        </p:nvCxnSpPr>
        <p:spPr>
          <a:xfrm rot="5400000">
            <a:off x="228257" y="2095897"/>
            <a:ext cx="761206" cy="1588"/>
          </a:xfrm>
          <a:prstGeom prst="line">
            <a:avLst/>
          </a:prstGeom>
          <a:noFill/>
          <a:ln w="9525" cap="flat" cmpd="sng" algn="ctr">
            <a:solidFill>
              <a:srgbClr val="4F81BD">
                <a:shade val="95000"/>
                <a:satMod val="105000"/>
              </a:srgbClr>
            </a:solidFill>
            <a:prstDash val="solid"/>
          </a:ln>
          <a:effectLst/>
        </p:spPr>
      </p:cxnSp>
      <p:cxnSp>
        <p:nvCxnSpPr>
          <p:cNvPr id="49" name="Straight Connector 48">
            <a:extLst>
              <a:ext uri="{FF2B5EF4-FFF2-40B4-BE49-F238E27FC236}">
                <a16:creationId xmlns:a16="http://schemas.microsoft.com/office/drawing/2014/main" id="{D93430FA-F4FA-4C34-AF3F-5F4D9D89782D}"/>
              </a:ext>
            </a:extLst>
          </p:cNvPr>
          <p:cNvCxnSpPr/>
          <p:nvPr/>
        </p:nvCxnSpPr>
        <p:spPr>
          <a:xfrm rot="5400000">
            <a:off x="8145239" y="1531158"/>
            <a:ext cx="761206" cy="1588"/>
          </a:xfrm>
          <a:prstGeom prst="line">
            <a:avLst/>
          </a:prstGeom>
          <a:noFill/>
          <a:ln w="9525" cap="flat" cmpd="sng" algn="ctr">
            <a:solidFill>
              <a:srgbClr val="4F81BD">
                <a:shade val="95000"/>
                <a:satMod val="105000"/>
              </a:srgbClr>
            </a:solidFill>
            <a:prstDash val="solid"/>
          </a:ln>
          <a:effectLst/>
        </p:spPr>
      </p:cxnSp>
      <p:sp>
        <p:nvSpPr>
          <p:cNvPr id="50" name="Rectangle 49">
            <a:extLst>
              <a:ext uri="{FF2B5EF4-FFF2-40B4-BE49-F238E27FC236}">
                <a16:creationId xmlns:a16="http://schemas.microsoft.com/office/drawing/2014/main" id="{8AABD27C-D061-4478-9707-DFF8C14961A9}"/>
              </a:ext>
            </a:extLst>
          </p:cNvPr>
          <p:cNvSpPr/>
          <p:nvPr/>
        </p:nvSpPr>
        <p:spPr>
          <a:xfrm>
            <a:off x="4344934" y="4384406"/>
            <a:ext cx="3124200" cy="182880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1" u="sng" strike="noStrike" kern="0" cap="none" spc="0" normalizeH="0" baseline="0" noProof="0" dirty="0">
                <a:ln>
                  <a:noFill/>
                </a:ln>
                <a:solidFill>
                  <a:prstClr val="white"/>
                </a:solidFill>
                <a:effectLst/>
                <a:uLnTx/>
                <a:uFillTx/>
                <a:latin typeface="Calibri"/>
                <a:ea typeface="+mn-ea"/>
                <a:cs typeface="+mn-cs"/>
              </a:rPr>
              <a:t>Initial value: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mn-ea"/>
                <a:cs typeface="+mn-cs"/>
              </a:rPr>
              <a:t>   S = 1.0;</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mn-ea"/>
                <a:cs typeface="+mn-cs"/>
              </a:rPr>
              <a:t>   i  = 1;</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1" u="sng" strike="noStrike" kern="0" cap="none" spc="0" normalizeH="0" baseline="0" noProof="0" dirty="0">
                <a:ln>
                  <a:noFill/>
                </a:ln>
                <a:solidFill>
                  <a:prstClr val="white"/>
                </a:solidFill>
                <a:effectLst/>
                <a:uLnTx/>
                <a:uFillTx/>
                <a:latin typeface="Calibri"/>
                <a:ea typeface="+mn-ea"/>
                <a:cs typeface="+mn-cs"/>
              </a:rPr>
              <a:t>Condition</a:t>
            </a:r>
            <a:r>
              <a:rPr kumimoji="0" lang="en-US" sz="1800" b="0" i="0" u="none" strike="noStrike" kern="0" cap="none" spc="0" normalizeH="0" baseline="0" noProof="0" dirty="0">
                <a:ln>
                  <a:noFill/>
                </a:ln>
                <a:solidFill>
                  <a:prstClr val="white"/>
                </a:solidFill>
                <a:effectLst/>
                <a:uLnTx/>
                <a:uFillTx/>
                <a:latin typeface="Calibri"/>
                <a:ea typeface="+mn-ea"/>
                <a:cs typeface="+mn-cs"/>
              </a:rPr>
              <a:t>   i  &lt;=n</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1" u="sng" strike="noStrike" kern="0" cap="none" spc="0" normalizeH="0" baseline="0" noProof="0" dirty="0">
                <a:ln>
                  <a:noFill/>
                </a:ln>
                <a:solidFill>
                  <a:prstClr val="white"/>
                </a:solidFill>
                <a:effectLst/>
                <a:uLnTx/>
                <a:uFillTx/>
                <a:latin typeface="Calibri"/>
                <a:ea typeface="+mn-ea"/>
                <a:cs typeface="+mn-cs"/>
              </a:rPr>
              <a:t>Tasks</a:t>
            </a:r>
            <a:r>
              <a:rPr kumimoji="0" lang="en-US" sz="1800" b="0" i="0" u="none" strike="noStrike" kern="0" cap="none" spc="0" normalizeH="0" baseline="0" noProof="0" dirty="0">
                <a:ln>
                  <a:noFill/>
                </a:ln>
                <a:solidFill>
                  <a:prstClr val="white"/>
                </a:solidFill>
                <a:effectLst/>
                <a:uLnTx/>
                <a:uFillTx/>
                <a:latin typeface="Calibri"/>
                <a:ea typeface="+mn-ea"/>
                <a:cs typeface="+mn-cs"/>
              </a:rPr>
              <a:t>:   S +=  1.0/ pow ( i, i-1 );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mn-ea"/>
                <a:cs typeface="+mn-cs"/>
              </a:rPr>
              <a:t>              i  = i +1;</a:t>
            </a:r>
          </a:p>
        </p:txBody>
      </p:sp>
      <p:cxnSp>
        <p:nvCxnSpPr>
          <p:cNvPr id="51" name="Straight Arrow Connector 50">
            <a:extLst>
              <a:ext uri="{FF2B5EF4-FFF2-40B4-BE49-F238E27FC236}">
                <a16:creationId xmlns:a16="http://schemas.microsoft.com/office/drawing/2014/main" id="{11C17630-4DF6-4C52-94F8-C709FD9F2D57}"/>
              </a:ext>
            </a:extLst>
          </p:cNvPr>
          <p:cNvCxnSpPr/>
          <p:nvPr/>
        </p:nvCxnSpPr>
        <p:spPr>
          <a:xfrm rot="5400000" flipH="1" flipV="1">
            <a:off x="4306834" y="4498706"/>
            <a:ext cx="914400" cy="228600"/>
          </a:xfrm>
          <a:prstGeom prst="straightConnector1">
            <a:avLst/>
          </a:prstGeom>
          <a:noFill/>
          <a:ln w="9525" cap="flat" cmpd="sng" algn="ctr">
            <a:solidFill>
              <a:srgbClr val="FF0000"/>
            </a:solidFill>
            <a:prstDash val="solid"/>
            <a:tailEnd type="arrow"/>
          </a:ln>
          <a:effectLst/>
        </p:spPr>
      </p:cxnSp>
      <p:cxnSp>
        <p:nvCxnSpPr>
          <p:cNvPr id="52" name="Straight Arrow Connector 51">
            <a:extLst>
              <a:ext uri="{FF2B5EF4-FFF2-40B4-BE49-F238E27FC236}">
                <a16:creationId xmlns:a16="http://schemas.microsoft.com/office/drawing/2014/main" id="{4CA86477-3921-460C-A0E8-6A5D17B3F8FD}"/>
              </a:ext>
            </a:extLst>
          </p:cNvPr>
          <p:cNvCxnSpPr/>
          <p:nvPr/>
        </p:nvCxnSpPr>
        <p:spPr>
          <a:xfrm rot="16200000" flipV="1">
            <a:off x="8448848" y="2065749"/>
            <a:ext cx="914400" cy="457200"/>
          </a:xfrm>
          <a:prstGeom prst="straightConnector1">
            <a:avLst/>
          </a:prstGeom>
          <a:noFill/>
          <a:ln w="9525" cap="flat" cmpd="sng" algn="ctr">
            <a:solidFill>
              <a:srgbClr val="FF0000"/>
            </a:solidFill>
            <a:prstDash val="solid"/>
            <a:tailEnd type="arrow"/>
          </a:ln>
          <a:effectLst/>
        </p:spPr>
      </p:cxnSp>
      <p:cxnSp>
        <p:nvCxnSpPr>
          <p:cNvPr id="53" name="Straight Arrow Connector 52">
            <a:extLst>
              <a:ext uri="{FF2B5EF4-FFF2-40B4-BE49-F238E27FC236}">
                <a16:creationId xmlns:a16="http://schemas.microsoft.com/office/drawing/2014/main" id="{D0862788-3D52-44BD-AA64-518BB3F510CF}"/>
              </a:ext>
            </a:extLst>
          </p:cNvPr>
          <p:cNvCxnSpPr/>
          <p:nvPr/>
        </p:nvCxnSpPr>
        <p:spPr>
          <a:xfrm rot="16200000" flipV="1">
            <a:off x="456460" y="2781300"/>
            <a:ext cx="914400" cy="152400"/>
          </a:xfrm>
          <a:prstGeom prst="straightConnector1">
            <a:avLst/>
          </a:prstGeom>
          <a:noFill/>
          <a:ln w="9525" cap="flat" cmpd="sng" algn="ctr">
            <a:solidFill>
              <a:srgbClr val="FF0000"/>
            </a:solidFill>
            <a:prstDash val="solid"/>
            <a:tailEnd type="arrow"/>
          </a:ln>
          <a:effectLst/>
        </p:spPr>
      </p:cxnSp>
      <p:sp>
        <p:nvSpPr>
          <p:cNvPr id="54" name="Rectangle 53">
            <a:extLst>
              <a:ext uri="{FF2B5EF4-FFF2-40B4-BE49-F238E27FC236}">
                <a16:creationId xmlns:a16="http://schemas.microsoft.com/office/drawing/2014/main" id="{42F6148C-3C06-4C3E-96AD-FB503EED1F12}"/>
              </a:ext>
            </a:extLst>
          </p:cNvPr>
          <p:cNvSpPr/>
          <p:nvPr/>
        </p:nvSpPr>
        <p:spPr>
          <a:xfrm>
            <a:off x="7621534" y="4384406"/>
            <a:ext cx="1676400" cy="381000"/>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mn-ea"/>
                <a:cs typeface="+mn-cs"/>
              </a:rPr>
              <a:t>math.h</a:t>
            </a:r>
          </a:p>
        </p:txBody>
      </p:sp>
      <p:cxnSp>
        <p:nvCxnSpPr>
          <p:cNvPr id="55" name="Straight Arrow Connector 54">
            <a:extLst>
              <a:ext uri="{FF2B5EF4-FFF2-40B4-BE49-F238E27FC236}">
                <a16:creationId xmlns:a16="http://schemas.microsoft.com/office/drawing/2014/main" id="{435E7BB3-9572-4DB5-803D-8EA379612A78}"/>
              </a:ext>
            </a:extLst>
          </p:cNvPr>
          <p:cNvCxnSpPr>
            <a:stCxn id="54" idx="1"/>
          </p:cNvCxnSpPr>
          <p:nvPr/>
        </p:nvCxnSpPr>
        <p:spPr>
          <a:xfrm rot="10800000" flipV="1">
            <a:off x="6402334" y="4574906"/>
            <a:ext cx="1219200" cy="1028700"/>
          </a:xfrm>
          <a:prstGeom prst="straightConnector1">
            <a:avLst/>
          </a:prstGeom>
          <a:noFill/>
          <a:ln w="9525" cap="flat" cmpd="sng" algn="ctr">
            <a:solidFill>
              <a:srgbClr val="FF0000"/>
            </a:solidFill>
            <a:prstDash val="solid"/>
            <a:tailEnd type="arrow"/>
          </a:ln>
          <a:effectLst/>
        </p:spPr>
      </p:cxnSp>
    </p:spTree>
    <p:extLst>
      <p:ext uri="{BB962C8B-B14F-4D97-AF65-F5344CB8AC3E}">
        <p14:creationId xmlns:p14="http://schemas.microsoft.com/office/powerpoint/2010/main" val="37207205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35215-362E-4B9E-8FDD-C15E5EBE4E3B}"/>
              </a:ext>
            </a:extLst>
          </p:cNvPr>
          <p:cNvSpPr>
            <a:spLocks noGrp="1"/>
          </p:cNvSpPr>
          <p:nvPr>
            <p:ph type="title"/>
          </p:nvPr>
        </p:nvSpPr>
        <p:spPr/>
        <p:txBody>
          <a:bodyPr/>
          <a:lstStyle/>
          <a:p>
            <a:r>
              <a:rPr lang="en-US" dirty="0"/>
              <a:t>Iteration - </a:t>
            </a:r>
            <a:r>
              <a:rPr lang="en-US" dirty="0">
                <a:solidFill>
                  <a:srgbClr val="FF0000"/>
                </a:solidFill>
              </a:rPr>
              <a:t>for</a:t>
            </a:r>
            <a:r>
              <a:rPr lang="en-US" dirty="0"/>
              <a:t> statement</a:t>
            </a:r>
          </a:p>
        </p:txBody>
      </p:sp>
      <p:sp>
        <p:nvSpPr>
          <p:cNvPr id="3" name="Content Placeholder 2">
            <a:extLst>
              <a:ext uri="{FF2B5EF4-FFF2-40B4-BE49-F238E27FC236}">
                <a16:creationId xmlns:a16="http://schemas.microsoft.com/office/drawing/2014/main" id="{08DA6188-EE76-42F6-82DC-2D3832116BE7}"/>
              </a:ext>
            </a:extLst>
          </p:cNvPr>
          <p:cNvSpPr>
            <a:spLocks noGrp="1"/>
          </p:cNvSpPr>
          <p:nvPr>
            <p:ph idx="1"/>
          </p:nvPr>
        </p:nvSpPr>
        <p:spPr/>
        <p:txBody>
          <a:bodyPr>
            <a:normAutofit fontScale="92500" lnSpcReduction="10000"/>
          </a:bodyPr>
          <a:lstStyle/>
          <a:p>
            <a:pPr eaLnBrk="1" hangingPunct="1">
              <a:defRPr/>
            </a:pPr>
            <a:r>
              <a:rPr lang="en-US" sz="2600" b="1" dirty="0">
                <a:solidFill>
                  <a:srgbClr val="0000FF"/>
                </a:solidFill>
                <a:latin typeface="Arial (Body)"/>
              </a:rPr>
              <a:t>for ( </a:t>
            </a:r>
            <a:r>
              <a:rPr lang="en-US" sz="2600" b="1" dirty="0" err="1">
                <a:solidFill>
                  <a:srgbClr val="00B050"/>
                </a:solidFill>
                <a:latin typeface="Arial (Body)"/>
              </a:rPr>
              <a:t>InitBlock</a:t>
            </a:r>
            <a:r>
              <a:rPr lang="en-US" sz="2600" b="1" dirty="0">
                <a:solidFill>
                  <a:srgbClr val="FF0000"/>
                </a:solidFill>
                <a:latin typeface="Arial (Body)"/>
              </a:rPr>
              <a:t>;</a:t>
            </a:r>
            <a:r>
              <a:rPr lang="en-US" sz="2600" b="1" dirty="0">
                <a:latin typeface="Arial (Body)"/>
              </a:rPr>
              <a:t> </a:t>
            </a:r>
            <a:r>
              <a:rPr lang="en-US" sz="2600" b="1" dirty="0">
                <a:solidFill>
                  <a:srgbClr val="FF0000"/>
                </a:solidFill>
                <a:latin typeface="Arial (Body)"/>
              </a:rPr>
              <a:t>Condition ;</a:t>
            </a:r>
            <a:r>
              <a:rPr lang="en-US" sz="2600" b="1" dirty="0">
                <a:latin typeface="Arial (Body)"/>
              </a:rPr>
              <a:t> Task2</a:t>
            </a:r>
            <a:r>
              <a:rPr lang="en-US" sz="2600" b="1" dirty="0">
                <a:solidFill>
                  <a:srgbClr val="0000FF"/>
                </a:solidFill>
                <a:latin typeface="Arial (Body)"/>
              </a:rPr>
              <a:t>)</a:t>
            </a:r>
            <a:r>
              <a:rPr lang="en-US" sz="2600" b="1" dirty="0">
                <a:latin typeface="Arial (Body)"/>
              </a:rPr>
              <a:t> Task1;</a:t>
            </a:r>
          </a:p>
          <a:p>
            <a:pPr eaLnBrk="1" hangingPunct="1">
              <a:defRPr/>
            </a:pPr>
            <a:r>
              <a:rPr lang="en-US" sz="2600" b="1" dirty="0">
                <a:solidFill>
                  <a:srgbClr val="0000FF"/>
                </a:solidFill>
                <a:latin typeface="Arial (Body)"/>
              </a:rPr>
              <a:t>for ( </a:t>
            </a:r>
            <a:r>
              <a:rPr lang="en-US" sz="2600" b="1" dirty="0">
                <a:solidFill>
                  <a:srgbClr val="00B050"/>
                </a:solidFill>
                <a:latin typeface="Arial (Body)"/>
              </a:rPr>
              <a:t>Init1, Init2</a:t>
            </a:r>
            <a:r>
              <a:rPr lang="en-US" sz="2600" b="1" dirty="0">
                <a:solidFill>
                  <a:srgbClr val="FF0000"/>
                </a:solidFill>
                <a:latin typeface="Arial (Body)"/>
              </a:rPr>
              <a:t>;</a:t>
            </a:r>
            <a:r>
              <a:rPr lang="en-US" sz="2600" b="1" dirty="0">
                <a:latin typeface="Arial (Body)"/>
              </a:rPr>
              <a:t> </a:t>
            </a:r>
            <a:r>
              <a:rPr lang="en-US" sz="2600" b="1" dirty="0">
                <a:solidFill>
                  <a:srgbClr val="FF0000"/>
                </a:solidFill>
                <a:latin typeface="Arial (Body)"/>
              </a:rPr>
              <a:t>Condition ;</a:t>
            </a:r>
            <a:r>
              <a:rPr lang="en-US" sz="2600" b="1" dirty="0">
                <a:latin typeface="Arial (Body)"/>
              </a:rPr>
              <a:t> Task1, Task2</a:t>
            </a:r>
            <a:r>
              <a:rPr lang="en-US" sz="2600" b="1" dirty="0">
                <a:solidFill>
                  <a:srgbClr val="0000FF"/>
                </a:solidFill>
                <a:latin typeface="Arial (Body)"/>
              </a:rPr>
              <a:t>);</a:t>
            </a:r>
          </a:p>
          <a:p>
            <a:pPr eaLnBrk="1" hangingPunct="1">
              <a:defRPr/>
            </a:pPr>
            <a:r>
              <a:rPr lang="en-US" sz="2600" b="1" dirty="0" err="1">
                <a:solidFill>
                  <a:srgbClr val="00B050"/>
                </a:solidFill>
                <a:latin typeface="Arial (Body)"/>
              </a:rPr>
              <a:t>InitBlock</a:t>
            </a:r>
            <a:r>
              <a:rPr lang="en-US" sz="2600" b="1" dirty="0">
                <a:solidFill>
                  <a:srgbClr val="00B050"/>
                </a:solidFill>
                <a:latin typeface="Arial (Body)"/>
              </a:rPr>
              <a:t>;</a:t>
            </a:r>
          </a:p>
          <a:p>
            <a:pPr lvl="1">
              <a:buNone/>
              <a:defRPr/>
            </a:pPr>
            <a:r>
              <a:rPr lang="en-US" b="1" dirty="0">
                <a:solidFill>
                  <a:srgbClr val="0000FF"/>
                </a:solidFill>
                <a:latin typeface="Arial (Body)"/>
              </a:rPr>
              <a:t>    for ( </a:t>
            </a:r>
            <a:r>
              <a:rPr lang="en-US" b="1" dirty="0">
                <a:solidFill>
                  <a:srgbClr val="FF0000"/>
                </a:solidFill>
                <a:latin typeface="Arial (Body)"/>
              </a:rPr>
              <a:t>; Condition ;</a:t>
            </a:r>
            <a:r>
              <a:rPr lang="en-US" b="1" dirty="0">
                <a:latin typeface="Arial (Body)"/>
              </a:rPr>
              <a:t> Task2</a:t>
            </a:r>
            <a:r>
              <a:rPr lang="en-US" b="1" dirty="0">
                <a:solidFill>
                  <a:srgbClr val="0000FF"/>
                </a:solidFill>
                <a:latin typeface="Arial (Body)"/>
              </a:rPr>
              <a:t>)</a:t>
            </a:r>
            <a:r>
              <a:rPr lang="en-US" b="1" dirty="0">
                <a:latin typeface="Arial (Body)"/>
              </a:rPr>
              <a:t> Task1;</a:t>
            </a:r>
          </a:p>
          <a:p>
            <a:pPr eaLnBrk="1" hangingPunct="1">
              <a:defRPr/>
            </a:pPr>
            <a:r>
              <a:rPr lang="en-US" sz="2600" b="1" dirty="0" err="1">
                <a:solidFill>
                  <a:srgbClr val="00B050"/>
                </a:solidFill>
                <a:latin typeface="Arial (Body)"/>
              </a:rPr>
              <a:t>InitBlock</a:t>
            </a:r>
            <a:r>
              <a:rPr lang="en-US" sz="2600" b="1" dirty="0">
                <a:solidFill>
                  <a:srgbClr val="00B050"/>
                </a:solidFill>
                <a:latin typeface="Arial (Body)"/>
              </a:rPr>
              <a:t>;</a:t>
            </a:r>
          </a:p>
          <a:p>
            <a:pPr lvl="1">
              <a:lnSpc>
                <a:spcPct val="120000"/>
              </a:lnSpc>
              <a:spcBef>
                <a:spcPts val="600"/>
              </a:spcBef>
              <a:buNone/>
              <a:defRPr/>
            </a:pPr>
            <a:r>
              <a:rPr lang="en-US" b="1" dirty="0">
                <a:latin typeface="Arial (Body)"/>
              </a:rPr>
              <a:t>    </a:t>
            </a:r>
            <a:r>
              <a:rPr lang="en-US" b="1" dirty="0">
                <a:solidFill>
                  <a:srgbClr val="0000FF"/>
                </a:solidFill>
                <a:latin typeface="Arial (Body)"/>
              </a:rPr>
              <a:t>for ( </a:t>
            </a:r>
            <a:r>
              <a:rPr lang="en-US" b="1" dirty="0">
                <a:solidFill>
                  <a:srgbClr val="FF0000"/>
                </a:solidFill>
                <a:latin typeface="Arial (Body)"/>
              </a:rPr>
              <a:t>; Condition ;</a:t>
            </a:r>
            <a:r>
              <a:rPr lang="en-US" b="1" dirty="0">
                <a:solidFill>
                  <a:srgbClr val="0000FF"/>
                </a:solidFill>
                <a:latin typeface="Arial (Body)"/>
              </a:rPr>
              <a:t>)</a:t>
            </a:r>
          </a:p>
          <a:p>
            <a:pPr lvl="1">
              <a:lnSpc>
                <a:spcPct val="120000"/>
              </a:lnSpc>
              <a:spcBef>
                <a:spcPts val="600"/>
              </a:spcBef>
              <a:buNone/>
              <a:defRPr/>
            </a:pPr>
            <a:r>
              <a:rPr lang="en-US" b="1" dirty="0">
                <a:latin typeface="Arial (Body)"/>
              </a:rPr>
              <a:t>    { </a:t>
            </a:r>
          </a:p>
          <a:p>
            <a:pPr lvl="1">
              <a:lnSpc>
                <a:spcPct val="120000"/>
              </a:lnSpc>
              <a:spcBef>
                <a:spcPts val="600"/>
              </a:spcBef>
              <a:buNone/>
              <a:defRPr/>
            </a:pPr>
            <a:r>
              <a:rPr lang="en-US" b="1" dirty="0">
                <a:latin typeface="Arial (Body)"/>
              </a:rPr>
              <a:t>		Task1;</a:t>
            </a:r>
          </a:p>
          <a:p>
            <a:pPr lvl="1">
              <a:lnSpc>
                <a:spcPct val="120000"/>
              </a:lnSpc>
              <a:spcBef>
                <a:spcPts val="600"/>
              </a:spcBef>
              <a:buNone/>
              <a:defRPr/>
            </a:pPr>
            <a:r>
              <a:rPr lang="en-US" b="1" dirty="0">
                <a:latin typeface="Arial (Body)"/>
              </a:rPr>
              <a:t>		Task2;</a:t>
            </a:r>
          </a:p>
          <a:p>
            <a:pPr lvl="1">
              <a:lnSpc>
                <a:spcPct val="120000"/>
              </a:lnSpc>
              <a:spcBef>
                <a:spcPts val="600"/>
              </a:spcBef>
              <a:buNone/>
              <a:defRPr/>
            </a:pPr>
            <a:r>
              <a:rPr lang="en-US" b="1" dirty="0">
                <a:latin typeface="Arial (Body)"/>
              </a:rPr>
              <a:t>    }</a:t>
            </a:r>
          </a:p>
        </p:txBody>
      </p:sp>
      <p:sp>
        <p:nvSpPr>
          <p:cNvPr id="4" name="Slide Number Placeholder 3">
            <a:extLst>
              <a:ext uri="{FF2B5EF4-FFF2-40B4-BE49-F238E27FC236}">
                <a16:creationId xmlns:a16="http://schemas.microsoft.com/office/drawing/2014/main" id="{B150FF30-8BA5-4D3F-81DF-CA7AA03CC046}"/>
              </a:ext>
            </a:extLst>
          </p:cNvPr>
          <p:cNvSpPr>
            <a:spLocks noGrp="1"/>
          </p:cNvSpPr>
          <p:nvPr>
            <p:ph type="sldNum" sz="quarter" idx="12"/>
          </p:nvPr>
        </p:nvSpPr>
        <p:spPr/>
        <p:txBody>
          <a:bodyPr/>
          <a:lstStyle/>
          <a:p>
            <a:fld id="{CC0149FD-98BB-4821-915B-09C9BFE4B727}" type="slidenum">
              <a:rPr lang="en-US" smtClean="0"/>
              <a:pPr/>
              <a:t>28</a:t>
            </a:fld>
            <a:endParaRPr lang="en-US" dirty="0"/>
          </a:p>
        </p:txBody>
      </p:sp>
      <p:sp>
        <p:nvSpPr>
          <p:cNvPr id="5" name="Date Placeholder 4">
            <a:extLst>
              <a:ext uri="{FF2B5EF4-FFF2-40B4-BE49-F238E27FC236}">
                <a16:creationId xmlns:a16="http://schemas.microsoft.com/office/drawing/2014/main" id="{4A7DBF3C-A1BB-4897-B0B8-7423A78F3E1C}"/>
              </a:ext>
            </a:extLst>
          </p:cNvPr>
          <p:cNvSpPr>
            <a:spLocks noGrp="1"/>
          </p:cNvSpPr>
          <p:nvPr>
            <p:ph type="dt" sz="half" idx="10"/>
          </p:nvPr>
        </p:nvSpPr>
        <p:spPr/>
        <p:txBody>
          <a:bodyPr/>
          <a:lstStyle/>
          <a:p>
            <a:fld id="{17256740-3DC7-40BE-968F-29F94186F3AD}" type="datetime1">
              <a:rPr lang="vi-VN" smtClean="0"/>
              <a:t>30/12/2024</a:t>
            </a:fld>
            <a:endParaRPr lang="en-US" dirty="0"/>
          </a:p>
        </p:txBody>
      </p:sp>
      <p:pic>
        <p:nvPicPr>
          <p:cNvPr id="38" name="Picture 37">
            <a:extLst>
              <a:ext uri="{FF2B5EF4-FFF2-40B4-BE49-F238E27FC236}">
                <a16:creationId xmlns:a16="http://schemas.microsoft.com/office/drawing/2014/main" id="{98D9F74E-E275-434F-9A8A-8174AFCC005B}"/>
              </a:ext>
            </a:extLst>
          </p:cNvPr>
          <p:cNvPicPr>
            <a:picLocks noChangeAspect="1"/>
          </p:cNvPicPr>
          <p:nvPr/>
        </p:nvPicPr>
        <p:blipFill>
          <a:blip r:embed="rId2"/>
          <a:stretch>
            <a:fillRect/>
          </a:stretch>
        </p:blipFill>
        <p:spPr>
          <a:xfrm>
            <a:off x="8164301" y="1220775"/>
            <a:ext cx="3461642" cy="4691747"/>
          </a:xfrm>
          <a:prstGeom prst="rect">
            <a:avLst/>
          </a:prstGeom>
        </p:spPr>
      </p:pic>
    </p:spTree>
    <p:extLst>
      <p:ext uri="{BB962C8B-B14F-4D97-AF65-F5344CB8AC3E}">
        <p14:creationId xmlns:p14="http://schemas.microsoft.com/office/powerpoint/2010/main" val="24790969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D4933-6C52-4573-AECB-FFCB5D820598}"/>
              </a:ext>
            </a:extLst>
          </p:cNvPr>
          <p:cNvSpPr>
            <a:spLocks noGrp="1"/>
          </p:cNvSpPr>
          <p:nvPr>
            <p:ph type="title"/>
          </p:nvPr>
        </p:nvSpPr>
        <p:spPr>
          <a:xfrm>
            <a:off x="838200" y="751721"/>
            <a:ext cx="10515600" cy="575433"/>
          </a:xfrm>
        </p:spPr>
        <p:txBody>
          <a:bodyPr/>
          <a:lstStyle/>
          <a:p>
            <a:r>
              <a:rPr lang="en-US" dirty="0"/>
              <a:t>Iteration - </a:t>
            </a:r>
            <a:r>
              <a:rPr lang="en-US" dirty="0">
                <a:solidFill>
                  <a:srgbClr val="FF0000"/>
                </a:solidFill>
              </a:rPr>
              <a:t>for</a:t>
            </a:r>
            <a:r>
              <a:rPr lang="en-US" dirty="0"/>
              <a:t> statement (cont.)</a:t>
            </a:r>
          </a:p>
        </p:txBody>
      </p:sp>
      <p:sp>
        <p:nvSpPr>
          <p:cNvPr id="3" name="Content Placeholder 2">
            <a:extLst>
              <a:ext uri="{FF2B5EF4-FFF2-40B4-BE49-F238E27FC236}">
                <a16:creationId xmlns:a16="http://schemas.microsoft.com/office/drawing/2014/main" id="{11AAB93C-9DFE-479C-B281-FFD8FA1FFBF8}"/>
              </a:ext>
            </a:extLst>
          </p:cNvPr>
          <p:cNvSpPr>
            <a:spLocks noGrp="1"/>
          </p:cNvSpPr>
          <p:nvPr>
            <p:ph idx="1"/>
          </p:nvPr>
        </p:nvSpPr>
        <p:spPr>
          <a:xfrm>
            <a:off x="838201" y="1318747"/>
            <a:ext cx="10515600" cy="5003400"/>
          </a:xfrm>
        </p:spPr>
        <p:txBody>
          <a:bodyPr/>
          <a:lstStyle/>
          <a:p>
            <a:r>
              <a:rPr lang="en-US" b="1" dirty="0"/>
              <a:t>Example</a:t>
            </a:r>
            <a:r>
              <a:rPr lang="en-US" dirty="0"/>
              <a:t>: Write a program that will calculate 1+2+3+…+n.</a:t>
            </a:r>
          </a:p>
        </p:txBody>
      </p:sp>
      <p:sp>
        <p:nvSpPr>
          <p:cNvPr id="4" name="Slide Number Placeholder 3">
            <a:extLst>
              <a:ext uri="{FF2B5EF4-FFF2-40B4-BE49-F238E27FC236}">
                <a16:creationId xmlns:a16="http://schemas.microsoft.com/office/drawing/2014/main" id="{3E095348-CCA6-401C-8F44-87C9CF696718}"/>
              </a:ext>
            </a:extLst>
          </p:cNvPr>
          <p:cNvSpPr>
            <a:spLocks noGrp="1"/>
          </p:cNvSpPr>
          <p:nvPr>
            <p:ph type="sldNum" sz="quarter" idx="12"/>
          </p:nvPr>
        </p:nvSpPr>
        <p:spPr/>
        <p:txBody>
          <a:bodyPr/>
          <a:lstStyle/>
          <a:p>
            <a:fld id="{CC0149FD-98BB-4821-915B-09C9BFE4B727}" type="slidenum">
              <a:rPr lang="en-US" smtClean="0"/>
              <a:pPr/>
              <a:t>29</a:t>
            </a:fld>
            <a:endParaRPr lang="en-US" dirty="0"/>
          </a:p>
        </p:txBody>
      </p:sp>
      <p:sp>
        <p:nvSpPr>
          <p:cNvPr id="5" name="Date Placeholder 4">
            <a:extLst>
              <a:ext uri="{FF2B5EF4-FFF2-40B4-BE49-F238E27FC236}">
                <a16:creationId xmlns:a16="http://schemas.microsoft.com/office/drawing/2014/main" id="{60979025-4110-404B-868D-7D2F5836EC16}"/>
              </a:ext>
            </a:extLst>
          </p:cNvPr>
          <p:cNvSpPr>
            <a:spLocks noGrp="1"/>
          </p:cNvSpPr>
          <p:nvPr>
            <p:ph type="dt" sz="half" idx="10"/>
          </p:nvPr>
        </p:nvSpPr>
        <p:spPr/>
        <p:txBody>
          <a:bodyPr/>
          <a:lstStyle/>
          <a:p>
            <a:fld id="{17256740-3DC7-40BE-968F-29F94186F3AD}" type="datetime1">
              <a:rPr lang="vi-VN" smtClean="0"/>
              <a:t>30/12/2024</a:t>
            </a:fld>
            <a:endParaRPr lang="en-US" dirty="0"/>
          </a:p>
        </p:txBody>
      </p:sp>
      <p:sp>
        <p:nvSpPr>
          <p:cNvPr id="6" name="Rectangle 5">
            <a:extLst>
              <a:ext uri="{FF2B5EF4-FFF2-40B4-BE49-F238E27FC236}">
                <a16:creationId xmlns:a16="http://schemas.microsoft.com/office/drawing/2014/main" id="{FCAC71CA-1154-4C8B-A57A-1F019916D0E1}"/>
              </a:ext>
            </a:extLst>
          </p:cNvPr>
          <p:cNvSpPr/>
          <p:nvPr/>
        </p:nvSpPr>
        <p:spPr>
          <a:xfrm>
            <a:off x="622850" y="2568590"/>
            <a:ext cx="2590800" cy="2743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a:t>Accepted variable: int n</a:t>
            </a:r>
            <a:endParaRPr lang="en-US" dirty="0">
              <a:sym typeface="Wingdings" pitchFamily="2" charset="2"/>
            </a:endParaRPr>
          </a:p>
          <a:p>
            <a:r>
              <a:rPr lang="en-US" dirty="0"/>
              <a:t>Sum 1 .. N </a:t>
            </a:r>
            <a:r>
              <a:rPr lang="en-US" dirty="0">
                <a:sym typeface="Wingdings" pitchFamily="2" charset="2"/>
              </a:rPr>
              <a:t> int sum</a:t>
            </a:r>
            <a:endParaRPr lang="en-US" dirty="0"/>
          </a:p>
          <a:p>
            <a:r>
              <a:rPr lang="en-US" b="1" u="sng" dirty="0"/>
              <a:t>Algorithm</a:t>
            </a:r>
          </a:p>
          <a:p>
            <a:r>
              <a:rPr lang="en-US" dirty="0"/>
              <a:t>Accept n</a:t>
            </a:r>
          </a:p>
          <a:p>
            <a:r>
              <a:rPr lang="en-US" dirty="0"/>
              <a:t>Loop:</a:t>
            </a:r>
          </a:p>
          <a:p>
            <a:r>
              <a:rPr lang="en-US" dirty="0"/>
              <a:t>   Initialize i=1, sum=0</a:t>
            </a:r>
          </a:p>
          <a:p>
            <a:r>
              <a:rPr lang="en-US" dirty="0"/>
              <a:t>   Condition i&lt;=n</a:t>
            </a:r>
          </a:p>
          <a:p>
            <a:r>
              <a:rPr lang="en-US" dirty="0"/>
              <a:t>   Tasks:  sum += i; i++;</a:t>
            </a:r>
          </a:p>
          <a:p>
            <a:r>
              <a:rPr lang="en-US" dirty="0"/>
              <a:t>Print out sum</a:t>
            </a:r>
          </a:p>
        </p:txBody>
      </p:sp>
      <p:pic>
        <p:nvPicPr>
          <p:cNvPr id="10" name="Picture 9">
            <a:extLst>
              <a:ext uri="{FF2B5EF4-FFF2-40B4-BE49-F238E27FC236}">
                <a16:creationId xmlns:a16="http://schemas.microsoft.com/office/drawing/2014/main" id="{AB034009-2DEF-4406-B993-CFF42508995B}"/>
              </a:ext>
            </a:extLst>
          </p:cNvPr>
          <p:cNvPicPr>
            <a:picLocks noChangeAspect="1"/>
          </p:cNvPicPr>
          <p:nvPr/>
        </p:nvPicPr>
        <p:blipFill>
          <a:blip r:embed="rId2"/>
          <a:stretch>
            <a:fillRect/>
          </a:stretch>
        </p:blipFill>
        <p:spPr>
          <a:xfrm>
            <a:off x="4079758" y="1935881"/>
            <a:ext cx="3907693" cy="3949442"/>
          </a:xfrm>
          <a:prstGeom prst="rect">
            <a:avLst/>
          </a:prstGeom>
        </p:spPr>
      </p:pic>
      <p:pic>
        <p:nvPicPr>
          <p:cNvPr id="12" name="Picture 11">
            <a:extLst>
              <a:ext uri="{FF2B5EF4-FFF2-40B4-BE49-F238E27FC236}">
                <a16:creationId xmlns:a16="http://schemas.microsoft.com/office/drawing/2014/main" id="{5F88C937-4CB9-4BC0-AD35-7828FF99F9C1}"/>
              </a:ext>
            </a:extLst>
          </p:cNvPr>
          <p:cNvPicPr>
            <a:picLocks noChangeAspect="1"/>
          </p:cNvPicPr>
          <p:nvPr/>
        </p:nvPicPr>
        <p:blipFill>
          <a:blip r:embed="rId3"/>
          <a:stretch>
            <a:fillRect/>
          </a:stretch>
        </p:blipFill>
        <p:spPr>
          <a:xfrm>
            <a:off x="7987451" y="2583091"/>
            <a:ext cx="3907693" cy="1258559"/>
          </a:xfrm>
          <a:prstGeom prst="rect">
            <a:avLst/>
          </a:prstGeom>
          <a:ln>
            <a:solidFill>
              <a:srgbClr val="002060"/>
            </a:solidFill>
          </a:ln>
        </p:spPr>
      </p:pic>
      <p:sp>
        <p:nvSpPr>
          <p:cNvPr id="14" name="TextBox 13">
            <a:extLst>
              <a:ext uri="{FF2B5EF4-FFF2-40B4-BE49-F238E27FC236}">
                <a16:creationId xmlns:a16="http://schemas.microsoft.com/office/drawing/2014/main" id="{7137AC03-66F1-4FFD-A560-37ED04D3DD49}"/>
              </a:ext>
            </a:extLst>
          </p:cNvPr>
          <p:cNvSpPr txBox="1"/>
          <p:nvPr/>
        </p:nvSpPr>
        <p:spPr>
          <a:xfrm>
            <a:off x="622850" y="6041901"/>
            <a:ext cx="11272294" cy="369332"/>
          </a:xfrm>
          <a:prstGeom prst="rect">
            <a:avLst/>
          </a:prstGeom>
          <a:solidFill>
            <a:schemeClr val="bg1"/>
          </a:solidFill>
          <a:ln>
            <a:solidFill>
              <a:srgbClr val="FF0000"/>
            </a:solidFill>
          </a:ln>
        </p:spPr>
        <p:txBody>
          <a:bodyPr wrap="square">
            <a:spAutoFit/>
          </a:bodyPr>
          <a:lstStyle/>
          <a:p>
            <a:r>
              <a:rPr lang="en-US" dirty="0">
                <a:solidFill>
                  <a:srgbClr val="0000FF"/>
                </a:solidFill>
              </a:rPr>
              <a:t>Requirement: Students practice other structures of for and give feedback.</a:t>
            </a:r>
          </a:p>
        </p:txBody>
      </p:sp>
    </p:spTree>
    <p:extLst>
      <p:ext uri="{BB962C8B-B14F-4D97-AF65-F5344CB8AC3E}">
        <p14:creationId xmlns:p14="http://schemas.microsoft.com/office/powerpoint/2010/main" val="1546146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704497" y="787486"/>
            <a:ext cx="10806720" cy="748017"/>
          </a:xfrm>
        </p:spPr>
        <p:txBody>
          <a:bodyPr>
            <a:normAutofit/>
          </a:bodyPr>
          <a:lstStyle/>
          <a:p>
            <a:r>
              <a:rPr lang="en-US" sz="4000" b="1" dirty="0"/>
              <a:t>Objectives</a:t>
            </a:r>
          </a:p>
        </p:txBody>
      </p:sp>
      <p:sp>
        <p:nvSpPr>
          <p:cNvPr id="18435" name="Rectangle 3"/>
          <p:cNvSpPr>
            <a:spLocks noGrp="1"/>
          </p:cNvSpPr>
          <p:nvPr>
            <p:ph idx="1"/>
          </p:nvPr>
        </p:nvSpPr>
        <p:spPr>
          <a:xfrm>
            <a:off x="704497" y="1702486"/>
            <a:ext cx="10724763" cy="4679891"/>
          </a:xfrm>
        </p:spPr>
        <p:txBody>
          <a:bodyPr>
            <a:normAutofit/>
          </a:bodyPr>
          <a:lstStyle/>
          <a:p>
            <a:pPr marL="0" indent="0" algn="just">
              <a:lnSpc>
                <a:spcPct val="150000"/>
              </a:lnSpc>
              <a:spcBef>
                <a:spcPts val="600"/>
              </a:spcBef>
              <a:spcAft>
                <a:spcPts val="600"/>
              </a:spcAft>
              <a:buClr>
                <a:srgbClr val="973735"/>
              </a:buClr>
              <a:buSzPct val="50000"/>
              <a:buNone/>
              <a:defRPr/>
            </a:pPr>
            <a:r>
              <a:rPr lang="en-US" dirty="0"/>
              <a:t>After studying this section, you should be able to:</a:t>
            </a:r>
            <a:endParaRPr lang="en-US" sz="100" dirty="0"/>
          </a:p>
          <a:p>
            <a:r>
              <a:rPr lang="en-US" sz="2500" dirty="0"/>
              <a:t>How to develop a C- program? </a:t>
            </a:r>
          </a:p>
          <a:p>
            <a:pPr marL="0" indent="0">
              <a:buNone/>
            </a:pPr>
            <a:r>
              <a:rPr lang="en-US" sz="2500" dirty="0">
                <a:sym typeface="Wingdings" pitchFamily="2" charset="2"/>
              </a:rPr>
              <a:t>      </a:t>
            </a:r>
            <a:r>
              <a:rPr lang="en-US" sz="2500" b="1" dirty="0">
                <a:sym typeface="Wingdings" pitchFamily="2" charset="2"/>
              </a:rPr>
              <a:t>Logic constructs</a:t>
            </a:r>
            <a:endParaRPr lang="en-US" sz="2500" b="1" dirty="0"/>
          </a:p>
          <a:p>
            <a:r>
              <a:rPr lang="en-US" sz="2500" dirty="0"/>
              <a:t>When I develop a C-program, what are things that I should follow? </a:t>
            </a:r>
          </a:p>
          <a:p>
            <a:pPr marL="0" indent="0">
              <a:buNone/>
            </a:pPr>
            <a:r>
              <a:rPr lang="en-US" sz="2500" dirty="0">
                <a:sym typeface="Wingdings" pitchFamily="2" charset="2"/>
              </a:rPr>
              <a:t>      </a:t>
            </a:r>
            <a:r>
              <a:rPr lang="en-US" sz="2500" b="1" dirty="0">
                <a:sym typeface="Wingdings" pitchFamily="2" charset="2"/>
              </a:rPr>
              <a:t>Programming styles</a:t>
            </a:r>
            <a:endParaRPr lang="en-US" sz="2500" b="1" dirty="0"/>
          </a:p>
          <a:p>
            <a:r>
              <a:rPr lang="en-US" sz="2500" dirty="0"/>
              <a:t>How I can understand a program? </a:t>
            </a:r>
          </a:p>
          <a:p>
            <a:pPr marL="0" indent="0">
              <a:buNone/>
            </a:pPr>
            <a:r>
              <a:rPr lang="en-US" sz="2500" dirty="0">
                <a:sym typeface="Wingdings" pitchFamily="2" charset="2"/>
              </a:rPr>
              <a:t>      </a:t>
            </a:r>
            <a:r>
              <a:rPr lang="en-US" sz="2500" b="1" dirty="0">
                <a:sym typeface="Wingdings" pitchFamily="2" charset="2"/>
              </a:rPr>
              <a:t>Walkthroughs and debug</a:t>
            </a:r>
            <a:endParaRPr lang="en-US" sz="2500" b="1"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3</a:t>
            </a:fld>
            <a:endParaRPr kumimoji="0" lang="en-US" dirty="0"/>
          </a:p>
        </p:txBody>
      </p:sp>
      <p:sp>
        <p:nvSpPr>
          <p:cNvPr id="2" name="Date Placeholder 1"/>
          <p:cNvSpPr>
            <a:spLocks noGrp="1"/>
          </p:cNvSpPr>
          <p:nvPr>
            <p:ph type="dt" sz="half" idx="10"/>
          </p:nvPr>
        </p:nvSpPr>
        <p:spPr/>
        <p:txBody>
          <a:bodyPr/>
          <a:lstStyle/>
          <a:p>
            <a:fld id="{2F7325C5-B2EF-4E6F-A1DB-F1803A7D3906}" type="datetime1">
              <a:rPr lang="vi-VN" smtClean="0"/>
              <a:t>30/12/2024</a:t>
            </a:fld>
            <a:endParaRPr lang="en-US" dirty="0"/>
          </a:p>
        </p:txBody>
      </p:sp>
    </p:spTree>
    <p:extLst>
      <p:ext uri="{BB962C8B-B14F-4D97-AF65-F5344CB8AC3E}">
        <p14:creationId xmlns:p14="http://schemas.microsoft.com/office/powerpoint/2010/main" val="29379553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35215-362E-4B9E-8FDD-C15E5EBE4E3B}"/>
              </a:ext>
            </a:extLst>
          </p:cNvPr>
          <p:cNvSpPr>
            <a:spLocks noGrp="1"/>
          </p:cNvSpPr>
          <p:nvPr>
            <p:ph type="title"/>
          </p:nvPr>
        </p:nvSpPr>
        <p:spPr/>
        <p:txBody>
          <a:bodyPr/>
          <a:lstStyle/>
          <a:p>
            <a:r>
              <a:rPr lang="en-US" dirty="0"/>
              <a:t>Iteration - </a:t>
            </a:r>
            <a:r>
              <a:rPr lang="en-US" dirty="0">
                <a:solidFill>
                  <a:srgbClr val="FF0000"/>
                </a:solidFill>
              </a:rPr>
              <a:t>for</a:t>
            </a:r>
            <a:r>
              <a:rPr lang="en-US" dirty="0"/>
              <a:t> statement</a:t>
            </a:r>
          </a:p>
        </p:txBody>
      </p:sp>
      <p:sp>
        <p:nvSpPr>
          <p:cNvPr id="3" name="Content Placeholder 2">
            <a:extLst>
              <a:ext uri="{FF2B5EF4-FFF2-40B4-BE49-F238E27FC236}">
                <a16:creationId xmlns:a16="http://schemas.microsoft.com/office/drawing/2014/main" id="{08DA6188-EE76-42F6-82DC-2D3832116BE7}"/>
              </a:ext>
            </a:extLst>
          </p:cNvPr>
          <p:cNvSpPr>
            <a:spLocks noGrp="1"/>
          </p:cNvSpPr>
          <p:nvPr>
            <p:ph idx="1"/>
          </p:nvPr>
        </p:nvSpPr>
        <p:spPr/>
        <p:txBody>
          <a:bodyPr>
            <a:normAutofit/>
          </a:bodyPr>
          <a:lstStyle/>
          <a:p>
            <a:pPr marL="0" indent="0" eaLnBrk="1" hangingPunct="1">
              <a:buNone/>
              <a:defRPr/>
            </a:pPr>
            <a:r>
              <a:rPr lang="en-US" b="1" u="sng" dirty="0">
                <a:latin typeface="Arial (Body)"/>
              </a:rPr>
              <a:t>Practice 3</a:t>
            </a:r>
            <a:r>
              <a:rPr lang="en-US" b="1" dirty="0">
                <a:latin typeface="Arial (Body)"/>
              </a:rPr>
              <a:t>:</a:t>
            </a:r>
          </a:p>
          <a:p>
            <a:pPr eaLnBrk="1" hangingPunct="1">
              <a:defRPr/>
            </a:pPr>
            <a:r>
              <a:rPr lang="en-US" dirty="0"/>
              <a:t>Write a program that will print out the ASCII table.</a:t>
            </a:r>
            <a:endParaRPr lang="en-US" b="1" dirty="0">
              <a:latin typeface="Arial (Body)"/>
            </a:endParaRPr>
          </a:p>
        </p:txBody>
      </p:sp>
      <p:sp>
        <p:nvSpPr>
          <p:cNvPr id="4" name="Slide Number Placeholder 3">
            <a:extLst>
              <a:ext uri="{FF2B5EF4-FFF2-40B4-BE49-F238E27FC236}">
                <a16:creationId xmlns:a16="http://schemas.microsoft.com/office/drawing/2014/main" id="{B150FF30-8BA5-4D3F-81DF-CA7AA03CC046}"/>
              </a:ext>
            </a:extLst>
          </p:cNvPr>
          <p:cNvSpPr>
            <a:spLocks noGrp="1"/>
          </p:cNvSpPr>
          <p:nvPr>
            <p:ph type="sldNum" sz="quarter" idx="12"/>
          </p:nvPr>
        </p:nvSpPr>
        <p:spPr/>
        <p:txBody>
          <a:bodyPr/>
          <a:lstStyle/>
          <a:p>
            <a:fld id="{CC0149FD-98BB-4821-915B-09C9BFE4B727}" type="slidenum">
              <a:rPr lang="en-US" smtClean="0"/>
              <a:pPr/>
              <a:t>30</a:t>
            </a:fld>
            <a:endParaRPr lang="en-US" dirty="0"/>
          </a:p>
        </p:txBody>
      </p:sp>
      <p:sp>
        <p:nvSpPr>
          <p:cNvPr id="5" name="Date Placeholder 4">
            <a:extLst>
              <a:ext uri="{FF2B5EF4-FFF2-40B4-BE49-F238E27FC236}">
                <a16:creationId xmlns:a16="http://schemas.microsoft.com/office/drawing/2014/main" id="{4A7DBF3C-A1BB-4897-B0B8-7423A78F3E1C}"/>
              </a:ext>
            </a:extLst>
          </p:cNvPr>
          <p:cNvSpPr>
            <a:spLocks noGrp="1"/>
          </p:cNvSpPr>
          <p:nvPr>
            <p:ph type="dt" sz="half" idx="10"/>
          </p:nvPr>
        </p:nvSpPr>
        <p:spPr/>
        <p:txBody>
          <a:bodyPr/>
          <a:lstStyle/>
          <a:p>
            <a:fld id="{17256740-3DC7-40BE-968F-29F94186F3AD}" type="datetime1">
              <a:rPr lang="vi-VN" smtClean="0"/>
              <a:t>30/12/2024</a:t>
            </a:fld>
            <a:endParaRPr lang="en-US" dirty="0"/>
          </a:p>
        </p:txBody>
      </p:sp>
      <p:sp>
        <p:nvSpPr>
          <p:cNvPr id="7" name="Rectangle 6">
            <a:extLst>
              <a:ext uri="{FF2B5EF4-FFF2-40B4-BE49-F238E27FC236}">
                <a16:creationId xmlns:a16="http://schemas.microsoft.com/office/drawing/2014/main" id="{276362FE-D653-4690-8BA5-C145B070F380}"/>
              </a:ext>
            </a:extLst>
          </p:cNvPr>
          <p:cNvSpPr/>
          <p:nvPr/>
        </p:nvSpPr>
        <p:spPr>
          <a:xfrm>
            <a:off x="1273628" y="2885337"/>
            <a:ext cx="5486400" cy="23839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b="1" u="sng" dirty="0"/>
              <a:t>Analysis</a:t>
            </a:r>
            <a:r>
              <a:rPr lang="en-US" dirty="0"/>
              <a:t>:</a:t>
            </a:r>
          </a:p>
          <a:p>
            <a:endParaRPr lang="en-US" sz="1100" dirty="0"/>
          </a:p>
          <a:p>
            <a:r>
              <a:rPr lang="en-US" dirty="0"/>
              <a:t>ASCII code : 0 </a:t>
            </a:r>
            <a:r>
              <a:rPr lang="en-US" dirty="0">
                <a:sym typeface="Wingdings" pitchFamily="2" charset="2"/>
              </a:rPr>
              <a:t> 255</a:t>
            </a:r>
          </a:p>
          <a:p>
            <a:r>
              <a:rPr lang="en-US" dirty="0"/>
              <a:t>Initialize: int code =0</a:t>
            </a:r>
          </a:p>
          <a:p>
            <a:r>
              <a:rPr lang="en-US" dirty="0"/>
              <a:t>Condition: code &lt;256</a:t>
            </a:r>
          </a:p>
          <a:p>
            <a:r>
              <a:rPr lang="en-US" dirty="0"/>
              <a:t>Task:</a:t>
            </a:r>
          </a:p>
          <a:p>
            <a:r>
              <a:rPr lang="en-US" dirty="0"/>
              <a:t>   Print the code using 4 format: %c, %d, %o, %X</a:t>
            </a:r>
          </a:p>
          <a:p>
            <a:r>
              <a:rPr lang="en-US" dirty="0"/>
              <a:t>   code = code +1</a:t>
            </a:r>
          </a:p>
        </p:txBody>
      </p:sp>
      <p:pic>
        <p:nvPicPr>
          <p:cNvPr id="8" name="Picture 2">
            <a:extLst>
              <a:ext uri="{FF2B5EF4-FFF2-40B4-BE49-F238E27FC236}">
                <a16:creationId xmlns:a16="http://schemas.microsoft.com/office/drawing/2014/main" id="{FD1F5BAF-5D45-48DF-B722-D20F0A33C358}"/>
              </a:ext>
            </a:extLst>
          </p:cNvPr>
          <p:cNvPicPr>
            <a:picLocks noChangeAspect="1" noChangeArrowheads="1"/>
          </p:cNvPicPr>
          <p:nvPr/>
        </p:nvPicPr>
        <p:blipFill>
          <a:blip r:embed="rId2"/>
          <a:srcRect/>
          <a:stretch>
            <a:fillRect/>
          </a:stretch>
        </p:blipFill>
        <p:spPr bwMode="auto">
          <a:xfrm>
            <a:off x="9150804" y="588330"/>
            <a:ext cx="2039710" cy="5681339"/>
          </a:xfrm>
          <a:prstGeom prst="rect">
            <a:avLst/>
          </a:prstGeom>
          <a:noFill/>
          <a:ln w="9525">
            <a:noFill/>
            <a:miter lim="800000"/>
            <a:headEnd/>
            <a:tailEnd/>
          </a:ln>
          <a:effectLst/>
        </p:spPr>
      </p:pic>
      <p:pic>
        <p:nvPicPr>
          <p:cNvPr id="9" name="Picture 3">
            <a:extLst>
              <a:ext uri="{FF2B5EF4-FFF2-40B4-BE49-F238E27FC236}">
                <a16:creationId xmlns:a16="http://schemas.microsoft.com/office/drawing/2014/main" id="{24A2A89A-4400-4A52-A341-FB1B417EA5DA}"/>
              </a:ext>
            </a:extLst>
          </p:cNvPr>
          <p:cNvPicPr>
            <a:picLocks noChangeAspect="1" noChangeArrowheads="1"/>
          </p:cNvPicPr>
          <p:nvPr/>
        </p:nvPicPr>
        <p:blipFill>
          <a:blip r:embed="rId3"/>
          <a:srcRect/>
          <a:stretch>
            <a:fillRect/>
          </a:stretch>
        </p:blipFill>
        <p:spPr bwMode="auto">
          <a:xfrm>
            <a:off x="838199" y="5646356"/>
            <a:ext cx="7339186" cy="536729"/>
          </a:xfrm>
          <a:prstGeom prst="rect">
            <a:avLst/>
          </a:prstGeom>
          <a:noFill/>
          <a:ln w="9525">
            <a:noFill/>
            <a:miter lim="800000"/>
            <a:headEnd/>
            <a:tailEnd/>
          </a:ln>
          <a:effectLst/>
        </p:spPr>
      </p:pic>
    </p:spTree>
    <p:extLst>
      <p:ext uri="{BB962C8B-B14F-4D97-AF65-F5344CB8AC3E}">
        <p14:creationId xmlns:p14="http://schemas.microsoft.com/office/powerpoint/2010/main" val="39627667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6BE7F-39AC-4AAA-B256-B7A76128FDB0}"/>
              </a:ext>
            </a:extLst>
          </p:cNvPr>
          <p:cNvSpPr>
            <a:spLocks noGrp="1"/>
          </p:cNvSpPr>
          <p:nvPr>
            <p:ph type="title"/>
          </p:nvPr>
        </p:nvSpPr>
        <p:spPr>
          <a:xfrm>
            <a:off x="838200" y="719063"/>
            <a:ext cx="10515600" cy="575433"/>
          </a:xfrm>
        </p:spPr>
        <p:txBody>
          <a:bodyPr/>
          <a:lstStyle/>
          <a:p>
            <a:r>
              <a:rPr lang="en-US" dirty="0"/>
              <a:t>Iteration -</a:t>
            </a:r>
            <a:r>
              <a:rPr lang="en-US" dirty="0">
                <a:solidFill>
                  <a:srgbClr val="FF0000"/>
                </a:solidFill>
              </a:rPr>
              <a:t> while</a:t>
            </a:r>
            <a:r>
              <a:rPr lang="en-US" dirty="0"/>
              <a:t>/ </a:t>
            </a:r>
            <a:r>
              <a:rPr lang="en-US" dirty="0">
                <a:solidFill>
                  <a:srgbClr val="FF0000"/>
                </a:solidFill>
              </a:rPr>
              <a:t>do … while </a:t>
            </a:r>
            <a:r>
              <a:rPr lang="en-US" dirty="0"/>
              <a:t>statements</a:t>
            </a:r>
          </a:p>
        </p:txBody>
      </p:sp>
      <p:sp>
        <p:nvSpPr>
          <p:cNvPr id="4" name="Slide Number Placeholder 3">
            <a:extLst>
              <a:ext uri="{FF2B5EF4-FFF2-40B4-BE49-F238E27FC236}">
                <a16:creationId xmlns:a16="http://schemas.microsoft.com/office/drawing/2014/main" id="{AFD7D8FF-FC37-4272-9499-4E246A83DAE8}"/>
              </a:ext>
            </a:extLst>
          </p:cNvPr>
          <p:cNvSpPr>
            <a:spLocks noGrp="1"/>
          </p:cNvSpPr>
          <p:nvPr>
            <p:ph type="sldNum" sz="quarter" idx="12"/>
          </p:nvPr>
        </p:nvSpPr>
        <p:spPr/>
        <p:txBody>
          <a:bodyPr/>
          <a:lstStyle/>
          <a:p>
            <a:fld id="{CC0149FD-98BB-4821-915B-09C9BFE4B727}" type="slidenum">
              <a:rPr lang="en-US" smtClean="0"/>
              <a:pPr/>
              <a:t>31</a:t>
            </a:fld>
            <a:endParaRPr lang="en-US" dirty="0"/>
          </a:p>
        </p:txBody>
      </p:sp>
      <p:sp>
        <p:nvSpPr>
          <p:cNvPr id="5" name="Date Placeholder 4">
            <a:extLst>
              <a:ext uri="{FF2B5EF4-FFF2-40B4-BE49-F238E27FC236}">
                <a16:creationId xmlns:a16="http://schemas.microsoft.com/office/drawing/2014/main" id="{5011F1C8-6EE7-460F-AE45-C476A396E308}"/>
              </a:ext>
            </a:extLst>
          </p:cNvPr>
          <p:cNvSpPr>
            <a:spLocks noGrp="1"/>
          </p:cNvSpPr>
          <p:nvPr>
            <p:ph type="dt" sz="half" idx="10"/>
          </p:nvPr>
        </p:nvSpPr>
        <p:spPr/>
        <p:txBody>
          <a:bodyPr/>
          <a:lstStyle/>
          <a:p>
            <a:fld id="{17256740-3DC7-40BE-968F-29F94186F3AD}" type="datetime1">
              <a:rPr lang="vi-VN" smtClean="0"/>
              <a:t>30/12/2024</a:t>
            </a:fld>
            <a:endParaRPr lang="en-US" dirty="0"/>
          </a:p>
        </p:txBody>
      </p:sp>
      <p:pic>
        <p:nvPicPr>
          <p:cNvPr id="79" name="Picture 78">
            <a:extLst>
              <a:ext uri="{FF2B5EF4-FFF2-40B4-BE49-F238E27FC236}">
                <a16:creationId xmlns:a16="http://schemas.microsoft.com/office/drawing/2014/main" id="{73AD033F-97AB-4636-8AA9-A1D161AFAF37}"/>
              </a:ext>
            </a:extLst>
          </p:cNvPr>
          <p:cNvPicPr>
            <a:picLocks noChangeAspect="1"/>
          </p:cNvPicPr>
          <p:nvPr/>
        </p:nvPicPr>
        <p:blipFill>
          <a:blip r:embed="rId2"/>
          <a:stretch>
            <a:fillRect/>
          </a:stretch>
        </p:blipFill>
        <p:spPr>
          <a:xfrm>
            <a:off x="2317030" y="1348926"/>
            <a:ext cx="7557939" cy="4933655"/>
          </a:xfrm>
          <a:prstGeom prst="rect">
            <a:avLst/>
          </a:prstGeom>
        </p:spPr>
      </p:pic>
    </p:spTree>
    <p:extLst>
      <p:ext uri="{BB962C8B-B14F-4D97-AF65-F5344CB8AC3E}">
        <p14:creationId xmlns:p14="http://schemas.microsoft.com/office/powerpoint/2010/main" val="34747051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14F56-72F6-4DE9-B1BE-321BF0056C4B}"/>
              </a:ext>
            </a:extLst>
          </p:cNvPr>
          <p:cNvSpPr>
            <a:spLocks noGrp="1"/>
          </p:cNvSpPr>
          <p:nvPr>
            <p:ph type="title"/>
          </p:nvPr>
        </p:nvSpPr>
        <p:spPr/>
        <p:txBody>
          <a:bodyPr/>
          <a:lstStyle/>
          <a:p>
            <a:r>
              <a:rPr lang="en-US" dirty="0"/>
              <a:t>Iteration -</a:t>
            </a:r>
            <a:r>
              <a:rPr lang="en-US" dirty="0">
                <a:solidFill>
                  <a:srgbClr val="FF0000"/>
                </a:solidFill>
              </a:rPr>
              <a:t> while</a:t>
            </a:r>
            <a:r>
              <a:rPr lang="en-US" dirty="0"/>
              <a:t>/ </a:t>
            </a:r>
            <a:r>
              <a:rPr lang="en-US" dirty="0">
                <a:solidFill>
                  <a:srgbClr val="FF0000"/>
                </a:solidFill>
              </a:rPr>
              <a:t>do … while </a:t>
            </a:r>
            <a:r>
              <a:rPr lang="en-US" dirty="0"/>
              <a:t>statements</a:t>
            </a:r>
          </a:p>
        </p:txBody>
      </p:sp>
      <p:sp>
        <p:nvSpPr>
          <p:cNvPr id="3" name="Content Placeholder 2">
            <a:extLst>
              <a:ext uri="{FF2B5EF4-FFF2-40B4-BE49-F238E27FC236}">
                <a16:creationId xmlns:a16="http://schemas.microsoft.com/office/drawing/2014/main" id="{DE357EE2-B48E-49C8-BECF-80E357B39F75}"/>
              </a:ext>
            </a:extLst>
          </p:cNvPr>
          <p:cNvSpPr>
            <a:spLocks noGrp="1"/>
          </p:cNvSpPr>
          <p:nvPr>
            <p:ph idx="1"/>
          </p:nvPr>
        </p:nvSpPr>
        <p:spPr/>
        <p:txBody>
          <a:bodyPr/>
          <a:lstStyle/>
          <a:p>
            <a:pPr marL="0" indent="0">
              <a:buNone/>
            </a:pPr>
            <a:r>
              <a:rPr lang="en-US" b="1" u="sng" dirty="0"/>
              <a:t>Practice 4</a:t>
            </a:r>
            <a:r>
              <a:rPr lang="en-US" dirty="0"/>
              <a:t>:</a:t>
            </a:r>
          </a:p>
          <a:p>
            <a:r>
              <a:rPr lang="en-US" dirty="0"/>
              <a:t>Write a program that will print out the ASCII table.</a:t>
            </a:r>
          </a:p>
        </p:txBody>
      </p:sp>
      <p:sp>
        <p:nvSpPr>
          <p:cNvPr id="4" name="Slide Number Placeholder 3">
            <a:extLst>
              <a:ext uri="{FF2B5EF4-FFF2-40B4-BE49-F238E27FC236}">
                <a16:creationId xmlns:a16="http://schemas.microsoft.com/office/drawing/2014/main" id="{3B1D9BE8-C9F7-474D-AA17-53044F95C401}"/>
              </a:ext>
            </a:extLst>
          </p:cNvPr>
          <p:cNvSpPr>
            <a:spLocks noGrp="1"/>
          </p:cNvSpPr>
          <p:nvPr>
            <p:ph type="sldNum" sz="quarter" idx="12"/>
          </p:nvPr>
        </p:nvSpPr>
        <p:spPr/>
        <p:txBody>
          <a:bodyPr/>
          <a:lstStyle/>
          <a:p>
            <a:fld id="{CC0149FD-98BB-4821-915B-09C9BFE4B727}" type="slidenum">
              <a:rPr lang="en-US" smtClean="0"/>
              <a:pPr/>
              <a:t>32</a:t>
            </a:fld>
            <a:endParaRPr lang="en-US" dirty="0"/>
          </a:p>
        </p:txBody>
      </p:sp>
      <p:sp>
        <p:nvSpPr>
          <p:cNvPr id="5" name="Date Placeholder 4">
            <a:extLst>
              <a:ext uri="{FF2B5EF4-FFF2-40B4-BE49-F238E27FC236}">
                <a16:creationId xmlns:a16="http://schemas.microsoft.com/office/drawing/2014/main" id="{14E895B0-829B-4C7B-864E-8121E044138A}"/>
              </a:ext>
            </a:extLst>
          </p:cNvPr>
          <p:cNvSpPr>
            <a:spLocks noGrp="1"/>
          </p:cNvSpPr>
          <p:nvPr>
            <p:ph type="dt" sz="half" idx="10"/>
          </p:nvPr>
        </p:nvSpPr>
        <p:spPr/>
        <p:txBody>
          <a:bodyPr/>
          <a:lstStyle/>
          <a:p>
            <a:fld id="{17256740-3DC7-40BE-968F-29F94186F3AD}" type="datetime1">
              <a:rPr lang="vi-VN" smtClean="0"/>
              <a:t>30/12/2024</a:t>
            </a:fld>
            <a:endParaRPr lang="en-US" dirty="0"/>
          </a:p>
        </p:txBody>
      </p:sp>
      <p:sp>
        <p:nvSpPr>
          <p:cNvPr id="7" name="Rectangle 6">
            <a:extLst>
              <a:ext uri="{FF2B5EF4-FFF2-40B4-BE49-F238E27FC236}">
                <a16:creationId xmlns:a16="http://schemas.microsoft.com/office/drawing/2014/main" id="{B936D190-46D0-4F3B-A060-5E362E6DCF2D}"/>
              </a:ext>
            </a:extLst>
          </p:cNvPr>
          <p:cNvSpPr/>
          <p:nvPr/>
        </p:nvSpPr>
        <p:spPr>
          <a:xfrm>
            <a:off x="1273628" y="2820021"/>
            <a:ext cx="5486400" cy="212209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b="1" u="sng" dirty="0"/>
              <a:t>Analysis</a:t>
            </a:r>
            <a:r>
              <a:rPr lang="en-US" dirty="0"/>
              <a:t>:</a:t>
            </a:r>
          </a:p>
          <a:p>
            <a:endParaRPr lang="en-US" sz="1100" dirty="0"/>
          </a:p>
          <a:p>
            <a:r>
              <a:rPr lang="en-US" dirty="0"/>
              <a:t>ASCII code : 0 </a:t>
            </a:r>
            <a:r>
              <a:rPr lang="en-US" dirty="0">
                <a:sym typeface="Wingdings" pitchFamily="2" charset="2"/>
              </a:rPr>
              <a:t> 255</a:t>
            </a:r>
          </a:p>
          <a:p>
            <a:r>
              <a:rPr lang="en-US" dirty="0"/>
              <a:t>Initialize: int code =0</a:t>
            </a:r>
          </a:p>
          <a:p>
            <a:r>
              <a:rPr lang="en-US" dirty="0"/>
              <a:t>Condition: code &lt;256</a:t>
            </a:r>
          </a:p>
          <a:p>
            <a:r>
              <a:rPr lang="en-US" dirty="0"/>
              <a:t>Task:</a:t>
            </a:r>
          </a:p>
          <a:p>
            <a:r>
              <a:rPr lang="en-US" dirty="0"/>
              <a:t>   Print the code using 4 format: %c, %d, %o, %X</a:t>
            </a:r>
          </a:p>
          <a:p>
            <a:r>
              <a:rPr lang="en-US" dirty="0"/>
              <a:t>   code = code +1</a:t>
            </a:r>
          </a:p>
        </p:txBody>
      </p:sp>
      <p:pic>
        <p:nvPicPr>
          <p:cNvPr id="8" name="Picture 2">
            <a:extLst>
              <a:ext uri="{FF2B5EF4-FFF2-40B4-BE49-F238E27FC236}">
                <a16:creationId xmlns:a16="http://schemas.microsoft.com/office/drawing/2014/main" id="{CBA57602-83F9-45FE-AE88-58228AFD8600}"/>
              </a:ext>
            </a:extLst>
          </p:cNvPr>
          <p:cNvPicPr>
            <a:picLocks noChangeAspect="1" noChangeArrowheads="1"/>
          </p:cNvPicPr>
          <p:nvPr/>
        </p:nvPicPr>
        <p:blipFill>
          <a:blip r:embed="rId2"/>
          <a:srcRect/>
          <a:stretch>
            <a:fillRect/>
          </a:stretch>
        </p:blipFill>
        <p:spPr bwMode="auto">
          <a:xfrm>
            <a:off x="6152553" y="5140262"/>
            <a:ext cx="5486400" cy="1158240"/>
          </a:xfrm>
          <a:prstGeom prst="rect">
            <a:avLst/>
          </a:prstGeom>
          <a:noFill/>
          <a:ln w="9525">
            <a:solidFill>
              <a:schemeClr val="accent5">
                <a:lumMod val="50000"/>
              </a:schemeClr>
            </a:solidFill>
            <a:miter lim="800000"/>
            <a:headEnd/>
            <a:tailEnd/>
          </a:ln>
          <a:effectLst/>
        </p:spPr>
      </p:pic>
      <p:pic>
        <p:nvPicPr>
          <p:cNvPr id="9" name="Picture 3">
            <a:extLst>
              <a:ext uri="{FF2B5EF4-FFF2-40B4-BE49-F238E27FC236}">
                <a16:creationId xmlns:a16="http://schemas.microsoft.com/office/drawing/2014/main" id="{6F5BE3AF-66D6-4C70-B89E-36E93667573F}"/>
              </a:ext>
            </a:extLst>
          </p:cNvPr>
          <p:cNvPicPr>
            <a:picLocks noChangeAspect="1" noChangeArrowheads="1"/>
          </p:cNvPicPr>
          <p:nvPr/>
        </p:nvPicPr>
        <p:blipFill>
          <a:blip r:embed="rId3"/>
          <a:srcRect/>
          <a:stretch>
            <a:fillRect/>
          </a:stretch>
        </p:blipFill>
        <p:spPr bwMode="auto">
          <a:xfrm>
            <a:off x="380998" y="5249898"/>
            <a:ext cx="5281695" cy="938968"/>
          </a:xfrm>
          <a:prstGeom prst="rect">
            <a:avLst/>
          </a:prstGeom>
          <a:noFill/>
          <a:ln w="9525">
            <a:solidFill>
              <a:schemeClr val="accent5">
                <a:lumMod val="50000"/>
              </a:schemeClr>
            </a:solidFill>
            <a:miter lim="800000"/>
            <a:headEnd/>
            <a:tailEnd/>
          </a:ln>
          <a:effectLst/>
        </p:spPr>
      </p:pic>
      <p:pic>
        <p:nvPicPr>
          <p:cNvPr id="10" name="Picture 2">
            <a:extLst>
              <a:ext uri="{FF2B5EF4-FFF2-40B4-BE49-F238E27FC236}">
                <a16:creationId xmlns:a16="http://schemas.microsoft.com/office/drawing/2014/main" id="{3EF261D8-91E1-440D-949C-D5E7B2AA5185}"/>
              </a:ext>
            </a:extLst>
          </p:cNvPr>
          <p:cNvPicPr>
            <a:picLocks noChangeAspect="1" noChangeArrowheads="1"/>
          </p:cNvPicPr>
          <p:nvPr/>
        </p:nvPicPr>
        <p:blipFill rotWithShape="1">
          <a:blip r:embed="rId4"/>
          <a:srcRect t="1" b="41054"/>
          <a:stretch/>
        </p:blipFill>
        <p:spPr bwMode="auto">
          <a:xfrm>
            <a:off x="9367743" y="1249213"/>
            <a:ext cx="2271210" cy="3729028"/>
          </a:xfrm>
          <a:prstGeom prst="rect">
            <a:avLst/>
          </a:prstGeom>
          <a:noFill/>
          <a:ln w="9525">
            <a:solidFill>
              <a:schemeClr val="accent5">
                <a:lumMod val="50000"/>
              </a:schemeClr>
            </a:solidFill>
            <a:miter lim="800000"/>
            <a:headEnd/>
            <a:tailEnd/>
          </a:ln>
          <a:effectLst/>
        </p:spPr>
      </p:pic>
    </p:spTree>
    <p:extLst>
      <p:ext uri="{BB962C8B-B14F-4D97-AF65-F5344CB8AC3E}">
        <p14:creationId xmlns:p14="http://schemas.microsoft.com/office/powerpoint/2010/main" val="27897280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14E11-1089-4AA4-86AE-40B8D301B297}"/>
              </a:ext>
            </a:extLst>
          </p:cNvPr>
          <p:cNvSpPr>
            <a:spLocks noGrp="1"/>
          </p:cNvSpPr>
          <p:nvPr>
            <p:ph type="title"/>
          </p:nvPr>
        </p:nvSpPr>
        <p:spPr/>
        <p:txBody>
          <a:bodyPr/>
          <a:lstStyle/>
          <a:p>
            <a:r>
              <a:rPr lang="en-US" dirty="0"/>
              <a:t>Iteration - Exercise 1</a:t>
            </a:r>
          </a:p>
        </p:txBody>
      </p:sp>
      <p:sp>
        <p:nvSpPr>
          <p:cNvPr id="3" name="Content Placeholder 2">
            <a:extLst>
              <a:ext uri="{FF2B5EF4-FFF2-40B4-BE49-F238E27FC236}">
                <a16:creationId xmlns:a16="http://schemas.microsoft.com/office/drawing/2014/main" id="{45B05083-6291-464D-82E0-3A28A5A928BF}"/>
              </a:ext>
            </a:extLst>
          </p:cNvPr>
          <p:cNvSpPr>
            <a:spLocks noGrp="1"/>
          </p:cNvSpPr>
          <p:nvPr>
            <p:ph idx="1"/>
          </p:nvPr>
        </p:nvSpPr>
        <p:spPr/>
        <p:txBody>
          <a:bodyPr/>
          <a:lstStyle/>
          <a:p>
            <a:r>
              <a:rPr lang="en-US" dirty="0"/>
              <a:t>Write a program that will print out the sum of integers inputted by user. The input will terminate if user enters the value 0.</a:t>
            </a:r>
          </a:p>
        </p:txBody>
      </p:sp>
      <p:sp>
        <p:nvSpPr>
          <p:cNvPr id="4" name="Slide Number Placeholder 3">
            <a:extLst>
              <a:ext uri="{FF2B5EF4-FFF2-40B4-BE49-F238E27FC236}">
                <a16:creationId xmlns:a16="http://schemas.microsoft.com/office/drawing/2014/main" id="{C08BE848-41E9-4228-820A-4526265AB6CF}"/>
              </a:ext>
            </a:extLst>
          </p:cNvPr>
          <p:cNvSpPr>
            <a:spLocks noGrp="1"/>
          </p:cNvSpPr>
          <p:nvPr>
            <p:ph type="sldNum" sz="quarter" idx="12"/>
          </p:nvPr>
        </p:nvSpPr>
        <p:spPr/>
        <p:txBody>
          <a:bodyPr/>
          <a:lstStyle/>
          <a:p>
            <a:fld id="{CC0149FD-98BB-4821-915B-09C9BFE4B727}" type="slidenum">
              <a:rPr lang="en-US" smtClean="0"/>
              <a:pPr/>
              <a:t>33</a:t>
            </a:fld>
            <a:endParaRPr lang="en-US" dirty="0"/>
          </a:p>
        </p:txBody>
      </p:sp>
      <p:sp>
        <p:nvSpPr>
          <p:cNvPr id="5" name="Date Placeholder 4">
            <a:extLst>
              <a:ext uri="{FF2B5EF4-FFF2-40B4-BE49-F238E27FC236}">
                <a16:creationId xmlns:a16="http://schemas.microsoft.com/office/drawing/2014/main" id="{B99E8D74-80D8-4CCA-B5F2-1F58E9D9FB0F}"/>
              </a:ext>
            </a:extLst>
          </p:cNvPr>
          <p:cNvSpPr>
            <a:spLocks noGrp="1"/>
          </p:cNvSpPr>
          <p:nvPr>
            <p:ph type="dt" sz="half" idx="10"/>
          </p:nvPr>
        </p:nvSpPr>
        <p:spPr/>
        <p:txBody>
          <a:bodyPr/>
          <a:lstStyle/>
          <a:p>
            <a:fld id="{17256740-3DC7-40BE-968F-29F94186F3AD}" type="datetime1">
              <a:rPr lang="vi-VN" smtClean="0"/>
              <a:t>30/12/2024</a:t>
            </a:fld>
            <a:endParaRPr lang="en-US" dirty="0"/>
          </a:p>
        </p:txBody>
      </p:sp>
      <p:sp>
        <p:nvSpPr>
          <p:cNvPr id="8" name="Rectangle 7">
            <a:extLst>
              <a:ext uri="{FF2B5EF4-FFF2-40B4-BE49-F238E27FC236}">
                <a16:creationId xmlns:a16="http://schemas.microsoft.com/office/drawing/2014/main" id="{CD285A0F-5AE7-4346-BBFA-EA05A828F014}"/>
              </a:ext>
            </a:extLst>
          </p:cNvPr>
          <p:cNvSpPr/>
          <p:nvPr/>
        </p:nvSpPr>
        <p:spPr>
          <a:xfrm>
            <a:off x="2033953" y="2766646"/>
            <a:ext cx="3897923" cy="34700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a:t>Nouns:  inputted integer </a:t>
            </a:r>
            <a:r>
              <a:rPr lang="en-US" dirty="0">
                <a:sym typeface="Wingdings" pitchFamily="2" charset="2"/>
              </a:rPr>
              <a:t> int x,  </a:t>
            </a:r>
          </a:p>
          <a:p>
            <a:r>
              <a:rPr lang="en-US" dirty="0">
                <a:sym typeface="Wingdings" pitchFamily="2" charset="2"/>
              </a:rPr>
              <a:t>             sum of integers  int sum</a:t>
            </a:r>
          </a:p>
          <a:p>
            <a:r>
              <a:rPr lang="en-US" dirty="0">
                <a:sym typeface="Wingdings" pitchFamily="2" charset="2"/>
              </a:rPr>
              <a:t>Tasks (algorithm)</a:t>
            </a:r>
          </a:p>
          <a:p>
            <a:r>
              <a:rPr lang="en-US" dirty="0">
                <a:sym typeface="Wingdings" pitchFamily="2" charset="2"/>
              </a:rPr>
              <a:t>Begin</a:t>
            </a:r>
          </a:p>
          <a:p>
            <a:pPr lvl="1"/>
            <a:r>
              <a:rPr lang="en-US" dirty="0">
                <a:sym typeface="Wingdings" pitchFamily="2" charset="2"/>
              </a:rPr>
              <a:t>sum =0</a:t>
            </a:r>
          </a:p>
          <a:p>
            <a:pPr lvl="1"/>
            <a:r>
              <a:rPr lang="en-US" dirty="0">
                <a:sym typeface="Wingdings" pitchFamily="2" charset="2"/>
              </a:rPr>
              <a:t>do</a:t>
            </a:r>
          </a:p>
          <a:p>
            <a:pPr lvl="1"/>
            <a:r>
              <a:rPr lang="en-US" dirty="0">
                <a:sym typeface="Wingdings" pitchFamily="2" charset="2"/>
              </a:rPr>
              <a:t>{  accept x;</a:t>
            </a:r>
          </a:p>
          <a:p>
            <a:pPr lvl="1"/>
            <a:r>
              <a:rPr lang="en-US" dirty="0">
                <a:sym typeface="Wingdings" pitchFamily="2" charset="2"/>
              </a:rPr>
              <a:t>   sum += x;</a:t>
            </a:r>
          </a:p>
          <a:p>
            <a:pPr lvl="1"/>
            <a:r>
              <a:rPr lang="en-US" dirty="0">
                <a:sym typeface="Wingdings" pitchFamily="2" charset="2"/>
              </a:rPr>
              <a:t>}</a:t>
            </a:r>
          </a:p>
          <a:p>
            <a:pPr lvl="1"/>
            <a:r>
              <a:rPr lang="en-US" dirty="0">
                <a:sym typeface="Wingdings" pitchFamily="2" charset="2"/>
              </a:rPr>
              <a:t>while (x!=0);</a:t>
            </a:r>
          </a:p>
          <a:p>
            <a:pPr lvl="1"/>
            <a:r>
              <a:rPr lang="en-US" dirty="0">
                <a:sym typeface="Wingdings" pitchFamily="2" charset="2"/>
              </a:rPr>
              <a:t>Print out sum</a:t>
            </a:r>
          </a:p>
          <a:p>
            <a:r>
              <a:rPr lang="en-US" dirty="0">
                <a:sym typeface="Wingdings" pitchFamily="2" charset="2"/>
              </a:rPr>
              <a:t>End</a:t>
            </a:r>
            <a:endParaRPr lang="en-US" dirty="0"/>
          </a:p>
        </p:txBody>
      </p:sp>
      <p:sp>
        <p:nvSpPr>
          <p:cNvPr id="9" name="Oval 8">
            <a:extLst>
              <a:ext uri="{FF2B5EF4-FFF2-40B4-BE49-F238E27FC236}">
                <a16:creationId xmlns:a16="http://schemas.microsoft.com/office/drawing/2014/main" id="{A8B6D4E4-FD8A-4B75-8D4B-F5A71DA87F91}"/>
              </a:ext>
            </a:extLst>
          </p:cNvPr>
          <p:cNvSpPr/>
          <p:nvPr/>
        </p:nvSpPr>
        <p:spPr>
          <a:xfrm>
            <a:off x="7127628" y="3739662"/>
            <a:ext cx="2590800" cy="1143000"/>
          </a:xfrm>
          <a:prstGeom prst="ellipse">
            <a:avLst/>
          </a:prstGeom>
          <a:solidFill>
            <a:srgbClr val="FF000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200" dirty="0"/>
              <a:t>Implement it by yourself.</a:t>
            </a:r>
          </a:p>
        </p:txBody>
      </p:sp>
    </p:spTree>
    <p:extLst>
      <p:ext uri="{BB962C8B-B14F-4D97-AF65-F5344CB8AC3E}">
        <p14:creationId xmlns:p14="http://schemas.microsoft.com/office/powerpoint/2010/main" val="27281776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C4A7D-F2DE-435C-ABE8-F507E45E29D2}"/>
              </a:ext>
            </a:extLst>
          </p:cNvPr>
          <p:cNvSpPr>
            <a:spLocks noGrp="1"/>
          </p:cNvSpPr>
          <p:nvPr>
            <p:ph type="title"/>
          </p:nvPr>
        </p:nvSpPr>
        <p:spPr>
          <a:xfrm>
            <a:off x="838201" y="624758"/>
            <a:ext cx="10515600" cy="575433"/>
          </a:xfrm>
        </p:spPr>
        <p:txBody>
          <a:bodyPr/>
          <a:lstStyle/>
          <a:p>
            <a:r>
              <a:rPr lang="en-US" dirty="0"/>
              <a:t>Iteration - Exercise 2</a:t>
            </a:r>
          </a:p>
        </p:txBody>
      </p:sp>
      <p:sp>
        <p:nvSpPr>
          <p:cNvPr id="3" name="Content Placeholder 2">
            <a:extLst>
              <a:ext uri="{FF2B5EF4-FFF2-40B4-BE49-F238E27FC236}">
                <a16:creationId xmlns:a16="http://schemas.microsoft.com/office/drawing/2014/main" id="{BC4DDFDB-54D9-4E08-8758-AECD46528ABE}"/>
              </a:ext>
            </a:extLst>
          </p:cNvPr>
          <p:cNvSpPr>
            <a:spLocks noGrp="1"/>
          </p:cNvSpPr>
          <p:nvPr>
            <p:ph idx="1"/>
          </p:nvPr>
        </p:nvSpPr>
        <p:spPr>
          <a:xfrm>
            <a:off x="838201" y="1157008"/>
            <a:ext cx="10515600" cy="5003400"/>
          </a:xfrm>
        </p:spPr>
        <p:txBody>
          <a:bodyPr>
            <a:normAutofit/>
          </a:bodyPr>
          <a:lstStyle/>
          <a:p>
            <a:r>
              <a:rPr lang="en-US" sz="1800" dirty="0"/>
              <a:t>Write a program that permits user entering some characters until the ENTER key (code 10) is pressed. The program will print out the number of digits, number of letters, number of other keys were pressed. </a:t>
            </a:r>
            <a:r>
              <a:rPr lang="en-US" sz="1800" dirty="0">
                <a:solidFill>
                  <a:srgbClr val="0000FF"/>
                </a:solidFill>
              </a:rPr>
              <a:t>Accept a character: c=</a:t>
            </a:r>
            <a:r>
              <a:rPr lang="en-US" sz="1800" dirty="0" err="1">
                <a:solidFill>
                  <a:srgbClr val="0000FF"/>
                </a:solidFill>
              </a:rPr>
              <a:t>getchar</a:t>
            </a:r>
            <a:r>
              <a:rPr lang="en-US" sz="1800" dirty="0">
                <a:solidFill>
                  <a:srgbClr val="0000FF"/>
                </a:solidFill>
              </a:rPr>
              <a:t>();</a:t>
            </a:r>
            <a:endParaRPr lang="en-US" sz="1800" dirty="0"/>
          </a:p>
        </p:txBody>
      </p:sp>
      <p:sp>
        <p:nvSpPr>
          <p:cNvPr id="4" name="Slide Number Placeholder 3">
            <a:extLst>
              <a:ext uri="{FF2B5EF4-FFF2-40B4-BE49-F238E27FC236}">
                <a16:creationId xmlns:a16="http://schemas.microsoft.com/office/drawing/2014/main" id="{BAD26C77-3942-44DA-B492-815AD9173B3F}"/>
              </a:ext>
            </a:extLst>
          </p:cNvPr>
          <p:cNvSpPr>
            <a:spLocks noGrp="1"/>
          </p:cNvSpPr>
          <p:nvPr>
            <p:ph type="sldNum" sz="quarter" idx="12"/>
          </p:nvPr>
        </p:nvSpPr>
        <p:spPr/>
        <p:txBody>
          <a:bodyPr/>
          <a:lstStyle/>
          <a:p>
            <a:fld id="{CC0149FD-98BB-4821-915B-09C9BFE4B727}" type="slidenum">
              <a:rPr lang="en-US" smtClean="0"/>
              <a:pPr/>
              <a:t>34</a:t>
            </a:fld>
            <a:endParaRPr lang="en-US" dirty="0"/>
          </a:p>
        </p:txBody>
      </p:sp>
      <p:sp>
        <p:nvSpPr>
          <p:cNvPr id="5" name="Date Placeholder 4">
            <a:extLst>
              <a:ext uri="{FF2B5EF4-FFF2-40B4-BE49-F238E27FC236}">
                <a16:creationId xmlns:a16="http://schemas.microsoft.com/office/drawing/2014/main" id="{122EE969-F737-45DD-BC4B-8AB9C2E8A44E}"/>
              </a:ext>
            </a:extLst>
          </p:cNvPr>
          <p:cNvSpPr>
            <a:spLocks noGrp="1"/>
          </p:cNvSpPr>
          <p:nvPr>
            <p:ph type="dt" sz="half" idx="10"/>
          </p:nvPr>
        </p:nvSpPr>
        <p:spPr/>
        <p:txBody>
          <a:bodyPr/>
          <a:lstStyle/>
          <a:p>
            <a:fld id="{17256740-3DC7-40BE-968F-29F94186F3AD}" type="datetime1">
              <a:rPr lang="vi-VN" smtClean="0"/>
              <a:t>30/12/2024</a:t>
            </a:fld>
            <a:endParaRPr lang="en-US" dirty="0"/>
          </a:p>
        </p:txBody>
      </p:sp>
      <p:sp>
        <p:nvSpPr>
          <p:cNvPr id="6" name="Rectangle 5">
            <a:extLst>
              <a:ext uri="{FF2B5EF4-FFF2-40B4-BE49-F238E27FC236}">
                <a16:creationId xmlns:a16="http://schemas.microsoft.com/office/drawing/2014/main" id="{F0E8AB58-37AF-48D5-8228-E83DE61FF84B}"/>
              </a:ext>
            </a:extLst>
          </p:cNvPr>
          <p:cNvSpPr/>
          <p:nvPr/>
        </p:nvSpPr>
        <p:spPr>
          <a:xfrm>
            <a:off x="934065" y="2475550"/>
            <a:ext cx="6843251" cy="392183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sz="1600" b="1" u="sng" dirty="0"/>
              <a:t>Nouns:  </a:t>
            </a:r>
          </a:p>
          <a:p>
            <a:r>
              <a:rPr lang="en-US" sz="1600" dirty="0"/>
              <a:t>character inputted </a:t>
            </a:r>
            <a:r>
              <a:rPr lang="en-US" sz="1600" dirty="0">
                <a:sym typeface="Wingdings" pitchFamily="2" charset="2"/>
              </a:rPr>
              <a:t> char c,  </a:t>
            </a:r>
            <a:r>
              <a:rPr lang="en-US" sz="1600" dirty="0"/>
              <a:t>Number of digits </a:t>
            </a:r>
            <a:r>
              <a:rPr lang="en-US" sz="1600" dirty="0">
                <a:sym typeface="Wingdings" pitchFamily="2" charset="2"/>
              </a:rPr>
              <a:t> int noDigits</a:t>
            </a:r>
          </a:p>
          <a:p>
            <a:r>
              <a:rPr lang="en-US" sz="1600" dirty="0"/>
              <a:t>Number of letters </a:t>
            </a:r>
            <a:r>
              <a:rPr lang="en-US" sz="1600" dirty="0">
                <a:sym typeface="Wingdings" pitchFamily="2" charset="2"/>
              </a:rPr>
              <a:t> noLetters,  </a:t>
            </a:r>
            <a:r>
              <a:rPr lang="en-US" sz="1600" dirty="0"/>
              <a:t>Number of other keys </a:t>
            </a:r>
            <a:r>
              <a:rPr lang="en-US" sz="1600" dirty="0">
                <a:sym typeface="Wingdings" pitchFamily="2" charset="2"/>
              </a:rPr>
              <a:t> noOthers</a:t>
            </a:r>
          </a:p>
          <a:p>
            <a:r>
              <a:rPr lang="en-US" sz="1600" dirty="0">
                <a:sym typeface="Wingdings" pitchFamily="2" charset="2"/>
              </a:rPr>
              <a:t>#define ENTER 10</a:t>
            </a:r>
          </a:p>
          <a:p>
            <a:r>
              <a:rPr lang="en-US" sz="1600" b="1" u="sng" dirty="0">
                <a:sym typeface="Wingdings" pitchFamily="2" charset="2"/>
              </a:rPr>
              <a:t>Algorithm</a:t>
            </a:r>
          </a:p>
          <a:p>
            <a:r>
              <a:rPr lang="en-US" sz="1600" dirty="0">
                <a:sym typeface="Wingdings" pitchFamily="2" charset="2"/>
              </a:rPr>
              <a:t>Begin</a:t>
            </a:r>
          </a:p>
          <a:p>
            <a:r>
              <a:rPr lang="en-US" sz="1600" dirty="0">
                <a:sym typeface="Wingdings" pitchFamily="2" charset="2"/>
              </a:rPr>
              <a:t>noDigits = noLetters = noOthers =  c= 0</a:t>
            </a:r>
          </a:p>
          <a:p>
            <a:r>
              <a:rPr lang="en-US" sz="1600" dirty="0">
                <a:sym typeface="Wingdings" pitchFamily="2" charset="2"/>
              </a:rPr>
              <a:t>printf(“Enter a string:”);</a:t>
            </a:r>
          </a:p>
          <a:p>
            <a:r>
              <a:rPr lang="en-US" sz="1600" dirty="0">
                <a:sym typeface="Wingdings" pitchFamily="2" charset="2"/>
              </a:rPr>
              <a:t>While (c!=ENTER)</a:t>
            </a:r>
          </a:p>
          <a:p>
            <a:r>
              <a:rPr lang="en-US" sz="1600" dirty="0">
                <a:sym typeface="Wingdings" pitchFamily="2" charset="2"/>
              </a:rPr>
              <a:t>{  accept c;</a:t>
            </a:r>
          </a:p>
          <a:p>
            <a:r>
              <a:rPr lang="en-US" sz="1600" dirty="0">
                <a:sym typeface="Wingdings" pitchFamily="2" charset="2"/>
              </a:rPr>
              <a:t>   if ( c&gt;=‘0’ &amp;&amp; c &lt;=‘9’) noDigits++;</a:t>
            </a:r>
          </a:p>
          <a:p>
            <a:r>
              <a:rPr lang="en-US" sz="1600" dirty="0">
                <a:sym typeface="Wingdings" pitchFamily="2" charset="2"/>
              </a:rPr>
              <a:t>   else if ( (c&gt;=‘a’ &amp;&amp; c &lt;=‘z’) || (c&gt;=‘A’ &amp;&amp; c &lt;=‘Z’) ) noLetters++;</a:t>
            </a:r>
          </a:p>
          <a:p>
            <a:r>
              <a:rPr lang="en-US" sz="1600" dirty="0">
                <a:sym typeface="Wingdings" pitchFamily="2" charset="2"/>
              </a:rPr>
              <a:t>   else noOthers++;</a:t>
            </a:r>
          </a:p>
          <a:p>
            <a:r>
              <a:rPr lang="en-US" sz="1600" dirty="0">
                <a:sym typeface="Wingdings" pitchFamily="2" charset="2"/>
              </a:rPr>
              <a:t>}</a:t>
            </a:r>
          </a:p>
          <a:p>
            <a:r>
              <a:rPr lang="en-US" sz="1600" dirty="0">
                <a:sym typeface="Wingdings" pitchFamily="2" charset="2"/>
              </a:rPr>
              <a:t>Print out noDigits, noLetters, noOthers</a:t>
            </a:r>
          </a:p>
          <a:p>
            <a:r>
              <a:rPr lang="en-US" sz="1600" dirty="0">
                <a:sym typeface="Wingdings" pitchFamily="2" charset="2"/>
              </a:rPr>
              <a:t>End</a:t>
            </a:r>
            <a:endParaRPr lang="en-US" sz="1600" dirty="0"/>
          </a:p>
        </p:txBody>
      </p:sp>
      <p:sp>
        <p:nvSpPr>
          <p:cNvPr id="8" name="Rectangle 7">
            <a:extLst>
              <a:ext uri="{FF2B5EF4-FFF2-40B4-BE49-F238E27FC236}">
                <a16:creationId xmlns:a16="http://schemas.microsoft.com/office/drawing/2014/main" id="{7B3E908A-A962-4A39-BEDB-276B71D4C22E}"/>
              </a:ext>
            </a:extLst>
          </p:cNvPr>
          <p:cNvSpPr/>
          <p:nvPr/>
        </p:nvSpPr>
        <p:spPr>
          <a:xfrm>
            <a:off x="8924185" y="2705100"/>
            <a:ext cx="2419350" cy="1447800"/>
          </a:xfrm>
          <a:prstGeom prst="rect">
            <a:avLst/>
          </a:prstGeom>
          <a:solidFill>
            <a:srgbClr val="FF0000"/>
          </a:solidFill>
          <a:ln w="25400" cap="flat" cmpd="sng" algn="ctr">
            <a:solidFill>
              <a:srgbClr val="FFFF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mn-ea"/>
                <a:cs typeface="+mn-cs"/>
              </a:rPr>
              <a:t>The while statement is intentionally used. So,   c=0 is assigned and the condition c!=ENTER is evaluated to TRUE</a:t>
            </a:r>
          </a:p>
        </p:txBody>
      </p:sp>
      <p:sp>
        <p:nvSpPr>
          <p:cNvPr id="10" name="Rectangle 9">
            <a:extLst>
              <a:ext uri="{FF2B5EF4-FFF2-40B4-BE49-F238E27FC236}">
                <a16:creationId xmlns:a16="http://schemas.microsoft.com/office/drawing/2014/main" id="{B6E9B966-8238-4311-ACB1-4A35A6DDD0D4}"/>
              </a:ext>
            </a:extLst>
          </p:cNvPr>
          <p:cNvSpPr/>
          <p:nvPr/>
        </p:nvSpPr>
        <p:spPr>
          <a:xfrm>
            <a:off x="8582759" y="5246307"/>
            <a:ext cx="3267806" cy="838200"/>
          </a:xfrm>
          <a:prstGeom prst="rect">
            <a:avLst/>
          </a:prstGeom>
          <a:solidFill>
            <a:srgbClr val="9BBB59">
              <a:lumMod val="60000"/>
              <a:lumOff val="40000"/>
            </a:srgbClr>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0000FF"/>
                </a:solidFill>
                <a:effectLst/>
                <a:uLnTx/>
                <a:uFillTx/>
                <a:latin typeface="Calibri"/>
                <a:ea typeface="+mn-ea"/>
                <a:cs typeface="+mn-cs"/>
              </a:rPr>
              <a:t>Input form: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0000FF"/>
                </a:solidFill>
                <a:effectLst/>
                <a:uLnTx/>
                <a:uFillTx/>
                <a:latin typeface="Calibri"/>
                <a:ea typeface="+mn-ea"/>
                <a:cs typeface="+mn-cs"/>
              </a:rPr>
              <a:t>abc1234fGH+-*/?(ENTER)</a:t>
            </a:r>
          </a:p>
        </p:txBody>
      </p:sp>
      <p:cxnSp>
        <p:nvCxnSpPr>
          <p:cNvPr id="12" name="Straight Arrow Connector 11">
            <a:extLst>
              <a:ext uri="{FF2B5EF4-FFF2-40B4-BE49-F238E27FC236}">
                <a16:creationId xmlns:a16="http://schemas.microsoft.com/office/drawing/2014/main" id="{DEE8896A-620A-488A-8368-6F76EB285CBF}"/>
              </a:ext>
            </a:extLst>
          </p:cNvPr>
          <p:cNvCxnSpPr>
            <a:cxnSpLocks/>
            <a:stCxn id="8" idx="1"/>
          </p:cNvCxnSpPr>
          <p:nvPr/>
        </p:nvCxnSpPr>
        <p:spPr>
          <a:xfrm flipH="1">
            <a:off x="2733368" y="3429000"/>
            <a:ext cx="6190817" cy="1123335"/>
          </a:xfrm>
          <a:prstGeom prst="straightConnector1">
            <a:avLst/>
          </a:prstGeom>
          <a:ln w="1905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56F8A80-7DDF-499A-BCE8-A7FC2F04276F}"/>
              </a:ext>
            </a:extLst>
          </p:cNvPr>
          <p:cNvCxnSpPr>
            <a:cxnSpLocks/>
            <a:stCxn id="8" idx="1"/>
          </p:cNvCxnSpPr>
          <p:nvPr/>
        </p:nvCxnSpPr>
        <p:spPr>
          <a:xfrm flipH="1">
            <a:off x="4621161" y="3429000"/>
            <a:ext cx="4303024" cy="630035"/>
          </a:xfrm>
          <a:prstGeom prst="straightConnector1">
            <a:avLst/>
          </a:prstGeom>
          <a:ln w="1905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3099148-433E-4011-9DE8-1780A3FB71E4}"/>
              </a:ext>
            </a:extLst>
          </p:cNvPr>
          <p:cNvCxnSpPr>
            <a:cxnSpLocks/>
          </p:cNvCxnSpPr>
          <p:nvPr/>
        </p:nvCxnSpPr>
        <p:spPr>
          <a:xfrm flipH="1">
            <a:off x="2025446" y="2251587"/>
            <a:ext cx="2831689" cy="2564504"/>
          </a:xfrm>
          <a:prstGeom prst="straightConnector1">
            <a:avLst/>
          </a:prstGeom>
          <a:ln w="127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352758AF-F8C9-4AFC-A9D0-B79DF7BD1DAB}"/>
              </a:ext>
            </a:extLst>
          </p:cNvPr>
          <p:cNvSpPr/>
          <p:nvPr/>
        </p:nvSpPr>
        <p:spPr>
          <a:xfrm>
            <a:off x="8838460" y="502311"/>
            <a:ext cx="2590800" cy="68353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a:t>Implement it by yourself.</a:t>
            </a:r>
          </a:p>
        </p:txBody>
      </p:sp>
    </p:spTree>
    <p:extLst>
      <p:ext uri="{BB962C8B-B14F-4D97-AF65-F5344CB8AC3E}">
        <p14:creationId xmlns:p14="http://schemas.microsoft.com/office/powerpoint/2010/main" val="40877555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 name="Picture 60">
            <a:extLst>
              <a:ext uri="{FF2B5EF4-FFF2-40B4-BE49-F238E27FC236}">
                <a16:creationId xmlns:a16="http://schemas.microsoft.com/office/drawing/2014/main" id="{3E9F7EBF-3831-4CA4-A77B-08CC0AB0BF4E}"/>
              </a:ext>
            </a:extLst>
          </p:cNvPr>
          <p:cNvPicPr>
            <a:picLocks noChangeAspect="1"/>
          </p:cNvPicPr>
          <p:nvPr/>
        </p:nvPicPr>
        <p:blipFill>
          <a:blip r:embed="rId2"/>
          <a:stretch>
            <a:fillRect/>
          </a:stretch>
        </p:blipFill>
        <p:spPr>
          <a:xfrm>
            <a:off x="272049" y="1810703"/>
            <a:ext cx="4052115" cy="3662890"/>
          </a:xfrm>
          <a:prstGeom prst="rect">
            <a:avLst/>
          </a:prstGeom>
        </p:spPr>
      </p:pic>
      <p:pic>
        <p:nvPicPr>
          <p:cNvPr id="53" name="Picture 52">
            <a:extLst>
              <a:ext uri="{FF2B5EF4-FFF2-40B4-BE49-F238E27FC236}">
                <a16:creationId xmlns:a16="http://schemas.microsoft.com/office/drawing/2014/main" id="{C8068A2B-9A0C-4378-8A02-21092BF42F16}"/>
              </a:ext>
            </a:extLst>
          </p:cNvPr>
          <p:cNvPicPr>
            <a:picLocks noChangeAspect="1"/>
          </p:cNvPicPr>
          <p:nvPr/>
        </p:nvPicPr>
        <p:blipFill>
          <a:blip r:embed="rId3"/>
          <a:stretch>
            <a:fillRect/>
          </a:stretch>
        </p:blipFill>
        <p:spPr>
          <a:xfrm>
            <a:off x="6837187" y="1827239"/>
            <a:ext cx="4135613" cy="3528680"/>
          </a:xfrm>
          <a:prstGeom prst="rect">
            <a:avLst/>
          </a:prstGeom>
        </p:spPr>
      </p:pic>
      <p:sp>
        <p:nvSpPr>
          <p:cNvPr id="2" name="Title 1">
            <a:extLst>
              <a:ext uri="{FF2B5EF4-FFF2-40B4-BE49-F238E27FC236}">
                <a16:creationId xmlns:a16="http://schemas.microsoft.com/office/drawing/2014/main" id="{382FD3ED-CEF4-4360-A958-69D5273845D0}"/>
              </a:ext>
            </a:extLst>
          </p:cNvPr>
          <p:cNvSpPr>
            <a:spLocks noGrp="1"/>
          </p:cNvSpPr>
          <p:nvPr>
            <p:ph type="title"/>
          </p:nvPr>
        </p:nvSpPr>
        <p:spPr/>
        <p:txBody>
          <a:bodyPr/>
          <a:lstStyle/>
          <a:p>
            <a:r>
              <a:rPr lang="en-US" dirty="0"/>
              <a:t>Iteration - </a:t>
            </a:r>
            <a:r>
              <a:rPr lang="en-US" dirty="0">
                <a:solidFill>
                  <a:srgbClr val="FF0000"/>
                </a:solidFill>
              </a:rPr>
              <a:t>break</a:t>
            </a:r>
            <a:r>
              <a:rPr lang="en-US" dirty="0"/>
              <a:t>/ </a:t>
            </a:r>
            <a:r>
              <a:rPr lang="en-US" dirty="0">
                <a:solidFill>
                  <a:srgbClr val="FF0000"/>
                </a:solidFill>
              </a:rPr>
              <a:t>bypass a loop</a:t>
            </a:r>
          </a:p>
        </p:txBody>
      </p:sp>
      <p:sp>
        <p:nvSpPr>
          <p:cNvPr id="4" name="Slide Number Placeholder 3">
            <a:extLst>
              <a:ext uri="{FF2B5EF4-FFF2-40B4-BE49-F238E27FC236}">
                <a16:creationId xmlns:a16="http://schemas.microsoft.com/office/drawing/2014/main" id="{41912134-55A2-49DA-B21B-5030C2279908}"/>
              </a:ext>
            </a:extLst>
          </p:cNvPr>
          <p:cNvSpPr>
            <a:spLocks noGrp="1"/>
          </p:cNvSpPr>
          <p:nvPr>
            <p:ph type="sldNum" sz="quarter" idx="12"/>
          </p:nvPr>
        </p:nvSpPr>
        <p:spPr/>
        <p:txBody>
          <a:bodyPr/>
          <a:lstStyle/>
          <a:p>
            <a:fld id="{CC0149FD-98BB-4821-915B-09C9BFE4B727}" type="slidenum">
              <a:rPr lang="en-US" smtClean="0"/>
              <a:pPr/>
              <a:t>35</a:t>
            </a:fld>
            <a:endParaRPr lang="en-US" dirty="0"/>
          </a:p>
        </p:txBody>
      </p:sp>
      <p:sp>
        <p:nvSpPr>
          <p:cNvPr id="5" name="Date Placeholder 4">
            <a:extLst>
              <a:ext uri="{FF2B5EF4-FFF2-40B4-BE49-F238E27FC236}">
                <a16:creationId xmlns:a16="http://schemas.microsoft.com/office/drawing/2014/main" id="{54452931-08CC-4F24-8AC4-B62880CB1C32}"/>
              </a:ext>
            </a:extLst>
          </p:cNvPr>
          <p:cNvSpPr>
            <a:spLocks noGrp="1"/>
          </p:cNvSpPr>
          <p:nvPr>
            <p:ph type="dt" sz="half" idx="10"/>
          </p:nvPr>
        </p:nvSpPr>
        <p:spPr/>
        <p:txBody>
          <a:bodyPr/>
          <a:lstStyle/>
          <a:p>
            <a:fld id="{17256740-3DC7-40BE-968F-29F94186F3AD}" type="datetime1">
              <a:rPr lang="vi-VN" smtClean="0"/>
              <a:t>30/12/2024</a:t>
            </a:fld>
            <a:endParaRPr lang="en-US" dirty="0"/>
          </a:p>
        </p:txBody>
      </p:sp>
      <p:sp>
        <p:nvSpPr>
          <p:cNvPr id="34" name="Rectangle 33">
            <a:extLst>
              <a:ext uri="{FF2B5EF4-FFF2-40B4-BE49-F238E27FC236}">
                <a16:creationId xmlns:a16="http://schemas.microsoft.com/office/drawing/2014/main" id="{BC196E33-04B1-4689-870E-46D6F5B517F7}"/>
              </a:ext>
            </a:extLst>
          </p:cNvPr>
          <p:cNvSpPr/>
          <p:nvPr/>
        </p:nvSpPr>
        <p:spPr>
          <a:xfrm>
            <a:off x="9291566" y="1824619"/>
            <a:ext cx="2514600" cy="681408"/>
          </a:xfrm>
          <a:prstGeom prst="rect">
            <a:avLst/>
          </a:prstGeom>
          <a:no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prstClr val="black"/>
                </a:solidFill>
                <a:effectLst/>
                <a:uLnTx/>
                <a:uFillTx/>
                <a:latin typeface="Calibri"/>
                <a:ea typeface="+mn-ea"/>
                <a:cs typeface="+mn-cs"/>
              </a:rPr>
              <a:t>0  </a:t>
            </a:r>
            <a:r>
              <a:rPr kumimoji="0" lang="en-US" sz="3200" b="0" i="0" u="none" strike="noStrike" kern="0" cap="none" spc="0" normalizeH="0" baseline="0" noProof="0" dirty="0">
                <a:ln>
                  <a:noFill/>
                </a:ln>
                <a:solidFill>
                  <a:srgbClr val="FF0000"/>
                </a:solidFill>
                <a:effectLst/>
                <a:uLnTx/>
                <a:uFillTx/>
                <a:latin typeface="Calibri"/>
                <a:ea typeface="+mn-ea"/>
                <a:cs typeface="+mn-cs"/>
              </a:rPr>
              <a:t>1</a:t>
            </a:r>
            <a:r>
              <a:rPr kumimoji="0" lang="en-US" sz="3200" b="0" i="0" u="none" strike="noStrike" kern="0" cap="none" spc="0" normalizeH="0" baseline="0" noProof="0" dirty="0">
                <a:ln>
                  <a:noFill/>
                </a:ln>
                <a:solidFill>
                  <a:prstClr val="black"/>
                </a:solidFill>
                <a:effectLst/>
                <a:uLnTx/>
                <a:uFillTx/>
                <a:latin typeface="Calibri"/>
                <a:ea typeface="+mn-ea"/>
                <a:cs typeface="+mn-cs"/>
              </a:rPr>
              <a:t>  2  </a:t>
            </a:r>
            <a:r>
              <a:rPr kumimoji="0" lang="en-US" sz="3200" b="0" i="0" u="none" strike="noStrike" kern="0" cap="none" spc="0" normalizeH="0" baseline="0" noProof="0" dirty="0">
                <a:ln>
                  <a:noFill/>
                </a:ln>
                <a:solidFill>
                  <a:srgbClr val="FF0000"/>
                </a:solidFill>
                <a:effectLst/>
                <a:uLnTx/>
                <a:uFillTx/>
                <a:latin typeface="Calibri"/>
                <a:ea typeface="+mn-ea"/>
                <a:cs typeface="+mn-cs"/>
              </a:rPr>
              <a:t>3</a:t>
            </a:r>
            <a:r>
              <a:rPr kumimoji="0" lang="en-US" sz="3200" b="0" i="0" u="none" strike="noStrike" kern="0" cap="none" spc="0" normalizeH="0" baseline="0" noProof="0" dirty="0">
                <a:ln>
                  <a:noFill/>
                </a:ln>
                <a:solidFill>
                  <a:prstClr val="black"/>
                </a:solidFill>
                <a:effectLst/>
                <a:uLnTx/>
                <a:uFillTx/>
                <a:latin typeface="Calibri"/>
                <a:ea typeface="+mn-ea"/>
                <a:cs typeface="+mn-cs"/>
              </a:rPr>
              <a:t>  4  </a:t>
            </a:r>
            <a:r>
              <a:rPr kumimoji="0" lang="en-US" sz="3200" b="0" i="0" u="none" strike="noStrike" kern="0" cap="none" spc="0" normalizeH="0" baseline="0" noProof="0" dirty="0">
                <a:ln>
                  <a:noFill/>
                </a:ln>
                <a:solidFill>
                  <a:srgbClr val="FF0000"/>
                </a:solidFill>
                <a:effectLst/>
                <a:uLnTx/>
                <a:uFillTx/>
                <a:latin typeface="Calibri"/>
                <a:ea typeface="+mn-ea"/>
                <a:cs typeface="+mn-cs"/>
              </a:rPr>
              <a:t>5</a:t>
            </a:r>
          </a:p>
        </p:txBody>
      </p:sp>
      <p:cxnSp>
        <p:nvCxnSpPr>
          <p:cNvPr id="35" name="Straight Arrow Connector 34">
            <a:extLst>
              <a:ext uri="{FF2B5EF4-FFF2-40B4-BE49-F238E27FC236}">
                <a16:creationId xmlns:a16="http://schemas.microsoft.com/office/drawing/2014/main" id="{510A2EFB-B539-4E8C-AA5C-65AFE06EE980}"/>
              </a:ext>
            </a:extLst>
          </p:cNvPr>
          <p:cNvCxnSpPr>
            <a:cxnSpLocks/>
          </p:cNvCxnSpPr>
          <p:nvPr/>
        </p:nvCxnSpPr>
        <p:spPr>
          <a:xfrm flipV="1">
            <a:off x="8654566" y="2339445"/>
            <a:ext cx="1266182" cy="1258119"/>
          </a:xfrm>
          <a:prstGeom prst="straightConnector1">
            <a:avLst/>
          </a:prstGeom>
          <a:noFill/>
          <a:ln w="19050" cap="flat" cmpd="sng" algn="ctr">
            <a:solidFill>
              <a:srgbClr val="FF0000"/>
            </a:solidFill>
            <a:prstDash val="solid"/>
            <a:tailEnd type="arrow"/>
          </a:ln>
          <a:effectLst/>
        </p:spPr>
      </p:cxnSp>
      <p:cxnSp>
        <p:nvCxnSpPr>
          <p:cNvPr id="36" name="Straight Arrow Connector 35">
            <a:extLst>
              <a:ext uri="{FF2B5EF4-FFF2-40B4-BE49-F238E27FC236}">
                <a16:creationId xmlns:a16="http://schemas.microsoft.com/office/drawing/2014/main" id="{C08FA465-8EC5-4036-9C49-4B2768A082CA}"/>
              </a:ext>
            </a:extLst>
          </p:cNvPr>
          <p:cNvCxnSpPr>
            <a:cxnSpLocks/>
          </p:cNvCxnSpPr>
          <p:nvPr/>
        </p:nvCxnSpPr>
        <p:spPr>
          <a:xfrm flipV="1">
            <a:off x="8654566" y="2339447"/>
            <a:ext cx="2003602" cy="1258119"/>
          </a:xfrm>
          <a:prstGeom prst="straightConnector1">
            <a:avLst/>
          </a:prstGeom>
          <a:noFill/>
          <a:ln w="19050" cap="flat" cmpd="sng" algn="ctr">
            <a:solidFill>
              <a:srgbClr val="FF0000"/>
            </a:solidFill>
            <a:prstDash val="solid"/>
            <a:tailEnd type="arrow"/>
          </a:ln>
          <a:effectLst/>
        </p:spPr>
      </p:cxnSp>
      <p:cxnSp>
        <p:nvCxnSpPr>
          <p:cNvPr id="37" name="Straight Arrow Connector 36">
            <a:extLst>
              <a:ext uri="{FF2B5EF4-FFF2-40B4-BE49-F238E27FC236}">
                <a16:creationId xmlns:a16="http://schemas.microsoft.com/office/drawing/2014/main" id="{39D6B6C9-72DE-4B79-ACFE-11C2B0B73755}"/>
              </a:ext>
            </a:extLst>
          </p:cNvPr>
          <p:cNvCxnSpPr>
            <a:cxnSpLocks/>
          </p:cNvCxnSpPr>
          <p:nvPr/>
        </p:nvCxnSpPr>
        <p:spPr>
          <a:xfrm flipV="1">
            <a:off x="8654566" y="2339449"/>
            <a:ext cx="2774694" cy="1258118"/>
          </a:xfrm>
          <a:prstGeom prst="straightConnector1">
            <a:avLst/>
          </a:prstGeom>
          <a:noFill/>
          <a:ln w="19050" cap="flat" cmpd="sng" algn="ctr">
            <a:solidFill>
              <a:srgbClr val="FF0000"/>
            </a:solidFill>
            <a:prstDash val="solid"/>
            <a:tailEnd type="arrow"/>
          </a:ln>
          <a:effectLst/>
        </p:spPr>
      </p:cxnSp>
      <p:sp>
        <p:nvSpPr>
          <p:cNvPr id="32" name="Rectangle 31">
            <a:extLst>
              <a:ext uri="{FF2B5EF4-FFF2-40B4-BE49-F238E27FC236}">
                <a16:creationId xmlns:a16="http://schemas.microsoft.com/office/drawing/2014/main" id="{9240ADE8-4E9F-423A-9CB3-51E018C60593}"/>
              </a:ext>
            </a:extLst>
          </p:cNvPr>
          <p:cNvSpPr/>
          <p:nvPr/>
        </p:nvSpPr>
        <p:spPr>
          <a:xfrm>
            <a:off x="3685587" y="1810702"/>
            <a:ext cx="2514600" cy="695325"/>
          </a:xfrm>
          <a:prstGeom prst="rect">
            <a:avLst/>
          </a:prstGeom>
          <a:no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prstClr val="black"/>
                </a:solidFill>
                <a:effectLst/>
                <a:uLnTx/>
                <a:uFillTx/>
                <a:latin typeface="Calibri"/>
                <a:ea typeface="+mn-ea"/>
                <a:cs typeface="+mn-cs"/>
              </a:rPr>
              <a:t>0  </a:t>
            </a:r>
            <a:r>
              <a:rPr kumimoji="0" lang="en-US" sz="3200" b="0" i="0" u="none" strike="noStrike" kern="0" cap="none" spc="0" normalizeH="0" baseline="0" noProof="0" dirty="0">
                <a:ln>
                  <a:noFill/>
                </a:ln>
                <a:solidFill>
                  <a:srgbClr val="FF0000"/>
                </a:solidFill>
                <a:effectLst/>
                <a:uLnTx/>
                <a:uFillTx/>
                <a:latin typeface="Calibri"/>
                <a:ea typeface="+mn-ea"/>
                <a:cs typeface="+mn-cs"/>
              </a:rPr>
              <a:t>1</a:t>
            </a:r>
            <a:r>
              <a:rPr kumimoji="0" lang="en-US" sz="3200" b="0" i="0" u="none" strike="noStrike" kern="0" cap="none" spc="0" normalizeH="0" baseline="0" noProof="0" dirty="0">
                <a:ln>
                  <a:noFill/>
                </a:ln>
                <a:solidFill>
                  <a:prstClr val="black"/>
                </a:solidFill>
                <a:effectLst/>
                <a:uLnTx/>
                <a:uFillTx/>
                <a:latin typeface="Calibri"/>
                <a:ea typeface="+mn-ea"/>
                <a:cs typeface="+mn-cs"/>
              </a:rPr>
              <a:t>  2  3  4  5</a:t>
            </a:r>
          </a:p>
        </p:txBody>
      </p:sp>
      <p:cxnSp>
        <p:nvCxnSpPr>
          <p:cNvPr id="38" name="Straight Arrow Connector 37">
            <a:extLst>
              <a:ext uri="{FF2B5EF4-FFF2-40B4-BE49-F238E27FC236}">
                <a16:creationId xmlns:a16="http://schemas.microsoft.com/office/drawing/2014/main" id="{426A19A7-40D9-43A7-997A-D0D1996DA8E7}"/>
              </a:ext>
            </a:extLst>
          </p:cNvPr>
          <p:cNvCxnSpPr>
            <a:cxnSpLocks/>
          </p:cNvCxnSpPr>
          <p:nvPr/>
        </p:nvCxnSpPr>
        <p:spPr>
          <a:xfrm flipV="1">
            <a:off x="4363491" y="2339449"/>
            <a:ext cx="0" cy="315231"/>
          </a:xfrm>
          <a:prstGeom prst="straightConnector1">
            <a:avLst/>
          </a:prstGeom>
          <a:noFill/>
          <a:ln w="19050" cap="flat" cmpd="sng" algn="ctr">
            <a:solidFill>
              <a:srgbClr val="FF0000"/>
            </a:solidFill>
            <a:prstDash val="solid"/>
            <a:tailEnd type="arrow"/>
          </a:ln>
          <a:effectLst/>
        </p:spPr>
      </p:cxnSp>
      <p:cxnSp>
        <p:nvCxnSpPr>
          <p:cNvPr id="33" name="Straight Arrow Connector 32">
            <a:extLst>
              <a:ext uri="{FF2B5EF4-FFF2-40B4-BE49-F238E27FC236}">
                <a16:creationId xmlns:a16="http://schemas.microsoft.com/office/drawing/2014/main" id="{29CE7902-BFB7-4ACA-B042-EA9D045DC607}"/>
              </a:ext>
            </a:extLst>
          </p:cNvPr>
          <p:cNvCxnSpPr>
            <a:cxnSpLocks/>
          </p:cNvCxnSpPr>
          <p:nvPr/>
        </p:nvCxnSpPr>
        <p:spPr>
          <a:xfrm flipV="1">
            <a:off x="1848891" y="2644848"/>
            <a:ext cx="2514600" cy="858453"/>
          </a:xfrm>
          <a:prstGeom prst="straightConnector1">
            <a:avLst/>
          </a:prstGeom>
          <a:noFill/>
          <a:ln w="19050" cap="flat" cmpd="sng" algn="ctr">
            <a:solidFill>
              <a:srgbClr val="FF0000"/>
            </a:solidFill>
            <a:prstDash val="solid"/>
            <a:tailEnd type="none"/>
          </a:ln>
          <a:effectLst/>
        </p:spPr>
      </p:cxnSp>
      <p:cxnSp>
        <p:nvCxnSpPr>
          <p:cNvPr id="27" name="Straight Arrow Connector 26">
            <a:extLst>
              <a:ext uri="{FF2B5EF4-FFF2-40B4-BE49-F238E27FC236}">
                <a16:creationId xmlns:a16="http://schemas.microsoft.com/office/drawing/2014/main" id="{DD73D253-4789-4A69-94E6-36AA6654EC16}"/>
              </a:ext>
            </a:extLst>
          </p:cNvPr>
          <p:cNvCxnSpPr>
            <a:cxnSpLocks/>
          </p:cNvCxnSpPr>
          <p:nvPr/>
        </p:nvCxnSpPr>
        <p:spPr>
          <a:xfrm>
            <a:off x="2786975" y="4911672"/>
            <a:ext cx="0" cy="558472"/>
          </a:xfrm>
          <a:prstGeom prst="straightConnector1">
            <a:avLst/>
          </a:prstGeom>
          <a:noFill/>
          <a:ln w="38100" cap="flat" cmpd="sng" algn="ctr">
            <a:solidFill>
              <a:srgbClr val="0000FF"/>
            </a:solidFill>
            <a:prstDash val="solid"/>
            <a:tailEnd type="arrow"/>
          </a:ln>
          <a:effectLst/>
        </p:spPr>
      </p:cxnSp>
      <p:cxnSp>
        <p:nvCxnSpPr>
          <p:cNvPr id="44" name="Straight Arrow Connector 43">
            <a:extLst>
              <a:ext uri="{FF2B5EF4-FFF2-40B4-BE49-F238E27FC236}">
                <a16:creationId xmlns:a16="http://schemas.microsoft.com/office/drawing/2014/main" id="{7F1FF64C-9293-4D83-A9A1-9E335DC59F2D}"/>
              </a:ext>
            </a:extLst>
          </p:cNvPr>
          <p:cNvCxnSpPr>
            <a:cxnSpLocks/>
          </p:cNvCxnSpPr>
          <p:nvPr/>
        </p:nvCxnSpPr>
        <p:spPr>
          <a:xfrm>
            <a:off x="9428666" y="4820211"/>
            <a:ext cx="0" cy="649933"/>
          </a:xfrm>
          <a:prstGeom prst="straightConnector1">
            <a:avLst/>
          </a:prstGeom>
          <a:noFill/>
          <a:ln w="38100" cap="flat" cmpd="sng" algn="ctr">
            <a:solidFill>
              <a:srgbClr val="0000FF"/>
            </a:solidFill>
            <a:prstDash val="solid"/>
            <a:tailEnd type="arrow"/>
          </a:ln>
          <a:effectLst/>
        </p:spPr>
      </p:cxnSp>
      <p:sp>
        <p:nvSpPr>
          <p:cNvPr id="50" name="TextBox 49">
            <a:extLst>
              <a:ext uri="{FF2B5EF4-FFF2-40B4-BE49-F238E27FC236}">
                <a16:creationId xmlns:a16="http://schemas.microsoft.com/office/drawing/2014/main" id="{2BF2FC41-175E-464A-AA65-55EB50CBBADF}"/>
              </a:ext>
            </a:extLst>
          </p:cNvPr>
          <p:cNvSpPr txBox="1"/>
          <p:nvPr/>
        </p:nvSpPr>
        <p:spPr>
          <a:xfrm>
            <a:off x="202779" y="1312912"/>
            <a:ext cx="2186460" cy="369332"/>
          </a:xfrm>
          <a:prstGeom prst="rect">
            <a:avLst/>
          </a:prstGeom>
          <a:noFill/>
        </p:spPr>
        <p:txBody>
          <a:bodyPr wrap="square" rtlCol="0">
            <a:spAutoFit/>
          </a:bodyPr>
          <a:lstStyle/>
          <a:p>
            <a:r>
              <a:rPr lang="en-US" b="1" dirty="0"/>
              <a:t>Example: </a:t>
            </a:r>
            <a:r>
              <a:rPr lang="en-US" b="1" dirty="0">
                <a:solidFill>
                  <a:srgbClr val="0000FF"/>
                </a:solidFill>
              </a:rPr>
              <a:t>break</a:t>
            </a:r>
          </a:p>
        </p:txBody>
      </p:sp>
      <p:sp>
        <p:nvSpPr>
          <p:cNvPr id="51" name="TextBox 50">
            <a:extLst>
              <a:ext uri="{FF2B5EF4-FFF2-40B4-BE49-F238E27FC236}">
                <a16:creationId xmlns:a16="http://schemas.microsoft.com/office/drawing/2014/main" id="{D0CCAFF7-721A-4C08-9240-0AB5514302E1}"/>
              </a:ext>
            </a:extLst>
          </p:cNvPr>
          <p:cNvSpPr txBox="1"/>
          <p:nvPr/>
        </p:nvSpPr>
        <p:spPr>
          <a:xfrm>
            <a:off x="6736314" y="1348926"/>
            <a:ext cx="2555252" cy="369332"/>
          </a:xfrm>
          <a:prstGeom prst="rect">
            <a:avLst/>
          </a:prstGeom>
          <a:noFill/>
        </p:spPr>
        <p:txBody>
          <a:bodyPr wrap="square" rtlCol="0">
            <a:spAutoFit/>
          </a:bodyPr>
          <a:lstStyle/>
          <a:p>
            <a:r>
              <a:rPr lang="en-US" b="1" dirty="0"/>
              <a:t>Example: </a:t>
            </a:r>
            <a:r>
              <a:rPr lang="en-US" b="1" dirty="0">
                <a:solidFill>
                  <a:srgbClr val="0000FF"/>
                </a:solidFill>
              </a:rPr>
              <a:t>continue</a:t>
            </a:r>
          </a:p>
        </p:txBody>
      </p:sp>
      <p:pic>
        <p:nvPicPr>
          <p:cNvPr id="58" name="Picture 57">
            <a:extLst>
              <a:ext uri="{FF2B5EF4-FFF2-40B4-BE49-F238E27FC236}">
                <a16:creationId xmlns:a16="http://schemas.microsoft.com/office/drawing/2014/main" id="{37397C9F-A02B-4C41-9D0A-494B845EA8C6}"/>
              </a:ext>
            </a:extLst>
          </p:cNvPr>
          <p:cNvPicPr>
            <a:picLocks noChangeAspect="1"/>
          </p:cNvPicPr>
          <p:nvPr/>
        </p:nvPicPr>
        <p:blipFill>
          <a:blip r:embed="rId4"/>
          <a:stretch>
            <a:fillRect/>
          </a:stretch>
        </p:blipFill>
        <p:spPr>
          <a:xfrm>
            <a:off x="7196919" y="5520719"/>
            <a:ext cx="4181475" cy="714375"/>
          </a:xfrm>
          <a:prstGeom prst="rect">
            <a:avLst/>
          </a:prstGeom>
        </p:spPr>
      </p:pic>
      <p:pic>
        <p:nvPicPr>
          <p:cNvPr id="65" name="Picture 64">
            <a:extLst>
              <a:ext uri="{FF2B5EF4-FFF2-40B4-BE49-F238E27FC236}">
                <a16:creationId xmlns:a16="http://schemas.microsoft.com/office/drawing/2014/main" id="{FCFF7C19-3DDA-4B27-9D65-8112A7FB5294}"/>
              </a:ext>
            </a:extLst>
          </p:cNvPr>
          <p:cNvPicPr>
            <a:picLocks noChangeAspect="1"/>
          </p:cNvPicPr>
          <p:nvPr/>
        </p:nvPicPr>
        <p:blipFill>
          <a:blip r:embed="rId5"/>
          <a:stretch>
            <a:fillRect/>
          </a:stretch>
        </p:blipFill>
        <p:spPr>
          <a:xfrm>
            <a:off x="775507" y="5545088"/>
            <a:ext cx="4219575" cy="676275"/>
          </a:xfrm>
          <a:prstGeom prst="rect">
            <a:avLst/>
          </a:prstGeom>
        </p:spPr>
      </p:pic>
    </p:spTree>
    <p:extLst>
      <p:ext uri="{BB962C8B-B14F-4D97-AF65-F5344CB8AC3E}">
        <p14:creationId xmlns:p14="http://schemas.microsoft.com/office/powerpoint/2010/main" val="23254002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3FEA0-65CD-4AFB-B17E-A1FF1A2A8315}"/>
              </a:ext>
            </a:extLst>
          </p:cNvPr>
          <p:cNvSpPr>
            <a:spLocks noGrp="1"/>
          </p:cNvSpPr>
          <p:nvPr>
            <p:ph type="title"/>
          </p:nvPr>
        </p:nvSpPr>
        <p:spPr/>
        <p:txBody>
          <a:bodyPr/>
          <a:lstStyle/>
          <a:p>
            <a:r>
              <a:rPr lang="en-US" dirty="0"/>
              <a:t>Iteration Constructs: </a:t>
            </a:r>
            <a:r>
              <a:rPr lang="en-US" dirty="0">
                <a:solidFill>
                  <a:srgbClr val="FF0000"/>
                </a:solidFill>
              </a:rPr>
              <a:t>Flags</a:t>
            </a:r>
          </a:p>
        </p:txBody>
      </p:sp>
      <p:sp>
        <p:nvSpPr>
          <p:cNvPr id="3" name="Content Placeholder 2">
            <a:extLst>
              <a:ext uri="{FF2B5EF4-FFF2-40B4-BE49-F238E27FC236}">
                <a16:creationId xmlns:a16="http://schemas.microsoft.com/office/drawing/2014/main" id="{EAA4657F-DFCD-4971-BA72-76E3E16552F1}"/>
              </a:ext>
            </a:extLst>
          </p:cNvPr>
          <p:cNvSpPr>
            <a:spLocks noGrp="1"/>
          </p:cNvSpPr>
          <p:nvPr>
            <p:ph idx="1"/>
          </p:nvPr>
        </p:nvSpPr>
        <p:spPr/>
        <p:txBody>
          <a:bodyPr/>
          <a:lstStyle/>
          <a:p>
            <a:pPr>
              <a:lnSpc>
                <a:spcPct val="150000"/>
              </a:lnSpc>
            </a:pPr>
            <a:r>
              <a:rPr lang="en-US" dirty="0"/>
              <a:t>The one entry, one exit principle is fundamental to structured programming.</a:t>
            </a:r>
          </a:p>
          <a:p>
            <a:pPr>
              <a:lnSpc>
                <a:spcPct val="150000"/>
              </a:lnSpc>
            </a:pPr>
            <a:r>
              <a:rPr lang="en-US" dirty="0"/>
              <a:t>C includes three keywords that allow jumps across statements: </a:t>
            </a:r>
            <a:r>
              <a:rPr lang="en-US" b="1" dirty="0" err="1">
                <a:solidFill>
                  <a:srgbClr val="FF0000"/>
                </a:solidFill>
              </a:rPr>
              <a:t>goto</a:t>
            </a:r>
            <a:r>
              <a:rPr lang="en-US" dirty="0"/>
              <a:t>, </a:t>
            </a:r>
            <a:r>
              <a:rPr lang="en-US" b="1" dirty="0">
                <a:solidFill>
                  <a:srgbClr val="FF0000"/>
                </a:solidFill>
              </a:rPr>
              <a:t>continue</a:t>
            </a:r>
            <a:r>
              <a:rPr lang="en-US" dirty="0"/>
              <a:t>, and </a:t>
            </a:r>
            <a:r>
              <a:rPr lang="en-US" b="1" dirty="0">
                <a:solidFill>
                  <a:srgbClr val="FF0000"/>
                </a:solidFill>
              </a:rPr>
              <a:t>break</a:t>
            </a:r>
            <a:r>
              <a:rPr lang="en-US" dirty="0"/>
              <a:t>.  Using any of these keywords, except for </a:t>
            </a:r>
            <a:r>
              <a:rPr lang="en-US" b="1" dirty="0">
                <a:solidFill>
                  <a:srgbClr val="FF0000"/>
                </a:solidFill>
              </a:rPr>
              <a:t>break</a:t>
            </a:r>
            <a:r>
              <a:rPr lang="en-US" dirty="0"/>
              <a:t> in a </a:t>
            </a:r>
            <a:r>
              <a:rPr lang="en-US" b="1" dirty="0">
                <a:solidFill>
                  <a:srgbClr val="FF0000"/>
                </a:solidFill>
              </a:rPr>
              <a:t>switch</a:t>
            </a:r>
            <a:r>
              <a:rPr lang="en-US" dirty="0"/>
              <a:t> construct, </a:t>
            </a:r>
            <a:r>
              <a:rPr lang="en-US" u="sng" dirty="0"/>
              <a:t>violates</a:t>
            </a:r>
            <a:r>
              <a:rPr lang="en-US" dirty="0"/>
              <a:t> the one entry, one exit principle of structured programming.</a:t>
            </a:r>
          </a:p>
          <a:p>
            <a:endParaRPr lang="en-US" dirty="0"/>
          </a:p>
        </p:txBody>
      </p:sp>
      <p:sp>
        <p:nvSpPr>
          <p:cNvPr id="4" name="Slide Number Placeholder 3">
            <a:extLst>
              <a:ext uri="{FF2B5EF4-FFF2-40B4-BE49-F238E27FC236}">
                <a16:creationId xmlns:a16="http://schemas.microsoft.com/office/drawing/2014/main" id="{BFF4507F-E8E4-475E-AAAB-29D1E2FC0610}"/>
              </a:ext>
            </a:extLst>
          </p:cNvPr>
          <p:cNvSpPr>
            <a:spLocks noGrp="1"/>
          </p:cNvSpPr>
          <p:nvPr>
            <p:ph type="sldNum" sz="quarter" idx="12"/>
          </p:nvPr>
        </p:nvSpPr>
        <p:spPr/>
        <p:txBody>
          <a:bodyPr/>
          <a:lstStyle/>
          <a:p>
            <a:fld id="{CC0149FD-98BB-4821-915B-09C9BFE4B727}" type="slidenum">
              <a:rPr lang="en-US" smtClean="0"/>
              <a:pPr/>
              <a:t>36</a:t>
            </a:fld>
            <a:endParaRPr lang="en-US" dirty="0"/>
          </a:p>
        </p:txBody>
      </p:sp>
      <p:sp>
        <p:nvSpPr>
          <p:cNvPr id="5" name="Date Placeholder 4">
            <a:extLst>
              <a:ext uri="{FF2B5EF4-FFF2-40B4-BE49-F238E27FC236}">
                <a16:creationId xmlns:a16="http://schemas.microsoft.com/office/drawing/2014/main" id="{891BEBB1-612A-4EFD-8704-1EF0EBB11952}"/>
              </a:ext>
            </a:extLst>
          </p:cNvPr>
          <p:cNvSpPr>
            <a:spLocks noGrp="1"/>
          </p:cNvSpPr>
          <p:nvPr>
            <p:ph type="dt" sz="half" idx="10"/>
          </p:nvPr>
        </p:nvSpPr>
        <p:spPr/>
        <p:txBody>
          <a:bodyPr/>
          <a:lstStyle/>
          <a:p>
            <a:fld id="{17256740-3DC7-40BE-968F-29F94186F3AD}" type="datetime1">
              <a:rPr lang="vi-VN" smtClean="0"/>
              <a:t>30/12/2024</a:t>
            </a:fld>
            <a:endParaRPr lang="en-US" dirty="0"/>
          </a:p>
        </p:txBody>
      </p:sp>
    </p:spTree>
    <p:extLst>
      <p:ext uri="{BB962C8B-B14F-4D97-AF65-F5344CB8AC3E}">
        <p14:creationId xmlns:p14="http://schemas.microsoft.com/office/powerpoint/2010/main" val="13608220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6E493-BB13-4325-A844-AC85A6EE28A3}"/>
              </a:ext>
            </a:extLst>
          </p:cNvPr>
          <p:cNvSpPr>
            <a:spLocks noGrp="1"/>
          </p:cNvSpPr>
          <p:nvPr>
            <p:ph type="title"/>
          </p:nvPr>
        </p:nvSpPr>
        <p:spPr/>
        <p:txBody>
          <a:bodyPr/>
          <a:lstStyle/>
          <a:p>
            <a:r>
              <a:rPr lang="en-US" dirty="0"/>
              <a:t>Iteration Constructs: </a:t>
            </a:r>
            <a:r>
              <a:rPr lang="en-US" dirty="0">
                <a:solidFill>
                  <a:srgbClr val="FF0000"/>
                </a:solidFill>
              </a:rPr>
              <a:t>Flags</a:t>
            </a:r>
            <a:r>
              <a:rPr lang="en-US" dirty="0"/>
              <a:t> (cont.)</a:t>
            </a:r>
          </a:p>
        </p:txBody>
      </p:sp>
      <p:sp>
        <p:nvSpPr>
          <p:cNvPr id="3" name="Content Placeholder 2">
            <a:extLst>
              <a:ext uri="{FF2B5EF4-FFF2-40B4-BE49-F238E27FC236}">
                <a16:creationId xmlns:a16="http://schemas.microsoft.com/office/drawing/2014/main" id="{D9FA43C6-AD09-4C29-AFC7-F2D10D9645A6}"/>
              </a:ext>
            </a:extLst>
          </p:cNvPr>
          <p:cNvSpPr>
            <a:spLocks noGrp="1"/>
          </p:cNvSpPr>
          <p:nvPr>
            <p:ph idx="1"/>
          </p:nvPr>
        </p:nvSpPr>
        <p:spPr/>
        <p:txBody>
          <a:bodyPr/>
          <a:lstStyle/>
          <a:p>
            <a:pPr>
              <a:lnSpc>
                <a:spcPct val="150000"/>
              </a:lnSpc>
            </a:pPr>
            <a:r>
              <a:rPr lang="en-US" dirty="0"/>
              <a:t>To improve readability, programmers advocated:</a:t>
            </a:r>
          </a:p>
          <a:p>
            <a:pPr lvl="1">
              <a:lnSpc>
                <a:spcPct val="150000"/>
              </a:lnSpc>
            </a:pPr>
            <a:r>
              <a:rPr lang="en-US" sz="2400" dirty="0"/>
              <a:t>The use of whitespace to identify the logical structure of the code </a:t>
            </a:r>
          </a:p>
          <a:p>
            <a:pPr lvl="1">
              <a:lnSpc>
                <a:spcPct val="150000"/>
              </a:lnSpc>
            </a:pPr>
            <a:r>
              <a:rPr lang="en-US" sz="2400" dirty="0"/>
              <a:t>The abolition of all </a:t>
            </a:r>
            <a:r>
              <a:rPr lang="en-US" sz="2400" dirty="0" err="1"/>
              <a:t>goto</a:t>
            </a:r>
            <a:r>
              <a:rPr lang="en-US" sz="2400" dirty="0"/>
              <a:t> statements </a:t>
            </a:r>
          </a:p>
          <a:p>
            <a:pPr lvl="1">
              <a:lnSpc>
                <a:spcPct val="150000"/>
              </a:lnSpc>
            </a:pPr>
            <a:r>
              <a:rPr lang="en-US" sz="2400" dirty="0"/>
              <a:t>The abolition of all continue statements </a:t>
            </a:r>
          </a:p>
          <a:p>
            <a:pPr lvl="1">
              <a:lnSpc>
                <a:spcPct val="150000"/>
              </a:lnSpc>
            </a:pPr>
            <a:r>
              <a:rPr lang="en-US" sz="2400" dirty="0"/>
              <a:t>The abolition of all break statements, except with switch </a:t>
            </a:r>
          </a:p>
          <a:p>
            <a:pPr>
              <a:lnSpc>
                <a:spcPct val="150000"/>
              </a:lnSpc>
            </a:pPr>
            <a:r>
              <a:rPr lang="en-US" dirty="0"/>
              <a:t>A technique for avoiding jumps is called flagging. A </a:t>
            </a:r>
            <a:r>
              <a:rPr lang="en-US" b="1" dirty="0">
                <a:solidFill>
                  <a:srgbClr val="FF0000"/>
                </a:solidFill>
              </a:rPr>
              <a:t>flag</a:t>
            </a:r>
            <a:r>
              <a:rPr lang="en-US" dirty="0"/>
              <a:t> is a variable that keeps track of a true or false state.</a:t>
            </a:r>
          </a:p>
        </p:txBody>
      </p:sp>
      <p:sp>
        <p:nvSpPr>
          <p:cNvPr id="4" name="Slide Number Placeholder 3">
            <a:extLst>
              <a:ext uri="{FF2B5EF4-FFF2-40B4-BE49-F238E27FC236}">
                <a16:creationId xmlns:a16="http://schemas.microsoft.com/office/drawing/2014/main" id="{6AFEED2F-344D-4E57-90B8-0238F9EE23F0}"/>
              </a:ext>
            </a:extLst>
          </p:cNvPr>
          <p:cNvSpPr>
            <a:spLocks noGrp="1"/>
          </p:cNvSpPr>
          <p:nvPr>
            <p:ph type="sldNum" sz="quarter" idx="12"/>
          </p:nvPr>
        </p:nvSpPr>
        <p:spPr/>
        <p:txBody>
          <a:bodyPr/>
          <a:lstStyle/>
          <a:p>
            <a:fld id="{CC0149FD-98BB-4821-915B-09C9BFE4B727}" type="slidenum">
              <a:rPr lang="en-US" smtClean="0"/>
              <a:pPr/>
              <a:t>37</a:t>
            </a:fld>
            <a:endParaRPr lang="en-US" dirty="0"/>
          </a:p>
        </p:txBody>
      </p:sp>
      <p:sp>
        <p:nvSpPr>
          <p:cNvPr id="5" name="Date Placeholder 4">
            <a:extLst>
              <a:ext uri="{FF2B5EF4-FFF2-40B4-BE49-F238E27FC236}">
                <a16:creationId xmlns:a16="http://schemas.microsoft.com/office/drawing/2014/main" id="{16522CD9-192B-44B6-9CDA-E3E8514AC302}"/>
              </a:ext>
            </a:extLst>
          </p:cNvPr>
          <p:cNvSpPr>
            <a:spLocks noGrp="1"/>
          </p:cNvSpPr>
          <p:nvPr>
            <p:ph type="dt" sz="half" idx="10"/>
          </p:nvPr>
        </p:nvSpPr>
        <p:spPr/>
        <p:txBody>
          <a:bodyPr/>
          <a:lstStyle/>
          <a:p>
            <a:fld id="{17256740-3DC7-40BE-968F-29F94186F3AD}" type="datetime1">
              <a:rPr lang="vi-VN" smtClean="0"/>
              <a:t>30/12/2024</a:t>
            </a:fld>
            <a:endParaRPr lang="en-US" dirty="0"/>
          </a:p>
        </p:txBody>
      </p:sp>
    </p:spTree>
    <p:extLst>
      <p:ext uri="{BB962C8B-B14F-4D97-AF65-F5344CB8AC3E}">
        <p14:creationId xmlns:p14="http://schemas.microsoft.com/office/powerpoint/2010/main" val="13903427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5A3C6-9A20-4F73-8700-C7704A8900DE}"/>
              </a:ext>
            </a:extLst>
          </p:cNvPr>
          <p:cNvSpPr>
            <a:spLocks noGrp="1"/>
          </p:cNvSpPr>
          <p:nvPr>
            <p:ph type="title"/>
          </p:nvPr>
        </p:nvSpPr>
        <p:spPr/>
        <p:txBody>
          <a:bodyPr/>
          <a:lstStyle/>
          <a:p>
            <a:r>
              <a:rPr lang="en-US" dirty="0"/>
              <a:t>Iteration Constructs: Flags (cont.)</a:t>
            </a:r>
          </a:p>
        </p:txBody>
      </p:sp>
      <p:sp>
        <p:nvSpPr>
          <p:cNvPr id="3" name="Content Placeholder 2">
            <a:extLst>
              <a:ext uri="{FF2B5EF4-FFF2-40B4-BE49-F238E27FC236}">
                <a16:creationId xmlns:a16="http://schemas.microsoft.com/office/drawing/2014/main" id="{6FC82374-8B33-4433-9252-B63F889CE583}"/>
              </a:ext>
            </a:extLst>
          </p:cNvPr>
          <p:cNvSpPr>
            <a:spLocks noGrp="1"/>
          </p:cNvSpPr>
          <p:nvPr>
            <p:ph idx="1"/>
          </p:nvPr>
        </p:nvSpPr>
        <p:spPr>
          <a:xfrm>
            <a:off x="638910" y="2215662"/>
            <a:ext cx="10515600" cy="4226228"/>
          </a:xfrm>
        </p:spPr>
        <p:txBody>
          <a:bodyPr/>
          <a:lstStyle/>
          <a:p>
            <a:r>
              <a:rPr lang="en-US" dirty="0"/>
              <a:t>Example:</a:t>
            </a:r>
          </a:p>
        </p:txBody>
      </p:sp>
      <p:sp>
        <p:nvSpPr>
          <p:cNvPr id="4" name="Slide Number Placeholder 3">
            <a:extLst>
              <a:ext uri="{FF2B5EF4-FFF2-40B4-BE49-F238E27FC236}">
                <a16:creationId xmlns:a16="http://schemas.microsoft.com/office/drawing/2014/main" id="{7B93C2CE-3B47-4D0B-88C5-D41975F96481}"/>
              </a:ext>
            </a:extLst>
          </p:cNvPr>
          <p:cNvSpPr>
            <a:spLocks noGrp="1"/>
          </p:cNvSpPr>
          <p:nvPr>
            <p:ph type="sldNum" sz="quarter" idx="12"/>
          </p:nvPr>
        </p:nvSpPr>
        <p:spPr/>
        <p:txBody>
          <a:bodyPr/>
          <a:lstStyle/>
          <a:p>
            <a:fld id="{CC0149FD-98BB-4821-915B-09C9BFE4B727}" type="slidenum">
              <a:rPr lang="en-US" smtClean="0"/>
              <a:pPr/>
              <a:t>38</a:t>
            </a:fld>
            <a:endParaRPr lang="en-US" dirty="0"/>
          </a:p>
        </p:txBody>
      </p:sp>
      <p:sp>
        <p:nvSpPr>
          <p:cNvPr id="5" name="Date Placeholder 4">
            <a:extLst>
              <a:ext uri="{FF2B5EF4-FFF2-40B4-BE49-F238E27FC236}">
                <a16:creationId xmlns:a16="http://schemas.microsoft.com/office/drawing/2014/main" id="{70CF07D8-2FD1-4FC3-8AA6-93688C23D3B5}"/>
              </a:ext>
            </a:extLst>
          </p:cNvPr>
          <p:cNvSpPr>
            <a:spLocks noGrp="1"/>
          </p:cNvSpPr>
          <p:nvPr>
            <p:ph type="dt" sz="half" idx="10"/>
          </p:nvPr>
        </p:nvSpPr>
        <p:spPr/>
        <p:txBody>
          <a:bodyPr/>
          <a:lstStyle/>
          <a:p>
            <a:fld id="{17256740-3DC7-40BE-968F-29F94186F3AD}" type="datetime1">
              <a:rPr lang="vi-VN" smtClean="0"/>
              <a:t>30/12/2024</a:t>
            </a:fld>
            <a:endParaRPr lang="en-US" dirty="0"/>
          </a:p>
        </p:txBody>
      </p:sp>
      <p:sp>
        <p:nvSpPr>
          <p:cNvPr id="6" name="Rectangle 5">
            <a:extLst>
              <a:ext uri="{FF2B5EF4-FFF2-40B4-BE49-F238E27FC236}">
                <a16:creationId xmlns:a16="http://schemas.microsoft.com/office/drawing/2014/main" id="{0B26168E-71AE-47B9-9AED-DE63912B22CC}"/>
              </a:ext>
            </a:extLst>
          </p:cNvPr>
          <p:cNvSpPr/>
          <p:nvPr/>
        </p:nvSpPr>
        <p:spPr>
          <a:xfrm>
            <a:off x="4076700" y="1682262"/>
            <a:ext cx="4038600"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Use </a:t>
            </a:r>
            <a:r>
              <a:rPr lang="en-US" sz="2400" b="1" i="1" dirty="0"/>
              <a:t>if</a:t>
            </a:r>
            <a:r>
              <a:rPr lang="en-US" sz="2400" dirty="0"/>
              <a:t>  instead of </a:t>
            </a:r>
            <a:r>
              <a:rPr lang="en-US" sz="2400" b="1" i="1" dirty="0"/>
              <a:t>continue</a:t>
            </a:r>
          </a:p>
        </p:txBody>
      </p:sp>
      <p:pic>
        <p:nvPicPr>
          <p:cNvPr id="7" name="Picture 2">
            <a:extLst>
              <a:ext uri="{FF2B5EF4-FFF2-40B4-BE49-F238E27FC236}">
                <a16:creationId xmlns:a16="http://schemas.microsoft.com/office/drawing/2014/main" id="{0AE92C2A-4CB3-4D93-A072-D70F68A099E5}"/>
              </a:ext>
            </a:extLst>
          </p:cNvPr>
          <p:cNvPicPr>
            <a:picLocks noChangeAspect="1" noChangeArrowheads="1"/>
          </p:cNvPicPr>
          <p:nvPr/>
        </p:nvPicPr>
        <p:blipFill>
          <a:blip r:embed="rId2"/>
          <a:srcRect/>
          <a:stretch>
            <a:fillRect/>
          </a:stretch>
        </p:blipFill>
        <p:spPr bwMode="auto">
          <a:xfrm>
            <a:off x="6732710" y="2895262"/>
            <a:ext cx="4643438" cy="2714625"/>
          </a:xfrm>
          <a:prstGeom prst="rect">
            <a:avLst/>
          </a:prstGeom>
          <a:noFill/>
          <a:ln w="9525">
            <a:noFill/>
            <a:miter lim="800000"/>
            <a:headEnd/>
            <a:tailEnd/>
          </a:ln>
          <a:effectLst/>
        </p:spPr>
      </p:pic>
      <p:pic>
        <p:nvPicPr>
          <p:cNvPr id="8" name="Picture 3">
            <a:extLst>
              <a:ext uri="{FF2B5EF4-FFF2-40B4-BE49-F238E27FC236}">
                <a16:creationId xmlns:a16="http://schemas.microsoft.com/office/drawing/2014/main" id="{EF033F94-4CB7-4C57-AF30-B9463D8242EF}"/>
              </a:ext>
            </a:extLst>
          </p:cNvPr>
          <p:cNvPicPr>
            <a:picLocks noChangeAspect="1" noChangeArrowheads="1"/>
          </p:cNvPicPr>
          <p:nvPr/>
        </p:nvPicPr>
        <p:blipFill>
          <a:blip r:embed="rId3"/>
          <a:srcRect/>
          <a:stretch>
            <a:fillRect/>
          </a:stretch>
        </p:blipFill>
        <p:spPr bwMode="auto">
          <a:xfrm>
            <a:off x="1125414" y="2895263"/>
            <a:ext cx="4643437" cy="2889475"/>
          </a:xfrm>
          <a:prstGeom prst="rect">
            <a:avLst/>
          </a:prstGeom>
          <a:noFill/>
          <a:ln w="9525">
            <a:noFill/>
            <a:miter lim="800000"/>
            <a:headEnd/>
            <a:tailEnd/>
          </a:ln>
          <a:effectLst/>
        </p:spPr>
      </p:pic>
      <p:pic>
        <p:nvPicPr>
          <p:cNvPr id="9" name="Picture 4">
            <a:extLst>
              <a:ext uri="{FF2B5EF4-FFF2-40B4-BE49-F238E27FC236}">
                <a16:creationId xmlns:a16="http://schemas.microsoft.com/office/drawing/2014/main" id="{C07AE70A-23E3-4FEB-8CDD-2FD7DDE551B7}"/>
              </a:ext>
            </a:extLst>
          </p:cNvPr>
          <p:cNvPicPr>
            <a:picLocks noChangeAspect="1" noChangeArrowheads="1"/>
          </p:cNvPicPr>
          <p:nvPr/>
        </p:nvPicPr>
        <p:blipFill>
          <a:blip r:embed="rId4"/>
          <a:srcRect/>
          <a:stretch>
            <a:fillRect/>
          </a:stretch>
        </p:blipFill>
        <p:spPr bwMode="auto">
          <a:xfrm>
            <a:off x="4393181" y="4765881"/>
            <a:ext cx="2132220" cy="1552257"/>
          </a:xfrm>
          <a:prstGeom prst="rect">
            <a:avLst/>
          </a:prstGeom>
          <a:noFill/>
          <a:ln w="9525">
            <a:noFill/>
            <a:miter lim="800000"/>
            <a:headEnd/>
            <a:tailEnd/>
          </a:ln>
          <a:effectLst/>
        </p:spPr>
      </p:pic>
    </p:spTree>
    <p:extLst>
      <p:ext uri="{BB962C8B-B14F-4D97-AF65-F5344CB8AC3E}">
        <p14:creationId xmlns:p14="http://schemas.microsoft.com/office/powerpoint/2010/main" val="31985108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752CC-9BC7-4361-86E8-3655434C6A0E}"/>
              </a:ext>
            </a:extLst>
          </p:cNvPr>
          <p:cNvSpPr>
            <a:spLocks noGrp="1"/>
          </p:cNvSpPr>
          <p:nvPr>
            <p:ph type="title"/>
          </p:nvPr>
        </p:nvSpPr>
        <p:spPr/>
        <p:txBody>
          <a:bodyPr/>
          <a:lstStyle/>
          <a:p>
            <a:r>
              <a:rPr lang="en-US" dirty="0"/>
              <a:t>Iteration Constructs: </a:t>
            </a:r>
            <a:r>
              <a:rPr lang="en-US" dirty="0">
                <a:solidFill>
                  <a:srgbClr val="FF0000"/>
                </a:solidFill>
              </a:rPr>
              <a:t>Flags</a:t>
            </a:r>
            <a:r>
              <a:rPr lang="en-US" dirty="0"/>
              <a:t> (</a:t>
            </a:r>
            <a:r>
              <a:rPr lang="en-US" dirty="0" err="1"/>
              <a:t>cont</a:t>
            </a:r>
            <a:r>
              <a:rPr lang="en-US" dirty="0"/>
              <a:t>)</a:t>
            </a:r>
          </a:p>
        </p:txBody>
      </p:sp>
      <p:sp>
        <p:nvSpPr>
          <p:cNvPr id="3" name="Content Placeholder 2">
            <a:extLst>
              <a:ext uri="{FF2B5EF4-FFF2-40B4-BE49-F238E27FC236}">
                <a16:creationId xmlns:a16="http://schemas.microsoft.com/office/drawing/2014/main" id="{68972525-B4A2-4B19-A8B9-A2F2A311F449}"/>
              </a:ext>
            </a:extLst>
          </p:cNvPr>
          <p:cNvSpPr>
            <a:spLocks noGrp="1"/>
          </p:cNvSpPr>
          <p:nvPr>
            <p:ph idx="1"/>
          </p:nvPr>
        </p:nvSpPr>
        <p:spPr/>
        <p:txBody>
          <a:bodyPr/>
          <a:lstStyle/>
          <a:p>
            <a:r>
              <a:rPr lang="en-US" dirty="0"/>
              <a:t>Example: using </a:t>
            </a:r>
            <a:r>
              <a:rPr lang="en-US" b="1" dirty="0" err="1"/>
              <a:t>goto</a:t>
            </a:r>
            <a:endParaRPr lang="en-US" b="1" dirty="0"/>
          </a:p>
        </p:txBody>
      </p:sp>
      <p:sp>
        <p:nvSpPr>
          <p:cNvPr id="4" name="Slide Number Placeholder 3">
            <a:extLst>
              <a:ext uri="{FF2B5EF4-FFF2-40B4-BE49-F238E27FC236}">
                <a16:creationId xmlns:a16="http://schemas.microsoft.com/office/drawing/2014/main" id="{8D9A25B5-5974-412A-9BD6-817FC0E57120}"/>
              </a:ext>
            </a:extLst>
          </p:cNvPr>
          <p:cNvSpPr>
            <a:spLocks noGrp="1"/>
          </p:cNvSpPr>
          <p:nvPr>
            <p:ph type="sldNum" sz="quarter" idx="12"/>
          </p:nvPr>
        </p:nvSpPr>
        <p:spPr/>
        <p:txBody>
          <a:bodyPr/>
          <a:lstStyle/>
          <a:p>
            <a:fld id="{CC0149FD-98BB-4821-915B-09C9BFE4B727}" type="slidenum">
              <a:rPr lang="en-US" smtClean="0"/>
              <a:pPr/>
              <a:t>39</a:t>
            </a:fld>
            <a:endParaRPr lang="en-US" dirty="0"/>
          </a:p>
        </p:txBody>
      </p:sp>
      <p:sp>
        <p:nvSpPr>
          <p:cNvPr id="5" name="Date Placeholder 4">
            <a:extLst>
              <a:ext uri="{FF2B5EF4-FFF2-40B4-BE49-F238E27FC236}">
                <a16:creationId xmlns:a16="http://schemas.microsoft.com/office/drawing/2014/main" id="{7DE03CC0-022E-48FD-887E-B25332931810}"/>
              </a:ext>
            </a:extLst>
          </p:cNvPr>
          <p:cNvSpPr>
            <a:spLocks noGrp="1"/>
          </p:cNvSpPr>
          <p:nvPr>
            <p:ph type="dt" sz="half" idx="10"/>
          </p:nvPr>
        </p:nvSpPr>
        <p:spPr/>
        <p:txBody>
          <a:bodyPr/>
          <a:lstStyle/>
          <a:p>
            <a:fld id="{17256740-3DC7-40BE-968F-29F94186F3AD}" type="datetime1">
              <a:rPr lang="vi-VN" smtClean="0"/>
              <a:t>30/12/2024</a:t>
            </a:fld>
            <a:endParaRPr lang="en-US" dirty="0"/>
          </a:p>
        </p:txBody>
      </p:sp>
      <p:pic>
        <p:nvPicPr>
          <p:cNvPr id="6" name="Picture 2">
            <a:extLst>
              <a:ext uri="{FF2B5EF4-FFF2-40B4-BE49-F238E27FC236}">
                <a16:creationId xmlns:a16="http://schemas.microsoft.com/office/drawing/2014/main" id="{CA0CE0CC-5982-4854-823F-6090E97F3024}"/>
              </a:ext>
            </a:extLst>
          </p:cNvPr>
          <p:cNvPicPr>
            <a:picLocks noChangeAspect="1" noChangeArrowheads="1"/>
          </p:cNvPicPr>
          <p:nvPr/>
        </p:nvPicPr>
        <p:blipFill>
          <a:blip r:embed="rId2"/>
          <a:srcRect/>
          <a:stretch>
            <a:fillRect/>
          </a:stretch>
        </p:blipFill>
        <p:spPr bwMode="auto">
          <a:xfrm>
            <a:off x="233470" y="2252342"/>
            <a:ext cx="6695860" cy="2962276"/>
          </a:xfrm>
          <a:prstGeom prst="rect">
            <a:avLst/>
          </a:prstGeom>
          <a:noFill/>
          <a:ln w="9525">
            <a:noFill/>
            <a:miter lim="800000"/>
            <a:headEnd/>
            <a:tailEnd/>
          </a:ln>
          <a:effectLst/>
        </p:spPr>
      </p:pic>
      <p:pic>
        <p:nvPicPr>
          <p:cNvPr id="7" name="Picture 6">
            <a:extLst>
              <a:ext uri="{FF2B5EF4-FFF2-40B4-BE49-F238E27FC236}">
                <a16:creationId xmlns:a16="http://schemas.microsoft.com/office/drawing/2014/main" id="{CCAE84E3-02BD-44CD-837A-FC53E7C7ACDA}"/>
              </a:ext>
            </a:extLst>
          </p:cNvPr>
          <p:cNvPicPr>
            <a:picLocks noChangeAspect="1" noChangeArrowheads="1"/>
          </p:cNvPicPr>
          <p:nvPr/>
        </p:nvPicPr>
        <p:blipFill>
          <a:blip r:embed="rId3"/>
          <a:srcRect/>
          <a:stretch>
            <a:fillRect/>
          </a:stretch>
        </p:blipFill>
        <p:spPr bwMode="auto">
          <a:xfrm>
            <a:off x="7083173" y="1574603"/>
            <a:ext cx="4771787" cy="3640015"/>
          </a:xfrm>
          <a:prstGeom prst="rect">
            <a:avLst/>
          </a:prstGeom>
          <a:noFill/>
          <a:ln w="9525">
            <a:noFill/>
            <a:miter lim="800000"/>
            <a:headEnd/>
            <a:tailEnd/>
          </a:ln>
          <a:effectLst/>
        </p:spPr>
      </p:pic>
      <p:sp>
        <p:nvSpPr>
          <p:cNvPr id="8" name="Rectangle 7">
            <a:extLst>
              <a:ext uri="{FF2B5EF4-FFF2-40B4-BE49-F238E27FC236}">
                <a16:creationId xmlns:a16="http://schemas.microsoft.com/office/drawing/2014/main" id="{18C9A2EB-8892-4EF7-9175-49BFB2F6180C}"/>
              </a:ext>
            </a:extLst>
          </p:cNvPr>
          <p:cNvSpPr/>
          <p:nvPr/>
        </p:nvSpPr>
        <p:spPr>
          <a:xfrm>
            <a:off x="7449766" y="5637754"/>
            <a:ext cx="4038600" cy="3810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Loop infinitively</a:t>
            </a:r>
            <a:endParaRPr lang="en-US" sz="2400" b="1" i="1" dirty="0"/>
          </a:p>
        </p:txBody>
      </p:sp>
    </p:spTree>
    <p:extLst>
      <p:ext uri="{BB962C8B-B14F-4D97-AF65-F5344CB8AC3E}">
        <p14:creationId xmlns:p14="http://schemas.microsoft.com/office/powerpoint/2010/main" val="2194886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704497" y="619535"/>
            <a:ext cx="10806720" cy="748017"/>
          </a:xfrm>
        </p:spPr>
        <p:txBody>
          <a:bodyPr>
            <a:normAutofit/>
          </a:bodyPr>
          <a:lstStyle/>
          <a:p>
            <a:r>
              <a:rPr lang="en-US" sz="4000" b="1" dirty="0"/>
              <a:t>Contents</a:t>
            </a:r>
          </a:p>
        </p:txBody>
      </p:sp>
      <p:sp>
        <p:nvSpPr>
          <p:cNvPr id="18435" name="Rectangle 3"/>
          <p:cNvSpPr>
            <a:spLocks noGrp="1"/>
          </p:cNvSpPr>
          <p:nvPr>
            <p:ph idx="1"/>
          </p:nvPr>
        </p:nvSpPr>
        <p:spPr>
          <a:xfrm>
            <a:off x="704498" y="1346434"/>
            <a:ext cx="10724762" cy="5361735"/>
          </a:xfrm>
        </p:spPr>
        <p:txBody>
          <a:bodyPr>
            <a:normAutofit/>
          </a:bodyPr>
          <a:lstStyle/>
          <a:p>
            <a:pPr>
              <a:lnSpc>
                <a:spcPct val="150000"/>
              </a:lnSpc>
              <a:buClr>
                <a:srgbClr val="C00000"/>
              </a:buClr>
              <a:buSzPct val="100000"/>
              <a:buFont typeface="Wingdings" panose="05000000000000000000" pitchFamily="2" charset="2"/>
              <a:buChar char="§"/>
            </a:pPr>
            <a:r>
              <a:rPr lang="en-US" dirty="0"/>
              <a:t>Logic constructs</a:t>
            </a:r>
          </a:p>
          <a:p>
            <a:pPr>
              <a:lnSpc>
                <a:spcPct val="150000"/>
              </a:lnSpc>
              <a:buClr>
                <a:srgbClr val="C00000"/>
              </a:buClr>
              <a:buSzPct val="100000"/>
              <a:buFont typeface="Wingdings" panose="05000000000000000000" pitchFamily="2" charset="2"/>
              <a:buChar char="§"/>
            </a:pPr>
            <a:r>
              <a:rPr lang="en-US" dirty="0"/>
              <a:t>Programming Styles</a:t>
            </a:r>
          </a:p>
          <a:p>
            <a:pPr>
              <a:lnSpc>
                <a:spcPct val="150000"/>
              </a:lnSpc>
              <a:buClr>
                <a:srgbClr val="C00000"/>
              </a:buClr>
              <a:buSzPct val="100000"/>
              <a:buFont typeface="Wingdings" panose="05000000000000000000" pitchFamily="2" charset="2"/>
              <a:buChar char="§"/>
            </a:pPr>
            <a:r>
              <a:rPr lang="en-US" dirty="0"/>
              <a:t>Walkthroughs</a:t>
            </a:r>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4</a:t>
            </a:fld>
            <a:endParaRPr kumimoji="0" lang="en-US" dirty="0"/>
          </a:p>
        </p:txBody>
      </p:sp>
      <p:sp>
        <p:nvSpPr>
          <p:cNvPr id="2" name="Date Placeholder 1"/>
          <p:cNvSpPr>
            <a:spLocks noGrp="1"/>
          </p:cNvSpPr>
          <p:nvPr>
            <p:ph type="dt" sz="half" idx="10"/>
          </p:nvPr>
        </p:nvSpPr>
        <p:spPr/>
        <p:txBody>
          <a:bodyPr/>
          <a:lstStyle/>
          <a:p>
            <a:fld id="{2F7325C5-B2EF-4E6F-A1DB-F1803A7D3906}" type="datetime1">
              <a:rPr lang="vi-VN" smtClean="0"/>
              <a:t>30/12/2024</a:t>
            </a:fld>
            <a:endParaRPr lang="en-US" dirty="0"/>
          </a:p>
        </p:txBody>
      </p:sp>
    </p:spTree>
    <p:extLst>
      <p:ext uri="{BB962C8B-B14F-4D97-AF65-F5344CB8AC3E}">
        <p14:creationId xmlns:p14="http://schemas.microsoft.com/office/powerpoint/2010/main" val="13739467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6A855-F562-40FE-B8F5-4E14CC5D777C}"/>
              </a:ext>
            </a:extLst>
          </p:cNvPr>
          <p:cNvSpPr>
            <a:spLocks noGrp="1"/>
          </p:cNvSpPr>
          <p:nvPr>
            <p:ph type="title"/>
          </p:nvPr>
        </p:nvSpPr>
        <p:spPr>
          <a:xfrm>
            <a:off x="2770239" y="299525"/>
            <a:ext cx="7602415" cy="575433"/>
          </a:xfrm>
        </p:spPr>
        <p:txBody>
          <a:bodyPr/>
          <a:lstStyle/>
          <a:p>
            <a:r>
              <a:rPr lang="en-US" dirty="0"/>
              <a:t>Iteration Construct: </a:t>
            </a:r>
            <a:r>
              <a:rPr lang="en-US" dirty="0">
                <a:solidFill>
                  <a:srgbClr val="FF0000"/>
                </a:solidFill>
              </a:rPr>
              <a:t>Flags</a:t>
            </a:r>
            <a:r>
              <a:rPr lang="en-US" dirty="0"/>
              <a:t> (cont.)</a:t>
            </a:r>
          </a:p>
        </p:txBody>
      </p:sp>
      <p:sp>
        <p:nvSpPr>
          <p:cNvPr id="4" name="Slide Number Placeholder 3">
            <a:extLst>
              <a:ext uri="{FF2B5EF4-FFF2-40B4-BE49-F238E27FC236}">
                <a16:creationId xmlns:a16="http://schemas.microsoft.com/office/drawing/2014/main" id="{6CDC0C81-202B-4D55-80F4-99EE42C0BFCB}"/>
              </a:ext>
            </a:extLst>
          </p:cNvPr>
          <p:cNvSpPr>
            <a:spLocks noGrp="1"/>
          </p:cNvSpPr>
          <p:nvPr>
            <p:ph type="sldNum" sz="quarter" idx="12"/>
          </p:nvPr>
        </p:nvSpPr>
        <p:spPr/>
        <p:txBody>
          <a:bodyPr/>
          <a:lstStyle/>
          <a:p>
            <a:fld id="{CC0149FD-98BB-4821-915B-09C9BFE4B727}" type="slidenum">
              <a:rPr lang="en-US" smtClean="0"/>
              <a:pPr/>
              <a:t>40</a:t>
            </a:fld>
            <a:endParaRPr lang="en-US" dirty="0"/>
          </a:p>
        </p:txBody>
      </p:sp>
      <p:sp>
        <p:nvSpPr>
          <p:cNvPr id="5" name="Date Placeholder 4">
            <a:extLst>
              <a:ext uri="{FF2B5EF4-FFF2-40B4-BE49-F238E27FC236}">
                <a16:creationId xmlns:a16="http://schemas.microsoft.com/office/drawing/2014/main" id="{79537C26-1C2C-44BF-8CAA-372AD5C2648C}"/>
              </a:ext>
            </a:extLst>
          </p:cNvPr>
          <p:cNvSpPr>
            <a:spLocks noGrp="1"/>
          </p:cNvSpPr>
          <p:nvPr>
            <p:ph type="dt" sz="half" idx="10"/>
          </p:nvPr>
        </p:nvSpPr>
        <p:spPr/>
        <p:txBody>
          <a:bodyPr/>
          <a:lstStyle/>
          <a:p>
            <a:fld id="{17256740-3DC7-40BE-968F-29F94186F3AD}" type="datetime1">
              <a:rPr lang="vi-VN" smtClean="0"/>
              <a:t>30/12/2024</a:t>
            </a:fld>
            <a:endParaRPr lang="en-US" dirty="0"/>
          </a:p>
        </p:txBody>
      </p:sp>
      <p:sp>
        <p:nvSpPr>
          <p:cNvPr id="6" name="Rectangle 5">
            <a:extLst>
              <a:ext uri="{FF2B5EF4-FFF2-40B4-BE49-F238E27FC236}">
                <a16:creationId xmlns:a16="http://schemas.microsoft.com/office/drawing/2014/main" id="{2366F7BC-D5CF-4535-8F91-2898EEC22E3C}"/>
              </a:ext>
            </a:extLst>
          </p:cNvPr>
          <p:cNvSpPr/>
          <p:nvPr/>
        </p:nvSpPr>
        <p:spPr>
          <a:xfrm>
            <a:off x="4076698" y="912494"/>
            <a:ext cx="4797669" cy="5334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Use </a:t>
            </a:r>
            <a:r>
              <a:rPr lang="en-US" sz="2400" b="1" i="1" dirty="0"/>
              <a:t>a flag</a:t>
            </a:r>
            <a:r>
              <a:rPr lang="en-US" sz="2400" dirty="0"/>
              <a:t>  instead of </a:t>
            </a:r>
            <a:r>
              <a:rPr lang="en-US" sz="2400" b="1" i="1" dirty="0"/>
              <a:t>break</a:t>
            </a:r>
          </a:p>
        </p:txBody>
      </p:sp>
      <p:pic>
        <p:nvPicPr>
          <p:cNvPr id="15" name="Picture 14">
            <a:extLst>
              <a:ext uri="{FF2B5EF4-FFF2-40B4-BE49-F238E27FC236}">
                <a16:creationId xmlns:a16="http://schemas.microsoft.com/office/drawing/2014/main" id="{E7AD5486-E270-418E-8A3F-A2F583BBCF61}"/>
              </a:ext>
            </a:extLst>
          </p:cNvPr>
          <p:cNvPicPr>
            <a:picLocks noChangeAspect="1"/>
          </p:cNvPicPr>
          <p:nvPr/>
        </p:nvPicPr>
        <p:blipFill>
          <a:blip r:embed="rId2"/>
          <a:stretch>
            <a:fillRect/>
          </a:stretch>
        </p:blipFill>
        <p:spPr>
          <a:xfrm>
            <a:off x="748107" y="1666845"/>
            <a:ext cx="3806827" cy="3531711"/>
          </a:xfrm>
          <a:prstGeom prst="rect">
            <a:avLst/>
          </a:prstGeom>
        </p:spPr>
      </p:pic>
      <p:pic>
        <p:nvPicPr>
          <p:cNvPr id="17" name="Picture 16">
            <a:extLst>
              <a:ext uri="{FF2B5EF4-FFF2-40B4-BE49-F238E27FC236}">
                <a16:creationId xmlns:a16="http://schemas.microsoft.com/office/drawing/2014/main" id="{15C2F1CF-9598-45FF-847B-49B31106EBE1}"/>
              </a:ext>
            </a:extLst>
          </p:cNvPr>
          <p:cNvPicPr>
            <a:picLocks noChangeAspect="1"/>
          </p:cNvPicPr>
          <p:nvPr/>
        </p:nvPicPr>
        <p:blipFill>
          <a:blip r:embed="rId3"/>
          <a:stretch>
            <a:fillRect/>
          </a:stretch>
        </p:blipFill>
        <p:spPr>
          <a:xfrm>
            <a:off x="4312973" y="4783956"/>
            <a:ext cx="2703270" cy="1510142"/>
          </a:xfrm>
          <a:prstGeom prst="rect">
            <a:avLst/>
          </a:prstGeom>
          <a:ln>
            <a:solidFill>
              <a:srgbClr val="002060"/>
            </a:solidFill>
          </a:ln>
        </p:spPr>
      </p:pic>
      <p:pic>
        <p:nvPicPr>
          <p:cNvPr id="20" name="Picture 19">
            <a:extLst>
              <a:ext uri="{FF2B5EF4-FFF2-40B4-BE49-F238E27FC236}">
                <a16:creationId xmlns:a16="http://schemas.microsoft.com/office/drawing/2014/main" id="{3C0BB6A4-3110-4488-9657-D99B575F0689}"/>
              </a:ext>
            </a:extLst>
          </p:cNvPr>
          <p:cNvPicPr>
            <a:picLocks noChangeAspect="1"/>
          </p:cNvPicPr>
          <p:nvPr/>
        </p:nvPicPr>
        <p:blipFill>
          <a:blip r:embed="rId4"/>
          <a:stretch>
            <a:fillRect/>
          </a:stretch>
        </p:blipFill>
        <p:spPr>
          <a:xfrm>
            <a:off x="7307681" y="1786365"/>
            <a:ext cx="3676931" cy="3583923"/>
          </a:xfrm>
          <a:prstGeom prst="rect">
            <a:avLst/>
          </a:prstGeom>
        </p:spPr>
      </p:pic>
      <p:sp>
        <p:nvSpPr>
          <p:cNvPr id="10" name="Rectangle 9">
            <a:extLst>
              <a:ext uri="{FF2B5EF4-FFF2-40B4-BE49-F238E27FC236}">
                <a16:creationId xmlns:a16="http://schemas.microsoft.com/office/drawing/2014/main" id="{B9F9B4F6-7801-4D47-8E24-B78720112262}"/>
              </a:ext>
            </a:extLst>
          </p:cNvPr>
          <p:cNvSpPr/>
          <p:nvPr/>
        </p:nvSpPr>
        <p:spPr>
          <a:xfrm>
            <a:off x="10177298" y="1445895"/>
            <a:ext cx="1524000" cy="441900"/>
          </a:xfrm>
          <a:prstGeom prst="rect">
            <a:avLst/>
          </a:prstGeom>
          <a:solidFill>
            <a:srgbClr val="0000FF"/>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a:t>A flag is used.</a:t>
            </a:r>
          </a:p>
        </p:txBody>
      </p:sp>
      <p:cxnSp>
        <p:nvCxnSpPr>
          <p:cNvPr id="12" name="Straight Arrow Connector 11">
            <a:extLst>
              <a:ext uri="{FF2B5EF4-FFF2-40B4-BE49-F238E27FC236}">
                <a16:creationId xmlns:a16="http://schemas.microsoft.com/office/drawing/2014/main" id="{CFAE82FD-125B-4EC5-A56F-4C3B0CDCAE6C}"/>
              </a:ext>
            </a:extLst>
          </p:cNvPr>
          <p:cNvCxnSpPr>
            <a:cxnSpLocks/>
            <a:stCxn id="10" idx="2"/>
          </p:cNvCxnSpPr>
          <p:nvPr/>
        </p:nvCxnSpPr>
        <p:spPr>
          <a:xfrm flipH="1">
            <a:off x="8559358" y="1887795"/>
            <a:ext cx="2379940" cy="841164"/>
          </a:xfrm>
          <a:prstGeom prst="straightConnector1">
            <a:avLst/>
          </a:prstGeom>
          <a:ln w="127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0844FD7-034E-4850-BDC9-30952654652B}"/>
              </a:ext>
            </a:extLst>
          </p:cNvPr>
          <p:cNvCxnSpPr>
            <a:cxnSpLocks/>
            <a:stCxn id="10" idx="2"/>
          </p:cNvCxnSpPr>
          <p:nvPr/>
        </p:nvCxnSpPr>
        <p:spPr>
          <a:xfrm flipH="1">
            <a:off x="9468465" y="1887795"/>
            <a:ext cx="1470833" cy="1110412"/>
          </a:xfrm>
          <a:prstGeom prst="straightConnector1">
            <a:avLst/>
          </a:prstGeom>
          <a:ln w="127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9DA8F55E-5D1B-4B78-B936-ABBB8ACE9EEA}"/>
              </a:ext>
            </a:extLst>
          </p:cNvPr>
          <p:cNvSpPr/>
          <p:nvPr/>
        </p:nvSpPr>
        <p:spPr>
          <a:xfrm>
            <a:off x="2943375" y="2009507"/>
            <a:ext cx="1611559" cy="42403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No flag is used.</a:t>
            </a:r>
          </a:p>
        </p:txBody>
      </p:sp>
      <p:sp>
        <p:nvSpPr>
          <p:cNvPr id="33" name="TextBox 32">
            <a:extLst>
              <a:ext uri="{FF2B5EF4-FFF2-40B4-BE49-F238E27FC236}">
                <a16:creationId xmlns:a16="http://schemas.microsoft.com/office/drawing/2014/main" id="{899CE2E6-1F4D-425D-8E27-412471519C6D}"/>
              </a:ext>
            </a:extLst>
          </p:cNvPr>
          <p:cNvSpPr txBox="1"/>
          <p:nvPr/>
        </p:nvSpPr>
        <p:spPr>
          <a:xfrm>
            <a:off x="2651520" y="5963065"/>
            <a:ext cx="1990101" cy="369332"/>
          </a:xfrm>
          <a:prstGeom prst="rect">
            <a:avLst/>
          </a:prstGeom>
          <a:noFill/>
        </p:spPr>
        <p:txBody>
          <a:bodyPr wrap="square">
            <a:spAutoFit/>
          </a:bodyPr>
          <a:lstStyle/>
          <a:p>
            <a:r>
              <a:rPr lang="en-US" dirty="0"/>
              <a:t>Same output:</a:t>
            </a:r>
          </a:p>
        </p:txBody>
      </p:sp>
    </p:spTree>
    <p:extLst>
      <p:ext uri="{BB962C8B-B14F-4D97-AF65-F5344CB8AC3E}">
        <p14:creationId xmlns:p14="http://schemas.microsoft.com/office/powerpoint/2010/main" val="40516272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7"/>
            <a:ext cx="9202270" cy="1341497"/>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b="1" dirty="0">
                <a:solidFill>
                  <a:schemeClr val="accent2"/>
                </a:solidFill>
                <a:latin typeface="Arial" panose="020B0604020202020204" pitchFamily="34" charset="0"/>
                <a:cs typeface="Arial" panose="020B0604020202020204" pitchFamily="34" charset="0"/>
              </a:rPr>
              <a:t>Programming Styles</a:t>
            </a:r>
            <a:endParaRPr lang="en-US" sz="4400" dirty="0">
              <a:solidFill>
                <a:schemeClr val="accent2"/>
              </a:solidFill>
            </a:endParaRPr>
          </a:p>
        </p:txBody>
      </p:sp>
    </p:spTree>
    <p:extLst>
      <p:ext uri="{BB962C8B-B14F-4D97-AF65-F5344CB8AC3E}">
        <p14:creationId xmlns:p14="http://schemas.microsoft.com/office/powerpoint/2010/main" val="22277500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966E0-65E2-4CAA-AF8D-9AA2D88A1847}"/>
              </a:ext>
            </a:extLst>
          </p:cNvPr>
          <p:cNvSpPr>
            <a:spLocks noGrp="1"/>
          </p:cNvSpPr>
          <p:nvPr>
            <p:ph type="title"/>
          </p:nvPr>
        </p:nvSpPr>
        <p:spPr/>
        <p:txBody>
          <a:bodyPr/>
          <a:lstStyle/>
          <a:p>
            <a:r>
              <a:rPr lang="en-US" sz="3600" b="1" dirty="0"/>
              <a:t>Habits in programming</a:t>
            </a:r>
            <a:endParaRPr lang="en-US" dirty="0"/>
          </a:p>
        </p:txBody>
      </p:sp>
      <p:sp>
        <p:nvSpPr>
          <p:cNvPr id="3" name="Content Placeholder 2">
            <a:extLst>
              <a:ext uri="{FF2B5EF4-FFF2-40B4-BE49-F238E27FC236}">
                <a16:creationId xmlns:a16="http://schemas.microsoft.com/office/drawing/2014/main" id="{1E83C1CE-1322-4907-80AF-23155B1F2915}"/>
              </a:ext>
            </a:extLst>
          </p:cNvPr>
          <p:cNvSpPr>
            <a:spLocks noGrp="1"/>
          </p:cNvSpPr>
          <p:nvPr>
            <p:ph idx="1"/>
          </p:nvPr>
        </p:nvSpPr>
        <p:spPr/>
        <p:txBody>
          <a:bodyPr>
            <a:normAutofit fontScale="92500" lnSpcReduction="10000"/>
          </a:bodyPr>
          <a:lstStyle/>
          <a:p>
            <a:r>
              <a:rPr lang="en-US" dirty="0"/>
              <a:t>A well-written program is a pleasure to read.  Other programmers can understand it without significant effort.  The coding style is consistent and clear throughout.  </a:t>
            </a:r>
          </a:p>
          <a:p>
            <a:r>
              <a:rPr lang="en-US" dirty="0"/>
              <a:t>Develop your own style guide or adopt the style outlined here or elsewhere, but adopt some style.</a:t>
            </a:r>
          </a:p>
          <a:p>
            <a:r>
              <a:rPr lang="en-US" sz="2800" b="1" u="sng" dirty="0"/>
              <a:t>Recommendations on</a:t>
            </a:r>
          </a:p>
          <a:p>
            <a:pPr lvl="1"/>
            <a:r>
              <a:rPr lang="en-US" dirty="0"/>
              <a:t>Naming</a:t>
            </a:r>
          </a:p>
          <a:p>
            <a:pPr lvl="1"/>
            <a:r>
              <a:rPr lang="en-US" dirty="0"/>
              <a:t>Indentation</a:t>
            </a:r>
          </a:p>
          <a:p>
            <a:pPr lvl="1"/>
            <a:r>
              <a:rPr lang="en-US" dirty="0"/>
              <a:t>Comments</a:t>
            </a:r>
          </a:p>
          <a:p>
            <a:pPr lvl="1"/>
            <a:r>
              <a:rPr lang="en-US" dirty="0"/>
              <a:t>General Guidelines</a:t>
            </a:r>
          </a:p>
        </p:txBody>
      </p:sp>
      <p:sp>
        <p:nvSpPr>
          <p:cNvPr id="4" name="Slide Number Placeholder 3">
            <a:extLst>
              <a:ext uri="{FF2B5EF4-FFF2-40B4-BE49-F238E27FC236}">
                <a16:creationId xmlns:a16="http://schemas.microsoft.com/office/drawing/2014/main" id="{B7E7BE0E-246C-41D4-9B45-78061A8F6A19}"/>
              </a:ext>
            </a:extLst>
          </p:cNvPr>
          <p:cNvSpPr>
            <a:spLocks noGrp="1"/>
          </p:cNvSpPr>
          <p:nvPr>
            <p:ph type="sldNum" sz="quarter" idx="12"/>
          </p:nvPr>
        </p:nvSpPr>
        <p:spPr/>
        <p:txBody>
          <a:bodyPr/>
          <a:lstStyle/>
          <a:p>
            <a:fld id="{CC0149FD-98BB-4821-915B-09C9BFE4B727}" type="slidenum">
              <a:rPr lang="en-US" smtClean="0"/>
              <a:pPr/>
              <a:t>42</a:t>
            </a:fld>
            <a:endParaRPr lang="en-US" dirty="0"/>
          </a:p>
        </p:txBody>
      </p:sp>
      <p:sp>
        <p:nvSpPr>
          <p:cNvPr id="5" name="Date Placeholder 4">
            <a:extLst>
              <a:ext uri="{FF2B5EF4-FFF2-40B4-BE49-F238E27FC236}">
                <a16:creationId xmlns:a16="http://schemas.microsoft.com/office/drawing/2014/main" id="{C104269D-5EDB-4E30-B661-21F197F60C12}"/>
              </a:ext>
            </a:extLst>
          </p:cNvPr>
          <p:cNvSpPr>
            <a:spLocks noGrp="1"/>
          </p:cNvSpPr>
          <p:nvPr>
            <p:ph type="dt" sz="half" idx="10"/>
          </p:nvPr>
        </p:nvSpPr>
        <p:spPr/>
        <p:txBody>
          <a:bodyPr/>
          <a:lstStyle/>
          <a:p>
            <a:fld id="{17256740-3DC7-40BE-968F-29F94186F3AD}" type="datetime1">
              <a:rPr lang="vi-VN" smtClean="0"/>
              <a:t>30/12/2024</a:t>
            </a:fld>
            <a:endParaRPr lang="en-US" dirty="0"/>
          </a:p>
        </p:txBody>
      </p:sp>
    </p:spTree>
    <p:extLst>
      <p:ext uri="{BB962C8B-B14F-4D97-AF65-F5344CB8AC3E}">
        <p14:creationId xmlns:p14="http://schemas.microsoft.com/office/powerpoint/2010/main" val="3724001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913F-EC7D-4124-95E6-D9BAA141E047}"/>
              </a:ext>
            </a:extLst>
          </p:cNvPr>
          <p:cNvSpPr>
            <a:spLocks noGrp="1"/>
          </p:cNvSpPr>
          <p:nvPr>
            <p:ph type="title"/>
          </p:nvPr>
        </p:nvSpPr>
        <p:spPr/>
        <p:txBody>
          <a:bodyPr/>
          <a:lstStyle/>
          <a:p>
            <a:r>
              <a:rPr lang="en-US" dirty="0"/>
              <a:t>Programming </a:t>
            </a:r>
            <a:r>
              <a:rPr lang="en-US" dirty="0" err="1"/>
              <a:t>Stytes</a:t>
            </a:r>
            <a:r>
              <a:rPr lang="en-US" dirty="0"/>
              <a:t>: </a:t>
            </a:r>
            <a:r>
              <a:rPr lang="en-US" dirty="0">
                <a:solidFill>
                  <a:srgbClr val="FF0000"/>
                </a:solidFill>
              </a:rPr>
              <a:t>Naming</a:t>
            </a:r>
          </a:p>
        </p:txBody>
      </p:sp>
      <p:sp>
        <p:nvSpPr>
          <p:cNvPr id="3" name="Content Placeholder 2">
            <a:extLst>
              <a:ext uri="{FF2B5EF4-FFF2-40B4-BE49-F238E27FC236}">
                <a16:creationId xmlns:a16="http://schemas.microsoft.com/office/drawing/2014/main" id="{34C817E8-0EB1-4217-BD28-81AD02B4D5AE}"/>
              </a:ext>
            </a:extLst>
          </p:cNvPr>
          <p:cNvSpPr>
            <a:spLocks noGrp="1"/>
          </p:cNvSpPr>
          <p:nvPr>
            <p:ph idx="1"/>
          </p:nvPr>
        </p:nvSpPr>
        <p:spPr/>
        <p:txBody>
          <a:bodyPr>
            <a:normAutofit lnSpcReduction="10000"/>
          </a:bodyPr>
          <a:lstStyle/>
          <a:p>
            <a:r>
              <a:rPr lang="en-US" dirty="0"/>
              <a:t>Adopt names that are self-descriptive so that comments clarifying their meaning are unnecessary </a:t>
            </a:r>
          </a:p>
          <a:p>
            <a:r>
              <a:rPr lang="en-US" dirty="0"/>
              <a:t>Use names that describe identifiers completely, avoiding cryptic names </a:t>
            </a:r>
          </a:p>
          <a:p>
            <a:r>
              <a:rPr lang="en-US" dirty="0"/>
              <a:t>Prefer nouns for variable names </a:t>
            </a:r>
          </a:p>
          <a:p>
            <a:r>
              <a:rPr lang="en-US" dirty="0"/>
              <a:t>Keep variable names short - </a:t>
            </a:r>
            <a:r>
              <a:rPr lang="en-US" dirty="0" err="1"/>
              <a:t>studentName</a:t>
            </a:r>
            <a:r>
              <a:rPr lang="en-US" dirty="0"/>
              <a:t> rather than </a:t>
            </a:r>
            <a:r>
              <a:rPr lang="en-US" dirty="0" err="1"/>
              <a:t>theNameOfAStudent</a:t>
            </a:r>
            <a:r>
              <a:rPr lang="en-US" dirty="0"/>
              <a:t> </a:t>
            </a:r>
            <a:r>
              <a:rPr lang="en-US" dirty="0">
                <a:sym typeface="Wingdings" panose="05000000000000000000" pitchFamily="2" charset="2"/>
              </a:rPr>
              <a:t> (</a:t>
            </a:r>
            <a:r>
              <a:rPr lang="en-US" dirty="0">
                <a:solidFill>
                  <a:srgbClr val="FF0000"/>
                </a:solidFill>
                <a:sym typeface="Wingdings" panose="05000000000000000000" pitchFamily="2" charset="2"/>
              </a:rPr>
              <a:t>Camel case</a:t>
            </a:r>
            <a:r>
              <a:rPr lang="en-US" dirty="0">
                <a:sym typeface="Wingdings" panose="05000000000000000000" pitchFamily="2" charset="2"/>
              </a:rPr>
              <a:t> rule)</a:t>
            </a:r>
            <a:endParaRPr lang="en-US" dirty="0"/>
          </a:p>
          <a:p>
            <a:r>
              <a:rPr lang="en-US" dirty="0"/>
              <a:t>Keep the names of indices very short - treat them as mathematical notation</a:t>
            </a:r>
          </a:p>
        </p:txBody>
      </p:sp>
      <p:sp>
        <p:nvSpPr>
          <p:cNvPr id="4" name="Slide Number Placeholder 3">
            <a:extLst>
              <a:ext uri="{FF2B5EF4-FFF2-40B4-BE49-F238E27FC236}">
                <a16:creationId xmlns:a16="http://schemas.microsoft.com/office/drawing/2014/main" id="{F713573F-C4B0-49BE-AEF0-C430F01C13B6}"/>
              </a:ext>
            </a:extLst>
          </p:cNvPr>
          <p:cNvSpPr>
            <a:spLocks noGrp="1"/>
          </p:cNvSpPr>
          <p:nvPr>
            <p:ph type="sldNum" sz="quarter" idx="12"/>
          </p:nvPr>
        </p:nvSpPr>
        <p:spPr/>
        <p:txBody>
          <a:bodyPr/>
          <a:lstStyle/>
          <a:p>
            <a:fld id="{CC0149FD-98BB-4821-915B-09C9BFE4B727}" type="slidenum">
              <a:rPr lang="en-US" smtClean="0"/>
              <a:pPr/>
              <a:t>43</a:t>
            </a:fld>
            <a:endParaRPr lang="en-US" dirty="0"/>
          </a:p>
        </p:txBody>
      </p:sp>
      <p:sp>
        <p:nvSpPr>
          <p:cNvPr id="5" name="Date Placeholder 4">
            <a:extLst>
              <a:ext uri="{FF2B5EF4-FFF2-40B4-BE49-F238E27FC236}">
                <a16:creationId xmlns:a16="http://schemas.microsoft.com/office/drawing/2014/main" id="{E841F711-E016-403E-9700-3FC23FB23469}"/>
              </a:ext>
            </a:extLst>
          </p:cNvPr>
          <p:cNvSpPr>
            <a:spLocks noGrp="1"/>
          </p:cNvSpPr>
          <p:nvPr>
            <p:ph type="dt" sz="half" idx="10"/>
          </p:nvPr>
        </p:nvSpPr>
        <p:spPr/>
        <p:txBody>
          <a:bodyPr/>
          <a:lstStyle/>
          <a:p>
            <a:fld id="{17256740-3DC7-40BE-968F-29F94186F3AD}" type="datetime1">
              <a:rPr lang="vi-VN" smtClean="0"/>
              <a:t>30/12/2024</a:t>
            </a:fld>
            <a:endParaRPr lang="en-US" dirty="0"/>
          </a:p>
        </p:txBody>
      </p:sp>
    </p:spTree>
    <p:extLst>
      <p:ext uri="{BB962C8B-B14F-4D97-AF65-F5344CB8AC3E}">
        <p14:creationId xmlns:p14="http://schemas.microsoft.com/office/powerpoint/2010/main" val="22447468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4A252-2685-4B67-B604-6D215DE65654}"/>
              </a:ext>
            </a:extLst>
          </p:cNvPr>
          <p:cNvSpPr>
            <a:spLocks noGrp="1"/>
          </p:cNvSpPr>
          <p:nvPr>
            <p:ph type="title"/>
          </p:nvPr>
        </p:nvSpPr>
        <p:spPr/>
        <p:txBody>
          <a:bodyPr/>
          <a:lstStyle/>
          <a:p>
            <a:r>
              <a:rPr lang="en-US" dirty="0"/>
              <a:t>Programming Styles: </a:t>
            </a:r>
            <a:r>
              <a:rPr lang="en-US" dirty="0">
                <a:solidFill>
                  <a:srgbClr val="FF0000"/>
                </a:solidFill>
              </a:rPr>
              <a:t>Indentation</a:t>
            </a:r>
          </a:p>
        </p:txBody>
      </p:sp>
      <p:sp>
        <p:nvSpPr>
          <p:cNvPr id="3" name="Content Placeholder 2">
            <a:extLst>
              <a:ext uri="{FF2B5EF4-FFF2-40B4-BE49-F238E27FC236}">
                <a16:creationId xmlns:a16="http://schemas.microsoft.com/office/drawing/2014/main" id="{1F1A0559-9C44-4F6F-97D2-AEFFECC294AC}"/>
              </a:ext>
            </a:extLst>
          </p:cNvPr>
          <p:cNvSpPr>
            <a:spLocks noGrp="1"/>
          </p:cNvSpPr>
          <p:nvPr>
            <p:ph idx="1"/>
          </p:nvPr>
        </p:nvSpPr>
        <p:spPr>
          <a:xfrm>
            <a:off x="720970" y="1348926"/>
            <a:ext cx="10994779" cy="4969812"/>
          </a:xfrm>
        </p:spPr>
        <p:txBody>
          <a:bodyPr>
            <a:normAutofit lnSpcReduction="10000"/>
          </a:bodyPr>
          <a:lstStyle/>
          <a:p>
            <a:r>
              <a:rPr lang="en-US" sz="2400" dirty="0">
                <a:latin typeface="Calibri" pitchFamily="34" charset="0"/>
                <a:cs typeface="Arial" charset="0"/>
              </a:rPr>
              <a:t>Indent the body of any construct that is embedded within another construct.</a:t>
            </a:r>
          </a:p>
          <a:p>
            <a:r>
              <a:rPr lang="en-US" sz="2400" dirty="0">
                <a:latin typeface="Calibri" pitchFamily="34" charset="0"/>
                <a:cs typeface="Arial" charset="0"/>
              </a:rPr>
              <a:t>For example:</a:t>
            </a:r>
          </a:p>
          <a:p>
            <a:endParaRPr lang="en-US" sz="2400" dirty="0">
              <a:latin typeface="Calibri" pitchFamily="34" charset="0"/>
              <a:cs typeface="Arial" charset="0"/>
            </a:endParaRPr>
          </a:p>
          <a:p>
            <a:endParaRPr lang="en-US" sz="2400" dirty="0">
              <a:latin typeface="Calibri" pitchFamily="34" charset="0"/>
              <a:cs typeface="Arial" charset="0"/>
            </a:endParaRPr>
          </a:p>
          <a:p>
            <a:endParaRPr lang="en-US" sz="2400" dirty="0">
              <a:latin typeface="Calibri" pitchFamily="34" charset="0"/>
              <a:cs typeface="Arial" charset="0"/>
            </a:endParaRPr>
          </a:p>
          <a:p>
            <a:endParaRPr lang="en-US" sz="2400" dirty="0">
              <a:latin typeface="Calibri" pitchFamily="34" charset="0"/>
              <a:cs typeface="Arial" charset="0"/>
            </a:endParaRPr>
          </a:p>
          <a:p>
            <a:endParaRPr lang="en-US" sz="2400" dirty="0">
              <a:latin typeface="Calibri" pitchFamily="34" charset="0"/>
              <a:cs typeface="Arial" charset="0"/>
            </a:endParaRPr>
          </a:p>
          <a:p>
            <a:pPr marL="339725" indent="0">
              <a:buNone/>
            </a:pPr>
            <a:r>
              <a:rPr lang="en-US" sz="2400" dirty="0">
                <a:solidFill>
                  <a:srgbClr val="FF0000"/>
                </a:solidFill>
                <a:highlight>
                  <a:srgbClr val="FFFF00"/>
                </a:highlight>
                <a:latin typeface="Calibri" pitchFamily="34" charset="0"/>
                <a:cs typeface="Arial" charset="0"/>
              </a:rPr>
              <a:t>Note: Use in-line opening braces or start opening braces on a newline but don't mix the two styles.</a:t>
            </a:r>
            <a:endParaRPr lang="en-US" dirty="0">
              <a:solidFill>
                <a:srgbClr val="FF0000"/>
              </a:solidFill>
              <a:highlight>
                <a:srgbClr val="FFFF00"/>
              </a:highlight>
            </a:endParaRPr>
          </a:p>
        </p:txBody>
      </p:sp>
      <p:sp>
        <p:nvSpPr>
          <p:cNvPr id="4" name="Slide Number Placeholder 3">
            <a:extLst>
              <a:ext uri="{FF2B5EF4-FFF2-40B4-BE49-F238E27FC236}">
                <a16:creationId xmlns:a16="http://schemas.microsoft.com/office/drawing/2014/main" id="{2A4FD858-1F4C-4AB5-9BDC-FFCD3A81A95B}"/>
              </a:ext>
            </a:extLst>
          </p:cNvPr>
          <p:cNvSpPr>
            <a:spLocks noGrp="1"/>
          </p:cNvSpPr>
          <p:nvPr>
            <p:ph type="sldNum" sz="quarter" idx="12"/>
          </p:nvPr>
        </p:nvSpPr>
        <p:spPr/>
        <p:txBody>
          <a:bodyPr/>
          <a:lstStyle/>
          <a:p>
            <a:fld id="{CC0149FD-98BB-4821-915B-09C9BFE4B727}" type="slidenum">
              <a:rPr lang="en-US" smtClean="0"/>
              <a:pPr/>
              <a:t>44</a:t>
            </a:fld>
            <a:endParaRPr lang="en-US" dirty="0"/>
          </a:p>
        </p:txBody>
      </p:sp>
      <p:sp>
        <p:nvSpPr>
          <p:cNvPr id="5" name="Date Placeholder 4">
            <a:extLst>
              <a:ext uri="{FF2B5EF4-FFF2-40B4-BE49-F238E27FC236}">
                <a16:creationId xmlns:a16="http://schemas.microsoft.com/office/drawing/2014/main" id="{3A66A98E-F5A2-4A41-AE0D-B2A5CAB17684}"/>
              </a:ext>
            </a:extLst>
          </p:cNvPr>
          <p:cNvSpPr>
            <a:spLocks noGrp="1"/>
          </p:cNvSpPr>
          <p:nvPr>
            <p:ph type="dt" sz="half" idx="10"/>
          </p:nvPr>
        </p:nvSpPr>
        <p:spPr/>
        <p:txBody>
          <a:bodyPr/>
          <a:lstStyle/>
          <a:p>
            <a:fld id="{17256740-3DC7-40BE-968F-29F94186F3AD}" type="datetime1">
              <a:rPr lang="vi-VN" smtClean="0"/>
              <a:t>30/12/2024</a:t>
            </a:fld>
            <a:endParaRPr lang="en-US" dirty="0"/>
          </a:p>
        </p:txBody>
      </p:sp>
      <p:pic>
        <p:nvPicPr>
          <p:cNvPr id="6" name="Picture 4">
            <a:extLst>
              <a:ext uri="{FF2B5EF4-FFF2-40B4-BE49-F238E27FC236}">
                <a16:creationId xmlns:a16="http://schemas.microsoft.com/office/drawing/2014/main" id="{20F598F8-900E-4BE0-AD48-BBE042C83A11}"/>
              </a:ext>
            </a:extLst>
          </p:cNvPr>
          <p:cNvPicPr>
            <a:picLocks noChangeAspect="1" noChangeArrowheads="1"/>
          </p:cNvPicPr>
          <p:nvPr/>
        </p:nvPicPr>
        <p:blipFill>
          <a:blip r:embed="rId2"/>
          <a:srcRect/>
          <a:stretch>
            <a:fillRect/>
          </a:stretch>
        </p:blipFill>
        <p:spPr bwMode="auto">
          <a:xfrm>
            <a:off x="1241182" y="2536324"/>
            <a:ext cx="4533901" cy="2628604"/>
          </a:xfrm>
          <a:prstGeom prst="rect">
            <a:avLst/>
          </a:prstGeom>
          <a:noFill/>
          <a:ln w="9525">
            <a:solidFill>
              <a:srgbClr val="C00000"/>
            </a:solidFill>
            <a:miter lim="800000"/>
            <a:headEnd/>
            <a:tailEnd/>
          </a:ln>
        </p:spPr>
      </p:pic>
      <p:pic>
        <p:nvPicPr>
          <p:cNvPr id="7" name="Picture 3">
            <a:extLst>
              <a:ext uri="{FF2B5EF4-FFF2-40B4-BE49-F238E27FC236}">
                <a16:creationId xmlns:a16="http://schemas.microsoft.com/office/drawing/2014/main" id="{D3BB6990-BBA0-46AB-A596-E8EDCB6EC3DD}"/>
              </a:ext>
            </a:extLst>
          </p:cNvPr>
          <p:cNvPicPr>
            <a:picLocks noChangeAspect="1" noChangeArrowheads="1"/>
          </p:cNvPicPr>
          <p:nvPr/>
        </p:nvPicPr>
        <p:blipFill>
          <a:blip r:embed="rId3"/>
          <a:srcRect/>
          <a:stretch>
            <a:fillRect/>
          </a:stretch>
        </p:blipFill>
        <p:spPr bwMode="auto">
          <a:xfrm>
            <a:off x="6096000" y="3351092"/>
            <a:ext cx="5619750" cy="999067"/>
          </a:xfrm>
          <a:prstGeom prst="rect">
            <a:avLst/>
          </a:prstGeom>
          <a:noFill/>
          <a:ln w="9525">
            <a:solidFill>
              <a:srgbClr val="0000FF"/>
            </a:solidFill>
            <a:miter lim="800000"/>
            <a:headEnd/>
            <a:tailEnd/>
          </a:ln>
          <a:effectLst/>
        </p:spPr>
      </p:pic>
    </p:spTree>
    <p:extLst>
      <p:ext uri="{BB962C8B-B14F-4D97-AF65-F5344CB8AC3E}">
        <p14:creationId xmlns:p14="http://schemas.microsoft.com/office/powerpoint/2010/main" val="24339556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AA5E5-1B47-4147-A3CE-951E1B0664DB}"/>
              </a:ext>
            </a:extLst>
          </p:cNvPr>
          <p:cNvSpPr>
            <a:spLocks noGrp="1"/>
          </p:cNvSpPr>
          <p:nvPr>
            <p:ph type="title"/>
          </p:nvPr>
        </p:nvSpPr>
        <p:spPr/>
        <p:txBody>
          <a:bodyPr/>
          <a:lstStyle/>
          <a:p>
            <a:r>
              <a:rPr lang="en-US" dirty="0"/>
              <a:t>Programming Styles: </a:t>
            </a:r>
            <a:r>
              <a:rPr lang="en-US" dirty="0">
                <a:solidFill>
                  <a:srgbClr val="FF0000"/>
                </a:solidFill>
              </a:rPr>
              <a:t>Comment</a:t>
            </a:r>
          </a:p>
        </p:txBody>
      </p:sp>
      <p:sp>
        <p:nvSpPr>
          <p:cNvPr id="3" name="Content Placeholder 2">
            <a:extLst>
              <a:ext uri="{FF2B5EF4-FFF2-40B4-BE49-F238E27FC236}">
                <a16:creationId xmlns:a16="http://schemas.microsoft.com/office/drawing/2014/main" id="{6C9DC943-84CF-4808-B4D3-2F8AE0BEEB38}"/>
              </a:ext>
            </a:extLst>
          </p:cNvPr>
          <p:cNvSpPr>
            <a:spLocks noGrp="1"/>
          </p:cNvSpPr>
          <p:nvPr>
            <p:ph idx="1"/>
          </p:nvPr>
        </p:nvSpPr>
        <p:spPr/>
        <p:txBody>
          <a:bodyPr/>
          <a:lstStyle/>
          <a:p>
            <a:r>
              <a:rPr lang="en-US" dirty="0"/>
              <a:t>Use comments to declare what is done, rather than describe how it is done.  </a:t>
            </a:r>
          </a:p>
          <a:p>
            <a:r>
              <a:rPr lang="en-US" dirty="0"/>
              <a:t>Comments introduce what follows.  </a:t>
            </a:r>
          </a:p>
          <a:p>
            <a:r>
              <a:rPr lang="en-US" dirty="0"/>
              <a:t>Keep them brief and avoid decoration.</a:t>
            </a:r>
          </a:p>
        </p:txBody>
      </p:sp>
      <p:sp>
        <p:nvSpPr>
          <p:cNvPr id="4" name="Slide Number Placeholder 3">
            <a:extLst>
              <a:ext uri="{FF2B5EF4-FFF2-40B4-BE49-F238E27FC236}">
                <a16:creationId xmlns:a16="http://schemas.microsoft.com/office/drawing/2014/main" id="{DFD3BB87-84FF-4D22-BCF6-8BBFFAD7858C}"/>
              </a:ext>
            </a:extLst>
          </p:cNvPr>
          <p:cNvSpPr>
            <a:spLocks noGrp="1"/>
          </p:cNvSpPr>
          <p:nvPr>
            <p:ph type="sldNum" sz="quarter" idx="12"/>
          </p:nvPr>
        </p:nvSpPr>
        <p:spPr/>
        <p:txBody>
          <a:bodyPr/>
          <a:lstStyle/>
          <a:p>
            <a:fld id="{CC0149FD-98BB-4821-915B-09C9BFE4B727}" type="slidenum">
              <a:rPr lang="en-US" smtClean="0"/>
              <a:pPr/>
              <a:t>45</a:t>
            </a:fld>
            <a:endParaRPr lang="en-US" dirty="0"/>
          </a:p>
        </p:txBody>
      </p:sp>
      <p:sp>
        <p:nvSpPr>
          <p:cNvPr id="5" name="Date Placeholder 4">
            <a:extLst>
              <a:ext uri="{FF2B5EF4-FFF2-40B4-BE49-F238E27FC236}">
                <a16:creationId xmlns:a16="http://schemas.microsoft.com/office/drawing/2014/main" id="{EB385FBC-3579-4B10-B6E9-B0EFAAF9B98D}"/>
              </a:ext>
            </a:extLst>
          </p:cNvPr>
          <p:cNvSpPr>
            <a:spLocks noGrp="1"/>
          </p:cNvSpPr>
          <p:nvPr>
            <p:ph type="dt" sz="half" idx="10"/>
          </p:nvPr>
        </p:nvSpPr>
        <p:spPr/>
        <p:txBody>
          <a:bodyPr/>
          <a:lstStyle/>
          <a:p>
            <a:fld id="{17256740-3DC7-40BE-968F-29F94186F3AD}" type="datetime1">
              <a:rPr lang="vi-VN" smtClean="0"/>
              <a:t>30/12/2024</a:t>
            </a:fld>
            <a:endParaRPr lang="en-US" dirty="0"/>
          </a:p>
        </p:txBody>
      </p:sp>
    </p:spTree>
    <p:extLst>
      <p:ext uri="{BB962C8B-B14F-4D97-AF65-F5344CB8AC3E}">
        <p14:creationId xmlns:p14="http://schemas.microsoft.com/office/powerpoint/2010/main" val="16206459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7A4E3-8C88-4C5C-8643-ACBDA90E9240}"/>
              </a:ext>
            </a:extLst>
          </p:cNvPr>
          <p:cNvSpPr>
            <a:spLocks noGrp="1"/>
          </p:cNvSpPr>
          <p:nvPr>
            <p:ph type="title"/>
          </p:nvPr>
        </p:nvSpPr>
        <p:spPr/>
        <p:txBody>
          <a:bodyPr/>
          <a:lstStyle/>
          <a:p>
            <a:r>
              <a:rPr lang="en-US" dirty="0"/>
              <a:t>Programming Styles: </a:t>
            </a:r>
            <a:r>
              <a:rPr lang="en-US" dirty="0">
                <a:solidFill>
                  <a:srgbClr val="FF0000"/>
                </a:solidFill>
              </a:rPr>
              <a:t>Guidelines</a:t>
            </a:r>
          </a:p>
        </p:txBody>
      </p:sp>
      <p:sp>
        <p:nvSpPr>
          <p:cNvPr id="3" name="Content Placeholder 2">
            <a:extLst>
              <a:ext uri="{FF2B5EF4-FFF2-40B4-BE49-F238E27FC236}">
                <a16:creationId xmlns:a16="http://schemas.microsoft.com/office/drawing/2014/main" id="{A696D9B5-78FD-470F-9243-22B4D874C625}"/>
              </a:ext>
            </a:extLst>
          </p:cNvPr>
          <p:cNvSpPr>
            <a:spLocks noGrp="1"/>
          </p:cNvSpPr>
          <p:nvPr>
            <p:ph idx="1"/>
          </p:nvPr>
        </p:nvSpPr>
        <p:spPr/>
        <p:txBody>
          <a:bodyPr>
            <a:normAutofit fontScale="92500" lnSpcReduction="20000"/>
          </a:bodyPr>
          <a:lstStyle/>
          <a:p>
            <a:r>
              <a:rPr lang="en-US" dirty="0"/>
              <a:t>Limit line length to 80 characters - both comments and code </a:t>
            </a:r>
          </a:p>
          <a:p>
            <a:r>
              <a:rPr lang="en-US" dirty="0"/>
              <a:t>Avoid global variables </a:t>
            </a:r>
          </a:p>
          <a:p>
            <a:r>
              <a:rPr lang="en-US" dirty="0"/>
              <a:t>Select data types for variables wisely and carefully </a:t>
            </a:r>
          </a:p>
          <a:p>
            <a:r>
              <a:rPr lang="en-US" dirty="0"/>
              <a:t>Initialize a variable when declaring it only if the initial value is part of the semantic of the variable.  </a:t>
            </a:r>
          </a:p>
          <a:p>
            <a:r>
              <a:rPr lang="en-US" dirty="0"/>
              <a:t>If the initial value is part of an algorithm, use a separate assignment statement. </a:t>
            </a:r>
          </a:p>
          <a:p>
            <a:r>
              <a:rPr lang="en-US" dirty="0"/>
              <a:t>Avoid </a:t>
            </a:r>
            <a:r>
              <a:rPr lang="en-US" b="1" dirty="0" err="1"/>
              <a:t>goto</a:t>
            </a:r>
            <a:r>
              <a:rPr lang="en-US" dirty="0"/>
              <a:t>, </a:t>
            </a:r>
            <a:r>
              <a:rPr lang="en-US" b="1" dirty="0"/>
              <a:t>continue</a:t>
            </a:r>
            <a:r>
              <a:rPr lang="en-US" dirty="0"/>
              <a:t>, </a:t>
            </a:r>
            <a:r>
              <a:rPr lang="en-US" b="1" dirty="0"/>
              <a:t>break</a:t>
            </a:r>
            <a:r>
              <a:rPr lang="en-US" dirty="0"/>
              <a:t> except in switch. </a:t>
            </a:r>
          </a:p>
          <a:p>
            <a:r>
              <a:rPr lang="en-US" dirty="0"/>
              <a:t>Avoid using the character encodings for a particular machine.</a:t>
            </a:r>
          </a:p>
          <a:p>
            <a:r>
              <a:rPr lang="en-US" dirty="0"/>
              <a:t>Use a single space or no spaces either side of an operator.</a:t>
            </a:r>
          </a:p>
        </p:txBody>
      </p:sp>
      <p:sp>
        <p:nvSpPr>
          <p:cNvPr id="4" name="Slide Number Placeholder 3">
            <a:extLst>
              <a:ext uri="{FF2B5EF4-FFF2-40B4-BE49-F238E27FC236}">
                <a16:creationId xmlns:a16="http://schemas.microsoft.com/office/drawing/2014/main" id="{B6723692-2FBD-4867-82C4-68329739B98A}"/>
              </a:ext>
            </a:extLst>
          </p:cNvPr>
          <p:cNvSpPr>
            <a:spLocks noGrp="1"/>
          </p:cNvSpPr>
          <p:nvPr>
            <p:ph type="sldNum" sz="quarter" idx="12"/>
          </p:nvPr>
        </p:nvSpPr>
        <p:spPr/>
        <p:txBody>
          <a:bodyPr/>
          <a:lstStyle/>
          <a:p>
            <a:fld id="{CC0149FD-98BB-4821-915B-09C9BFE4B727}" type="slidenum">
              <a:rPr lang="en-US" smtClean="0"/>
              <a:pPr/>
              <a:t>46</a:t>
            </a:fld>
            <a:endParaRPr lang="en-US" dirty="0"/>
          </a:p>
        </p:txBody>
      </p:sp>
      <p:sp>
        <p:nvSpPr>
          <p:cNvPr id="5" name="Date Placeholder 4">
            <a:extLst>
              <a:ext uri="{FF2B5EF4-FFF2-40B4-BE49-F238E27FC236}">
                <a16:creationId xmlns:a16="http://schemas.microsoft.com/office/drawing/2014/main" id="{22711F1B-D325-49FD-8036-79B49E186A36}"/>
              </a:ext>
            </a:extLst>
          </p:cNvPr>
          <p:cNvSpPr>
            <a:spLocks noGrp="1"/>
          </p:cNvSpPr>
          <p:nvPr>
            <p:ph type="dt" sz="half" idx="10"/>
          </p:nvPr>
        </p:nvSpPr>
        <p:spPr/>
        <p:txBody>
          <a:bodyPr/>
          <a:lstStyle/>
          <a:p>
            <a:fld id="{17256740-3DC7-40BE-968F-29F94186F3AD}" type="datetime1">
              <a:rPr lang="vi-VN" smtClean="0"/>
              <a:t>30/12/2024</a:t>
            </a:fld>
            <a:endParaRPr lang="en-US" dirty="0"/>
          </a:p>
        </p:txBody>
      </p:sp>
    </p:spTree>
    <p:extLst>
      <p:ext uri="{BB962C8B-B14F-4D97-AF65-F5344CB8AC3E}">
        <p14:creationId xmlns:p14="http://schemas.microsoft.com/office/powerpoint/2010/main" val="3453241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7A4E3-8C88-4C5C-8643-ACBDA90E9240}"/>
              </a:ext>
            </a:extLst>
          </p:cNvPr>
          <p:cNvSpPr>
            <a:spLocks noGrp="1"/>
          </p:cNvSpPr>
          <p:nvPr>
            <p:ph type="title"/>
          </p:nvPr>
        </p:nvSpPr>
        <p:spPr/>
        <p:txBody>
          <a:bodyPr/>
          <a:lstStyle/>
          <a:p>
            <a:r>
              <a:rPr lang="en-US" dirty="0"/>
              <a:t>Programming Styles: </a:t>
            </a:r>
            <a:r>
              <a:rPr lang="en-US" dirty="0">
                <a:solidFill>
                  <a:srgbClr val="FF0000"/>
                </a:solidFill>
              </a:rPr>
              <a:t>Guidelines</a:t>
            </a:r>
          </a:p>
        </p:txBody>
      </p:sp>
      <p:sp>
        <p:nvSpPr>
          <p:cNvPr id="3" name="Content Placeholder 2">
            <a:extLst>
              <a:ext uri="{FF2B5EF4-FFF2-40B4-BE49-F238E27FC236}">
                <a16:creationId xmlns:a16="http://schemas.microsoft.com/office/drawing/2014/main" id="{A696D9B5-78FD-470F-9243-22B4D874C625}"/>
              </a:ext>
            </a:extLst>
          </p:cNvPr>
          <p:cNvSpPr>
            <a:spLocks noGrp="1"/>
          </p:cNvSpPr>
          <p:nvPr>
            <p:ph idx="1"/>
          </p:nvPr>
        </p:nvSpPr>
        <p:spPr/>
        <p:txBody>
          <a:bodyPr>
            <a:normAutofit lnSpcReduction="10000"/>
          </a:bodyPr>
          <a:lstStyle/>
          <a:p>
            <a:r>
              <a:rPr lang="en-US" dirty="0"/>
              <a:t>Use in-line opening braces or start opening braces on a newline but don't mix the two styles.</a:t>
            </a:r>
          </a:p>
          <a:p>
            <a:r>
              <a:rPr lang="en-US" dirty="0"/>
              <a:t>Initialize iteration variables in the context of the iteration  </a:t>
            </a:r>
          </a:p>
          <a:p>
            <a:r>
              <a:rPr lang="en-US" dirty="0"/>
              <a:t>Avoid assignments nested inside logical expressions </a:t>
            </a:r>
          </a:p>
          <a:p>
            <a:r>
              <a:rPr lang="en-US" dirty="0"/>
              <a:t>Avoid iterations with empty bodies - reserve the body for the algorithm </a:t>
            </a:r>
          </a:p>
          <a:p>
            <a:r>
              <a:rPr lang="en-US" dirty="0"/>
              <a:t>Limit the initialization and iteration clauses of a </a:t>
            </a:r>
            <a:r>
              <a:rPr lang="en-US" b="1" dirty="0"/>
              <a:t>for</a:t>
            </a:r>
            <a:r>
              <a:rPr lang="en-US" dirty="0"/>
              <a:t> statement to the iteration variables </a:t>
            </a:r>
          </a:p>
          <a:p>
            <a:r>
              <a:rPr lang="en-US" dirty="0"/>
              <a:t>Distribute and nest complexity</a:t>
            </a:r>
          </a:p>
        </p:txBody>
      </p:sp>
      <p:sp>
        <p:nvSpPr>
          <p:cNvPr id="4" name="Slide Number Placeholder 3">
            <a:extLst>
              <a:ext uri="{FF2B5EF4-FFF2-40B4-BE49-F238E27FC236}">
                <a16:creationId xmlns:a16="http://schemas.microsoft.com/office/drawing/2014/main" id="{B6723692-2FBD-4867-82C4-68329739B98A}"/>
              </a:ext>
            </a:extLst>
          </p:cNvPr>
          <p:cNvSpPr>
            <a:spLocks noGrp="1"/>
          </p:cNvSpPr>
          <p:nvPr>
            <p:ph type="sldNum" sz="quarter" idx="12"/>
          </p:nvPr>
        </p:nvSpPr>
        <p:spPr/>
        <p:txBody>
          <a:bodyPr/>
          <a:lstStyle/>
          <a:p>
            <a:fld id="{CC0149FD-98BB-4821-915B-09C9BFE4B727}" type="slidenum">
              <a:rPr lang="en-US" smtClean="0"/>
              <a:pPr/>
              <a:t>47</a:t>
            </a:fld>
            <a:endParaRPr lang="en-US" dirty="0"/>
          </a:p>
        </p:txBody>
      </p:sp>
      <p:sp>
        <p:nvSpPr>
          <p:cNvPr id="5" name="Date Placeholder 4">
            <a:extLst>
              <a:ext uri="{FF2B5EF4-FFF2-40B4-BE49-F238E27FC236}">
                <a16:creationId xmlns:a16="http://schemas.microsoft.com/office/drawing/2014/main" id="{22711F1B-D325-49FD-8036-79B49E186A36}"/>
              </a:ext>
            </a:extLst>
          </p:cNvPr>
          <p:cNvSpPr>
            <a:spLocks noGrp="1"/>
          </p:cNvSpPr>
          <p:nvPr>
            <p:ph type="dt" sz="half" idx="10"/>
          </p:nvPr>
        </p:nvSpPr>
        <p:spPr/>
        <p:txBody>
          <a:bodyPr/>
          <a:lstStyle/>
          <a:p>
            <a:fld id="{17256740-3DC7-40BE-968F-29F94186F3AD}" type="datetime1">
              <a:rPr lang="vi-VN" smtClean="0"/>
              <a:t>30/12/2024</a:t>
            </a:fld>
            <a:endParaRPr lang="en-US" dirty="0"/>
          </a:p>
        </p:txBody>
      </p:sp>
    </p:spTree>
    <p:extLst>
      <p:ext uri="{BB962C8B-B14F-4D97-AF65-F5344CB8AC3E}">
        <p14:creationId xmlns:p14="http://schemas.microsoft.com/office/powerpoint/2010/main" val="11696034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7A4E3-8C88-4C5C-8643-ACBDA90E9240}"/>
              </a:ext>
            </a:extLst>
          </p:cNvPr>
          <p:cNvSpPr>
            <a:spLocks noGrp="1"/>
          </p:cNvSpPr>
          <p:nvPr>
            <p:ph type="title"/>
          </p:nvPr>
        </p:nvSpPr>
        <p:spPr/>
        <p:txBody>
          <a:bodyPr/>
          <a:lstStyle/>
          <a:p>
            <a:r>
              <a:rPr lang="en-US" dirty="0"/>
              <a:t>Programming Styles: </a:t>
            </a:r>
            <a:r>
              <a:rPr lang="en-US" dirty="0">
                <a:solidFill>
                  <a:srgbClr val="FF0000"/>
                </a:solidFill>
              </a:rPr>
              <a:t>Guidelines</a:t>
            </a:r>
          </a:p>
        </p:txBody>
      </p:sp>
      <p:sp>
        <p:nvSpPr>
          <p:cNvPr id="3" name="Content Placeholder 2">
            <a:extLst>
              <a:ext uri="{FF2B5EF4-FFF2-40B4-BE49-F238E27FC236}">
                <a16:creationId xmlns:a16="http://schemas.microsoft.com/office/drawing/2014/main" id="{A696D9B5-78FD-470F-9243-22B4D874C625}"/>
              </a:ext>
            </a:extLst>
          </p:cNvPr>
          <p:cNvSpPr>
            <a:spLocks noGrp="1"/>
          </p:cNvSpPr>
          <p:nvPr>
            <p:ph idx="1"/>
          </p:nvPr>
        </p:nvSpPr>
        <p:spPr/>
        <p:txBody>
          <a:bodyPr>
            <a:normAutofit/>
          </a:bodyPr>
          <a:lstStyle/>
          <a:p>
            <a:r>
              <a:rPr lang="en-US" dirty="0"/>
              <a:t>Avoid fancy algorithms that may be efficient but are difficult to read </a:t>
            </a:r>
          </a:p>
          <a:p>
            <a:r>
              <a:rPr lang="en-US" dirty="0"/>
              <a:t>Add additional comments where code has been fine tuned for efficient execution </a:t>
            </a:r>
          </a:p>
          <a:p>
            <a:r>
              <a:rPr lang="en-US" dirty="0"/>
              <a:t>Add an extra pair of parentheses where an assignment is also used as a condition </a:t>
            </a:r>
          </a:p>
          <a:p>
            <a:r>
              <a:rPr lang="en-US" dirty="0"/>
              <a:t>Remove unreferenced variables </a:t>
            </a:r>
          </a:p>
          <a:p>
            <a:r>
              <a:rPr lang="en-US" dirty="0"/>
              <a:t>Remove all commented code and debugging statements from release and production code</a:t>
            </a:r>
          </a:p>
        </p:txBody>
      </p:sp>
      <p:sp>
        <p:nvSpPr>
          <p:cNvPr id="4" name="Slide Number Placeholder 3">
            <a:extLst>
              <a:ext uri="{FF2B5EF4-FFF2-40B4-BE49-F238E27FC236}">
                <a16:creationId xmlns:a16="http://schemas.microsoft.com/office/drawing/2014/main" id="{B6723692-2FBD-4867-82C4-68329739B98A}"/>
              </a:ext>
            </a:extLst>
          </p:cNvPr>
          <p:cNvSpPr>
            <a:spLocks noGrp="1"/>
          </p:cNvSpPr>
          <p:nvPr>
            <p:ph type="sldNum" sz="quarter" idx="12"/>
          </p:nvPr>
        </p:nvSpPr>
        <p:spPr/>
        <p:txBody>
          <a:bodyPr/>
          <a:lstStyle/>
          <a:p>
            <a:fld id="{CC0149FD-98BB-4821-915B-09C9BFE4B727}" type="slidenum">
              <a:rPr lang="en-US" smtClean="0"/>
              <a:pPr/>
              <a:t>48</a:t>
            </a:fld>
            <a:endParaRPr lang="en-US" dirty="0"/>
          </a:p>
        </p:txBody>
      </p:sp>
      <p:sp>
        <p:nvSpPr>
          <p:cNvPr id="5" name="Date Placeholder 4">
            <a:extLst>
              <a:ext uri="{FF2B5EF4-FFF2-40B4-BE49-F238E27FC236}">
                <a16:creationId xmlns:a16="http://schemas.microsoft.com/office/drawing/2014/main" id="{22711F1B-D325-49FD-8036-79B49E186A36}"/>
              </a:ext>
            </a:extLst>
          </p:cNvPr>
          <p:cNvSpPr>
            <a:spLocks noGrp="1"/>
          </p:cNvSpPr>
          <p:nvPr>
            <p:ph type="dt" sz="half" idx="10"/>
          </p:nvPr>
        </p:nvSpPr>
        <p:spPr/>
        <p:txBody>
          <a:bodyPr/>
          <a:lstStyle/>
          <a:p>
            <a:fld id="{17256740-3DC7-40BE-968F-29F94186F3AD}" type="datetime1">
              <a:rPr lang="vi-VN" smtClean="0"/>
              <a:t>30/12/2024</a:t>
            </a:fld>
            <a:endParaRPr lang="en-US" dirty="0"/>
          </a:p>
        </p:txBody>
      </p:sp>
    </p:spTree>
    <p:extLst>
      <p:ext uri="{BB962C8B-B14F-4D97-AF65-F5344CB8AC3E}">
        <p14:creationId xmlns:p14="http://schemas.microsoft.com/office/powerpoint/2010/main" val="35383809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7"/>
            <a:ext cx="9202270" cy="1341497"/>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b="1" dirty="0">
                <a:solidFill>
                  <a:schemeClr val="accent2"/>
                </a:solidFill>
                <a:latin typeface="Arial" panose="020B0604020202020204" pitchFamily="34" charset="0"/>
                <a:cs typeface="Arial" panose="020B0604020202020204" pitchFamily="34" charset="0"/>
              </a:rPr>
              <a:t>Walkthroughs</a:t>
            </a:r>
            <a:endParaRPr lang="en-US" sz="4400" dirty="0">
              <a:solidFill>
                <a:schemeClr val="accent2"/>
              </a:solidFill>
            </a:endParaRPr>
          </a:p>
        </p:txBody>
      </p:sp>
    </p:spTree>
    <p:extLst>
      <p:ext uri="{BB962C8B-B14F-4D97-AF65-F5344CB8AC3E}">
        <p14:creationId xmlns:p14="http://schemas.microsoft.com/office/powerpoint/2010/main" val="1670732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7"/>
            <a:ext cx="9202270" cy="1341497"/>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b="1" dirty="0">
                <a:solidFill>
                  <a:schemeClr val="accent2"/>
                </a:solidFill>
                <a:latin typeface="Arial" panose="020B0604020202020204" pitchFamily="34" charset="0"/>
                <a:cs typeface="Arial" panose="020B0604020202020204" pitchFamily="34" charset="0"/>
              </a:rPr>
              <a:t>Logic Constructs</a:t>
            </a:r>
            <a:endParaRPr lang="en-US" sz="4400" dirty="0">
              <a:solidFill>
                <a:schemeClr val="accent2"/>
              </a:solidFill>
            </a:endParaRPr>
          </a:p>
        </p:txBody>
      </p:sp>
    </p:spTree>
    <p:extLst>
      <p:ext uri="{BB962C8B-B14F-4D97-AF65-F5344CB8AC3E}">
        <p14:creationId xmlns:p14="http://schemas.microsoft.com/office/powerpoint/2010/main" val="25533934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45FDC-03C4-4BCB-AAF5-3929FBC5BA44}"/>
              </a:ext>
            </a:extLst>
          </p:cNvPr>
          <p:cNvSpPr>
            <a:spLocks noGrp="1"/>
          </p:cNvSpPr>
          <p:nvPr>
            <p:ph type="title"/>
          </p:nvPr>
        </p:nvSpPr>
        <p:spPr/>
        <p:txBody>
          <a:bodyPr/>
          <a:lstStyle/>
          <a:p>
            <a:r>
              <a:rPr lang="en-US" b="1" dirty="0"/>
              <a:t>Walkthroughs</a:t>
            </a:r>
            <a:endParaRPr lang="en-US" dirty="0"/>
          </a:p>
        </p:txBody>
      </p:sp>
      <p:sp>
        <p:nvSpPr>
          <p:cNvPr id="3" name="Content Placeholder 2">
            <a:extLst>
              <a:ext uri="{FF2B5EF4-FFF2-40B4-BE49-F238E27FC236}">
                <a16:creationId xmlns:a16="http://schemas.microsoft.com/office/drawing/2014/main" id="{6D2FEA0E-050D-43A0-A9FF-6DF5940348F9}"/>
              </a:ext>
            </a:extLst>
          </p:cNvPr>
          <p:cNvSpPr>
            <a:spLocks noGrp="1"/>
          </p:cNvSpPr>
          <p:nvPr>
            <p:ph idx="1"/>
          </p:nvPr>
        </p:nvSpPr>
        <p:spPr>
          <a:xfrm>
            <a:off x="838201" y="1438490"/>
            <a:ext cx="10515600" cy="5042210"/>
          </a:xfrm>
        </p:spPr>
        <p:txBody>
          <a:bodyPr>
            <a:normAutofit fontScale="62500" lnSpcReduction="20000"/>
          </a:bodyPr>
          <a:lstStyle/>
          <a:p>
            <a:pPr>
              <a:lnSpc>
                <a:spcPct val="160000"/>
              </a:lnSpc>
            </a:pPr>
            <a:r>
              <a:rPr lang="en-US" dirty="0"/>
              <a:t>Understand code is a skill of programmer.</a:t>
            </a:r>
          </a:p>
          <a:p>
            <a:pPr>
              <a:lnSpc>
                <a:spcPct val="160000"/>
              </a:lnSpc>
            </a:pPr>
            <a:r>
              <a:rPr lang="en-US" dirty="0"/>
              <a:t>To understand code, we should know how the code execute.</a:t>
            </a:r>
          </a:p>
          <a:p>
            <a:pPr>
              <a:lnSpc>
                <a:spcPct val="160000"/>
              </a:lnSpc>
            </a:pPr>
            <a:r>
              <a:rPr lang="en-US" dirty="0"/>
              <a:t>To know how the code execute, we should perform each instruction. </a:t>
            </a:r>
          </a:p>
          <a:p>
            <a:pPr>
              <a:lnSpc>
                <a:spcPct val="160000"/>
              </a:lnSpc>
            </a:pPr>
            <a:r>
              <a:rPr lang="en-US" b="1" dirty="0"/>
              <a:t>A walkthrough is </a:t>
            </a:r>
          </a:p>
          <a:p>
            <a:pPr lvl="1">
              <a:lnSpc>
                <a:spcPct val="160000"/>
              </a:lnSpc>
            </a:pPr>
            <a:r>
              <a:rPr lang="en-US" dirty="0"/>
              <a:t>A record of the changes that occur in the values of program variables as a program executes and </a:t>
            </a:r>
          </a:p>
          <a:p>
            <a:pPr lvl="1">
              <a:lnSpc>
                <a:spcPct val="160000"/>
              </a:lnSpc>
            </a:pPr>
            <a:r>
              <a:rPr lang="en-US" dirty="0"/>
              <a:t>A listing of the output, if any, produced by the program. </a:t>
            </a:r>
          </a:p>
          <a:p>
            <a:pPr>
              <a:lnSpc>
                <a:spcPct val="160000"/>
              </a:lnSpc>
            </a:pPr>
            <a:r>
              <a:rPr lang="en-US" b="1" dirty="0"/>
              <a:t>Ways to perform a walkthrough</a:t>
            </a:r>
          </a:p>
          <a:p>
            <a:pPr lvl="1">
              <a:lnSpc>
                <a:spcPct val="160000"/>
              </a:lnSpc>
            </a:pPr>
            <a:r>
              <a:rPr lang="en-US" dirty="0"/>
              <a:t>Memory Map </a:t>
            </a:r>
            <a:r>
              <a:rPr lang="en-US" dirty="0">
                <a:sym typeface="Wingdings" panose="05000000000000000000" pitchFamily="2" charset="2"/>
              </a:rPr>
              <a:t></a:t>
            </a:r>
            <a:r>
              <a:rPr lang="en-US" dirty="0"/>
              <a:t> You knew that</a:t>
            </a:r>
          </a:p>
          <a:p>
            <a:pPr lvl="1">
              <a:lnSpc>
                <a:spcPct val="160000"/>
              </a:lnSpc>
            </a:pPr>
            <a:r>
              <a:rPr lang="en-US" dirty="0"/>
              <a:t>Walkthrough Tables </a:t>
            </a:r>
            <a:r>
              <a:rPr lang="en-US" dirty="0">
                <a:sym typeface="Wingdings" panose="05000000000000000000" pitchFamily="2" charset="2"/>
              </a:rPr>
              <a:t></a:t>
            </a:r>
            <a:r>
              <a:rPr lang="en-US" dirty="0"/>
              <a:t> A simpler way</a:t>
            </a:r>
          </a:p>
          <a:p>
            <a:pPr>
              <a:lnSpc>
                <a:spcPct val="160000"/>
              </a:lnSpc>
            </a:pPr>
            <a:r>
              <a:rPr lang="en-US" b="1" dirty="0"/>
              <a:t>Debug a program</a:t>
            </a:r>
          </a:p>
          <a:p>
            <a:pPr lvl="1">
              <a:lnSpc>
                <a:spcPct val="160000"/>
              </a:lnSpc>
            </a:pPr>
            <a:r>
              <a:rPr lang="en-US" dirty="0"/>
              <a:t>What is debugging? </a:t>
            </a:r>
          </a:p>
          <a:p>
            <a:pPr lvl="1">
              <a:lnSpc>
                <a:spcPct val="160000"/>
              </a:lnSpc>
            </a:pPr>
            <a:r>
              <a:rPr lang="en-US" dirty="0"/>
              <a:t>Why use debugging?</a:t>
            </a:r>
          </a:p>
        </p:txBody>
      </p:sp>
      <p:sp>
        <p:nvSpPr>
          <p:cNvPr id="4" name="Slide Number Placeholder 3">
            <a:extLst>
              <a:ext uri="{FF2B5EF4-FFF2-40B4-BE49-F238E27FC236}">
                <a16:creationId xmlns:a16="http://schemas.microsoft.com/office/drawing/2014/main" id="{30B091ED-BD6C-4C8A-ABC8-EFF7E895E312}"/>
              </a:ext>
            </a:extLst>
          </p:cNvPr>
          <p:cNvSpPr>
            <a:spLocks noGrp="1"/>
          </p:cNvSpPr>
          <p:nvPr>
            <p:ph type="sldNum" sz="quarter" idx="12"/>
          </p:nvPr>
        </p:nvSpPr>
        <p:spPr/>
        <p:txBody>
          <a:bodyPr/>
          <a:lstStyle/>
          <a:p>
            <a:fld id="{CC0149FD-98BB-4821-915B-09C9BFE4B727}" type="slidenum">
              <a:rPr lang="en-US" smtClean="0"/>
              <a:pPr/>
              <a:t>50</a:t>
            </a:fld>
            <a:endParaRPr lang="en-US" dirty="0"/>
          </a:p>
        </p:txBody>
      </p:sp>
      <p:sp>
        <p:nvSpPr>
          <p:cNvPr id="5" name="Date Placeholder 4">
            <a:extLst>
              <a:ext uri="{FF2B5EF4-FFF2-40B4-BE49-F238E27FC236}">
                <a16:creationId xmlns:a16="http://schemas.microsoft.com/office/drawing/2014/main" id="{682F03DC-40D5-4919-9034-BCFE1CF5C895}"/>
              </a:ext>
            </a:extLst>
          </p:cNvPr>
          <p:cNvSpPr>
            <a:spLocks noGrp="1"/>
          </p:cNvSpPr>
          <p:nvPr>
            <p:ph type="dt" sz="half" idx="10"/>
          </p:nvPr>
        </p:nvSpPr>
        <p:spPr/>
        <p:txBody>
          <a:bodyPr/>
          <a:lstStyle/>
          <a:p>
            <a:fld id="{17256740-3DC7-40BE-968F-29F94186F3AD}" type="datetime1">
              <a:rPr lang="vi-VN" smtClean="0"/>
              <a:t>30/12/2024</a:t>
            </a:fld>
            <a:endParaRPr lang="en-US" dirty="0"/>
          </a:p>
        </p:txBody>
      </p:sp>
    </p:spTree>
    <p:extLst>
      <p:ext uri="{BB962C8B-B14F-4D97-AF65-F5344CB8AC3E}">
        <p14:creationId xmlns:p14="http://schemas.microsoft.com/office/powerpoint/2010/main" val="16092426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45FDC-03C4-4BCB-AAF5-3929FBC5BA44}"/>
              </a:ext>
            </a:extLst>
          </p:cNvPr>
          <p:cNvSpPr>
            <a:spLocks noGrp="1"/>
          </p:cNvSpPr>
          <p:nvPr>
            <p:ph type="title"/>
          </p:nvPr>
        </p:nvSpPr>
        <p:spPr/>
        <p:txBody>
          <a:bodyPr/>
          <a:lstStyle/>
          <a:p>
            <a:r>
              <a:rPr lang="en-US" b="1" dirty="0"/>
              <a:t>Walkthroughs (cont.)</a:t>
            </a:r>
            <a:endParaRPr lang="en-US" dirty="0"/>
          </a:p>
        </p:txBody>
      </p:sp>
      <p:sp>
        <p:nvSpPr>
          <p:cNvPr id="3" name="Content Placeholder 2">
            <a:extLst>
              <a:ext uri="{FF2B5EF4-FFF2-40B4-BE49-F238E27FC236}">
                <a16:creationId xmlns:a16="http://schemas.microsoft.com/office/drawing/2014/main" id="{6D2FEA0E-050D-43A0-A9FF-6DF5940348F9}"/>
              </a:ext>
            </a:extLst>
          </p:cNvPr>
          <p:cNvSpPr>
            <a:spLocks noGrp="1"/>
          </p:cNvSpPr>
          <p:nvPr>
            <p:ph idx="1"/>
          </p:nvPr>
        </p:nvSpPr>
        <p:spPr/>
        <p:txBody>
          <a:bodyPr>
            <a:normAutofit/>
          </a:bodyPr>
          <a:lstStyle/>
          <a:p>
            <a:r>
              <a:rPr lang="en-US" dirty="0"/>
              <a:t>Example 1:</a:t>
            </a:r>
          </a:p>
        </p:txBody>
      </p:sp>
      <p:sp>
        <p:nvSpPr>
          <p:cNvPr id="4" name="Slide Number Placeholder 3">
            <a:extLst>
              <a:ext uri="{FF2B5EF4-FFF2-40B4-BE49-F238E27FC236}">
                <a16:creationId xmlns:a16="http://schemas.microsoft.com/office/drawing/2014/main" id="{30B091ED-BD6C-4C8A-ABC8-EFF7E895E312}"/>
              </a:ext>
            </a:extLst>
          </p:cNvPr>
          <p:cNvSpPr>
            <a:spLocks noGrp="1"/>
          </p:cNvSpPr>
          <p:nvPr>
            <p:ph type="sldNum" sz="quarter" idx="12"/>
          </p:nvPr>
        </p:nvSpPr>
        <p:spPr/>
        <p:txBody>
          <a:bodyPr/>
          <a:lstStyle/>
          <a:p>
            <a:fld id="{CC0149FD-98BB-4821-915B-09C9BFE4B727}" type="slidenum">
              <a:rPr lang="en-US" smtClean="0"/>
              <a:pPr/>
              <a:t>51</a:t>
            </a:fld>
            <a:endParaRPr lang="en-US" dirty="0"/>
          </a:p>
        </p:txBody>
      </p:sp>
      <p:sp>
        <p:nvSpPr>
          <p:cNvPr id="5" name="Date Placeholder 4">
            <a:extLst>
              <a:ext uri="{FF2B5EF4-FFF2-40B4-BE49-F238E27FC236}">
                <a16:creationId xmlns:a16="http://schemas.microsoft.com/office/drawing/2014/main" id="{682F03DC-40D5-4919-9034-BCFE1CF5C895}"/>
              </a:ext>
            </a:extLst>
          </p:cNvPr>
          <p:cNvSpPr>
            <a:spLocks noGrp="1"/>
          </p:cNvSpPr>
          <p:nvPr>
            <p:ph type="dt" sz="half" idx="10"/>
          </p:nvPr>
        </p:nvSpPr>
        <p:spPr/>
        <p:txBody>
          <a:bodyPr/>
          <a:lstStyle/>
          <a:p>
            <a:fld id="{17256740-3DC7-40BE-968F-29F94186F3AD}" type="datetime1">
              <a:rPr lang="vi-VN" smtClean="0"/>
              <a:t>30/12/2024</a:t>
            </a:fld>
            <a:endParaRPr lang="en-US" dirty="0"/>
          </a:p>
        </p:txBody>
      </p:sp>
      <p:pic>
        <p:nvPicPr>
          <p:cNvPr id="40" name="Picture 3">
            <a:extLst>
              <a:ext uri="{FF2B5EF4-FFF2-40B4-BE49-F238E27FC236}">
                <a16:creationId xmlns:a16="http://schemas.microsoft.com/office/drawing/2014/main" id="{ECA99D7E-B59A-4568-AC04-088F6FEA6ED8}"/>
              </a:ext>
            </a:extLst>
          </p:cNvPr>
          <p:cNvPicPr>
            <a:picLocks noChangeAspect="1" noChangeArrowheads="1"/>
          </p:cNvPicPr>
          <p:nvPr/>
        </p:nvPicPr>
        <p:blipFill>
          <a:blip r:embed="rId2"/>
          <a:srcRect/>
          <a:stretch>
            <a:fillRect/>
          </a:stretch>
        </p:blipFill>
        <p:spPr bwMode="auto">
          <a:xfrm>
            <a:off x="3047999" y="1833906"/>
            <a:ext cx="3276600" cy="4161812"/>
          </a:xfrm>
          <a:prstGeom prst="rect">
            <a:avLst/>
          </a:prstGeom>
          <a:noFill/>
          <a:ln w="9525">
            <a:noFill/>
            <a:miter lim="800000"/>
            <a:headEnd/>
            <a:tailEnd/>
          </a:ln>
          <a:effectLst/>
        </p:spPr>
      </p:pic>
      <p:graphicFrame>
        <p:nvGraphicFramePr>
          <p:cNvPr id="41" name="Table 40">
            <a:extLst>
              <a:ext uri="{FF2B5EF4-FFF2-40B4-BE49-F238E27FC236}">
                <a16:creationId xmlns:a16="http://schemas.microsoft.com/office/drawing/2014/main" id="{C54C5637-C7BE-4FDC-9E43-CAB968F56B4C}"/>
              </a:ext>
            </a:extLst>
          </p:cNvPr>
          <p:cNvGraphicFramePr>
            <a:graphicFrameLocks noGrp="1"/>
          </p:cNvGraphicFramePr>
          <p:nvPr>
            <p:extLst>
              <p:ext uri="{D42A27DB-BD31-4B8C-83A1-F6EECF244321}">
                <p14:modId xmlns:p14="http://schemas.microsoft.com/office/powerpoint/2010/main" val="4098016494"/>
              </p:ext>
            </p:extLst>
          </p:nvPr>
        </p:nvGraphicFramePr>
        <p:xfrm>
          <a:off x="8610599" y="2109518"/>
          <a:ext cx="2743200" cy="2595880"/>
        </p:xfrm>
        <a:graphic>
          <a:graphicData uri="http://schemas.openxmlformats.org/drawingml/2006/table">
            <a:tbl>
              <a:tblPr firstRow="1" bandRow="1"/>
              <a:tblGrid>
                <a:gridCol w="685800">
                  <a:extLst>
                    <a:ext uri="{9D8B030D-6E8A-4147-A177-3AD203B41FA5}">
                      <a16:colId xmlns:a16="http://schemas.microsoft.com/office/drawing/2014/main" val="20000"/>
                    </a:ext>
                  </a:extLst>
                </a:gridCol>
                <a:gridCol w="5842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558800">
                  <a:extLst>
                    <a:ext uri="{9D8B030D-6E8A-4147-A177-3AD203B41FA5}">
                      <a16:colId xmlns:a16="http://schemas.microsoft.com/office/drawing/2014/main" val="20003"/>
                    </a:ext>
                  </a:extLst>
                </a:gridCol>
              </a:tblGrid>
              <a:tr h="370840">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r>
                        <a:rPr lang="en-US" dirty="0"/>
                        <a:t>a</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r>
                        <a:rPr lang="en-US" dirty="0"/>
                        <a:t>b</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r>
                        <a:rPr lang="en-US" dirty="0"/>
                        <a:t>a+b</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r>
                        <a:rPr lang="en-US" dirty="0"/>
                        <a:t>c</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10000"/>
                  </a:ext>
                </a:extLst>
              </a:tr>
              <a:tr h="3708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dirty="0"/>
                        <a:t>5</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dirty="0"/>
                        <a:t>2</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dirty="0"/>
                        <a:t>7</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dirty="0"/>
                        <a:t>1</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0001"/>
                  </a:ext>
                </a:extLst>
              </a:tr>
              <a:tr h="3708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dirty="0"/>
                        <a:t>6</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dirty="0"/>
                        <a:t>4</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dirty="0"/>
                        <a:t>10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dirty="0"/>
                        <a:t>9</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0002"/>
                  </a:ext>
                </a:extLst>
              </a:tr>
              <a:tr h="3708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dirty="0"/>
                        <a:t>7</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dirty="0"/>
                        <a:t>6</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dirty="0"/>
                        <a:t>13</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dirty="0"/>
                        <a:t>17</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0003"/>
                  </a:ext>
                </a:extLst>
              </a:tr>
              <a:tr h="3708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dirty="0"/>
                        <a:t>8</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dirty="0"/>
                        <a:t>8</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dirty="0"/>
                        <a:t>18</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dirty="0"/>
                        <a:t>25</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0004"/>
                  </a:ext>
                </a:extLst>
              </a:tr>
              <a:tr h="3708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dirty="0"/>
                        <a:t>9</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dirty="0"/>
                        <a:t>10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dirty="0"/>
                        <a:t>19</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dirty="0"/>
                        <a:t>33</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0005"/>
                  </a:ext>
                </a:extLst>
              </a:tr>
              <a:tr h="3708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dirty="0"/>
                        <a:t>10</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dirty="0"/>
                        <a:t>12</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b="1" dirty="0">
                          <a:solidFill>
                            <a:srgbClr val="FF0000"/>
                          </a:solidFill>
                        </a:rPr>
                        <a:t>22</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dirty="0"/>
                        <a:t>41</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0006"/>
                  </a:ext>
                </a:extLst>
              </a:tr>
            </a:tbl>
          </a:graphicData>
        </a:graphic>
      </p:graphicFrame>
      <p:graphicFrame>
        <p:nvGraphicFramePr>
          <p:cNvPr id="42" name="Table 41">
            <a:extLst>
              <a:ext uri="{FF2B5EF4-FFF2-40B4-BE49-F238E27FC236}">
                <a16:creationId xmlns:a16="http://schemas.microsoft.com/office/drawing/2014/main" id="{E8486065-A87E-4602-B099-7F5DC9C2256A}"/>
              </a:ext>
            </a:extLst>
          </p:cNvPr>
          <p:cNvGraphicFramePr>
            <a:graphicFrameLocks noGrp="1"/>
          </p:cNvGraphicFramePr>
          <p:nvPr>
            <p:extLst>
              <p:ext uri="{D42A27DB-BD31-4B8C-83A1-F6EECF244321}">
                <p14:modId xmlns:p14="http://schemas.microsoft.com/office/powerpoint/2010/main" val="3239779805"/>
              </p:ext>
            </p:extLst>
          </p:nvPr>
        </p:nvGraphicFramePr>
        <p:xfrm>
          <a:off x="8915399" y="5233718"/>
          <a:ext cx="2133600" cy="731520"/>
        </p:xfrm>
        <a:graphic>
          <a:graphicData uri="http://schemas.openxmlformats.org/drawingml/2006/table">
            <a:tbl>
              <a:tblPr firstRow="1" bandRow="1"/>
              <a:tblGrid>
                <a:gridCol w="2133600">
                  <a:extLst>
                    <a:ext uri="{9D8B030D-6E8A-4147-A177-3AD203B41FA5}">
                      <a16:colId xmlns:a16="http://schemas.microsoft.com/office/drawing/2014/main" val="20000"/>
                    </a:ext>
                  </a:extLst>
                </a:gridCol>
              </a:tblGrid>
              <a:tr h="198120">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r>
                        <a:rPr lang="en-US" dirty="0"/>
                        <a:t>Output</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10000"/>
                  </a:ext>
                </a:extLst>
              </a:tr>
              <a:tr h="19812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dirty="0"/>
                        <a:t>41</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0001"/>
                  </a:ext>
                </a:extLst>
              </a:tr>
            </a:tbl>
          </a:graphicData>
        </a:graphic>
      </p:graphicFrame>
      <p:cxnSp>
        <p:nvCxnSpPr>
          <p:cNvPr id="43" name="Straight Arrow Connector 42">
            <a:extLst>
              <a:ext uri="{FF2B5EF4-FFF2-40B4-BE49-F238E27FC236}">
                <a16:creationId xmlns:a16="http://schemas.microsoft.com/office/drawing/2014/main" id="{FBD0CECE-9B96-4AFD-8FE7-FE463AE731EA}"/>
              </a:ext>
            </a:extLst>
          </p:cNvPr>
          <p:cNvCxnSpPr/>
          <p:nvPr/>
        </p:nvCxnSpPr>
        <p:spPr>
          <a:xfrm flipV="1">
            <a:off x="6553199" y="2642918"/>
            <a:ext cx="2057400" cy="228600"/>
          </a:xfrm>
          <a:prstGeom prst="straightConnector1">
            <a:avLst/>
          </a:prstGeom>
          <a:noFill/>
          <a:ln w="9525" cap="flat" cmpd="sng" algn="ctr">
            <a:solidFill>
              <a:srgbClr val="4F81BD">
                <a:shade val="95000"/>
                <a:satMod val="105000"/>
              </a:srgbClr>
            </a:solidFill>
            <a:prstDash val="solid"/>
            <a:tailEnd type="arrow"/>
          </a:ln>
          <a:effectLst/>
        </p:spPr>
      </p:cxnSp>
      <p:cxnSp>
        <p:nvCxnSpPr>
          <p:cNvPr id="44" name="Straight Arrow Connector 43">
            <a:extLst>
              <a:ext uri="{FF2B5EF4-FFF2-40B4-BE49-F238E27FC236}">
                <a16:creationId xmlns:a16="http://schemas.microsoft.com/office/drawing/2014/main" id="{C180C03D-53E0-48FA-866B-0CF6AE8A3520}"/>
              </a:ext>
            </a:extLst>
          </p:cNvPr>
          <p:cNvCxnSpPr>
            <a:endCxn id="45" idx="1"/>
          </p:cNvCxnSpPr>
          <p:nvPr/>
        </p:nvCxnSpPr>
        <p:spPr>
          <a:xfrm>
            <a:off x="5714999" y="3176318"/>
            <a:ext cx="2590801" cy="533400"/>
          </a:xfrm>
          <a:prstGeom prst="straightConnector1">
            <a:avLst/>
          </a:prstGeom>
          <a:noFill/>
          <a:ln w="9525" cap="flat" cmpd="sng" algn="ctr">
            <a:solidFill>
              <a:srgbClr val="4F81BD">
                <a:shade val="95000"/>
                <a:satMod val="105000"/>
              </a:srgbClr>
            </a:solidFill>
            <a:prstDash val="solid"/>
            <a:tailEnd type="arrow"/>
          </a:ln>
          <a:effectLst/>
        </p:spPr>
      </p:cxnSp>
      <p:sp>
        <p:nvSpPr>
          <p:cNvPr id="45" name="Left Bracket 44">
            <a:extLst>
              <a:ext uri="{FF2B5EF4-FFF2-40B4-BE49-F238E27FC236}">
                <a16:creationId xmlns:a16="http://schemas.microsoft.com/office/drawing/2014/main" id="{90B88D18-7474-40F7-8236-856C89D5403D}"/>
              </a:ext>
            </a:extLst>
          </p:cNvPr>
          <p:cNvSpPr/>
          <p:nvPr/>
        </p:nvSpPr>
        <p:spPr>
          <a:xfrm>
            <a:off x="8305800" y="2795318"/>
            <a:ext cx="152400" cy="1828800"/>
          </a:xfrm>
          <a:prstGeom prst="leftBracket">
            <a:avLst/>
          </a:prstGeom>
          <a:noFill/>
          <a:ln w="9525" cap="flat" cmpd="sng" algn="ctr">
            <a:solidFill>
              <a:srgbClr val="4F81BD">
                <a:shade val="95000"/>
                <a:satMod val="10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cxnSp>
        <p:nvCxnSpPr>
          <p:cNvPr id="46" name="Straight Arrow Connector 45">
            <a:extLst>
              <a:ext uri="{FF2B5EF4-FFF2-40B4-BE49-F238E27FC236}">
                <a16:creationId xmlns:a16="http://schemas.microsoft.com/office/drawing/2014/main" id="{CDEAFAA1-4ABD-4653-908C-20DC2832850B}"/>
              </a:ext>
            </a:extLst>
          </p:cNvPr>
          <p:cNvCxnSpPr/>
          <p:nvPr/>
        </p:nvCxnSpPr>
        <p:spPr>
          <a:xfrm>
            <a:off x="8839199" y="2719118"/>
            <a:ext cx="1981200" cy="304800"/>
          </a:xfrm>
          <a:prstGeom prst="straightConnector1">
            <a:avLst/>
          </a:prstGeom>
          <a:noFill/>
          <a:ln w="9525" cap="flat" cmpd="sng" algn="ctr">
            <a:solidFill>
              <a:srgbClr val="0000FF"/>
            </a:solidFill>
            <a:prstDash val="solid"/>
            <a:tailEnd type="arrow"/>
          </a:ln>
          <a:effectLst/>
        </p:spPr>
      </p:cxnSp>
      <p:cxnSp>
        <p:nvCxnSpPr>
          <p:cNvPr id="47" name="Straight Arrow Connector 46">
            <a:extLst>
              <a:ext uri="{FF2B5EF4-FFF2-40B4-BE49-F238E27FC236}">
                <a16:creationId xmlns:a16="http://schemas.microsoft.com/office/drawing/2014/main" id="{0D433CE1-AE47-4141-8E53-FEDAA28E10AE}"/>
              </a:ext>
            </a:extLst>
          </p:cNvPr>
          <p:cNvCxnSpPr/>
          <p:nvPr/>
        </p:nvCxnSpPr>
        <p:spPr>
          <a:xfrm>
            <a:off x="9601199" y="2719118"/>
            <a:ext cx="1219200" cy="304800"/>
          </a:xfrm>
          <a:prstGeom prst="straightConnector1">
            <a:avLst/>
          </a:prstGeom>
          <a:noFill/>
          <a:ln w="9525" cap="flat" cmpd="sng" algn="ctr">
            <a:solidFill>
              <a:srgbClr val="0000FF"/>
            </a:solidFill>
            <a:prstDash val="solid"/>
            <a:tailEnd type="arrow"/>
          </a:ln>
          <a:effectLst/>
        </p:spPr>
      </p:cxnSp>
      <p:cxnSp>
        <p:nvCxnSpPr>
          <p:cNvPr id="48" name="Straight Arrow Connector 47">
            <a:extLst>
              <a:ext uri="{FF2B5EF4-FFF2-40B4-BE49-F238E27FC236}">
                <a16:creationId xmlns:a16="http://schemas.microsoft.com/office/drawing/2014/main" id="{FA822A08-4438-4C8B-8EDF-4B88B1432043}"/>
              </a:ext>
            </a:extLst>
          </p:cNvPr>
          <p:cNvCxnSpPr/>
          <p:nvPr/>
        </p:nvCxnSpPr>
        <p:spPr>
          <a:xfrm>
            <a:off x="8839199" y="3100118"/>
            <a:ext cx="1981200" cy="304800"/>
          </a:xfrm>
          <a:prstGeom prst="straightConnector1">
            <a:avLst/>
          </a:prstGeom>
          <a:noFill/>
          <a:ln w="9525" cap="flat" cmpd="sng" algn="ctr">
            <a:solidFill>
              <a:srgbClr val="0000FF"/>
            </a:solidFill>
            <a:prstDash val="solid"/>
            <a:tailEnd type="arrow"/>
          </a:ln>
          <a:effectLst/>
        </p:spPr>
      </p:cxnSp>
      <p:cxnSp>
        <p:nvCxnSpPr>
          <p:cNvPr id="49" name="Straight Arrow Connector 48">
            <a:extLst>
              <a:ext uri="{FF2B5EF4-FFF2-40B4-BE49-F238E27FC236}">
                <a16:creationId xmlns:a16="http://schemas.microsoft.com/office/drawing/2014/main" id="{D3C6F54F-6B5C-43EA-9C17-DABCA16D5F12}"/>
              </a:ext>
            </a:extLst>
          </p:cNvPr>
          <p:cNvCxnSpPr/>
          <p:nvPr/>
        </p:nvCxnSpPr>
        <p:spPr>
          <a:xfrm>
            <a:off x="9601199" y="3100118"/>
            <a:ext cx="1219200" cy="304800"/>
          </a:xfrm>
          <a:prstGeom prst="straightConnector1">
            <a:avLst/>
          </a:prstGeom>
          <a:noFill/>
          <a:ln w="9525" cap="flat" cmpd="sng" algn="ctr">
            <a:solidFill>
              <a:srgbClr val="0000FF"/>
            </a:solidFill>
            <a:prstDash val="solid"/>
            <a:tailEnd type="arrow"/>
          </a:ln>
          <a:effectLst/>
        </p:spPr>
      </p:cxnSp>
      <p:cxnSp>
        <p:nvCxnSpPr>
          <p:cNvPr id="50" name="Straight Arrow Connector 49">
            <a:extLst>
              <a:ext uri="{FF2B5EF4-FFF2-40B4-BE49-F238E27FC236}">
                <a16:creationId xmlns:a16="http://schemas.microsoft.com/office/drawing/2014/main" id="{8458C273-C13A-4E53-8543-9DC5CEBAC3BF}"/>
              </a:ext>
            </a:extLst>
          </p:cNvPr>
          <p:cNvCxnSpPr/>
          <p:nvPr/>
        </p:nvCxnSpPr>
        <p:spPr>
          <a:xfrm>
            <a:off x="8839199" y="3481118"/>
            <a:ext cx="1981200" cy="304800"/>
          </a:xfrm>
          <a:prstGeom prst="straightConnector1">
            <a:avLst/>
          </a:prstGeom>
          <a:noFill/>
          <a:ln w="9525" cap="flat" cmpd="sng" algn="ctr">
            <a:solidFill>
              <a:srgbClr val="0000FF"/>
            </a:solidFill>
            <a:prstDash val="solid"/>
            <a:tailEnd type="arrow"/>
          </a:ln>
          <a:effectLst/>
        </p:spPr>
      </p:cxnSp>
      <p:cxnSp>
        <p:nvCxnSpPr>
          <p:cNvPr id="51" name="Straight Arrow Connector 50">
            <a:extLst>
              <a:ext uri="{FF2B5EF4-FFF2-40B4-BE49-F238E27FC236}">
                <a16:creationId xmlns:a16="http://schemas.microsoft.com/office/drawing/2014/main" id="{F29CB728-4966-4338-B8F3-19D23EB0893E}"/>
              </a:ext>
            </a:extLst>
          </p:cNvPr>
          <p:cNvCxnSpPr/>
          <p:nvPr/>
        </p:nvCxnSpPr>
        <p:spPr>
          <a:xfrm>
            <a:off x="9601199" y="3481118"/>
            <a:ext cx="1219200" cy="304800"/>
          </a:xfrm>
          <a:prstGeom prst="straightConnector1">
            <a:avLst/>
          </a:prstGeom>
          <a:noFill/>
          <a:ln w="9525" cap="flat" cmpd="sng" algn="ctr">
            <a:solidFill>
              <a:srgbClr val="0000FF"/>
            </a:solidFill>
            <a:prstDash val="solid"/>
            <a:tailEnd type="arrow"/>
          </a:ln>
          <a:effectLst/>
        </p:spPr>
      </p:cxnSp>
      <p:cxnSp>
        <p:nvCxnSpPr>
          <p:cNvPr id="52" name="Straight Arrow Connector 51">
            <a:extLst>
              <a:ext uri="{FF2B5EF4-FFF2-40B4-BE49-F238E27FC236}">
                <a16:creationId xmlns:a16="http://schemas.microsoft.com/office/drawing/2014/main" id="{7CD4DBD5-4BD7-4BC8-A668-60DC7DDA1F35}"/>
              </a:ext>
            </a:extLst>
          </p:cNvPr>
          <p:cNvCxnSpPr/>
          <p:nvPr/>
        </p:nvCxnSpPr>
        <p:spPr>
          <a:xfrm>
            <a:off x="8839199" y="3785918"/>
            <a:ext cx="1981200" cy="304800"/>
          </a:xfrm>
          <a:prstGeom prst="straightConnector1">
            <a:avLst/>
          </a:prstGeom>
          <a:noFill/>
          <a:ln w="9525" cap="flat" cmpd="sng" algn="ctr">
            <a:solidFill>
              <a:srgbClr val="0000FF"/>
            </a:solidFill>
            <a:prstDash val="solid"/>
            <a:tailEnd type="arrow"/>
          </a:ln>
          <a:effectLst/>
        </p:spPr>
      </p:cxnSp>
      <p:cxnSp>
        <p:nvCxnSpPr>
          <p:cNvPr id="53" name="Straight Arrow Connector 52">
            <a:extLst>
              <a:ext uri="{FF2B5EF4-FFF2-40B4-BE49-F238E27FC236}">
                <a16:creationId xmlns:a16="http://schemas.microsoft.com/office/drawing/2014/main" id="{2955C83E-1FA4-4422-823E-88DF83C9806B}"/>
              </a:ext>
            </a:extLst>
          </p:cNvPr>
          <p:cNvCxnSpPr/>
          <p:nvPr/>
        </p:nvCxnSpPr>
        <p:spPr>
          <a:xfrm>
            <a:off x="9601199" y="3785918"/>
            <a:ext cx="1219200" cy="304800"/>
          </a:xfrm>
          <a:prstGeom prst="straightConnector1">
            <a:avLst/>
          </a:prstGeom>
          <a:noFill/>
          <a:ln w="9525" cap="flat" cmpd="sng" algn="ctr">
            <a:solidFill>
              <a:srgbClr val="0000FF"/>
            </a:solidFill>
            <a:prstDash val="solid"/>
            <a:tailEnd type="arrow"/>
          </a:ln>
          <a:effectLst/>
        </p:spPr>
      </p:cxnSp>
      <p:cxnSp>
        <p:nvCxnSpPr>
          <p:cNvPr id="54" name="Straight Arrow Connector 53">
            <a:extLst>
              <a:ext uri="{FF2B5EF4-FFF2-40B4-BE49-F238E27FC236}">
                <a16:creationId xmlns:a16="http://schemas.microsoft.com/office/drawing/2014/main" id="{3A2F71B0-6D82-4040-98C1-0F2913698004}"/>
              </a:ext>
            </a:extLst>
          </p:cNvPr>
          <p:cNvCxnSpPr/>
          <p:nvPr/>
        </p:nvCxnSpPr>
        <p:spPr>
          <a:xfrm>
            <a:off x="8915399" y="4166918"/>
            <a:ext cx="1981200" cy="304800"/>
          </a:xfrm>
          <a:prstGeom prst="straightConnector1">
            <a:avLst/>
          </a:prstGeom>
          <a:noFill/>
          <a:ln w="9525" cap="flat" cmpd="sng" algn="ctr">
            <a:solidFill>
              <a:srgbClr val="0000FF"/>
            </a:solidFill>
            <a:prstDash val="solid"/>
            <a:tailEnd type="arrow"/>
          </a:ln>
          <a:effectLst/>
        </p:spPr>
      </p:cxnSp>
      <p:cxnSp>
        <p:nvCxnSpPr>
          <p:cNvPr id="55" name="Straight Arrow Connector 54">
            <a:extLst>
              <a:ext uri="{FF2B5EF4-FFF2-40B4-BE49-F238E27FC236}">
                <a16:creationId xmlns:a16="http://schemas.microsoft.com/office/drawing/2014/main" id="{DFDDFE01-59EF-4263-8FFD-2E0A4C08DF76}"/>
              </a:ext>
            </a:extLst>
          </p:cNvPr>
          <p:cNvCxnSpPr/>
          <p:nvPr/>
        </p:nvCxnSpPr>
        <p:spPr>
          <a:xfrm>
            <a:off x="9677399" y="4166918"/>
            <a:ext cx="1219200" cy="304800"/>
          </a:xfrm>
          <a:prstGeom prst="straightConnector1">
            <a:avLst/>
          </a:prstGeom>
          <a:noFill/>
          <a:ln w="9525" cap="flat" cmpd="sng" algn="ctr">
            <a:solidFill>
              <a:srgbClr val="0000FF"/>
            </a:solidFill>
            <a:prstDash val="solid"/>
            <a:tailEnd type="arrow"/>
          </a:ln>
          <a:effectLst/>
        </p:spPr>
      </p:cxnSp>
      <p:cxnSp>
        <p:nvCxnSpPr>
          <p:cNvPr id="56" name="Straight Arrow Connector 55">
            <a:extLst>
              <a:ext uri="{FF2B5EF4-FFF2-40B4-BE49-F238E27FC236}">
                <a16:creationId xmlns:a16="http://schemas.microsoft.com/office/drawing/2014/main" id="{5AE30A10-26F0-4CEB-AB81-BF2C02A6117D}"/>
              </a:ext>
            </a:extLst>
          </p:cNvPr>
          <p:cNvCxnSpPr/>
          <p:nvPr/>
        </p:nvCxnSpPr>
        <p:spPr>
          <a:xfrm>
            <a:off x="5714999" y="3176318"/>
            <a:ext cx="4267200" cy="1371600"/>
          </a:xfrm>
          <a:prstGeom prst="straightConnector1">
            <a:avLst/>
          </a:prstGeom>
          <a:noFill/>
          <a:ln w="9525" cap="flat" cmpd="sng" algn="ctr">
            <a:solidFill>
              <a:srgbClr val="FF0000"/>
            </a:solidFill>
            <a:prstDash val="solid"/>
            <a:tailEnd type="arrow"/>
          </a:ln>
          <a:effectLst/>
        </p:spPr>
      </p:cxnSp>
    </p:spTree>
    <p:extLst>
      <p:ext uri="{BB962C8B-B14F-4D97-AF65-F5344CB8AC3E}">
        <p14:creationId xmlns:p14="http://schemas.microsoft.com/office/powerpoint/2010/main" val="19129356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A731E-3726-4818-BA4A-57B553DBC37A}"/>
              </a:ext>
            </a:extLst>
          </p:cNvPr>
          <p:cNvSpPr>
            <a:spLocks noGrp="1"/>
          </p:cNvSpPr>
          <p:nvPr>
            <p:ph type="title"/>
          </p:nvPr>
        </p:nvSpPr>
        <p:spPr/>
        <p:txBody>
          <a:bodyPr/>
          <a:lstStyle/>
          <a:p>
            <a:r>
              <a:rPr lang="en-US" b="1" dirty="0"/>
              <a:t>Walkthroughs (cont.)</a:t>
            </a:r>
            <a:endParaRPr lang="en-US" dirty="0"/>
          </a:p>
        </p:txBody>
      </p:sp>
      <p:sp>
        <p:nvSpPr>
          <p:cNvPr id="3" name="Content Placeholder 2">
            <a:extLst>
              <a:ext uri="{FF2B5EF4-FFF2-40B4-BE49-F238E27FC236}">
                <a16:creationId xmlns:a16="http://schemas.microsoft.com/office/drawing/2014/main" id="{90F76211-81B6-4AC5-ACAF-421FB92E0C2A}"/>
              </a:ext>
            </a:extLst>
          </p:cNvPr>
          <p:cNvSpPr>
            <a:spLocks noGrp="1"/>
          </p:cNvSpPr>
          <p:nvPr>
            <p:ph idx="1"/>
          </p:nvPr>
        </p:nvSpPr>
        <p:spPr/>
        <p:txBody>
          <a:bodyPr/>
          <a:lstStyle/>
          <a:p>
            <a:r>
              <a:rPr lang="en-US" dirty="0"/>
              <a:t>Example 2:</a:t>
            </a:r>
          </a:p>
        </p:txBody>
      </p:sp>
      <p:sp>
        <p:nvSpPr>
          <p:cNvPr id="4" name="Slide Number Placeholder 3">
            <a:extLst>
              <a:ext uri="{FF2B5EF4-FFF2-40B4-BE49-F238E27FC236}">
                <a16:creationId xmlns:a16="http://schemas.microsoft.com/office/drawing/2014/main" id="{8251119E-A40C-495F-B89E-3AD71B6E6190}"/>
              </a:ext>
            </a:extLst>
          </p:cNvPr>
          <p:cNvSpPr>
            <a:spLocks noGrp="1"/>
          </p:cNvSpPr>
          <p:nvPr>
            <p:ph type="sldNum" sz="quarter" idx="12"/>
          </p:nvPr>
        </p:nvSpPr>
        <p:spPr/>
        <p:txBody>
          <a:bodyPr/>
          <a:lstStyle/>
          <a:p>
            <a:fld id="{CC0149FD-98BB-4821-915B-09C9BFE4B727}" type="slidenum">
              <a:rPr lang="en-US" smtClean="0"/>
              <a:pPr/>
              <a:t>52</a:t>
            </a:fld>
            <a:endParaRPr lang="en-US" dirty="0"/>
          </a:p>
        </p:txBody>
      </p:sp>
      <p:sp>
        <p:nvSpPr>
          <p:cNvPr id="5" name="Date Placeholder 4">
            <a:extLst>
              <a:ext uri="{FF2B5EF4-FFF2-40B4-BE49-F238E27FC236}">
                <a16:creationId xmlns:a16="http://schemas.microsoft.com/office/drawing/2014/main" id="{1B7FB883-755C-4606-8F25-9EDC2801898D}"/>
              </a:ext>
            </a:extLst>
          </p:cNvPr>
          <p:cNvSpPr>
            <a:spLocks noGrp="1"/>
          </p:cNvSpPr>
          <p:nvPr>
            <p:ph type="dt" sz="half" idx="10"/>
          </p:nvPr>
        </p:nvSpPr>
        <p:spPr/>
        <p:txBody>
          <a:bodyPr/>
          <a:lstStyle/>
          <a:p>
            <a:fld id="{17256740-3DC7-40BE-968F-29F94186F3AD}" type="datetime1">
              <a:rPr lang="vi-VN" smtClean="0"/>
              <a:t>30/12/2024</a:t>
            </a:fld>
            <a:endParaRPr lang="en-US" dirty="0"/>
          </a:p>
        </p:txBody>
      </p:sp>
      <p:sp>
        <p:nvSpPr>
          <p:cNvPr id="10" name="Content Placeholder 2">
            <a:extLst>
              <a:ext uri="{FF2B5EF4-FFF2-40B4-BE49-F238E27FC236}">
                <a16:creationId xmlns:a16="http://schemas.microsoft.com/office/drawing/2014/main" id="{0A0DCD49-0A1B-446B-9FE3-ABD3AB79D31F}"/>
              </a:ext>
            </a:extLst>
          </p:cNvPr>
          <p:cNvSpPr txBox="1">
            <a:spLocks/>
          </p:cNvSpPr>
          <p:nvPr/>
        </p:nvSpPr>
        <p:spPr>
          <a:xfrm>
            <a:off x="3294185" y="1590712"/>
            <a:ext cx="8229600" cy="2743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None/>
              <a:defRPr/>
            </a:pPr>
            <a:r>
              <a:rPr lang="en-US" sz="2400">
                <a:latin typeface="Courier New" pitchFamily="49" charset="0"/>
                <a:cs typeface="Courier New" pitchFamily="49" charset="0"/>
              </a:rPr>
              <a:t>int n, i, S=0;</a:t>
            </a:r>
          </a:p>
          <a:p>
            <a:pPr>
              <a:buFont typeface="Wingdings" pitchFamily="2" charset="2"/>
              <a:buNone/>
              <a:defRPr/>
            </a:pPr>
            <a:r>
              <a:rPr lang="en-US" sz="2400">
                <a:latin typeface="Courier New" pitchFamily="49" charset="0"/>
                <a:cs typeface="Courier New" pitchFamily="49" charset="0"/>
              </a:rPr>
              <a:t>scanf(“%d”, &amp;n);</a:t>
            </a:r>
          </a:p>
          <a:p>
            <a:pPr>
              <a:buFont typeface="Wingdings" pitchFamily="2" charset="2"/>
              <a:buNone/>
              <a:defRPr/>
            </a:pPr>
            <a:r>
              <a:rPr lang="en-US" sz="2400">
                <a:latin typeface="Courier New" pitchFamily="49" charset="0"/>
                <a:cs typeface="Courier New" pitchFamily="49" charset="0"/>
              </a:rPr>
              <a:t>for (i=1; i&lt;=n; i+=3)</a:t>
            </a:r>
          </a:p>
          <a:p>
            <a:pPr>
              <a:buFont typeface="Wingdings" pitchFamily="2" charset="2"/>
              <a:buNone/>
              <a:defRPr/>
            </a:pPr>
            <a:r>
              <a:rPr lang="en-US" sz="2400">
                <a:latin typeface="Courier New" pitchFamily="49" charset="0"/>
                <a:cs typeface="Courier New" pitchFamily="49" charset="0"/>
              </a:rPr>
              <a:t>   if (i%2!=0 &amp;&amp; i%3!=0) S+=i;</a:t>
            </a:r>
          </a:p>
          <a:p>
            <a:pPr>
              <a:buFont typeface="Wingdings" pitchFamily="2" charset="2"/>
              <a:buNone/>
              <a:defRPr/>
            </a:pPr>
            <a:r>
              <a:rPr lang="en-US" sz="2400">
                <a:latin typeface="Courier New" pitchFamily="49" charset="0"/>
                <a:cs typeface="Courier New" pitchFamily="49" charset="0"/>
              </a:rPr>
              <a:t>printf(“%d”, S);</a:t>
            </a:r>
          </a:p>
          <a:p>
            <a:pPr>
              <a:buFont typeface="Wingdings" pitchFamily="2" charset="2"/>
              <a:buNone/>
              <a:defRPr/>
            </a:pPr>
            <a:r>
              <a:rPr lang="en-US" sz="2400" b="1">
                <a:latin typeface="Courier New" pitchFamily="49" charset="0"/>
                <a:cs typeface="Courier New" pitchFamily="49" charset="0"/>
              </a:rPr>
              <a:t>What is the output if the input is 15?</a:t>
            </a:r>
            <a:endParaRPr lang="en-US" sz="2400" b="1" dirty="0">
              <a:latin typeface="Courier New" pitchFamily="49" charset="0"/>
              <a:cs typeface="Courier New" pitchFamily="49" charset="0"/>
            </a:endParaRPr>
          </a:p>
        </p:txBody>
      </p:sp>
      <p:graphicFrame>
        <p:nvGraphicFramePr>
          <p:cNvPr id="11" name="Table 10">
            <a:extLst>
              <a:ext uri="{FF2B5EF4-FFF2-40B4-BE49-F238E27FC236}">
                <a16:creationId xmlns:a16="http://schemas.microsoft.com/office/drawing/2014/main" id="{CBACEC13-00F3-4E7B-9876-F1AC0817F676}"/>
              </a:ext>
            </a:extLst>
          </p:cNvPr>
          <p:cNvGraphicFramePr>
            <a:graphicFrameLocks noGrp="1"/>
          </p:cNvGraphicFramePr>
          <p:nvPr>
            <p:extLst>
              <p:ext uri="{D42A27DB-BD31-4B8C-83A1-F6EECF244321}">
                <p14:modId xmlns:p14="http://schemas.microsoft.com/office/powerpoint/2010/main" val="2868033365"/>
              </p:ext>
            </p:extLst>
          </p:nvPr>
        </p:nvGraphicFramePr>
        <p:xfrm>
          <a:off x="3065585" y="4562512"/>
          <a:ext cx="8534400" cy="1112520"/>
        </p:xfrm>
        <a:graphic>
          <a:graphicData uri="http://schemas.openxmlformats.org/drawingml/2006/table">
            <a:tbl>
              <a:tblPr firstRow="1" bandRow="1"/>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gridCol w="1219200">
                  <a:extLst>
                    <a:ext uri="{9D8B030D-6E8A-4147-A177-3AD203B41FA5}">
                      <a16:colId xmlns:a16="http://schemas.microsoft.com/office/drawing/2014/main" val="20005"/>
                    </a:ext>
                  </a:extLst>
                </a:gridCol>
                <a:gridCol w="1219200">
                  <a:extLst>
                    <a:ext uri="{9D8B030D-6E8A-4147-A177-3AD203B41FA5}">
                      <a16:colId xmlns:a16="http://schemas.microsoft.com/office/drawing/2014/main" val="20006"/>
                    </a:ext>
                  </a:extLst>
                </a:gridCol>
              </a:tblGrid>
              <a:tr h="370840">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r>
                        <a:rPr lang="en-US" dirty="0"/>
                        <a:t>n</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r>
                        <a:rPr lang="en-US" dirty="0"/>
                        <a:t>15</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10000"/>
                  </a:ext>
                </a:extLst>
              </a:tr>
              <a:tr h="3708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dirty="0"/>
                        <a:t>i</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dirty="0"/>
                        <a:t>1</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dirty="0"/>
                        <a:t>4</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dirty="0"/>
                        <a:t>7</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dirty="0"/>
                        <a:t>10</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dirty="0"/>
                        <a:t>13</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dirty="0"/>
                        <a:t>16</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0001"/>
                  </a:ext>
                </a:extLst>
              </a:tr>
              <a:tr h="3708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dirty="0"/>
                        <a:t>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dirty="0"/>
                        <a:t>0+1</a:t>
                      </a:r>
                      <a:r>
                        <a:rPr lang="en-US" baseline="0" dirty="0"/>
                        <a:t> </a:t>
                      </a:r>
                      <a:r>
                        <a:rPr lang="en-US" baseline="0" dirty="0">
                          <a:sym typeface="Wingdings" pitchFamily="2" charset="2"/>
                        </a:rPr>
                        <a:t></a:t>
                      </a:r>
                      <a:r>
                        <a:rPr lang="en-US" dirty="0"/>
                        <a:t> 1</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dirty="0"/>
                        <a:t>1+7 </a:t>
                      </a:r>
                      <a:r>
                        <a:rPr lang="en-US" dirty="0">
                          <a:sym typeface="Wingdings" pitchFamily="2" charset="2"/>
                        </a:rPr>
                        <a:t> 8</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r>
                        <a:rPr lang="en-US" dirty="0"/>
                        <a:t>8+13</a:t>
                      </a:r>
                      <a:r>
                        <a:rPr lang="en-US" dirty="0">
                          <a:sym typeface="Wingdings" pitchFamily="2" charset="2"/>
                        </a:rPr>
                        <a:t>21</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0002"/>
                  </a:ext>
                </a:extLst>
              </a:tr>
            </a:tbl>
          </a:graphicData>
        </a:graphic>
      </p:graphicFrame>
      <p:sp>
        <p:nvSpPr>
          <p:cNvPr id="12" name="Rectangle 11">
            <a:extLst>
              <a:ext uri="{FF2B5EF4-FFF2-40B4-BE49-F238E27FC236}">
                <a16:creationId xmlns:a16="http://schemas.microsoft.com/office/drawing/2014/main" id="{C6405F3A-610F-4A68-AD99-05B43DC6626D}"/>
              </a:ext>
            </a:extLst>
          </p:cNvPr>
          <p:cNvSpPr/>
          <p:nvPr/>
        </p:nvSpPr>
        <p:spPr>
          <a:xfrm>
            <a:off x="6875585" y="5781712"/>
            <a:ext cx="1143000" cy="457200"/>
          </a:xfrm>
          <a:prstGeom prst="rect">
            <a:avLst/>
          </a:prstGeom>
          <a:solidFill>
            <a:srgbClr val="4F81BD"/>
          </a:solidFill>
          <a:ln w="25400" cap="flat" cmpd="sng" algn="ctr">
            <a:solidFill>
              <a:srgbClr val="4F81BD">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mn-ea"/>
                <a:cs typeface="+mn-cs"/>
              </a:rPr>
              <a:t>S=21</a:t>
            </a:r>
          </a:p>
        </p:txBody>
      </p:sp>
      <p:cxnSp>
        <p:nvCxnSpPr>
          <p:cNvPr id="13" name="Straight Arrow Connector 12">
            <a:extLst>
              <a:ext uri="{FF2B5EF4-FFF2-40B4-BE49-F238E27FC236}">
                <a16:creationId xmlns:a16="http://schemas.microsoft.com/office/drawing/2014/main" id="{D59A0A70-CD43-4125-99F3-33F07BB68B5E}"/>
              </a:ext>
            </a:extLst>
          </p:cNvPr>
          <p:cNvCxnSpPr/>
          <p:nvPr/>
        </p:nvCxnSpPr>
        <p:spPr>
          <a:xfrm rot="5400000">
            <a:off x="4360985" y="3114712"/>
            <a:ext cx="2133600" cy="762000"/>
          </a:xfrm>
          <a:prstGeom prst="straightConnector1">
            <a:avLst/>
          </a:prstGeom>
          <a:noFill/>
          <a:ln w="9525" cap="flat" cmpd="sng" algn="ctr">
            <a:solidFill>
              <a:srgbClr val="4F81BD">
                <a:shade val="95000"/>
                <a:satMod val="105000"/>
              </a:srgbClr>
            </a:solidFill>
            <a:prstDash val="solid"/>
            <a:tailEnd type="arrow"/>
          </a:ln>
          <a:effectLst/>
        </p:spPr>
      </p:cxnSp>
    </p:spTree>
    <p:extLst>
      <p:ext uri="{BB962C8B-B14F-4D97-AF65-F5344CB8AC3E}">
        <p14:creationId xmlns:p14="http://schemas.microsoft.com/office/powerpoint/2010/main" val="29076863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A731E-3726-4818-BA4A-57B553DBC37A}"/>
              </a:ext>
            </a:extLst>
          </p:cNvPr>
          <p:cNvSpPr>
            <a:spLocks noGrp="1"/>
          </p:cNvSpPr>
          <p:nvPr>
            <p:ph type="title"/>
          </p:nvPr>
        </p:nvSpPr>
        <p:spPr/>
        <p:txBody>
          <a:bodyPr/>
          <a:lstStyle/>
          <a:p>
            <a:r>
              <a:rPr lang="en-US" b="1" dirty="0"/>
              <a:t>Walkthroughs - Exercise</a:t>
            </a:r>
            <a:endParaRPr lang="en-US" dirty="0"/>
          </a:p>
        </p:txBody>
      </p:sp>
      <p:sp>
        <p:nvSpPr>
          <p:cNvPr id="4" name="Slide Number Placeholder 3">
            <a:extLst>
              <a:ext uri="{FF2B5EF4-FFF2-40B4-BE49-F238E27FC236}">
                <a16:creationId xmlns:a16="http://schemas.microsoft.com/office/drawing/2014/main" id="{8251119E-A40C-495F-B89E-3AD71B6E6190}"/>
              </a:ext>
            </a:extLst>
          </p:cNvPr>
          <p:cNvSpPr>
            <a:spLocks noGrp="1"/>
          </p:cNvSpPr>
          <p:nvPr>
            <p:ph type="sldNum" sz="quarter" idx="12"/>
          </p:nvPr>
        </p:nvSpPr>
        <p:spPr/>
        <p:txBody>
          <a:bodyPr/>
          <a:lstStyle/>
          <a:p>
            <a:fld id="{CC0149FD-98BB-4821-915B-09C9BFE4B727}" type="slidenum">
              <a:rPr lang="en-US" smtClean="0"/>
              <a:pPr/>
              <a:t>53</a:t>
            </a:fld>
            <a:endParaRPr lang="en-US" dirty="0"/>
          </a:p>
        </p:txBody>
      </p:sp>
      <p:sp>
        <p:nvSpPr>
          <p:cNvPr id="5" name="Date Placeholder 4">
            <a:extLst>
              <a:ext uri="{FF2B5EF4-FFF2-40B4-BE49-F238E27FC236}">
                <a16:creationId xmlns:a16="http://schemas.microsoft.com/office/drawing/2014/main" id="{1B7FB883-755C-4606-8F25-9EDC2801898D}"/>
              </a:ext>
            </a:extLst>
          </p:cNvPr>
          <p:cNvSpPr>
            <a:spLocks noGrp="1"/>
          </p:cNvSpPr>
          <p:nvPr>
            <p:ph type="dt" sz="half" idx="10"/>
          </p:nvPr>
        </p:nvSpPr>
        <p:spPr/>
        <p:txBody>
          <a:bodyPr/>
          <a:lstStyle/>
          <a:p>
            <a:fld id="{17256740-3DC7-40BE-968F-29F94186F3AD}" type="datetime1">
              <a:rPr lang="vi-VN" smtClean="0"/>
              <a:t>30/12/2024</a:t>
            </a:fld>
            <a:endParaRPr lang="en-US" dirty="0"/>
          </a:p>
        </p:txBody>
      </p:sp>
      <p:sp>
        <p:nvSpPr>
          <p:cNvPr id="17" name="Content Placeholder 2">
            <a:extLst>
              <a:ext uri="{FF2B5EF4-FFF2-40B4-BE49-F238E27FC236}">
                <a16:creationId xmlns:a16="http://schemas.microsoft.com/office/drawing/2014/main" id="{52E99353-AFB6-4354-890F-1143BB348613}"/>
              </a:ext>
            </a:extLst>
          </p:cNvPr>
          <p:cNvSpPr>
            <a:spLocks noGrp="1"/>
          </p:cNvSpPr>
          <p:nvPr>
            <p:ph idx="1"/>
          </p:nvPr>
        </p:nvSpPr>
        <p:spPr>
          <a:xfrm>
            <a:off x="1981200" y="1438312"/>
            <a:ext cx="8229600" cy="2209800"/>
          </a:xfrm>
          <a:ln>
            <a:solidFill>
              <a:srgbClr val="FF0000"/>
            </a:solidFill>
          </a:ln>
        </p:spPr>
        <p:txBody>
          <a:bodyPr>
            <a:normAutofit fontScale="77500" lnSpcReduction="20000"/>
          </a:bodyPr>
          <a:lstStyle/>
          <a:p>
            <a:pPr>
              <a:buFont typeface="Wingdings" pitchFamily="2" charset="2"/>
              <a:buNone/>
              <a:defRPr/>
            </a:pPr>
            <a:r>
              <a:rPr lang="en-US" sz="2400" dirty="0">
                <a:latin typeface="Courier New" pitchFamily="49" charset="0"/>
                <a:cs typeface="Courier New" pitchFamily="49" charset="0"/>
              </a:rPr>
              <a:t>int m,n, i, S=0;</a:t>
            </a:r>
          </a:p>
          <a:p>
            <a:pPr>
              <a:buFont typeface="Wingdings" pitchFamily="2" charset="2"/>
              <a:buNone/>
              <a:defRPr/>
            </a:pPr>
            <a:r>
              <a:rPr lang="en-US" sz="2400" dirty="0">
                <a:latin typeface="Courier New" pitchFamily="49" charset="0"/>
                <a:cs typeface="Courier New" pitchFamily="49" charset="0"/>
              </a:rPr>
              <a:t>scanf(“%d%d”, &amp;n, &amp;m);</a:t>
            </a:r>
          </a:p>
          <a:p>
            <a:pPr>
              <a:buFont typeface="Wingdings" pitchFamily="2" charset="2"/>
              <a:buNone/>
              <a:defRPr/>
            </a:pPr>
            <a:r>
              <a:rPr lang="en-US" sz="2400" dirty="0">
                <a:latin typeface="Courier New" pitchFamily="49" charset="0"/>
                <a:cs typeface="Courier New" pitchFamily="49" charset="0"/>
              </a:rPr>
              <a:t>for (i=m; i&lt;=n; i++) S+=i;</a:t>
            </a:r>
          </a:p>
          <a:p>
            <a:pPr>
              <a:buFont typeface="Wingdings" pitchFamily="2" charset="2"/>
              <a:buNone/>
              <a:defRPr/>
            </a:pPr>
            <a:r>
              <a:rPr lang="en-US" sz="2400" dirty="0">
                <a:latin typeface="Courier New" pitchFamily="49" charset="0"/>
                <a:cs typeface="Courier New" pitchFamily="49" charset="0"/>
              </a:rPr>
              <a:t>printf(“%d”, S);</a:t>
            </a:r>
          </a:p>
          <a:p>
            <a:pPr>
              <a:buFont typeface="Wingdings" pitchFamily="2" charset="2"/>
              <a:buNone/>
              <a:defRPr/>
            </a:pPr>
            <a:r>
              <a:rPr lang="en-US" sz="2400" b="1" dirty="0">
                <a:latin typeface="Courier New" pitchFamily="49" charset="0"/>
                <a:cs typeface="Courier New" pitchFamily="49" charset="0"/>
              </a:rPr>
              <a:t>What is the output if the input are 8 12?</a:t>
            </a:r>
          </a:p>
        </p:txBody>
      </p:sp>
      <p:sp>
        <p:nvSpPr>
          <p:cNvPr id="18" name="Content Placeholder 2">
            <a:extLst>
              <a:ext uri="{FF2B5EF4-FFF2-40B4-BE49-F238E27FC236}">
                <a16:creationId xmlns:a16="http://schemas.microsoft.com/office/drawing/2014/main" id="{EB39DB05-C44C-4D28-AA90-501DD9EC0E67}"/>
              </a:ext>
            </a:extLst>
          </p:cNvPr>
          <p:cNvSpPr txBox="1">
            <a:spLocks/>
          </p:cNvSpPr>
          <p:nvPr/>
        </p:nvSpPr>
        <p:spPr bwMode="auto">
          <a:xfrm>
            <a:off x="1981200" y="3800512"/>
            <a:ext cx="8229600" cy="2590800"/>
          </a:xfrm>
          <a:prstGeom prst="rect">
            <a:avLst/>
          </a:prstGeom>
          <a:noFill/>
          <a:ln w="9525">
            <a:solidFill>
              <a:srgbClr val="FF0000"/>
            </a:solidFill>
            <a:miter lim="800000"/>
            <a:headEnd/>
            <a:tailEnd/>
          </a:ln>
        </p:spPr>
        <p:txBody>
          <a:bodyPr/>
          <a:lstStyle/>
          <a:p>
            <a:pPr marL="342900" indent="-342900" eaLnBrk="0" hangingPunct="0">
              <a:spcBef>
                <a:spcPct val="20000"/>
              </a:spcBef>
              <a:buClr>
                <a:schemeClr val="tx2">
                  <a:lumMod val="60000"/>
                  <a:lumOff val="40000"/>
                </a:schemeClr>
              </a:buClr>
              <a:buSzPct val="80000"/>
              <a:buFont typeface="Wingdings" pitchFamily="2" charset="2"/>
              <a:buNone/>
              <a:defRPr/>
            </a:pPr>
            <a:r>
              <a:rPr lang="en-US" sz="2400" b="1" dirty="0">
                <a:latin typeface="Courier New" pitchFamily="49" charset="0"/>
                <a:cs typeface="Courier New" pitchFamily="49" charset="0"/>
              </a:rPr>
              <a:t>Test the program:</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2400" dirty="0">
                <a:latin typeface="Courier New" pitchFamily="49" charset="0"/>
                <a:cs typeface="Courier New" pitchFamily="49" charset="0"/>
              </a:rPr>
              <a:t>int m,n, i, S=0;</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2400" dirty="0">
                <a:latin typeface="Courier New" pitchFamily="49" charset="0"/>
                <a:cs typeface="Courier New" pitchFamily="49" charset="0"/>
              </a:rPr>
              <a:t>scanf(“%da%d”, &amp;n, &amp;m);</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2400" dirty="0">
                <a:latin typeface="Courier New" pitchFamily="49" charset="0"/>
                <a:cs typeface="Courier New" pitchFamily="49" charset="0"/>
              </a:rPr>
              <a:t>for (i=m; i&lt;=n; i++) S+=i;</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2400" dirty="0">
                <a:latin typeface="Courier New" pitchFamily="49" charset="0"/>
                <a:cs typeface="Courier New" pitchFamily="49" charset="0"/>
              </a:rPr>
              <a:t>printf(“%d”, S);</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2400" b="1" dirty="0">
                <a:latin typeface="Courier New" pitchFamily="49" charset="0"/>
                <a:cs typeface="Courier New" pitchFamily="49" charset="0"/>
              </a:rPr>
              <a:t>What is the output if the input are 8a12?</a:t>
            </a:r>
          </a:p>
        </p:txBody>
      </p:sp>
      <p:graphicFrame>
        <p:nvGraphicFramePr>
          <p:cNvPr id="19" name="Table 18">
            <a:extLst>
              <a:ext uri="{FF2B5EF4-FFF2-40B4-BE49-F238E27FC236}">
                <a16:creationId xmlns:a16="http://schemas.microsoft.com/office/drawing/2014/main" id="{6591C1E5-A3C7-4987-AF4E-968C143E9F34}"/>
              </a:ext>
            </a:extLst>
          </p:cNvPr>
          <p:cNvGraphicFramePr>
            <a:graphicFrameLocks noGrp="1"/>
          </p:cNvGraphicFramePr>
          <p:nvPr>
            <p:extLst>
              <p:ext uri="{D42A27DB-BD31-4B8C-83A1-F6EECF244321}">
                <p14:modId xmlns:p14="http://schemas.microsoft.com/office/powerpoint/2010/main" val="4207882019"/>
              </p:ext>
            </p:extLst>
          </p:nvPr>
        </p:nvGraphicFramePr>
        <p:xfrm>
          <a:off x="7010400" y="3648112"/>
          <a:ext cx="2971800" cy="2246129"/>
        </p:xfrm>
        <a:graphic>
          <a:graphicData uri="http://schemas.openxmlformats.org/drawingml/2006/table">
            <a:tbl>
              <a:tblPr firstRow="1" bandRow="1">
                <a:tableStyleId>{9DCAF9ED-07DC-4A11-8D7F-57B35C25682E}</a:tableStyleId>
              </a:tblPr>
              <a:tblGrid>
                <a:gridCol w="1295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326028">
                <a:tc>
                  <a:txBody>
                    <a:bodyPr/>
                    <a:lstStyle/>
                    <a:p>
                      <a:r>
                        <a:rPr lang="en-US" dirty="0"/>
                        <a:t>Modify</a:t>
                      </a:r>
                    </a:p>
                  </a:txBody>
                  <a:tcPr/>
                </a:tc>
                <a:tc>
                  <a:txBody>
                    <a:bodyPr/>
                    <a:lstStyle/>
                    <a:p>
                      <a:r>
                        <a:rPr lang="en-US" dirty="0"/>
                        <a:t>Input</a:t>
                      </a:r>
                    </a:p>
                  </a:txBody>
                  <a:tcPr/>
                </a:tc>
                <a:extLst>
                  <a:ext uri="{0D108BD9-81ED-4DB2-BD59-A6C34878D82A}">
                    <a16:rowId xmlns:a16="http://schemas.microsoft.com/office/drawing/2014/main" val="10000"/>
                  </a:ext>
                </a:extLst>
              </a:tr>
              <a:tr h="326028">
                <a:tc>
                  <a:txBody>
                    <a:bodyPr/>
                    <a:lstStyle/>
                    <a:p>
                      <a:r>
                        <a:rPr lang="en-US" dirty="0"/>
                        <a:t>“%d %d”</a:t>
                      </a:r>
                      <a:endParaRPr lang="en-US" dirty="0">
                        <a:latin typeface="Courier New" pitchFamily="49" charset="0"/>
                        <a:cs typeface="Courier New" pitchFamily="49" charset="0"/>
                      </a:endParaRPr>
                    </a:p>
                  </a:txBody>
                  <a:tcPr/>
                </a:tc>
                <a:tc>
                  <a:txBody>
                    <a:bodyPr/>
                    <a:lstStyle/>
                    <a:p>
                      <a:r>
                        <a:rPr lang="en-US" dirty="0"/>
                        <a:t>12 8</a:t>
                      </a:r>
                      <a:endParaRPr lang="en-US" dirty="0">
                        <a:latin typeface="Courier New" pitchFamily="49" charset="0"/>
                        <a:cs typeface="Courier New" pitchFamily="49" charset="0"/>
                      </a:endParaRPr>
                    </a:p>
                  </a:txBody>
                  <a:tcPr/>
                </a:tc>
                <a:extLst>
                  <a:ext uri="{0D108BD9-81ED-4DB2-BD59-A6C34878D82A}">
                    <a16:rowId xmlns:a16="http://schemas.microsoft.com/office/drawing/2014/main" val="10001"/>
                  </a:ext>
                </a:extLst>
              </a:tr>
              <a:tr h="326028">
                <a:tc>
                  <a:txBody>
                    <a:bodyPr/>
                    <a:lstStyle/>
                    <a:p>
                      <a:r>
                        <a:rPr lang="en-US" dirty="0"/>
                        <a:t>“%d%d”</a:t>
                      </a:r>
                      <a:endParaRPr lang="en-US" dirty="0">
                        <a:latin typeface="Courier New" pitchFamily="49" charset="0"/>
                        <a:cs typeface="Courier New" pitchFamily="49" charset="0"/>
                      </a:endParaRPr>
                    </a:p>
                  </a:txBody>
                  <a:tcPr/>
                </a:tc>
                <a:tc>
                  <a:txBody>
                    <a:bodyPr/>
                    <a:lstStyle/>
                    <a:p>
                      <a:r>
                        <a:rPr lang="en-US" dirty="0"/>
                        <a:t>12 8</a:t>
                      </a:r>
                      <a:endParaRPr lang="en-US" dirty="0">
                        <a:latin typeface="Courier New" pitchFamily="49" charset="0"/>
                        <a:cs typeface="Courier New" pitchFamily="49" charset="0"/>
                      </a:endParaRPr>
                    </a:p>
                  </a:txBody>
                  <a:tcPr/>
                </a:tc>
                <a:extLst>
                  <a:ext uri="{0D108BD9-81ED-4DB2-BD59-A6C34878D82A}">
                    <a16:rowId xmlns:a16="http://schemas.microsoft.com/office/drawing/2014/main" val="10002"/>
                  </a:ext>
                </a:extLst>
              </a:tr>
              <a:tr h="570548">
                <a:tc>
                  <a:txBody>
                    <a:bodyPr/>
                    <a:lstStyle/>
                    <a:p>
                      <a:r>
                        <a:rPr lang="en-US" dirty="0"/>
                        <a:t>“%d%d”</a:t>
                      </a:r>
                      <a:endParaRPr lang="en-US" dirty="0">
                        <a:latin typeface="Courier New" pitchFamily="49" charset="0"/>
                        <a:cs typeface="Courier New" pitchFamily="49" charset="0"/>
                      </a:endParaRPr>
                    </a:p>
                  </a:txBody>
                  <a:tcPr/>
                </a:tc>
                <a:tc>
                  <a:txBody>
                    <a:bodyPr/>
                    <a:lstStyle/>
                    <a:p>
                      <a:r>
                        <a:rPr lang="en-US" dirty="0"/>
                        <a:t>12</a:t>
                      </a:r>
                    </a:p>
                    <a:p>
                      <a:r>
                        <a:rPr lang="en-US" dirty="0"/>
                        <a:t>8</a:t>
                      </a:r>
                      <a:endParaRPr lang="en-US" dirty="0">
                        <a:latin typeface="Courier New" pitchFamily="49" charset="0"/>
                        <a:cs typeface="Courier New" pitchFamily="49" charset="0"/>
                      </a:endParaRPr>
                    </a:p>
                  </a:txBody>
                  <a:tcPr/>
                </a:tc>
                <a:extLst>
                  <a:ext uri="{0D108BD9-81ED-4DB2-BD59-A6C34878D82A}">
                    <a16:rowId xmlns:a16="http://schemas.microsoft.com/office/drawing/2014/main" val="10003"/>
                  </a:ext>
                </a:extLst>
              </a:tr>
              <a:tr h="508769">
                <a:tc>
                  <a:txBody>
                    <a:bodyPr/>
                    <a:lstStyle/>
                    <a:p>
                      <a:r>
                        <a:rPr lang="en-US" dirty="0"/>
                        <a:t>“%d-%d”</a:t>
                      </a:r>
                      <a:endParaRPr lang="en-US" dirty="0">
                        <a:latin typeface="Courier New" pitchFamily="49" charset="0"/>
                        <a:cs typeface="Courier New" pitchFamily="49" charset="0"/>
                      </a:endParaRPr>
                    </a:p>
                  </a:txBody>
                  <a:tcPr/>
                </a:tc>
                <a:tc>
                  <a:txBody>
                    <a:bodyPr/>
                    <a:lstStyle/>
                    <a:p>
                      <a:r>
                        <a:rPr lang="en-US" dirty="0"/>
                        <a:t>12-8</a:t>
                      </a:r>
                      <a:endParaRPr lang="en-US" dirty="0">
                        <a:latin typeface="Courier New" pitchFamily="49" charset="0"/>
                        <a:cs typeface="Courier New" pitchFamily="49" charset="0"/>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6653993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6E29F-4C53-4DEA-8924-FCE2D893680F}"/>
              </a:ext>
            </a:extLst>
          </p:cNvPr>
          <p:cNvSpPr>
            <a:spLocks noGrp="1"/>
          </p:cNvSpPr>
          <p:nvPr>
            <p:ph type="title"/>
          </p:nvPr>
        </p:nvSpPr>
        <p:spPr/>
        <p:txBody>
          <a:bodyPr/>
          <a:lstStyle/>
          <a:p>
            <a:r>
              <a:rPr lang="en-US" dirty="0"/>
              <a:t>Debug a program</a:t>
            </a:r>
          </a:p>
        </p:txBody>
      </p:sp>
      <p:sp>
        <p:nvSpPr>
          <p:cNvPr id="3" name="Content Placeholder 2">
            <a:extLst>
              <a:ext uri="{FF2B5EF4-FFF2-40B4-BE49-F238E27FC236}">
                <a16:creationId xmlns:a16="http://schemas.microsoft.com/office/drawing/2014/main" id="{37848F80-C4C9-4B47-8F75-8FB112C68062}"/>
              </a:ext>
            </a:extLst>
          </p:cNvPr>
          <p:cNvSpPr>
            <a:spLocks noGrp="1"/>
          </p:cNvSpPr>
          <p:nvPr>
            <p:ph idx="1"/>
          </p:nvPr>
        </p:nvSpPr>
        <p:spPr/>
        <p:txBody>
          <a:bodyPr/>
          <a:lstStyle/>
          <a:p>
            <a:r>
              <a:rPr lang="en-US" b="1" dirty="0"/>
              <a:t>What is debugging?</a:t>
            </a:r>
          </a:p>
          <a:p>
            <a:pPr lvl="1"/>
            <a:r>
              <a:rPr lang="en-US" dirty="0"/>
              <a:t>Debugging is the process of </a:t>
            </a:r>
            <a:r>
              <a:rPr lang="en-US" b="1" dirty="0"/>
              <a:t>identifying</a:t>
            </a:r>
            <a:r>
              <a:rPr lang="en-US" dirty="0"/>
              <a:t>, </a:t>
            </a:r>
            <a:r>
              <a:rPr lang="en-US" b="1" dirty="0"/>
              <a:t>analyzing</a:t>
            </a:r>
            <a:r>
              <a:rPr lang="en-US" dirty="0"/>
              <a:t>, and </a:t>
            </a:r>
            <a:r>
              <a:rPr lang="en-US" b="1" dirty="0"/>
              <a:t>fixing errors</a:t>
            </a:r>
            <a:r>
              <a:rPr lang="en-US" dirty="0"/>
              <a:t> (or bugs) in the source code of a program.</a:t>
            </a:r>
          </a:p>
          <a:p>
            <a:r>
              <a:rPr lang="en-US" b="1" dirty="0"/>
              <a:t>Why use debugging?</a:t>
            </a:r>
          </a:p>
          <a:p>
            <a:pPr lvl="1"/>
            <a:r>
              <a:rPr lang="en-US" dirty="0"/>
              <a:t>To identify and fix errors</a:t>
            </a:r>
          </a:p>
          <a:p>
            <a:pPr lvl="1"/>
            <a:r>
              <a:rPr lang="en-US" dirty="0"/>
              <a:t>To save time and effort</a:t>
            </a:r>
          </a:p>
          <a:p>
            <a:pPr lvl="1"/>
            <a:r>
              <a:rPr lang="en-US" dirty="0"/>
              <a:t>To understand program behavior</a:t>
            </a:r>
          </a:p>
          <a:p>
            <a:pPr lvl="1"/>
            <a:r>
              <a:rPr lang="en-US" dirty="0"/>
              <a:t>To improve software quality</a:t>
            </a:r>
          </a:p>
          <a:p>
            <a:pPr lvl="1"/>
            <a:r>
              <a:rPr lang="en-US" dirty="0"/>
              <a:t>To prevent future issues</a:t>
            </a:r>
          </a:p>
        </p:txBody>
      </p:sp>
      <p:sp>
        <p:nvSpPr>
          <p:cNvPr id="4" name="Slide Number Placeholder 3">
            <a:extLst>
              <a:ext uri="{FF2B5EF4-FFF2-40B4-BE49-F238E27FC236}">
                <a16:creationId xmlns:a16="http://schemas.microsoft.com/office/drawing/2014/main" id="{15832330-8862-42A0-AAD2-1B3D7E7CF38D}"/>
              </a:ext>
            </a:extLst>
          </p:cNvPr>
          <p:cNvSpPr>
            <a:spLocks noGrp="1"/>
          </p:cNvSpPr>
          <p:nvPr>
            <p:ph type="sldNum" sz="quarter" idx="12"/>
          </p:nvPr>
        </p:nvSpPr>
        <p:spPr/>
        <p:txBody>
          <a:bodyPr/>
          <a:lstStyle/>
          <a:p>
            <a:fld id="{CC0149FD-98BB-4821-915B-09C9BFE4B727}" type="slidenum">
              <a:rPr lang="en-US" smtClean="0"/>
              <a:pPr/>
              <a:t>54</a:t>
            </a:fld>
            <a:endParaRPr lang="en-US" dirty="0"/>
          </a:p>
        </p:txBody>
      </p:sp>
      <p:sp>
        <p:nvSpPr>
          <p:cNvPr id="5" name="Date Placeholder 4">
            <a:extLst>
              <a:ext uri="{FF2B5EF4-FFF2-40B4-BE49-F238E27FC236}">
                <a16:creationId xmlns:a16="http://schemas.microsoft.com/office/drawing/2014/main" id="{92691D0A-5F0D-4FB4-8EF0-C98D08B0CAAD}"/>
              </a:ext>
            </a:extLst>
          </p:cNvPr>
          <p:cNvSpPr>
            <a:spLocks noGrp="1"/>
          </p:cNvSpPr>
          <p:nvPr>
            <p:ph type="dt" sz="half" idx="10"/>
          </p:nvPr>
        </p:nvSpPr>
        <p:spPr/>
        <p:txBody>
          <a:bodyPr/>
          <a:lstStyle/>
          <a:p>
            <a:fld id="{17256740-3DC7-40BE-968F-29F94186F3AD}" type="datetime1">
              <a:rPr lang="vi-VN" smtClean="0"/>
              <a:t>30/12/2024</a:t>
            </a:fld>
            <a:endParaRPr lang="en-US" dirty="0"/>
          </a:p>
        </p:txBody>
      </p:sp>
    </p:spTree>
    <p:extLst>
      <p:ext uri="{BB962C8B-B14F-4D97-AF65-F5344CB8AC3E}">
        <p14:creationId xmlns:p14="http://schemas.microsoft.com/office/powerpoint/2010/main" val="37302801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2B3DA-5284-4A5D-BFBE-E0E63BC799BA}"/>
              </a:ext>
            </a:extLst>
          </p:cNvPr>
          <p:cNvSpPr>
            <a:spLocks noGrp="1"/>
          </p:cNvSpPr>
          <p:nvPr>
            <p:ph type="title"/>
          </p:nvPr>
        </p:nvSpPr>
        <p:spPr/>
        <p:txBody>
          <a:bodyPr/>
          <a:lstStyle/>
          <a:p>
            <a:r>
              <a:rPr lang="en-US" sz="3000" dirty="0"/>
              <a:t>How to debug a simple program? (using Dev-C++)</a:t>
            </a:r>
          </a:p>
        </p:txBody>
      </p:sp>
      <p:sp>
        <p:nvSpPr>
          <p:cNvPr id="3" name="Content Placeholder 2">
            <a:extLst>
              <a:ext uri="{FF2B5EF4-FFF2-40B4-BE49-F238E27FC236}">
                <a16:creationId xmlns:a16="http://schemas.microsoft.com/office/drawing/2014/main" id="{39405A3A-A848-4A5F-AFB6-A4BBEE3B8328}"/>
              </a:ext>
            </a:extLst>
          </p:cNvPr>
          <p:cNvSpPr>
            <a:spLocks noGrp="1"/>
          </p:cNvSpPr>
          <p:nvPr>
            <p:ph idx="1"/>
          </p:nvPr>
        </p:nvSpPr>
        <p:spPr>
          <a:xfrm>
            <a:off x="838201" y="1349997"/>
            <a:ext cx="10515600" cy="5003400"/>
          </a:xfrm>
        </p:spPr>
        <p:txBody>
          <a:bodyPr>
            <a:normAutofit/>
          </a:bodyPr>
          <a:lstStyle/>
          <a:p>
            <a:r>
              <a:rPr lang="en-US" sz="2200" b="1" dirty="0"/>
              <a:t>Step 1</a:t>
            </a:r>
            <a:r>
              <a:rPr lang="en-US" sz="2200" dirty="0"/>
              <a:t>: Write Your Code</a:t>
            </a:r>
          </a:p>
        </p:txBody>
      </p:sp>
      <p:sp>
        <p:nvSpPr>
          <p:cNvPr id="4" name="Slide Number Placeholder 3">
            <a:extLst>
              <a:ext uri="{FF2B5EF4-FFF2-40B4-BE49-F238E27FC236}">
                <a16:creationId xmlns:a16="http://schemas.microsoft.com/office/drawing/2014/main" id="{98341B1C-F224-4937-809F-88A644D594E3}"/>
              </a:ext>
            </a:extLst>
          </p:cNvPr>
          <p:cNvSpPr>
            <a:spLocks noGrp="1"/>
          </p:cNvSpPr>
          <p:nvPr>
            <p:ph type="sldNum" sz="quarter" idx="12"/>
          </p:nvPr>
        </p:nvSpPr>
        <p:spPr/>
        <p:txBody>
          <a:bodyPr/>
          <a:lstStyle/>
          <a:p>
            <a:fld id="{CC0149FD-98BB-4821-915B-09C9BFE4B727}" type="slidenum">
              <a:rPr lang="en-US" smtClean="0"/>
              <a:pPr/>
              <a:t>55</a:t>
            </a:fld>
            <a:endParaRPr lang="en-US" dirty="0"/>
          </a:p>
        </p:txBody>
      </p:sp>
      <p:sp>
        <p:nvSpPr>
          <p:cNvPr id="5" name="Date Placeholder 4">
            <a:extLst>
              <a:ext uri="{FF2B5EF4-FFF2-40B4-BE49-F238E27FC236}">
                <a16:creationId xmlns:a16="http://schemas.microsoft.com/office/drawing/2014/main" id="{BC117459-C8E3-42DD-8843-2C50A3E96D24}"/>
              </a:ext>
            </a:extLst>
          </p:cNvPr>
          <p:cNvSpPr>
            <a:spLocks noGrp="1"/>
          </p:cNvSpPr>
          <p:nvPr>
            <p:ph type="dt" sz="half" idx="10"/>
          </p:nvPr>
        </p:nvSpPr>
        <p:spPr/>
        <p:txBody>
          <a:bodyPr/>
          <a:lstStyle/>
          <a:p>
            <a:fld id="{17256740-3DC7-40BE-968F-29F94186F3AD}" type="datetime1">
              <a:rPr lang="vi-VN" smtClean="0"/>
              <a:t>30/12/2024</a:t>
            </a:fld>
            <a:endParaRPr lang="en-US" dirty="0"/>
          </a:p>
        </p:txBody>
      </p:sp>
      <p:pic>
        <p:nvPicPr>
          <p:cNvPr id="7" name="Picture 6">
            <a:extLst>
              <a:ext uri="{FF2B5EF4-FFF2-40B4-BE49-F238E27FC236}">
                <a16:creationId xmlns:a16="http://schemas.microsoft.com/office/drawing/2014/main" id="{6BE2DDAD-0174-44E0-B984-F1343DB261BA}"/>
              </a:ext>
            </a:extLst>
          </p:cNvPr>
          <p:cNvPicPr>
            <a:picLocks noChangeAspect="1"/>
          </p:cNvPicPr>
          <p:nvPr/>
        </p:nvPicPr>
        <p:blipFill>
          <a:blip r:embed="rId2"/>
          <a:stretch>
            <a:fillRect/>
          </a:stretch>
        </p:blipFill>
        <p:spPr>
          <a:xfrm>
            <a:off x="1960970" y="1943107"/>
            <a:ext cx="8270059" cy="4410290"/>
          </a:xfrm>
          <a:prstGeom prst="rect">
            <a:avLst/>
          </a:prstGeom>
          <a:ln>
            <a:solidFill>
              <a:srgbClr val="002060"/>
            </a:solidFill>
          </a:ln>
        </p:spPr>
      </p:pic>
    </p:spTree>
    <p:extLst>
      <p:ext uri="{BB962C8B-B14F-4D97-AF65-F5344CB8AC3E}">
        <p14:creationId xmlns:p14="http://schemas.microsoft.com/office/powerpoint/2010/main" val="2285028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2B3DA-5284-4A5D-BFBE-E0E63BC799BA}"/>
              </a:ext>
            </a:extLst>
          </p:cNvPr>
          <p:cNvSpPr>
            <a:spLocks noGrp="1"/>
          </p:cNvSpPr>
          <p:nvPr>
            <p:ph type="title"/>
          </p:nvPr>
        </p:nvSpPr>
        <p:spPr>
          <a:xfrm>
            <a:off x="838200" y="690921"/>
            <a:ext cx="10515600" cy="575433"/>
          </a:xfrm>
        </p:spPr>
        <p:txBody>
          <a:bodyPr/>
          <a:lstStyle/>
          <a:p>
            <a:r>
              <a:rPr lang="en-US" dirty="0"/>
              <a:t>How to debug a simple program? (cont.)</a:t>
            </a:r>
          </a:p>
        </p:txBody>
      </p:sp>
      <p:sp>
        <p:nvSpPr>
          <p:cNvPr id="3" name="Content Placeholder 2">
            <a:extLst>
              <a:ext uri="{FF2B5EF4-FFF2-40B4-BE49-F238E27FC236}">
                <a16:creationId xmlns:a16="http://schemas.microsoft.com/office/drawing/2014/main" id="{39405A3A-A848-4A5F-AFB6-A4BBEE3B8328}"/>
              </a:ext>
            </a:extLst>
          </p:cNvPr>
          <p:cNvSpPr>
            <a:spLocks noGrp="1"/>
          </p:cNvSpPr>
          <p:nvPr>
            <p:ph idx="1"/>
          </p:nvPr>
        </p:nvSpPr>
        <p:spPr>
          <a:xfrm>
            <a:off x="838201" y="1349997"/>
            <a:ext cx="10515600" cy="5003400"/>
          </a:xfrm>
        </p:spPr>
        <p:txBody>
          <a:bodyPr/>
          <a:lstStyle/>
          <a:p>
            <a:pPr>
              <a:lnSpc>
                <a:spcPct val="100000"/>
              </a:lnSpc>
            </a:pPr>
            <a:r>
              <a:rPr lang="en-US" sz="2200" b="1" dirty="0"/>
              <a:t>Step 2</a:t>
            </a:r>
            <a:r>
              <a:rPr lang="en-US" sz="2200" dirty="0"/>
              <a:t>: Enable Debugging</a:t>
            </a:r>
          </a:p>
          <a:p>
            <a:pPr marL="0" indent="0">
              <a:lnSpc>
                <a:spcPct val="100000"/>
              </a:lnSpc>
              <a:buNone/>
            </a:pPr>
            <a:r>
              <a:rPr lang="en-US" sz="2000" dirty="0"/>
              <a:t>      Go to </a:t>
            </a:r>
            <a:r>
              <a:rPr lang="en-US" sz="2000" b="1" dirty="0"/>
              <a:t>Tools </a:t>
            </a:r>
            <a:r>
              <a:rPr lang="en-US" sz="2000" dirty="0">
                <a:sym typeface="Wingdings" panose="05000000000000000000" pitchFamily="2" charset="2"/>
              </a:rPr>
              <a:t> </a:t>
            </a:r>
            <a:r>
              <a:rPr lang="en-US" sz="2000" b="1" dirty="0">
                <a:sym typeface="Wingdings" panose="05000000000000000000" pitchFamily="2" charset="2"/>
              </a:rPr>
              <a:t>Compiler Options </a:t>
            </a:r>
            <a:r>
              <a:rPr lang="en-US" sz="2000" dirty="0">
                <a:sym typeface="Wingdings" panose="05000000000000000000" pitchFamily="2" charset="2"/>
              </a:rPr>
              <a:t> Change the configuration as follows:</a:t>
            </a:r>
            <a:endParaRPr lang="en-US" sz="2000" dirty="0"/>
          </a:p>
        </p:txBody>
      </p:sp>
      <p:sp>
        <p:nvSpPr>
          <p:cNvPr id="4" name="Slide Number Placeholder 3">
            <a:extLst>
              <a:ext uri="{FF2B5EF4-FFF2-40B4-BE49-F238E27FC236}">
                <a16:creationId xmlns:a16="http://schemas.microsoft.com/office/drawing/2014/main" id="{98341B1C-F224-4937-809F-88A644D594E3}"/>
              </a:ext>
            </a:extLst>
          </p:cNvPr>
          <p:cNvSpPr>
            <a:spLocks noGrp="1"/>
          </p:cNvSpPr>
          <p:nvPr>
            <p:ph type="sldNum" sz="quarter" idx="12"/>
          </p:nvPr>
        </p:nvSpPr>
        <p:spPr/>
        <p:txBody>
          <a:bodyPr/>
          <a:lstStyle/>
          <a:p>
            <a:fld id="{CC0149FD-98BB-4821-915B-09C9BFE4B727}" type="slidenum">
              <a:rPr lang="en-US" smtClean="0"/>
              <a:pPr/>
              <a:t>56</a:t>
            </a:fld>
            <a:endParaRPr lang="en-US" dirty="0"/>
          </a:p>
        </p:txBody>
      </p:sp>
      <p:sp>
        <p:nvSpPr>
          <p:cNvPr id="5" name="Date Placeholder 4">
            <a:extLst>
              <a:ext uri="{FF2B5EF4-FFF2-40B4-BE49-F238E27FC236}">
                <a16:creationId xmlns:a16="http://schemas.microsoft.com/office/drawing/2014/main" id="{BC117459-C8E3-42DD-8843-2C50A3E96D24}"/>
              </a:ext>
            </a:extLst>
          </p:cNvPr>
          <p:cNvSpPr>
            <a:spLocks noGrp="1"/>
          </p:cNvSpPr>
          <p:nvPr>
            <p:ph type="dt" sz="half" idx="10"/>
          </p:nvPr>
        </p:nvSpPr>
        <p:spPr/>
        <p:txBody>
          <a:bodyPr/>
          <a:lstStyle/>
          <a:p>
            <a:fld id="{17256740-3DC7-40BE-968F-29F94186F3AD}" type="datetime1">
              <a:rPr lang="vi-VN" smtClean="0"/>
              <a:t>30/12/2024</a:t>
            </a:fld>
            <a:endParaRPr lang="en-US" dirty="0"/>
          </a:p>
        </p:txBody>
      </p:sp>
      <p:pic>
        <p:nvPicPr>
          <p:cNvPr id="10" name="Picture 9">
            <a:extLst>
              <a:ext uri="{FF2B5EF4-FFF2-40B4-BE49-F238E27FC236}">
                <a16:creationId xmlns:a16="http://schemas.microsoft.com/office/drawing/2014/main" id="{6E57D76E-F7E8-452A-9442-7574621BFB7F}"/>
              </a:ext>
            </a:extLst>
          </p:cNvPr>
          <p:cNvPicPr>
            <a:picLocks noChangeAspect="1"/>
          </p:cNvPicPr>
          <p:nvPr/>
        </p:nvPicPr>
        <p:blipFill>
          <a:blip r:embed="rId2"/>
          <a:stretch>
            <a:fillRect/>
          </a:stretch>
        </p:blipFill>
        <p:spPr>
          <a:xfrm>
            <a:off x="2323623" y="2317961"/>
            <a:ext cx="7544753" cy="4035436"/>
          </a:xfrm>
          <a:prstGeom prst="rect">
            <a:avLst/>
          </a:prstGeom>
          <a:ln>
            <a:solidFill>
              <a:srgbClr val="002060"/>
            </a:solidFill>
          </a:ln>
        </p:spPr>
      </p:pic>
      <p:sp>
        <p:nvSpPr>
          <p:cNvPr id="11" name="Oval 10">
            <a:extLst>
              <a:ext uri="{FF2B5EF4-FFF2-40B4-BE49-F238E27FC236}">
                <a16:creationId xmlns:a16="http://schemas.microsoft.com/office/drawing/2014/main" id="{E1DC816B-F9DC-466D-9F51-3AEA0C9A7DF4}"/>
              </a:ext>
            </a:extLst>
          </p:cNvPr>
          <p:cNvSpPr/>
          <p:nvPr/>
        </p:nvSpPr>
        <p:spPr>
          <a:xfrm>
            <a:off x="4719481" y="2812026"/>
            <a:ext cx="314632" cy="314632"/>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12" name="Oval 11">
            <a:extLst>
              <a:ext uri="{FF2B5EF4-FFF2-40B4-BE49-F238E27FC236}">
                <a16:creationId xmlns:a16="http://schemas.microsoft.com/office/drawing/2014/main" id="{28726814-619A-4409-9D68-6D41F4D534DD}"/>
              </a:ext>
            </a:extLst>
          </p:cNvPr>
          <p:cNvSpPr/>
          <p:nvPr/>
        </p:nvSpPr>
        <p:spPr>
          <a:xfrm>
            <a:off x="4719480" y="3381915"/>
            <a:ext cx="314632" cy="314632"/>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2</a:t>
            </a:r>
          </a:p>
        </p:txBody>
      </p:sp>
      <p:sp>
        <p:nvSpPr>
          <p:cNvPr id="13" name="Oval 12">
            <a:extLst>
              <a:ext uri="{FF2B5EF4-FFF2-40B4-BE49-F238E27FC236}">
                <a16:creationId xmlns:a16="http://schemas.microsoft.com/office/drawing/2014/main" id="{327F1204-5CA2-4F4D-97F5-34D2B0CAAE33}"/>
              </a:ext>
            </a:extLst>
          </p:cNvPr>
          <p:cNvSpPr/>
          <p:nvPr/>
        </p:nvSpPr>
        <p:spPr>
          <a:xfrm>
            <a:off x="6213987" y="5945100"/>
            <a:ext cx="314632" cy="314632"/>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3</a:t>
            </a:r>
          </a:p>
        </p:txBody>
      </p:sp>
    </p:spTree>
    <p:extLst>
      <p:ext uri="{BB962C8B-B14F-4D97-AF65-F5344CB8AC3E}">
        <p14:creationId xmlns:p14="http://schemas.microsoft.com/office/powerpoint/2010/main" val="5211945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2B3DA-5284-4A5D-BFBE-E0E63BC799BA}"/>
              </a:ext>
            </a:extLst>
          </p:cNvPr>
          <p:cNvSpPr>
            <a:spLocks noGrp="1"/>
          </p:cNvSpPr>
          <p:nvPr>
            <p:ph type="title"/>
          </p:nvPr>
        </p:nvSpPr>
        <p:spPr>
          <a:xfrm>
            <a:off x="838200" y="588246"/>
            <a:ext cx="10515600" cy="575433"/>
          </a:xfrm>
        </p:spPr>
        <p:txBody>
          <a:bodyPr/>
          <a:lstStyle/>
          <a:p>
            <a:r>
              <a:rPr lang="en-US" sz="3000" dirty="0"/>
              <a:t>How to debug a simple program? (cont.)</a:t>
            </a:r>
          </a:p>
        </p:txBody>
      </p:sp>
      <p:sp>
        <p:nvSpPr>
          <p:cNvPr id="3" name="Content Placeholder 2">
            <a:extLst>
              <a:ext uri="{FF2B5EF4-FFF2-40B4-BE49-F238E27FC236}">
                <a16:creationId xmlns:a16="http://schemas.microsoft.com/office/drawing/2014/main" id="{39405A3A-A848-4A5F-AFB6-A4BBEE3B8328}"/>
              </a:ext>
            </a:extLst>
          </p:cNvPr>
          <p:cNvSpPr>
            <a:spLocks noGrp="1"/>
          </p:cNvSpPr>
          <p:nvPr>
            <p:ph idx="1"/>
          </p:nvPr>
        </p:nvSpPr>
        <p:spPr>
          <a:xfrm>
            <a:off x="376085" y="1345015"/>
            <a:ext cx="3920612" cy="5003400"/>
          </a:xfrm>
        </p:spPr>
        <p:txBody>
          <a:bodyPr>
            <a:normAutofit lnSpcReduction="10000"/>
          </a:bodyPr>
          <a:lstStyle/>
          <a:p>
            <a:pPr>
              <a:lnSpc>
                <a:spcPct val="100000"/>
              </a:lnSpc>
            </a:pPr>
            <a:r>
              <a:rPr lang="en-US" sz="2200" b="1" dirty="0"/>
              <a:t>Step 3</a:t>
            </a:r>
            <a:r>
              <a:rPr lang="en-US" sz="2200" dirty="0"/>
              <a:t>:</a:t>
            </a:r>
          </a:p>
          <a:p>
            <a:pPr lvl="1"/>
            <a:r>
              <a:rPr lang="en-US" sz="1800" b="1" dirty="0">
                <a:solidFill>
                  <a:srgbClr val="0000CC"/>
                </a:solidFill>
              </a:rPr>
              <a:t>Set Breakpoints</a:t>
            </a:r>
            <a:r>
              <a:rPr lang="en-US" sz="1800" dirty="0"/>
              <a:t>: To set a </a:t>
            </a:r>
            <a:r>
              <a:rPr lang="en-US" sz="1800" b="1" dirty="0"/>
              <a:t>breakpoint</a:t>
            </a:r>
            <a:r>
              <a:rPr lang="en-US" sz="1800" dirty="0"/>
              <a:t>, click on the margin (left of the line numbers) next to the line of code where you want the program to pause </a:t>
            </a:r>
            <a:r>
              <a:rPr lang="en-US" sz="1800" dirty="0">
                <a:sym typeface="Wingdings" panose="05000000000000000000" pitchFamily="2" charset="2"/>
              </a:rPr>
              <a:t> </a:t>
            </a:r>
            <a:r>
              <a:rPr lang="en-US" sz="1800" dirty="0"/>
              <a:t>A red dot will appear, indicating the breakpoint.</a:t>
            </a:r>
          </a:p>
          <a:p>
            <a:pPr marL="457200" lvl="1" indent="0">
              <a:buNone/>
            </a:pPr>
            <a:endParaRPr lang="en-US" sz="1800" dirty="0"/>
          </a:p>
          <a:p>
            <a:pPr lvl="1"/>
            <a:r>
              <a:rPr lang="en-US" sz="1800" b="1" dirty="0">
                <a:solidFill>
                  <a:srgbClr val="008000"/>
                </a:solidFill>
              </a:rPr>
              <a:t>Add watch:</a:t>
            </a:r>
            <a:r>
              <a:rPr lang="en-US" sz="1800" dirty="0"/>
              <a:t> To watch the changes of each variable </a:t>
            </a:r>
            <a:r>
              <a:rPr lang="en-US" sz="1800" dirty="0">
                <a:sym typeface="Wingdings" panose="05000000000000000000" pitchFamily="2" charset="2"/>
              </a:rPr>
              <a:t></a:t>
            </a:r>
            <a:r>
              <a:rPr lang="en-US" sz="1800" dirty="0"/>
              <a:t> Right click on the variable </a:t>
            </a:r>
            <a:r>
              <a:rPr lang="en-US" sz="1800" dirty="0">
                <a:sym typeface="Wingdings" panose="05000000000000000000" pitchFamily="2" charset="2"/>
              </a:rPr>
              <a:t></a:t>
            </a:r>
            <a:r>
              <a:rPr lang="en-US" sz="1800" dirty="0"/>
              <a:t> </a:t>
            </a:r>
            <a:r>
              <a:rPr lang="en-US" sz="1800" b="1" dirty="0"/>
              <a:t>Add watch</a:t>
            </a:r>
          </a:p>
        </p:txBody>
      </p:sp>
      <p:sp>
        <p:nvSpPr>
          <p:cNvPr id="4" name="Slide Number Placeholder 3">
            <a:extLst>
              <a:ext uri="{FF2B5EF4-FFF2-40B4-BE49-F238E27FC236}">
                <a16:creationId xmlns:a16="http://schemas.microsoft.com/office/drawing/2014/main" id="{98341B1C-F224-4937-809F-88A644D594E3}"/>
              </a:ext>
            </a:extLst>
          </p:cNvPr>
          <p:cNvSpPr>
            <a:spLocks noGrp="1"/>
          </p:cNvSpPr>
          <p:nvPr>
            <p:ph type="sldNum" sz="quarter" idx="12"/>
          </p:nvPr>
        </p:nvSpPr>
        <p:spPr/>
        <p:txBody>
          <a:bodyPr/>
          <a:lstStyle/>
          <a:p>
            <a:fld id="{CC0149FD-98BB-4821-915B-09C9BFE4B727}" type="slidenum">
              <a:rPr lang="en-US" smtClean="0"/>
              <a:pPr/>
              <a:t>57</a:t>
            </a:fld>
            <a:endParaRPr lang="en-US" dirty="0"/>
          </a:p>
        </p:txBody>
      </p:sp>
      <p:sp>
        <p:nvSpPr>
          <p:cNvPr id="5" name="Date Placeholder 4">
            <a:extLst>
              <a:ext uri="{FF2B5EF4-FFF2-40B4-BE49-F238E27FC236}">
                <a16:creationId xmlns:a16="http://schemas.microsoft.com/office/drawing/2014/main" id="{BC117459-C8E3-42DD-8843-2C50A3E96D24}"/>
              </a:ext>
            </a:extLst>
          </p:cNvPr>
          <p:cNvSpPr>
            <a:spLocks noGrp="1"/>
          </p:cNvSpPr>
          <p:nvPr>
            <p:ph type="dt" sz="half" idx="10"/>
          </p:nvPr>
        </p:nvSpPr>
        <p:spPr/>
        <p:txBody>
          <a:bodyPr/>
          <a:lstStyle/>
          <a:p>
            <a:fld id="{17256740-3DC7-40BE-968F-29F94186F3AD}" type="datetime1">
              <a:rPr lang="vi-VN" smtClean="0"/>
              <a:t>30/12/2024</a:t>
            </a:fld>
            <a:endParaRPr lang="en-US" dirty="0"/>
          </a:p>
        </p:txBody>
      </p:sp>
      <p:pic>
        <p:nvPicPr>
          <p:cNvPr id="7" name="Picture 6">
            <a:extLst>
              <a:ext uri="{FF2B5EF4-FFF2-40B4-BE49-F238E27FC236}">
                <a16:creationId xmlns:a16="http://schemas.microsoft.com/office/drawing/2014/main" id="{7A0419FC-75F1-4C72-B2CB-4ED41335547D}"/>
              </a:ext>
            </a:extLst>
          </p:cNvPr>
          <p:cNvPicPr>
            <a:picLocks noChangeAspect="1"/>
          </p:cNvPicPr>
          <p:nvPr/>
        </p:nvPicPr>
        <p:blipFill>
          <a:blip r:embed="rId2"/>
          <a:stretch>
            <a:fillRect/>
          </a:stretch>
        </p:blipFill>
        <p:spPr>
          <a:xfrm>
            <a:off x="4638943" y="1374488"/>
            <a:ext cx="7025964" cy="4826442"/>
          </a:xfrm>
          <a:prstGeom prst="rect">
            <a:avLst/>
          </a:prstGeom>
          <a:ln>
            <a:solidFill>
              <a:srgbClr val="002060"/>
            </a:solidFill>
          </a:ln>
        </p:spPr>
      </p:pic>
      <p:sp>
        <p:nvSpPr>
          <p:cNvPr id="15" name="Oval 14">
            <a:extLst>
              <a:ext uri="{FF2B5EF4-FFF2-40B4-BE49-F238E27FC236}">
                <a16:creationId xmlns:a16="http://schemas.microsoft.com/office/drawing/2014/main" id="{9FFBE5A4-AEA4-4179-BD42-0A7F825E9FFB}"/>
              </a:ext>
            </a:extLst>
          </p:cNvPr>
          <p:cNvSpPr/>
          <p:nvPr/>
        </p:nvSpPr>
        <p:spPr>
          <a:xfrm>
            <a:off x="6096000" y="2772697"/>
            <a:ext cx="314632" cy="314632"/>
          </a:xfrm>
          <a:prstGeom prst="ellipse">
            <a:avLst/>
          </a:prstGeom>
          <a:solidFill>
            <a:srgbClr val="0000CC"/>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1</a:t>
            </a:r>
          </a:p>
        </p:txBody>
      </p:sp>
      <p:cxnSp>
        <p:nvCxnSpPr>
          <p:cNvPr id="16" name="Straight Arrow Connector 15">
            <a:extLst>
              <a:ext uri="{FF2B5EF4-FFF2-40B4-BE49-F238E27FC236}">
                <a16:creationId xmlns:a16="http://schemas.microsoft.com/office/drawing/2014/main" id="{A6EBDAC9-A066-4C21-B7AB-5A045D046662}"/>
              </a:ext>
            </a:extLst>
          </p:cNvPr>
          <p:cNvCxnSpPr>
            <a:cxnSpLocks/>
            <a:stCxn id="15" idx="5"/>
          </p:cNvCxnSpPr>
          <p:nvPr/>
        </p:nvCxnSpPr>
        <p:spPr>
          <a:xfrm>
            <a:off x="6364555" y="3041252"/>
            <a:ext cx="183729" cy="107304"/>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FC26783-7002-4D98-8F2E-A723F9935492}"/>
              </a:ext>
            </a:extLst>
          </p:cNvPr>
          <p:cNvCxnSpPr>
            <a:cxnSpLocks/>
            <a:stCxn id="15" idx="5"/>
          </p:cNvCxnSpPr>
          <p:nvPr/>
        </p:nvCxnSpPr>
        <p:spPr>
          <a:xfrm>
            <a:off x="6364555" y="3041252"/>
            <a:ext cx="183729" cy="459032"/>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1E13B90F-B734-449E-BB0D-3BDD35483E43}"/>
              </a:ext>
            </a:extLst>
          </p:cNvPr>
          <p:cNvSpPr/>
          <p:nvPr/>
        </p:nvSpPr>
        <p:spPr>
          <a:xfrm>
            <a:off x="6885614" y="5473680"/>
            <a:ext cx="314632" cy="314632"/>
          </a:xfrm>
          <a:prstGeom prst="ellipse">
            <a:avLst/>
          </a:prstGeom>
          <a:solidFill>
            <a:schemeClr val="accent6">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a:t>
            </a:r>
          </a:p>
        </p:txBody>
      </p:sp>
      <p:cxnSp>
        <p:nvCxnSpPr>
          <p:cNvPr id="26" name="Straight Arrow Connector 25">
            <a:extLst>
              <a:ext uri="{FF2B5EF4-FFF2-40B4-BE49-F238E27FC236}">
                <a16:creationId xmlns:a16="http://schemas.microsoft.com/office/drawing/2014/main" id="{67BC6445-7178-451E-B2ED-62C8C029C508}"/>
              </a:ext>
            </a:extLst>
          </p:cNvPr>
          <p:cNvCxnSpPr>
            <a:cxnSpLocks/>
            <a:stCxn id="24" idx="1"/>
          </p:cNvCxnSpPr>
          <p:nvPr/>
        </p:nvCxnSpPr>
        <p:spPr>
          <a:xfrm flipH="1" flipV="1">
            <a:off x="5073445" y="2684206"/>
            <a:ext cx="1858246" cy="2835551"/>
          </a:xfrm>
          <a:prstGeom prst="straightConnector1">
            <a:avLst/>
          </a:prstGeom>
          <a:ln w="28575">
            <a:tailEnd type="triangle"/>
          </a:ln>
        </p:spPr>
        <p:style>
          <a:lnRef idx="2">
            <a:schemeClr val="accent6">
              <a:shade val="50000"/>
            </a:schemeClr>
          </a:lnRef>
          <a:fillRef idx="1">
            <a:schemeClr val="accent6"/>
          </a:fillRef>
          <a:effectRef idx="0">
            <a:schemeClr val="accent6"/>
          </a:effectRef>
          <a:fontRef idx="minor">
            <a:schemeClr val="lt1"/>
          </a:fontRef>
        </p:style>
      </p:cxnSp>
      <p:cxnSp>
        <p:nvCxnSpPr>
          <p:cNvPr id="38" name="Straight Connector 37">
            <a:extLst>
              <a:ext uri="{FF2B5EF4-FFF2-40B4-BE49-F238E27FC236}">
                <a16:creationId xmlns:a16="http://schemas.microsoft.com/office/drawing/2014/main" id="{ECAC612A-09B7-41CB-8738-132DEA452D67}"/>
              </a:ext>
            </a:extLst>
          </p:cNvPr>
          <p:cNvCxnSpPr>
            <a:stCxn id="24" idx="6"/>
          </p:cNvCxnSpPr>
          <p:nvPr/>
        </p:nvCxnSpPr>
        <p:spPr>
          <a:xfrm>
            <a:off x="7200246" y="5630996"/>
            <a:ext cx="400089" cy="2888"/>
          </a:xfrm>
          <a:prstGeom prst="line">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65146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2B3DA-5284-4A5D-BFBE-E0E63BC799BA}"/>
              </a:ext>
            </a:extLst>
          </p:cNvPr>
          <p:cNvSpPr>
            <a:spLocks noGrp="1"/>
          </p:cNvSpPr>
          <p:nvPr>
            <p:ph type="title"/>
          </p:nvPr>
        </p:nvSpPr>
        <p:spPr>
          <a:xfrm>
            <a:off x="838200" y="690921"/>
            <a:ext cx="10515600" cy="459453"/>
          </a:xfrm>
        </p:spPr>
        <p:txBody>
          <a:bodyPr/>
          <a:lstStyle/>
          <a:p>
            <a:r>
              <a:rPr lang="en-US" sz="3000" dirty="0"/>
              <a:t>How to debug a simple program? (cont.)</a:t>
            </a:r>
          </a:p>
        </p:txBody>
      </p:sp>
      <p:sp>
        <p:nvSpPr>
          <p:cNvPr id="3" name="Content Placeholder 2">
            <a:extLst>
              <a:ext uri="{FF2B5EF4-FFF2-40B4-BE49-F238E27FC236}">
                <a16:creationId xmlns:a16="http://schemas.microsoft.com/office/drawing/2014/main" id="{39405A3A-A848-4A5F-AFB6-A4BBEE3B8328}"/>
              </a:ext>
            </a:extLst>
          </p:cNvPr>
          <p:cNvSpPr>
            <a:spLocks noGrp="1"/>
          </p:cNvSpPr>
          <p:nvPr>
            <p:ph idx="1"/>
          </p:nvPr>
        </p:nvSpPr>
        <p:spPr>
          <a:xfrm>
            <a:off x="838200" y="1112174"/>
            <a:ext cx="10515600" cy="5003400"/>
          </a:xfrm>
        </p:spPr>
        <p:txBody>
          <a:bodyPr/>
          <a:lstStyle/>
          <a:p>
            <a:pPr>
              <a:lnSpc>
                <a:spcPct val="100000"/>
              </a:lnSpc>
            </a:pPr>
            <a:r>
              <a:rPr lang="en-US" sz="2200" b="1" dirty="0"/>
              <a:t>Step 4</a:t>
            </a:r>
            <a:r>
              <a:rPr lang="en-US" sz="2200" dirty="0"/>
              <a:t>: Run the Debugger</a:t>
            </a:r>
          </a:p>
          <a:p>
            <a:pPr marL="0" indent="0">
              <a:lnSpc>
                <a:spcPct val="100000"/>
              </a:lnSpc>
              <a:buNone/>
            </a:pPr>
            <a:r>
              <a:rPr lang="en-US" sz="2000" dirty="0">
                <a:sym typeface="Wingdings" panose="05000000000000000000" pitchFamily="2" charset="2"/>
              </a:rPr>
              <a:t>      Go to </a:t>
            </a:r>
            <a:r>
              <a:rPr lang="en-US" sz="2000" b="1" dirty="0">
                <a:sym typeface="Wingdings" panose="05000000000000000000" pitchFamily="2" charset="2"/>
              </a:rPr>
              <a:t>Execute</a:t>
            </a:r>
            <a:r>
              <a:rPr lang="en-US" sz="2000" dirty="0">
                <a:sym typeface="Wingdings" panose="05000000000000000000" pitchFamily="2" charset="2"/>
              </a:rPr>
              <a:t>  </a:t>
            </a:r>
            <a:r>
              <a:rPr lang="en-US" sz="2000" b="1" dirty="0">
                <a:sym typeface="Wingdings" panose="05000000000000000000" pitchFamily="2" charset="2"/>
              </a:rPr>
              <a:t>Debug</a:t>
            </a:r>
            <a:r>
              <a:rPr lang="en-US" sz="2000" dirty="0">
                <a:sym typeface="Wingdings" panose="05000000000000000000" pitchFamily="2" charset="2"/>
              </a:rPr>
              <a:t> (or Debug icon      on Toolbar)  Next Line (or </a:t>
            </a:r>
            <a:r>
              <a:rPr lang="en-US" sz="2000" b="1" dirty="0">
                <a:sym typeface="Wingdings" panose="05000000000000000000" pitchFamily="2" charset="2"/>
              </a:rPr>
              <a:t>F7</a:t>
            </a:r>
            <a:r>
              <a:rPr lang="en-US" sz="2000" dirty="0">
                <a:sym typeface="Wingdings" panose="05000000000000000000" pitchFamily="2" charset="2"/>
              </a:rPr>
              <a:t>) </a:t>
            </a:r>
            <a:endParaRPr lang="en-US" sz="2000" dirty="0"/>
          </a:p>
        </p:txBody>
      </p:sp>
      <p:sp>
        <p:nvSpPr>
          <p:cNvPr id="4" name="Slide Number Placeholder 3">
            <a:extLst>
              <a:ext uri="{FF2B5EF4-FFF2-40B4-BE49-F238E27FC236}">
                <a16:creationId xmlns:a16="http://schemas.microsoft.com/office/drawing/2014/main" id="{98341B1C-F224-4937-809F-88A644D594E3}"/>
              </a:ext>
            </a:extLst>
          </p:cNvPr>
          <p:cNvSpPr>
            <a:spLocks noGrp="1"/>
          </p:cNvSpPr>
          <p:nvPr>
            <p:ph type="sldNum" sz="quarter" idx="12"/>
          </p:nvPr>
        </p:nvSpPr>
        <p:spPr/>
        <p:txBody>
          <a:bodyPr/>
          <a:lstStyle/>
          <a:p>
            <a:fld id="{CC0149FD-98BB-4821-915B-09C9BFE4B727}" type="slidenum">
              <a:rPr lang="en-US" smtClean="0"/>
              <a:pPr/>
              <a:t>58</a:t>
            </a:fld>
            <a:endParaRPr lang="en-US" dirty="0"/>
          </a:p>
        </p:txBody>
      </p:sp>
      <p:sp>
        <p:nvSpPr>
          <p:cNvPr id="5" name="Date Placeholder 4">
            <a:extLst>
              <a:ext uri="{FF2B5EF4-FFF2-40B4-BE49-F238E27FC236}">
                <a16:creationId xmlns:a16="http://schemas.microsoft.com/office/drawing/2014/main" id="{BC117459-C8E3-42DD-8843-2C50A3E96D24}"/>
              </a:ext>
            </a:extLst>
          </p:cNvPr>
          <p:cNvSpPr>
            <a:spLocks noGrp="1"/>
          </p:cNvSpPr>
          <p:nvPr>
            <p:ph type="dt" sz="half" idx="10"/>
          </p:nvPr>
        </p:nvSpPr>
        <p:spPr/>
        <p:txBody>
          <a:bodyPr/>
          <a:lstStyle/>
          <a:p>
            <a:fld id="{17256740-3DC7-40BE-968F-29F94186F3AD}" type="datetime1">
              <a:rPr lang="vi-VN" smtClean="0"/>
              <a:t>30/12/2024</a:t>
            </a:fld>
            <a:endParaRPr lang="en-US" dirty="0"/>
          </a:p>
        </p:txBody>
      </p:sp>
      <p:pic>
        <p:nvPicPr>
          <p:cNvPr id="7" name="Picture 6">
            <a:extLst>
              <a:ext uri="{FF2B5EF4-FFF2-40B4-BE49-F238E27FC236}">
                <a16:creationId xmlns:a16="http://schemas.microsoft.com/office/drawing/2014/main" id="{72C43C54-E496-4CDE-A0E4-A96885DDBBD1}"/>
              </a:ext>
            </a:extLst>
          </p:cNvPr>
          <p:cNvPicPr>
            <a:picLocks noChangeAspect="1"/>
          </p:cNvPicPr>
          <p:nvPr/>
        </p:nvPicPr>
        <p:blipFill>
          <a:blip r:embed="rId2"/>
          <a:stretch>
            <a:fillRect/>
          </a:stretch>
        </p:blipFill>
        <p:spPr>
          <a:xfrm>
            <a:off x="5918634" y="1579154"/>
            <a:ext cx="394059" cy="335680"/>
          </a:xfrm>
          <a:prstGeom prst="rect">
            <a:avLst/>
          </a:prstGeom>
        </p:spPr>
      </p:pic>
      <p:pic>
        <p:nvPicPr>
          <p:cNvPr id="9" name="Picture 8">
            <a:extLst>
              <a:ext uri="{FF2B5EF4-FFF2-40B4-BE49-F238E27FC236}">
                <a16:creationId xmlns:a16="http://schemas.microsoft.com/office/drawing/2014/main" id="{E34FC84A-5515-47FC-A024-6F928EB38389}"/>
              </a:ext>
            </a:extLst>
          </p:cNvPr>
          <p:cNvPicPr>
            <a:picLocks noChangeAspect="1"/>
          </p:cNvPicPr>
          <p:nvPr/>
        </p:nvPicPr>
        <p:blipFill>
          <a:blip r:embed="rId3"/>
          <a:stretch>
            <a:fillRect/>
          </a:stretch>
        </p:blipFill>
        <p:spPr>
          <a:xfrm>
            <a:off x="1864033" y="2098690"/>
            <a:ext cx="8897320" cy="4302110"/>
          </a:xfrm>
          <a:prstGeom prst="rect">
            <a:avLst/>
          </a:prstGeom>
        </p:spPr>
      </p:pic>
      <p:sp>
        <p:nvSpPr>
          <p:cNvPr id="14" name="Oval 13">
            <a:extLst>
              <a:ext uri="{FF2B5EF4-FFF2-40B4-BE49-F238E27FC236}">
                <a16:creationId xmlns:a16="http://schemas.microsoft.com/office/drawing/2014/main" id="{DEC844BF-A168-4343-A8CA-B7A3BEBE335F}"/>
              </a:ext>
            </a:extLst>
          </p:cNvPr>
          <p:cNvSpPr/>
          <p:nvPr/>
        </p:nvSpPr>
        <p:spPr>
          <a:xfrm>
            <a:off x="10900260" y="2418736"/>
            <a:ext cx="314632" cy="314632"/>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15" name="Rectangle 14">
            <a:extLst>
              <a:ext uri="{FF2B5EF4-FFF2-40B4-BE49-F238E27FC236}">
                <a16:creationId xmlns:a16="http://schemas.microsoft.com/office/drawing/2014/main" id="{3A8485B0-6A31-4694-8F70-16E3306DE91A}"/>
              </a:ext>
            </a:extLst>
          </p:cNvPr>
          <p:cNvSpPr/>
          <p:nvPr/>
        </p:nvSpPr>
        <p:spPr>
          <a:xfrm>
            <a:off x="10432026" y="2438400"/>
            <a:ext cx="329327" cy="27530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55741ED4-54C9-4164-83FE-1160ECE75CC8}"/>
              </a:ext>
            </a:extLst>
          </p:cNvPr>
          <p:cNvCxnSpPr>
            <a:stCxn id="15" idx="3"/>
            <a:endCxn id="14" idx="2"/>
          </p:cNvCxnSpPr>
          <p:nvPr/>
        </p:nvCxnSpPr>
        <p:spPr>
          <a:xfrm>
            <a:off x="10761353" y="2576052"/>
            <a:ext cx="13890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F17492F4-91B2-485D-AA05-3415652D5A5E}"/>
              </a:ext>
            </a:extLst>
          </p:cNvPr>
          <p:cNvSpPr/>
          <p:nvPr/>
        </p:nvSpPr>
        <p:spPr>
          <a:xfrm>
            <a:off x="7365016" y="5786239"/>
            <a:ext cx="314632" cy="314632"/>
          </a:xfrm>
          <a:prstGeom prst="ellipse">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2</a:t>
            </a:r>
          </a:p>
        </p:txBody>
      </p:sp>
      <p:sp>
        <p:nvSpPr>
          <p:cNvPr id="21" name="Rectangle 20">
            <a:extLst>
              <a:ext uri="{FF2B5EF4-FFF2-40B4-BE49-F238E27FC236}">
                <a16:creationId xmlns:a16="http://schemas.microsoft.com/office/drawing/2014/main" id="{DCA315B4-0EB9-45C4-AA0D-8BB0ABE09CFA}"/>
              </a:ext>
            </a:extLst>
          </p:cNvPr>
          <p:cNvSpPr/>
          <p:nvPr/>
        </p:nvSpPr>
        <p:spPr>
          <a:xfrm>
            <a:off x="6148029" y="5278846"/>
            <a:ext cx="754216" cy="29604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1F17148F-EFB0-49D2-AFD3-791E26FAF729}"/>
              </a:ext>
            </a:extLst>
          </p:cNvPr>
          <p:cNvCxnSpPr>
            <a:cxnSpLocks/>
            <a:stCxn id="21" idx="3"/>
            <a:endCxn id="20" idx="1"/>
          </p:cNvCxnSpPr>
          <p:nvPr/>
        </p:nvCxnSpPr>
        <p:spPr>
          <a:xfrm>
            <a:off x="6902245" y="5426868"/>
            <a:ext cx="508848" cy="40544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B1BCB39B-AD14-4E0B-A360-9012F1424290}"/>
              </a:ext>
            </a:extLst>
          </p:cNvPr>
          <p:cNvSpPr/>
          <p:nvPr/>
        </p:nvSpPr>
        <p:spPr>
          <a:xfrm>
            <a:off x="4532671" y="4161000"/>
            <a:ext cx="1111045" cy="361839"/>
          </a:xfrm>
          <a:prstGeom prst="ellipse">
            <a:avLst/>
          </a:prstGeom>
          <a:solidFill>
            <a:srgbClr val="008000"/>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watch</a:t>
            </a:r>
          </a:p>
        </p:txBody>
      </p:sp>
      <p:sp>
        <p:nvSpPr>
          <p:cNvPr id="30" name="Rectangle 29">
            <a:extLst>
              <a:ext uri="{FF2B5EF4-FFF2-40B4-BE49-F238E27FC236}">
                <a16:creationId xmlns:a16="http://schemas.microsoft.com/office/drawing/2014/main" id="{3B9E5C0F-64F3-425D-A3A5-C17E63992B61}"/>
              </a:ext>
            </a:extLst>
          </p:cNvPr>
          <p:cNvSpPr/>
          <p:nvPr/>
        </p:nvSpPr>
        <p:spPr>
          <a:xfrm>
            <a:off x="4758813" y="2979174"/>
            <a:ext cx="658761" cy="760573"/>
          </a:xfrm>
          <a:prstGeom prst="rect">
            <a:avLst/>
          </a:prstGeom>
          <a:noFill/>
          <a:ln w="28575">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83B934A3-2425-48F1-9E55-B354705AD855}"/>
              </a:ext>
            </a:extLst>
          </p:cNvPr>
          <p:cNvCxnSpPr>
            <a:cxnSpLocks/>
            <a:stCxn id="30" idx="2"/>
            <a:endCxn id="29" idx="0"/>
          </p:cNvCxnSpPr>
          <p:nvPr/>
        </p:nvCxnSpPr>
        <p:spPr>
          <a:xfrm>
            <a:off x="5088194" y="3739747"/>
            <a:ext cx="0" cy="421253"/>
          </a:xfrm>
          <a:prstGeom prst="line">
            <a:avLst/>
          </a:prstGeom>
          <a:ln w="28575">
            <a:solidFill>
              <a:srgbClr val="008000"/>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BF607181-E1A1-477C-9F3B-3BC5F3120F8E}"/>
              </a:ext>
            </a:extLst>
          </p:cNvPr>
          <p:cNvSpPr txBox="1"/>
          <p:nvPr/>
        </p:nvSpPr>
        <p:spPr>
          <a:xfrm>
            <a:off x="1906232" y="3078976"/>
            <a:ext cx="6100916" cy="369332"/>
          </a:xfrm>
          <a:prstGeom prst="rect">
            <a:avLst/>
          </a:prstGeom>
          <a:noFill/>
        </p:spPr>
        <p:txBody>
          <a:bodyPr wrap="square">
            <a:spAutoFit/>
          </a:bodyPr>
          <a:lstStyle/>
          <a:p>
            <a:r>
              <a:rPr lang="en-US" sz="1800" b="1" dirty="0">
                <a:sym typeface="Wingdings" panose="05000000000000000000" pitchFamily="2" charset="2"/>
              </a:rPr>
              <a:t>Output:</a:t>
            </a:r>
            <a:endParaRPr lang="en-US" dirty="0"/>
          </a:p>
        </p:txBody>
      </p:sp>
    </p:spTree>
    <p:extLst>
      <p:ext uri="{BB962C8B-B14F-4D97-AF65-F5344CB8AC3E}">
        <p14:creationId xmlns:p14="http://schemas.microsoft.com/office/powerpoint/2010/main" val="19323107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A36A1-F6E3-41AD-B265-BDD9EC2B8D50}"/>
              </a:ext>
            </a:extLst>
          </p:cNvPr>
          <p:cNvSpPr>
            <a:spLocks noGrp="1"/>
          </p:cNvSpPr>
          <p:nvPr>
            <p:ph type="title"/>
          </p:nvPr>
        </p:nvSpPr>
        <p:spPr/>
        <p:txBody>
          <a:bodyPr/>
          <a:lstStyle/>
          <a:p>
            <a:r>
              <a:rPr lang="en-US" dirty="0"/>
              <a:t>Exercise</a:t>
            </a:r>
          </a:p>
        </p:txBody>
      </p:sp>
      <p:sp>
        <p:nvSpPr>
          <p:cNvPr id="3" name="Content Placeholder 2">
            <a:extLst>
              <a:ext uri="{FF2B5EF4-FFF2-40B4-BE49-F238E27FC236}">
                <a16:creationId xmlns:a16="http://schemas.microsoft.com/office/drawing/2014/main" id="{D4D647BF-7D33-4712-9611-8C8A9A3CA900}"/>
              </a:ext>
            </a:extLst>
          </p:cNvPr>
          <p:cNvSpPr>
            <a:spLocks noGrp="1"/>
          </p:cNvSpPr>
          <p:nvPr>
            <p:ph idx="1"/>
          </p:nvPr>
        </p:nvSpPr>
        <p:spPr/>
        <p:txBody>
          <a:bodyPr/>
          <a:lstStyle/>
          <a:p>
            <a:r>
              <a:rPr lang="en-US" dirty="0"/>
              <a:t>Explain the types of errors in the program?</a:t>
            </a:r>
          </a:p>
          <a:p>
            <a:pPr lvl="1"/>
            <a:r>
              <a:rPr lang="en-US" dirty="0"/>
              <a:t>Syntax Errors</a:t>
            </a:r>
          </a:p>
          <a:p>
            <a:pPr lvl="1"/>
            <a:r>
              <a:rPr lang="en-US" dirty="0"/>
              <a:t>Logical Errors</a:t>
            </a:r>
          </a:p>
          <a:p>
            <a:pPr lvl="1"/>
            <a:r>
              <a:rPr lang="en-US" dirty="0"/>
              <a:t>Runtime Errors</a:t>
            </a:r>
          </a:p>
          <a:p>
            <a:pPr lvl="1"/>
            <a:r>
              <a:rPr lang="en-US" dirty="0"/>
              <a:t>Semantic Errors</a:t>
            </a:r>
          </a:p>
          <a:p>
            <a:r>
              <a:rPr lang="en-US" dirty="0"/>
              <a:t>Write a simple program with the types of errors that are likely to occur. Also, use the Dev-C++ debugger to debug and revise the program.</a:t>
            </a:r>
          </a:p>
          <a:p>
            <a:endParaRPr lang="en-US" dirty="0"/>
          </a:p>
        </p:txBody>
      </p:sp>
      <p:sp>
        <p:nvSpPr>
          <p:cNvPr id="4" name="Slide Number Placeholder 3">
            <a:extLst>
              <a:ext uri="{FF2B5EF4-FFF2-40B4-BE49-F238E27FC236}">
                <a16:creationId xmlns:a16="http://schemas.microsoft.com/office/drawing/2014/main" id="{25A3FDCB-8FDD-451A-86CF-9420E4B0887E}"/>
              </a:ext>
            </a:extLst>
          </p:cNvPr>
          <p:cNvSpPr>
            <a:spLocks noGrp="1"/>
          </p:cNvSpPr>
          <p:nvPr>
            <p:ph type="sldNum" sz="quarter" idx="12"/>
          </p:nvPr>
        </p:nvSpPr>
        <p:spPr/>
        <p:txBody>
          <a:bodyPr/>
          <a:lstStyle/>
          <a:p>
            <a:fld id="{CC0149FD-98BB-4821-915B-09C9BFE4B727}" type="slidenum">
              <a:rPr lang="en-US" smtClean="0"/>
              <a:pPr/>
              <a:t>59</a:t>
            </a:fld>
            <a:endParaRPr lang="en-US" dirty="0"/>
          </a:p>
        </p:txBody>
      </p:sp>
      <p:sp>
        <p:nvSpPr>
          <p:cNvPr id="5" name="Date Placeholder 4">
            <a:extLst>
              <a:ext uri="{FF2B5EF4-FFF2-40B4-BE49-F238E27FC236}">
                <a16:creationId xmlns:a16="http://schemas.microsoft.com/office/drawing/2014/main" id="{11FFD752-0FC8-4BE4-B89A-5CBC005B394E}"/>
              </a:ext>
            </a:extLst>
          </p:cNvPr>
          <p:cNvSpPr>
            <a:spLocks noGrp="1"/>
          </p:cNvSpPr>
          <p:nvPr>
            <p:ph type="dt" sz="half" idx="10"/>
          </p:nvPr>
        </p:nvSpPr>
        <p:spPr/>
        <p:txBody>
          <a:bodyPr/>
          <a:lstStyle/>
          <a:p>
            <a:fld id="{17256740-3DC7-40BE-968F-29F94186F3AD}" type="datetime1">
              <a:rPr lang="vi-VN" smtClean="0"/>
              <a:t>30/12/2024</a:t>
            </a:fld>
            <a:endParaRPr lang="en-US" dirty="0"/>
          </a:p>
        </p:txBody>
      </p:sp>
    </p:spTree>
    <p:extLst>
      <p:ext uri="{BB962C8B-B14F-4D97-AF65-F5344CB8AC3E}">
        <p14:creationId xmlns:p14="http://schemas.microsoft.com/office/powerpoint/2010/main" val="832917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4EE37-AFB3-4585-B9E9-15F027631BFF}"/>
              </a:ext>
            </a:extLst>
          </p:cNvPr>
          <p:cNvSpPr>
            <a:spLocks noGrp="1"/>
          </p:cNvSpPr>
          <p:nvPr>
            <p:ph type="title"/>
          </p:nvPr>
        </p:nvSpPr>
        <p:spPr/>
        <p:txBody>
          <a:bodyPr/>
          <a:lstStyle/>
          <a:p>
            <a:r>
              <a:rPr lang="en-US" dirty="0"/>
              <a:t>Logic constructs</a:t>
            </a:r>
          </a:p>
        </p:txBody>
      </p:sp>
      <p:sp>
        <p:nvSpPr>
          <p:cNvPr id="3" name="Content Placeholder 2">
            <a:extLst>
              <a:ext uri="{FF2B5EF4-FFF2-40B4-BE49-F238E27FC236}">
                <a16:creationId xmlns:a16="http://schemas.microsoft.com/office/drawing/2014/main" id="{8FE35E5B-C84A-4CE4-BFA3-92E49F6C06B6}"/>
              </a:ext>
            </a:extLst>
          </p:cNvPr>
          <p:cNvSpPr>
            <a:spLocks noGrp="1"/>
          </p:cNvSpPr>
          <p:nvPr>
            <p:ph idx="1"/>
          </p:nvPr>
        </p:nvSpPr>
        <p:spPr/>
        <p:txBody>
          <a:bodyPr/>
          <a:lstStyle/>
          <a:p>
            <a:pPr marL="0" indent="0">
              <a:lnSpc>
                <a:spcPct val="150000"/>
              </a:lnSpc>
              <a:buNone/>
            </a:pPr>
            <a:r>
              <a:rPr lang="en-US" b="1" dirty="0"/>
              <a:t>Logic constructs</a:t>
            </a:r>
            <a:r>
              <a:rPr lang="en-US" dirty="0"/>
              <a:t>: Expressions enable us to write programs that perform calculations and execute statements in a sequential order.</a:t>
            </a:r>
          </a:p>
          <a:p>
            <a:pPr>
              <a:lnSpc>
                <a:spcPct val="150000"/>
              </a:lnSpc>
            </a:pPr>
            <a:r>
              <a:rPr lang="en-US" b="1" dirty="0"/>
              <a:t>Structured Programming</a:t>
            </a:r>
          </a:p>
          <a:p>
            <a:pPr>
              <a:lnSpc>
                <a:spcPct val="150000"/>
              </a:lnSpc>
            </a:pPr>
            <a:r>
              <a:rPr lang="en-US" b="1" dirty="0"/>
              <a:t>Logic constructs:</a:t>
            </a:r>
          </a:p>
          <a:p>
            <a:pPr lvl="1">
              <a:lnSpc>
                <a:spcPct val="150000"/>
              </a:lnSpc>
            </a:pPr>
            <a:r>
              <a:rPr lang="en-US" dirty="0"/>
              <a:t>Sequence constructs</a:t>
            </a:r>
          </a:p>
          <a:p>
            <a:pPr lvl="1">
              <a:lnSpc>
                <a:spcPct val="150000"/>
              </a:lnSpc>
            </a:pPr>
            <a:r>
              <a:rPr lang="en-US" dirty="0"/>
              <a:t>Selection constructs</a:t>
            </a:r>
          </a:p>
          <a:p>
            <a:pPr lvl="1">
              <a:lnSpc>
                <a:spcPct val="150000"/>
              </a:lnSpc>
            </a:pPr>
            <a:r>
              <a:rPr lang="en-US" dirty="0"/>
              <a:t>Iteration constructs</a:t>
            </a:r>
          </a:p>
        </p:txBody>
      </p:sp>
      <p:sp>
        <p:nvSpPr>
          <p:cNvPr id="4" name="Slide Number Placeholder 3">
            <a:extLst>
              <a:ext uri="{FF2B5EF4-FFF2-40B4-BE49-F238E27FC236}">
                <a16:creationId xmlns:a16="http://schemas.microsoft.com/office/drawing/2014/main" id="{24D484DA-66F0-4D33-A4CE-A7BCB8052E57}"/>
              </a:ext>
            </a:extLst>
          </p:cNvPr>
          <p:cNvSpPr>
            <a:spLocks noGrp="1"/>
          </p:cNvSpPr>
          <p:nvPr>
            <p:ph type="sldNum" sz="quarter" idx="12"/>
          </p:nvPr>
        </p:nvSpPr>
        <p:spPr/>
        <p:txBody>
          <a:bodyPr/>
          <a:lstStyle/>
          <a:p>
            <a:fld id="{CC0149FD-98BB-4821-915B-09C9BFE4B727}" type="slidenum">
              <a:rPr lang="en-US" smtClean="0"/>
              <a:pPr/>
              <a:t>6</a:t>
            </a:fld>
            <a:endParaRPr lang="en-US" dirty="0"/>
          </a:p>
        </p:txBody>
      </p:sp>
      <p:sp>
        <p:nvSpPr>
          <p:cNvPr id="5" name="Date Placeholder 4">
            <a:extLst>
              <a:ext uri="{FF2B5EF4-FFF2-40B4-BE49-F238E27FC236}">
                <a16:creationId xmlns:a16="http://schemas.microsoft.com/office/drawing/2014/main" id="{B631A170-BFF7-441A-ABD4-F887C80553B4}"/>
              </a:ext>
            </a:extLst>
          </p:cNvPr>
          <p:cNvSpPr>
            <a:spLocks noGrp="1"/>
          </p:cNvSpPr>
          <p:nvPr>
            <p:ph type="dt" sz="half" idx="10"/>
          </p:nvPr>
        </p:nvSpPr>
        <p:spPr/>
        <p:txBody>
          <a:bodyPr/>
          <a:lstStyle/>
          <a:p>
            <a:fld id="{17256740-3DC7-40BE-968F-29F94186F3AD}" type="datetime1">
              <a:rPr lang="vi-VN" smtClean="0"/>
              <a:t>30/12/2024</a:t>
            </a:fld>
            <a:endParaRPr lang="en-US" dirty="0"/>
          </a:p>
        </p:txBody>
      </p:sp>
    </p:spTree>
    <p:extLst>
      <p:ext uri="{BB962C8B-B14F-4D97-AF65-F5344CB8AC3E}">
        <p14:creationId xmlns:p14="http://schemas.microsoft.com/office/powerpoint/2010/main" val="15624295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93CF6-AFF1-481C-BAB5-147A77D88978}"/>
              </a:ext>
            </a:extLst>
          </p:cNvPr>
          <p:cNvSpPr>
            <a:spLocks noGrp="1"/>
          </p:cNvSpPr>
          <p:nvPr>
            <p:ph type="title"/>
          </p:nvPr>
        </p:nvSpPr>
        <p:spPr/>
        <p:txBody>
          <a:bodyPr/>
          <a:lstStyle/>
          <a:p>
            <a:r>
              <a:rPr lang="en-US" dirty="0"/>
              <a:t>Summary (cont.)</a:t>
            </a:r>
          </a:p>
        </p:txBody>
      </p:sp>
      <p:sp>
        <p:nvSpPr>
          <p:cNvPr id="3" name="Content Placeholder 2">
            <a:extLst>
              <a:ext uri="{FF2B5EF4-FFF2-40B4-BE49-F238E27FC236}">
                <a16:creationId xmlns:a16="http://schemas.microsoft.com/office/drawing/2014/main" id="{66EE7812-463F-4706-99B3-EDD80DA45C45}"/>
              </a:ext>
            </a:extLst>
          </p:cNvPr>
          <p:cNvSpPr>
            <a:spLocks noGrp="1"/>
          </p:cNvSpPr>
          <p:nvPr>
            <p:ph idx="1"/>
          </p:nvPr>
        </p:nvSpPr>
        <p:spPr/>
        <p:txBody>
          <a:bodyPr>
            <a:normAutofit lnSpcReduction="10000"/>
          </a:bodyPr>
          <a:lstStyle/>
          <a:p>
            <a:pPr>
              <a:lnSpc>
                <a:spcPct val="150000"/>
              </a:lnSpc>
            </a:pPr>
            <a:r>
              <a:rPr lang="en-US" b="1" dirty="0"/>
              <a:t>Logic constructs</a:t>
            </a:r>
            <a:r>
              <a:rPr lang="en-US" dirty="0"/>
              <a:t> = Statements can be used in a program.</a:t>
            </a:r>
          </a:p>
          <a:p>
            <a:pPr lvl="1">
              <a:lnSpc>
                <a:spcPct val="150000"/>
              </a:lnSpc>
            </a:pPr>
            <a:r>
              <a:rPr lang="en-US" dirty="0"/>
              <a:t>3 basic constructs: </a:t>
            </a:r>
          </a:p>
          <a:p>
            <a:pPr lvl="2">
              <a:lnSpc>
                <a:spcPct val="150000"/>
              </a:lnSpc>
            </a:pPr>
            <a:r>
              <a:rPr lang="en-US" dirty="0"/>
              <a:t>Sequence, </a:t>
            </a:r>
          </a:p>
          <a:p>
            <a:pPr lvl="2">
              <a:lnSpc>
                <a:spcPct val="150000"/>
              </a:lnSpc>
            </a:pPr>
            <a:r>
              <a:rPr lang="en-US" dirty="0"/>
              <a:t>selection constructs (if, if…else, ?:, switch), </a:t>
            </a:r>
          </a:p>
          <a:p>
            <a:pPr lvl="2">
              <a:lnSpc>
                <a:spcPct val="150000"/>
              </a:lnSpc>
            </a:pPr>
            <a:r>
              <a:rPr lang="en-US" dirty="0"/>
              <a:t>Iteration constructs (for/ while/ do … while)</a:t>
            </a:r>
          </a:p>
          <a:p>
            <a:pPr>
              <a:lnSpc>
                <a:spcPct val="150000"/>
              </a:lnSpc>
            </a:pPr>
            <a:r>
              <a:rPr lang="en-US" b="1" dirty="0"/>
              <a:t>Walkthrough</a:t>
            </a:r>
            <a:r>
              <a:rPr lang="en-US" dirty="0"/>
              <a:t>: </a:t>
            </a:r>
            <a:r>
              <a:rPr lang="en-US" sz="2300" dirty="0"/>
              <a:t>Code are executed by yourself, Tasks in a walkthrough: </a:t>
            </a:r>
            <a:r>
              <a:rPr lang="en-US" sz="2300" u="sng" dirty="0"/>
              <a:t>a record of the changes</a:t>
            </a:r>
            <a:r>
              <a:rPr lang="en-US" sz="2300" dirty="0"/>
              <a:t> that occur in the values of </a:t>
            </a:r>
            <a:r>
              <a:rPr lang="en-US" sz="2300" u="sng" dirty="0"/>
              <a:t>program variables</a:t>
            </a:r>
            <a:r>
              <a:rPr lang="en-US" sz="2300" dirty="0"/>
              <a:t> and  listing of the output, if any, produced by the program. Debug &amp; Fix code in the program.</a:t>
            </a:r>
          </a:p>
        </p:txBody>
      </p:sp>
      <p:sp>
        <p:nvSpPr>
          <p:cNvPr id="4" name="Slide Number Placeholder 3">
            <a:extLst>
              <a:ext uri="{FF2B5EF4-FFF2-40B4-BE49-F238E27FC236}">
                <a16:creationId xmlns:a16="http://schemas.microsoft.com/office/drawing/2014/main" id="{2CDD25E8-DCF1-4B0F-9D7E-31757C32AC96}"/>
              </a:ext>
            </a:extLst>
          </p:cNvPr>
          <p:cNvSpPr>
            <a:spLocks noGrp="1"/>
          </p:cNvSpPr>
          <p:nvPr>
            <p:ph type="sldNum" sz="quarter" idx="12"/>
          </p:nvPr>
        </p:nvSpPr>
        <p:spPr/>
        <p:txBody>
          <a:bodyPr/>
          <a:lstStyle/>
          <a:p>
            <a:fld id="{CC0149FD-98BB-4821-915B-09C9BFE4B727}" type="slidenum">
              <a:rPr lang="en-US" smtClean="0"/>
              <a:pPr/>
              <a:t>60</a:t>
            </a:fld>
            <a:endParaRPr lang="en-US" dirty="0"/>
          </a:p>
        </p:txBody>
      </p:sp>
      <p:sp>
        <p:nvSpPr>
          <p:cNvPr id="5" name="Date Placeholder 4">
            <a:extLst>
              <a:ext uri="{FF2B5EF4-FFF2-40B4-BE49-F238E27FC236}">
                <a16:creationId xmlns:a16="http://schemas.microsoft.com/office/drawing/2014/main" id="{442A3F55-469E-4103-BA6A-9C2AFD14D209}"/>
              </a:ext>
            </a:extLst>
          </p:cNvPr>
          <p:cNvSpPr>
            <a:spLocks noGrp="1"/>
          </p:cNvSpPr>
          <p:nvPr>
            <p:ph type="dt" sz="half" idx="10"/>
          </p:nvPr>
        </p:nvSpPr>
        <p:spPr/>
        <p:txBody>
          <a:bodyPr/>
          <a:lstStyle/>
          <a:p>
            <a:fld id="{17256740-3DC7-40BE-968F-29F94186F3AD}" type="datetime1">
              <a:rPr lang="vi-VN" smtClean="0"/>
              <a:t>30/12/2024</a:t>
            </a:fld>
            <a:endParaRPr lang="en-US" dirty="0"/>
          </a:p>
        </p:txBody>
      </p:sp>
    </p:spTree>
    <p:extLst>
      <p:ext uri="{BB962C8B-B14F-4D97-AF65-F5344CB8AC3E}">
        <p14:creationId xmlns:p14="http://schemas.microsoft.com/office/powerpoint/2010/main" val="3952379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DEF3A-A7DB-4AB6-B236-A92F54D488EC}"/>
              </a:ext>
            </a:extLst>
          </p:cNvPr>
          <p:cNvSpPr>
            <a:spLocks noGrp="1"/>
          </p:cNvSpPr>
          <p:nvPr>
            <p:ph type="title"/>
          </p:nvPr>
        </p:nvSpPr>
        <p:spPr/>
        <p:txBody>
          <a:bodyPr/>
          <a:lstStyle/>
          <a:p>
            <a:r>
              <a:rPr lang="en-US" dirty="0"/>
              <a:t>1. Structured Programming</a:t>
            </a:r>
          </a:p>
        </p:txBody>
      </p:sp>
      <p:sp>
        <p:nvSpPr>
          <p:cNvPr id="3" name="Content Placeholder 2">
            <a:extLst>
              <a:ext uri="{FF2B5EF4-FFF2-40B4-BE49-F238E27FC236}">
                <a16:creationId xmlns:a16="http://schemas.microsoft.com/office/drawing/2014/main" id="{C0A6135A-2EE5-4872-859A-155567D21A20}"/>
              </a:ext>
            </a:extLst>
          </p:cNvPr>
          <p:cNvSpPr>
            <a:spLocks noGrp="1"/>
          </p:cNvSpPr>
          <p:nvPr>
            <p:ph idx="1"/>
          </p:nvPr>
        </p:nvSpPr>
        <p:spPr>
          <a:xfrm>
            <a:off x="838201" y="1438490"/>
            <a:ext cx="6150428" cy="5042210"/>
          </a:xfrm>
        </p:spPr>
        <p:txBody>
          <a:bodyPr>
            <a:normAutofit fontScale="92500" lnSpcReduction="10000"/>
          </a:bodyPr>
          <a:lstStyle/>
          <a:p>
            <a:r>
              <a:rPr lang="en-US" dirty="0"/>
              <a:t>Structure of a program code should be organize in a manner so that it is </a:t>
            </a:r>
            <a:r>
              <a:rPr lang="en-US" dirty="0">
                <a:solidFill>
                  <a:srgbClr val="0000FF"/>
                </a:solidFill>
              </a:rPr>
              <a:t>understandable, testable and readily modifiable</a:t>
            </a:r>
            <a:r>
              <a:rPr lang="en-US" dirty="0"/>
              <a:t>.</a:t>
            </a:r>
          </a:p>
          <a:p>
            <a:pPr>
              <a:buFont typeface="Wingdings" panose="05000000000000000000" pitchFamily="2" charset="2"/>
              <a:buChar char="à"/>
            </a:pPr>
            <a:r>
              <a:rPr lang="en-US" dirty="0">
                <a:sym typeface="Wingdings" panose="05000000000000000000" pitchFamily="2" charset="2"/>
              </a:rPr>
              <a:t>It c</a:t>
            </a:r>
            <a:r>
              <a:rPr lang="en-US" dirty="0"/>
              <a:t>onsists of simple logical constructs, each of which has </a:t>
            </a:r>
            <a:r>
              <a:rPr lang="en-US" u="sng" dirty="0">
                <a:solidFill>
                  <a:srgbClr val="FF0000"/>
                </a:solidFill>
              </a:rPr>
              <a:t>one entry point and one exit point</a:t>
            </a:r>
            <a:r>
              <a:rPr lang="en-US" dirty="0"/>
              <a:t>.</a:t>
            </a:r>
          </a:p>
          <a:p>
            <a:r>
              <a:rPr lang="en-US" dirty="0"/>
              <a:t>The beginning step for developing a program is DESIGN using</a:t>
            </a:r>
          </a:p>
          <a:p>
            <a:pPr lvl="1">
              <a:lnSpc>
                <a:spcPct val="90000"/>
              </a:lnSpc>
            </a:pPr>
            <a:r>
              <a:rPr lang="en-US" b="1" dirty="0"/>
              <a:t>Pseudo-coding or </a:t>
            </a:r>
          </a:p>
          <a:p>
            <a:pPr lvl="1">
              <a:lnSpc>
                <a:spcPct val="90000"/>
              </a:lnSpc>
            </a:pPr>
            <a:r>
              <a:rPr lang="en-US" b="1" dirty="0"/>
              <a:t>Flow charting</a:t>
            </a:r>
          </a:p>
        </p:txBody>
      </p:sp>
      <p:sp>
        <p:nvSpPr>
          <p:cNvPr id="4" name="Slide Number Placeholder 3">
            <a:extLst>
              <a:ext uri="{FF2B5EF4-FFF2-40B4-BE49-F238E27FC236}">
                <a16:creationId xmlns:a16="http://schemas.microsoft.com/office/drawing/2014/main" id="{76DA3918-66B7-48CD-AADF-104929A8922B}"/>
              </a:ext>
            </a:extLst>
          </p:cNvPr>
          <p:cNvSpPr>
            <a:spLocks noGrp="1"/>
          </p:cNvSpPr>
          <p:nvPr>
            <p:ph type="sldNum" sz="quarter" idx="12"/>
          </p:nvPr>
        </p:nvSpPr>
        <p:spPr/>
        <p:txBody>
          <a:bodyPr/>
          <a:lstStyle/>
          <a:p>
            <a:fld id="{CC0149FD-98BB-4821-915B-09C9BFE4B727}" type="slidenum">
              <a:rPr lang="en-US" smtClean="0"/>
              <a:pPr/>
              <a:t>7</a:t>
            </a:fld>
            <a:endParaRPr lang="en-US" dirty="0"/>
          </a:p>
        </p:txBody>
      </p:sp>
      <p:sp>
        <p:nvSpPr>
          <p:cNvPr id="5" name="Date Placeholder 4">
            <a:extLst>
              <a:ext uri="{FF2B5EF4-FFF2-40B4-BE49-F238E27FC236}">
                <a16:creationId xmlns:a16="http://schemas.microsoft.com/office/drawing/2014/main" id="{23F681BE-5CD1-4806-92E7-B0FA4F793DFA}"/>
              </a:ext>
            </a:extLst>
          </p:cNvPr>
          <p:cNvSpPr>
            <a:spLocks noGrp="1"/>
          </p:cNvSpPr>
          <p:nvPr>
            <p:ph type="dt" sz="half" idx="10"/>
          </p:nvPr>
        </p:nvSpPr>
        <p:spPr/>
        <p:txBody>
          <a:bodyPr/>
          <a:lstStyle/>
          <a:p>
            <a:fld id="{17256740-3DC7-40BE-968F-29F94186F3AD}" type="datetime1">
              <a:rPr lang="vi-VN" smtClean="0"/>
              <a:t>30/12/2024</a:t>
            </a:fld>
            <a:endParaRPr lang="en-US" dirty="0"/>
          </a:p>
        </p:txBody>
      </p:sp>
      <p:pic>
        <p:nvPicPr>
          <p:cNvPr id="7" name="Picture 6">
            <a:extLst>
              <a:ext uri="{FF2B5EF4-FFF2-40B4-BE49-F238E27FC236}">
                <a16:creationId xmlns:a16="http://schemas.microsoft.com/office/drawing/2014/main" id="{46D3388B-5893-41AD-AF94-AB8AAC1C5346}"/>
              </a:ext>
            </a:extLst>
          </p:cNvPr>
          <p:cNvPicPr>
            <a:picLocks noChangeAspect="1"/>
          </p:cNvPicPr>
          <p:nvPr/>
        </p:nvPicPr>
        <p:blipFill>
          <a:blip r:embed="rId2"/>
          <a:stretch>
            <a:fillRect/>
          </a:stretch>
        </p:blipFill>
        <p:spPr>
          <a:xfrm>
            <a:off x="7755904" y="1578429"/>
            <a:ext cx="4079659" cy="4185624"/>
          </a:xfrm>
          <a:prstGeom prst="rect">
            <a:avLst/>
          </a:prstGeom>
        </p:spPr>
      </p:pic>
    </p:spTree>
    <p:extLst>
      <p:ext uri="{BB962C8B-B14F-4D97-AF65-F5344CB8AC3E}">
        <p14:creationId xmlns:p14="http://schemas.microsoft.com/office/powerpoint/2010/main" val="3299496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890D2-33EE-4AFF-A627-3C7F3B7DB101}"/>
              </a:ext>
            </a:extLst>
          </p:cNvPr>
          <p:cNvSpPr>
            <a:spLocks noGrp="1"/>
          </p:cNvSpPr>
          <p:nvPr>
            <p:ph type="title"/>
          </p:nvPr>
        </p:nvSpPr>
        <p:spPr/>
        <p:txBody>
          <a:bodyPr/>
          <a:lstStyle/>
          <a:p>
            <a:r>
              <a:rPr lang="en-US" dirty="0"/>
              <a:t>Structured Programming - </a:t>
            </a:r>
            <a:r>
              <a:rPr lang="en-US" dirty="0">
                <a:solidFill>
                  <a:srgbClr val="FF0000"/>
                </a:solidFill>
              </a:rPr>
              <a:t>Pseudo-code</a:t>
            </a:r>
          </a:p>
        </p:txBody>
      </p:sp>
      <p:sp>
        <p:nvSpPr>
          <p:cNvPr id="3" name="Content Placeholder 2">
            <a:extLst>
              <a:ext uri="{FF2B5EF4-FFF2-40B4-BE49-F238E27FC236}">
                <a16:creationId xmlns:a16="http://schemas.microsoft.com/office/drawing/2014/main" id="{88E3CFF0-CE22-4AB8-ADD9-531790DF67C3}"/>
              </a:ext>
            </a:extLst>
          </p:cNvPr>
          <p:cNvSpPr>
            <a:spLocks noGrp="1"/>
          </p:cNvSpPr>
          <p:nvPr>
            <p:ph idx="1"/>
          </p:nvPr>
        </p:nvSpPr>
        <p:spPr>
          <a:xfrm>
            <a:off x="838201" y="1438490"/>
            <a:ext cx="10515600" cy="2839596"/>
          </a:xfrm>
        </p:spPr>
        <p:txBody>
          <a:bodyPr>
            <a:normAutofit/>
          </a:bodyPr>
          <a:lstStyle/>
          <a:p>
            <a:r>
              <a:rPr lang="en-US" sz="2400" b="1" dirty="0"/>
              <a:t>Pseudo-code</a:t>
            </a:r>
            <a:r>
              <a:rPr lang="en-US" sz="2400" dirty="0"/>
              <a:t> is a set of shorthand notes in a human (non-programming) language that itemizes the key steps in the sequence of instructions that produce a programming solution. </a:t>
            </a:r>
          </a:p>
          <a:p>
            <a:r>
              <a:rPr lang="en-US" sz="2400" b="1" dirty="0"/>
              <a:t>Example 1</a:t>
            </a:r>
            <a:r>
              <a:rPr lang="en-US" sz="2400" dirty="0"/>
              <a:t>: Calculating the absolute value of an integer inputted from the keyboard.</a:t>
            </a:r>
          </a:p>
        </p:txBody>
      </p:sp>
      <p:sp>
        <p:nvSpPr>
          <p:cNvPr id="4" name="Slide Number Placeholder 3">
            <a:extLst>
              <a:ext uri="{FF2B5EF4-FFF2-40B4-BE49-F238E27FC236}">
                <a16:creationId xmlns:a16="http://schemas.microsoft.com/office/drawing/2014/main" id="{83D0D7FF-B3D4-4649-A291-08CC42C1E133}"/>
              </a:ext>
            </a:extLst>
          </p:cNvPr>
          <p:cNvSpPr>
            <a:spLocks noGrp="1"/>
          </p:cNvSpPr>
          <p:nvPr>
            <p:ph type="sldNum" sz="quarter" idx="12"/>
          </p:nvPr>
        </p:nvSpPr>
        <p:spPr/>
        <p:txBody>
          <a:bodyPr/>
          <a:lstStyle/>
          <a:p>
            <a:fld id="{CC0149FD-98BB-4821-915B-09C9BFE4B727}" type="slidenum">
              <a:rPr lang="en-US" smtClean="0"/>
              <a:pPr/>
              <a:t>8</a:t>
            </a:fld>
            <a:endParaRPr lang="en-US" dirty="0"/>
          </a:p>
        </p:txBody>
      </p:sp>
      <p:sp>
        <p:nvSpPr>
          <p:cNvPr id="5" name="Date Placeholder 4">
            <a:extLst>
              <a:ext uri="{FF2B5EF4-FFF2-40B4-BE49-F238E27FC236}">
                <a16:creationId xmlns:a16="http://schemas.microsoft.com/office/drawing/2014/main" id="{B67F0A50-A4AC-48D0-8CBD-8462D2E1DD1F}"/>
              </a:ext>
            </a:extLst>
          </p:cNvPr>
          <p:cNvSpPr>
            <a:spLocks noGrp="1"/>
          </p:cNvSpPr>
          <p:nvPr>
            <p:ph type="dt" sz="half" idx="10"/>
          </p:nvPr>
        </p:nvSpPr>
        <p:spPr/>
        <p:txBody>
          <a:bodyPr/>
          <a:lstStyle/>
          <a:p>
            <a:fld id="{17256740-3DC7-40BE-968F-29F94186F3AD}" type="datetime1">
              <a:rPr lang="vi-VN" smtClean="0"/>
              <a:t>30/12/2024</a:t>
            </a:fld>
            <a:endParaRPr lang="en-US" dirty="0"/>
          </a:p>
        </p:txBody>
      </p:sp>
      <p:graphicFrame>
        <p:nvGraphicFramePr>
          <p:cNvPr id="6" name="Table 6">
            <a:extLst>
              <a:ext uri="{FF2B5EF4-FFF2-40B4-BE49-F238E27FC236}">
                <a16:creationId xmlns:a16="http://schemas.microsoft.com/office/drawing/2014/main" id="{9CE5A1A4-E5C7-43D0-97D7-2B3E90BF81A7}"/>
              </a:ext>
            </a:extLst>
          </p:cNvPr>
          <p:cNvGraphicFramePr>
            <a:graphicFrameLocks noGrp="1"/>
          </p:cNvGraphicFramePr>
          <p:nvPr>
            <p:extLst>
              <p:ext uri="{D42A27DB-BD31-4B8C-83A1-F6EECF244321}">
                <p14:modId xmlns:p14="http://schemas.microsoft.com/office/powerpoint/2010/main" val="3545252121"/>
              </p:ext>
            </p:extLst>
          </p:nvPr>
        </p:nvGraphicFramePr>
        <p:xfrm>
          <a:off x="1313542" y="4278086"/>
          <a:ext cx="10040257" cy="1979051"/>
        </p:xfrm>
        <a:graphic>
          <a:graphicData uri="http://schemas.openxmlformats.org/drawingml/2006/table">
            <a:tbl>
              <a:tblPr firstRow="1" bandRow="1">
                <a:tableStyleId>{08FB837D-C827-4EFA-A057-4D05807E0F7C}</a:tableStyleId>
              </a:tblPr>
              <a:tblGrid>
                <a:gridCol w="10040257">
                  <a:extLst>
                    <a:ext uri="{9D8B030D-6E8A-4147-A177-3AD203B41FA5}">
                      <a16:colId xmlns:a16="http://schemas.microsoft.com/office/drawing/2014/main" val="3296691210"/>
                    </a:ext>
                  </a:extLst>
                </a:gridCol>
              </a:tblGrid>
              <a:tr h="1979051">
                <a:tc>
                  <a:txBody>
                    <a:bodyPr/>
                    <a:lstStyle/>
                    <a:p>
                      <a:pPr marL="285750" indent="-285750">
                        <a:lnSpc>
                          <a:spcPct val="150000"/>
                        </a:lnSpc>
                        <a:buFont typeface="Wingdings" panose="05000000000000000000" pitchFamily="2" charset="2"/>
                        <a:buChar char="ü"/>
                      </a:pPr>
                      <a:r>
                        <a:rPr lang="en-US" sz="2000" dirty="0"/>
                        <a:t>Prompt the user for an integer value </a:t>
                      </a:r>
                    </a:p>
                    <a:p>
                      <a:pPr marL="285750" indent="-285750">
                        <a:lnSpc>
                          <a:spcPct val="150000"/>
                        </a:lnSpc>
                        <a:buFont typeface="Wingdings" panose="05000000000000000000" pitchFamily="2" charset="2"/>
                        <a:buChar char="ü"/>
                      </a:pPr>
                      <a:r>
                        <a:rPr lang="en-US" sz="2000" dirty="0"/>
                        <a:t>Accept an integer value from the user and store it in x </a:t>
                      </a:r>
                    </a:p>
                    <a:p>
                      <a:pPr marL="285750" indent="-285750">
                        <a:lnSpc>
                          <a:spcPct val="150000"/>
                        </a:lnSpc>
                        <a:buFont typeface="Wingdings" panose="05000000000000000000" pitchFamily="2" charset="2"/>
                        <a:buChar char="ü"/>
                      </a:pPr>
                      <a:r>
                        <a:rPr lang="en-US" sz="2000" dirty="0"/>
                        <a:t>If  x  is negative then x = -x  </a:t>
                      </a:r>
                    </a:p>
                    <a:p>
                      <a:pPr marL="285750" indent="-285750">
                        <a:lnSpc>
                          <a:spcPct val="150000"/>
                        </a:lnSpc>
                        <a:buFont typeface="Wingdings" panose="05000000000000000000" pitchFamily="2" charset="2"/>
                        <a:buChar char="ü"/>
                      </a:pPr>
                      <a:r>
                        <a:rPr lang="en-US" sz="2000" dirty="0"/>
                        <a:t>Display x</a:t>
                      </a:r>
                      <a:endParaRPr lang="en-US" sz="2000" dirty="0">
                        <a:latin typeface="Calibri" panose="020F0502020204030204" pitchFamily="34" charset="0"/>
                        <a:cs typeface="Calibri" panose="020F0502020204030204" pitchFamily="34" charset="0"/>
                      </a:endParaRPr>
                    </a:p>
                  </a:txBody>
                  <a:tcPr>
                    <a:solidFill>
                      <a:schemeClr val="accent2"/>
                    </a:solidFill>
                  </a:tcPr>
                </a:tc>
                <a:extLst>
                  <a:ext uri="{0D108BD9-81ED-4DB2-BD59-A6C34878D82A}">
                    <a16:rowId xmlns:a16="http://schemas.microsoft.com/office/drawing/2014/main" val="3628438804"/>
                  </a:ext>
                </a:extLst>
              </a:tr>
            </a:tbl>
          </a:graphicData>
        </a:graphic>
      </p:graphicFrame>
    </p:spTree>
    <p:extLst>
      <p:ext uri="{BB962C8B-B14F-4D97-AF65-F5344CB8AC3E}">
        <p14:creationId xmlns:p14="http://schemas.microsoft.com/office/powerpoint/2010/main" val="1985696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CAB2C-A397-457B-B96B-1CDF484D9E95}"/>
              </a:ext>
            </a:extLst>
          </p:cNvPr>
          <p:cNvSpPr>
            <a:spLocks noGrp="1"/>
          </p:cNvSpPr>
          <p:nvPr>
            <p:ph type="title"/>
          </p:nvPr>
        </p:nvSpPr>
        <p:spPr>
          <a:xfrm>
            <a:off x="3228131" y="329145"/>
            <a:ext cx="6634317" cy="575433"/>
          </a:xfrm>
        </p:spPr>
        <p:txBody>
          <a:bodyPr/>
          <a:lstStyle/>
          <a:p>
            <a:r>
              <a:rPr lang="en-US" sz="3000" dirty="0"/>
              <a:t>Pseudo-code </a:t>
            </a:r>
            <a:r>
              <a:rPr lang="en-US" sz="3000" dirty="0">
                <a:sym typeface="Wingdings" panose="05000000000000000000" pitchFamily="2" charset="2"/>
              </a:rPr>
              <a:t> a program</a:t>
            </a:r>
            <a:endParaRPr lang="en-US" sz="3000" dirty="0"/>
          </a:p>
        </p:txBody>
      </p:sp>
      <p:sp>
        <p:nvSpPr>
          <p:cNvPr id="4" name="Slide Number Placeholder 3">
            <a:extLst>
              <a:ext uri="{FF2B5EF4-FFF2-40B4-BE49-F238E27FC236}">
                <a16:creationId xmlns:a16="http://schemas.microsoft.com/office/drawing/2014/main" id="{23FBEF4E-58D8-4EA8-9BA0-566699A00684}"/>
              </a:ext>
            </a:extLst>
          </p:cNvPr>
          <p:cNvSpPr>
            <a:spLocks noGrp="1"/>
          </p:cNvSpPr>
          <p:nvPr>
            <p:ph type="sldNum" sz="quarter" idx="12"/>
          </p:nvPr>
        </p:nvSpPr>
        <p:spPr/>
        <p:txBody>
          <a:bodyPr/>
          <a:lstStyle/>
          <a:p>
            <a:fld id="{CC0149FD-98BB-4821-915B-09C9BFE4B727}" type="slidenum">
              <a:rPr lang="en-US" smtClean="0"/>
              <a:pPr/>
              <a:t>9</a:t>
            </a:fld>
            <a:endParaRPr lang="en-US" dirty="0"/>
          </a:p>
        </p:txBody>
      </p:sp>
      <p:sp>
        <p:nvSpPr>
          <p:cNvPr id="5" name="Date Placeholder 4">
            <a:extLst>
              <a:ext uri="{FF2B5EF4-FFF2-40B4-BE49-F238E27FC236}">
                <a16:creationId xmlns:a16="http://schemas.microsoft.com/office/drawing/2014/main" id="{C91EC046-02BB-4BD4-887C-D0FF18511EC2}"/>
              </a:ext>
            </a:extLst>
          </p:cNvPr>
          <p:cNvSpPr>
            <a:spLocks noGrp="1"/>
          </p:cNvSpPr>
          <p:nvPr>
            <p:ph type="dt" sz="half" idx="10"/>
          </p:nvPr>
        </p:nvSpPr>
        <p:spPr/>
        <p:txBody>
          <a:bodyPr/>
          <a:lstStyle/>
          <a:p>
            <a:fld id="{17256740-3DC7-40BE-968F-29F94186F3AD}" type="datetime1">
              <a:rPr lang="vi-VN" smtClean="0"/>
              <a:t>30/12/2024</a:t>
            </a:fld>
            <a:endParaRPr lang="en-US" dirty="0"/>
          </a:p>
        </p:txBody>
      </p:sp>
      <p:graphicFrame>
        <p:nvGraphicFramePr>
          <p:cNvPr id="6" name="Table 6">
            <a:extLst>
              <a:ext uri="{FF2B5EF4-FFF2-40B4-BE49-F238E27FC236}">
                <a16:creationId xmlns:a16="http://schemas.microsoft.com/office/drawing/2014/main" id="{CB747B09-1912-4B52-9696-AB70E6856CA1}"/>
              </a:ext>
            </a:extLst>
          </p:cNvPr>
          <p:cNvGraphicFramePr>
            <a:graphicFrameLocks noGrp="1"/>
          </p:cNvGraphicFramePr>
          <p:nvPr>
            <p:extLst>
              <p:ext uri="{D42A27DB-BD31-4B8C-83A1-F6EECF244321}">
                <p14:modId xmlns:p14="http://schemas.microsoft.com/office/powerpoint/2010/main" val="2819727878"/>
              </p:ext>
            </p:extLst>
          </p:nvPr>
        </p:nvGraphicFramePr>
        <p:xfrm>
          <a:off x="1042741" y="1355017"/>
          <a:ext cx="5810343" cy="1137184"/>
        </p:xfrm>
        <a:graphic>
          <a:graphicData uri="http://schemas.openxmlformats.org/drawingml/2006/table">
            <a:tbl>
              <a:tblPr firstRow="1" bandRow="1">
                <a:tableStyleId>{08FB837D-C827-4EFA-A057-4D05807E0F7C}</a:tableStyleId>
              </a:tblPr>
              <a:tblGrid>
                <a:gridCol w="5810343">
                  <a:extLst>
                    <a:ext uri="{9D8B030D-6E8A-4147-A177-3AD203B41FA5}">
                      <a16:colId xmlns:a16="http://schemas.microsoft.com/office/drawing/2014/main" val="3296691210"/>
                    </a:ext>
                  </a:extLst>
                </a:gridCol>
              </a:tblGrid>
              <a:tr h="1137184">
                <a:tc>
                  <a:txBody>
                    <a:bodyPr/>
                    <a:lstStyle/>
                    <a:p>
                      <a:pPr marL="285750" indent="-285750">
                        <a:lnSpc>
                          <a:spcPct val="100000"/>
                        </a:lnSpc>
                        <a:buFont typeface="Wingdings" panose="05000000000000000000" pitchFamily="2" charset="2"/>
                        <a:buChar char="ü"/>
                      </a:pPr>
                      <a:r>
                        <a:rPr lang="en-US" sz="1600" dirty="0"/>
                        <a:t>Prompt the user for an integer value </a:t>
                      </a:r>
                    </a:p>
                    <a:p>
                      <a:pPr marL="285750" indent="-285750">
                        <a:lnSpc>
                          <a:spcPct val="100000"/>
                        </a:lnSpc>
                        <a:buFont typeface="Wingdings" panose="05000000000000000000" pitchFamily="2" charset="2"/>
                        <a:buChar char="ü"/>
                      </a:pPr>
                      <a:r>
                        <a:rPr lang="en-US" sz="1600" dirty="0"/>
                        <a:t>Accept an integer value from the user and store it in x </a:t>
                      </a:r>
                    </a:p>
                    <a:p>
                      <a:pPr marL="285750" indent="-285750">
                        <a:lnSpc>
                          <a:spcPct val="100000"/>
                        </a:lnSpc>
                        <a:buFont typeface="Wingdings" panose="05000000000000000000" pitchFamily="2" charset="2"/>
                        <a:buChar char="ü"/>
                      </a:pPr>
                      <a:r>
                        <a:rPr lang="en-US" sz="1600" dirty="0"/>
                        <a:t>If  x  is negative then x = -x  </a:t>
                      </a:r>
                    </a:p>
                    <a:p>
                      <a:pPr marL="285750" indent="-285750">
                        <a:lnSpc>
                          <a:spcPct val="100000"/>
                        </a:lnSpc>
                        <a:buFont typeface="Wingdings" panose="05000000000000000000" pitchFamily="2" charset="2"/>
                        <a:buChar char="ü"/>
                      </a:pPr>
                      <a:r>
                        <a:rPr lang="en-US" sz="1600" dirty="0"/>
                        <a:t>Display x</a:t>
                      </a:r>
                      <a:endParaRPr lang="en-US" sz="1600" dirty="0">
                        <a:latin typeface="Calibri" panose="020F0502020204030204" pitchFamily="34" charset="0"/>
                        <a:cs typeface="Calibri" panose="020F0502020204030204" pitchFamily="34" charset="0"/>
                      </a:endParaRPr>
                    </a:p>
                  </a:txBody>
                  <a:tcPr>
                    <a:solidFill>
                      <a:schemeClr val="accent2"/>
                    </a:solidFill>
                  </a:tcPr>
                </a:tc>
                <a:extLst>
                  <a:ext uri="{0D108BD9-81ED-4DB2-BD59-A6C34878D82A}">
                    <a16:rowId xmlns:a16="http://schemas.microsoft.com/office/drawing/2014/main" val="3628438804"/>
                  </a:ext>
                </a:extLst>
              </a:tr>
            </a:tbl>
          </a:graphicData>
        </a:graphic>
      </p:graphicFrame>
      <p:pic>
        <p:nvPicPr>
          <p:cNvPr id="10" name="Picture 9">
            <a:extLst>
              <a:ext uri="{FF2B5EF4-FFF2-40B4-BE49-F238E27FC236}">
                <a16:creationId xmlns:a16="http://schemas.microsoft.com/office/drawing/2014/main" id="{37E335EF-F0BF-4912-B0AC-2736FFA11488}"/>
              </a:ext>
            </a:extLst>
          </p:cNvPr>
          <p:cNvPicPr>
            <a:picLocks noChangeAspect="1"/>
          </p:cNvPicPr>
          <p:nvPr/>
        </p:nvPicPr>
        <p:blipFill>
          <a:blip r:embed="rId2"/>
          <a:stretch>
            <a:fillRect/>
          </a:stretch>
        </p:blipFill>
        <p:spPr>
          <a:xfrm>
            <a:off x="214374" y="3048001"/>
            <a:ext cx="3367025" cy="2111270"/>
          </a:xfrm>
          <a:prstGeom prst="rect">
            <a:avLst/>
          </a:prstGeom>
          <a:ln>
            <a:solidFill>
              <a:srgbClr val="002060"/>
            </a:solidFill>
          </a:ln>
        </p:spPr>
      </p:pic>
      <p:pic>
        <p:nvPicPr>
          <p:cNvPr id="14" name="Picture 13">
            <a:extLst>
              <a:ext uri="{FF2B5EF4-FFF2-40B4-BE49-F238E27FC236}">
                <a16:creationId xmlns:a16="http://schemas.microsoft.com/office/drawing/2014/main" id="{E7B4E93A-59A9-48A4-A443-DA64D7EA1395}"/>
              </a:ext>
            </a:extLst>
          </p:cNvPr>
          <p:cNvPicPr>
            <a:picLocks noChangeAspect="1"/>
          </p:cNvPicPr>
          <p:nvPr/>
        </p:nvPicPr>
        <p:blipFill>
          <a:blip r:embed="rId3"/>
          <a:stretch>
            <a:fillRect/>
          </a:stretch>
        </p:blipFill>
        <p:spPr>
          <a:xfrm>
            <a:off x="4100051" y="3048002"/>
            <a:ext cx="3367025" cy="2111270"/>
          </a:xfrm>
          <a:prstGeom prst="rect">
            <a:avLst/>
          </a:prstGeom>
          <a:ln>
            <a:solidFill>
              <a:srgbClr val="002060"/>
            </a:solidFill>
          </a:ln>
        </p:spPr>
      </p:pic>
      <p:pic>
        <p:nvPicPr>
          <p:cNvPr id="16" name="Picture 15">
            <a:extLst>
              <a:ext uri="{FF2B5EF4-FFF2-40B4-BE49-F238E27FC236}">
                <a16:creationId xmlns:a16="http://schemas.microsoft.com/office/drawing/2014/main" id="{9DD2B56E-944E-46CD-B795-D37C05A0540B}"/>
              </a:ext>
            </a:extLst>
          </p:cNvPr>
          <p:cNvPicPr>
            <a:picLocks noChangeAspect="1"/>
          </p:cNvPicPr>
          <p:nvPr/>
        </p:nvPicPr>
        <p:blipFill>
          <a:blip r:embed="rId4"/>
          <a:stretch>
            <a:fillRect/>
          </a:stretch>
        </p:blipFill>
        <p:spPr>
          <a:xfrm>
            <a:off x="4100051" y="5485059"/>
            <a:ext cx="3367025" cy="851898"/>
          </a:xfrm>
          <a:prstGeom prst="rect">
            <a:avLst/>
          </a:prstGeom>
          <a:ln>
            <a:solidFill>
              <a:srgbClr val="002060"/>
            </a:solidFill>
          </a:ln>
        </p:spPr>
      </p:pic>
      <p:pic>
        <p:nvPicPr>
          <p:cNvPr id="18" name="Picture 17">
            <a:extLst>
              <a:ext uri="{FF2B5EF4-FFF2-40B4-BE49-F238E27FC236}">
                <a16:creationId xmlns:a16="http://schemas.microsoft.com/office/drawing/2014/main" id="{D2559882-BB02-43F8-AB2F-D0EBB62863C2}"/>
              </a:ext>
            </a:extLst>
          </p:cNvPr>
          <p:cNvPicPr>
            <a:picLocks noChangeAspect="1"/>
          </p:cNvPicPr>
          <p:nvPr/>
        </p:nvPicPr>
        <p:blipFill>
          <a:blip r:embed="rId5"/>
          <a:stretch>
            <a:fillRect/>
          </a:stretch>
        </p:blipFill>
        <p:spPr>
          <a:xfrm>
            <a:off x="285657" y="5466544"/>
            <a:ext cx="3295742" cy="870413"/>
          </a:xfrm>
          <a:prstGeom prst="rect">
            <a:avLst/>
          </a:prstGeom>
          <a:ln>
            <a:solidFill>
              <a:srgbClr val="002060"/>
            </a:solidFill>
          </a:ln>
        </p:spPr>
      </p:pic>
      <p:pic>
        <p:nvPicPr>
          <p:cNvPr id="22" name="Picture 21">
            <a:extLst>
              <a:ext uri="{FF2B5EF4-FFF2-40B4-BE49-F238E27FC236}">
                <a16:creationId xmlns:a16="http://schemas.microsoft.com/office/drawing/2014/main" id="{C52F1191-12A7-4C99-92CD-A650683C5E22}"/>
              </a:ext>
            </a:extLst>
          </p:cNvPr>
          <p:cNvPicPr>
            <a:picLocks noChangeAspect="1"/>
          </p:cNvPicPr>
          <p:nvPr/>
        </p:nvPicPr>
        <p:blipFill>
          <a:blip r:embed="rId6"/>
          <a:stretch>
            <a:fillRect/>
          </a:stretch>
        </p:blipFill>
        <p:spPr>
          <a:xfrm>
            <a:off x="7747270" y="1211275"/>
            <a:ext cx="4230356" cy="3614771"/>
          </a:xfrm>
          <a:prstGeom prst="rect">
            <a:avLst/>
          </a:prstGeom>
          <a:ln>
            <a:solidFill>
              <a:srgbClr val="002060"/>
            </a:solidFill>
          </a:ln>
        </p:spPr>
      </p:pic>
      <p:pic>
        <p:nvPicPr>
          <p:cNvPr id="24" name="Picture 23">
            <a:extLst>
              <a:ext uri="{FF2B5EF4-FFF2-40B4-BE49-F238E27FC236}">
                <a16:creationId xmlns:a16="http://schemas.microsoft.com/office/drawing/2014/main" id="{2FC6CD5B-2BF2-413F-9C2B-7A8BD0E71381}"/>
              </a:ext>
            </a:extLst>
          </p:cNvPr>
          <p:cNvPicPr>
            <a:picLocks noChangeAspect="1"/>
          </p:cNvPicPr>
          <p:nvPr/>
        </p:nvPicPr>
        <p:blipFill>
          <a:blip r:embed="rId7"/>
          <a:stretch>
            <a:fillRect/>
          </a:stretch>
        </p:blipFill>
        <p:spPr>
          <a:xfrm>
            <a:off x="7904983" y="5240594"/>
            <a:ext cx="3921891" cy="1096363"/>
          </a:xfrm>
          <a:prstGeom prst="rect">
            <a:avLst/>
          </a:prstGeom>
          <a:ln>
            <a:solidFill>
              <a:srgbClr val="002060"/>
            </a:solidFill>
          </a:ln>
        </p:spPr>
      </p:pic>
      <p:cxnSp>
        <p:nvCxnSpPr>
          <p:cNvPr id="26" name="Straight Arrow Connector 25">
            <a:extLst>
              <a:ext uri="{FF2B5EF4-FFF2-40B4-BE49-F238E27FC236}">
                <a16:creationId xmlns:a16="http://schemas.microsoft.com/office/drawing/2014/main" id="{D0CEDED9-FC09-4F9C-8470-426C6191971C}"/>
              </a:ext>
            </a:extLst>
          </p:cNvPr>
          <p:cNvCxnSpPr>
            <a:cxnSpLocks/>
            <a:stCxn id="6" idx="2"/>
            <a:endCxn id="10" idx="0"/>
          </p:cNvCxnSpPr>
          <p:nvPr/>
        </p:nvCxnSpPr>
        <p:spPr>
          <a:xfrm flipH="1">
            <a:off x="1897887" y="2492201"/>
            <a:ext cx="2050025" cy="555800"/>
          </a:xfrm>
          <a:prstGeom prst="straightConnector1">
            <a:avLst/>
          </a:prstGeom>
          <a:ln w="127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6033348-DDC5-472B-9A1B-A84775FC8BE4}"/>
              </a:ext>
            </a:extLst>
          </p:cNvPr>
          <p:cNvCxnSpPr>
            <a:cxnSpLocks/>
            <a:stCxn id="6" idx="2"/>
            <a:endCxn id="14" idx="0"/>
          </p:cNvCxnSpPr>
          <p:nvPr/>
        </p:nvCxnSpPr>
        <p:spPr>
          <a:xfrm>
            <a:off x="3947912" y="2492201"/>
            <a:ext cx="1835652" cy="555801"/>
          </a:xfrm>
          <a:prstGeom prst="straightConnector1">
            <a:avLst/>
          </a:prstGeom>
          <a:ln w="127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EE5D23B-34ED-4B1D-B0A4-377169AB4044}"/>
              </a:ext>
            </a:extLst>
          </p:cNvPr>
          <p:cNvCxnSpPr>
            <a:cxnSpLocks/>
            <a:stCxn id="6" idx="3"/>
          </p:cNvCxnSpPr>
          <p:nvPr/>
        </p:nvCxnSpPr>
        <p:spPr>
          <a:xfrm>
            <a:off x="6853084" y="1923609"/>
            <a:ext cx="894186" cy="0"/>
          </a:xfrm>
          <a:prstGeom prst="straightConnector1">
            <a:avLst/>
          </a:prstGeom>
          <a:ln w="127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0D4A3065-CAFD-4292-99E3-9156F9FE7D03}"/>
              </a:ext>
            </a:extLst>
          </p:cNvPr>
          <p:cNvSpPr txBox="1"/>
          <p:nvPr/>
        </p:nvSpPr>
        <p:spPr>
          <a:xfrm>
            <a:off x="2063794" y="2562985"/>
            <a:ext cx="401212" cy="338554"/>
          </a:xfrm>
          <a:prstGeom prst="rect">
            <a:avLst/>
          </a:prstGeom>
          <a:noFill/>
        </p:spPr>
        <p:txBody>
          <a:bodyPr wrap="square" rtlCol="0">
            <a:spAutoFit/>
          </a:bodyPr>
          <a:lstStyle/>
          <a:p>
            <a:r>
              <a:rPr lang="en-US" sz="1600" b="1" dirty="0"/>
              <a:t>C</a:t>
            </a:r>
          </a:p>
        </p:txBody>
      </p:sp>
      <p:sp>
        <p:nvSpPr>
          <p:cNvPr id="35" name="TextBox 34">
            <a:extLst>
              <a:ext uri="{FF2B5EF4-FFF2-40B4-BE49-F238E27FC236}">
                <a16:creationId xmlns:a16="http://schemas.microsoft.com/office/drawing/2014/main" id="{B68180E0-BE7B-46B6-8632-B79CA64120A5}"/>
              </a:ext>
            </a:extLst>
          </p:cNvPr>
          <p:cNvSpPr txBox="1"/>
          <p:nvPr/>
        </p:nvSpPr>
        <p:spPr>
          <a:xfrm>
            <a:off x="5230212" y="2562985"/>
            <a:ext cx="833546" cy="338554"/>
          </a:xfrm>
          <a:prstGeom prst="rect">
            <a:avLst/>
          </a:prstGeom>
          <a:noFill/>
        </p:spPr>
        <p:txBody>
          <a:bodyPr wrap="square" rtlCol="0">
            <a:spAutoFit/>
          </a:bodyPr>
          <a:lstStyle/>
          <a:p>
            <a:r>
              <a:rPr lang="en-US" sz="1600" b="1" dirty="0"/>
              <a:t>C++</a:t>
            </a:r>
          </a:p>
        </p:txBody>
      </p:sp>
      <p:sp>
        <p:nvSpPr>
          <p:cNvPr id="36" name="TextBox 35">
            <a:extLst>
              <a:ext uri="{FF2B5EF4-FFF2-40B4-BE49-F238E27FC236}">
                <a16:creationId xmlns:a16="http://schemas.microsoft.com/office/drawing/2014/main" id="{9ED57C3F-A09D-4AD6-A03E-B5481CE1FF73}"/>
              </a:ext>
            </a:extLst>
          </p:cNvPr>
          <p:cNvSpPr txBox="1"/>
          <p:nvPr/>
        </p:nvSpPr>
        <p:spPr>
          <a:xfrm>
            <a:off x="7030639" y="1585055"/>
            <a:ext cx="833546" cy="338554"/>
          </a:xfrm>
          <a:prstGeom prst="rect">
            <a:avLst/>
          </a:prstGeom>
          <a:noFill/>
        </p:spPr>
        <p:txBody>
          <a:bodyPr wrap="square" rtlCol="0">
            <a:spAutoFit/>
          </a:bodyPr>
          <a:lstStyle/>
          <a:p>
            <a:r>
              <a:rPr lang="en-US" sz="1600" b="1" dirty="0"/>
              <a:t>Java</a:t>
            </a:r>
          </a:p>
        </p:txBody>
      </p:sp>
    </p:spTree>
    <p:extLst>
      <p:ext uri="{BB962C8B-B14F-4D97-AF65-F5344CB8AC3E}">
        <p14:creationId xmlns:p14="http://schemas.microsoft.com/office/powerpoint/2010/main" val="13923280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11902</TotalTime>
  <Words>3879</Words>
  <Application>Microsoft Office PowerPoint</Application>
  <PresentationFormat>Widescreen</PresentationFormat>
  <Paragraphs>746</Paragraphs>
  <Slides>60</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60</vt:i4>
      </vt:variant>
    </vt:vector>
  </HeadingPairs>
  <TitlesOfParts>
    <vt:vector size="67" baseType="lpstr">
      <vt:lpstr>Arial</vt:lpstr>
      <vt:lpstr>Arial (Body)</vt:lpstr>
      <vt:lpstr>Calibri</vt:lpstr>
      <vt:lpstr>Courier New</vt:lpstr>
      <vt:lpstr>Times New Roman</vt:lpstr>
      <vt:lpstr>Wingdings</vt:lpstr>
      <vt:lpstr>Office Theme</vt:lpstr>
      <vt:lpstr>Basic Logics</vt:lpstr>
      <vt:lpstr>Review</vt:lpstr>
      <vt:lpstr>Objectives</vt:lpstr>
      <vt:lpstr>Contents</vt:lpstr>
      <vt:lpstr>Logic Constructs</vt:lpstr>
      <vt:lpstr>Logic constructs</vt:lpstr>
      <vt:lpstr>1. Structured Programming</vt:lpstr>
      <vt:lpstr>Structured Programming - Pseudo-code</vt:lpstr>
      <vt:lpstr>Pseudo-code  a program</vt:lpstr>
      <vt:lpstr>Structured Programming – flowcharting</vt:lpstr>
      <vt:lpstr>Flowchart - Example</vt:lpstr>
      <vt:lpstr>2. Sequence Contructs</vt:lpstr>
      <vt:lpstr>3. Selection Constructs</vt:lpstr>
      <vt:lpstr>Selection Constructs - if … else</vt:lpstr>
      <vt:lpstr>Selection Constructs - if … else (cont.)</vt:lpstr>
      <vt:lpstr>Selection Constructs - if … else (cont.)</vt:lpstr>
      <vt:lpstr>Selection Constructs - if … else (cont.)</vt:lpstr>
      <vt:lpstr>Selection Constructs - Dangling Else</vt:lpstr>
      <vt:lpstr>Selection Constructs - Dangling Else (cont.)</vt:lpstr>
      <vt:lpstr>Selection Constructs - Operator ? :</vt:lpstr>
      <vt:lpstr>Selection Constructs - The switch statement</vt:lpstr>
      <vt:lpstr>Selection Constructs - The switch statement (cont.)</vt:lpstr>
      <vt:lpstr>The switch statement (cont.)</vt:lpstr>
      <vt:lpstr>4. Iteration (loop) Constructs</vt:lpstr>
      <vt:lpstr>Iteration Constructs (cont.)</vt:lpstr>
      <vt:lpstr>Iteration Constructs (cont.) </vt:lpstr>
      <vt:lpstr>Iteration Constructs (cont.) </vt:lpstr>
      <vt:lpstr>Iteration - for statement</vt:lpstr>
      <vt:lpstr>Iteration - for statement (cont.)</vt:lpstr>
      <vt:lpstr>Iteration - for statement</vt:lpstr>
      <vt:lpstr>Iteration - while/ do … while statements</vt:lpstr>
      <vt:lpstr>Iteration - while/ do … while statements</vt:lpstr>
      <vt:lpstr>Iteration - Exercise 1</vt:lpstr>
      <vt:lpstr>Iteration - Exercise 2</vt:lpstr>
      <vt:lpstr>Iteration - break/ bypass a loop</vt:lpstr>
      <vt:lpstr>Iteration Constructs: Flags</vt:lpstr>
      <vt:lpstr>Iteration Constructs: Flags (cont.)</vt:lpstr>
      <vt:lpstr>Iteration Constructs: Flags (cont.)</vt:lpstr>
      <vt:lpstr>Iteration Constructs: Flags (cont)</vt:lpstr>
      <vt:lpstr>Iteration Construct: Flags (cont.)</vt:lpstr>
      <vt:lpstr>Programming Styles</vt:lpstr>
      <vt:lpstr>Habits in programming</vt:lpstr>
      <vt:lpstr>Programming Stytes: Naming</vt:lpstr>
      <vt:lpstr>Programming Styles: Indentation</vt:lpstr>
      <vt:lpstr>Programming Styles: Comment</vt:lpstr>
      <vt:lpstr>Programming Styles: Guidelines</vt:lpstr>
      <vt:lpstr>Programming Styles: Guidelines</vt:lpstr>
      <vt:lpstr>Programming Styles: Guidelines</vt:lpstr>
      <vt:lpstr>Walkthroughs</vt:lpstr>
      <vt:lpstr>Walkthroughs</vt:lpstr>
      <vt:lpstr>Walkthroughs (cont.)</vt:lpstr>
      <vt:lpstr>Walkthroughs (cont.)</vt:lpstr>
      <vt:lpstr>Walkthroughs - Exercise</vt:lpstr>
      <vt:lpstr>Debug a program</vt:lpstr>
      <vt:lpstr>How to debug a simple program? (using Dev-C++)</vt:lpstr>
      <vt:lpstr>How to debug a simple program? (cont.)</vt:lpstr>
      <vt:lpstr>How to debug a simple program? (cont.)</vt:lpstr>
      <vt:lpstr>How to debug a simple program? (cont.)</vt:lpstr>
      <vt:lpstr>Exercise</vt:lpstr>
      <vt:lpstr>Summary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Phạm Ngọc Thọ</cp:lastModifiedBy>
  <cp:revision>585</cp:revision>
  <dcterms:created xsi:type="dcterms:W3CDTF">2021-01-25T08:25:31Z</dcterms:created>
  <dcterms:modified xsi:type="dcterms:W3CDTF">2024-12-30T02:16:22Z</dcterms:modified>
</cp:coreProperties>
</file>