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93" r:id="rId20"/>
    <p:sldId id="494" r:id="rId21"/>
    <p:sldId id="495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6" r:id="rId39"/>
    <p:sldId id="477" r:id="rId40"/>
    <p:sldId id="496" r:id="rId41"/>
    <p:sldId id="497" r:id="rId42"/>
    <p:sldId id="498" r:id="rId43"/>
    <p:sldId id="499" r:id="rId44"/>
    <p:sldId id="500" r:id="rId45"/>
    <p:sldId id="488" r:id="rId46"/>
    <p:sldId id="484" r:id="rId47"/>
    <p:sldId id="501" r:id="rId48"/>
    <p:sldId id="502" r:id="rId49"/>
    <p:sldId id="489" r:id="rId50"/>
    <p:sldId id="490" r:id="rId51"/>
    <p:sldId id="492" r:id="rId52"/>
    <p:sldId id="257" r:id="rId53"/>
    <p:sldId id="258" r:id="rId54"/>
    <p:sldId id="259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71" r:id="rId64"/>
    <p:sldId id="272" r:id="rId65"/>
    <p:sldId id="268" r:id="rId66"/>
    <p:sldId id="273" r:id="rId67"/>
    <p:sldId id="503" r:id="rId68"/>
    <p:sldId id="504" r:id="rId69"/>
    <p:sldId id="274" r:id="rId70"/>
    <p:sldId id="27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Ngọc Thọ" initials="PNT" lastIdx="1" clrIdx="0">
    <p:extLst>
      <p:ext uri="{19B8F6BF-5375-455C-9EA6-DF929625EA0E}">
        <p15:presenceInfo xmlns:p15="http://schemas.microsoft.com/office/powerpoint/2012/main" userId="S::thopn.BK.CCNA.insFPT@student.bkacad.edu.vn::29db4276-bc41-4dbe-bd3a-5a8c89f9c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0000CC"/>
    <a:srgbClr val="B31996"/>
    <a:srgbClr val="0000FF"/>
    <a:srgbClr val="FF0066"/>
    <a:srgbClr val="FFFF99"/>
    <a:srgbClr val="BFBFBF"/>
    <a:srgbClr val="F4AF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2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1458"/>
            <a:ext cx="9202270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1358EBF-761B-4F60-95FB-62FE9F2043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468797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122712"/>
          </a:xfrm>
        </p:spPr>
        <p:txBody>
          <a:bodyPr/>
          <a:lstStyle>
            <a:lvl1pPr marL="396875" indent="-396875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/>
            </a:lvl1pPr>
            <a:lvl2pPr algn="just">
              <a:lnSpc>
                <a:spcPct val="130000"/>
              </a:lnSpc>
              <a:defRPr sz="22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9190F370-6979-49CC-BDAC-52AE5DC84D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65" y="1668729"/>
            <a:ext cx="9202270" cy="1760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 Storage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01E-6581-4865-BA2E-BEA73F7E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Initialization &amp; 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3364-4F4D-41A1-8EBA-CF74FA4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Initialize an array: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How to access the </a:t>
            </a:r>
            <a:r>
              <a:rPr lang="en-US" b="1" dirty="0" err="1">
                <a:latin typeface="+mj-lt"/>
              </a:rPr>
              <a:t>i</a:t>
            </a:r>
            <a:r>
              <a:rPr lang="en-US" b="1" baseline="30000" dirty="0" err="1">
                <a:latin typeface="+mj-lt"/>
              </a:rPr>
              <a:t>th</a:t>
            </a:r>
            <a:r>
              <a:rPr lang="en-US" b="1" dirty="0">
                <a:latin typeface="+mj-lt"/>
              </a:rPr>
              <a:t> element of the array a?</a:t>
            </a:r>
          </a:p>
          <a:p>
            <a:pPr marL="457200" lvl="1" indent="0">
              <a:buNone/>
            </a:pPr>
            <a:r>
              <a:rPr lang="en-US" sz="2400" b="1" i="1" dirty="0">
                <a:sym typeface="Wingdings" pitchFamily="2" charset="2"/>
              </a:rPr>
              <a:t>a</a:t>
            </a:r>
            <a:r>
              <a:rPr lang="en-US" sz="2400" dirty="0">
                <a:sym typeface="Wingdings" pitchFamily="2" charset="2"/>
              </a:rPr>
              <a:t> is the address of the first element. Based on operation on pointers:</a:t>
            </a:r>
          </a:p>
          <a:p>
            <a:pPr marL="457200" lvl="1" indent="0">
              <a:buNone/>
            </a:pP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b="1" i="1" dirty="0">
                <a:sym typeface="Wingdings" pitchFamily="2" charset="2"/>
              </a:rPr>
              <a:t> </a:t>
            </a:r>
            <a:r>
              <a:rPr lang="en-US" sz="2400" b="1" i="1" dirty="0" err="1">
                <a:sym typeface="Wingdings" pitchFamily="2" charset="2"/>
              </a:rPr>
              <a:t>a+i</a:t>
            </a:r>
            <a:r>
              <a:rPr lang="en-US" sz="2400" dirty="0">
                <a:sym typeface="Wingdings" pitchFamily="2" charset="2"/>
              </a:rPr>
              <a:t> : address of the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baseline="30000" dirty="0" err="1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element, another way: </a:t>
            </a:r>
            <a:r>
              <a:rPr lang="en-US" sz="2400" b="1" i="1" dirty="0">
                <a:sym typeface="Wingdings" pitchFamily="2" charset="2"/>
              </a:rPr>
              <a:t>&amp;a[</a:t>
            </a:r>
            <a:r>
              <a:rPr lang="en-US" sz="2400" b="1" i="1" dirty="0" err="1">
                <a:sym typeface="Wingdings" pitchFamily="2" charset="2"/>
              </a:rPr>
              <a:t>i</a:t>
            </a:r>
            <a:r>
              <a:rPr lang="en-US" sz="2400" b="1" i="1" dirty="0">
                <a:sym typeface="Wingdings" pitchFamily="2" charset="2"/>
              </a:rPr>
              <a:t>]</a:t>
            </a:r>
          </a:p>
          <a:p>
            <a:pPr marL="457200" lvl="1" indent="0">
              <a:buNone/>
            </a:pPr>
            <a:r>
              <a:rPr lang="en-US" b="1" dirty="0">
                <a:sym typeface="Wingdings" pitchFamily="2" charset="2"/>
              </a:rPr>
              <a:t> *(</a:t>
            </a:r>
            <a:r>
              <a:rPr lang="en-US" b="1" dirty="0" err="1">
                <a:sym typeface="Wingdings" pitchFamily="2" charset="2"/>
              </a:rPr>
              <a:t>a+i</a:t>
            </a:r>
            <a:r>
              <a:rPr lang="en-US" b="1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: value of the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baseline="30000" dirty="0" err="1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a[</a:t>
            </a:r>
            <a:r>
              <a:rPr lang="en-US" b="1" i="1" dirty="0" err="1">
                <a:sym typeface="Wingdings" pitchFamily="2" charset="2"/>
              </a:rPr>
              <a:t>i</a:t>
            </a:r>
            <a:r>
              <a:rPr lang="en-US" b="1" i="1" dirty="0">
                <a:sym typeface="Wingdings" pitchFamily="2" charset="2"/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2A827-D18E-478B-8912-BB8DA994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6758-C30E-4D0B-8E60-640AE64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1756C-1B81-4CC4-88DD-1D52EABD2821}"/>
              </a:ext>
            </a:extLst>
          </p:cNvPr>
          <p:cNvSpPr/>
          <p:nvPr/>
        </p:nvSpPr>
        <p:spPr>
          <a:xfrm>
            <a:off x="2864889" y="2197923"/>
            <a:ext cx="6644640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00CC"/>
                </a:solidFill>
              </a:rPr>
              <a:t>DataType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B31996"/>
                </a:solidFill>
              </a:rPr>
              <a:t>a[]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  <a:r>
              <a:rPr lang="en-US" sz="2400" b="1" dirty="0">
                <a:solidFill>
                  <a:srgbClr val="0000CC"/>
                </a:solidFill>
              </a:rPr>
              <a:t>value1, value2, … </a:t>
            </a: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360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B3E-0653-49E6-AC0F-6C705172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Initialization &amp; Accessing Elements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89BB-EA5C-4109-880A-01EE6DEA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D513-5173-401A-BB71-81E38145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16975F6-6CCA-4E36-B0FC-8D62C9A2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0191" y="3880004"/>
            <a:ext cx="5577840" cy="244919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3EE588D-B40E-438C-825D-2F7C307A5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0191" y="1345891"/>
            <a:ext cx="5577840" cy="235395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23667B-6401-49A5-9FAF-5968B58C46FE}"/>
              </a:ext>
            </a:extLst>
          </p:cNvPr>
          <p:cNvSpPr/>
          <p:nvPr/>
        </p:nvSpPr>
        <p:spPr>
          <a:xfrm>
            <a:off x="1082040" y="1357632"/>
            <a:ext cx="3291840" cy="13970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Compiler will automatically count number of initial values to determine the size of array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F905D-33D3-4182-889B-187BA5F96C28}"/>
              </a:ext>
            </a:extLst>
          </p:cNvPr>
          <p:cNvSpPr/>
          <p:nvPr/>
        </p:nvSpPr>
        <p:spPr>
          <a:xfrm>
            <a:off x="1076036" y="3189878"/>
            <a:ext cx="3291840" cy="11943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size of array memory is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pre-defined.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Compiler will fill 0 to elements which are not initialized.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88861-FAE7-4C49-B2A2-2663A0A7E938}"/>
              </a:ext>
            </a:extLst>
          </p:cNvPr>
          <p:cNvSpPr/>
          <p:nvPr/>
        </p:nvSpPr>
        <p:spPr>
          <a:xfrm>
            <a:off x="1076036" y="4819471"/>
            <a:ext cx="3291840" cy="1509726"/>
          </a:xfrm>
          <a:prstGeom prst="rect">
            <a:avLst/>
          </a:prstGeom>
          <a:solidFill>
            <a:srgbClr val="FF0066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 a[5];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contain un-predictable values because they are local variables.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 IT !!!!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716370-A98E-46DB-B5B8-A385E45ED935}"/>
              </a:ext>
            </a:extLst>
          </p:cNvPr>
          <p:cNvCxnSpPr>
            <a:cxnSpLocks/>
          </p:cNvCxnSpPr>
          <p:nvPr/>
        </p:nvCxnSpPr>
        <p:spPr>
          <a:xfrm>
            <a:off x="4367876" y="2144443"/>
            <a:ext cx="1240444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E8EB46-E947-488B-B2DE-5390BFE51B4C}"/>
              </a:ext>
            </a:extLst>
          </p:cNvPr>
          <p:cNvCxnSpPr>
            <a:cxnSpLocks/>
          </p:cNvCxnSpPr>
          <p:nvPr/>
        </p:nvCxnSpPr>
        <p:spPr>
          <a:xfrm>
            <a:off x="4460240" y="3880004"/>
            <a:ext cx="1219200" cy="78286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7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6851-EF4B-4BC9-BD95-BAE925B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FFA5-ABD5-4011-8750-9387976F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78538"/>
            <a:ext cx="11085946" cy="51227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A way to visit each element of an array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Suppose that the 1-D array, named </a:t>
            </a:r>
            <a:r>
              <a:rPr lang="en-US" sz="2200" b="1" dirty="0"/>
              <a:t>a</a:t>
            </a:r>
            <a:r>
              <a:rPr lang="en-US" sz="2200" dirty="0"/>
              <a:t>, containing </a:t>
            </a:r>
            <a:r>
              <a:rPr lang="en-US" sz="2200" b="1" dirty="0"/>
              <a:t>n</a:t>
            </a:r>
            <a:r>
              <a:rPr lang="en-US" sz="2200" dirty="0"/>
              <a:t> elements.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Forward traversal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r>
              <a:rPr lang="en-US" sz="2200" b="1" dirty="0"/>
              <a:t>Backward traversal: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061C-5E30-4AB9-9216-627295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50E2-717D-4934-831C-11F392DE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6B997-DD65-41A1-B1A1-0DE9CFF89911}"/>
              </a:ext>
            </a:extLst>
          </p:cNvPr>
          <p:cNvSpPr/>
          <p:nvPr/>
        </p:nvSpPr>
        <p:spPr>
          <a:xfrm>
            <a:off x="1137920" y="2722881"/>
            <a:ext cx="10409844" cy="143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200" dirty="0"/>
              <a:t>int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=0; </a:t>
            </a:r>
            <a:r>
              <a:rPr lang="en-US" sz="2200" dirty="0" err="1"/>
              <a:t>i</a:t>
            </a:r>
            <a:r>
              <a:rPr lang="en-US" sz="2200" dirty="0"/>
              <a:t>&lt;n; </a:t>
            </a:r>
            <a:r>
              <a:rPr lang="en-US" sz="2200" dirty="0" err="1"/>
              <a:t>i</a:t>
            </a:r>
            <a:r>
              <a:rPr lang="en-US" sz="2200" dirty="0"/>
              <a:t>++){   </a:t>
            </a:r>
          </a:p>
          <a:p>
            <a:pPr>
              <a:buNone/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dirty="0">
                <a:solidFill>
                  <a:srgbClr val="0000CC"/>
                </a:solidFill>
              </a:rPr>
              <a:t>[if (condition)] </a:t>
            </a:r>
            <a:r>
              <a:rPr lang="en-US" sz="2200" dirty="0"/>
              <a:t>Access a[</a:t>
            </a:r>
            <a:r>
              <a:rPr lang="en-US" sz="2200" dirty="0" err="1"/>
              <a:t>i</a:t>
            </a:r>
            <a:r>
              <a:rPr lang="en-US" sz="2200" dirty="0"/>
              <a:t>];</a:t>
            </a:r>
          </a:p>
          <a:p>
            <a:pPr>
              <a:buNone/>
            </a:pPr>
            <a:r>
              <a:rPr lang="en-US" sz="2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0B9A0-BC24-47F3-BF22-84B8BBD71BDC}"/>
              </a:ext>
            </a:extLst>
          </p:cNvPr>
          <p:cNvSpPr/>
          <p:nvPr/>
        </p:nvSpPr>
        <p:spPr>
          <a:xfrm>
            <a:off x="1137920" y="4903823"/>
            <a:ext cx="10409844" cy="143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200" dirty="0"/>
              <a:t>int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=n-1; </a:t>
            </a:r>
            <a:r>
              <a:rPr lang="en-US" sz="2200" dirty="0" err="1"/>
              <a:t>i</a:t>
            </a:r>
            <a:r>
              <a:rPr lang="en-US" sz="2200" dirty="0"/>
              <a:t>&gt;=0; </a:t>
            </a:r>
            <a:r>
              <a:rPr lang="en-US" sz="2200" dirty="0" err="1"/>
              <a:t>i</a:t>
            </a:r>
            <a:r>
              <a:rPr lang="en-US" sz="2200" dirty="0"/>
              <a:t>--){   </a:t>
            </a:r>
          </a:p>
          <a:p>
            <a:pPr>
              <a:buNone/>
            </a:pPr>
            <a:r>
              <a:rPr lang="en-US" sz="2200" dirty="0">
                <a:solidFill>
                  <a:srgbClr val="0000FF"/>
                </a:solidFill>
              </a:rPr>
              <a:t>	[if (condition)] </a:t>
            </a:r>
            <a:r>
              <a:rPr lang="en-US" sz="2200" dirty="0"/>
              <a:t>Access a[</a:t>
            </a:r>
            <a:r>
              <a:rPr lang="en-US" sz="2200" dirty="0" err="1"/>
              <a:t>i</a:t>
            </a:r>
            <a:r>
              <a:rPr lang="en-US" sz="2200" dirty="0"/>
              <a:t>];</a:t>
            </a:r>
          </a:p>
          <a:p>
            <a:pPr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64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F44-67BE-4BF2-BAD9-C2A07EA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2248-9B8B-4239-9A77-CA736596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The array parameter of a function is the pointer of the first element of the array.</a:t>
            </a:r>
          </a:p>
          <a:p>
            <a:r>
              <a:rPr lang="en-US" sz="2200" dirty="0"/>
              <a:t>Example 1: </a:t>
            </a:r>
          </a:p>
          <a:p>
            <a:pPr lvl="1"/>
            <a:r>
              <a:rPr lang="en-US" dirty="0"/>
              <a:t>Input an array of n integers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void input (int* a, int n)</a:t>
            </a:r>
          </a:p>
          <a:p>
            <a:r>
              <a:rPr lang="en-US" sz="2200" dirty="0"/>
              <a:t>Example 2: </a:t>
            </a:r>
          </a:p>
          <a:p>
            <a:pPr lvl="1"/>
            <a:r>
              <a:rPr lang="en-US" dirty="0"/>
              <a:t>Input elements of an array of integers which it’s number of element is stored at the pointer </a:t>
            </a:r>
            <a:r>
              <a:rPr lang="en-US" b="1" dirty="0" err="1"/>
              <a:t>pn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void input (int a[], int*</a:t>
            </a:r>
            <a:r>
              <a:rPr lang="en-US" b="1" dirty="0" err="1">
                <a:solidFill>
                  <a:srgbClr val="0000CC"/>
                </a:solidFill>
                <a:sym typeface="Wingdings" panose="05000000000000000000" pitchFamily="2" charset="2"/>
              </a:rPr>
              <a:t>pn</a:t>
            </a:r>
            <a:r>
              <a:rPr 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2200" dirty="0">
                <a:sym typeface="Wingdings" panose="05000000000000000000" pitchFamily="2" charset="2"/>
              </a:rPr>
              <a:t>Example 3: </a:t>
            </a:r>
          </a:p>
          <a:p>
            <a:pPr lvl="1"/>
            <a:r>
              <a:rPr lang="en-US" dirty="0"/>
              <a:t>Calculate the sum of an array of n integers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</a:rPr>
              <a:t>int sum (int *a, int n)</a:t>
            </a:r>
            <a:endParaRPr lang="en-US" b="1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r>
              <a:rPr lang="en-US" sz="2200" dirty="0"/>
              <a:t>Example 4:</a:t>
            </a:r>
          </a:p>
          <a:p>
            <a:pPr lvl="1"/>
            <a:r>
              <a:rPr lang="en-US" dirty="0"/>
              <a:t>Output an array of n double numbers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</a:rPr>
              <a:t>void output (double a[], int n)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BD00-91B3-47F8-BA08-0CB35F63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00B5-1EA7-49E8-9C21-E81D667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F44-67BE-4BF2-BAD9-C2A07EA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2248-9B8B-4239-9A77-CA736596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 1: Develop a C-program that will:</a:t>
            </a:r>
          </a:p>
          <a:p>
            <a:pPr lvl="1"/>
            <a:r>
              <a:rPr lang="en-US" dirty="0"/>
              <a:t>Accept values to an integer array that may contain 100 elements.</a:t>
            </a:r>
          </a:p>
          <a:p>
            <a:pPr lvl="1"/>
            <a:r>
              <a:rPr lang="en-US" dirty="0"/>
              <a:t>Print out the it’s maximum value.</a:t>
            </a:r>
          </a:p>
          <a:p>
            <a:pPr lvl="1"/>
            <a:r>
              <a:rPr lang="en-US" dirty="0"/>
              <a:t>Print out it’s elements.</a:t>
            </a:r>
          </a:p>
          <a:p>
            <a:pPr lvl="1"/>
            <a:r>
              <a:rPr lang="en-US" dirty="0"/>
              <a:t>Print out it’s even values.</a:t>
            </a:r>
          </a:p>
          <a:p>
            <a:r>
              <a:rPr lang="en-US" i="1" dirty="0"/>
              <a:t>Hint</a:t>
            </a:r>
            <a:r>
              <a:rPr lang="en-US" dirty="0">
                <a:solidFill>
                  <a:srgbClr val="0000CC"/>
                </a:solidFill>
              </a:rPr>
              <a:t>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BD00-91B3-47F8-BA08-0CB35F63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00B5-1EA7-49E8-9C21-E81D667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5ACD1B-6605-427B-ABCD-663E26C88049}"/>
              </a:ext>
            </a:extLst>
          </p:cNvPr>
          <p:cNvSpPr txBox="1">
            <a:spLocks/>
          </p:cNvSpPr>
          <p:nvPr/>
        </p:nvSpPr>
        <p:spPr>
          <a:xfrm>
            <a:off x="1813560" y="4031821"/>
            <a:ext cx="5074920" cy="263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Constant: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Static array of integers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 Real number of elements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 Maximum value 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C086C2-90C4-4404-8DF7-2F555173C978}"/>
              </a:ext>
            </a:extLst>
          </p:cNvPr>
          <p:cNvSpPr txBox="1">
            <a:spLocks/>
          </p:cNvSpPr>
          <p:nvPr/>
        </p:nvSpPr>
        <p:spPr>
          <a:xfrm>
            <a:off x="6187209" y="3097737"/>
            <a:ext cx="6004791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900" b="1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Input  a, n (</a:t>
            </a:r>
            <a:r>
              <a:rPr lang="en-US" sz="1900" b="1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1900" b="1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Print out a, n (</a:t>
            </a:r>
            <a:r>
              <a:rPr lang="en-US" sz="1900" b="1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Print even values in a, n (</a:t>
            </a:r>
            <a:r>
              <a:rPr lang="en-US" sz="1900" b="1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1900" dirty="0">
                <a:solidFill>
                  <a:prstClr val="black"/>
                </a:solidFill>
                <a:latin typeface="+mj-lt"/>
                <a:cs typeface="Times New Roman" pitchFamily="18" charset="0"/>
                <a:sym typeface="Wingdings" pitchFamily="2" charset="2"/>
              </a:rPr>
              <a:t> End</a:t>
            </a:r>
            <a:endParaRPr lang="en-US" sz="19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74C-A5E6-465F-9A60-52EA2C0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156" y="12176"/>
            <a:ext cx="6366164" cy="468797"/>
          </a:xfrm>
        </p:spPr>
        <p:txBody>
          <a:bodyPr/>
          <a:lstStyle/>
          <a:p>
            <a:r>
              <a:rPr lang="en-US" sz="2500" dirty="0"/>
              <a:t>Array </a:t>
            </a:r>
            <a:r>
              <a:rPr lang="en-US" sz="2500" dirty="0" err="1"/>
              <a:t>Funtion</a:t>
            </a:r>
            <a:r>
              <a:rPr lang="en-US" sz="2500" dirty="0"/>
              <a:t> Parameter: Demo 1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00FB-30E2-421C-B6FA-83C298E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1272-C48B-4987-BC25-BD41614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B04D42-5ABE-4148-A4FC-05377221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3" y="676689"/>
            <a:ext cx="7163118" cy="3327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B42A66-191A-4EA7-8D22-2DD22B52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23" y="4003779"/>
            <a:ext cx="7163118" cy="2382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E7BDE-7582-4FCD-A5EC-E7C3B7965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71" y="975360"/>
            <a:ext cx="4430806" cy="214629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3097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00FB-30E2-421C-B6FA-83C298E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1272-C48B-4987-BC25-BD41614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8E9ABD-971D-492E-BFF2-EC804121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156" y="12176"/>
            <a:ext cx="6366164" cy="468797"/>
          </a:xfrm>
        </p:spPr>
        <p:txBody>
          <a:bodyPr/>
          <a:lstStyle/>
          <a:p>
            <a:r>
              <a:rPr lang="en-US" sz="2500" dirty="0"/>
              <a:t>Array </a:t>
            </a:r>
            <a:r>
              <a:rPr lang="en-US" sz="2500" dirty="0" err="1"/>
              <a:t>Funtion</a:t>
            </a:r>
            <a:r>
              <a:rPr lang="en-US" sz="2500" dirty="0"/>
              <a:t> Parameter: Demo 1 (cont.)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2089C4-C26A-47DA-8303-D29A511A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688687"/>
            <a:ext cx="6019800" cy="362658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B020-DABA-4E64-9F4F-F976E362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2867406"/>
            <a:ext cx="6543040" cy="35026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974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F0E3-D2AB-4874-8AC0-0C3215DC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99E8-654B-4724-A822-2A211133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Problems: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allocate an array having 100 elements but 6 elements are used then memory is wasted.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allocate an array having 100 elements but 101 elements are used then there is a lack of memory.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Solution: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 dynamic array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expand the size of the original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3B56-2214-40B6-BD97-A3B52786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945A5-C874-4334-9E48-73F2D0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74C-A5E6-465F-9A60-52EA2C0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12176"/>
            <a:ext cx="5957365" cy="468797"/>
          </a:xfrm>
        </p:spPr>
        <p:txBody>
          <a:bodyPr/>
          <a:lstStyle/>
          <a:p>
            <a:r>
              <a:rPr lang="en-US" sz="2500" dirty="0"/>
              <a:t>Array </a:t>
            </a:r>
            <a:r>
              <a:rPr lang="en-US" sz="2500" dirty="0" err="1"/>
              <a:t>Funtion</a:t>
            </a:r>
            <a:r>
              <a:rPr lang="en-US" sz="2500" dirty="0"/>
              <a:t> Parameter: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00FB-30E2-421C-B6FA-83C298E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1272-C48B-4987-BC25-BD41614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E41271-5901-40C0-9182-24F4ADFA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5" y="768360"/>
            <a:ext cx="8878530" cy="559658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3BB63EC-64F5-4235-95F7-7204D6FF1CF8}"/>
              </a:ext>
            </a:extLst>
          </p:cNvPr>
          <p:cNvSpPr/>
          <p:nvPr/>
        </p:nvSpPr>
        <p:spPr>
          <a:xfrm>
            <a:off x="7894319" y="1691148"/>
            <a:ext cx="3264310" cy="7964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Dynamic Array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8C4B0-DA6F-4048-A17B-200AF4FC3C39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3264312" y="2370929"/>
            <a:ext cx="5108054" cy="677071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3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74C-A5E6-465F-9A60-52EA2C0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59661"/>
            <a:ext cx="3539613" cy="468797"/>
          </a:xfrm>
        </p:spPr>
        <p:txBody>
          <a:bodyPr/>
          <a:lstStyle/>
          <a:p>
            <a:r>
              <a:rPr lang="en-US" sz="3500" dirty="0"/>
              <a:t>Solution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00FB-30E2-421C-B6FA-83C298E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1272-C48B-4987-BC25-BD41614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C157A-663F-4C46-83EE-961F092BD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43"/>
          <a:stretch/>
        </p:blipFill>
        <p:spPr>
          <a:xfrm>
            <a:off x="399033" y="805439"/>
            <a:ext cx="6153426" cy="33854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0C10F-747E-4D0C-AF80-8BE518CEC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49"/>
          <a:stretch/>
        </p:blipFill>
        <p:spPr>
          <a:xfrm>
            <a:off x="4249103" y="3599413"/>
            <a:ext cx="7685690" cy="263012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3F5D87-D7EE-45B1-9ACE-E32AA1233E23}"/>
              </a:ext>
            </a:extLst>
          </p:cNvPr>
          <p:cNvSpPr/>
          <p:nvPr/>
        </p:nvSpPr>
        <p:spPr>
          <a:xfrm>
            <a:off x="7894318" y="1396182"/>
            <a:ext cx="3534941" cy="10913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Expand the size of the original array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20CEB-9FCD-4377-ACCC-17E466B1570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654710" y="2327733"/>
            <a:ext cx="5757288" cy="8579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906-41FE-4D78-8933-AADAA66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0F94-8514-4BB9-8244-50D32DA2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dirty="0"/>
              <a:t>How do you manage group data efficiently?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dirty="0">
                <a:latin typeface="+mj-lt"/>
              </a:rPr>
              <a:t>Store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dirty="0">
                <a:latin typeface="+mj-lt"/>
              </a:rPr>
              <a:t>Input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dirty="0">
                <a:latin typeface="+mj-lt"/>
              </a:rPr>
              <a:t>Output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dirty="0">
                <a:latin typeface="+mj-lt"/>
              </a:rPr>
              <a:t>Search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dirty="0">
                <a:latin typeface="+mj-lt"/>
              </a:rPr>
              <a:t>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2E25-2450-4198-99A6-6185385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AF14-7EE6-4E20-8D7F-A38830C8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74C-A5E6-465F-9A60-52EA2C0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59661"/>
            <a:ext cx="3539613" cy="468797"/>
          </a:xfrm>
        </p:spPr>
        <p:txBody>
          <a:bodyPr/>
          <a:lstStyle/>
          <a:p>
            <a:r>
              <a:rPr lang="en-US" sz="3500" dirty="0"/>
              <a:t>Solution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00FB-30E2-421C-B6FA-83C298E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1272-C48B-4987-BC25-BD41614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C7F9F-303E-4EFA-9867-055BA53C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734347"/>
            <a:ext cx="6478998" cy="333155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E7E52-B690-4D79-B53D-10A59A7B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17" y="3336316"/>
            <a:ext cx="6361470" cy="289790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6283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ED80-0F3A-4618-B5A0-BDF71DCF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E09C7-2447-4301-9915-9425E1B4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AF854-351F-4CB7-89F3-B2740F3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F3BEB-ADEE-4383-A6F3-C31DD377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417533"/>
            <a:ext cx="7353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7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60FF-9950-465F-85F4-5C2E924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E536-1D9D-4A78-875C-A1A463D0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48058"/>
            <a:ext cx="11085946" cy="51227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 a C-program that will:</a:t>
            </a:r>
          </a:p>
          <a:p>
            <a:pPr lvl="1"/>
            <a:r>
              <a:rPr lang="en-US" dirty="0"/>
              <a:t>Accept values to an integer array that may contains 100 elements. The input will terminate when user enters the value of zero.</a:t>
            </a:r>
          </a:p>
          <a:p>
            <a:pPr lvl="1"/>
            <a:r>
              <a:rPr lang="en-US" dirty="0"/>
              <a:t>Print out the it’s maximum value.</a:t>
            </a:r>
          </a:p>
          <a:p>
            <a:pPr lvl="1"/>
            <a:r>
              <a:rPr lang="en-US" dirty="0"/>
              <a:t>Print out it’s elements.</a:t>
            </a:r>
          </a:p>
          <a:p>
            <a:pPr lvl="1"/>
            <a:r>
              <a:rPr lang="en-US" dirty="0"/>
              <a:t>Print out it’s even values.</a:t>
            </a:r>
          </a:p>
          <a:p>
            <a:r>
              <a:rPr lang="en-US" i="1" dirty="0"/>
              <a:t>Requirement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difference between this problem with the previous one is the input operation can terminate abruptly when 0 is accepted.</a:t>
            </a:r>
          </a:p>
          <a:p>
            <a:pPr lvl="2"/>
            <a:r>
              <a:rPr lang="en-US" dirty="0">
                <a:sym typeface="Wingdings" pitchFamily="2" charset="2"/>
              </a:rPr>
              <a:t>Memory block of the array needs to be allocated  in excess</a:t>
            </a:r>
          </a:p>
          <a:p>
            <a:pPr lvl="2"/>
            <a:r>
              <a:rPr lang="en-US" dirty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E82F-49A1-43B1-9030-44F73FE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ED69-37DF-49AC-87AC-7FE6765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1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9728-A5D6-4F38-8A38-55E5DDC4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88BC-FF38-4043-AB38-4877942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1ED0D-8DCB-4C88-80F8-14BFB83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8D3B79-79C8-4AFB-A853-221F3654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8510" y="1313419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45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9728-A5D6-4F38-8A38-55E5DDC4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88BC-FF38-4043-AB38-4877942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1ED0D-8DCB-4C88-80F8-14BFB83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42B877-4FD8-4867-A485-5A94BB9C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793" y="14986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A5F5B78-46EC-4B04-BF00-3541555E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9080" y="392176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0C5AF8-9DC9-48F5-9EE1-38FABD61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05806"/>
              </p:ext>
            </p:extLst>
          </p:nvPr>
        </p:nvGraphicFramePr>
        <p:xfrm>
          <a:off x="5948680" y="3098800"/>
          <a:ext cx="3962399" cy="67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0AA2E33-19D7-478A-A830-3A317333E267}"/>
              </a:ext>
            </a:extLst>
          </p:cNvPr>
          <p:cNvSpPr/>
          <p:nvPr/>
        </p:nvSpPr>
        <p:spPr>
          <a:xfrm>
            <a:off x="8006080" y="2413000"/>
            <a:ext cx="10668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n=0 </a:t>
            </a:r>
            <a:r>
              <a:rPr lang="en-US" sz="1600" dirty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84052-F62D-44FD-9E4B-B49D528EF204}"/>
              </a:ext>
            </a:extLst>
          </p:cNvPr>
          <p:cNvSpPr/>
          <p:nvPr/>
        </p:nvSpPr>
        <p:spPr>
          <a:xfrm>
            <a:off x="6085841" y="2413000"/>
            <a:ext cx="6858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C869F9-8D4A-4F54-835D-B115A9354F3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17920" y="2641600"/>
            <a:ext cx="210821" cy="937260"/>
          </a:xfrm>
          <a:prstGeom prst="straightConnector1">
            <a:avLst/>
          </a:prstGeom>
          <a:ln w="19050">
            <a:solidFill>
              <a:srgbClr val="B31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493480-6B50-4FA7-AAEA-C9BC3D4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69595"/>
              </p:ext>
            </p:extLst>
          </p:nvPr>
        </p:nvGraphicFramePr>
        <p:xfrm>
          <a:off x="5948680" y="5019040"/>
          <a:ext cx="3962399" cy="67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25C7354-D68D-4B13-B458-3382CF86CFD3}"/>
              </a:ext>
            </a:extLst>
          </p:cNvPr>
          <p:cNvSpPr/>
          <p:nvPr/>
        </p:nvSpPr>
        <p:spPr>
          <a:xfrm>
            <a:off x="8539480" y="4246880"/>
            <a:ext cx="10668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n=3</a:t>
            </a:r>
            <a:r>
              <a:rPr lang="en-US" sz="1600" dirty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08123-BB9F-49D3-A5DC-5EC78A351B9B}"/>
              </a:ext>
            </a:extLst>
          </p:cNvPr>
          <p:cNvSpPr/>
          <p:nvPr/>
        </p:nvSpPr>
        <p:spPr>
          <a:xfrm>
            <a:off x="7625080" y="4241800"/>
            <a:ext cx="6858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C754B-521C-4FEB-B1B3-E94BDF2FCD96}"/>
              </a:ext>
            </a:extLst>
          </p:cNvPr>
          <p:cNvCxnSpPr>
            <a:stCxn id="15" idx="2"/>
          </p:cNvCxnSpPr>
          <p:nvPr/>
        </p:nvCxnSpPr>
        <p:spPr>
          <a:xfrm rot="5400000">
            <a:off x="7339330" y="4908550"/>
            <a:ext cx="1066800" cy="190500"/>
          </a:xfrm>
          <a:prstGeom prst="straightConnector1">
            <a:avLst/>
          </a:prstGeom>
          <a:ln w="19050">
            <a:solidFill>
              <a:srgbClr val="B31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D0A4D-199F-4E83-8424-D3260C89C2EB}"/>
              </a:ext>
            </a:extLst>
          </p:cNvPr>
          <p:cNvCxnSpPr/>
          <p:nvPr/>
        </p:nvCxnSpPr>
        <p:spPr>
          <a:xfrm rot="10800000" flipV="1">
            <a:off x="6329680" y="2565400"/>
            <a:ext cx="20574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92CEC-A629-4523-8D08-E9EF1DC6CD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06080" y="4470400"/>
            <a:ext cx="9144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8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A0E6-16E2-4FBF-A8A0-BFB821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735C-C40A-4459-9E24-2120F60E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algorithm finds the record of interest using the key array.</a:t>
            </a:r>
          </a:p>
          <a:p>
            <a:r>
              <a:rPr lang="en-US" dirty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/>
              <a:t>Two common search algorithms 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9F1-012F-495A-AE5D-A7828E32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5EF1-FE3B-441E-BD24-D635C73B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0C3EB6-2FAF-417C-92E9-80558921D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03204"/>
              </p:ext>
            </p:extLst>
          </p:nvPr>
        </p:nvGraphicFramePr>
        <p:xfrm>
          <a:off x="515158" y="3429000"/>
          <a:ext cx="11344102" cy="231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051">
                  <a:extLst>
                    <a:ext uri="{9D8B030D-6E8A-4147-A177-3AD203B41FA5}">
                      <a16:colId xmlns:a16="http://schemas.microsoft.com/office/drawing/2014/main" val="1007100531"/>
                    </a:ext>
                  </a:extLst>
                </a:gridCol>
                <a:gridCol w="5672051">
                  <a:extLst>
                    <a:ext uri="{9D8B030D-6E8A-4147-A177-3AD203B41FA5}">
                      <a16:colId xmlns:a16="http://schemas.microsoft.com/office/drawing/2014/main" val="1088697288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Binary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52067"/>
                  </a:ext>
                </a:extLst>
              </a:tr>
              <a:tr h="18120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575396"/>
                  </a:ext>
                </a:extLst>
              </a:tr>
            </a:tbl>
          </a:graphicData>
        </a:graphic>
      </p:graphicFrame>
      <p:pic>
        <p:nvPicPr>
          <p:cNvPr id="12" name="Picture 4" descr="Unveiling the Power of Linear Search: A Simple Yet Effective Algorithm for  Element Retrieval | by Rohan Patil | Medium">
            <a:extLst>
              <a:ext uri="{FF2B5EF4-FFF2-40B4-BE49-F238E27FC236}">
                <a16:creationId xmlns:a16="http://schemas.microsoft.com/office/drawing/2014/main" id="{203D5C8B-A09B-4423-8C65-075243F9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38979" r="16010" b="33525"/>
          <a:stretch/>
        </p:blipFill>
        <p:spPr bwMode="auto">
          <a:xfrm>
            <a:off x="628996" y="4208166"/>
            <a:ext cx="5410662" cy="10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nary Search Algorithm">
            <a:extLst>
              <a:ext uri="{FF2B5EF4-FFF2-40B4-BE49-F238E27FC236}">
                <a16:creationId xmlns:a16="http://schemas.microsoft.com/office/drawing/2014/main" id="{8CC909AB-4692-4ABC-91C8-71ED75431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t="10192" r="14014" b="15015"/>
          <a:stretch/>
        </p:blipFill>
        <p:spPr bwMode="auto">
          <a:xfrm>
            <a:off x="6556338" y="4208166"/>
            <a:ext cx="4872922" cy="13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2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7602-A8CD-4AC5-BC8D-AF873C71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0D6D-FCF3-42AD-9BEB-8489AF70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126138"/>
            <a:ext cx="11085946" cy="5122712"/>
          </a:xfrm>
        </p:spPr>
        <p:txBody>
          <a:bodyPr/>
          <a:lstStyle/>
          <a:p>
            <a:r>
              <a:rPr lang="en-US" b="1" dirty="0"/>
              <a:t>Linear Search</a:t>
            </a:r>
            <a:r>
              <a:rPr lang="en-US" dirty="0"/>
              <a:t>: </a:t>
            </a:r>
            <a:r>
              <a:rPr lang="en-US" dirty="0">
                <a:latin typeface="Arial" charset="0"/>
                <a:cs typeface="Arial" charset="0"/>
              </a:rPr>
              <a:t>Find the position of the value x in the array a having n elements.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C38C-8EFF-4767-917F-652849D6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A9A0D-58A3-4777-9F1B-249E5BD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9CC56-794E-4CEE-BC4D-E435A4C01C20}"/>
              </a:ext>
            </a:extLst>
          </p:cNvPr>
          <p:cNvSpPr/>
          <p:nvPr/>
        </p:nvSpPr>
        <p:spPr>
          <a:xfrm>
            <a:off x="1032164" y="2338687"/>
            <a:ext cx="3444240" cy="80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/>
              <a:t>Search  the value of  </a:t>
            </a:r>
            <a:r>
              <a:rPr lang="en-US" sz="2000" b="1" dirty="0"/>
              <a:t>6</a:t>
            </a:r>
            <a:r>
              <a:rPr lang="en-US" sz="2000" dirty="0"/>
              <a:t> in the array a having  8 items.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2605F2-2F6B-44D6-8466-648439BE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1403"/>
              </p:ext>
            </p:extLst>
          </p:nvPr>
        </p:nvGraphicFramePr>
        <p:xfrm>
          <a:off x="4613564" y="2338686"/>
          <a:ext cx="6096000" cy="807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EE07414-B325-4CBD-91F4-F5436B137CBC}"/>
              </a:ext>
            </a:extLst>
          </p:cNvPr>
          <p:cNvSpPr/>
          <p:nvPr/>
        </p:nvSpPr>
        <p:spPr>
          <a:xfrm>
            <a:off x="1032164" y="3404901"/>
            <a:ext cx="3444240" cy="709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/>
              <a:t>Search  the value of  </a:t>
            </a:r>
            <a:r>
              <a:rPr lang="en-US" sz="2000" b="1" dirty="0"/>
              <a:t>12</a:t>
            </a:r>
            <a:r>
              <a:rPr lang="en-US" sz="2000" dirty="0"/>
              <a:t> in the array a having  8 items.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238015-315D-47BE-BA94-9F49F47D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6271"/>
              </p:ext>
            </p:extLst>
          </p:nvPr>
        </p:nvGraphicFramePr>
        <p:xfrm>
          <a:off x="4613564" y="3401775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46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23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599980A-13DA-412B-8007-6D96A84C408F}"/>
              </a:ext>
            </a:extLst>
          </p:cNvPr>
          <p:cNvSpPr/>
          <p:nvPr/>
        </p:nvSpPr>
        <p:spPr>
          <a:xfrm>
            <a:off x="10794538" y="3767535"/>
            <a:ext cx="753226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46FFA-16B8-47F2-B69B-C2A3A5BC8B6B}"/>
              </a:ext>
            </a:extLst>
          </p:cNvPr>
          <p:cNvSpPr/>
          <p:nvPr/>
        </p:nvSpPr>
        <p:spPr>
          <a:xfrm>
            <a:off x="1032164" y="4362345"/>
            <a:ext cx="482092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  </a:t>
            </a:r>
            <a:r>
              <a:rPr lang="en-US" dirty="0" err="1">
                <a:solidFill>
                  <a:schemeClr val="tx1"/>
                </a:solidFill>
              </a:rPr>
              <a:t>firstLinearSearch</a:t>
            </a:r>
            <a:r>
              <a:rPr lang="en-US" dirty="0">
                <a:solidFill>
                  <a:schemeClr val="tx1"/>
                </a:solidFill>
              </a:rPr>
              <a:t>(int x, int a[], int n)</a:t>
            </a:r>
          </a:p>
          <a:p>
            <a:r>
              <a:rPr lang="en-US" dirty="0">
                <a:solidFill>
                  <a:schemeClr val="tx1"/>
                </a:solidFill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</a:rPr>
              <a:t>	int i;</a:t>
            </a:r>
          </a:p>
          <a:p>
            <a:r>
              <a:rPr lang="en-US" dirty="0">
                <a:solidFill>
                  <a:schemeClr val="tx1"/>
                </a:solidFill>
              </a:rPr>
              <a:t>   	for ( i=0;  i&lt;n;  i++)</a:t>
            </a:r>
          </a:p>
          <a:p>
            <a:r>
              <a:rPr lang="en-US" dirty="0">
                <a:solidFill>
                  <a:schemeClr val="tx1"/>
                </a:solidFill>
              </a:rPr>
              <a:t>       		if ( x == a[i] ) return i;</a:t>
            </a:r>
          </a:p>
          <a:p>
            <a:r>
              <a:rPr lang="en-US" dirty="0">
                <a:solidFill>
                  <a:schemeClr val="tx1"/>
                </a:solidFill>
              </a:rPr>
              <a:t>   	return -1;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99822-A039-4E19-AD38-0B48102268AD}"/>
              </a:ext>
            </a:extLst>
          </p:cNvPr>
          <p:cNvSpPr/>
          <p:nvPr/>
        </p:nvSpPr>
        <p:spPr>
          <a:xfrm>
            <a:off x="5929284" y="4362345"/>
            <a:ext cx="561848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  </a:t>
            </a:r>
            <a:r>
              <a:rPr lang="en-US" dirty="0" err="1">
                <a:solidFill>
                  <a:schemeClr val="tx1"/>
                </a:solidFill>
              </a:rPr>
              <a:t>lastLinearSearch</a:t>
            </a:r>
            <a:r>
              <a:rPr lang="en-US" dirty="0">
                <a:solidFill>
                  <a:schemeClr val="tx1"/>
                </a:solidFill>
              </a:rPr>
              <a:t>(double x, double *a, int n)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int i;</a:t>
            </a:r>
          </a:p>
          <a:p>
            <a:r>
              <a:rPr lang="en-US" dirty="0">
                <a:solidFill>
                  <a:schemeClr val="tx1"/>
                </a:solidFill>
              </a:rPr>
              <a:t>	for ( i=n-1;  i&gt;=0;  i--)</a:t>
            </a:r>
          </a:p>
          <a:p>
            <a:r>
              <a:rPr lang="en-US" dirty="0">
                <a:solidFill>
                  <a:schemeClr val="tx1"/>
                </a:solidFill>
              </a:rPr>
              <a:t>       		if ( x == a[i] ) return i;</a:t>
            </a:r>
          </a:p>
          <a:p>
            <a:r>
              <a:rPr lang="en-US" dirty="0">
                <a:solidFill>
                  <a:schemeClr val="tx1"/>
                </a:solidFill>
              </a:rPr>
              <a:t>   	return -1;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698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72D6-1BE4-4043-9F38-B54F5DEF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Using Linear Search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CC33-69A7-4C84-B7B1-D8A32502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89CE-0386-49FE-9CC3-E8B52BCE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6AE6A4-F4EB-488A-A9F7-611F296F5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764"/>
          <a:stretch/>
        </p:blipFill>
        <p:spPr bwMode="auto">
          <a:xfrm>
            <a:off x="1143000" y="3429000"/>
            <a:ext cx="8486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1529FB2-0CB9-48CA-86EB-61402C37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0210"/>
          <a:stretch/>
        </p:blipFill>
        <p:spPr bwMode="auto">
          <a:xfrm>
            <a:off x="1143000" y="1487592"/>
            <a:ext cx="5838825" cy="194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9CAB5F9-ED72-4375-9270-5172776ED2C5}"/>
              </a:ext>
            </a:extLst>
          </p:cNvPr>
          <p:cNvSpPr/>
          <p:nvPr/>
        </p:nvSpPr>
        <p:spPr>
          <a:xfrm>
            <a:off x="7501572" y="2286532"/>
            <a:ext cx="2743200" cy="6053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 yourself</a:t>
            </a:r>
          </a:p>
        </p:txBody>
      </p:sp>
    </p:spTree>
    <p:extLst>
      <p:ext uri="{BB962C8B-B14F-4D97-AF65-F5344CB8AC3E}">
        <p14:creationId xmlns:p14="http://schemas.microsoft.com/office/powerpoint/2010/main" val="230287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C27A-2F73-47AF-A41F-8861D8D5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Searching: Binary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DC9B-CCAD-4FB5-9589-9E886F81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BBA8-5E5F-48BD-BDAC-78092142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A928CC-94C9-48BA-9DD5-36B96F54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358" y="1346789"/>
            <a:ext cx="3106530" cy="449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DF1A060-5D94-4338-B981-5C5DB031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4976" y="563031"/>
            <a:ext cx="3218228" cy="537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A28E0-A0F2-4830-BF01-19451BA33C04}"/>
              </a:ext>
            </a:extLst>
          </p:cNvPr>
          <p:cNvSpPr/>
          <p:nvPr/>
        </p:nvSpPr>
        <p:spPr>
          <a:xfrm>
            <a:off x="6086764" y="5994400"/>
            <a:ext cx="1676400" cy="304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33586-3428-4E5E-824C-BD36A623682A}"/>
              </a:ext>
            </a:extLst>
          </p:cNvPr>
          <p:cNvSpPr/>
          <p:nvPr/>
        </p:nvSpPr>
        <p:spPr>
          <a:xfrm>
            <a:off x="9564900" y="5980008"/>
            <a:ext cx="1676400" cy="304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26762F-0DFB-48E0-ACBE-36C31C0E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194389"/>
            <a:ext cx="3886594" cy="2541622"/>
          </a:xfrm>
        </p:spPr>
        <p:txBody>
          <a:bodyPr/>
          <a:lstStyle/>
          <a:p>
            <a:pPr algn="l"/>
            <a:r>
              <a:rPr lang="en-US" sz="2200" b="1" dirty="0"/>
              <a:t>Binary Search</a:t>
            </a:r>
            <a:r>
              <a:rPr lang="en-US" sz="2200" dirty="0"/>
              <a:t>: </a:t>
            </a:r>
            <a:r>
              <a:rPr lang="en-US" sz="2200" dirty="0">
                <a:latin typeface="Arial" charset="0"/>
                <a:cs typeface="Arial" charset="0"/>
              </a:rPr>
              <a:t>Condition for application: Values in the array were sorted.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6828F-A2CC-4322-804C-753B7BA4A46D}"/>
              </a:ext>
            </a:extLst>
          </p:cNvPr>
          <p:cNvSpPr/>
          <p:nvPr/>
        </p:nvSpPr>
        <p:spPr>
          <a:xfrm>
            <a:off x="334220" y="2702560"/>
            <a:ext cx="4602480" cy="3667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int  </a:t>
            </a:r>
            <a:r>
              <a:rPr lang="en-US" sz="2000" b="1" dirty="0"/>
              <a:t>binarySearch</a:t>
            </a:r>
            <a:r>
              <a:rPr lang="en-US" sz="2000" dirty="0"/>
              <a:t> ( int x, int a[], int n)</a:t>
            </a:r>
          </a:p>
          <a:p>
            <a:r>
              <a:rPr lang="en-US" sz="2000" dirty="0"/>
              <a:t>{  </a:t>
            </a:r>
          </a:p>
          <a:p>
            <a:r>
              <a:rPr lang="en-US" sz="2000" dirty="0"/>
              <a:t>   int i=0, j= n-1, c ;</a:t>
            </a:r>
          </a:p>
          <a:p>
            <a:r>
              <a:rPr lang="en-US" sz="2000" dirty="0"/>
              <a:t>   while (i&lt;=j)</a:t>
            </a:r>
          </a:p>
          <a:p>
            <a:r>
              <a:rPr lang="en-US" sz="2000" dirty="0"/>
              <a:t>     {   </a:t>
            </a:r>
          </a:p>
          <a:p>
            <a:r>
              <a:rPr lang="en-US" sz="2000" dirty="0"/>
              <a:t>         c= (i+j)/2;</a:t>
            </a:r>
          </a:p>
          <a:p>
            <a:r>
              <a:rPr lang="en-US" sz="2000" dirty="0"/>
              <a:t>         if ( x== a[c] )  return c ;</a:t>
            </a:r>
          </a:p>
          <a:p>
            <a:r>
              <a:rPr lang="en-US" sz="2000" dirty="0"/>
              <a:t>         if (x &lt; a[c] )  j = c-1;</a:t>
            </a:r>
          </a:p>
          <a:p>
            <a:r>
              <a:rPr lang="en-US" sz="2000" dirty="0"/>
              <a:t>         else </a:t>
            </a:r>
            <a:r>
              <a:rPr lang="en-US" sz="2000" dirty="0" err="1"/>
              <a:t>i</a:t>
            </a:r>
            <a:r>
              <a:rPr lang="en-US" sz="2000" dirty="0"/>
              <a:t> = c +1;</a:t>
            </a:r>
          </a:p>
          <a:p>
            <a:r>
              <a:rPr lang="en-US" sz="2000" dirty="0"/>
              <a:t>     }</a:t>
            </a:r>
          </a:p>
          <a:p>
            <a:r>
              <a:rPr lang="en-US" sz="2000" dirty="0"/>
              <a:t>    return -1;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29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DF7-1C73-463B-8F2E-658EE73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Binary Search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F278-6DED-4EC3-8544-6A084CE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D7E77-F01B-49A9-A571-BAC17249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91DB22-44DE-4C63-B12D-0BE2944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" y="1194389"/>
            <a:ext cx="6877328" cy="319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0F44C7-AD01-4164-8957-4C3FD217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18288"/>
              </p:ext>
            </p:extLst>
          </p:nvPr>
        </p:nvGraphicFramePr>
        <p:xfrm>
          <a:off x="5943600" y="3749040"/>
          <a:ext cx="606552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elements considered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comparisons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n= 2</a:t>
                      </a:r>
                      <a:r>
                        <a:rPr lang="en-US" baseline="30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m+1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 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9556B68-6847-41AC-9604-66230FF249A0}"/>
              </a:ext>
            </a:extLst>
          </p:cNvPr>
          <p:cNvSpPr/>
          <p:nvPr/>
        </p:nvSpPr>
        <p:spPr>
          <a:xfrm>
            <a:off x="4048760" y="4920124"/>
            <a:ext cx="1447800" cy="457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Evaluation:</a:t>
            </a:r>
          </a:p>
        </p:txBody>
      </p:sp>
    </p:spTree>
    <p:extLst>
      <p:ext uri="{BB962C8B-B14F-4D97-AF65-F5344CB8AC3E}">
        <p14:creationId xmlns:p14="http://schemas.microsoft.com/office/powerpoint/2010/main" val="397934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88CC-661C-4CD3-8FD1-08CAC3CE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50F8-D0BE-4BED-9D51-97710B68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50353"/>
            <a:ext cx="11085946" cy="51227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contiguous storage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Memory Allocation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Traversing</a:t>
            </a:r>
          </a:p>
          <a:p>
            <a:pPr lvl="1"/>
            <a:r>
              <a:rPr lang="en-US" dirty="0"/>
              <a:t>1-D Arrays are parameters of functions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2-D Arrays</a:t>
            </a:r>
          </a:p>
          <a:p>
            <a:r>
              <a:rPr lang="en-US" dirty="0"/>
              <a:t>User-defined Data Type: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AE88-F5E1-4081-8DD1-CA08265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F6C-14EE-40DA-A4D5-0D0DF5A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BDDBD01-BD0D-4B27-B3A6-ABAF897C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17365"/>
              </p:ext>
            </p:extLst>
          </p:nvPr>
        </p:nvGraphicFramePr>
        <p:xfrm>
          <a:off x="548640" y="3880534"/>
          <a:ext cx="11344102" cy="245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051">
                  <a:extLst>
                    <a:ext uri="{9D8B030D-6E8A-4147-A177-3AD203B41FA5}">
                      <a16:colId xmlns:a16="http://schemas.microsoft.com/office/drawing/2014/main" val="1007100531"/>
                    </a:ext>
                  </a:extLst>
                </a:gridCol>
                <a:gridCol w="5672051">
                  <a:extLst>
                    <a:ext uri="{9D8B030D-6E8A-4147-A177-3AD203B41FA5}">
                      <a16:colId xmlns:a16="http://schemas.microsoft.com/office/drawing/2014/main" val="1088697288"/>
                    </a:ext>
                  </a:extLst>
                </a:gridCol>
              </a:tblGrid>
              <a:tr h="531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752067"/>
                  </a:ext>
                </a:extLst>
              </a:tr>
              <a:tr h="19278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5753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DE92E2-0795-475D-99A0-CA367032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7C41-EBEF-48C1-8DD4-F859E2C5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Sorting</a:t>
            </a:r>
            <a:r>
              <a:rPr lang="en-US" dirty="0"/>
              <a:t>: Changing positions of elements in an array so that values are in a order based on a pre-defined order relation.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order relation in set of numbers:</a:t>
            </a:r>
            <a:r>
              <a:rPr lang="en-US" dirty="0">
                <a:sym typeface="Wingdings" pitchFamily="2" charset="2"/>
              </a:rPr>
              <a:t> Value order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order relation in a set of characters/ strings:</a:t>
            </a:r>
            <a:r>
              <a:rPr lang="en-US" dirty="0">
                <a:sym typeface="Wingdings" pitchFamily="2" charset="2"/>
              </a:rPr>
              <a:t> Dictionary order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Only two sorting algorithms are introduced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14B8-D578-4182-9856-290C88C7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EC8AC-85F6-43A9-B2BB-8B50FCA2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AB8EE-7300-4BAE-ADA4-47A795F54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0" t="6612" r="14373" b="16126"/>
          <a:stretch/>
        </p:blipFill>
        <p:spPr>
          <a:xfrm>
            <a:off x="1107440" y="4564291"/>
            <a:ext cx="4236720" cy="168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D24355-9486-451B-A56C-0978E2AD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408" y="4443410"/>
            <a:ext cx="3820712" cy="18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D831-3586-490E-9B1A-B2B3BADA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A251-FC0B-4537-AD75-4D27CBC4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58218"/>
            <a:ext cx="11085946" cy="5122712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sz="2200" dirty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sz="2200" dirty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sz="2200" dirty="0"/>
              <a:t>Repeat the steps above for remainder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5532-6A91-4B31-8ACD-6C3002A2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E613-9682-4E9C-AFD6-D3134C02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85F0857-E42B-4C1D-93C8-39BE84AE67D5}"/>
              </a:ext>
            </a:extLst>
          </p:cNvPr>
          <p:cNvGrpSpPr>
            <a:grpSpLocks/>
          </p:cNvGrpSpPr>
          <p:nvPr/>
        </p:nvGrpSpPr>
        <p:grpSpPr bwMode="auto">
          <a:xfrm>
            <a:off x="1678940" y="2664701"/>
            <a:ext cx="8834120" cy="3716229"/>
            <a:chOff x="403" y="1101"/>
            <a:chExt cx="4829" cy="2118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4BC5461-EFEC-4030-BE73-2A95CA96A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1D1D24C1-F7AE-4736-8BC6-167561FFC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643A680-03E9-480C-AC21-AB299C825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108D9923-5697-4191-8A62-2415ADBAE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F508454-A5D5-4FAD-BECF-7A14D0A54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C4E09-EA24-4848-AEAF-F6DB68750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15614DF-1EEA-49E8-841B-0ED821686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415B85C-DAD5-4616-B74C-500F2CD47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5C071A03-37E0-48F5-9AC4-0B6F7213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86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7BF5-BB85-42E3-BE12-D92B59BF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Students complete the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134F6-970C-4C42-AE43-1C9D574D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A5EDD-6034-4785-BA37-FA14914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BB02DA7-6CE9-4D6B-9B56-8604C7E9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060" y="1412240"/>
            <a:ext cx="7810500" cy="38671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DBA8C1-0946-4DC3-B3A3-2ACDF416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8" y="3750802"/>
            <a:ext cx="5096192" cy="25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6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1FDF-32CD-418B-97F8-942EC248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44C7-F930-4BED-9A0E-5E7D9448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1276188"/>
            <a:ext cx="4090324" cy="512271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</a:t>
            </a:r>
          </a:p>
          <a:p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831AF-561B-46B5-B103-8BA8925B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34F8-FEA7-4B11-B3F6-BAA0AE52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E276CC-41A6-4183-A7CD-A6AEAAD5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695" y="84582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907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709B-B766-4503-BA71-0AE227C9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36D59-486F-46B5-8D8A-B3BE155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28AA-FAD7-4FD7-9B99-A20CAF63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B04BB97-9226-4AA5-A7C1-B854A446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740" y="1346200"/>
            <a:ext cx="8193464" cy="37846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0E118E-982A-41B5-AF1E-24C021200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2909" y="3617808"/>
            <a:ext cx="5581589" cy="2640752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435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B8AD-5711-4F29-A9FF-3728DE80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398B-6B49-4028-AE64-CD339480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C-program that helps user managing an 1-D array of integers (maximum of 100 elements) using the following simple menu:</a:t>
            </a:r>
          </a:p>
          <a:p>
            <a:pPr marL="457200" lvl="1" indent="0">
              <a:buNone/>
            </a:pPr>
            <a:r>
              <a:rPr lang="en-US" dirty="0"/>
              <a:t>1- Add  a value</a:t>
            </a:r>
          </a:p>
          <a:p>
            <a:pPr marL="457200" lvl="1" indent="0">
              <a:buNone/>
            </a:pPr>
            <a:r>
              <a:rPr lang="en-US" dirty="0"/>
              <a:t>2- Search a value</a:t>
            </a:r>
          </a:p>
          <a:p>
            <a:pPr marL="457200" lvl="1" indent="0">
              <a:buNone/>
            </a:pPr>
            <a:r>
              <a:rPr lang="en-US" dirty="0"/>
              <a:t>3- Remove the first existence of a value</a:t>
            </a:r>
          </a:p>
          <a:p>
            <a:pPr marL="457200" lvl="1" indent="0">
              <a:buNone/>
            </a:pPr>
            <a:r>
              <a:rPr lang="en-US" dirty="0"/>
              <a:t>4- Remove all existences of a value</a:t>
            </a:r>
          </a:p>
          <a:p>
            <a:pPr marL="457200" lvl="1" indent="0">
              <a:buNone/>
            </a:pPr>
            <a:r>
              <a:rPr lang="en-US" dirty="0"/>
              <a:t>5- Print out the array </a:t>
            </a:r>
          </a:p>
          <a:p>
            <a:pPr marL="457200" lvl="1" indent="0">
              <a:buNone/>
            </a:pPr>
            <a:r>
              <a:rPr lang="en-US" dirty="0"/>
              <a:t>6- Print out the array in ascending order (positions of elements are preserved)</a:t>
            </a:r>
          </a:p>
          <a:p>
            <a:pPr marL="457200" lvl="1" indent="0">
              <a:buNone/>
            </a:pPr>
            <a:r>
              <a:rPr lang="en-US" dirty="0"/>
              <a:t>7- Print out the array in descending order (positions of elements are preserved)</a:t>
            </a:r>
          </a:p>
          <a:p>
            <a:pPr marL="457200" lvl="1" indent="0">
              <a:buNone/>
            </a:pPr>
            <a:r>
              <a:rPr lang="en-US" dirty="0"/>
              <a:t>Others- 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23017-D6D1-4048-9370-B47450C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230C-52EB-47A3-8716-CE8FDFA9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88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89C-5D66-42B1-8411-AB275DBC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Problem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E20C-02A4-4FBE-997E-BCBC11A9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80139"/>
            <a:ext cx="11085946" cy="3953861"/>
          </a:xfrm>
        </p:spPr>
        <p:txBody>
          <a:bodyPr>
            <a:normAutofit/>
          </a:bodyPr>
          <a:lstStyle/>
          <a:p>
            <a:r>
              <a:rPr lang="en-US" dirty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dirty="0"/>
              <a:t>Data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  Array of integers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int a[100], n</a:t>
            </a:r>
          </a:p>
          <a:p>
            <a:pPr>
              <a:buNone/>
            </a:pPr>
            <a:r>
              <a:rPr lang="en-US" dirty="0"/>
              <a:t>              Searched/added/removed number </a:t>
            </a:r>
            <a:r>
              <a:rPr lang="en-US" dirty="0">
                <a:sym typeface="Wingdings" pitchFamily="2" charset="2"/>
              </a:rPr>
              <a:t> int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6824A-6C22-4858-B60E-B735645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F18A-1D2B-437C-893C-78402E36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6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89C-5D66-42B1-8411-AB275DBC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Problem Analyze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6824A-6C22-4858-B60E-B735645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F18A-1D2B-437C-893C-78402E36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D47AB-5631-4165-829E-6231C655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1260622"/>
            <a:ext cx="10905487" cy="52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6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C5D40-76A1-411F-9758-AAF89611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0" y="1310137"/>
            <a:ext cx="7923320" cy="50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7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96" y="95672"/>
            <a:ext cx="4852324" cy="468797"/>
          </a:xfrm>
        </p:spPr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751C7-A766-457A-8DBD-3B50752D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05" y="950579"/>
            <a:ext cx="8427648" cy="4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F5AA-DB33-4DE4-8FFD-DD29B7A0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1- Contiguous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F5AB-CDE9-4B2E-A170-F106D7C2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Commonly, a set of the same meaning elements are considered.</a:t>
            </a:r>
          </a:p>
          <a:p>
            <a:r>
              <a:rPr lang="en-US" dirty="0"/>
              <a:t>They are stored in a contiguous block of memory.</a:t>
            </a:r>
          </a:p>
          <a:p>
            <a:r>
              <a:rPr lang="en-US" dirty="0"/>
              <a:t>Ex:  Group of 10 int numbers </a:t>
            </a:r>
            <a:r>
              <a:rPr lang="en-US" dirty="0">
                <a:sym typeface="Wingdings" pitchFamily="2" charset="2"/>
              </a:rPr>
              <a:t> 40 bytes block is needed.</a:t>
            </a:r>
          </a:p>
          <a:p>
            <a:r>
              <a:rPr lang="en-US" dirty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D3BF-8F81-4638-BE39-3F5A9668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D6F0-F527-4464-903F-026B3603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1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96" y="95672"/>
            <a:ext cx="4852324" cy="468797"/>
          </a:xfrm>
        </p:spPr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2EA4E-72E9-40FD-A7A6-34AC8B77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09" y="796327"/>
            <a:ext cx="6958782" cy="54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96" y="95672"/>
            <a:ext cx="4852324" cy="468797"/>
          </a:xfrm>
        </p:spPr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2097C-357B-47D5-9143-B56D24EE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0" y="737111"/>
            <a:ext cx="6324600" cy="3790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13121-B2D0-4EFF-A042-768FCC50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67" y="3632324"/>
            <a:ext cx="7108723" cy="256952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7826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96" y="95672"/>
            <a:ext cx="4852324" cy="468797"/>
          </a:xfrm>
        </p:spPr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A7B69-A0AE-48ED-B148-2EAC3911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684134"/>
            <a:ext cx="83915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3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053-0D36-49EB-811A-322714F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96" y="95672"/>
            <a:ext cx="4852324" cy="468797"/>
          </a:xfrm>
        </p:spPr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EBFC-8C83-4654-935B-AD94923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B865-1A95-4A4E-9BEC-52A08EED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46756-912E-4CEF-87F9-01F6C5085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75"/>
          <a:stretch/>
        </p:blipFill>
        <p:spPr>
          <a:xfrm>
            <a:off x="396749" y="761774"/>
            <a:ext cx="7292077" cy="318356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E0E0B-A7DB-410D-A215-E053C35A9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81600" y="3148182"/>
            <a:ext cx="6869289" cy="318870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24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D18-EDDC-42B0-82DC-EC84301B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626" y="160657"/>
            <a:ext cx="3180512" cy="468797"/>
          </a:xfrm>
        </p:spPr>
        <p:txBody>
          <a:bodyPr/>
          <a:lstStyle/>
          <a:p>
            <a:r>
              <a:rPr lang="en-US" dirty="0"/>
              <a:t>Compile &amp;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1846F-6199-4FCE-B0D6-36402464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3A6-EB12-434F-B1AB-9E41646A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396D0-F434-4E69-A13E-5B181CED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9" y="1009035"/>
            <a:ext cx="3379120" cy="2501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39134-5559-49A1-A06A-30A81C6EF613}"/>
              </a:ext>
            </a:extLst>
          </p:cNvPr>
          <p:cNvSpPr txBox="1"/>
          <p:nvPr/>
        </p:nvSpPr>
        <p:spPr>
          <a:xfrm>
            <a:off x="277759" y="639703"/>
            <a:ext cx="32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9 integer numbers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7560C-1331-4A2F-8E2B-E7AF817A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42" y="1009035"/>
            <a:ext cx="3637286" cy="2501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6C7106-8C4B-4BCD-A151-1E6CD69A2615}"/>
              </a:ext>
            </a:extLst>
          </p:cNvPr>
          <p:cNvSpPr txBox="1"/>
          <p:nvPr/>
        </p:nvSpPr>
        <p:spPr>
          <a:xfrm>
            <a:off x="4010076" y="639703"/>
            <a:ext cx="32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all elements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63CFAB-1192-418D-B4C0-981A08BA6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25" y="1009035"/>
            <a:ext cx="3851222" cy="2501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9B3D1-274F-4F56-AD30-DD305A3D15F8}"/>
              </a:ext>
            </a:extLst>
          </p:cNvPr>
          <p:cNvSpPr txBox="1"/>
          <p:nvPr/>
        </p:nvSpPr>
        <p:spPr>
          <a:xfrm>
            <a:off x="8105211" y="647994"/>
            <a:ext cx="35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array in ASC order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C1EA9B-9BD0-46C1-AEC2-800A5A6F5A03}"/>
              </a:ext>
            </a:extLst>
          </p:cNvPr>
          <p:cNvCxnSpPr/>
          <p:nvPr/>
        </p:nvCxnSpPr>
        <p:spPr>
          <a:xfrm>
            <a:off x="3746090" y="2143433"/>
            <a:ext cx="2639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369BC-5FC0-45F2-9826-A31465BCA54B}"/>
              </a:ext>
            </a:extLst>
          </p:cNvPr>
          <p:cNvCxnSpPr/>
          <p:nvPr/>
        </p:nvCxnSpPr>
        <p:spPr>
          <a:xfrm>
            <a:off x="7841225" y="2202427"/>
            <a:ext cx="2639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5DF4EF8-C434-4E8D-8A40-06965E703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25" y="3959645"/>
            <a:ext cx="3851222" cy="24211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81E610-BF07-40CF-9802-2C5730747EB4}"/>
              </a:ext>
            </a:extLst>
          </p:cNvPr>
          <p:cNvSpPr txBox="1"/>
          <p:nvPr/>
        </p:nvSpPr>
        <p:spPr>
          <a:xfrm>
            <a:off x="8105210" y="3609998"/>
            <a:ext cx="35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array in DESC order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F57E9-BCB4-4A17-BFB5-7A1DE5B2F9B3}"/>
              </a:ext>
            </a:extLst>
          </p:cNvPr>
          <p:cNvCxnSpPr>
            <a:cxnSpLocks/>
          </p:cNvCxnSpPr>
          <p:nvPr/>
        </p:nvCxnSpPr>
        <p:spPr>
          <a:xfrm>
            <a:off x="11429260" y="3609998"/>
            <a:ext cx="0" cy="2458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234D238-638A-49F8-8829-5D6A75166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543" y="3989162"/>
            <a:ext cx="3637286" cy="238145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36E5B2-A936-4A49-81FA-25A28ECFED65}"/>
              </a:ext>
            </a:extLst>
          </p:cNvPr>
          <p:cNvCxnSpPr>
            <a:cxnSpLocks/>
          </p:cNvCxnSpPr>
          <p:nvPr/>
        </p:nvCxnSpPr>
        <p:spPr>
          <a:xfrm flipH="1">
            <a:off x="7841225" y="5133998"/>
            <a:ext cx="2598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B51207-53BF-413F-A6C8-59146F03C641}"/>
              </a:ext>
            </a:extLst>
          </p:cNvPr>
          <p:cNvSpPr txBox="1"/>
          <p:nvPr/>
        </p:nvSpPr>
        <p:spPr>
          <a:xfrm>
            <a:off x="4086791" y="3609998"/>
            <a:ext cx="35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 value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773649-D2BA-4203-9323-182A7CE3B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760" y="3989162"/>
            <a:ext cx="3379120" cy="235928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4DCA8-0FFD-443E-9702-1DD679DC7C7B}"/>
              </a:ext>
            </a:extLst>
          </p:cNvPr>
          <p:cNvCxnSpPr>
            <a:cxnSpLocks/>
          </p:cNvCxnSpPr>
          <p:nvPr/>
        </p:nvCxnSpPr>
        <p:spPr>
          <a:xfrm flipH="1">
            <a:off x="3746090" y="5094669"/>
            <a:ext cx="2598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6C0DF-9786-4944-96E6-D25B8AF8FAFD}"/>
              </a:ext>
            </a:extLst>
          </p:cNvPr>
          <p:cNvSpPr txBox="1"/>
          <p:nvPr/>
        </p:nvSpPr>
        <p:spPr>
          <a:xfrm>
            <a:off x="187606" y="3634091"/>
            <a:ext cx="35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the first exist of value</a:t>
            </a:r>
          </a:p>
        </p:txBody>
      </p:sp>
    </p:spTree>
    <p:extLst>
      <p:ext uri="{BB962C8B-B14F-4D97-AF65-F5344CB8AC3E}">
        <p14:creationId xmlns:p14="http://schemas.microsoft.com/office/powerpoint/2010/main" val="2485069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EFC6-89F6-46B4-A834-E4FB6D41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EC3-BF23-4DF7-BA01-95DF5DB5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11023"/>
            <a:ext cx="11085946" cy="5122712"/>
          </a:xfrm>
        </p:spPr>
        <p:txBody>
          <a:bodyPr>
            <a:noAutofit/>
          </a:bodyPr>
          <a:lstStyle/>
          <a:p>
            <a:r>
              <a:rPr lang="en-US" dirty="0"/>
              <a:t>Develop a C-program that helps user managing an 1-D array of real numbers (maximum of 100 elements) using the following simple menu:</a:t>
            </a:r>
          </a:p>
          <a:p>
            <a:pPr marL="457200" lvl="1" indent="0">
              <a:buNone/>
            </a:pPr>
            <a:r>
              <a:rPr lang="en-US" sz="2400" dirty="0"/>
              <a:t>1- Add  a value</a:t>
            </a:r>
          </a:p>
          <a:p>
            <a:pPr marL="457200" lvl="1" indent="0">
              <a:buNone/>
            </a:pPr>
            <a:r>
              <a:rPr lang="en-US" sz="2400" dirty="0"/>
              <a:t>2- Search a value</a:t>
            </a:r>
          </a:p>
          <a:p>
            <a:pPr marL="457200" lvl="1" indent="0">
              <a:buNone/>
            </a:pPr>
            <a:r>
              <a:rPr lang="en-US" sz="2400" dirty="0"/>
              <a:t>3- Print out the array </a:t>
            </a:r>
          </a:p>
          <a:p>
            <a:pPr marL="457200" lvl="1" indent="0">
              <a:buNone/>
            </a:pPr>
            <a:r>
              <a:rPr lang="en-US" sz="2400" dirty="0"/>
              <a:t>4- Print out values in a range (</a:t>
            </a:r>
            <a:r>
              <a:rPr lang="en-US" sz="2400" dirty="0" err="1"/>
              <a:t>minVal</a:t>
            </a:r>
            <a:r>
              <a:rPr lang="en-US" sz="2400" dirty="0"/>
              <a:t>&lt;=value&lt;=</a:t>
            </a:r>
            <a:r>
              <a:rPr lang="en-US" sz="2400" dirty="0" err="1"/>
              <a:t>maxVal</a:t>
            </a:r>
            <a:r>
              <a:rPr lang="en-US" sz="2400" dirty="0"/>
              <a:t>, </a:t>
            </a:r>
            <a:r>
              <a:rPr lang="en-US" sz="2400" dirty="0" err="1"/>
              <a:t>minVal</a:t>
            </a:r>
            <a:r>
              <a:rPr lang="en-US" sz="2400" dirty="0"/>
              <a:t> and </a:t>
            </a:r>
            <a:r>
              <a:rPr lang="en-US" sz="2400" dirty="0" err="1"/>
              <a:t>maxVal</a:t>
            </a:r>
            <a:r>
              <a:rPr lang="en-US" sz="2400" dirty="0"/>
              <a:t> are inputted)</a:t>
            </a:r>
          </a:p>
          <a:p>
            <a:pPr marL="457200" lvl="1" indent="0">
              <a:buNone/>
            </a:pPr>
            <a:r>
              <a:rPr lang="en-US" sz="2400" dirty="0"/>
              <a:t>5- Print out the array in ascending order (positions of elements are preserved)</a:t>
            </a:r>
          </a:p>
          <a:p>
            <a:pPr marL="457200" lvl="1" indent="0">
              <a:buNone/>
            </a:pPr>
            <a:r>
              <a:rPr lang="en-US" sz="2400" dirty="0"/>
              <a:t>Others- 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93ED-72F2-468F-B16A-8902901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8F61-6BEE-49E8-A168-A1372BC7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2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8CE-CE56-4211-AC12-A04A211C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4 - 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1414-5855-452E-89D4-D8AD2B7F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/>
              <a:t>Each element is identified by two indexes (index of row, index of column).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2EF92-1EB7-4C20-A526-B4E09DA7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CE2B5-299D-4673-9D6F-2EC61390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0A0C26-F867-4801-9F36-8C0A1B47F2AE}"/>
              </a:ext>
            </a:extLst>
          </p:cNvPr>
          <p:cNvGrpSpPr/>
          <p:nvPr/>
        </p:nvGrpSpPr>
        <p:grpSpPr>
          <a:xfrm>
            <a:off x="7539182" y="3894244"/>
            <a:ext cx="4191000" cy="1554480"/>
            <a:chOff x="3200400" y="4991100"/>
            <a:chExt cx="4191000" cy="12573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17B4244-0FF5-41CD-8694-39D38D9B7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E345BE-7EA0-4346-846B-CA2065D3F5DC}"/>
                </a:ext>
              </a:extLst>
            </p:cNvPr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57AA26-D780-4F29-BBD6-0BA5EE16BF65}"/>
                </a:ext>
              </a:extLst>
            </p:cNvPr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A74105-761F-40A2-A6E3-150DA7C581CF}"/>
                </a:ext>
              </a:extLst>
            </p:cNvPr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DDDBC1-42EB-4CF7-852D-3AC09115394D}"/>
                </a:ext>
              </a:extLst>
            </p:cNvPr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9F4565-F357-4F56-802D-AED4C0CA0F99}"/>
                </a:ext>
              </a:extLst>
            </p:cNvPr>
            <p:cNvCxnSpPr>
              <a:stCxn id="11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19B74-240C-4B79-9705-6E4E5AA2EBF5}"/>
              </a:ext>
            </a:extLst>
          </p:cNvPr>
          <p:cNvSpPr/>
          <p:nvPr/>
        </p:nvSpPr>
        <p:spPr>
          <a:xfrm>
            <a:off x="1157432" y="3210560"/>
            <a:ext cx="6096000" cy="29218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latin typeface="+mj-lt"/>
                <a:cs typeface="Times New Roman" pitchFamily="18" charset="0"/>
              </a:rPr>
              <a:t>Traversing a matrix</a:t>
            </a:r>
            <a:r>
              <a:rPr lang="en-US" sz="2400" dirty="0">
                <a:latin typeface="+mj-lt"/>
                <a:cs typeface="Times New Roman" pitchFamily="18" charset="0"/>
              </a:rPr>
              <a:t>:</a:t>
            </a:r>
          </a:p>
          <a:p>
            <a:endParaRPr lang="en-US" sz="2400" dirty="0">
              <a:latin typeface="+mj-lt"/>
              <a:cs typeface="Times New Roman" pitchFamily="18" charset="0"/>
            </a:endParaRPr>
          </a:p>
          <a:p>
            <a:r>
              <a:rPr lang="en-US" sz="2400" dirty="0">
                <a:latin typeface="+mj-lt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>
                <a:latin typeface="+mj-lt"/>
                <a:cs typeface="Times New Roman" pitchFamily="18" charset="0"/>
              </a:rPr>
              <a:t>{   </a:t>
            </a:r>
          </a:p>
          <a:p>
            <a:r>
              <a:rPr lang="en-US" sz="2400" dirty="0">
                <a:latin typeface="+mj-lt"/>
                <a:cs typeface="Times New Roman" pitchFamily="18" charset="0"/>
              </a:rPr>
              <a:t>	for ( j=0; j&lt; column; j++) </a:t>
            </a:r>
          </a:p>
          <a:p>
            <a:r>
              <a:rPr lang="en-US" sz="2400" dirty="0">
                <a:latin typeface="+mj-lt"/>
                <a:cs typeface="Times New Roman" pitchFamily="18" charset="0"/>
              </a:rPr>
              <a:t>           	</a:t>
            </a:r>
            <a:r>
              <a:rPr lang="en-US" sz="2400" dirty="0">
                <a:solidFill>
                  <a:srgbClr val="FFCC00"/>
                </a:solidFill>
                <a:latin typeface="+mj-lt"/>
                <a:cs typeface="Times New Roman" pitchFamily="18" charset="0"/>
              </a:rPr>
              <a:t>[if (condition)]</a:t>
            </a:r>
            <a:r>
              <a:rPr lang="en-US" sz="2400" dirty="0">
                <a:latin typeface="+mj-lt"/>
                <a:cs typeface="Times New Roman" pitchFamily="18" charset="0"/>
              </a:rPr>
              <a:t> Access m[i][j];</a:t>
            </a:r>
          </a:p>
          <a:p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091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1E6-D5BB-4AF4-A945-C6F3623B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3C21-E350-46B0-AF33-52A66581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3369-8AE6-4C3C-848D-E5CD2CFB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F5621-3038-4656-A463-67E2C058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5" y="1321788"/>
            <a:ext cx="6081251" cy="5031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55A21-5355-4D0C-A8F8-B1653379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60" y="1842100"/>
            <a:ext cx="4191000" cy="41148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4645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1E6-D5BB-4AF4-A945-C6F3623B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Arrays: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3C21-E350-46B0-AF33-52A66581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3369-8AE6-4C3C-848D-E5CD2CFB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AD32B-7AD6-454E-B17F-D62F4DB7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6" y="1339184"/>
            <a:ext cx="8852069" cy="49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76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BD9-8517-4B12-A501-F1CBBD5D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656768"/>
            <a:ext cx="11085946" cy="468797"/>
          </a:xfrm>
        </p:spPr>
        <p:txBody>
          <a:bodyPr/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7785-3E16-4420-84C2-4E8B774D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01193"/>
            <a:ext cx="11085946" cy="5347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is the simplest data structure for a group of elements which belong to the same data type.</a:t>
            </a:r>
          </a:p>
          <a:p>
            <a:r>
              <a:rPr lang="en-US" dirty="0"/>
              <a:t>Each element in an array is identified by one or more index beginning from 0.</a:t>
            </a:r>
          </a:p>
          <a:p>
            <a:r>
              <a:rPr lang="en-US" dirty="0"/>
              <a:t>Number of dimensions: Number of indexes are used to identify an element.</a:t>
            </a:r>
          </a:p>
          <a:p>
            <a:r>
              <a:rPr lang="en-US" dirty="0"/>
              <a:t>Static arrays </a:t>
            </a:r>
            <a:r>
              <a:rPr lang="en-US" dirty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DataType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a[MAXN];</a:t>
            </a:r>
          </a:p>
          <a:p>
            <a:pPr lvl="1">
              <a:buNone/>
            </a:pP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DataType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m[MAXROW][MAXCOL];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Dynamic array: Use pointer and allocate memory using functions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double *a = (double*)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calloc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(n,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(double));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int** m = (int**)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calloc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(row,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sizeof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(int*));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for (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=0;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&lt;row;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++) m[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]= (int*)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calloc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(col,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sizeof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(int));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EEEA-142A-46BC-9AB2-F2F1BE8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5C48-08BB-427B-839C-25E76BAE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05B-1A3A-42B2-91FA-D53BB54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2 -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3FE2-E3A6-446D-85F2-33F0DF21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07418"/>
            <a:ext cx="11085946" cy="5122712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data structure consisting of an </a:t>
            </a:r>
            <a:r>
              <a:rPr lang="en-US" u="sng" dirty="0"/>
              <a:t>ordered set of elements</a:t>
            </a:r>
            <a:r>
              <a:rPr lang="en-US" dirty="0"/>
              <a:t> of </a:t>
            </a:r>
            <a:r>
              <a:rPr lang="en-US" u="sng" dirty="0"/>
              <a:t>common type</a:t>
            </a:r>
            <a:r>
              <a:rPr lang="en-US" dirty="0"/>
              <a:t> that are stored contiguously in memory. Each element is identified by it’s position (index).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1099-86BF-4D3D-B177-DEA0803A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452B-895D-4935-873B-4C7090B3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97D1B7-6AB1-4C09-8ED9-973783ACC3B0}"/>
              </a:ext>
            </a:extLst>
          </p:cNvPr>
          <p:cNvGrpSpPr/>
          <p:nvPr/>
        </p:nvGrpSpPr>
        <p:grpSpPr>
          <a:xfrm>
            <a:off x="1149945" y="3052481"/>
            <a:ext cx="10788055" cy="2704918"/>
            <a:chOff x="2201431" y="1073245"/>
            <a:chExt cx="10763290" cy="2704918"/>
          </a:xfrm>
        </p:grpSpPr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C25B47C-A333-480B-B9DC-DAAA3B68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4E275ED4-0BC5-4D81-8CE6-F3895A2C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4A4F8438-231B-4F2A-9CA6-C13A017F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CED0599E-B1B0-46F9-A6C8-4B1574FC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ECA66544-9FAC-4FE4-AD22-C81114B5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5C77CF98-F767-49FE-B7E3-556E530F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D13BC816-EAD0-428B-B91B-12CAFC1D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B02AEC6-B7F7-4495-AEEA-814B5F5EB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A957F26-2196-42C7-87B0-F4D8D530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C81918A7-86A6-4EDD-816E-C537FF44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CE791723-C5B4-4D5A-A424-2DE7701B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431" y="1420368"/>
              <a:ext cx="1134761" cy="35661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 (array)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D6EBB32-D605-416D-AF1A-5D05692E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032" y="1948918"/>
              <a:ext cx="1216741" cy="5455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36FA743F-B680-46CC-9A04-FBD2ED28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086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1" name="Rectangle 31">
              <a:extLst>
                <a:ext uri="{FF2B5EF4-FFF2-40B4-BE49-F238E27FC236}">
                  <a16:creationId xmlns:a16="http://schemas.microsoft.com/office/drawing/2014/main" id="{D28924C1-65F5-4BEC-ADAB-B6064CAD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605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2" name="Rectangle 32">
              <a:extLst>
                <a:ext uri="{FF2B5EF4-FFF2-40B4-BE49-F238E27FC236}">
                  <a16:creationId xmlns:a16="http://schemas.microsoft.com/office/drawing/2014/main" id="{6D1CBA27-1446-49B5-96FD-AFA8F9F43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124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B24342EE-38CE-4CAA-9611-8D1D8D38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643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4" name="Rectangle 34">
              <a:extLst>
                <a:ext uri="{FF2B5EF4-FFF2-40B4-BE49-F238E27FC236}">
                  <a16:creationId xmlns:a16="http://schemas.microsoft.com/office/drawing/2014/main" id="{1E8A12A1-B6F1-43DA-BC0C-8EFC3A771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162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id="{00E7E7C5-64D9-46F2-A75B-B05AC524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681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E5F0B35C-0974-4377-9E28-BF2CF11F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7" name="Rectangle 37">
              <a:extLst>
                <a:ext uri="{FF2B5EF4-FFF2-40B4-BE49-F238E27FC236}">
                  <a16:creationId xmlns:a16="http://schemas.microsoft.com/office/drawing/2014/main" id="{F44CACBB-5358-46DF-A806-B6DB6697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719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3BE5D381-4BDA-4EA8-A467-3617D8C2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238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49C30B0B-8A21-4EC1-B049-854CB72B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6757" y="1073245"/>
              <a:ext cx="537519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30" name="AutoShape 42">
              <a:extLst>
                <a:ext uri="{FF2B5EF4-FFF2-40B4-BE49-F238E27FC236}">
                  <a16:creationId xmlns:a16="http://schemas.microsoft.com/office/drawing/2014/main" id="{5B050D11-27B5-40FE-AC13-DCA18C150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1" name="Rectangle 43">
              <a:extLst>
                <a:ext uri="{FF2B5EF4-FFF2-40B4-BE49-F238E27FC236}">
                  <a16:creationId xmlns:a16="http://schemas.microsoft.com/office/drawing/2014/main" id="{30871A29-5D9C-4AD2-B7EA-1A9DFA6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942" y="1077881"/>
              <a:ext cx="1109250" cy="2881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2" name="Rectangle 47">
              <a:extLst>
                <a:ext uri="{FF2B5EF4-FFF2-40B4-BE49-F238E27FC236}">
                  <a16:creationId xmlns:a16="http://schemas.microsoft.com/office/drawing/2014/main" id="{5763740E-0EA6-4159-86F4-F44ADACD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61" y="2026571"/>
              <a:ext cx="2085407" cy="45571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3B7FDE8-979A-4636-A72C-7E81E8604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64321" y="2825663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A6F339-1743-489B-9B5F-18E03213C41B}"/>
                </a:ext>
              </a:extLst>
            </p:cNvPr>
            <p:cNvSpPr/>
            <p:nvPr/>
          </p:nvSpPr>
          <p:spPr>
            <a:xfrm>
              <a:off x="9459521" y="2749463"/>
              <a:ext cx="457200" cy="3048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53CFB9-7440-4A60-A937-162D00D63588}"/>
                </a:ext>
              </a:extLst>
            </p:cNvPr>
            <p:cNvSpPr/>
            <p:nvPr/>
          </p:nvSpPr>
          <p:spPr>
            <a:xfrm>
              <a:off x="8773721" y="3206663"/>
              <a:ext cx="838200" cy="3048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C3CA81-EB59-409D-B3E8-69A1834F5EF3}"/>
                </a:ext>
              </a:extLst>
            </p:cNvPr>
            <p:cNvSpPr/>
            <p:nvPr/>
          </p:nvSpPr>
          <p:spPr>
            <a:xfrm>
              <a:off x="10297721" y="2520863"/>
              <a:ext cx="1219200" cy="3048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321D68-039B-47A0-AB40-3044BCC30320}"/>
                </a:ext>
              </a:extLst>
            </p:cNvPr>
            <p:cNvSpPr/>
            <p:nvPr/>
          </p:nvSpPr>
          <p:spPr>
            <a:xfrm>
              <a:off x="11897921" y="2825663"/>
              <a:ext cx="1066800" cy="3048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9842C74-0D42-4752-9632-3380217BAEA2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V="1">
              <a:off x="11288321" y="2978063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49B6C671-73C0-4BE2-83B6-DCA8FAAC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8548" y="1380745"/>
              <a:ext cx="1109250" cy="3566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value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ACFFD-9AD1-4508-917A-3179EC586EC5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4546714" y="3716596"/>
            <a:ext cx="1" cy="211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A2B0EA-5252-4B12-BD8E-66DCD2BA4CCB}"/>
              </a:ext>
            </a:extLst>
          </p:cNvPr>
          <p:cNvCxnSpPr>
            <a:stCxn id="31" idx="3"/>
            <a:endCxn id="20" idx="1"/>
          </p:cNvCxnSpPr>
          <p:nvPr/>
        </p:nvCxnSpPr>
        <p:spPr>
          <a:xfrm flipV="1">
            <a:off x="2287317" y="3196547"/>
            <a:ext cx="373752" cy="4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3EDCA-828C-46AA-9237-60C11BCAD17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861292" y="3538289"/>
            <a:ext cx="48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2B0D502-19DC-4DDF-9FBE-B0A7C0CAF4B0}"/>
              </a:ext>
            </a:extLst>
          </p:cNvPr>
          <p:cNvSpPr/>
          <p:nvPr/>
        </p:nvSpPr>
        <p:spPr>
          <a:xfrm>
            <a:off x="253999" y="4738500"/>
            <a:ext cx="7232923" cy="16006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An array has it’s name.</a:t>
            </a:r>
          </a:p>
        </p:txBody>
      </p:sp>
    </p:spTree>
    <p:extLst>
      <p:ext uri="{BB962C8B-B14F-4D97-AF65-F5344CB8AC3E}">
        <p14:creationId xmlns:p14="http://schemas.microsoft.com/office/powerpoint/2010/main" val="58531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BD9-8517-4B12-A501-F1CBBD5D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7785-3E16-4420-84C2-4E8B774D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70017"/>
            <a:ext cx="11085946" cy="5347093"/>
          </a:xfrm>
        </p:spPr>
        <p:txBody>
          <a:bodyPr>
            <a:normAutofit/>
          </a:bodyPr>
          <a:lstStyle/>
          <a:p>
            <a:r>
              <a:rPr lang="en-US" dirty="0"/>
              <a:t>Accessing elements in an array: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operations on arrays: </a:t>
            </a:r>
          </a:p>
          <a:p>
            <a:pPr lvl="1"/>
            <a:r>
              <a:rPr lang="en-US" dirty="0"/>
              <a:t>Add an element</a:t>
            </a:r>
          </a:p>
          <a:p>
            <a:pPr lvl="1"/>
            <a:r>
              <a:rPr lang="en-US" dirty="0"/>
              <a:t>Search an element</a:t>
            </a:r>
          </a:p>
          <a:p>
            <a:pPr lvl="1"/>
            <a:r>
              <a:rPr lang="en-US" dirty="0"/>
              <a:t>Remove an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EEEA-142A-46BC-9AB2-F2F1BE8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5C48-08BB-427B-839C-25E76BAE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F285AF-005A-419B-9B10-53208665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12845"/>
              </p:ext>
            </p:extLst>
          </p:nvPr>
        </p:nvGraphicFramePr>
        <p:xfrm>
          <a:off x="1107848" y="1887194"/>
          <a:ext cx="10321412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 Array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 Array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48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48">
                <a:tc>
                  <a:txBody>
                    <a:bodyPr/>
                    <a:lstStyle/>
                    <a:p>
                      <a:r>
                        <a:rPr lang="en-US" dirty="0"/>
                        <a:t>&amp;a[index]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a[index]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&amp;m[i][j]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m[i][j]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48">
                <a:tc>
                  <a:txBody>
                    <a:bodyPr/>
                    <a:lstStyle/>
                    <a:p>
                      <a:r>
                        <a:rPr lang="en-US" dirty="0"/>
                        <a:t>a+index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48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Compiler determines</a:t>
                      </a:r>
                      <a:r>
                        <a:rPr lang="en-US" b="1" baseline="0" dirty="0"/>
                        <a:t> the address of an element: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48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index*sizeof(DataType)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 + (i*NumCol + j)*sizeof(DataType)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3A6EC2-3C4A-457D-A5CA-CBEBB05BE07E}"/>
              </a:ext>
            </a:extLst>
          </p:cNvPr>
          <p:cNvSpPr txBox="1"/>
          <p:nvPr/>
        </p:nvSpPr>
        <p:spPr>
          <a:xfrm>
            <a:off x="4925960" y="4698931"/>
            <a:ext cx="5830527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Input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Output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45237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65" y="1668729"/>
            <a:ext cx="9202270" cy="1760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69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BA8A-46F9-4C85-9591-2F332FE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A1DB-008A-4E05-9D7C-5C2B7387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After studying this section, you should be able to: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What is C structure?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When to use structures.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Syntax of a structure.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How to declare variable of type structure?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Fields of a structure and how to initialize them.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How to manipulate structure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0118-886E-4795-9E61-279D3079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B335-C644-4E4E-9C49-51CC367A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59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EF9F-0393-45C6-9773-A594276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F49-C4C3-4B1C-BBE9-2D9C40C9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/>
              <a:t>Structure Definition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/>
              <a:t>Struct Syntax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/>
              <a:t>Manipulating Structure Types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/>
              <a:t>Arrays of Structures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600" dirty="0"/>
              <a:t>Function with a Structure Input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11AF-14BC-44B4-B483-4881712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290C-436C-4614-A93D-A62745C9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8579-63B4-49C6-B062-FBF67245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1. Structure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D7D9-7B6A-4E08-937D-4418B0FE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297932"/>
          </a:xfrm>
        </p:spPr>
        <p:txBody>
          <a:bodyPr>
            <a:normAutofit/>
          </a:bodyPr>
          <a:lstStyle/>
          <a:p>
            <a:r>
              <a:rPr lang="en-US" dirty="0"/>
              <a:t>The structure in C is a user-defined data type that can be used to group items of possibly different types into a single type.</a:t>
            </a:r>
          </a:p>
          <a:p>
            <a:r>
              <a:rPr lang="en-US" dirty="0"/>
              <a:t>Structures are also called records.</a:t>
            </a:r>
          </a:p>
          <a:p>
            <a:r>
              <a:rPr lang="en-US" dirty="0"/>
              <a:t>The </a:t>
            </a:r>
            <a:r>
              <a:rPr lang="en-US" b="1" dirty="0"/>
              <a:t>struct</a:t>
            </a:r>
            <a:r>
              <a:rPr lang="en-US" dirty="0"/>
              <a:t> keyword is used to define the structure in the C programming language.</a:t>
            </a:r>
          </a:p>
          <a:p>
            <a:r>
              <a:rPr lang="en-US" dirty="0"/>
              <a:t>Unlike arrays, a struct is composed of data of different types.</a:t>
            </a:r>
          </a:p>
          <a:p>
            <a:r>
              <a:rPr lang="en-US" dirty="0"/>
              <a:t>You use structures to group data that belong together.</a:t>
            </a:r>
          </a:p>
          <a:p>
            <a:r>
              <a:rPr lang="en-US" dirty="0"/>
              <a:t>Additionally, the values of a structure are stored in contiguous memory locations.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2E094-7B47-46D3-BE39-8E1881D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D699-B519-48CF-8875-2C621BB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25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8579-63B4-49C6-B062-FBF67245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Structure Definition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D7D9-7B6A-4E08-937D-4418B0FE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297932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r>
              <a:rPr lang="en-US" dirty="0"/>
              <a:t>Data elements in a structure are called </a:t>
            </a:r>
            <a:r>
              <a:rPr lang="en-US" b="1" dirty="0"/>
              <a:t>fields</a:t>
            </a:r>
            <a:r>
              <a:rPr lang="en-US" dirty="0"/>
              <a:t> or </a:t>
            </a:r>
            <a:r>
              <a:rPr lang="en-US" b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Complex data structures can be formed by defining arrays of structs.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2E094-7B47-46D3-BE39-8E1881D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D699-B519-48CF-8875-2C621BB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91600E-F8C2-43AB-99A7-89EC7C90F91C}"/>
              </a:ext>
            </a:extLst>
          </p:cNvPr>
          <p:cNvGraphicFramePr>
            <a:graphicFrameLocks noGrp="1"/>
          </p:cNvGraphicFramePr>
          <p:nvPr/>
        </p:nvGraphicFramePr>
        <p:xfrm>
          <a:off x="1138344" y="1929034"/>
          <a:ext cx="10097730" cy="303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865">
                  <a:extLst>
                    <a:ext uri="{9D8B030D-6E8A-4147-A177-3AD203B41FA5}">
                      <a16:colId xmlns:a16="http://schemas.microsoft.com/office/drawing/2014/main" val="747370846"/>
                    </a:ext>
                  </a:extLst>
                </a:gridCol>
                <a:gridCol w="5048865">
                  <a:extLst>
                    <a:ext uri="{9D8B030D-6E8A-4147-A177-3AD203B41FA5}">
                      <a16:colId xmlns:a16="http://schemas.microsoft.com/office/drawing/2014/main" val="2629564882"/>
                    </a:ext>
                  </a:extLst>
                </a:gridCol>
              </a:tblGrid>
              <a:tr h="303625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2400" b="1" dirty="0"/>
                        <a:t>Student information: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- student id,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- last name,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- first name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- major,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- gender,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account information: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account number,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account type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account holder</a:t>
                      </a:r>
                    </a:p>
                    <a:p>
                      <a:pPr lvl="2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first name</a:t>
                      </a:r>
                    </a:p>
                    <a:p>
                      <a:pPr lvl="2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last name</a:t>
                      </a:r>
                    </a:p>
                    <a:p>
                      <a:pPr lvl="1">
                        <a:lnSpc>
                          <a:spcPct val="110000"/>
                        </a:lnSpc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0443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D60C38-69A0-499B-8633-493EA5BCDBB1}"/>
              </a:ext>
            </a:extLst>
          </p:cNvPr>
          <p:cNvCxnSpPr>
            <a:cxnSpLocks/>
          </p:cNvCxnSpPr>
          <p:nvPr/>
        </p:nvCxnSpPr>
        <p:spPr>
          <a:xfrm flipH="1" flipV="1">
            <a:off x="4021394" y="3588774"/>
            <a:ext cx="2733370" cy="1592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9E624D38-25CD-4173-8F76-440C549F8E5F}"/>
              </a:ext>
            </a:extLst>
          </p:cNvPr>
          <p:cNvSpPr/>
          <p:nvPr/>
        </p:nvSpPr>
        <p:spPr>
          <a:xfrm>
            <a:off x="3500284" y="2487561"/>
            <a:ext cx="403122" cy="2202426"/>
          </a:xfrm>
          <a:prstGeom prst="rightBrace">
            <a:avLst>
              <a:gd name="adj1" fmla="val 3760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2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B33F-3265-4F0B-BB76-3FDC158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2. Struct Syntax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6E07-8577-4ADF-AC79-72C84D8E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of the structure type: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238B-B95B-4F2A-AAF0-D43F2D64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DB5B2-D73A-4C6D-8507-86DC4587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45ACD-7715-4593-805B-94EF976DB45C}"/>
              </a:ext>
            </a:extLst>
          </p:cNvPr>
          <p:cNvSpPr txBox="1"/>
          <p:nvPr/>
        </p:nvSpPr>
        <p:spPr>
          <a:xfrm>
            <a:off x="5796116" y="3418869"/>
            <a:ext cx="59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629E0-D989-4161-9D53-E6FA837451E7}"/>
              </a:ext>
            </a:extLst>
          </p:cNvPr>
          <p:cNvSpPr/>
          <p:nvPr/>
        </p:nvSpPr>
        <p:spPr>
          <a:xfrm>
            <a:off x="1141474" y="2192486"/>
            <a:ext cx="4000798" cy="31168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typedef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struct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dataType1 field1;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dataType2 field2;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b="1" dirty="0" err="1">
                <a:solidFill>
                  <a:schemeClr val="tx1"/>
                </a:solidFill>
              </a:rPr>
              <a:t>structName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B3AEC-63B6-42BE-8B30-639476160882}"/>
              </a:ext>
            </a:extLst>
          </p:cNvPr>
          <p:cNvSpPr/>
          <p:nvPr/>
        </p:nvSpPr>
        <p:spPr>
          <a:xfrm>
            <a:off x="6770832" y="2192486"/>
            <a:ext cx="4279694" cy="31168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struct </a:t>
            </a:r>
            <a:r>
              <a:rPr lang="en-US" sz="2400" b="1" dirty="0" err="1">
                <a:solidFill>
                  <a:schemeClr val="tx1"/>
                </a:solidFill>
              </a:rPr>
              <a:t>structName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dataType1 field1;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dataType2 field2;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	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6855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F00C-AC36-4534-830F-871DD020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Structure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F7E3-0B79-4781-8719-B348015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162887"/>
            <a:ext cx="11085946" cy="5122712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r>
              <a:rPr lang="en-US" sz="2400" dirty="0"/>
              <a:t>How to declare variable of type structure?</a:t>
            </a:r>
          </a:p>
          <a:p>
            <a:endParaRPr lang="en-US" dirty="0"/>
          </a:p>
          <a:p>
            <a:r>
              <a:rPr lang="en-US" sz="2400" dirty="0"/>
              <a:t>Example: </a:t>
            </a:r>
            <a:r>
              <a:rPr lang="en-US" sz="2400" dirty="0" err="1"/>
              <a:t>eventDate</a:t>
            </a:r>
            <a:r>
              <a:rPr lang="en-US" sz="2400" dirty="0"/>
              <a:t> </a:t>
            </a:r>
            <a:r>
              <a:rPr lang="en-US" sz="2400" dirty="0" err="1"/>
              <a:t>ev</a:t>
            </a:r>
            <a:r>
              <a:rPr lang="en-US" sz="2400" dirty="0"/>
              <a:t>; person p; telephone </a:t>
            </a:r>
            <a:r>
              <a:rPr lang="en-US" sz="2400" dirty="0" err="1"/>
              <a:t>tel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60CB5-B2D4-4840-BC5E-BABABAF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AF67-E013-404C-95CE-4F13D01A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30FC9C-9AFA-4064-8EEB-95129717C712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1732389"/>
          <a:ext cx="103116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20">
                  <a:extLst>
                    <a:ext uri="{9D8B030D-6E8A-4147-A177-3AD203B41FA5}">
                      <a16:colId xmlns:a16="http://schemas.microsoft.com/office/drawing/2014/main" val="246913609"/>
                    </a:ext>
                  </a:extLst>
                </a:gridCol>
                <a:gridCol w="3437220">
                  <a:extLst>
                    <a:ext uri="{9D8B030D-6E8A-4147-A177-3AD203B41FA5}">
                      <a16:colId xmlns:a16="http://schemas.microsoft.com/office/drawing/2014/main" val="1197900580"/>
                    </a:ext>
                  </a:extLst>
                </a:gridCol>
                <a:gridCol w="3437220">
                  <a:extLst>
                    <a:ext uri="{9D8B030D-6E8A-4147-A177-3AD203B41FA5}">
                      <a16:colId xmlns:a16="http://schemas.microsoft.com/office/drawing/2014/main" val="398973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Example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Example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Example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day;</a:t>
                      </a:r>
                    </a:p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month; </a:t>
                      </a:r>
                    </a:p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year;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eventDate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name[20];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age;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person;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telephone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name[30];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376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5DEC97-6CC0-425E-B81E-EBD6CCA1C426}"/>
              </a:ext>
            </a:extLst>
          </p:cNvPr>
          <p:cNvSpPr/>
          <p:nvPr/>
        </p:nvSpPr>
        <p:spPr>
          <a:xfrm>
            <a:off x="1117601" y="4975124"/>
            <a:ext cx="10311660" cy="4687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C00000"/>
                </a:solidFill>
              </a:rPr>
              <a:t>structName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variableName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7730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A4B6-22E9-40D8-B941-756870BC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3. Manipulating Structure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1423-64C5-4CAC-A4A3-999637C9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60186"/>
            <a:ext cx="11085946" cy="516152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How to access a field in a structure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direct component selection operator, which is a </a:t>
            </a:r>
            <a:r>
              <a:rPr lang="en-US" b="1" dirty="0"/>
              <a:t>period</a:t>
            </a:r>
            <a:r>
              <a:rPr lang="en-US" dirty="0"/>
              <a:t> ‘</a:t>
            </a:r>
            <a:r>
              <a:rPr lang="en-US" b="1" dirty="0"/>
              <a:t>.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‘</a:t>
            </a:r>
            <a:r>
              <a:rPr lang="en-US" b="1" dirty="0"/>
              <a:t>.</a:t>
            </a:r>
            <a:r>
              <a:rPr lang="en-US" dirty="0"/>
              <a:t>’ operator has the highest priority in the operator precedence.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Structure assignment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copy of an entire structure can be easily done by the assignment operator.</a:t>
            </a:r>
          </a:p>
          <a:p>
            <a:pPr lvl="1"/>
            <a:r>
              <a:rPr lang="en-US" dirty="0"/>
              <a:t>Each component in one structure is copied into the corresponding component in the other 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88D-063D-47C5-8F0F-1027A414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93D8C-ABC5-473D-8328-2A329469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2E050-74AE-4A1F-8120-AA71727DB37D}"/>
              </a:ext>
            </a:extLst>
          </p:cNvPr>
          <p:cNvSpPr/>
          <p:nvPr/>
        </p:nvSpPr>
        <p:spPr>
          <a:xfrm>
            <a:off x="1878623" y="3230117"/>
            <a:ext cx="2029038" cy="122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lvl="1">
              <a:buNone/>
            </a:pPr>
            <a:r>
              <a:rPr lang="en-US" sz="2200" dirty="0">
                <a:solidFill>
                  <a:schemeClr val="tx1"/>
                </a:solidFill>
              </a:rPr>
              <a:t>person p1;</a:t>
            </a:r>
          </a:p>
          <a:p>
            <a:pPr marL="58738" lvl="1">
              <a:buNone/>
            </a:pPr>
            <a:r>
              <a:rPr lang="en-US" sz="2200" dirty="0">
                <a:solidFill>
                  <a:schemeClr val="tx1"/>
                </a:solidFill>
              </a:rPr>
              <a:t>p1.name;</a:t>
            </a:r>
          </a:p>
          <a:p>
            <a:pPr marL="58738" lvl="1">
              <a:buNone/>
            </a:pPr>
            <a:r>
              <a:rPr lang="en-US" sz="2200" dirty="0">
                <a:solidFill>
                  <a:schemeClr val="tx1"/>
                </a:solidFill>
              </a:rPr>
              <a:t>p1.age;</a:t>
            </a:r>
          </a:p>
        </p:txBody>
      </p:sp>
    </p:spTree>
    <p:extLst>
      <p:ext uri="{BB962C8B-B14F-4D97-AF65-F5344CB8AC3E}">
        <p14:creationId xmlns:p14="http://schemas.microsoft.com/office/powerpoint/2010/main" val="865503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CA8-F95C-4E8D-A322-1A8A7D7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Structure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7FF81-57BE-4BDD-B2B0-3100AF3A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22DF-A792-471C-A633-3E5AAF45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49311-8B34-4566-83D9-F2725586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8" y="1321213"/>
            <a:ext cx="7901447" cy="505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EB5E0-7B1E-4C47-9C71-88EBC293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1225"/>
            <a:ext cx="56578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B30-A8E6-4B74-A067-18F577CD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3 - One-dimensional Arrays (1-D)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3B18-320A-405C-85ED-5448FCAB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1-D array</a:t>
            </a:r>
            <a:r>
              <a:rPr lang="en-US" dirty="0"/>
              <a:t>: a collection of items (elements, terms) which belong to the </a:t>
            </a:r>
            <a:r>
              <a:rPr lang="en-US" dirty="0">
                <a:solidFill>
                  <a:srgbClr val="0000CC"/>
                </a:solidFill>
              </a:rPr>
              <a:t>same data type</a:t>
            </a:r>
            <a:r>
              <a:rPr lang="en-US" dirty="0"/>
              <a:t> and are </a:t>
            </a:r>
            <a:r>
              <a:rPr lang="en-US" dirty="0">
                <a:solidFill>
                  <a:srgbClr val="0000CC"/>
                </a:solidFill>
              </a:rPr>
              <a:t>stored contiguously in memory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element has a </a:t>
            </a:r>
            <a:r>
              <a:rPr lang="en-US" u="sng" dirty="0"/>
              <a:t>unique index </a:t>
            </a:r>
            <a:r>
              <a:rPr lang="en-US" dirty="0"/>
              <a:t>and </a:t>
            </a:r>
            <a:r>
              <a:rPr lang="en-US" u="sng" dirty="0"/>
              <a:t>holds a single value</a:t>
            </a:r>
            <a:r>
              <a:rPr lang="en-US" dirty="0"/>
              <a:t>. Index numbering </a:t>
            </a:r>
            <a:r>
              <a:rPr lang="en-US" u="sng" dirty="0"/>
              <a:t>starts at 0</a:t>
            </a:r>
            <a:r>
              <a:rPr lang="en-US" dirty="0"/>
              <a:t> and extends to </a:t>
            </a:r>
            <a:r>
              <a:rPr lang="en-US" u="sng" dirty="0"/>
              <a:t>one less than the number of elements in the array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refer to a specific element, we write the array name followed by bracket notation around the element's index. Example: </a:t>
            </a:r>
            <a:r>
              <a:rPr lang="en-US" dirty="0">
                <a:solidFill>
                  <a:srgbClr val="0000CC"/>
                </a:solidFill>
              </a:rPr>
              <a:t>identifier[index]</a:t>
            </a:r>
            <a:endParaRPr lang="en-US" dirty="0"/>
          </a:p>
          <a:p>
            <a:r>
              <a:rPr lang="en-US" dirty="0"/>
              <a:t>1-D array structure: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F483-AEBA-453D-8B3D-E051A82D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43F7-8109-4431-BCD3-4CEBA420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4B00ABD-3AB5-4385-9340-596C4F90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14" y="4895152"/>
            <a:ext cx="7924146" cy="15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CA8-F95C-4E8D-A322-1A8A7D7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Structure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7FF81-57BE-4BDD-B2B0-3100AF3A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22DF-A792-471C-A633-3E5AAF45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F80E0-C09F-4B94-8971-F00F5B60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5" y="1341994"/>
            <a:ext cx="8372475" cy="49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9B3263-0F73-4CBF-84A2-E5CB867A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45" y="2237344"/>
            <a:ext cx="5753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9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E53B-3D10-474F-AD59-078DFC46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4. Arrays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62C7-62EB-4AC0-BD05-01DEECB2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declare an array of structures.</a:t>
            </a:r>
          </a:p>
          <a:p>
            <a:r>
              <a:rPr lang="en-US" dirty="0"/>
              <a:t>Recall the syntax of an array: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dataType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array_name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];</a:t>
            </a:r>
          </a:p>
          <a:p>
            <a:pPr lvl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dataType</a:t>
            </a:r>
            <a:r>
              <a:rPr lang="en-US" dirty="0"/>
              <a:t> can any C type including struct type</a:t>
            </a:r>
          </a:p>
          <a:p>
            <a:r>
              <a:rPr lang="en-US" dirty="0"/>
              <a:t>The array of structures can be simply manipulated as arrays of simple data types.</a:t>
            </a:r>
          </a:p>
          <a:p>
            <a:endParaRPr lang="en-US" sz="1000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403225" indent="0">
              <a:buNone/>
            </a:pPr>
            <a:r>
              <a:rPr lang="en-US" dirty="0"/>
              <a:t>Write a program to organize information, includes: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age</a:t>
            </a:r>
            <a:r>
              <a:rPr lang="en-US" dirty="0"/>
              <a:t> of three family members. Print out the information for all members on each 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62DB-D8EE-41FB-AA92-E522D76C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5B7D-378D-44C4-A8EF-AB9AA65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76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D32B-429F-4BDC-872D-CAC8FC6D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Array of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BD667-2532-49F1-B19F-83285ADD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D45-D728-482D-B07B-7181E25A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A4C78-BEEE-4875-9BBC-5799C33E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296119"/>
            <a:ext cx="8766505" cy="500029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7B41A6F-11A0-47F6-A236-E9A69E01A22F}"/>
              </a:ext>
            </a:extLst>
          </p:cNvPr>
          <p:cNvGraphicFramePr>
            <a:graphicFrameLocks noGrp="1"/>
          </p:cNvGraphicFramePr>
          <p:nvPr/>
        </p:nvGraphicFramePr>
        <p:xfrm>
          <a:off x="7961150" y="1296118"/>
          <a:ext cx="3769032" cy="15884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6344">
                  <a:extLst>
                    <a:ext uri="{9D8B030D-6E8A-4147-A177-3AD203B41FA5}">
                      <a16:colId xmlns:a16="http://schemas.microsoft.com/office/drawing/2014/main" val="4024121643"/>
                    </a:ext>
                  </a:extLst>
                </a:gridCol>
                <a:gridCol w="1256344">
                  <a:extLst>
                    <a:ext uri="{9D8B030D-6E8A-4147-A177-3AD203B41FA5}">
                      <a16:colId xmlns:a16="http://schemas.microsoft.com/office/drawing/2014/main" val="3793431031"/>
                    </a:ext>
                  </a:extLst>
                </a:gridCol>
                <a:gridCol w="1256344">
                  <a:extLst>
                    <a:ext uri="{9D8B030D-6E8A-4147-A177-3AD203B41FA5}">
                      <a16:colId xmlns:a16="http://schemas.microsoft.com/office/drawing/2014/main" val="3832424549"/>
                    </a:ext>
                  </a:extLst>
                </a:gridCol>
              </a:tblGrid>
              <a:tr h="397114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87353"/>
                  </a:ext>
                </a:extLst>
              </a:tr>
              <a:tr h="397114">
                <a:tc>
                  <a:txBody>
                    <a:bodyPr/>
                    <a:lstStyle/>
                    <a:p>
                      <a:r>
                        <a:rPr lang="en-US" dirty="0"/>
                        <a:t>family[0]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14172"/>
                  </a:ext>
                </a:extLst>
              </a:tr>
              <a:tr h="397114">
                <a:tc>
                  <a:txBody>
                    <a:bodyPr/>
                    <a:lstStyle/>
                    <a:p>
                      <a:r>
                        <a:rPr lang="en-US" dirty="0"/>
                        <a:t>family[1]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570545"/>
                  </a:ext>
                </a:extLst>
              </a:tr>
              <a:tr h="397114">
                <a:tc>
                  <a:txBody>
                    <a:bodyPr/>
                    <a:lstStyle/>
                    <a:p>
                      <a:r>
                        <a:rPr lang="en-US" dirty="0"/>
                        <a:t>family[2]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638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9FD73C5-CA88-4B0D-B24E-77E322C27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55"/>
          <a:stretch/>
        </p:blipFill>
        <p:spPr>
          <a:xfrm>
            <a:off x="4018857" y="1296118"/>
            <a:ext cx="3433972" cy="120127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50CFBD1F-A2E6-427B-B8A1-724E7314B44C}"/>
              </a:ext>
            </a:extLst>
          </p:cNvPr>
          <p:cNvSpPr txBox="1">
            <a:spLocks/>
          </p:cNvSpPr>
          <p:nvPr/>
        </p:nvSpPr>
        <p:spPr>
          <a:xfrm>
            <a:off x="8271303" y="3635340"/>
            <a:ext cx="1786357" cy="365126"/>
          </a:xfrm>
          <a:prstGeom prst="rect">
            <a:avLst/>
          </a:prstGeom>
          <a:ln w="6096">
            <a:solidFill>
              <a:srgbClr val="008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92075">
              <a:spcBef>
                <a:spcPts val="330"/>
              </a:spcBef>
              <a:spcAft>
                <a:spcPts val="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family[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].name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11ECAC-84E8-486C-9971-81AEFBEBF6F1}"/>
              </a:ext>
            </a:extLst>
          </p:cNvPr>
          <p:cNvCxnSpPr>
            <a:stCxn id="11" idx="0"/>
          </p:cNvCxnSpPr>
          <p:nvPr/>
        </p:nvCxnSpPr>
        <p:spPr>
          <a:xfrm flipV="1">
            <a:off x="9164482" y="2792361"/>
            <a:ext cx="349275" cy="842979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461BF31B-14D7-48D0-991A-C54476533492}"/>
              </a:ext>
            </a:extLst>
          </p:cNvPr>
          <p:cNvSpPr txBox="1">
            <a:spLocks/>
          </p:cNvSpPr>
          <p:nvPr/>
        </p:nvSpPr>
        <p:spPr>
          <a:xfrm>
            <a:off x="10057660" y="3139232"/>
            <a:ext cx="1544405" cy="365126"/>
          </a:xfrm>
          <a:prstGeom prst="rect">
            <a:avLst/>
          </a:prstGeom>
          <a:ln w="6096">
            <a:solidFill>
              <a:srgbClr val="0000FF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92075">
              <a:spcBef>
                <a:spcPts val="330"/>
              </a:spcBef>
              <a:spcAft>
                <a:spcPts val="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family[1].age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AEA07-ACDD-4F21-9AD8-933859CE54C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829863" y="2296254"/>
            <a:ext cx="470251" cy="8429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62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790-BF98-42F1-97CC-296FB51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5. </a:t>
            </a:r>
            <a:r>
              <a:rPr lang="en-US" sz="3200" dirty="0">
                <a:solidFill>
                  <a:schemeClr val="accent2"/>
                </a:solidFill>
              </a:rPr>
              <a:t>Function with a Structure Input Parameter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C518-C1D0-4D35-84E8-80EBA7C8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012796"/>
          </a:xfrm>
        </p:spPr>
        <p:txBody>
          <a:bodyPr/>
          <a:lstStyle/>
          <a:p>
            <a:r>
              <a:rPr lang="en-US" dirty="0"/>
              <a:t>When a structure variable is passed as an input argument to a function, all its component values are copied into the local structure variable.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sz="3600" dirty="0"/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3225" indent="0">
              <a:buNone/>
            </a:pPr>
            <a:r>
              <a:rPr lang="en-US" dirty="0"/>
              <a:t>Write a C program to print a student's information including: id, name, age. Use a structure to define the student's data structure and use a function with a parameter of type structure to print the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621D-6C91-444B-B5BC-613C87C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0F15-41D5-4383-9350-0AA94B39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C9B61-D51B-4B2F-A93B-66D94E406673}"/>
              </a:ext>
            </a:extLst>
          </p:cNvPr>
          <p:cNvSpPr/>
          <p:nvPr/>
        </p:nvSpPr>
        <p:spPr>
          <a:xfrm>
            <a:off x="2231922" y="3038169"/>
            <a:ext cx="8101781" cy="4687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C00000"/>
                </a:solidFill>
              </a:rPr>
              <a:t>dataType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functionName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structName</a:t>
            </a:r>
            <a:r>
              <a:rPr lang="en-US" sz="2400" dirty="0">
                <a:solidFill>
                  <a:schemeClr val="tx1"/>
                </a:solidFill>
              </a:rPr>
              <a:t> parameter){ … }</a:t>
            </a:r>
          </a:p>
        </p:txBody>
      </p:sp>
    </p:spTree>
    <p:extLst>
      <p:ext uri="{BB962C8B-B14F-4D97-AF65-F5344CB8AC3E}">
        <p14:creationId xmlns:p14="http://schemas.microsoft.com/office/powerpoint/2010/main" val="3786230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980-F22C-42AD-A574-1D7F0751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33" y="627269"/>
            <a:ext cx="11085946" cy="468797"/>
          </a:xfrm>
        </p:spPr>
        <p:txBody>
          <a:bodyPr/>
          <a:lstStyle/>
          <a:p>
            <a:r>
              <a:rPr lang="en-US" dirty="0"/>
              <a:t>Function with a Structure Input Parameter: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1B87B-67B2-4F9D-B62D-2C1D6E9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48CE-2859-46B2-8E66-5DDFC93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14593F-6D8C-4248-B8AB-160BD301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0" y="1152525"/>
            <a:ext cx="7034241" cy="520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496FBC-D1B3-4773-B09F-745FF43C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27" y="1692919"/>
            <a:ext cx="4277774" cy="9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9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02E6-9011-456E-BCD4-11488A3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8552-A57F-4407-B07C-0B440370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87483"/>
            <a:ext cx="11085946" cy="5122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Write a C program that allows users to manage account information of up to 100 customers. Customer account information includes: </a:t>
            </a:r>
            <a:r>
              <a:rPr lang="en-US" b="1" dirty="0" err="1"/>
              <a:t>accountNumber</a:t>
            </a:r>
            <a:r>
              <a:rPr lang="en-US" dirty="0"/>
              <a:t> (int); </a:t>
            </a:r>
            <a:r>
              <a:rPr lang="en-US" b="1" dirty="0" err="1"/>
              <a:t>accountType</a:t>
            </a:r>
            <a:r>
              <a:rPr lang="en-US" dirty="0"/>
              <a:t> (char[20]); </a:t>
            </a:r>
            <a:r>
              <a:rPr lang="en-US" b="1" dirty="0" err="1"/>
              <a:t>accountHolderName</a:t>
            </a:r>
            <a:r>
              <a:rPr lang="en-US" dirty="0"/>
              <a:t> (char[40]); </a:t>
            </a:r>
            <a:r>
              <a:rPr lang="en-US" b="1" dirty="0"/>
              <a:t>balance</a:t>
            </a:r>
            <a:r>
              <a:rPr lang="en-US" dirty="0"/>
              <a:t> (double).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Enter customer account information from the keyboard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Print out a list of customer account information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and print out information on customers with a balance greater than $1000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47DE-6D32-4B58-A847-2A94D30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55EC-22E9-4485-B064-AF737A2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6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C96-8A67-4E92-89DC-9BEB97F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2D13-D4D1-4A24-BD78-D2083934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6434-6EF9-41C9-84B5-1FA2E641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CD8F1-FBB4-4B76-8037-496CB9DD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" y="1223885"/>
            <a:ext cx="3476625" cy="298132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2B634-27FC-485D-ADF9-02AC6AF0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07" y="1799303"/>
            <a:ext cx="7207861" cy="441468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56799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C96-8A67-4E92-89DC-9BEB97F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2D13-D4D1-4A24-BD78-D2083934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6434-6EF9-41C9-84B5-1FA2E641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751E3-4D12-421C-9652-A00D2034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2" y="1598663"/>
            <a:ext cx="11376313" cy="380907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91811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C96-8A67-4E92-89DC-9BEB97F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2D13-D4D1-4A24-BD78-D2083934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6434-6EF9-41C9-84B5-1FA2E641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9F536-DEDF-4551-B6DC-3D705D91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58" y="1554572"/>
            <a:ext cx="7691284" cy="415595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61520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8C96-8A67-4E92-89DC-9BEB97F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Compile &amp;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2D13-D4D1-4A24-BD78-D2083934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6434-6EF9-41C9-84B5-1FA2E641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BF9C0-18C6-4DA0-9540-29DDB1BD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84" y="1273607"/>
            <a:ext cx="8741031" cy="51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4DA-81EB-433C-BD5C-BA7FE1BB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Array: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1DED-F9D9-48E6-8131-26BC1C36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If the array is stored in the stack segment </a:t>
            </a:r>
            <a:r>
              <a:rPr lang="en-US" sz="2200" dirty="0">
                <a:sym typeface="Wingdings" pitchFamily="2" charset="2"/>
              </a:rPr>
              <a:t> Use a </a:t>
            </a:r>
            <a:r>
              <a:rPr lang="en-US" sz="2200" b="1" dirty="0">
                <a:sym typeface="Wingdings" pitchFamily="2" charset="2"/>
              </a:rPr>
              <a:t>STATIC</a:t>
            </a:r>
            <a:r>
              <a:rPr lang="en-US" sz="2200" dirty="0">
                <a:sym typeface="Wingdings" pitchFamily="2" charset="2"/>
              </a:rPr>
              <a:t> array  The compiler will determine the array’s storage at compile-time.</a:t>
            </a:r>
          </a:p>
          <a:p>
            <a:r>
              <a:rPr lang="en-US" sz="2200" b="1" dirty="0">
                <a:sym typeface="Wingdings" pitchFamily="2" charset="2"/>
              </a:rPr>
              <a:t>Syntax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Example: </a:t>
            </a:r>
          </a:p>
          <a:p>
            <a:pPr marL="0" indent="0">
              <a:buNone/>
            </a:pPr>
            <a:r>
              <a:rPr lang="en-US" sz="2200" dirty="0">
                <a:sym typeface="Wingdings" pitchFamily="2" charset="2"/>
              </a:rPr>
              <a:t>	int a1[5]; char s[12]; double a2[100];</a:t>
            </a:r>
            <a:endParaRPr lang="en-US" sz="2000" dirty="0">
              <a:sym typeface="Wingdings" pitchFamily="2" charset="2"/>
            </a:endParaRPr>
          </a:p>
          <a:p>
            <a:r>
              <a:rPr lang="en-US" sz="2400" dirty="0"/>
              <a:t>How compilers can determine the memory size of an array?</a:t>
            </a:r>
          </a:p>
          <a:p>
            <a:pPr indent="0">
              <a:buNone/>
            </a:pPr>
            <a:r>
              <a:rPr lang="en-US" sz="2200" dirty="0"/>
              <a:t>=&gt; </a:t>
            </a:r>
            <a:r>
              <a:rPr lang="en-US" sz="2200" dirty="0" err="1"/>
              <a:t>NumberOfElements</a:t>
            </a:r>
            <a:r>
              <a:rPr lang="en-US" sz="2200" b="1" dirty="0"/>
              <a:t> *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dataType</a:t>
            </a:r>
            <a:r>
              <a:rPr lang="en-US" sz="2200" dirty="0"/>
              <a:t>)</a:t>
            </a:r>
            <a:r>
              <a:rPr lang="en-US" sz="2200" b="1" dirty="0"/>
              <a:t> </a:t>
            </a:r>
            <a:r>
              <a:rPr lang="en-US" sz="2200" dirty="0">
                <a:sym typeface="Wingdings" pitchFamily="2" charset="2"/>
              </a:rPr>
              <a:t> int  a1[5]  5 *</a:t>
            </a:r>
            <a:r>
              <a:rPr lang="en-US" sz="2200" dirty="0" err="1">
                <a:sym typeface="Wingdings" pitchFamily="2" charset="2"/>
              </a:rPr>
              <a:t>sizeof</a:t>
            </a:r>
            <a:r>
              <a:rPr lang="en-US" sz="2200" dirty="0">
                <a:sym typeface="Wingdings" pitchFamily="2" charset="2"/>
              </a:rPr>
              <a:t>(int) = 5*4 = 20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5950-51EB-4387-BFD3-08DBDFB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E7D6-61C0-450F-8F50-26013D3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5451B-7342-43F3-8F5A-C350BD52AA57}"/>
              </a:ext>
            </a:extLst>
          </p:cNvPr>
          <p:cNvSpPr/>
          <p:nvPr/>
        </p:nvSpPr>
        <p:spPr>
          <a:xfrm>
            <a:off x="2499360" y="2736403"/>
            <a:ext cx="7416800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8000"/>
                </a:solidFill>
              </a:rPr>
              <a:t>DataType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rgbClr val="B31996"/>
                </a:solidFill>
              </a:rPr>
              <a:t>ArrayName</a:t>
            </a:r>
            <a:r>
              <a:rPr lang="en-US" sz="2400" b="1" dirty="0">
                <a:solidFill>
                  <a:schemeClr val="tx1"/>
                </a:solidFill>
              </a:rPr>
              <a:t>[</a:t>
            </a:r>
            <a:r>
              <a:rPr lang="en-US" sz="2400" b="1" dirty="0" err="1">
                <a:solidFill>
                  <a:schemeClr val="tx1"/>
                </a:solidFill>
              </a:rPr>
              <a:t>NumberOfElements</a:t>
            </a:r>
            <a:r>
              <a:rPr lang="en-US" sz="2400" b="1" dirty="0">
                <a:solidFill>
                  <a:schemeClr val="tx1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9825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660B-5AE1-4219-9C11-61C2B57D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63A6-00AC-4D4C-9489-EA7C2503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Understanding what a Structure type is?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When to use a Structure type in a program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How to define a Structure type and use a Structure in a program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Know how to work with the components of 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6970E-26FF-4F80-9A9E-CFF522B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1084-D0EC-41B2-B53D-03D6F63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4DA-81EB-433C-BD5C-BA7FE1BB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Array: Declaration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1DED-F9D9-48E6-8131-26BC1C36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11263284" cy="5122712"/>
          </a:xfrm>
        </p:spPr>
        <p:txBody>
          <a:bodyPr>
            <a:normAutofit/>
          </a:bodyPr>
          <a:lstStyle/>
          <a:p>
            <a:r>
              <a:rPr lang="en-US" sz="2500" dirty="0"/>
              <a:t>If the array is stored in the heap </a:t>
            </a:r>
            <a:r>
              <a:rPr lang="en-US" sz="2500" dirty="0">
                <a:sym typeface="Wingdings" pitchFamily="2" charset="2"/>
              </a:rPr>
              <a:t> Use a pointer (DYNAMIC array)  The array’s storage will be allocated in the heap at run-time through memory allocating functions (malloc, </a:t>
            </a:r>
            <a:r>
              <a:rPr lang="en-US" sz="2500" dirty="0" err="1">
                <a:sym typeface="Wingdings" pitchFamily="2" charset="2"/>
              </a:rPr>
              <a:t>calloc</a:t>
            </a:r>
            <a:r>
              <a:rPr lang="en-US" sz="2500" dirty="0">
                <a:sym typeface="Wingdings" pitchFamily="2" charset="2"/>
              </a:rPr>
              <a:t>, </a:t>
            </a:r>
            <a:r>
              <a:rPr lang="en-US" sz="2500" dirty="0" err="1">
                <a:sym typeface="Wingdings" pitchFamily="2" charset="2"/>
              </a:rPr>
              <a:t>realloc</a:t>
            </a:r>
            <a:r>
              <a:rPr lang="en-US" sz="2500" dirty="0">
                <a:sym typeface="Wingdings" pitchFamily="2" charset="2"/>
              </a:rPr>
              <a:t>)</a:t>
            </a:r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Example: </a:t>
            </a:r>
          </a:p>
          <a:p>
            <a:pPr marL="0" indent="0">
              <a:buNone/>
            </a:pPr>
            <a:r>
              <a:rPr lang="en-US" sz="2200" dirty="0">
                <a:sym typeface="Wingdings" pitchFamily="2" charset="2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5950-51EB-4387-BFD3-08DBDFB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E7D6-61C0-450F-8F50-26013D3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A84F8-9F37-454E-86D5-1CAB5E03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87" y="3639669"/>
            <a:ext cx="10546085" cy="28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4DA-81EB-433C-BD5C-BA7FE1BB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01" y="634818"/>
            <a:ext cx="11085946" cy="468797"/>
          </a:xfrm>
        </p:spPr>
        <p:txBody>
          <a:bodyPr/>
          <a:lstStyle/>
          <a:p>
            <a:r>
              <a:rPr lang="en-US" dirty="0"/>
              <a:t>1-D Array: Example 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5950-51EB-4387-BFD3-08DBDFB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E7D6-61C0-450F-8F50-26013D3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73A3A-B779-40C1-A40C-0150315E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4" y="1220891"/>
            <a:ext cx="6231890" cy="4575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E55981-8EE8-43B7-82FA-2FD5A23EC485}"/>
              </a:ext>
            </a:extLst>
          </p:cNvPr>
          <p:cNvSpPr/>
          <p:nvPr/>
        </p:nvSpPr>
        <p:spPr>
          <a:xfrm>
            <a:off x="10454197" y="2117164"/>
            <a:ext cx="1066801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80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03566-880D-4F31-9DD9-060ED0098471}"/>
              </a:ext>
            </a:extLst>
          </p:cNvPr>
          <p:cNvSpPr/>
          <p:nvPr/>
        </p:nvSpPr>
        <p:spPr>
          <a:xfrm>
            <a:off x="9463598" y="4724953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89377-BFD7-4787-9992-1DF556D39DFB}"/>
              </a:ext>
            </a:extLst>
          </p:cNvPr>
          <p:cNvSpPr/>
          <p:nvPr/>
        </p:nvSpPr>
        <p:spPr>
          <a:xfrm>
            <a:off x="9463598" y="4496353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7C0D09-0A12-4188-9575-1B3FE3FE09B0}"/>
              </a:ext>
            </a:extLst>
          </p:cNvPr>
          <p:cNvSpPr/>
          <p:nvPr/>
        </p:nvSpPr>
        <p:spPr>
          <a:xfrm>
            <a:off x="9463598" y="181236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4199776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52E58-1B2A-4BA7-8109-B90992ADF648}"/>
              </a:ext>
            </a:extLst>
          </p:cNvPr>
          <p:cNvSpPr/>
          <p:nvPr/>
        </p:nvSpPr>
        <p:spPr>
          <a:xfrm>
            <a:off x="9463598" y="870338"/>
            <a:ext cx="990600" cy="4683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42026608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256AC-F24A-4D86-96AE-80963C680A7A}"/>
              </a:ext>
            </a:extLst>
          </p:cNvPr>
          <p:cNvSpPr/>
          <p:nvPr/>
        </p:nvSpPr>
        <p:spPr>
          <a:xfrm>
            <a:off x="10454198" y="873147"/>
            <a:ext cx="1066800" cy="461697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E9D335-A2DF-4D34-8E1D-ACB50382B2EF}"/>
              </a:ext>
            </a:extLst>
          </p:cNvPr>
          <p:cNvSpPr/>
          <p:nvPr/>
        </p:nvSpPr>
        <p:spPr>
          <a:xfrm>
            <a:off x="10454198" y="4115353"/>
            <a:ext cx="1066800" cy="609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20 bytes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FCC3EC-731E-4C51-8A13-188368CD87C5}"/>
              </a:ext>
            </a:extLst>
          </p:cNvPr>
          <p:cNvSpPr/>
          <p:nvPr/>
        </p:nvSpPr>
        <p:spPr>
          <a:xfrm>
            <a:off x="10454198" y="4724953"/>
            <a:ext cx="1066800" cy="23642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1929056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C64EF9-8B87-467B-886B-9F83E2547815}"/>
              </a:ext>
            </a:extLst>
          </p:cNvPr>
          <p:cNvSpPr/>
          <p:nvPr/>
        </p:nvSpPr>
        <p:spPr>
          <a:xfrm>
            <a:off x="10454198" y="1431364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main()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88BC16-356B-489D-8D10-EB605DA97222}"/>
              </a:ext>
            </a:extLst>
          </p:cNvPr>
          <p:cNvSpPr/>
          <p:nvPr/>
        </p:nvSpPr>
        <p:spPr>
          <a:xfrm>
            <a:off x="8310026" y="4115353"/>
            <a:ext cx="1028212" cy="8382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9B630-CE25-4DEA-A0EE-BE9920172976}"/>
              </a:ext>
            </a:extLst>
          </p:cNvPr>
          <p:cNvSpPr/>
          <p:nvPr/>
        </p:nvSpPr>
        <p:spPr>
          <a:xfrm>
            <a:off x="8310026" y="876614"/>
            <a:ext cx="1028212" cy="46839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DE52BF-7DD6-47F9-A559-4693757449C9}"/>
              </a:ext>
            </a:extLst>
          </p:cNvPr>
          <p:cNvSpPr/>
          <p:nvPr/>
        </p:nvSpPr>
        <p:spPr>
          <a:xfrm>
            <a:off x="8310026" y="1431364"/>
            <a:ext cx="1028212" cy="609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Code segment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C52008-4762-4EA4-B177-ECAB2F53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34" y="5094332"/>
            <a:ext cx="2862973" cy="127558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C8F5BF6-FE05-44DF-9E35-4A870F9F823B}"/>
              </a:ext>
            </a:extLst>
          </p:cNvPr>
          <p:cNvSpPr/>
          <p:nvPr/>
        </p:nvSpPr>
        <p:spPr>
          <a:xfrm>
            <a:off x="8310026" y="2117164"/>
            <a:ext cx="1028212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043A1-99DB-4D73-BC8C-0DBC36A02B26}"/>
              </a:ext>
            </a:extLst>
          </p:cNvPr>
          <p:cNvSpPr/>
          <p:nvPr/>
        </p:nvSpPr>
        <p:spPr>
          <a:xfrm>
            <a:off x="9463597" y="371736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1929056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8373C4-10AF-4967-8275-99DFB7F59B75}"/>
              </a:ext>
            </a:extLst>
          </p:cNvPr>
          <p:cNvCxnSpPr>
            <a:cxnSpLocks/>
          </p:cNvCxnSpPr>
          <p:nvPr/>
        </p:nvCxnSpPr>
        <p:spPr>
          <a:xfrm>
            <a:off x="10454197" y="547444"/>
            <a:ext cx="0" cy="487919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704405-DB3D-4B6B-849D-59306DF8FD31}"/>
              </a:ext>
            </a:extLst>
          </p:cNvPr>
          <p:cNvCxnSpPr>
            <a:cxnSpLocks/>
          </p:cNvCxnSpPr>
          <p:nvPr/>
        </p:nvCxnSpPr>
        <p:spPr>
          <a:xfrm flipH="1">
            <a:off x="11517825" y="547444"/>
            <a:ext cx="1588" cy="487919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EBE4A-DF8F-4535-BC91-EC91C2438E0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958897" y="3945964"/>
            <a:ext cx="615908" cy="8382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19A83C-523E-4FF4-8CC4-A32518119D3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960881" y="1104533"/>
            <a:ext cx="7502717" cy="790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218DEA-DF0E-486E-B9E6-FC09F075A4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666240" y="1926664"/>
            <a:ext cx="7797358" cy="4349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E25D368-042E-4479-9459-05EA0ED294F8}"/>
              </a:ext>
            </a:extLst>
          </p:cNvPr>
          <p:cNvSpPr/>
          <p:nvPr/>
        </p:nvSpPr>
        <p:spPr>
          <a:xfrm>
            <a:off x="3251200" y="3261360"/>
            <a:ext cx="124968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9CD717-5B4B-4181-BA96-24CD2104045D}"/>
              </a:ext>
            </a:extLst>
          </p:cNvPr>
          <p:cNvSpPr/>
          <p:nvPr/>
        </p:nvSpPr>
        <p:spPr>
          <a:xfrm>
            <a:off x="3251200" y="3498016"/>
            <a:ext cx="135128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B5FAD5-951A-4933-8A25-5907DF2DC1C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2864" y="3380162"/>
            <a:ext cx="7410734" cy="1230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668C1C-81CF-4646-B39B-6724F29F806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90183" y="3673063"/>
            <a:ext cx="7473415" cy="1166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43F1D5-9A12-4587-B9F4-23D177FC6D1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087424" y="3831664"/>
            <a:ext cx="4376173" cy="399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23028</TotalTime>
  <Words>3418</Words>
  <Application>Microsoft Office PowerPoint</Application>
  <PresentationFormat>Widescreen</PresentationFormat>
  <Paragraphs>684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Contents</vt:lpstr>
      <vt:lpstr>1- Contiguous Storage</vt:lpstr>
      <vt:lpstr>2 - Array</vt:lpstr>
      <vt:lpstr>3 - One-dimensional Arrays (1-D)</vt:lpstr>
      <vt:lpstr>1-D Array: Declaration</vt:lpstr>
      <vt:lpstr>1-D Array: Declaration (cont.)</vt:lpstr>
      <vt:lpstr>1-D Array: Example Memory Allocation</vt:lpstr>
      <vt:lpstr>1-D Arrays: Initialization &amp; Accessing Elements</vt:lpstr>
      <vt:lpstr>1-D Arrays: Initialization &amp; Accessing Elements (cont.)</vt:lpstr>
      <vt:lpstr>1-D Arrays: Traversing</vt:lpstr>
      <vt:lpstr>1-D Array is a Function Parameter</vt:lpstr>
      <vt:lpstr>1-D Array is a Function Parameter: Demo</vt:lpstr>
      <vt:lpstr>Array Funtion Parameter: Demo 1 (cont.)</vt:lpstr>
      <vt:lpstr>Array Funtion Parameter: Demo 1 (cont.)</vt:lpstr>
      <vt:lpstr>Array Function Parameter: Demo 1</vt:lpstr>
      <vt:lpstr>Array Funtion Parameter: Solution</vt:lpstr>
      <vt:lpstr>Solution (cont.)</vt:lpstr>
      <vt:lpstr>Solution (cont.)</vt:lpstr>
      <vt:lpstr>Output Solution</vt:lpstr>
      <vt:lpstr>Exercise 1:</vt:lpstr>
      <vt:lpstr>Exercise 1 (cont.)</vt:lpstr>
      <vt:lpstr>Exercise 1 (cont.)</vt:lpstr>
      <vt:lpstr>1-D Arrays: Searching</vt:lpstr>
      <vt:lpstr>Searching: Linear Search</vt:lpstr>
      <vt:lpstr>Exercise 2: Using Linear Search algorithm</vt:lpstr>
      <vt:lpstr>Searching: Binary Search</vt:lpstr>
      <vt:lpstr>Exercise 3: Using Binary Search algorithm</vt:lpstr>
      <vt:lpstr>1-D Arrays: Sorting</vt:lpstr>
      <vt:lpstr>Sorting: Selection Sort</vt:lpstr>
      <vt:lpstr>Selection Sort: Students complete the demo</vt:lpstr>
      <vt:lpstr>Sorting: Bubble Sort</vt:lpstr>
      <vt:lpstr>Bubble Sort: Demo</vt:lpstr>
      <vt:lpstr>1-D Arrays: A Case Study</vt:lpstr>
      <vt:lpstr>Case Study: Problem Analyze</vt:lpstr>
      <vt:lpstr>Case Study: Problem Analyze (cont.)</vt:lpstr>
      <vt:lpstr>Case Study: Code Design</vt:lpstr>
      <vt:lpstr>Case Study: Code Design</vt:lpstr>
      <vt:lpstr>Case Study: Code Design</vt:lpstr>
      <vt:lpstr>Case Study: Code Design</vt:lpstr>
      <vt:lpstr>Case Study: Code Design</vt:lpstr>
      <vt:lpstr>Case Study: Code Design</vt:lpstr>
      <vt:lpstr>Compile &amp; Run</vt:lpstr>
      <vt:lpstr>Exercise 4:</vt:lpstr>
      <vt:lpstr>4 - Two-Dimensional Arrays</vt:lpstr>
      <vt:lpstr>Two-Dimensional Arrays: Example</vt:lpstr>
      <vt:lpstr>Two-Dimensional Arrays: Example (cont.)</vt:lpstr>
      <vt:lpstr>Summary</vt:lpstr>
      <vt:lpstr>Summary</vt:lpstr>
      <vt:lpstr>Structures</vt:lpstr>
      <vt:lpstr>Objectives</vt:lpstr>
      <vt:lpstr>Contents</vt:lpstr>
      <vt:lpstr>1. Structure Definition</vt:lpstr>
      <vt:lpstr>Structure Definition (cont.)</vt:lpstr>
      <vt:lpstr>2. Struct Syntax</vt:lpstr>
      <vt:lpstr>Syntax Structure (cont.)</vt:lpstr>
      <vt:lpstr>3. Manipulating Structure Types</vt:lpstr>
      <vt:lpstr>Example 1: Structure Type</vt:lpstr>
      <vt:lpstr>Example 2: Structure Type</vt:lpstr>
      <vt:lpstr>4. Arrays of Structures</vt:lpstr>
      <vt:lpstr>Example 1: Array of Structures</vt:lpstr>
      <vt:lpstr>5. Function with a Structure Input Parameter</vt:lpstr>
      <vt:lpstr>Function with a Structure Input Parameter: Example 2</vt:lpstr>
      <vt:lpstr>Case Study:</vt:lpstr>
      <vt:lpstr>Case Study: Code design</vt:lpstr>
      <vt:lpstr>Case Study: Code design</vt:lpstr>
      <vt:lpstr>Case Study: Code design</vt:lpstr>
      <vt:lpstr>Case Study: Compile &amp; Run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1364</cp:revision>
  <dcterms:created xsi:type="dcterms:W3CDTF">2021-01-25T08:25:31Z</dcterms:created>
  <dcterms:modified xsi:type="dcterms:W3CDTF">2025-01-03T08:13:58Z</dcterms:modified>
</cp:coreProperties>
</file>