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440" r:id="rId3"/>
    <p:sldId id="441" r:id="rId4"/>
    <p:sldId id="439" r:id="rId5"/>
    <p:sldId id="442" r:id="rId6"/>
    <p:sldId id="443" r:id="rId7"/>
    <p:sldId id="444" r:id="rId8"/>
    <p:sldId id="445" r:id="rId9"/>
    <p:sldId id="446" r:id="rId10"/>
    <p:sldId id="447" r:id="rId11"/>
    <p:sldId id="448" r:id="rId12"/>
    <p:sldId id="449" r:id="rId13"/>
    <p:sldId id="456" r:id="rId14"/>
    <p:sldId id="450" r:id="rId15"/>
    <p:sldId id="451" r:id="rId16"/>
    <p:sldId id="452" r:id="rId17"/>
    <p:sldId id="453" r:id="rId18"/>
    <p:sldId id="454" r:id="rId19"/>
    <p:sldId id="455" r:id="rId20"/>
    <p:sldId id="463" r:id="rId21"/>
    <p:sldId id="457" r:id="rId22"/>
    <p:sldId id="458" r:id="rId23"/>
    <p:sldId id="459" r:id="rId24"/>
    <p:sldId id="460" r:id="rId25"/>
    <p:sldId id="465" r:id="rId26"/>
    <p:sldId id="464" r:id="rId27"/>
    <p:sldId id="466" r:id="rId28"/>
    <p:sldId id="467" r:id="rId29"/>
    <p:sldId id="468" r:id="rId30"/>
    <p:sldId id="469" r:id="rId31"/>
    <p:sldId id="470" r:id="rId32"/>
    <p:sldId id="473" r:id="rId33"/>
    <p:sldId id="485" r:id="rId34"/>
    <p:sldId id="486" r:id="rId35"/>
    <p:sldId id="487" r:id="rId36"/>
    <p:sldId id="488" r:id="rId37"/>
    <p:sldId id="476" r:id="rId38"/>
    <p:sldId id="477" r:id="rId39"/>
    <p:sldId id="482" r:id="rId40"/>
    <p:sldId id="489" r:id="rId41"/>
    <p:sldId id="490" r:id="rId42"/>
    <p:sldId id="48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ạm Ngọc Thọ" initials="PNT" lastIdx="1" clrIdx="0">
    <p:extLst>
      <p:ext uri="{19B8F6BF-5375-455C-9EA6-DF929625EA0E}">
        <p15:presenceInfo xmlns:p15="http://schemas.microsoft.com/office/powerpoint/2012/main" userId="S::thopn.BK.CCNA.insFPT@student.bkacad.edu.vn::29db4276-bc41-4dbe-bd3a-5a8c89f9caf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0000CC"/>
    <a:srgbClr val="B31996"/>
    <a:srgbClr val="FFFFFF"/>
    <a:srgbClr val="FF0066"/>
    <a:srgbClr val="FF9900"/>
    <a:srgbClr val="FFFF99"/>
    <a:srgbClr val="BFBFBF"/>
    <a:srgbClr val="F4A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85" autoAdjust="0"/>
    <p:restoredTop sz="95226" autoAdjust="0"/>
  </p:normalViewPr>
  <p:slideViewPr>
    <p:cSldViewPr snapToGrid="0">
      <p:cViewPr varScale="1">
        <p:scale>
          <a:sx n="78" d="100"/>
          <a:sy n="78" d="100"/>
        </p:scale>
        <p:origin x="1138" y="72"/>
      </p:cViewPr>
      <p:guideLst/>
    </p:cSldViewPr>
  </p:slideViewPr>
  <p:outlineViewPr>
    <p:cViewPr>
      <p:scale>
        <a:sx n="33" d="100"/>
        <a:sy n="33" d="100"/>
      </p:scale>
      <p:origin x="0" y="-687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9DFF5-E44F-48DD-8FAD-EF15CFF7F474}" type="datetimeFigureOut">
              <a:rPr lang="en-US" smtClean="0"/>
              <a:t>1/3/2025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31253-AA71-4F4F-9BF6-D6DC574A3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05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7A13E-60FF-453F-B712-D9BBD0C85FA1}" type="datetimeFigureOut">
              <a:rPr lang="en-US" smtClean="0"/>
              <a:t>1/3/2025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6C0E5-5FD0-48D4-A8DC-243893429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9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87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70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46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3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0" y="6461295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6BC0A3-5664-48A6-A974-907B2A60A8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2" y="2241461"/>
            <a:ext cx="9202271" cy="151877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…</a:t>
            </a:r>
            <a:endParaRPr lang="en-US" sz="4400" dirty="0">
              <a:solidFill>
                <a:schemeClr val="accent2"/>
              </a:solidFill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51358EBF-761B-4F60-95FB-62FE9F2043E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/>
          <a:srcRect l="32897" b="-14369"/>
          <a:stretch/>
        </p:blipFill>
        <p:spPr bwMode="auto">
          <a:xfrm>
            <a:off x="2" y="26365"/>
            <a:ext cx="1616364" cy="658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955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2434-2AF2-4BF2-BD0B-95CBD5EB0128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44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6082-5D4E-4969-8016-69F376C871AD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9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491775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237" y="725593"/>
            <a:ext cx="11085947" cy="468797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3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37" y="1319178"/>
            <a:ext cx="11085947" cy="5122712"/>
          </a:xfrm>
        </p:spPr>
        <p:txBody>
          <a:bodyPr/>
          <a:lstStyle>
            <a:lvl1pPr marL="396870" indent="-396870" algn="just">
              <a:lnSpc>
                <a:spcPct val="130000"/>
              </a:lnSpc>
              <a:buClr>
                <a:schemeClr val="accent2">
                  <a:lumMod val="50000"/>
                </a:schemeClr>
              </a:buClr>
              <a:buSzPct val="50000"/>
              <a:buFont typeface="Wingdings" panose="05000000000000000000" pitchFamily="2" charset="2"/>
              <a:buChar char="u"/>
              <a:defRPr sz="2400"/>
            </a:lvl1pPr>
            <a:lvl2pPr algn="just">
              <a:lnSpc>
                <a:spcPct val="130000"/>
              </a:lnSpc>
              <a:defRPr sz="2200"/>
            </a:lvl2pPr>
            <a:lvl3pPr algn="just">
              <a:lnSpc>
                <a:spcPct val="130000"/>
              </a:lnSpc>
              <a:defRPr/>
            </a:lvl3pPr>
            <a:lvl4pPr algn="just">
              <a:lnSpc>
                <a:spcPct val="130000"/>
              </a:lnSpc>
              <a:defRPr/>
            </a:lvl4pPr>
            <a:lvl5pPr algn="just">
              <a:lnSpc>
                <a:spcPct val="13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060" y="648070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" y="600804"/>
            <a:ext cx="207391" cy="369332"/>
          </a:xfrm>
          <a:prstGeom prst="rect">
            <a:avLst/>
          </a:prstGeom>
          <a:solidFill>
            <a:srgbClr val="F4AF80"/>
          </a:solidFill>
        </p:spPr>
        <p:txBody>
          <a:bodyPr wrap="square" rtlCol="0">
            <a:spAutoFit/>
          </a:bodyPr>
          <a:lstStyle/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480702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4EEF-9B64-450E-9849-8134123DDB58}"/>
              </a:ext>
            </a:extLst>
          </p:cNvPr>
          <p:cNvSpPr/>
          <p:nvPr userDrawn="1"/>
        </p:nvSpPr>
        <p:spPr>
          <a:xfrm>
            <a:off x="7943275" y="-3606"/>
            <a:ext cx="4247572" cy="3048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Programming</a:t>
            </a:r>
            <a:r>
              <a:rPr lang="en-US" sz="1800" b="1" cap="none" spc="0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Fundamentals using C</a:t>
            </a:r>
            <a:endParaRPr lang="en-US" sz="1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9190F370-6979-49CC-BDAC-52AE5DC84D4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/>
          <a:srcRect l="32897" b="-14369"/>
          <a:stretch/>
        </p:blipFill>
        <p:spPr bwMode="auto">
          <a:xfrm>
            <a:off x="2" y="26365"/>
            <a:ext cx="1616364" cy="658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22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059-8CC8-4876-B763-1BEA3FA0F124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4" descr="Welcome to the World of Internet Learning">
            <a:extLst>
              <a:ext uri="{FF2B5EF4-FFF2-40B4-BE49-F238E27FC236}">
                <a16:creationId xmlns:a16="http://schemas.microsoft.com/office/drawing/2014/main" id="{F30F1745-FEAA-49C5-8EFB-7E8028C354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0551" y="2"/>
            <a:ext cx="932140" cy="72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8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963C-A6AA-4DDF-B85B-BE123D65B285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2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8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8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1605-F8CD-44C6-A79B-BEBA9358497C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410B-B6B3-4AF4-A9DB-DC0340309754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13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06E5-9CA3-4971-89BF-F965F9043882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4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88" indent="0">
              <a:buNone/>
              <a:defRPr sz="1200"/>
            </a:lvl3pPr>
            <a:lvl4pPr marL="1371583" indent="0">
              <a:buNone/>
              <a:defRPr sz="1000"/>
            </a:lvl4pPr>
            <a:lvl5pPr marL="1828777" indent="0">
              <a:buNone/>
              <a:defRPr sz="1000"/>
            </a:lvl5pPr>
            <a:lvl6pPr marL="2285972" indent="0">
              <a:buNone/>
              <a:defRPr sz="1000"/>
            </a:lvl6pPr>
            <a:lvl7pPr marL="2743166" indent="0">
              <a:buNone/>
              <a:defRPr sz="1000"/>
            </a:lvl7pPr>
            <a:lvl8pPr marL="3200360" indent="0">
              <a:buNone/>
              <a:defRPr sz="1000"/>
            </a:lvl8pPr>
            <a:lvl9pPr marL="365755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6FA-E3CF-4C73-A815-C13A824B339A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7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88" indent="0">
              <a:buNone/>
              <a:defRPr sz="2400"/>
            </a:lvl3pPr>
            <a:lvl4pPr marL="1371583" indent="0">
              <a:buNone/>
              <a:defRPr sz="2000"/>
            </a:lvl4pPr>
            <a:lvl5pPr marL="1828777" indent="0">
              <a:buNone/>
              <a:defRPr sz="2000"/>
            </a:lvl5pPr>
            <a:lvl6pPr marL="2285972" indent="0">
              <a:buNone/>
              <a:defRPr sz="2000"/>
            </a:lvl6pPr>
            <a:lvl7pPr marL="2743166" indent="0">
              <a:buNone/>
              <a:defRPr sz="2000"/>
            </a:lvl7pPr>
            <a:lvl8pPr marL="3200360" indent="0">
              <a:buNone/>
              <a:defRPr sz="2000"/>
            </a:lvl8pPr>
            <a:lvl9pPr marL="365755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88" indent="0">
              <a:buNone/>
              <a:defRPr sz="1200"/>
            </a:lvl3pPr>
            <a:lvl4pPr marL="1371583" indent="0">
              <a:buNone/>
              <a:defRPr sz="1000"/>
            </a:lvl4pPr>
            <a:lvl5pPr marL="1828777" indent="0">
              <a:buNone/>
              <a:defRPr sz="1000"/>
            </a:lvl5pPr>
            <a:lvl6pPr marL="2285972" indent="0">
              <a:buNone/>
              <a:defRPr sz="1000"/>
            </a:lvl6pPr>
            <a:lvl7pPr marL="2743166" indent="0">
              <a:buNone/>
              <a:defRPr sz="1000"/>
            </a:lvl7pPr>
            <a:lvl8pPr marL="3200360" indent="0">
              <a:buNone/>
              <a:defRPr sz="1000"/>
            </a:lvl8pPr>
            <a:lvl9pPr marL="365755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D87B-52FF-4B7F-A538-F746ED572E26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3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3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BA729-DBE2-49EE-91FE-3D8B2D9BF9AB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3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8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38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7" indent="-228597" algn="l" defTabSz="91438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1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0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5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3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7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1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4866" y="1668731"/>
            <a:ext cx="9202271" cy="176027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91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2525-1FE5-417C-BC82-90C78B46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Files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6FCF4-1F19-40B6-8A91-99D675E97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file can be classified into two types based on the way the file stores the data. They are as follows:</a:t>
            </a:r>
          </a:p>
          <a:p>
            <a:pPr lvl="1"/>
            <a:r>
              <a:rPr lang="en-US" b="1" dirty="0"/>
              <a:t>Text Files</a:t>
            </a:r>
          </a:p>
          <a:p>
            <a:pPr lvl="1"/>
            <a:r>
              <a:rPr lang="en-US" b="1" dirty="0"/>
              <a:t>Binary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25084-3330-43F2-98C0-AB248EA5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9FC1B-D941-4A96-97D0-FFCE1FD3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AD4125-94BD-494B-95B5-826AD7B73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421" y="3580809"/>
            <a:ext cx="4420291" cy="23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8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ADDC-1707-48C6-92AA-10748F73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65687-EFB0-42A9-9440-369B50268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1319179"/>
            <a:ext cx="11085947" cy="1197880"/>
          </a:xfrm>
        </p:spPr>
        <p:txBody>
          <a:bodyPr/>
          <a:lstStyle/>
          <a:p>
            <a:r>
              <a:rPr lang="en-US" dirty="0"/>
              <a:t>A text file contains data in the </a:t>
            </a:r>
            <a:r>
              <a:rPr lang="en-US" b="1" dirty="0"/>
              <a:t>form of ASCII characters </a:t>
            </a:r>
            <a:r>
              <a:rPr lang="en-US" dirty="0"/>
              <a:t>and is generally used to store a stream of characters.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48054-994E-4DF7-BE69-66B56C4F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92861-1961-4DDA-956D-C4A78A52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320C62-FF1B-4BAE-A1B2-E10FF40AE6EC}"/>
              </a:ext>
            </a:extLst>
          </p:cNvPr>
          <p:cNvSpPr txBox="1">
            <a:spLocks/>
          </p:cNvSpPr>
          <p:nvPr/>
        </p:nvSpPr>
        <p:spPr>
          <a:xfrm>
            <a:off x="583979" y="2578950"/>
            <a:ext cx="6590480" cy="3901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96875" indent="-396875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2">
                  <a:lumMod val="50000"/>
                </a:schemeClr>
              </a:buClr>
              <a:buSzPct val="50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Each line in a text file ends with a new line character (</a:t>
            </a:r>
            <a:r>
              <a:rPr lang="en-US" b="1" dirty="0"/>
              <a:t>‘\n’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It can be read or written by any text editor.</a:t>
            </a:r>
          </a:p>
          <a:p>
            <a:pPr lvl="1"/>
            <a:r>
              <a:rPr lang="en-US" dirty="0"/>
              <a:t>They are generally stored with </a:t>
            </a:r>
            <a:r>
              <a:rPr lang="en-US" b="1" dirty="0"/>
              <a:t>.txt</a:t>
            </a:r>
            <a:r>
              <a:rPr lang="en-US" dirty="0"/>
              <a:t> file extension.</a:t>
            </a:r>
          </a:p>
          <a:p>
            <a:pPr lvl="1"/>
            <a:r>
              <a:rPr lang="en-US" dirty="0"/>
              <a:t>Text files can also be used to store the source code.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2B3BB-05CF-4236-A043-EB4613BF12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735"/>
          <a:stretch/>
        </p:blipFill>
        <p:spPr>
          <a:xfrm>
            <a:off x="8312783" y="2957987"/>
            <a:ext cx="2020920" cy="303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8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3158-DAC4-49B5-B4F0-03A93F3A1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194B4-5E86-43E2-8455-D332CF2FB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1319180"/>
            <a:ext cx="11085947" cy="1689493"/>
          </a:xfrm>
        </p:spPr>
        <p:txBody>
          <a:bodyPr/>
          <a:lstStyle/>
          <a:p>
            <a:r>
              <a:rPr lang="en-US" dirty="0"/>
              <a:t>A binary file contains data in </a:t>
            </a:r>
            <a:r>
              <a:rPr lang="en-US" b="1" dirty="0"/>
              <a:t>binary form (i.e. 0’s and 1’s)</a:t>
            </a:r>
            <a:r>
              <a:rPr lang="en-US" dirty="0"/>
              <a:t> instead of ASCII characters. They contain data that is stored in a similar manner to how it is stored in the main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8D33C-3469-46F0-BC6D-D591786A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62209-AFD5-49B2-9D36-A03337C61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9041440-48BA-4869-9549-FAEA10703CD4}"/>
              </a:ext>
            </a:extLst>
          </p:cNvPr>
          <p:cNvSpPr txBox="1">
            <a:spLocks/>
          </p:cNvSpPr>
          <p:nvPr/>
        </p:nvSpPr>
        <p:spPr>
          <a:xfrm>
            <a:off x="554481" y="2944074"/>
            <a:ext cx="6298603" cy="3901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96875" indent="-396875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2">
                  <a:lumMod val="50000"/>
                </a:schemeClr>
              </a:buClr>
              <a:buSzPct val="50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The binary files can be created only from within a program and their contents can only be read by a program.</a:t>
            </a:r>
          </a:p>
          <a:p>
            <a:pPr lvl="1"/>
            <a:r>
              <a:rPr lang="en-US" dirty="0"/>
              <a:t>More secure as they are not easily readable.</a:t>
            </a:r>
          </a:p>
          <a:p>
            <a:pPr lvl="1"/>
            <a:r>
              <a:rPr lang="en-US" dirty="0"/>
              <a:t>They are generally stored with </a:t>
            </a:r>
            <a:r>
              <a:rPr lang="en-US" b="1" dirty="0"/>
              <a:t>.bin</a:t>
            </a:r>
            <a:r>
              <a:rPr lang="en-US" dirty="0"/>
              <a:t> file extension.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E8C4A4-FB85-4BAD-B33A-6C2D579284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396"/>
          <a:stretch/>
        </p:blipFill>
        <p:spPr>
          <a:xfrm>
            <a:off x="8329815" y="3008671"/>
            <a:ext cx="1964560" cy="300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30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8C83-18EB-4DAE-8452-10DC3A65A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376" y="185932"/>
            <a:ext cx="5304280" cy="468797"/>
          </a:xfrm>
        </p:spPr>
        <p:txBody>
          <a:bodyPr/>
          <a:lstStyle/>
          <a:p>
            <a:r>
              <a:rPr lang="en-US" dirty="0"/>
              <a:t>Type of Files in C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B9D83-3FE8-4B13-B716-496CB1C7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AE5C5-62B1-435C-A48C-241276C2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8FBEF7EB-BDD7-480F-A605-B5519281D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707" y="1071716"/>
            <a:ext cx="1524000" cy="533400"/>
          </a:xfrm>
          <a:prstGeom prst="rect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88"/>
            <a:r>
              <a:rPr lang="en-US" b="1" kern="0" dirty="0">
                <a:solidFill>
                  <a:prstClr val="black"/>
                </a:solidFill>
                <a:latin typeface="Calibri"/>
              </a:rPr>
              <a:t>Characters</a:t>
            </a:r>
          </a:p>
          <a:p>
            <a:pPr algn="ctr" defTabSz="914388"/>
            <a:r>
              <a:rPr lang="en-US" b="1" kern="0" dirty="0">
                <a:solidFill>
                  <a:prstClr val="black"/>
                </a:solidFill>
                <a:latin typeface="Calibri"/>
              </a:rPr>
              <a:t>“ABC”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7436819C-8FD1-43F0-B6F3-0D2E87ADD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907" y="4195916"/>
            <a:ext cx="1371600" cy="533400"/>
          </a:xfrm>
          <a:prstGeom prst="rect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88"/>
            <a:r>
              <a:rPr lang="en-US" b="1" kern="0" dirty="0">
                <a:solidFill>
                  <a:prstClr val="black"/>
                </a:solidFill>
                <a:latin typeface="Calibri"/>
              </a:rPr>
              <a:t>Number</a:t>
            </a:r>
          </a:p>
          <a:p>
            <a:pPr algn="ctr" defTabSz="914388"/>
            <a:r>
              <a:rPr lang="en-US" b="1" kern="0" dirty="0">
                <a:solidFill>
                  <a:prstClr val="black"/>
                </a:solidFill>
                <a:latin typeface="Calibri"/>
              </a:rPr>
              <a:t>260 (2 bytes)</a:t>
            </a:r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96D72AC1-6F23-4605-BD6B-311057DB2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508" y="2671916"/>
            <a:ext cx="1752600" cy="685800"/>
          </a:xfrm>
          <a:prstGeom prst="rect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88"/>
            <a:r>
              <a:rPr lang="en-US" b="1" kern="0" dirty="0">
                <a:solidFill>
                  <a:prstClr val="black"/>
                </a:solidFill>
                <a:latin typeface="Calibri"/>
              </a:rPr>
              <a:t>ASCII codes</a:t>
            </a:r>
          </a:p>
          <a:p>
            <a:pPr algn="ctr" defTabSz="914388"/>
            <a:r>
              <a:rPr lang="en-US" b="1" kern="0" dirty="0">
                <a:solidFill>
                  <a:prstClr val="black"/>
                </a:solidFill>
                <a:latin typeface="Calibri"/>
              </a:rPr>
              <a:t>of digits</a:t>
            </a:r>
          </a:p>
        </p:txBody>
      </p:sp>
      <p:sp>
        <p:nvSpPr>
          <p:cNvPr id="29" name="AutoShape 10">
            <a:extLst>
              <a:ext uri="{FF2B5EF4-FFF2-40B4-BE49-F238E27FC236}">
                <a16:creationId xmlns:a16="http://schemas.microsoft.com/office/drawing/2014/main" id="{1871B402-1354-4487-8585-546D7BAFA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5308" y="919316"/>
            <a:ext cx="1676400" cy="2971800"/>
          </a:xfrm>
          <a:prstGeom prst="flowChartDocument">
            <a:avLst/>
          </a:prstGeom>
          <a:solidFill>
            <a:srgbClr val="CCFF9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88"/>
            <a:r>
              <a:rPr lang="en-US" b="1" kern="0" dirty="0">
                <a:solidFill>
                  <a:prstClr val="black"/>
                </a:solidFill>
                <a:latin typeface="Calibri"/>
              </a:rPr>
              <a:t>01000001</a:t>
            </a:r>
          </a:p>
          <a:p>
            <a:pPr algn="ctr" defTabSz="914388"/>
            <a:r>
              <a:rPr lang="en-US" b="1" kern="0" dirty="0">
                <a:solidFill>
                  <a:prstClr val="black"/>
                </a:solidFill>
                <a:latin typeface="Calibri"/>
              </a:rPr>
              <a:t>01000010</a:t>
            </a:r>
          </a:p>
          <a:p>
            <a:pPr algn="ctr" defTabSz="914388"/>
            <a:r>
              <a:rPr lang="en-US" b="1" kern="0" dirty="0">
                <a:solidFill>
                  <a:prstClr val="black"/>
                </a:solidFill>
                <a:latin typeface="Calibri"/>
              </a:rPr>
              <a:t>01000011</a:t>
            </a:r>
          </a:p>
          <a:p>
            <a:pPr algn="ctr" defTabSz="914388"/>
            <a:endParaRPr lang="en-US" b="1" kern="0" dirty="0">
              <a:solidFill>
                <a:prstClr val="black"/>
              </a:solidFill>
              <a:latin typeface="Calibri"/>
            </a:endParaRPr>
          </a:p>
          <a:p>
            <a:pPr algn="ctr" defTabSz="914388"/>
            <a:r>
              <a:rPr lang="en-US" b="1" kern="0" dirty="0">
                <a:solidFill>
                  <a:prstClr val="black"/>
                </a:solidFill>
                <a:latin typeface="Calibri"/>
              </a:rPr>
              <a:t>00110010</a:t>
            </a:r>
          </a:p>
          <a:p>
            <a:pPr algn="ctr" defTabSz="914388"/>
            <a:r>
              <a:rPr lang="en-US" b="1" kern="0" dirty="0">
                <a:solidFill>
                  <a:prstClr val="black"/>
                </a:solidFill>
                <a:latin typeface="Calibri"/>
              </a:rPr>
              <a:t>00110110</a:t>
            </a:r>
          </a:p>
          <a:p>
            <a:pPr algn="ctr" defTabSz="914388"/>
            <a:r>
              <a:rPr lang="en-US" b="1" kern="0" dirty="0">
                <a:solidFill>
                  <a:prstClr val="black"/>
                </a:solidFill>
                <a:latin typeface="Calibri"/>
              </a:rPr>
              <a:t>00110000</a:t>
            </a:r>
          </a:p>
        </p:txBody>
      </p:sp>
      <p:sp>
        <p:nvSpPr>
          <p:cNvPr id="30" name="AutoShape 11">
            <a:extLst>
              <a:ext uri="{FF2B5EF4-FFF2-40B4-BE49-F238E27FC236}">
                <a16:creationId xmlns:a16="http://schemas.microsoft.com/office/drawing/2014/main" id="{8B54194A-B6B1-4BE4-AB25-430388782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5308" y="4424516"/>
            <a:ext cx="1676400" cy="1371600"/>
          </a:xfrm>
          <a:prstGeom prst="flowChartDocument">
            <a:avLst/>
          </a:prstGeom>
          <a:solidFill>
            <a:srgbClr val="FFFF9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88"/>
            <a:r>
              <a:rPr lang="en-US" b="1" kern="0" dirty="0">
                <a:solidFill>
                  <a:prstClr val="black"/>
                </a:solidFill>
                <a:latin typeface="Calibri"/>
              </a:rPr>
              <a:t>00000001</a:t>
            </a:r>
          </a:p>
          <a:p>
            <a:pPr algn="ctr" defTabSz="914388"/>
            <a:r>
              <a:rPr lang="en-US" b="1" kern="0" dirty="0">
                <a:solidFill>
                  <a:prstClr val="black"/>
                </a:solidFill>
                <a:latin typeface="Calibri"/>
              </a:rPr>
              <a:t>00000100</a:t>
            </a:r>
          </a:p>
        </p:txBody>
      </p:sp>
      <p:sp>
        <p:nvSpPr>
          <p:cNvPr id="31" name="Line 14">
            <a:extLst>
              <a:ext uri="{FF2B5EF4-FFF2-40B4-BE49-F238E27FC236}">
                <a16:creationId xmlns:a16="http://schemas.microsoft.com/office/drawing/2014/main" id="{8057783C-739B-419C-B3AA-19EEE9A842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38107" y="2976716"/>
            <a:ext cx="457200" cy="762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914388"/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Line 16">
            <a:extLst>
              <a:ext uri="{FF2B5EF4-FFF2-40B4-BE49-F238E27FC236}">
                <a16:creationId xmlns:a16="http://schemas.microsoft.com/office/drawing/2014/main" id="{DCCFC112-4D2E-45CB-A56A-4312ADAB5A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2508" y="5034116"/>
            <a:ext cx="33528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914388"/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val 17">
            <a:extLst>
              <a:ext uri="{FF2B5EF4-FFF2-40B4-BE49-F238E27FC236}">
                <a16:creationId xmlns:a16="http://schemas.microsoft.com/office/drawing/2014/main" id="{6A79F359-741A-482E-BB1B-0284367D9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907" y="4272116"/>
            <a:ext cx="10668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388"/>
            <a:r>
              <a:rPr lang="en-US" b="1" kern="0" dirty="0">
                <a:solidFill>
                  <a:prstClr val="white"/>
                </a:solidFill>
                <a:latin typeface="Calibri"/>
              </a:rPr>
              <a:t>convert</a:t>
            </a:r>
          </a:p>
        </p:txBody>
      </p:sp>
      <p:sp>
        <p:nvSpPr>
          <p:cNvPr id="34" name="Line 20">
            <a:extLst>
              <a:ext uri="{FF2B5EF4-FFF2-40B4-BE49-F238E27FC236}">
                <a16:creationId xmlns:a16="http://schemas.microsoft.com/office/drawing/2014/main" id="{70B335D7-8900-4654-8005-CC12628BA4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3307" y="2900516"/>
            <a:ext cx="0" cy="457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914388"/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Line 21">
            <a:extLst>
              <a:ext uri="{FF2B5EF4-FFF2-40B4-BE49-F238E27FC236}">
                <a16:creationId xmlns:a16="http://schemas.microsoft.com/office/drawing/2014/main" id="{7512DF86-4912-4D42-8850-D453D04C8D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2508" y="1833716"/>
            <a:ext cx="3352800" cy="457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914388"/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Line 22">
            <a:extLst>
              <a:ext uri="{FF2B5EF4-FFF2-40B4-BE49-F238E27FC236}">
                <a16:creationId xmlns:a16="http://schemas.microsoft.com/office/drawing/2014/main" id="{CEDF00DC-1317-41A4-988A-9A8CD2548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3307" y="3814916"/>
            <a:ext cx="0" cy="381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914388"/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Line 24">
            <a:extLst>
              <a:ext uri="{FF2B5EF4-FFF2-40B4-BE49-F238E27FC236}">
                <a16:creationId xmlns:a16="http://schemas.microsoft.com/office/drawing/2014/main" id="{E400A6B0-DEC0-496E-9D0F-818B90B5B4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2509" y="4729316"/>
            <a:ext cx="420329" cy="2286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914388"/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Rectangle 26">
            <a:extLst>
              <a:ext uri="{FF2B5EF4-FFF2-40B4-BE49-F238E27FC236}">
                <a16:creationId xmlns:a16="http://schemas.microsoft.com/office/drawing/2014/main" id="{1B40E57A-F54A-40CC-94BE-EDE565C60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6507" y="1833716"/>
            <a:ext cx="1295400" cy="8382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Text file</a:t>
            </a:r>
          </a:p>
        </p:txBody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D45329F6-AD9E-4AFE-8123-EEE1969E2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6507" y="4500716"/>
            <a:ext cx="1295400" cy="838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Binary</a:t>
            </a:r>
          </a:p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file</a:t>
            </a:r>
          </a:p>
        </p:txBody>
      </p:sp>
      <p:sp>
        <p:nvSpPr>
          <p:cNvPr id="40" name="Rectangle 28">
            <a:extLst>
              <a:ext uri="{FF2B5EF4-FFF2-40B4-BE49-F238E27FC236}">
                <a16:creationId xmlns:a16="http://schemas.microsoft.com/office/drawing/2014/main" id="{06E3160F-EB1A-47C9-94B6-4A5BBC607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907" y="4805516"/>
            <a:ext cx="1371600" cy="609600"/>
          </a:xfrm>
          <a:prstGeom prst="rect">
            <a:avLst/>
          </a:prstGeom>
          <a:solidFill>
            <a:srgbClr val="FFFF9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88"/>
            <a:r>
              <a:rPr lang="en-US" b="1" kern="0" dirty="0">
                <a:solidFill>
                  <a:prstClr val="black"/>
                </a:solidFill>
                <a:latin typeface="Calibri"/>
              </a:rPr>
              <a:t>00000001</a:t>
            </a:r>
          </a:p>
          <a:p>
            <a:pPr algn="ctr" defTabSz="914388"/>
            <a:r>
              <a:rPr lang="en-US" b="1" kern="0" dirty="0">
                <a:solidFill>
                  <a:prstClr val="black"/>
                </a:solidFill>
                <a:latin typeface="Calibri"/>
              </a:rPr>
              <a:t>00000100</a:t>
            </a: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F4A5EE54-2987-406D-B4C3-D3208F0B9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9907" y="1681316"/>
            <a:ext cx="2286000" cy="1219200"/>
          </a:xfrm>
          <a:prstGeom prst="rect">
            <a:avLst/>
          </a:prstGeom>
          <a:solidFill>
            <a:srgbClr val="CCFF9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88"/>
            <a:r>
              <a:rPr lang="en-US" b="1" kern="0" dirty="0">
                <a:solidFill>
                  <a:prstClr val="black"/>
                </a:solidFill>
                <a:latin typeface="Calibri"/>
              </a:rPr>
              <a:t>01000001      (‘A’)</a:t>
            </a:r>
          </a:p>
          <a:p>
            <a:pPr algn="ctr" defTabSz="914388"/>
            <a:r>
              <a:rPr lang="en-US" b="1" kern="0" dirty="0">
                <a:solidFill>
                  <a:prstClr val="black"/>
                </a:solidFill>
                <a:latin typeface="Calibri"/>
              </a:rPr>
              <a:t>01000010      (‘B’)</a:t>
            </a:r>
          </a:p>
          <a:p>
            <a:pPr algn="ctr" defTabSz="914388"/>
            <a:r>
              <a:rPr lang="en-US" b="1" kern="0" dirty="0">
                <a:solidFill>
                  <a:prstClr val="black"/>
                </a:solidFill>
                <a:latin typeface="Calibri"/>
              </a:rPr>
              <a:t>01000011      (‘C’)</a:t>
            </a:r>
          </a:p>
          <a:p>
            <a:pPr algn="ctr" defTabSz="914388"/>
            <a:r>
              <a:rPr lang="en-US" b="1" kern="0" dirty="0">
                <a:solidFill>
                  <a:prstClr val="black"/>
                </a:solidFill>
                <a:latin typeface="Calibri"/>
              </a:rPr>
              <a:t>00000000 (NULL)</a:t>
            </a: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5B2F4AEA-2B86-4BAB-9AA1-FDF75E895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508" y="3357716"/>
            <a:ext cx="1752600" cy="914400"/>
          </a:xfrm>
          <a:prstGeom prst="rect">
            <a:avLst/>
          </a:prstGeom>
          <a:solidFill>
            <a:srgbClr val="CCFF9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88"/>
            <a:r>
              <a:rPr lang="en-US" b="1" kern="0" dirty="0">
                <a:solidFill>
                  <a:prstClr val="black"/>
                </a:solidFill>
                <a:latin typeface="Calibri"/>
              </a:rPr>
              <a:t>00110010 (‘2’)</a:t>
            </a:r>
          </a:p>
          <a:p>
            <a:pPr algn="ctr" defTabSz="914388"/>
            <a:r>
              <a:rPr lang="en-US" b="1" kern="0" dirty="0">
                <a:solidFill>
                  <a:prstClr val="black"/>
                </a:solidFill>
                <a:latin typeface="Calibri"/>
              </a:rPr>
              <a:t>00110110 (‘6’)</a:t>
            </a:r>
          </a:p>
          <a:p>
            <a:pPr algn="ctr" defTabSz="914388"/>
            <a:r>
              <a:rPr lang="en-US" b="1" kern="0" dirty="0">
                <a:solidFill>
                  <a:prstClr val="black"/>
                </a:solidFill>
                <a:latin typeface="Calibri"/>
              </a:rPr>
              <a:t>00110000 (‘0’)</a:t>
            </a:r>
          </a:p>
        </p:txBody>
      </p:sp>
      <p:sp>
        <p:nvSpPr>
          <p:cNvPr id="43" name="Line 23">
            <a:extLst>
              <a:ext uri="{FF2B5EF4-FFF2-40B4-BE49-F238E27FC236}">
                <a16:creationId xmlns:a16="http://schemas.microsoft.com/office/drawing/2014/main" id="{9DE1B18C-6F1C-47F4-B3C5-F2407B1B92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6909" y="3967316"/>
            <a:ext cx="228599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914388"/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444361B-C6F9-4ADB-BF68-B46FC4863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2307" y="3357716"/>
            <a:ext cx="838200" cy="457200"/>
          </a:xfrm>
          <a:prstGeom prst="rect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88"/>
            <a:r>
              <a:rPr lang="en-US" b="1" kern="0" dirty="0">
                <a:solidFill>
                  <a:prstClr val="black"/>
                </a:solidFill>
                <a:latin typeface="Calibri"/>
              </a:rPr>
              <a:t>Data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228796-58EE-4BB3-94F9-43F8CFC67252}"/>
              </a:ext>
            </a:extLst>
          </p:cNvPr>
          <p:cNvSpPr/>
          <p:nvPr/>
        </p:nvSpPr>
        <p:spPr>
          <a:xfrm>
            <a:off x="685800" y="5680599"/>
            <a:ext cx="5791200" cy="685800"/>
          </a:xfrm>
          <a:prstGeom prst="rect">
            <a:avLst/>
          </a:prstGeom>
          <a:solidFill>
            <a:srgbClr val="0000CC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defTabSz="914388"/>
            <a:r>
              <a:rPr lang="en-US" kern="0" dirty="0">
                <a:solidFill>
                  <a:prstClr val="white"/>
                </a:solidFill>
                <a:latin typeface="Calibri"/>
                <a:cs typeface="Arial" charset="0"/>
              </a:rPr>
              <a:t>Text format is more portable than binary format</a:t>
            </a:r>
          </a:p>
          <a:p>
            <a:pPr defTabSz="914388"/>
            <a:r>
              <a:rPr lang="en-US" kern="0" dirty="0">
                <a:solidFill>
                  <a:prstClr val="white"/>
                </a:solidFill>
                <a:latin typeface="Calibri"/>
                <a:cs typeface="Arial" charset="0"/>
              </a:rPr>
              <a:t>But binary format is more efficient than text format </a:t>
            </a:r>
          </a:p>
        </p:txBody>
      </p:sp>
    </p:spTree>
    <p:extLst>
      <p:ext uri="{BB962C8B-B14F-4D97-AF65-F5344CB8AC3E}">
        <p14:creationId xmlns:p14="http://schemas.microsoft.com/office/powerpoint/2010/main" val="1941994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4735" y="2241458"/>
            <a:ext cx="10510684" cy="134149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 File Operations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014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2970-AAC5-4A09-9A9C-A3499E91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2C49C-07A8-4D42-A10D-5519C07E3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There are different kinds of file operations in C:</a:t>
            </a:r>
          </a:p>
          <a:p>
            <a:pPr marL="457195" indent="-457195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dirty="0"/>
              <a:t>Creating a new file</a:t>
            </a:r>
          </a:p>
          <a:p>
            <a:pPr marL="457195" indent="-457195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dirty="0"/>
              <a:t>Opening an existing file</a:t>
            </a:r>
          </a:p>
          <a:p>
            <a:pPr marL="457195" indent="-457195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dirty="0"/>
              <a:t>Reading from file</a:t>
            </a:r>
          </a:p>
          <a:p>
            <a:pPr marL="457195" indent="-457195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dirty="0"/>
              <a:t>Writing to a file</a:t>
            </a:r>
          </a:p>
          <a:p>
            <a:pPr marL="457195" indent="-457195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dirty="0"/>
              <a:t>Moving to a specific location in a file</a:t>
            </a:r>
          </a:p>
          <a:p>
            <a:pPr marL="457195" indent="-457195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dirty="0"/>
              <a:t>Closing a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47FE2-0253-433F-8549-4199FA45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725A9-87A3-420C-939A-CE9FDB0C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18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281B-3FF6-4518-B227-1C404BBA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 Connection to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31941-038A-4EB4-9A07-40E1F00A7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 program connects to a file through an object of </a:t>
            </a:r>
            <a:r>
              <a:rPr lang="en-US" b="1" dirty="0"/>
              <a:t>FILE</a:t>
            </a:r>
            <a:r>
              <a:rPr lang="en-US" dirty="0"/>
              <a:t> type. </a:t>
            </a:r>
          </a:p>
          <a:p>
            <a:r>
              <a:rPr lang="en-US" dirty="0"/>
              <a:t>We use a library function to retrieve the address of the file object, store that address in a pointer and subsequently access the file through that pointer called </a:t>
            </a:r>
            <a:r>
              <a:rPr lang="en-US" b="1" dirty="0"/>
              <a:t>File Pointer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294F7-8253-4712-B3EE-D9EF5264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44E2E-87C0-44CE-A1BF-F2F7066B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D53946-643F-4891-BBC6-41A2E7623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536" y="3737489"/>
            <a:ext cx="7838931" cy="239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39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281B-3FF6-4518-B227-1C404BBA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 Connection to File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31941-038A-4EB4-9A07-40E1F00A7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Allocating a pointer to a FILE object takes the form:</a:t>
            </a:r>
          </a:p>
          <a:p>
            <a:endParaRPr lang="en-US" dirty="0"/>
          </a:p>
          <a:p>
            <a:r>
              <a:rPr lang="en-US" dirty="0"/>
              <a:t>Where FILE is the type of the FILE object and identifier is the name of the pointer to the FILE object. We call this pointer a handle to the object.</a:t>
            </a:r>
          </a:p>
          <a:p>
            <a:r>
              <a:rPr lang="en-US" dirty="0"/>
              <a:t>The structure type FILE is declared in the </a:t>
            </a:r>
            <a:r>
              <a:rPr lang="en-US" b="1" dirty="0"/>
              <a:t>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  <a:r>
              <a:rPr lang="en-US" dirty="0"/>
              <a:t> header file. To allocate memory for a FILE pointer, we write: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294F7-8253-4712-B3EE-D9EF5264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44E2E-87C0-44CE-A1BF-F2F7066B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E421C2-0919-459D-8987-B82D6FC3C3DB}"/>
              </a:ext>
            </a:extLst>
          </p:cNvPr>
          <p:cNvSpPr/>
          <p:nvPr/>
        </p:nvSpPr>
        <p:spPr>
          <a:xfrm>
            <a:off x="3581400" y="1992741"/>
            <a:ext cx="5316795" cy="52431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2200" b="1" dirty="0">
                <a:solidFill>
                  <a:srgbClr val="0000CC"/>
                </a:solidFill>
                <a:latin typeface="+mj-lt"/>
              </a:rPr>
              <a:t>FILE</a:t>
            </a:r>
            <a:r>
              <a:rPr lang="en-US" sz="22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*</a:t>
            </a:r>
            <a:r>
              <a:rPr lang="en-US" sz="2200" b="1" dirty="0">
                <a:solidFill>
                  <a:srgbClr val="C00000"/>
                </a:solidFill>
                <a:latin typeface="+mj-lt"/>
              </a:rPr>
              <a:t>identifier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A36D9-7323-4F45-AC78-7AC0E6596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884" y="4936929"/>
            <a:ext cx="2882235" cy="103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27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21F7-91C2-4046-933B-4DA46ACD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4.2. Open a File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B7D8D-4D9F-4F90-8BA6-41A2909B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opening a file in C, the </a:t>
            </a:r>
            <a:r>
              <a:rPr lang="en-US" b="1" dirty="0" err="1"/>
              <a:t>fopen</a:t>
            </a:r>
            <a:r>
              <a:rPr lang="en-US" b="1" dirty="0"/>
              <a:t>()</a:t>
            </a:r>
            <a:r>
              <a:rPr lang="en-US" dirty="0"/>
              <a:t> function is used with the filename or file path along with the required access modes.</a:t>
            </a:r>
          </a:p>
          <a:p>
            <a:r>
              <a:rPr lang="en-US" b="1" dirty="0"/>
              <a:t>Syntax</a:t>
            </a:r>
            <a:r>
              <a:rPr lang="en-US" dirty="0"/>
              <a:t>:</a:t>
            </a:r>
          </a:p>
          <a:p>
            <a:endParaRPr lang="en-US" b="1" dirty="0"/>
          </a:p>
          <a:p>
            <a:r>
              <a:rPr lang="en-US" b="1" dirty="0"/>
              <a:t>Parameters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file_name</a:t>
            </a:r>
            <a:r>
              <a:rPr lang="en-US" dirty="0"/>
              <a:t>: name of the file when present in the same directory as the source file. Otherwise, full path.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access_mode</a:t>
            </a:r>
            <a:r>
              <a:rPr lang="en-US" dirty="0"/>
              <a:t>: Specifies for what operation the file is being opened.</a:t>
            </a:r>
          </a:p>
          <a:p>
            <a:r>
              <a:rPr lang="en-US" b="1" dirty="0"/>
              <a:t>Return Value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If the file is opened successfully, returns a file pointer to it.</a:t>
            </a:r>
          </a:p>
          <a:p>
            <a:pPr lvl="1"/>
            <a:r>
              <a:rPr lang="en-US" dirty="0"/>
              <a:t>If the file is not opened, then returns NULL.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99ED1-CC62-4426-952E-04FF57C7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DFB6E-314C-43C4-8FDE-5D3853529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018831-870C-44B3-9801-EF0CD46EEE2F}"/>
              </a:ext>
            </a:extLst>
          </p:cNvPr>
          <p:cNvSpPr/>
          <p:nvPr/>
        </p:nvSpPr>
        <p:spPr>
          <a:xfrm>
            <a:off x="2428568" y="2641670"/>
            <a:ext cx="8318091" cy="52431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2200" b="1" dirty="0">
                <a:solidFill>
                  <a:srgbClr val="C00000"/>
                </a:solidFill>
                <a:latin typeface="+mj-lt"/>
              </a:rPr>
              <a:t>FILE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* </a:t>
            </a:r>
            <a:r>
              <a:rPr lang="en-US" sz="2200" b="1" dirty="0" err="1">
                <a:solidFill>
                  <a:schemeClr val="tx1"/>
                </a:solidFill>
                <a:latin typeface="+mj-lt"/>
              </a:rPr>
              <a:t>fopen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(const </a:t>
            </a:r>
            <a:r>
              <a:rPr lang="en-US" sz="2200" dirty="0">
                <a:solidFill>
                  <a:srgbClr val="0000FF"/>
                </a:solidFill>
                <a:latin typeface="+mj-lt"/>
              </a:rPr>
              <a:t>char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 *</a:t>
            </a:r>
            <a:r>
              <a:rPr lang="en-US" sz="2200" dirty="0" err="1">
                <a:solidFill>
                  <a:srgbClr val="C00000"/>
                </a:solidFill>
                <a:latin typeface="+mj-lt"/>
              </a:rPr>
              <a:t>file_name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, const </a:t>
            </a:r>
            <a:r>
              <a:rPr lang="en-US" sz="2200" dirty="0">
                <a:solidFill>
                  <a:srgbClr val="0000FF"/>
                </a:solidFill>
                <a:latin typeface="+mj-lt"/>
              </a:rPr>
              <a:t>char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 *</a:t>
            </a:r>
            <a:r>
              <a:rPr lang="en-US" sz="2200" dirty="0" err="1">
                <a:solidFill>
                  <a:srgbClr val="C00000"/>
                </a:solidFill>
                <a:latin typeface="+mj-lt"/>
              </a:rPr>
              <a:t>access_mode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14147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21F7-91C2-4046-933B-4DA46ACD7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418" y="282122"/>
            <a:ext cx="5215790" cy="468797"/>
          </a:xfrm>
        </p:spPr>
        <p:txBody>
          <a:bodyPr/>
          <a:lstStyle/>
          <a:p>
            <a:r>
              <a:rPr lang="en-US" dirty="0"/>
              <a:t>File opening modes in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99ED1-CC62-4426-952E-04FF57C7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DFB6E-314C-43C4-8FDE-5D3853529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6003684-476E-4AE4-881B-E6DC7579F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114382"/>
              </p:ext>
            </p:extLst>
          </p:nvPr>
        </p:nvGraphicFramePr>
        <p:xfrm>
          <a:off x="757983" y="1020913"/>
          <a:ext cx="10775257" cy="532056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303981">
                  <a:extLst>
                    <a:ext uri="{9D8B030D-6E8A-4147-A177-3AD203B41FA5}">
                      <a16:colId xmlns:a16="http://schemas.microsoft.com/office/drawing/2014/main" val="1797487070"/>
                    </a:ext>
                  </a:extLst>
                </a:gridCol>
                <a:gridCol w="6472436">
                  <a:extLst>
                    <a:ext uri="{9D8B030D-6E8A-4147-A177-3AD203B41FA5}">
                      <a16:colId xmlns:a16="http://schemas.microsoft.com/office/drawing/2014/main" val="732222461"/>
                    </a:ext>
                  </a:extLst>
                </a:gridCol>
                <a:gridCol w="2998840">
                  <a:extLst>
                    <a:ext uri="{9D8B030D-6E8A-4147-A177-3AD203B41FA5}">
                      <a16:colId xmlns:a16="http://schemas.microsoft.com/office/drawing/2014/main" val="1673728874"/>
                    </a:ext>
                  </a:extLst>
                </a:gridCol>
              </a:tblGrid>
              <a:tr h="453926">
                <a:tc>
                  <a:txBody>
                    <a:bodyPr/>
                    <a:lstStyle/>
                    <a:p>
                      <a:r>
                        <a:rPr lang="en-US" sz="1900" dirty="0"/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711709"/>
                  </a:ext>
                </a:extLst>
              </a:tr>
              <a:tr h="553103"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rgbClr val="C00000"/>
                          </a:solidFill>
                        </a:rPr>
                        <a:t> 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Opens a text file in read-only mode, allowing only reading operations.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8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("demo.txt", "r")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198166"/>
                  </a:ext>
                </a:extLst>
              </a:tr>
              <a:tr h="700104"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rgbClr val="C00000"/>
                          </a:solidFill>
                        </a:rPr>
                        <a:t> 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using the mode "w", </a:t>
                      </a:r>
                      <a:r>
                        <a:rPr lang="en-US" sz="18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initializes a text file for writing exclusively. If the file already exists, it clears its contents; otherwise, it creates a new file for writing.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8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("demo.txt", "w")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098779"/>
                  </a:ext>
                </a:extLst>
              </a:tr>
              <a:tr h="700104"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rgbClr val="C00000"/>
                          </a:solidFill>
                        </a:rPr>
                        <a:t>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employing the "a" mode, </a:t>
                      </a:r>
                      <a:r>
                        <a:rPr lang="en-US" sz="18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enables opening a text file in append mode. This mode permits writing data to the end of the file, preserving existing content.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8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("demo.txt", "a")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756481"/>
                  </a:ext>
                </a:extLst>
              </a:tr>
              <a:tr h="553103"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rgbClr val="C00000"/>
                          </a:solidFill>
                        </a:rPr>
                        <a:t> r+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using the "r+" mode, </a:t>
                      </a:r>
                      <a:r>
                        <a:rPr lang="en-US" sz="18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facilitates opening a text file for both reading and writing operations. This mode grants the ability to manipulate data at any position within the file.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8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("demo.txt", "r+")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288419"/>
                  </a:ext>
                </a:extLst>
              </a:tr>
              <a:tr h="998194"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rgbClr val="C00000"/>
                          </a:solidFill>
                        </a:rPr>
                        <a:t> w+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mode opens a text file for both reading and writing. If the file with same name already exists, it truncates the file to zero length; otherwise, it creates a new file for both reading and writing operations.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8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("demo.txt", "w+")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4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37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2906-41FE-4D78-8933-AADAA668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784587"/>
            <a:ext cx="11085947" cy="468797"/>
          </a:xfrm>
        </p:spPr>
        <p:txBody>
          <a:bodyPr/>
          <a:lstStyle/>
          <a:p>
            <a:r>
              <a:rPr lang="en-US" sz="3500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70F94-8514-4BB9-8244-50D32DA23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1465007"/>
            <a:ext cx="11085947" cy="4976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After studying this section, you should be able to:</a:t>
            </a:r>
            <a:endParaRPr lang="en-US" sz="2600" dirty="0">
              <a:latin typeface="+mj-lt"/>
            </a:endParaRPr>
          </a:p>
          <a:p>
            <a:r>
              <a:rPr lang="en-US" sz="2600" dirty="0">
                <a:latin typeface="+mj-lt"/>
              </a:rPr>
              <a:t>What is a file?</a:t>
            </a:r>
          </a:p>
          <a:p>
            <a:r>
              <a:rPr lang="en-US" sz="2600" dirty="0">
                <a:latin typeface="+mj-lt"/>
              </a:rPr>
              <a:t>How are data stored in files?</a:t>
            </a:r>
          </a:p>
          <a:p>
            <a:r>
              <a:rPr lang="en-US" sz="2600" dirty="0">
                <a:latin typeface="+mj-lt"/>
              </a:rPr>
              <a:t>How to access data in files?</a:t>
            </a:r>
          </a:p>
          <a:p>
            <a:endParaRPr lang="en-US" sz="25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92E25-2450-4198-99A6-61853858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AF14-7EE6-4E20-8D7F-A38830C8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48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21F7-91C2-4046-933B-4DA46ACD7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417" y="282122"/>
            <a:ext cx="6002369" cy="468797"/>
          </a:xfrm>
        </p:spPr>
        <p:txBody>
          <a:bodyPr/>
          <a:lstStyle/>
          <a:p>
            <a:r>
              <a:rPr lang="en-US" dirty="0"/>
              <a:t>File opening modes in C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99ED1-CC62-4426-952E-04FF57C7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DFB6E-314C-43C4-8FDE-5D3853529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6003684-476E-4AE4-881B-E6DC7579F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394934"/>
              </p:ext>
            </p:extLst>
          </p:nvPr>
        </p:nvGraphicFramePr>
        <p:xfrm>
          <a:off x="432619" y="868097"/>
          <a:ext cx="11444750" cy="549542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86141">
                  <a:extLst>
                    <a:ext uri="{9D8B030D-6E8A-4147-A177-3AD203B41FA5}">
                      <a16:colId xmlns:a16="http://schemas.microsoft.com/office/drawing/2014/main" val="1797487070"/>
                    </a:ext>
                  </a:extLst>
                </a:gridCol>
                <a:gridCol w="7646931">
                  <a:extLst>
                    <a:ext uri="{9D8B030D-6E8A-4147-A177-3AD203B41FA5}">
                      <a16:colId xmlns:a16="http://schemas.microsoft.com/office/drawing/2014/main" val="732222461"/>
                    </a:ext>
                  </a:extLst>
                </a:gridCol>
                <a:gridCol w="2911678">
                  <a:extLst>
                    <a:ext uri="{9D8B030D-6E8A-4147-A177-3AD203B41FA5}">
                      <a16:colId xmlns:a16="http://schemas.microsoft.com/office/drawing/2014/main" val="1673728874"/>
                    </a:ext>
                  </a:extLst>
                </a:gridCol>
              </a:tblGrid>
              <a:tr h="453926">
                <a:tc>
                  <a:txBody>
                    <a:bodyPr/>
                    <a:lstStyle/>
                    <a:p>
                      <a:r>
                        <a:rPr lang="en-US" sz="1900" dirty="0"/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711709"/>
                  </a:ext>
                </a:extLst>
              </a:tr>
              <a:tr h="553103"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rgbClr val="C00000"/>
                          </a:solidFill>
                        </a:rPr>
                        <a:t> a+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mode opens a text file for both reading and writing, enabling data to be appended to the end of the file without overwriting existing content.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8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("demo.txt", "a+")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198166"/>
                  </a:ext>
                </a:extLst>
              </a:tr>
              <a:tr h="700104"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900" b="1" dirty="0" err="1">
                          <a:solidFill>
                            <a:srgbClr val="C00000"/>
                          </a:solidFill>
                        </a:rPr>
                        <a:t>rb</a:t>
                      </a:r>
                      <a:endParaRPr lang="en-US" sz="19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Opens a binary file in read-only mode, allowing reading operations on binary data.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8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sz="18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demo.bin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sz="18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098779"/>
                  </a:ext>
                </a:extLst>
              </a:tr>
              <a:tr h="700104"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900" b="1" dirty="0" err="1">
                          <a:solidFill>
                            <a:srgbClr val="C00000"/>
                          </a:solidFill>
                        </a:rPr>
                        <a:t>wb</a:t>
                      </a:r>
                      <a:endParaRPr lang="en-US" sz="19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Opens a binary file in write-only mode, truncating the file to zero length if it exists or creating a new file for writing binary data.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8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sz="18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demo.bin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sz="18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wb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756481"/>
                  </a:ext>
                </a:extLst>
              </a:tr>
              <a:tr h="553103"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rgbClr val="C00000"/>
                          </a:solidFill>
                        </a:rPr>
                        <a:t> ab+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mode opens a binary file for both reading and writing operations, allowing binary data to be appended to the end of the file without overwriting existing content.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8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sz="18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demo.bin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"ab+")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288419"/>
                  </a:ext>
                </a:extLst>
              </a:tr>
              <a:tr h="998194"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900" b="1" dirty="0" err="1">
                          <a:solidFill>
                            <a:srgbClr val="C00000"/>
                          </a:solidFill>
                        </a:rPr>
                        <a:t>rb</a:t>
                      </a:r>
                      <a:r>
                        <a:rPr lang="en-US" sz="1900" b="1" dirty="0">
                          <a:solidFill>
                            <a:srgbClr val="C00000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Opens a binary file for both reading and writing operations on binary data.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8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sz="18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demo.bin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sz="18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+")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496167"/>
                  </a:ext>
                </a:extLst>
              </a:tr>
              <a:tr h="998194"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900" b="1" dirty="0" err="1">
                          <a:solidFill>
                            <a:srgbClr val="C00000"/>
                          </a:solidFill>
                        </a:rPr>
                        <a:t>wb</a:t>
                      </a:r>
                      <a:r>
                        <a:rPr lang="en-US" sz="1900" b="1" dirty="0">
                          <a:solidFill>
                            <a:srgbClr val="C00000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Opens a binary file for both reading and writing operations, truncating the file to zero length if it exists or creating a new file for reading and writing binary data.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8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sz="18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demo.bin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sz="18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wb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+")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403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408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E870-7813-44CF-9347-C31C82CD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Opening a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859DA-F219-4C63-AABD-AD915E1C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C2C87-BA0F-4256-BA9E-DCAF1AD2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529F64-E028-4766-93EA-E8277EA8F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58" y="1454866"/>
            <a:ext cx="8029575" cy="44005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4BB45F-08D6-4346-A985-F7E07266E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110" y="4714922"/>
            <a:ext cx="5958647" cy="161829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33479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057C-7557-4629-B50B-9785FC79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4.3. Create a File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FA606-22A2-4F1F-A4D6-9046131E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 err="1"/>
              <a:t>fopen</a:t>
            </a:r>
            <a:r>
              <a:rPr lang="en-US" b="1" dirty="0"/>
              <a:t>() </a:t>
            </a:r>
            <a:r>
              <a:rPr lang="en-US" dirty="0"/>
              <a:t>function can not only open a file but also can create a file if it does not exist already.</a:t>
            </a:r>
          </a:p>
          <a:p>
            <a:pPr>
              <a:lnSpc>
                <a:spcPct val="150000"/>
              </a:lnSpc>
            </a:pPr>
            <a:r>
              <a:rPr lang="en-US" dirty="0"/>
              <a:t>Use the modes that allow the creation of a file if not found such as </a:t>
            </a:r>
            <a:r>
              <a:rPr lang="en-US" b="1" dirty="0"/>
              <a:t>w</a:t>
            </a:r>
            <a:r>
              <a:rPr lang="en-US" dirty="0"/>
              <a:t>,</a:t>
            </a:r>
            <a:r>
              <a:rPr lang="en-US" b="1" dirty="0"/>
              <a:t> w+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/>
              <a:t>wb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/>
              <a:t>wb</a:t>
            </a:r>
            <a:r>
              <a:rPr lang="en-US" b="1" dirty="0"/>
              <a:t>+</a:t>
            </a:r>
            <a:r>
              <a:rPr lang="en-US" dirty="0"/>
              <a:t>,</a:t>
            </a:r>
            <a:r>
              <a:rPr lang="en-US" b="1" dirty="0"/>
              <a:t> a</a:t>
            </a:r>
            <a:r>
              <a:rPr lang="en-US" dirty="0"/>
              <a:t>,</a:t>
            </a:r>
            <a:r>
              <a:rPr lang="en-US" b="1" dirty="0"/>
              <a:t> a+</a:t>
            </a:r>
            <a:r>
              <a:rPr lang="en-US" dirty="0"/>
              <a:t>,</a:t>
            </a:r>
            <a:r>
              <a:rPr lang="en-US" b="1" dirty="0"/>
              <a:t> ab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ab+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Syntax</a:t>
            </a:r>
            <a:r>
              <a:rPr lang="en-US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6EC69-C8A2-42EC-8FF4-97B1F041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7D89B-61E3-4A7D-A6D8-2DFA842D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0A1205-10E8-4CA5-8682-C2DCEF77E3CF}"/>
              </a:ext>
            </a:extLst>
          </p:cNvPr>
          <p:cNvSpPr/>
          <p:nvPr/>
        </p:nvSpPr>
        <p:spPr>
          <a:xfrm>
            <a:off x="3134293" y="4611384"/>
            <a:ext cx="6105832" cy="92744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1583" lvl="4"/>
            <a:r>
              <a:rPr lang="en-US" sz="2200" b="1" dirty="0">
                <a:solidFill>
                  <a:srgbClr val="C00000"/>
                </a:solidFill>
                <a:latin typeface="+mj-lt"/>
              </a:rPr>
              <a:t>FILE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 *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fptr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;</a:t>
            </a:r>
          </a:p>
          <a:p>
            <a:pPr marL="1371583" lvl="4"/>
            <a:r>
              <a:rPr lang="en-US" sz="2200" dirty="0" err="1">
                <a:solidFill>
                  <a:schemeClr val="tx1"/>
                </a:solidFill>
                <a:latin typeface="+mj-lt"/>
              </a:rPr>
              <a:t>fptr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 = </a:t>
            </a:r>
            <a:r>
              <a:rPr lang="en-US" sz="2200" b="1" dirty="0" err="1">
                <a:solidFill>
                  <a:srgbClr val="0000CC"/>
                </a:solidFill>
                <a:latin typeface="+mj-lt"/>
              </a:rPr>
              <a:t>fopen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("filename.txt", "w");</a:t>
            </a:r>
          </a:p>
        </p:txBody>
      </p:sp>
    </p:spTree>
    <p:extLst>
      <p:ext uri="{BB962C8B-B14F-4D97-AF65-F5344CB8AC3E}">
        <p14:creationId xmlns:p14="http://schemas.microsoft.com/office/powerpoint/2010/main" val="150786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837C-9A00-4203-AA1E-C2F19914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Create a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F2375-FF3E-494E-B421-DD51F0FA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4ED64-F140-4420-8C52-FE6496D7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B8EF4D-0E58-468A-9EE6-69E974C8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34" y="1651404"/>
            <a:ext cx="7015093" cy="4222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F2A1FF-FF97-4D86-BD3B-9A28118B4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827" y="1503919"/>
            <a:ext cx="4324351" cy="838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F21B71-26A5-4130-89FA-4866BD84F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909" y="3625482"/>
            <a:ext cx="3498188" cy="204572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B22E79-B657-433B-84C8-D308D72AFF85}"/>
              </a:ext>
            </a:extLst>
          </p:cNvPr>
          <p:cNvSpPr/>
          <p:nvPr/>
        </p:nvSpPr>
        <p:spPr>
          <a:xfrm>
            <a:off x="9627001" y="4778478"/>
            <a:ext cx="854187" cy="757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BDB53D-744D-46C7-BBE0-7C01AFBB0CD6}"/>
              </a:ext>
            </a:extLst>
          </p:cNvPr>
          <p:cNvCxnSpPr/>
          <p:nvPr/>
        </p:nvCxnSpPr>
        <p:spPr>
          <a:xfrm>
            <a:off x="9743768" y="2342119"/>
            <a:ext cx="0" cy="24363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017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85C2-2D97-4EA6-B9ED-AB64CFB5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4.4. Reading From a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F09A7-210E-431D-9E2A-00B03FC60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functions to read data from a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B37ED-CA3F-480C-B94C-6CDD791A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E6B90-6AD0-4DA2-BDB1-7486AFEA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DEBE0B34-5637-4D51-8140-1E0DDAF24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254067"/>
              </p:ext>
            </p:extLst>
          </p:nvPr>
        </p:nvGraphicFramePr>
        <p:xfrm>
          <a:off x="1120876" y="2129593"/>
          <a:ext cx="10308383" cy="409422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42375">
                  <a:extLst>
                    <a:ext uri="{9D8B030D-6E8A-4147-A177-3AD203B41FA5}">
                      <a16:colId xmlns:a16="http://schemas.microsoft.com/office/drawing/2014/main" val="1797487070"/>
                    </a:ext>
                  </a:extLst>
                </a:gridCol>
                <a:gridCol w="8066008">
                  <a:extLst>
                    <a:ext uri="{9D8B030D-6E8A-4147-A177-3AD203B41FA5}">
                      <a16:colId xmlns:a16="http://schemas.microsoft.com/office/drawing/2014/main" val="732222461"/>
                    </a:ext>
                  </a:extLst>
                </a:gridCol>
              </a:tblGrid>
              <a:tr h="504122">
                <a:tc>
                  <a:txBody>
                    <a:bodyPr/>
                    <a:lstStyle/>
                    <a:p>
                      <a:r>
                        <a:rPr lang="en-US" sz="2200" dirty="0"/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711709"/>
                  </a:ext>
                </a:extLst>
              </a:tr>
              <a:tr h="900217">
                <a:tc>
                  <a:txBody>
                    <a:bodyPr/>
                    <a:lstStyle/>
                    <a:p>
                      <a:r>
                        <a:rPr lang="en-US" sz="2200" dirty="0" err="1">
                          <a:solidFill>
                            <a:srgbClr val="C00000"/>
                          </a:solidFill>
                          <a:effectLst/>
                        </a:rPr>
                        <a:t>fscanf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</a:rPr>
                        <a:t>Retrieves input from a file using a formatted string and variable argument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198166"/>
                  </a:ext>
                </a:extLst>
              </a:tr>
              <a:tr h="672472">
                <a:tc>
                  <a:txBody>
                    <a:bodyPr/>
                    <a:lstStyle/>
                    <a:p>
                      <a:r>
                        <a:rPr lang="en-US" sz="2200" dirty="0" err="1">
                          <a:solidFill>
                            <a:srgbClr val="C00000"/>
                          </a:solidFill>
                          <a:effectLst/>
                        </a:rPr>
                        <a:t>fgets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</a:rPr>
                        <a:t>Obtains a complete line of text from the file.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098779"/>
                  </a:ext>
                </a:extLst>
              </a:tr>
              <a:tr h="672472">
                <a:tc>
                  <a:txBody>
                    <a:bodyPr/>
                    <a:lstStyle/>
                    <a:p>
                      <a:r>
                        <a:rPr lang="en-US" sz="2200" dirty="0" err="1">
                          <a:solidFill>
                            <a:srgbClr val="C00000"/>
                          </a:solidFill>
                          <a:effectLst/>
                        </a:rPr>
                        <a:t>fgetc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</a:rPr>
                        <a:t>Reads a single character from the file.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206270"/>
                  </a:ext>
                </a:extLst>
              </a:tr>
              <a:tr h="672472">
                <a:tc>
                  <a:txBody>
                    <a:bodyPr/>
                    <a:lstStyle/>
                    <a:p>
                      <a:r>
                        <a:rPr lang="en-US" sz="2200" dirty="0" err="1">
                          <a:solidFill>
                            <a:srgbClr val="C00000"/>
                          </a:solidFill>
                          <a:effectLst/>
                        </a:rPr>
                        <a:t>fgetw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</a:rPr>
                        <a:t>Reads a numerical value from the file.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925274"/>
                  </a:ext>
                </a:extLst>
              </a:tr>
              <a:tr h="672472">
                <a:tc>
                  <a:txBody>
                    <a:bodyPr/>
                    <a:lstStyle/>
                    <a:p>
                      <a:r>
                        <a:rPr lang="en-US" sz="2200" dirty="0" err="1">
                          <a:solidFill>
                            <a:srgbClr val="C00000"/>
                          </a:solidFill>
                          <a:effectLst/>
                        </a:rPr>
                        <a:t>fread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</a:rPr>
                        <a:t>Extracts a specified number of bytes from a binary file.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400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509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85C2-2D97-4EA6-B9ED-AB64CFB5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4.4. Reading From a File: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B37ED-CA3F-480C-B94C-6CDD791A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E6B90-6AD0-4DA2-BDB1-7486AFEA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BAD6CA-BFFA-4E6D-917A-4EBA63BEF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3" y="1368538"/>
            <a:ext cx="6750121" cy="47912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61CCA4-405F-4DE7-8143-7921CCE3E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489" y="4956071"/>
            <a:ext cx="6058650" cy="9039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872EB6-857A-468C-A82F-A0664ECBE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297" y="1368537"/>
            <a:ext cx="5227842" cy="2679269"/>
          </a:xfrm>
          <a:prstGeom prst="rect">
            <a:avLst/>
          </a:prstGeom>
          <a:ln>
            <a:solidFill>
              <a:srgbClr val="002060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8E5DCB-7B71-4615-AE83-331A5261FC72}"/>
              </a:ext>
            </a:extLst>
          </p:cNvPr>
          <p:cNvCxnSpPr/>
          <p:nvPr/>
        </p:nvCxnSpPr>
        <p:spPr>
          <a:xfrm>
            <a:off x="4355690" y="2949677"/>
            <a:ext cx="3647768" cy="61943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ECB3AD-DA62-4B5A-9AEE-67E1FD96BEFC}"/>
              </a:ext>
            </a:extLst>
          </p:cNvPr>
          <p:cNvCxnSpPr/>
          <p:nvPr/>
        </p:nvCxnSpPr>
        <p:spPr>
          <a:xfrm>
            <a:off x="8278761" y="3913239"/>
            <a:ext cx="0" cy="10428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299745-50DE-49C9-9CEE-5E8BE59C3AE9}"/>
              </a:ext>
            </a:extLst>
          </p:cNvPr>
          <p:cNvCxnSpPr>
            <a:cxnSpLocks/>
          </p:cNvCxnSpPr>
          <p:nvPr/>
        </p:nvCxnSpPr>
        <p:spPr>
          <a:xfrm>
            <a:off x="2625213" y="4434655"/>
            <a:ext cx="3116826" cy="45960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674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85C2-2D97-4EA6-B9ED-AB64CFB5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4.5. Write to a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F09A7-210E-431D-9E2A-00B03FC60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functions to </a:t>
            </a:r>
            <a:r>
              <a:rPr lang="en-US" b="1" dirty="0"/>
              <a:t>write</a:t>
            </a:r>
            <a:r>
              <a:rPr lang="en-US" dirty="0"/>
              <a:t> data to a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B37ED-CA3F-480C-B94C-6CDD791A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E6B90-6AD0-4DA2-BDB1-7486AFEA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DEBE0B34-5637-4D51-8140-1E0DDAF24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061718"/>
              </p:ext>
            </p:extLst>
          </p:nvPr>
        </p:nvGraphicFramePr>
        <p:xfrm>
          <a:off x="1120876" y="2129593"/>
          <a:ext cx="10308383" cy="418375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42375">
                  <a:extLst>
                    <a:ext uri="{9D8B030D-6E8A-4147-A177-3AD203B41FA5}">
                      <a16:colId xmlns:a16="http://schemas.microsoft.com/office/drawing/2014/main" val="1797487070"/>
                    </a:ext>
                  </a:extLst>
                </a:gridCol>
                <a:gridCol w="8066008">
                  <a:extLst>
                    <a:ext uri="{9D8B030D-6E8A-4147-A177-3AD203B41FA5}">
                      <a16:colId xmlns:a16="http://schemas.microsoft.com/office/drawing/2014/main" val="732222461"/>
                    </a:ext>
                  </a:extLst>
                </a:gridCol>
              </a:tblGrid>
              <a:tr h="504122">
                <a:tc>
                  <a:txBody>
                    <a:bodyPr/>
                    <a:lstStyle/>
                    <a:p>
                      <a:r>
                        <a:rPr lang="en-US" sz="2200" dirty="0"/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711709"/>
                  </a:ext>
                </a:extLst>
              </a:tr>
              <a:tr h="900217">
                <a:tc>
                  <a:txBody>
                    <a:bodyPr/>
                    <a:lstStyle/>
                    <a:p>
                      <a:r>
                        <a:rPr lang="en-US" sz="2200" dirty="0" err="1">
                          <a:solidFill>
                            <a:srgbClr val="C00000"/>
                          </a:solidFill>
                          <a:effectLst/>
                        </a:rPr>
                        <a:t>fprintf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</a:rPr>
                        <a:t>This function, akin to </a:t>
                      </a:r>
                      <a:r>
                        <a:rPr lang="en-US" sz="2200" dirty="0" err="1">
                          <a:solidFill>
                            <a:srgbClr val="C00000"/>
                          </a:solidFill>
                          <a:effectLst/>
                        </a:rPr>
                        <a:t>printf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</a:rPr>
                        <a:t>()</a:t>
                      </a:r>
                      <a:r>
                        <a:rPr lang="en-US" sz="2200" dirty="0">
                          <a:effectLst/>
                        </a:rPr>
                        <a:t>, uses a formatted string and variable arguments list to print output to the file.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198166"/>
                  </a:ext>
                </a:extLst>
              </a:tr>
              <a:tr h="672472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C00000"/>
                          </a:solidFill>
                          <a:effectLst/>
                        </a:rPr>
                        <a:t>fputs()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</a:rPr>
                        <a:t>Prints an entire line in the file along with a newline character at the end.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098779"/>
                  </a:ext>
                </a:extLst>
              </a:tr>
              <a:tr h="672472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C00000"/>
                          </a:solidFill>
                          <a:effectLst/>
                        </a:rPr>
                        <a:t>fputc()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</a:rPr>
                        <a:t>Writes a single character into the file.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206270"/>
                  </a:ext>
                </a:extLst>
              </a:tr>
              <a:tr h="672472">
                <a:tc>
                  <a:txBody>
                    <a:bodyPr/>
                    <a:lstStyle/>
                    <a:p>
                      <a:r>
                        <a:rPr lang="en-US" sz="2200" dirty="0" err="1">
                          <a:solidFill>
                            <a:srgbClr val="C00000"/>
                          </a:solidFill>
                          <a:effectLst/>
                        </a:rPr>
                        <a:t>putw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</a:rPr>
                        <a:t>Writes a number to the file.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925274"/>
                  </a:ext>
                </a:extLst>
              </a:tr>
              <a:tr h="672472">
                <a:tc>
                  <a:txBody>
                    <a:bodyPr/>
                    <a:lstStyle/>
                    <a:p>
                      <a:r>
                        <a:rPr lang="en-US" sz="2200" dirty="0" err="1">
                          <a:solidFill>
                            <a:srgbClr val="C00000"/>
                          </a:solidFill>
                          <a:effectLst/>
                        </a:rPr>
                        <a:t>fwrite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</a:rPr>
                        <a:t>Writes the specified number of bytes to the binary file.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400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190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85C2-2D97-4EA6-B9ED-AB64CFB5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4.5. Write to a File: Example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B37ED-CA3F-480C-B94C-6CDD791A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E6B90-6AD0-4DA2-BDB1-7486AFEA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84F999-FA50-4CF6-89D9-8DA392C88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37" y="1475604"/>
            <a:ext cx="7667625" cy="4381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7BF642-B623-4413-BF00-28033E517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653" y="3584709"/>
            <a:ext cx="4882176" cy="254769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F58FE8-087E-4A07-99F6-1161AA2BC9C6}"/>
              </a:ext>
            </a:extLst>
          </p:cNvPr>
          <p:cNvCxnSpPr/>
          <p:nvPr/>
        </p:nvCxnSpPr>
        <p:spPr>
          <a:xfrm>
            <a:off x="6921910" y="3666354"/>
            <a:ext cx="2104103" cy="6303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2AC41D-169B-481F-B31E-E1BAD3254341}"/>
              </a:ext>
            </a:extLst>
          </p:cNvPr>
          <p:cNvCxnSpPr>
            <a:cxnSpLocks/>
          </p:cNvCxnSpPr>
          <p:nvPr/>
        </p:nvCxnSpPr>
        <p:spPr>
          <a:xfrm>
            <a:off x="6400801" y="3947568"/>
            <a:ext cx="2666493" cy="6269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A8262C-4ADC-4E4E-97C2-18B64558557D}"/>
              </a:ext>
            </a:extLst>
          </p:cNvPr>
          <p:cNvCxnSpPr>
            <a:cxnSpLocks/>
          </p:cNvCxnSpPr>
          <p:nvPr/>
        </p:nvCxnSpPr>
        <p:spPr>
          <a:xfrm>
            <a:off x="3795252" y="4157360"/>
            <a:ext cx="5230761" cy="6269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8DCE9-B388-4D31-9D2F-49B311A2C4EA}"/>
              </a:ext>
            </a:extLst>
          </p:cNvPr>
          <p:cNvSpPr/>
          <p:nvPr/>
        </p:nvSpPr>
        <p:spPr>
          <a:xfrm>
            <a:off x="10610227" y="5375323"/>
            <a:ext cx="687038" cy="661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61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31AB-2925-4F81-A6CD-50B347AFC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288" y="343455"/>
            <a:ext cx="8322783" cy="468797"/>
          </a:xfrm>
        </p:spPr>
        <p:txBody>
          <a:bodyPr/>
          <a:lstStyle/>
          <a:p>
            <a:r>
              <a:rPr lang="en-US" dirty="0"/>
              <a:t>Demo: Program Write and Read text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CE364-32EA-4442-8320-FC7726BA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CC4D3-021C-4EA7-BF14-99A18C07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7AC424-FD25-4D9B-BD0C-9517C6163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98" y="1958662"/>
            <a:ext cx="5179400" cy="37577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73134D-0CF2-4DA1-82B7-CE3157696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182" y="1356851"/>
            <a:ext cx="4518683" cy="262152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7BFFD3-78E8-4EAA-A93C-B862F73C6374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202313" y="1935203"/>
            <a:ext cx="1676216" cy="16142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73F83F9-E943-4F6F-A462-163233104E76}"/>
              </a:ext>
            </a:extLst>
          </p:cNvPr>
          <p:cNvSpPr/>
          <p:nvPr/>
        </p:nvSpPr>
        <p:spPr>
          <a:xfrm>
            <a:off x="8878529" y="3175819"/>
            <a:ext cx="698090" cy="6784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EBD04E-C0CF-4B69-A3FB-2F7C1BF608E0}"/>
              </a:ext>
            </a:extLst>
          </p:cNvPr>
          <p:cNvCxnSpPr/>
          <p:nvPr/>
        </p:nvCxnSpPr>
        <p:spPr>
          <a:xfrm flipV="1">
            <a:off x="9330813" y="2536723"/>
            <a:ext cx="373626" cy="6390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D8AE630-5309-453E-95EF-9F75F4072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365" y="1085233"/>
            <a:ext cx="3519948" cy="1699939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E13ED9-683A-4BBC-8BB0-EB10BBB08C5D}"/>
              </a:ext>
            </a:extLst>
          </p:cNvPr>
          <p:cNvCxnSpPr>
            <a:cxnSpLocks/>
          </p:cNvCxnSpPr>
          <p:nvPr/>
        </p:nvCxnSpPr>
        <p:spPr>
          <a:xfrm flipV="1">
            <a:off x="2022988" y="1958662"/>
            <a:ext cx="1634347" cy="24166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9F7F8C-C95B-447C-AD6D-1F701ACDB10B}"/>
              </a:ext>
            </a:extLst>
          </p:cNvPr>
          <p:cNvCxnSpPr>
            <a:cxnSpLocks/>
          </p:cNvCxnSpPr>
          <p:nvPr/>
        </p:nvCxnSpPr>
        <p:spPr>
          <a:xfrm flipV="1">
            <a:off x="2367280" y="3677725"/>
            <a:ext cx="6511249" cy="109547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B99E1FC-264B-4D94-B10B-5250895DDAE4}"/>
              </a:ext>
            </a:extLst>
          </p:cNvPr>
          <p:cNvCxnSpPr>
            <a:stCxn id="14" idx="2"/>
          </p:cNvCxnSpPr>
          <p:nvPr/>
        </p:nvCxnSpPr>
        <p:spPr>
          <a:xfrm flipH="1">
            <a:off x="8493760" y="3854245"/>
            <a:ext cx="733814" cy="70248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0816454-17D5-42D3-B196-9AC5DB80974E}"/>
              </a:ext>
            </a:extLst>
          </p:cNvPr>
          <p:cNvSpPr/>
          <p:nvPr/>
        </p:nvSpPr>
        <p:spPr>
          <a:xfrm>
            <a:off x="3095203" y="2342044"/>
            <a:ext cx="328397" cy="3283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7FD6E14-D528-41F7-9459-B4A9AC41AEF9}"/>
              </a:ext>
            </a:extLst>
          </p:cNvPr>
          <p:cNvSpPr/>
          <p:nvPr/>
        </p:nvSpPr>
        <p:spPr>
          <a:xfrm>
            <a:off x="7712024" y="2423018"/>
            <a:ext cx="328397" cy="3283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D6628F9-9D62-486F-92BF-983CEEA6B377}"/>
              </a:ext>
            </a:extLst>
          </p:cNvPr>
          <p:cNvSpPr/>
          <p:nvPr/>
        </p:nvSpPr>
        <p:spPr>
          <a:xfrm>
            <a:off x="6483129" y="3854245"/>
            <a:ext cx="328397" cy="328397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14A822C-1983-4BA9-8F68-8DE19E029950}"/>
              </a:ext>
            </a:extLst>
          </p:cNvPr>
          <p:cNvSpPr/>
          <p:nvPr/>
        </p:nvSpPr>
        <p:spPr>
          <a:xfrm>
            <a:off x="8696468" y="4013100"/>
            <a:ext cx="328397" cy="328397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CE59E49-EDE5-44DB-B2DD-6EF385AFA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8287" y="4550458"/>
            <a:ext cx="3954534" cy="180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64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EB19-2F93-41ED-A58B-3FA86F59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971" y="105833"/>
            <a:ext cx="2937164" cy="468797"/>
          </a:xfrm>
        </p:spPr>
        <p:txBody>
          <a:bodyPr/>
          <a:lstStyle/>
          <a:p>
            <a:r>
              <a:rPr lang="en-US" dirty="0"/>
              <a:t>Demo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433BE-02AB-4F1E-BD57-7447C966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11936-52F0-4860-8AC6-8EE2CED3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2FF04E-6338-47E7-A173-0FB61E595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666070"/>
            <a:ext cx="7853680" cy="574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88CC-661C-4CD3-8FD1-08CAC3CE4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832296"/>
            <a:ext cx="11085947" cy="468797"/>
          </a:xfrm>
        </p:spPr>
        <p:txBody>
          <a:bodyPr/>
          <a:lstStyle/>
          <a:p>
            <a:r>
              <a:rPr lang="en-US" sz="35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D50F8-D0BE-4BED-9D51-97710B687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1406014"/>
            <a:ext cx="11085947" cy="5074687"/>
          </a:xfrm>
        </p:spPr>
        <p:txBody>
          <a:bodyPr>
            <a:normAutofit/>
          </a:bodyPr>
          <a:lstStyle/>
          <a:p>
            <a:pPr marL="457195" indent="-457195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600" dirty="0">
                <a:latin typeface="+mj-lt"/>
              </a:rPr>
              <a:t>What is a file?</a:t>
            </a:r>
          </a:p>
          <a:p>
            <a:pPr marL="457195" indent="-457195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600" dirty="0">
                <a:latin typeface="+mj-lt"/>
              </a:rPr>
              <a:t>Why do we need File Handling in C?</a:t>
            </a:r>
          </a:p>
          <a:p>
            <a:pPr marL="457195" indent="-457195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600" dirty="0">
                <a:latin typeface="+mj-lt"/>
              </a:rPr>
              <a:t>Types of Files in C</a:t>
            </a:r>
          </a:p>
          <a:p>
            <a:pPr marL="457195" indent="-457195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600" dirty="0">
                <a:latin typeface="+mj-lt"/>
              </a:rPr>
              <a:t>C File Operations: Open, Close, Create, Read, Write,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2AE88-F5E1-4081-8DD1-CA082658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F7F6C-14EE-40DA-A4D5-0D0DF5A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19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EB19-2F93-41ED-A58B-3FA86F59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971" y="105833"/>
            <a:ext cx="2937164" cy="468797"/>
          </a:xfrm>
        </p:spPr>
        <p:txBody>
          <a:bodyPr/>
          <a:lstStyle/>
          <a:p>
            <a:r>
              <a:rPr lang="en-US" dirty="0"/>
              <a:t>Demo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433BE-02AB-4F1E-BD57-7447C966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11936-52F0-4860-8AC6-8EE2CED3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01D694-19F5-4114-B913-17E61DB07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40" y="800734"/>
            <a:ext cx="961523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71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B71B-6FB8-4DC4-A88B-516C5B9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4.6. Write to a Binary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13290-FE1C-4DA4-88A5-FE0798B49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When writing data to a binary file, use the </a:t>
            </a:r>
            <a:r>
              <a:rPr lang="en-US" dirty="0" err="1"/>
              <a:t>fwrite</a:t>
            </a:r>
            <a:r>
              <a:rPr lang="en-US" dirty="0"/>
              <a:t>() function. This function allows us to store information in binary form, comprising sequences of bits (0s and 1s).</a:t>
            </a:r>
          </a:p>
          <a:p>
            <a:r>
              <a:rPr lang="en-US" b="1" dirty="0"/>
              <a:t>Syntax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b="1" dirty="0"/>
              <a:t>Parameters: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ptr</a:t>
            </a:r>
            <a:r>
              <a:rPr lang="en-US" dirty="0"/>
              <a:t>: A reference to the memory block holding the data intended for writing.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size</a:t>
            </a:r>
            <a:r>
              <a:rPr lang="en-US" dirty="0"/>
              <a:t>: The byte size of each element to be written.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nmemb</a:t>
            </a:r>
            <a:r>
              <a:rPr lang="en-US" dirty="0"/>
              <a:t>: The count of elements to be written.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file_pointer</a:t>
            </a:r>
            <a:r>
              <a:rPr lang="en-US" dirty="0"/>
              <a:t>: The FILE pointer associated with the output file stream.</a:t>
            </a:r>
          </a:p>
          <a:p>
            <a:r>
              <a:rPr lang="en-US" b="1" dirty="0"/>
              <a:t>Return Value</a:t>
            </a:r>
            <a:r>
              <a:rPr lang="en-US" dirty="0"/>
              <a:t>: returns the number of objects successfully written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98D48-0553-41B9-9DF5-9D970DEF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7F2F5-DDAA-41A0-B902-51472465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DDB156-8D07-424E-A13A-D74C5C926745}"/>
              </a:ext>
            </a:extLst>
          </p:cNvPr>
          <p:cNvSpPr/>
          <p:nvPr/>
        </p:nvSpPr>
        <p:spPr>
          <a:xfrm>
            <a:off x="1570643" y="2904681"/>
            <a:ext cx="9977120" cy="52431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2200" dirty="0" err="1">
                <a:solidFill>
                  <a:srgbClr val="C00000"/>
                </a:solidFill>
                <a:latin typeface="+mj-lt"/>
              </a:rPr>
              <a:t>size_t</a:t>
            </a:r>
            <a:r>
              <a:rPr lang="en-US" sz="2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+mj-lt"/>
              </a:rPr>
              <a:t>fwrite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200" dirty="0">
                <a:solidFill>
                  <a:srgbClr val="C00000"/>
                </a:solidFill>
                <a:latin typeface="+mj-lt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+mj-lt"/>
              </a:rPr>
              <a:t>void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+mj-lt"/>
              </a:rPr>
              <a:t>*</a:t>
            </a:r>
            <a:r>
              <a:rPr lang="en-US" sz="2200" dirty="0" err="1">
                <a:solidFill>
                  <a:srgbClr val="0000FF"/>
                </a:solidFill>
                <a:latin typeface="+mj-lt"/>
              </a:rPr>
              <a:t>ptr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size_t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+mj-lt"/>
              </a:rPr>
              <a:t>size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size_t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2200" dirty="0" err="1">
                <a:solidFill>
                  <a:srgbClr val="0000FF"/>
                </a:solidFill>
                <a:latin typeface="+mj-lt"/>
              </a:rPr>
              <a:t>nmemb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,  </a:t>
            </a:r>
            <a:r>
              <a:rPr lang="en-US" sz="2200" dirty="0">
                <a:solidFill>
                  <a:srgbClr val="C00000"/>
                </a:solidFill>
                <a:latin typeface="+mj-lt"/>
              </a:rPr>
              <a:t>FILE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 *</a:t>
            </a:r>
            <a:r>
              <a:rPr lang="en-US" sz="2200" dirty="0" err="1">
                <a:solidFill>
                  <a:srgbClr val="0000FF"/>
                </a:solidFill>
                <a:latin typeface="+mj-lt"/>
              </a:rPr>
              <a:t>file_pointer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23021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B71B-6FB8-4DC4-A88B-516C5B9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4.7. Reading from Binary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13290-FE1C-4DA4-88A5-FE0798B49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retrieving data from a binary file, use the </a:t>
            </a:r>
            <a:r>
              <a:rPr lang="en-US" dirty="0" err="1"/>
              <a:t>fread</a:t>
            </a:r>
            <a:r>
              <a:rPr lang="en-US" dirty="0"/>
              <a:t>() function. This function facilitates the extraction of data from the file in its binary representation.</a:t>
            </a:r>
          </a:p>
          <a:p>
            <a:r>
              <a:rPr lang="en-US" b="1" dirty="0"/>
              <a:t>Syntax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b="1" dirty="0"/>
              <a:t>Parameters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memory_ptr</a:t>
            </a:r>
            <a:r>
              <a:rPr lang="en-US" dirty="0"/>
              <a:t>: A pointer to the memory block where the data will be stored.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size</a:t>
            </a:r>
            <a:r>
              <a:rPr lang="en-US" dirty="0"/>
              <a:t>: The size of each element to be read (in bytes).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nmemb</a:t>
            </a:r>
            <a:r>
              <a:rPr lang="en-US" dirty="0"/>
              <a:t>: The number of elements to be read.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file_pointer</a:t>
            </a:r>
            <a:r>
              <a:rPr lang="en-US" dirty="0"/>
              <a:t>: The FILE pointer pointing to the input file stream.</a:t>
            </a:r>
          </a:p>
          <a:p>
            <a:r>
              <a:rPr lang="en-US" b="1" dirty="0"/>
              <a:t>Return Value</a:t>
            </a:r>
            <a:r>
              <a:rPr lang="en-US" dirty="0"/>
              <a:t>: The function returns the number of objects successfully read.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98D48-0553-41B9-9DF5-9D970DEF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7F2F5-DDAA-41A0-B902-51472465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DDB156-8D07-424E-A13A-D74C5C926745}"/>
              </a:ext>
            </a:extLst>
          </p:cNvPr>
          <p:cNvSpPr/>
          <p:nvPr/>
        </p:nvSpPr>
        <p:spPr>
          <a:xfrm>
            <a:off x="1570643" y="2904681"/>
            <a:ext cx="9977120" cy="52431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2200" dirty="0" err="1">
                <a:solidFill>
                  <a:srgbClr val="C00000"/>
                </a:solidFill>
                <a:latin typeface="+mj-lt"/>
              </a:rPr>
              <a:t>size_t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+mj-lt"/>
              </a:rPr>
              <a:t>fread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200" dirty="0">
                <a:solidFill>
                  <a:srgbClr val="C00000"/>
                </a:solidFill>
                <a:latin typeface="+mj-lt"/>
              </a:rPr>
              <a:t>void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 *</a:t>
            </a:r>
            <a:r>
              <a:rPr lang="en-US" sz="2200" dirty="0" err="1">
                <a:solidFill>
                  <a:srgbClr val="0000FF"/>
                </a:solidFill>
                <a:latin typeface="+mj-lt"/>
              </a:rPr>
              <a:t>memory_ptr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,</a:t>
            </a:r>
            <a:r>
              <a:rPr lang="en-US" sz="2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+mj-lt"/>
              </a:rPr>
              <a:t>size_t</a:t>
            </a:r>
            <a:r>
              <a:rPr lang="en-US" sz="2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+mj-lt"/>
              </a:rPr>
              <a:t>size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2200" dirty="0" err="1">
                <a:solidFill>
                  <a:srgbClr val="C00000"/>
                </a:solidFill>
                <a:latin typeface="+mj-lt"/>
              </a:rPr>
              <a:t>size_t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+mj-lt"/>
              </a:rPr>
              <a:t>nmemb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2200" dirty="0">
                <a:solidFill>
                  <a:srgbClr val="C00000"/>
                </a:solidFill>
                <a:latin typeface="+mj-lt"/>
              </a:rPr>
              <a:t>FILE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 *</a:t>
            </a:r>
            <a:r>
              <a:rPr lang="en-US" sz="2200" dirty="0" err="1">
                <a:solidFill>
                  <a:srgbClr val="0000FF"/>
                </a:solidFill>
                <a:latin typeface="+mj-lt"/>
              </a:rPr>
              <a:t>file_pointer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30060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CF9A-6E0E-4891-A8CF-4F4936FF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1" y="378058"/>
            <a:ext cx="6336666" cy="468797"/>
          </a:xfrm>
        </p:spPr>
        <p:txBody>
          <a:bodyPr/>
          <a:lstStyle/>
          <a:p>
            <a:r>
              <a:rPr lang="en-US" sz="2800" dirty="0"/>
              <a:t>Write and Read Binary File: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24684-6A79-4EEB-8F8A-E854FFBF6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13C75-36ED-4D8E-8819-341D544C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E368F3-E3FD-44D1-85DF-7F38B0AB6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687" y="933070"/>
            <a:ext cx="6014883" cy="546141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E344288-7357-4912-9C2F-C5D2D59EB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20" y="980474"/>
            <a:ext cx="4041058" cy="546141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Development of a program to manage ‘n’ product. Each product includes the following information: Product code, Price and quantity.</a:t>
            </a:r>
          </a:p>
          <a:p>
            <a:r>
              <a:rPr lang="en-US" b="1" dirty="0"/>
              <a:t>Requirements:</a:t>
            </a:r>
          </a:p>
          <a:p>
            <a:pPr lvl="1"/>
            <a:r>
              <a:rPr lang="en-US" dirty="0"/>
              <a:t>Enter product information from the keyboard and save it to a binary file</a:t>
            </a:r>
          </a:p>
          <a:p>
            <a:pPr lvl="1"/>
            <a:r>
              <a:rPr lang="en-US" dirty="0"/>
              <a:t>Read data from the binary file and Print out a list of products</a:t>
            </a:r>
          </a:p>
        </p:txBody>
      </p:sp>
    </p:spTree>
    <p:extLst>
      <p:ext uri="{BB962C8B-B14F-4D97-AF65-F5344CB8AC3E}">
        <p14:creationId xmlns:p14="http://schemas.microsoft.com/office/powerpoint/2010/main" val="338877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CF9A-6E0E-4891-A8CF-4F4936FF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1" y="378058"/>
            <a:ext cx="6336666" cy="468797"/>
          </a:xfrm>
        </p:spPr>
        <p:txBody>
          <a:bodyPr/>
          <a:lstStyle/>
          <a:p>
            <a:r>
              <a:rPr lang="en-US" sz="2800" dirty="0"/>
              <a:t>Write and Read Binary File: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24684-6A79-4EEB-8F8A-E854FFBF6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13C75-36ED-4D8E-8819-341D544C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4F888E-B480-403B-9AED-4947DE817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99" y="915680"/>
            <a:ext cx="6856924" cy="54920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84FB198-AA70-4CD6-866E-DEF74566F282}"/>
              </a:ext>
            </a:extLst>
          </p:cNvPr>
          <p:cNvSpPr/>
          <p:nvPr/>
        </p:nvSpPr>
        <p:spPr>
          <a:xfrm>
            <a:off x="8354423" y="3510116"/>
            <a:ext cx="2192593" cy="501445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to binary file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28F6B7-DF7E-4768-BB25-431BD0A446D2}"/>
              </a:ext>
            </a:extLst>
          </p:cNvPr>
          <p:cNvCxnSpPr>
            <a:stCxn id="8" idx="2"/>
          </p:cNvCxnSpPr>
          <p:nvPr/>
        </p:nvCxnSpPr>
        <p:spPr>
          <a:xfrm flipH="1">
            <a:off x="5093110" y="4011561"/>
            <a:ext cx="4357610" cy="786581"/>
          </a:xfrm>
          <a:prstGeom prst="straightConnector1">
            <a:avLst/>
          </a:prstGeom>
          <a:ln w="28575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0114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CF9A-6E0E-4891-A8CF-4F4936FF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1" y="378058"/>
            <a:ext cx="6336666" cy="468797"/>
          </a:xfrm>
        </p:spPr>
        <p:txBody>
          <a:bodyPr/>
          <a:lstStyle/>
          <a:p>
            <a:r>
              <a:rPr lang="en-US" sz="2800" dirty="0"/>
              <a:t>Write and Read Binary File: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24684-6A79-4EEB-8F8A-E854FFBF6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13C75-36ED-4D8E-8819-341D544C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4FB198-AA70-4CD6-866E-DEF74566F282}"/>
              </a:ext>
            </a:extLst>
          </p:cNvPr>
          <p:cNvSpPr/>
          <p:nvPr/>
        </p:nvSpPr>
        <p:spPr>
          <a:xfrm>
            <a:off x="9236667" y="2595716"/>
            <a:ext cx="2192593" cy="501445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to binary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9B5123-7917-4CF8-BA3F-9BED798AA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44" y="1005348"/>
            <a:ext cx="7886700" cy="53340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28F6B7-DF7E-4768-BB25-431BD0A446D2}"/>
              </a:ext>
            </a:extLst>
          </p:cNvPr>
          <p:cNvCxnSpPr>
            <a:stCxn id="8" idx="2"/>
          </p:cNvCxnSpPr>
          <p:nvPr/>
        </p:nvCxnSpPr>
        <p:spPr>
          <a:xfrm flipH="1">
            <a:off x="5975354" y="3097161"/>
            <a:ext cx="4357610" cy="786581"/>
          </a:xfrm>
          <a:prstGeom prst="straightConnector1">
            <a:avLst/>
          </a:prstGeom>
          <a:ln w="28575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39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CF9A-6E0E-4891-A8CF-4F4936FF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1" y="378058"/>
            <a:ext cx="6336666" cy="468797"/>
          </a:xfrm>
        </p:spPr>
        <p:txBody>
          <a:bodyPr/>
          <a:lstStyle/>
          <a:p>
            <a:r>
              <a:rPr lang="en-US" sz="2800" dirty="0"/>
              <a:t>Write and Read Binary File: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24684-6A79-4EEB-8F8A-E854FFBF6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13C75-36ED-4D8E-8819-341D544C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86FB4-7D4E-47B4-84C2-1E8D6EAEF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49" y="1113433"/>
            <a:ext cx="6766830" cy="5205863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9045C8F6-B7E8-4645-B1E8-45826CE20C31}"/>
              </a:ext>
            </a:extLst>
          </p:cNvPr>
          <p:cNvSpPr/>
          <p:nvPr/>
        </p:nvSpPr>
        <p:spPr>
          <a:xfrm>
            <a:off x="5260259" y="1563328"/>
            <a:ext cx="619432" cy="3549445"/>
          </a:xfrm>
          <a:prstGeom prst="rightBrace">
            <a:avLst>
              <a:gd name="adj1" fmla="val 43254"/>
              <a:gd name="adj2" fmla="val 50000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5CEF651-7696-40BA-B6C3-B9AD9FB5E7CA}"/>
              </a:ext>
            </a:extLst>
          </p:cNvPr>
          <p:cNvSpPr/>
          <p:nvPr/>
        </p:nvSpPr>
        <p:spPr>
          <a:xfrm>
            <a:off x="5284839" y="5423716"/>
            <a:ext cx="275304" cy="749710"/>
          </a:xfrm>
          <a:prstGeom prst="rightBrace">
            <a:avLst>
              <a:gd name="adj1" fmla="val 43254"/>
              <a:gd name="adj2" fmla="val 49131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4276D3-CCBA-4E99-8AB2-FB46C218C24A}"/>
              </a:ext>
            </a:extLst>
          </p:cNvPr>
          <p:cNvSpPr/>
          <p:nvPr/>
        </p:nvSpPr>
        <p:spPr>
          <a:xfrm>
            <a:off x="5946171" y="2705791"/>
            <a:ext cx="1282443" cy="1264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from keyboard and Write to file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225790-25D3-4EDD-BE0B-598D86101D7E}"/>
              </a:ext>
            </a:extLst>
          </p:cNvPr>
          <p:cNvSpPr/>
          <p:nvPr/>
        </p:nvSpPr>
        <p:spPr>
          <a:xfrm>
            <a:off x="5749194" y="4812941"/>
            <a:ext cx="1676399" cy="13270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from file and Print out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6BE546-AECF-4DFA-8A5A-21CC7388E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539" y="1197957"/>
            <a:ext cx="3963784" cy="235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8D413F6-3AF7-422F-8113-69D8AD4D9811}"/>
              </a:ext>
            </a:extLst>
          </p:cNvPr>
          <p:cNvSpPr/>
          <p:nvPr/>
        </p:nvSpPr>
        <p:spPr>
          <a:xfrm>
            <a:off x="8927690" y="2045110"/>
            <a:ext cx="560439" cy="6606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45DE83-92B9-4A9B-AD61-7BB1A369C5DB}"/>
              </a:ext>
            </a:extLst>
          </p:cNvPr>
          <p:cNvCxnSpPr>
            <a:stCxn id="27" idx="3"/>
          </p:cNvCxnSpPr>
          <p:nvPr/>
        </p:nvCxnSpPr>
        <p:spPr>
          <a:xfrm flipV="1">
            <a:off x="9488129" y="2123768"/>
            <a:ext cx="403123" cy="2516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812C61F-693F-4136-B162-062430F163C2}"/>
              </a:ext>
            </a:extLst>
          </p:cNvPr>
          <p:cNvCxnSpPr>
            <a:cxnSpLocks/>
            <a:stCxn id="16" idx="3"/>
            <a:endCxn id="27" idx="1"/>
          </p:cNvCxnSpPr>
          <p:nvPr/>
        </p:nvCxnSpPr>
        <p:spPr>
          <a:xfrm flipV="1">
            <a:off x="7228614" y="2375451"/>
            <a:ext cx="1699076" cy="9625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108A60-73C1-4855-B550-5F6D848D5E16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7370432" y="2705791"/>
            <a:ext cx="1837478" cy="20211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4804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B72A-BA20-479A-B8AC-A061C1BE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4.8. Moving to a specific location in a file: </a:t>
            </a:r>
            <a:r>
              <a:rPr lang="en-US" dirty="0" err="1">
                <a:solidFill>
                  <a:srgbClr val="0000FF"/>
                </a:solidFill>
              </a:rPr>
              <a:t>fseek</a:t>
            </a:r>
            <a:r>
              <a:rPr lang="en-US" dirty="0">
                <a:solidFill>
                  <a:srgbClr val="0000FF"/>
                </a:solidFill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56F5C-ACCD-4583-AD76-F1EE8C9FA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fseek</a:t>
            </a:r>
            <a:r>
              <a:rPr lang="en-US" b="1" dirty="0"/>
              <a:t>()</a:t>
            </a:r>
            <a:r>
              <a:rPr lang="en-US" dirty="0"/>
              <a:t> function in C is used to move the file pointer to a specific location in a file. </a:t>
            </a:r>
          </a:p>
          <a:p>
            <a:r>
              <a:rPr lang="en-US" dirty="0"/>
              <a:t>It allows you to read or write from any position in a file, making it a powerful tool for random-access file operations</a:t>
            </a:r>
          </a:p>
          <a:p>
            <a:r>
              <a:rPr lang="en-US" b="1" dirty="0"/>
              <a:t>Syntax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b="1" dirty="0"/>
              <a:t>Return Value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Returns 0 on success.</a:t>
            </a:r>
          </a:p>
          <a:p>
            <a:pPr lvl="1"/>
            <a:r>
              <a:rPr lang="en-US" dirty="0"/>
              <a:t>Returns a nonzero value on failure.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D2902-7113-4DBC-AD8B-AB6B273A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A5E96-3A8A-4F3E-8E45-62497B38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60D822-6976-40A2-9568-18B56B687109}"/>
              </a:ext>
            </a:extLst>
          </p:cNvPr>
          <p:cNvSpPr/>
          <p:nvPr/>
        </p:nvSpPr>
        <p:spPr>
          <a:xfrm>
            <a:off x="2367280" y="4159062"/>
            <a:ext cx="7457440" cy="52431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2200" dirty="0">
                <a:solidFill>
                  <a:srgbClr val="C00000"/>
                </a:solidFill>
                <a:latin typeface="+mj-lt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+mj-lt"/>
              </a:rPr>
              <a:t>fseek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200" dirty="0">
                <a:solidFill>
                  <a:srgbClr val="C00000"/>
                </a:solidFill>
                <a:latin typeface="+mj-lt"/>
              </a:rPr>
              <a:t>FILE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 *</a:t>
            </a:r>
            <a:r>
              <a:rPr lang="en-US" sz="2200" dirty="0" err="1">
                <a:solidFill>
                  <a:srgbClr val="0000FF"/>
                </a:solidFill>
                <a:latin typeface="+mj-lt"/>
              </a:rPr>
              <a:t>file_ptr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2200" dirty="0">
                <a:solidFill>
                  <a:srgbClr val="C00000"/>
                </a:solidFill>
                <a:latin typeface="+mj-lt"/>
              </a:rPr>
              <a:t>long int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+mj-lt"/>
              </a:rPr>
              <a:t>offset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2200" dirty="0">
                <a:solidFill>
                  <a:srgbClr val="C00000"/>
                </a:solidFill>
                <a:latin typeface="+mj-lt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+mj-lt"/>
              </a:rPr>
              <a:t>pos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78315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B72A-BA20-479A-B8AC-A061C1BE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fseek</a:t>
            </a:r>
            <a:r>
              <a:rPr lang="en-US" dirty="0">
                <a:solidFill>
                  <a:srgbClr val="0000FF"/>
                </a:solidFill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56F5C-ACCD-4583-AD76-F1EE8C9FA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7" y="1195880"/>
            <a:ext cx="11085947" cy="528482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Parameters:</a:t>
            </a:r>
          </a:p>
          <a:p>
            <a:pPr lvl="1"/>
            <a:r>
              <a:rPr lang="en-US" sz="2200" dirty="0" err="1">
                <a:solidFill>
                  <a:srgbClr val="0000FF"/>
                </a:solidFill>
                <a:latin typeface="+mj-lt"/>
              </a:rPr>
              <a:t>file_ptr</a:t>
            </a:r>
            <a:r>
              <a:rPr lang="en-US" sz="2200" dirty="0">
                <a:latin typeface="+mj-lt"/>
              </a:rPr>
              <a:t>: </a:t>
            </a:r>
            <a:r>
              <a:rPr lang="en-US" dirty="0"/>
              <a:t>A pointer to the file object (returned by </a:t>
            </a:r>
            <a:r>
              <a:rPr lang="en-US" b="1" dirty="0" err="1"/>
              <a:t>fopen</a:t>
            </a:r>
            <a:r>
              <a:rPr lang="en-US" b="1" dirty="0"/>
              <a:t>()</a:t>
            </a:r>
            <a:r>
              <a:rPr lang="en-US" dirty="0"/>
              <a:t>).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offset</a:t>
            </a:r>
            <a:r>
              <a:rPr lang="en-US" dirty="0"/>
              <a:t>: The number of bytes to move the file pointer.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2200" dirty="0">
                <a:solidFill>
                  <a:srgbClr val="0000FF"/>
                </a:solidFill>
                <a:latin typeface="+mj-lt"/>
              </a:rPr>
              <a:t>os</a:t>
            </a:r>
            <a:r>
              <a:rPr lang="en-US" sz="2200" dirty="0">
                <a:latin typeface="+mj-lt"/>
              </a:rPr>
              <a:t>: </a:t>
            </a:r>
            <a:r>
              <a:rPr lang="en-US" dirty="0"/>
              <a:t>Determines the position from where the offset is applied. It can be:</a:t>
            </a:r>
          </a:p>
          <a:p>
            <a:pPr lvl="2"/>
            <a:r>
              <a:rPr lang="en-US" b="1" dirty="0"/>
              <a:t>SEEK_SET</a:t>
            </a:r>
            <a:r>
              <a:rPr lang="en-US" dirty="0"/>
              <a:t>: Beginning of the file.</a:t>
            </a:r>
          </a:p>
          <a:p>
            <a:pPr lvl="2"/>
            <a:r>
              <a:rPr lang="en-US" b="1" dirty="0"/>
              <a:t>SEEK_CUR</a:t>
            </a:r>
            <a:r>
              <a:rPr lang="en-US" dirty="0"/>
              <a:t>: Current position of the file pointer.</a:t>
            </a:r>
          </a:p>
          <a:p>
            <a:pPr lvl="2"/>
            <a:r>
              <a:rPr lang="en-US" b="1" dirty="0"/>
              <a:t>SEEK_END</a:t>
            </a:r>
            <a:r>
              <a:rPr lang="en-US" dirty="0"/>
              <a:t>: End of the file.</a:t>
            </a:r>
          </a:p>
          <a:p>
            <a:r>
              <a:rPr lang="en-US" b="1" dirty="0"/>
              <a:t>Common Use Cases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Jump to a specific location in a file.</a:t>
            </a:r>
          </a:p>
          <a:p>
            <a:pPr lvl="1"/>
            <a:r>
              <a:rPr lang="en-US" dirty="0"/>
              <a:t>Skip over sections of a file.</a:t>
            </a:r>
          </a:p>
          <a:p>
            <a:pPr lvl="1"/>
            <a:r>
              <a:rPr lang="en-US" dirty="0"/>
              <a:t>Read or write from a specific position in a file.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D2902-7113-4DBC-AD8B-AB6B273A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A5E96-3A8A-4F3E-8E45-62497B38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9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60C8-1A67-4A06-B054-9DDAA3C3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rewind() </a:t>
            </a:r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A2F7F-B421-46FE-BB86-85C26324F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rewind()</a:t>
            </a:r>
            <a:r>
              <a:rPr lang="en-US" dirty="0"/>
              <a:t> function in C is used to move the file pointer back to the beginning of a file. </a:t>
            </a:r>
          </a:p>
          <a:p>
            <a:r>
              <a:rPr lang="en-US" dirty="0"/>
              <a:t>Unlike </a:t>
            </a:r>
            <a:r>
              <a:rPr lang="en-US" b="1" dirty="0" err="1"/>
              <a:t>fseek</a:t>
            </a:r>
            <a:r>
              <a:rPr lang="en-US" b="1" dirty="0"/>
              <a:t>(), </a:t>
            </a:r>
            <a:r>
              <a:rPr lang="en-US" dirty="0"/>
              <a:t>which requires parameters, </a:t>
            </a:r>
            <a:r>
              <a:rPr lang="en-US" b="1" dirty="0"/>
              <a:t>rewind()</a:t>
            </a:r>
            <a:r>
              <a:rPr lang="en-US" dirty="0"/>
              <a:t> is a simple way to reset the file pointer to the start of a file.</a:t>
            </a:r>
          </a:p>
          <a:p>
            <a:r>
              <a:rPr lang="en-US" b="1" dirty="0"/>
              <a:t>Syntax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b="1" dirty="0"/>
              <a:t>Parameter</a:t>
            </a:r>
            <a:r>
              <a:rPr lang="en-US" dirty="0"/>
              <a:t>: 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file_pointer</a:t>
            </a:r>
            <a:r>
              <a:rPr lang="en-US" dirty="0"/>
              <a:t>: A pointer to the file object, which must have been opened by </a:t>
            </a:r>
            <a:r>
              <a:rPr lang="en-US" b="1" dirty="0" err="1"/>
              <a:t>fopen</a:t>
            </a:r>
            <a:r>
              <a:rPr lang="en-US" b="1" dirty="0"/>
              <a:t>()</a:t>
            </a:r>
          </a:p>
          <a:p>
            <a:r>
              <a:rPr lang="en-US" b="1" dirty="0"/>
              <a:t>Return Value</a:t>
            </a:r>
            <a:r>
              <a:rPr lang="en-US" dirty="0"/>
              <a:t>: does not return a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52707-CBDF-479A-9DFD-33F9674D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A745C-FD40-414E-9B7B-40EC0874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92A94-36F5-4D60-9BCA-DCCE2D22E98F}"/>
              </a:ext>
            </a:extLst>
          </p:cNvPr>
          <p:cNvSpPr/>
          <p:nvPr/>
        </p:nvSpPr>
        <p:spPr>
          <a:xfrm>
            <a:off x="2367280" y="4026982"/>
            <a:ext cx="7457440" cy="52431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2200" dirty="0">
                <a:solidFill>
                  <a:srgbClr val="C00000"/>
                </a:solidFill>
                <a:latin typeface="+mj-lt"/>
              </a:rPr>
              <a:t>void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+mj-lt"/>
              </a:rPr>
              <a:t>rewind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200" dirty="0">
                <a:solidFill>
                  <a:srgbClr val="C00000"/>
                </a:solidFill>
                <a:latin typeface="+mj-lt"/>
              </a:rPr>
              <a:t>FILE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 *</a:t>
            </a:r>
            <a:r>
              <a:rPr lang="en-US" sz="2200" dirty="0" err="1">
                <a:solidFill>
                  <a:srgbClr val="0000FF"/>
                </a:solidFill>
                <a:latin typeface="+mj-lt"/>
              </a:rPr>
              <a:t>file_pointer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2908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2241458"/>
            <a:ext cx="9202271" cy="134149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What is a file?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934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E82C-01DB-4EE4-BE32-95216200C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727" y="283346"/>
            <a:ext cx="4075247" cy="468797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dirty="0">
                <a:solidFill>
                  <a:srgbClr val="0000FF"/>
                </a:solidFill>
              </a:rPr>
              <a:t>rewind(FILE*)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1BFBC-ED1B-49EF-B67E-A14E8495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8B67E-8B35-45E7-84D7-0DE446D0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B5EF917-C278-4461-99AD-5578AE31A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051" y="993636"/>
            <a:ext cx="8563898" cy="534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160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E82C-01DB-4EE4-BE32-95216200C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727" y="283346"/>
            <a:ext cx="4075247" cy="468797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dirty="0" err="1">
                <a:solidFill>
                  <a:srgbClr val="0000FF"/>
                </a:solidFill>
              </a:rPr>
              <a:t>fseek</a:t>
            </a:r>
            <a:r>
              <a:rPr lang="en-US" dirty="0">
                <a:solidFill>
                  <a:srgbClr val="0000FF"/>
                </a:solidFill>
              </a:rPr>
              <a:t>(…)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1BFBC-ED1B-49EF-B67E-A14E8495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8B67E-8B35-45E7-84D7-0DE446D0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CA2E26-56DC-48C3-A894-4CEB6D40F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419" y="849605"/>
            <a:ext cx="8671162" cy="541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61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36B4-7AF1-4DF2-998B-1F12A7DB7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chemeClr val="accent2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0CA32-26C8-45CE-A708-AA8A86370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Understand what a file is? The role of files in storing data on secondary memory.</a:t>
            </a:r>
          </a:p>
          <a:p>
            <a:r>
              <a:rPr lang="en-US" sz="2600" dirty="0"/>
              <a:t>Types of Files in C</a:t>
            </a:r>
          </a:p>
          <a:p>
            <a:r>
              <a:rPr lang="en-US" sz="2600" dirty="0"/>
              <a:t>Using C language to work with Files</a:t>
            </a:r>
          </a:p>
          <a:p>
            <a:r>
              <a:rPr lang="en-US" sz="2600" dirty="0"/>
              <a:t>Open/Close files</a:t>
            </a:r>
          </a:p>
          <a:p>
            <a:r>
              <a:rPr lang="en-US" sz="2600" dirty="0"/>
              <a:t>Read and write data to/from text files and binary files</a:t>
            </a:r>
          </a:p>
          <a:p>
            <a:r>
              <a:rPr lang="en-US" sz="2600" dirty="0"/>
              <a:t>Move the pointer to work with data in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4C698-6FB6-4FB0-B8E7-5468AE43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C535F-5CAA-4E9C-9E6C-071FD389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E741-4FAE-47E3-AC17-5941B585A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What is a file?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24E36-5B7B-4C4F-93C6-A06FC7A6C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1319181"/>
            <a:ext cx="11085947" cy="5161521"/>
          </a:xfrm>
        </p:spPr>
        <p:txBody>
          <a:bodyPr>
            <a:normAutofit fontScale="92500"/>
          </a:bodyPr>
          <a:lstStyle/>
          <a:p>
            <a:r>
              <a:rPr lang="en-US" dirty="0"/>
              <a:t>A file is a named area of secondary storage.</a:t>
            </a:r>
          </a:p>
          <a:p>
            <a:r>
              <a:rPr lang="en-US" dirty="0"/>
              <a:t>The file may be fragmented; that is, it may consist of several parts stored at different non-contiguous locations in secondary memory. </a:t>
            </a:r>
          </a:p>
          <a:p>
            <a:r>
              <a:rPr lang="en-US" dirty="0"/>
              <a:t>A file does not necessarily occupy contiguous space on the storage device.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byte is the fundamental storage unit of a file. The distinguishing feature of a file is the </a:t>
            </a:r>
            <a:r>
              <a:rPr lang="en-US" dirty="0">
                <a:solidFill>
                  <a:srgbClr val="0000FF"/>
                </a:solidFill>
              </a:rPr>
              <a:t>end-of-file</a:t>
            </a:r>
            <a:r>
              <a:rPr lang="en-US" dirty="0"/>
              <a:t> mark. We refer to this mark as </a:t>
            </a:r>
            <a:r>
              <a:rPr lang="en-US" b="1" dirty="0"/>
              <a:t>EOF </a:t>
            </a:r>
            <a:r>
              <a:rPr lang="en-US" dirty="0"/>
              <a:t>(</a:t>
            </a:r>
            <a:r>
              <a:rPr lang="en-US" b="1" dirty="0"/>
              <a:t>EOF</a:t>
            </a:r>
            <a:r>
              <a:rPr lang="en-US" dirty="0"/>
              <a:t> typically has the value -1)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6B08D-61CB-42A0-A018-15CB0C1D6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AB203-0595-420B-AB58-A8F6CF21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1026" name="Picture 2" descr="Non-Contiguous File Diagram">
            <a:extLst>
              <a:ext uri="{FF2B5EF4-FFF2-40B4-BE49-F238E27FC236}">
                <a16:creationId xmlns:a16="http://schemas.microsoft.com/office/drawing/2014/main" id="{1B547551-E15F-4FF9-9812-2D402CD0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109" y="3580171"/>
            <a:ext cx="54102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25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4735" y="2241458"/>
            <a:ext cx="10510684" cy="134149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Why do we need File Handling in C?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58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63BD-FF25-4D85-B0C3-CB3CA434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File Handling in 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9C44A-680B-40B2-8122-0C394D83C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operations using the C program are done on a prompt/terminal which is not stored anywhere.</a:t>
            </a:r>
          </a:p>
          <a:p>
            <a:r>
              <a:rPr lang="en-US" dirty="0"/>
              <a:t>The output is deleted when the program is closed.</a:t>
            </a:r>
          </a:p>
          <a:p>
            <a:r>
              <a:rPr lang="en-US" dirty="0"/>
              <a:t>However, in the software industry, most programs are written to store the information fetched from the program. The use of file handling is exactly what the situation calls for.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46EFB-6EA4-4932-9E81-640A82D3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6B3E-2C0B-4F6A-90B4-23CFCEFF9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B9D1091-038D-46C8-BB84-734005A08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4572001"/>
            <a:ext cx="6216659" cy="180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493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63BD-FF25-4D85-B0C3-CB3CA434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File Handling in 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9C44A-680B-40B2-8122-0C394D83C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1388003"/>
            <a:ext cx="11085947" cy="5122712"/>
          </a:xfrm>
        </p:spPr>
        <p:txBody>
          <a:bodyPr/>
          <a:lstStyle/>
          <a:p>
            <a:r>
              <a:rPr lang="en-US" b="1" dirty="0"/>
              <a:t>Reusability</a:t>
            </a:r>
            <a:r>
              <a:rPr lang="en-US" dirty="0"/>
              <a:t>: The data stored in the file can be accessed, updated, and deleted anywhere and anytime providing high reusability.</a:t>
            </a:r>
          </a:p>
          <a:p>
            <a:r>
              <a:rPr lang="en-US" b="1" dirty="0"/>
              <a:t>Portability</a:t>
            </a:r>
            <a:r>
              <a:rPr lang="en-US" dirty="0"/>
              <a:t>: Without losing any data, files can be transferred to another in the computer system. The risk of flawed coding is minimized with this feature.</a:t>
            </a:r>
          </a:p>
          <a:p>
            <a:r>
              <a:rPr lang="en-US" b="1" dirty="0"/>
              <a:t>Efficient</a:t>
            </a:r>
            <a:r>
              <a:rPr lang="en-US" dirty="0"/>
              <a:t>: A large amount of input may be required for some programs. File handling allows you to easily access a part of a file using few instructions which saves a lot of time and reduces the chance of errors.</a:t>
            </a:r>
          </a:p>
          <a:p>
            <a:r>
              <a:rPr lang="en-US" b="1" dirty="0"/>
              <a:t>Storage Capacity</a:t>
            </a:r>
            <a:r>
              <a:rPr lang="en-US" dirty="0"/>
              <a:t>: Files allow you to store a large amount of data without having to worry about storing everything simultaneously in a program.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46EFB-6EA4-4932-9E81-640A82D3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6B3E-2C0B-4F6A-90B4-23CFCEFF9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83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4735" y="2241458"/>
            <a:ext cx="10510684" cy="134149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Types of Files in C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99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25238</TotalTime>
  <Words>2500</Words>
  <Application>Microsoft Office PowerPoint</Application>
  <PresentationFormat>Widescreen</PresentationFormat>
  <Paragraphs>344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Wingdings</vt:lpstr>
      <vt:lpstr>Office Theme</vt:lpstr>
      <vt:lpstr>Files</vt:lpstr>
      <vt:lpstr>Objectives</vt:lpstr>
      <vt:lpstr>Contents</vt:lpstr>
      <vt:lpstr>1. What is a file?</vt:lpstr>
      <vt:lpstr>What is a file?</vt:lpstr>
      <vt:lpstr>2. Why do we need File Handling in C?</vt:lpstr>
      <vt:lpstr>Why do we need File Handling in C?</vt:lpstr>
      <vt:lpstr>Why do we need File Handling in C?</vt:lpstr>
      <vt:lpstr>3. Types of Files in C</vt:lpstr>
      <vt:lpstr>Type of Files in C</vt:lpstr>
      <vt:lpstr>Text Files</vt:lpstr>
      <vt:lpstr>Binary Files</vt:lpstr>
      <vt:lpstr>Type of Files in C (cont.)</vt:lpstr>
      <vt:lpstr>4. C File Operations</vt:lpstr>
      <vt:lpstr>Operations on Files</vt:lpstr>
      <vt:lpstr>4.1. Connection to File</vt:lpstr>
      <vt:lpstr>4.1. Connection to File (cont.)</vt:lpstr>
      <vt:lpstr>4.2. Open a File in C</vt:lpstr>
      <vt:lpstr>File opening modes in C</vt:lpstr>
      <vt:lpstr>File opening modes in C (cont.)</vt:lpstr>
      <vt:lpstr>Example of Opening a File</vt:lpstr>
      <vt:lpstr>4.3. Create a File in C</vt:lpstr>
      <vt:lpstr>Example of Create a File</vt:lpstr>
      <vt:lpstr>4.4. Reading From a File </vt:lpstr>
      <vt:lpstr>4.4. Reading From a File: Example</vt:lpstr>
      <vt:lpstr>4.5. Write to a File </vt:lpstr>
      <vt:lpstr>4.5. Write to a File: Example </vt:lpstr>
      <vt:lpstr>Demo: Program Write and Read text file</vt:lpstr>
      <vt:lpstr>Demo (cont.)</vt:lpstr>
      <vt:lpstr>Demo (cont.)</vt:lpstr>
      <vt:lpstr>4.6. Write to a Binary File</vt:lpstr>
      <vt:lpstr>4.7. Reading from Binary File</vt:lpstr>
      <vt:lpstr>Write and Read Binary File: Demo</vt:lpstr>
      <vt:lpstr>Write and Read Binary File: Demo</vt:lpstr>
      <vt:lpstr>Write and Read Binary File: Demo</vt:lpstr>
      <vt:lpstr>Write and Read Binary File: Demo</vt:lpstr>
      <vt:lpstr>4.8. Moving to a specific location in a file: fseek()</vt:lpstr>
      <vt:lpstr>fseek()</vt:lpstr>
      <vt:lpstr>rewind() function</vt:lpstr>
      <vt:lpstr>Demo: rewind(FILE*)</vt:lpstr>
      <vt:lpstr>Demo: fseek(…)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Phạm Ngọc Thọ</cp:lastModifiedBy>
  <cp:revision>1657</cp:revision>
  <dcterms:created xsi:type="dcterms:W3CDTF">2021-01-25T08:25:31Z</dcterms:created>
  <dcterms:modified xsi:type="dcterms:W3CDTF">2025-01-03T08:22:21Z</dcterms:modified>
</cp:coreProperties>
</file>