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2"/>
  </p:notesMasterIdLst>
  <p:handoutMasterIdLst>
    <p:handoutMasterId r:id="rId43"/>
  </p:handoutMasterIdLst>
  <p:sldIdLst>
    <p:sldId id="256" r:id="rId5"/>
    <p:sldId id="257" r:id="rId6"/>
    <p:sldId id="269" r:id="rId7"/>
    <p:sldId id="339" r:id="rId8"/>
    <p:sldId id="281" r:id="rId9"/>
    <p:sldId id="359" r:id="rId10"/>
    <p:sldId id="360" r:id="rId11"/>
    <p:sldId id="361" r:id="rId12"/>
    <p:sldId id="362" r:id="rId13"/>
    <p:sldId id="275" r:id="rId14"/>
    <p:sldId id="340" r:id="rId15"/>
    <p:sldId id="364" r:id="rId16"/>
    <p:sldId id="365" r:id="rId17"/>
    <p:sldId id="367" r:id="rId18"/>
    <p:sldId id="300" r:id="rId19"/>
    <p:sldId id="341" r:id="rId20"/>
    <p:sldId id="368" r:id="rId21"/>
    <p:sldId id="369" r:id="rId22"/>
    <p:sldId id="370" r:id="rId23"/>
    <p:sldId id="372" r:id="rId24"/>
    <p:sldId id="290" r:id="rId25"/>
    <p:sldId id="342" r:id="rId26"/>
    <p:sldId id="377" r:id="rId27"/>
    <p:sldId id="373" r:id="rId28"/>
    <p:sldId id="378" r:id="rId29"/>
    <p:sldId id="376" r:id="rId30"/>
    <p:sldId id="375" r:id="rId31"/>
    <p:sldId id="374" r:id="rId32"/>
    <p:sldId id="380" r:id="rId33"/>
    <p:sldId id="381" r:id="rId34"/>
    <p:sldId id="382" r:id="rId35"/>
    <p:sldId id="383" r:id="rId36"/>
    <p:sldId id="385" r:id="rId37"/>
    <p:sldId id="384" r:id="rId38"/>
    <p:sldId id="386" r:id="rId39"/>
    <p:sldId id="387" r:id="rId40"/>
    <p:sldId id="38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65" autoAdjust="0"/>
    <p:restoredTop sz="94660"/>
  </p:normalViewPr>
  <p:slideViewPr>
    <p:cSldViewPr snapToGrid="0" showGuides="1">
      <p:cViewPr varScale="1">
        <p:scale>
          <a:sx n="87" d="100"/>
          <a:sy n="87" d="100"/>
        </p:scale>
        <p:origin x="504" y="77"/>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9/12/2023</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9/12/2023</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dirty="0"/>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9/12/2023</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402B9795-92DC-40DC-A1CA-9A4B349D7824}" type="datetimeFigureOut">
              <a:rPr lang="en-US"/>
              <a:t>9/12/2023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9/12/2023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9/12/2023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9/12/2023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9/12/2023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9/12/2023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9/12/2023</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9/12/2023</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9/12/2023</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9/12/2023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9/12/2023</a:t>
            </a:fld>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9. Data structures</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pic>
        <p:nvPicPr>
          <p:cNvPr id="8" name="Picture 4" descr="FULogo">
            <a:extLst>
              <a:ext uri="{FF2B5EF4-FFF2-40B4-BE49-F238E27FC236}">
                <a16:creationId xmlns:a16="http://schemas.microsoft.com/office/drawing/2014/main" id="{EC7EFB07-8091-AB2F-A0D8-EA7CDBF6179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2787" y="4167484"/>
            <a:ext cx="3081704" cy="1553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2- Records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83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1" y="1600199"/>
            <a:ext cx="4991100" cy="4042469"/>
          </a:xfrm>
        </p:spPr>
        <p:txBody>
          <a:bodyPr>
            <a:normAutofit/>
          </a:bodyPr>
          <a:lstStyle/>
          <a:p>
            <a:pPr algn="l"/>
            <a:r>
              <a:rPr lang="en-US" sz="1800" b="0" i="0" u="none" strike="noStrike" baseline="0" dirty="0">
                <a:latin typeface="BerlingLTStd-Roman"/>
              </a:rPr>
              <a:t>A </a:t>
            </a:r>
            <a:r>
              <a:rPr lang="en-US" sz="1800" b="1" i="0" u="none" strike="noStrike" baseline="0" dirty="0">
                <a:solidFill>
                  <a:srgbClr val="00B0F0"/>
                </a:solidFill>
                <a:latin typeface="BerlingLTStd-Bold"/>
              </a:rPr>
              <a:t>record</a:t>
            </a:r>
            <a:r>
              <a:rPr lang="en-US" sz="1800" b="1" i="0" u="none" strike="noStrike" baseline="0" dirty="0">
                <a:latin typeface="BerlingLTStd-Bold"/>
              </a:rPr>
              <a:t> </a:t>
            </a:r>
            <a:r>
              <a:rPr lang="en-US" sz="1800" b="0" i="0" u="none" strike="noStrike" baseline="0" dirty="0">
                <a:latin typeface="BerlingLTStd-Roman"/>
              </a:rPr>
              <a:t>is a collection of related elements, possibly of different types, having a single name. Each element in a record is called a </a:t>
            </a:r>
            <a:r>
              <a:rPr lang="en-US" sz="1800" b="0" i="1" u="none" strike="noStrike" baseline="0" dirty="0">
                <a:latin typeface="BerlingLTStd-Italic"/>
              </a:rPr>
              <a:t>field</a:t>
            </a:r>
            <a:r>
              <a:rPr lang="en-US" sz="1800" b="0" i="0" u="none" strike="noStrike" baseline="0" dirty="0">
                <a:latin typeface="BerlingLTStd-Roman"/>
              </a:rPr>
              <a:t>. </a:t>
            </a:r>
          </a:p>
          <a:p>
            <a:pPr algn="just"/>
            <a:r>
              <a:rPr lang="en-US" sz="1800" b="0" i="0" u="none" strike="noStrike" baseline="0" dirty="0">
                <a:latin typeface="BerlingLTStd-Roman"/>
              </a:rPr>
              <a:t>A </a:t>
            </a:r>
            <a:r>
              <a:rPr lang="en-US" sz="1800" b="1" i="0" u="none" strike="noStrike" baseline="0" dirty="0">
                <a:solidFill>
                  <a:srgbClr val="00B0F0"/>
                </a:solidFill>
                <a:latin typeface="BerlingLTStd-Bold"/>
              </a:rPr>
              <a:t>field</a:t>
            </a:r>
            <a:r>
              <a:rPr lang="en-US" sz="1800" b="1" i="0" u="none" strike="noStrike" baseline="0" dirty="0">
                <a:latin typeface="BerlingLTStd-Bold"/>
              </a:rPr>
              <a:t> </a:t>
            </a:r>
            <a:r>
              <a:rPr lang="en-US" sz="1800" b="0" i="0" u="none" strike="noStrike" baseline="0" dirty="0">
                <a:latin typeface="BerlingLTStd-Roman"/>
              </a:rPr>
              <a:t>is the smallest element of named data that has meaning. A field has a type, and exists in memory. Fields can be assigned values, which in turn can be accessed for selection or manipulation. A field differs from a variable primarily in that it is part of a record.</a:t>
            </a:r>
            <a:endParaRPr lang="en-US" altLang="en-US" sz="1800" b="1" dirty="0">
              <a:solidFill>
                <a:srgbClr val="00B0F0"/>
              </a:solidFill>
              <a:latin typeface="Times New Roman" panose="02020603050405020304" pitchFamily="18" charset="0"/>
            </a:endParaRPr>
          </a:p>
        </p:txBody>
      </p:sp>
      <p:sp>
        <p:nvSpPr>
          <p:cNvPr id="13" name="TextBox 12">
            <a:extLst>
              <a:ext uri="{FF2B5EF4-FFF2-40B4-BE49-F238E27FC236}">
                <a16:creationId xmlns:a16="http://schemas.microsoft.com/office/drawing/2014/main" id="{13435BAD-CB5B-4659-BA84-2FABAADED553}"/>
              </a:ext>
            </a:extLst>
          </p:cNvPr>
          <p:cNvSpPr txBox="1"/>
          <p:nvPr/>
        </p:nvSpPr>
        <p:spPr>
          <a:xfrm>
            <a:off x="7388682" y="3532405"/>
            <a:ext cx="3983724"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.6 </a:t>
            </a:r>
            <a:r>
              <a:rPr lang="en-US" sz="1800" b="0" i="1" u="none" strike="noStrike" baseline="0" dirty="0">
                <a:latin typeface="Frutiger-Italic"/>
              </a:rPr>
              <a:t>Records</a:t>
            </a:r>
            <a:endParaRPr lang="en-US" dirty="0"/>
          </a:p>
        </p:txBody>
      </p:sp>
      <p:pic>
        <p:nvPicPr>
          <p:cNvPr id="6" name="Picture 5">
            <a:extLst>
              <a:ext uri="{FF2B5EF4-FFF2-40B4-BE49-F238E27FC236}">
                <a16:creationId xmlns:a16="http://schemas.microsoft.com/office/drawing/2014/main" id="{EB1CC976-0B66-497E-8621-F46DCCD3A9C2}"/>
              </a:ext>
            </a:extLst>
          </p:cNvPr>
          <p:cNvPicPr>
            <a:picLocks noChangeAspect="1"/>
          </p:cNvPicPr>
          <p:nvPr/>
        </p:nvPicPr>
        <p:blipFill>
          <a:blip r:embed="rId2"/>
          <a:stretch>
            <a:fillRect/>
          </a:stretch>
        </p:blipFill>
        <p:spPr>
          <a:xfrm>
            <a:off x="6504373" y="1600199"/>
            <a:ext cx="4581209" cy="1543315"/>
          </a:xfrm>
          <a:prstGeom prst="rect">
            <a:avLst/>
          </a:prstGeom>
        </p:spPr>
      </p:pic>
      <p:pic>
        <p:nvPicPr>
          <p:cNvPr id="8" name="Picture 7">
            <a:extLst>
              <a:ext uri="{FF2B5EF4-FFF2-40B4-BE49-F238E27FC236}">
                <a16:creationId xmlns:a16="http://schemas.microsoft.com/office/drawing/2014/main" id="{3570D0E6-398C-4434-B346-DCDCC312D5AE}"/>
              </a:ext>
            </a:extLst>
          </p:cNvPr>
          <p:cNvPicPr>
            <a:picLocks noChangeAspect="1"/>
          </p:cNvPicPr>
          <p:nvPr/>
        </p:nvPicPr>
        <p:blipFill>
          <a:blip r:embed="rId3"/>
          <a:stretch>
            <a:fillRect/>
          </a:stretch>
        </p:blipFill>
        <p:spPr>
          <a:xfrm>
            <a:off x="2388384" y="5049956"/>
            <a:ext cx="7571460" cy="592712"/>
          </a:xfrm>
          <a:prstGeom prst="rect">
            <a:avLst/>
          </a:prstGeom>
        </p:spPr>
      </p:pic>
    </p:spTree>
    <p:extLst>
      <p:ext uri="{BB962C8B-B14F-4D97-AF65-F5344CB8AC3E}">
        <p14:creationId xmlns:p14="http://schemas.microsoft.com/office/powerpoint/2010/main" val="3381295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E5834-E360-4061-B8BC-6E4B4CEE1ECB}"/>
              </a:ext>
            </a:extLst>
          </p:cNvPr>
          <p:cNvSpPr>
            <a:spLocks noGrp="1"/>
          </p:cNvSpPr>
          <p:nvPr>
            <p:ph type="title"/>
          </p:nvPr>
        </p:nvSpPr>
        <p:spPr/>
        <p:txBody>
          <a:bodyPr/>
          <a:lstStyle/>
          <a:p>
            <a:r>
              <a:rPr lang="en-US" dirty="0"/>
              <a:t>2. Record name versus field name</a:t>
            </a:r>
          </a:p>
        </p:txBody>
      </p:sp>
      <p:sp>
        <p:nvSpPr>
          <p:cNvPr id="3" name="Content Placeholder 2">
            <a:extLst>
              <a:ext uri="{FF2B5EF4-FFF2-40B4-BE49-F238E27FC236}">
                <a16:creationId xmlns:a16="http://schemas.microsoft.com/office/drawing/2014/main" id="{21E59BF9-48EC-46E8-A1CF-921CE9524B41}"/>
              </a:ext>
            </a:extLst>
          </p:cNvPr>
          <p:cNvSpPr>
            <a:spLocks noGrp="1"/>
          </p:cNvSpPr>
          <p:nvPr>
            <p:ph idx="1"/>
          </p:nvPr>
        </p:nvSpPr>
        <p:spPr>
          <a:xfrm>
            <a:off x="1104900" y="1600200"/>
            <a:ext cx="9982200" cy="2234953"/>
          </a:xfrm>
        </p:spPr>
        <p:txBody>
          <a:bodyPr/>
          <a:lstStyle/>
          <a:p>
            <a:r>
              <a:rPr lang="en-US" dirty="0"/>
              <a:t>Just like in an array, we have two types of identifier in a record: the name of the record and the name of each individual field inside the record. The name of the record is the name of the whole structure, while the name of each field allows us to refer to that field. </a:t>
            </a:r>
          </a:p>
          <a:p>
            <a:r>
              <a:rPr lang="en-US" dirty="0"/>
              <a:t>For example, in the student record of Figure 11.7, the name of the record is student, the name of the fields are </a:t>
            </a:r>
            <a:r>
              <a:rPr lang="en-US" b="1" dirty="0">
                <a:solidFill>
                  <a:srgbClr val="00B0F0"/>
                </a:solidFill>
              </a:rPr>
              <a:t>student.id</a:t>
            </a:r>
            <a:r>
              <a:rPr lang="en-US" dirty="0"/>
              <a:t>, </a:t>
            </a:r>
            <a:r>
              <a:rPr lang="en-US" b="1" dirty="0">
                <a:solidFill>
                  <a:srgbClr val="00B0F0"/>
                </a:solidFill>
              </a:rPr>
              <a:t>student.name</a:t>
            </a:r>
            <a:r>
              <a:rPr lang="en-US" dirty="0"/>
              <a:t>, and </a:t>
            </a:r>
            <a:r>
              <a:rPr lang="en-US" b="1" dirty="0" err="1">
                <a:solidFill>
                  <a:srgbClr val="00B0F0"/>
                </a:solidFill>
              </a:rPr>
              <a:t>student.grade</a:t>
            </a:r>
            <a:endParaRPr lang="en-US" b="1" dirty="0">
              <a:solidFill>
                <a:srgbClr val="00B0F0"/>
              </a:solidFill>
            </a:endParaRPr>
          </a:p>
        </p:txBody>
      </p:sp>
      <p:pic>
        <p:nvPicPr>
          <p:cNvPr id="5" name="Picture 4">
            <a:extLst>
              <a:ext uri="{FF2B5EF4-FFF2-40B4-BE49-F238E27FC236}">
                <a16:creationId xmlns:a16="http://schemas.microsoft.com/office/drawing/2014/main" id="{97BE3AF2-8E0C-48B3-A247-C990C70AF5E3}"/>
              </a:ext>
            </a:extLst>
          </p:cNvPr>
          <p:cNvPicPr>
            <a:picLocks noChangeAspect="1"/>
          </p:cNvPicPr>
          <p:nvPr/>
        </p:nvPicPr>
        <p:blipFill>
          <a:blip r:embed="rId2"/>
          <a:stretch>
            <a:fillRect/>
          </a:stretch>
        </p:blipFill>
        <p:spPr>
          <a:xfrm>
            <a:off x="3074091" y="3629892"/>
            <a:ext cx="6099991" cy="2234953"/>
          </a:xfrm>
          <a:prstGeom prst="rect">
            <a:avLst/>
          </a:prstGeom>
        </p:spPr>
      </p:pic>
      <p:sp>
        <p:nvSpPr>
          <p:cNvPr id="6" name="TextBox 5">
            <a:extLst>
              <a:ext uri="{FF2B5EF4-FFF2-40B4-BE49-F238E27FC236}">
                <a16:creationId xmlns:a16="http://schemas.microsoft.com/office/drawing/2014/main" id="{414F02CB-8FC7-4310-9A92-A132FE5675CC}"/>
              </a:ext>
            </a:extLst>
          </p:cNvPr>
          <p:cNvSpPr txBox="1"/>
          <p:nvPr/>
        </p:nvSpPr>
        <p:spPr>
          <a:xfrm>
            <a:off x="3968041" y="5841506"/>
            <a:ext cx="612587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.7 </a:t>
            </a:r>
            <a:r>
              <a:rPr lang="en-US" i="1" dirty="0">
                <a:latin typeface="Frutiger-Italic"/>
              </a:rPr>
              <a:t>I</a:t>
            </a:r>
            <a:r>
              <a:rPr lang="en-US" sz="1800" b="0" i="1" u="none" strike="noStrike" baseline="0" dirty="0">
                <a:latin typeface="Frutiger-Italic"/>
              </a:rPr>
              <a:t>nsert a value to array</a:t>
            </a:r>
            <a:endParaRPr lang="en-US" dirty="0"/>
          </a:p>
        </p:txBody>
      </p:sp>
    </p:spTree>
    <p:extLst>
      <p:ext uri="{BB962C8B-B14F-4D97-AF65-F5344CB8AC3E}">
        <p14:creationId xmlns:p14="http://schemas.microsoft.com/office/powerpoint/2010/main" val="147388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F6788-4FA3-4665-8DE2-F8C1EEF3F0F6}"/>
              </a:ext>
            </a:extLst>
          </p:cNvPr>
          <p:cNvSpPr>
            <a:spLocks noGrp="1"/>
          </p:cNvSpPr>
          <p:nvPr>
            <p:ph type="title"/>
          </p:nvPr>
        </p:nvSpPr>
        <p:spPr/>
        <p:txBody>
          <a:bodyPr/>
          <a:lstStyle/>
          <a:p>
            <a:r>
              <a:rPr lang="en-US" dirty="0"/>
              <a:t>3. Comparison of records and arrays</a:t>
            </a:r>
          </a:p>
        </p:txBody>
      </p:sp>
      <p:sp>
        <p:nvSpPr>
          <p:cNvPr id="3" name="Content Placeholder 2">
            <a:extLst>
              <a:ext uri="{FF2B5EF4-FFF2-40B4-BE49-F238E27FC236}">
                <a16:creationId xmlns:a16="http://schemas.microsoft.com/office/drawing/2014/main" id="{1C1CB03C-95CB-46F9-80ED-228711862998}"/>
              </a:ext>
            </a:extLst>
          </p:cNvPr>
          <p:cNvSpPr>
            <a:spLocks noGrp="1"/>
          </p:cNvSpPr>
          <p:nvPr>
            <p:ph idx="1"/>
          </p:nvPr>
        </p:nvSpPr>
        <p:spPr>
          <a:xfrm>
            <a:off x="1104900" y="1600199"/>
            <a:ext cx="4195069" cy="4294573"/>
          </a:xfrm>
        </p:spPr>
        <p:txBody>
          <a:bodyPr>
            <a:normAutofit/>
          </a:bodyPr>
          <a:lstStyle/>
          <a:p>
            <a:pPr algn="just"/>
            <a:r>
              <a:rPr lang="en-US" dirty="0"/>
              <a:t>We can conceptually compare an array with a record. This helps us to understand when we should use an array and when a record. </a:t>
            </a:r>
            <a:r>
              <a:rPr lang="en-US" b="1" dirty="0">
                <a:solidFill>
                  <a:srgbClr val="00B0F0"/>
                </a:solidFill>
              </a:rPr>
              <a:t>An array defines a combination of elements</a:t>
            </a:r>
            <a:r>
              <a:rPr lang="en-US" dirty="0"/>
              <a:t>, while a record </a:t>
            </a:r>
            <a:r>
              <a:rPr lang="en-US" b="1" dirty="0">
                <a:solidFill>
                  <a:srgbClr val="00B0F0"/>
                </a:solidFill>
              </a:rPr>
              <a:t>defines the identifiable parts of an element</a:t>
            </a:r>
            <a:r>
              <a:rPr lang="en-US" dirty="0"/>
              <a:t>. </a:t>
            </a:r>
          </a:p>
          <a:p>
            <a:pPr algn="just"/>
            <a:r>
              <a:rPr lang="en-US" dirty="0"/>
              <a:t>For example, an array can define a class of students (40 students), but a record defines different attributes of a student, such as id, name, or grade.</a:t>
            </a:r>
          </a:p>
        </p:txBody>
      </p:sp>
      <p:pic>
        <p:nvPicPr>
          <p:cNvPr id="7" name="Picture 6">
            <a:extLst>
              <a:ext uri="{FF2B5EF4-FFF2-40B4-BE49-F238E27FC236}">
                <a16:creationId xmlns:a16="http://schemas.microsoft.com/office/drawing/2014/main" id="{032A0C3F-BA2F-4CA4-8D29-A573F4EE14AA}"/>
              </a:ext>
            </a:extLst>
          </p:cNvPr>
          <p:cNvPicPr>
            <a:picLocks noChangeAspect="1"/>
          </p:cNvPicPr>
          <p:nvPr/>
        </p:nvPicPr>
        <p:blipFill>
          <a:blip r:embed="rId2"/>
          <a:stretch>
            <a:fillRect/>
          </a:stretch>
        </p:blipFill>
        <p:spPr>
          <a:xfrm>
            <a:off x="5827782" y="1600199"/>
            <a:ext cx="5257800" cy="3943350"/>
          </a:xfrm>
          <a:prstGeom prst="rect">
            <a:avLst/>
          </a:prstGeom>
        </p:spPr>
      </p:pic>
      <p:sp>
        <p:nvSpPr>
          <p:cNvPr id="9" name="TextBox 8">
            <a:extLst>
              <a:ext uri="{FF2B5EF4-FFF2-40B4-BE49-F238E27FC236}">
                <a16:creationId xmlns:a16="http://schemas.microsoft.com/office/drawing/2014/main" id="{85591883-069B-4A60-9E21-F6E6BECE42C3}"/>
              </a:ext>
            </a:extLst>
          </p:cNvPr>
          <p:cNvSpPr txBox="1"/>
          <p:nvPr/>
        </p:nvSpPr>
        <p:spPr>
          <a:xfrm>
            <a:off x="5752452" y="5785920"/>
            <a:ext cx="6125870" cy="646331"/>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.8 </a:t>
            </a:r>
            <a:r>
              <a:rPr lang="en-US" i="1" dirty="0">
                <a:latin typeface="Frutiger-Italic"/>
              </a:rPr>
              <a:t>I</a:t>
            </a:r>
            <a:r>
              <a:rPr lang="en-US" sz="1800" b="0" i="1" u="none" strike="noStrike" baseline="0" dirty="0">
                <a:latin typeface="Frutiger-Italic"/>
              </a:rPr>
              <a:t>nsert a record (name, status, grade) to  array of students in Java</a:t>
            </a:r>
            <a:endParaRPr lang="en-US" dirty="0"/>
          </a:p>
        </p:txBody>
      </p:sp>
    </p:spTree>
    <p:extLst>
      <p:ext uri="{BB962C8B-B14F-4D97-AF65-F5344CB8AC3E}">
        <p14:creationId xmlns:p14="http://schemas.microsoft.com/office/powerpoint/2010/main" val="2116101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B70C-4887-4D5A-8422-39A5037C192B}"/>
              </a:ext>
            </a:extLst>
          </p:cNvPr>
          <p:cNvSpPr>
            <a:spLocks noGrp="1"/>
          </p:cNvSpPr>
          <p:nvPr>
            <p:ph type="title"/>
          </p:nvPr>
        </p:nvSpPr>
        <p:spPr/>
        <p:txBody>
          <a:bodyPr/>
          <a:lstStyle/>
          <a:p>
            <a:r>
              <a:rPr lang="en-US" dirty="0"/>
              <a:t>4. Array of records</a:t>
            </a:r>
          </a:p>
        </p:txBody>
      </p:sp>
      <p:sp>
        <p:nvSpPr>
          <p:cNvPr id="3" name="Content Placeholder 2">
            <a:extLst>
              <a:ext uri="{FF2B5EF4-FFF2-40B4-BE49-F238E27FC236}">
                <a16:creationId xmlns:a16="http://schemas.microsoft.com/office/drawing/2014/main" id="{BF4EA75B-D448-4A54-A606-4CF9A0DB4184}"/>
              </a:ext>
            </a:extLst>
          </p:cNvPr>
          <p:cNvSpPr>
            <a:spLocks noGrp="1"/>
          </p:cNvSpPr>
          <p:nvPr>
            <p:ph idx="1"/>
          </p:nvPr>
        </p:nvSpPr>
        <p:spPr>
          <a:xfrm>
            <a:off x="1104900" y="1600200"/>
            <a:ext cx="9982200" cy="1373819"/>
          </a:xfrm>
        </p:spPr>
        <p:txBody>
          <a:bodyPr/>
          <a:lstStyle/>
          <a:p>
            <a:r>
              <a:rPr lang="en-US" dirty="0"/>
              <a:t>If we need to define a combination of element and at the same time some attributes of each element, we can use an array of records. For example, in a class of 30 students, we can have an array of 30 records, each record representing a student. Figure 11.8 shows an array of 30 student records called students.</a:t>
            </a:r>
          </a:p>
        </p:txBody>
      </p:sp>
      <p:pic>
        <p:nvPicPr>
          <p:cNvPr id="5" name="Picture 4">
            <a:extLst>
              <a:ext uri="{FF2B5EF4-FFF2-40B4-BE49-F238E27FC236}">
                <a16:creationId xmlns:a16="http://schemas.microsoft.com/office/drawing/2014/main" id="{9C022B8D-E428-4F31-A7BA-CF0C583B8AE8}"/>
              </a:ext>
            </a:extLst>
          </p:cNvPr>
          <p:cNvPicPr>
            <a:picLocks noChangeAspect="1"/>
          </p:cNvPicPr>
          <p:nvPr/>
        </p:nvPicPr>
        <p:blipFill>
          <a:blip r:embed="rId2"/>
          <a:stretch>
            <a:fillRect/>
          </a:stretch>
        </p:blipFill>
        <p:spPr>
          <a:xfrm>
            <a:off x="3266275" y="2958483"/>
            <a:ext cx="5034347" cy="3015146"/>
          </a:xfrm>
          <a:prstGeom prst="rect">
            <a:avLst/>
          </a:prstGeom>
        </p:spPr>
      </p:pic>
      <p:sp>
        <p:nvSpPr>
          <p:cNvPr id="6" name="TextBox 5">
            <a:extLst>
              <a:ext uri="{FF2B5EF4-FFF2-40B4-BE49-F238E27FC236}">
                <a16:creationId xmlns:a16="http://schemas.microsoft.com/office/drawing/2014/main" id="{029A5765-A402-4E18-A4FD-2232285183D0}"/>
              </a:ext>
            </a:extLst>
          </p:cNvPr>
          <p:cNvSpPr txBox="1"/>
          <p:nvPr/>
        </p:nvSpPr>
        <p:spPr>
          <a:xfrm>
            <a:off x="3808243" y="6125592"/>
            <a:ext cx="612587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.9 </a:t>
            </a:r>
            <a:r>
              <a:rPr lang="en-US" i="1" dirty="0">
                <a:latin typeface="Frutiger-Italic"/>
              </a:rPr>
              <a:t>I</a:t>
            </a:r>
            <a:r>
              <a:rPr lang="en-US" sz="1800" b="0" i="1" u="none" strike="noStrike" baseline="0" dirty="0">
                <a:latin typeface="Frutiger-Italic"/>
              </a:rPr>
              <a:t>nsert a value to array</a:t>
            </a:r>
            <a:endParaRPr lang="en-US" dirty="0"/>
          </a:p>
        </p:txBody>
      </p:sp>
    </p:spTree>
    <p:extLst>
      <p:ext uri="{BB962C8B-B14F-4D97-AF65-F5344CB8AC3E}">
        <p14:creationId xmlns:p14="http://schemas.microsoft.com/office/powerpoint/2010/main" val="3957473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 Linked List</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4263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9980682" cy="2119544"/>
          </a:xfrm>
        </p:spPr>
        <p:txBody>
          <a:bodyPr>
            <a:normAutofit/>
          </a:bodyPr>
          <a:lstStyle/>
          <a:p>
            <a:pPr algn="l"/>
            <a:r>
              <a:rPr lang="en-US" sz="1800" b="0" i="0" u="none" strike="noStrike" baseline="0" dirty="0">
                <a:latin typeface="BerlingLTStd-Roman"/>
              </a:rPr>
              <a:t>A </a:t>
            </a:r>
            <a:r>
              <a:rPr lang="en-US" sz="1800" b="1" i="0" u="none" strike="noStrike" baseline="0" dirty="0">
                <a:latin typeface="BerlingLTStd-Bold"/>
              </a:rPr>
              <a:t>linked list </a:t>
            </a:r>
            <a:r>
              <a:rPr lang="en-US" sz="1800" b="0" i="0" u="none" strike="noStrike" baseline="0" dirty="0">
                <a:latin typeface="BerlingLTStd-Roman"/>
              </a:rPr>
              <a:t>is a collection of data in which each element contains the location of the next element—that is, each element contains two parts: data and </a:t>
            </a:r>
            <a:r>
              <a:rPr lang="en-US" sz="1800" b="1" i="0" u="none" strike="noStrike" baseline="0" dirty="0">
                <a:latin typeface="BerlingLTStd-Bold"/>
              </a:rPr>
              <a:t>link</a:t>
            </a:r>
            <a:r>
              <a:rPr lang="en-US" sz="1800" b="0" i="0" u="none" strike="noStrike" baseline="0" dirty="0">
                <a:latin typeface="BerlingLTStd-Roman"/>
              </a:rPr>
              <a:t>. The data part holds the value information: the data to be processed. </a:t>
            </a:r>
          </a:p>
          <a:p>
            <a:pPr algn="l"/>
            <a:r>
              <a:rPr lang="en-US" sz="1800" b="0" i="0" u="none" strike="noStrike" baseline="0" dirty="0">
                <a:latin typeface="BerlingLTStd-Roman"/>
              </a:rPr>
              <a:t>The link is used to chain the data together, and contains a </a:t>
            </a:r>
            <a:r>
              <a:rPr lang="en-US" sz="1800" b="1" i="0" u="none" strike="noStrike" baseline="0" dirty="0">
                <a:latin typeface="BerlingLTStd-Bold"/>
              </a:rPr>
              <a:t>pointer </a:t>
            </a:r>
            <a:r>
              <a:rPr lang="en-US" sz="1800" b="0" i="0" u="none" strike="noStrike" baseline="0" dirty="0">
                <a:latin typeface="BerlingLTStd-Roman"/>
              </a:rPr>
              <a:t>(an address) that identifies the next element in the list. In addition, a pointer variable identifies the first element in the list. The name of the list is the same as the name of this pointer variable.</a:t>
            </a:r>
            <a:endParaRPr lang="en-US" altLang="en-US" sz="1800" b="1" dirty="0">
              <a:solidFill>
                <a:srgbClr val="00B0F0"/>
              </a:solidFill>
              <a:latin typeface="Times New Roman" panose="02020603050405020304" pitchFamily="18" charset="0"/>
            </a:endParaRPr>
          </a:p>
        </p:txBody>
      </p:sp>
      <p:sp>
        <p:nvSpPr>
          <p:cNvPr id="13" name="TextBox 12">
            <a:extLst>
              <a:ext uri="{FF2B5EF4-FFF2-40B4-BE49-F238E27FC236}">
                <a16:creationId xmlns:a16="http://schemas.microsoft.com/office/drawing/2014/main" id="{13435BAD-CB5B-4659-BA84-2FABAADED553}"/>
              </a:ext>
            </a:extLst>
          </p:cNvPr>
          <p:cNvSpPr txBox="1"/>
          <p:nvPr/>
        </p:nvSpPr>
        <p:spPr>
          <a:xfrm>
            <a:off x="4103379" y="5902879"/>
            <a:ext cx="3983724"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.10 Linked lists</a:t>
            </a:r>
            <a:endParaRPr lang="en-US" dirty="0"/>
          </a:p>
        </p:txBody>
      </p:sp>
      <p:pic>
        <p:nvPicPr>
          <p:cNvPr id="5" name="Picture 4">
            <a:extLst>
              <a:ext uri="{FF2B5EF4-FFF2-40B4-BE49-F238E27FC236}">
                <a16:creationId xmlns:a16="http://schemas.microsoft.com/office/drawing/2014/main" id="{E505E829-6E2D-4F33-B734-D1514D4795A8}"/>
              </a:ext>
            </a:extLst>
          </p:cNvPr>
          <p:cNvPicPr>
            <a:picLocks noChangeAspect="1"/>
          </p:cNvPicPr>
          <p:nvPr/>
        </p:nvPicPr>
        <p:blipFill>
          <a:blip r:embed="rId2"/>
          <a:stretch>
            <a:fillRect/>
          </a:stretch>
        </p:blipFill>
        <p:spPr>
          <a:xfrm>
            <a:off x="2447894" y="3563139"/>
            <a:ext cx="8027756" cy="1981927"/>
          </a:xfrm>
          <a:prstGeom prst="rect">
            <a:avLst/>
          </a:prstGeom>
        </p:spPr>
      </p:pic>
    </p:spTree>
    <p:extLst>
      <p:ext uri="{BB962C8B-B14F-4D97-AF65-F5344CB8AC3E}">
        <p14:creationId xmlns:p14="http://schemas.microsoft.com/office/powerpoint/2010/main" val="1253838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7414D-BE3A-47BF-876B-AE0890631331}"/>
              </a:ext>
            </a:extLst>
          </p:cNvPr>
          <p:cNvSpPr>
            <a:spLocks noGrp="1"/>
          </p:cNvSpPr>
          <p:nvPr>
            <p:ph type="title"/>
          </p:nvPr>
        </p:nvSpPr>
        <p:spPr/>
        <p:txBody>
          <a:bodyPr/>
          <a:lstStyle/>
          <a:p>
            <a:r>
              <a:rPr lang="en-US" dirty="0"/>
              <a:t>2. Arrays versus linked lists</a:t>
            </a:r>
          </a:p>
        </p:txBody>
      </p:sp>
      <p:sp>
        <p:nvSpPr>
          <p:cNvPr id="3" name="Content Placeholder 2">
            <a:extLst>
              <a:ext uri="{FF2B5EF4-FFF2-40B4-BE49-F238E27FC236}">
                <a16:creationId xmlns:a16="http://schemas.microsoft.com/office/drawing/2014/main" id="{08D4BA7A-4C66-4582-92A2-C95520061BD9}"/>
              </a:ext>
            </a:extLst>
          </p:cNvPr>
          <p:cNvSpPr>
            <a:spLocks noGrp="1"/>
          </p:cNvSpPr>
          <p:nvPr>
            <p:ph idx="1"/>
          </p:nvPr>
        </p:nvSpPr>
        <p:spPr>
          <a:xfrm>
            <a:off x="1104900" y="1600200"/>
            <a:ext cx="9982200" cy="2243831"/>
          </a:xfrm>
        </p:spPr>
        <p:txBody>
          <a:bodyPr>
            <a:normAutofit/>
          </a:bodyPr>
          <a:lstStyle/>
          <a:p>
            <a:pPr algn="l"/>
            <a:r>
              <a:rPr lang="en-US" sz="1800" b="0" i="0" u="none" strike="noStrike" baseline="0" dirty="0">
                <a:latin typeface="BerlingLTStd-Roman"/>
              </a:rPr>
              <a:t>Both an array and a linked list are representations of a list of items in memory. The only difference is the way in which the items are linked together. In an array of records, the </a:t>
            </a:r>
            <a:r>
              <a:rPr lang="en-US" sz="1800" b="0" i="1" u="none" strike="noStrike" baseline="0" dirty="0">
                <a:latin typeface="BerlingLTStd-Italic"/>
              </a:rPr>
              <a:t>linking tool </a:t>
            </a:r>
            <a:r>
              <a:rPr lang="en-US" sz="1800" b="0" i="0" u="none" strike="noStrike" baseline="0" dirty="0">
                <a:latin typeface="BerlingLTStd-Roman"/>
              </a:rPr>
              <a:t>is the index. </a:t>
            </a:r>
          </a:p>
          <a:p>
            <a:pPr algn="l"/>
            <a:r>
              <a:rPr lang="en-US" sz="1800" b="0" i="0" u="none" strike="noStrike" baseline="0" dirty="0">
                <a:latin typeface="BerlingLTStd-Roman"/>
              </a:rPr>
              <a:t>The element scores[3] is linked to the element scores[4] because the integer 4 comes after the integer 3. In a linked list, the </a:t>
            </a:r>
            <a:r>
              <a:rPr lang="en-US" sz="1800" b="1" i="1" u="none" strike="noStrike" baseline="0" dirty="0">
                <a:solidFill>
                  <a:srgbClr val="00B0F0"/>
                </a:solidFill>
                <a:latin typeface="BerlingLTStd-Italic"/>
              </a:rPr>
              <a:t>linking tool </a:t>
            </a:r>
            <a:r>
              <a:rPr lang="en-US" sz="1800" b="0" i="0" u="none" strike="noStrike" baseline="0" dirty="0">
                <a:latin typeface="BerlingLTStd-Roman"/>
              </a:rPr>
              <a:t>is the link that points to the next element—the pointer or the address of the next element. </a:t>
            </a:r>
          </a:p>
          <a:p>
            <a:pPr algn="l"/>
            <a:r>
              <a:rPr lang="en-US" sz="1800" b="0" i="0" u="none" strike="noStrike" baseline="0" dirty="0">
                <a:latin typeface="BerlingLTStd-Roman"/>
              </a:rPr>
              <a:t>Figure 11.11 compares the two representations for a list of five integers.</a:t>
            </a:r>
            <a:endParaRPr lang="en-US" dirty="0"/>
          </a:p>
        </p:txBody>
      </p:sp>
      <p:pic>
        <p:nvPicPr>
          <p:cNvPr id="11" name="Picture 10">
            <a:extLst>
              <a:ext uri="{FF2B5EF4-FFF2-40B4-BE49-F238E27FC236}">
                <a16:creationId xmlns:a16="http://schemas.microsoft.com/office/drawing/2014/main" id="{D8C52396-FA05-46D8-85B0-DA0CC9135547}"/>
              </a:ext>
            </a:extLst>
          </p:cNvPr>
          <p:cNvPicPr>
            <a:picLocks noChangeAspect="1"/>
          </p:cNvPicPr>
          <p:nvPr/>
        </p:nvPicPr>
        <p:blipFill>
          <a:blip r:embed="rId2"/>
          <a:stretch>
            <a:fillRect/>
          </a:stretch>
        </p:blipFill>
        <p:spPr>
          <a:xfrm>
            <a:off x="3489465" y="3665876"/>
            <a:ext cx="4713502" cy="2433553"/>
          </a:xfrm>
          <a:prstGeom prst="rect">
            <a:avLst/>
          </a:prstGeom>
        </p:spPr>
      </p:pic>
      <p:sp>
        <p:nvSpPr>
          <p:cNvPr id="13" name="TextBox 12">
            <a:extLst>
              <a:ext uri="{FF2B5EF4-FFF2-40B4-BE49-F238E27FC236}">
                <a16:creationId xmlns:a16="http://schemas.microsoft.com/office/drawing/2014/main" id="{95A69074-B356-4353-9B8E-392DB6D85F9F}"/>
              </a:ext>
            </a:extLst>
          </p:cNvPr>
          <p:cNvSpPr txBox="1"/>
          <p:nvPr/>
        </p:nvSpPr>
        <p:spPr>
          <a:xfrm>
            <a:off x="3855127" y="6176184"/>
            <a:ext cx="609452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.11 </a:t>
            </a:r>
            <a:r>
              <a:rPr lang="en-US" sz="1800" b="0" i="1" u="none" strike="noStrike" baseline="0" dirty="0">
                <a:latin typeface="Frutiger-Italic"/>
              </a:rPr>
              <a:t>Array </a:t>
            </a:r>
            <a:r>
              <a:rPr lang="en-US" sz="1800" b="0" i="0" u="none" strike="noStrike" baseline="0" dirty="0">
                <a:latin typeface="Frutiger-Roman"/>
              </a:rPr>
              <a:t>versus </a:t>
            </a:r>
            <a:r>
              <a:rPr lang="en-US" sz="1800" b="0" i="1" u="none" strike="noStrike" baseline="0" dirty="0">
                <a:latin typeface="Frutiger-Italic"/>
              </a:rPr>
              <a:t>linked list</a:t>
            </a:r>
            <a:endParaRPr lang="en-US" dirty="0"/>
          </a:p>
        </p:txBody>
      </p:sp>
    </p:spTree>
    <p:extLst>
      <p:ext uri="{BB962C8B-B14F-4D97-AF65-F5344CB8AC3E}">
        <p14:creationId xmlns:p14="http://schemas.microsoft.com/office/powerpoint/2010/main" val="281841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60BB7-84C5-4D4C-AF96-71C58F6532FB}"/>
              </a:ext>
            </a:extLst>
          </p:cNvPr>
          <p:cNvSpPr>
            <a:spLocks noGrp="1"/>
          </p:cNvSpPr>
          <p:nvPr>
            <p:ph type="title"/>
          </p:nvPr>
        </p:nvSpPr>
        <p:spPr/>
        <p:txBody>
          <a:bodyPr/>
          <a:lstStyle/>
          <a:p>
            <a:r>
              <a:rPr lang="en-US" dirty="0"/>
              <a:t>3. Linked list names versus nodes names</a:t>
            </a:r>
          </a:p>
        </p:txBody>
      </p:sp>
      <p:sp>
        <p:nvSpPr>
          <p:cNvPr id="3" name="Content Placeholder 2">
            <a:extLst>
              <a:ext uri="{FF2B5EF4-FFF2-40B4-BE49-F238E27FC236}">
                <a16:creationId xmlns:a16="http://schemas.microsoft.com/office/drawing/2014/main" id="{89857DD3-E883-4A09-A02F-314887AF8E2F}"/>
              </a:ext>
            </a:extLst>
          </p:cNvPr>
          <p:cNvSpPr>
            <a:spLocks noGrp="1"/>
          </p:cNvSpPr>
          <p:nvPr>
            <p:ph idx="1"/>
          </p:nvPr>
        </p:nvSpPr>
        <p:spPr>
          <a:xfrm>
            <a:off x="1104900" y="1600200"/>
            <a:ext cx="9982200" cy="1096963"/>
          </a:xfrm>
        </p:spPr>
        <p:txBody>
          <a:bodyPr/>
          <a:lstStyle/>
          <a:p>
            <a:r>
              <a:rPr lang="en-US" dirty="0"/>
              <a:t>As for arrays and records, we need to distinguish between the name of the linked list and the names of the nodes, the elements of a linked list. A linked list must have a name.</a:t>
            </a:r>
          </a:p>
        </p:txBody>
      </p:sp>
      <p:pic>
        <p:nvPicPr>
          <p:cNvPr id="7" name="Picture 6">
            <a:extLst>
              <a:ext uri="{FF2B5EF4-FFF2-40B4-BE49-F238E27FC236}">
                <a16:creationId xmlns:a16="http://schemas.microsoft.com/office/drawing/2014/main" id="{CAFA5E86-07C3-4D4F-A08E-054051967080}"/>
              </a:ext>
            </a:extLst>
          </p:cNvPr>
          <p:cNvPicPr>
            <a:picLocks noChangeAspect="1"/>
          </p:cNvPicPr>
          <p:nvPr/>
        </p:nvPicPr>
        <p:blipFill>
          <a:blip r:embed="rId2"/>
          <a:stretch>
            <a:fillRect/>
          </a:stretch>
        </p:blipFill>
        <p:spPr>
          <a:xfrm>
            <a:off x="2150186" y="2835896"/>
            <a:ext cx="7346646" cy="1849688"/>
          </a:xfrm>
          <a:prstGeom prst="rect">
            <a:avLst/>
          </a:prstGeom>
        </p:spPr>
      </p:pic>
      <p:sp>
        <p:nvSpPr>
          <p:cNvPr id="9" name="TextBox 8">
            <a:extLst>
              <a:ext uri="{FF2B5EF4-FFF2-40B4-BE49-F238E27FC236}">
                <a16:creationId xmlns:a16="http://schemas.microsoft.com/office/drawing/2014/main" id="{94E177EC-5906-4639-A763-8BF546E35C3A}"/>
              </a:ext>
            </a:extLst>
          </p:cNvPr>
          <p:cNvSpPr txBox="1"/>
          <p:nvPr/>
        </p:nvSpPr>
        <p:spPr>
          <a:xfrm>
            <a:off x="2362327" y="5073134"/>
            <a:ext cx="6922364"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.12 </a:t>
            </a:r>
            <a:r>
              <a:rPr lang="en-US" sz="1800" b="0" i="1" u="none" strike="noStrike" baseline="0" dirty="0">
                <a:latin typeface="Frutiger-Italic"/>
              </a:rPr>
              <a:t>The name of a linked list </a:t>
            </a:r>
            <a:r>
              <a:rPr lang="en-US" sz="1800" b="0" i="0" u="none" strike="noStrike" baseline="0" dirty="0">
                <a:latin typeface="Frutiger-Roman"/>
              </a:rPr>
              <a:t>versus </a:t>
            </a:r>
            <a:r>
              <a:rPr lang="en-US" sz="1800" b="0" i="1" u="none" strike="noStrike" baseline="0" dirty="0">
                <a:latin typeface="Frutiger-Italic"/>
              </a:rPr>
              <a:t>the names of nodes</a:t>
            </a:r>
            <a:endParaRPr lang="en-US" dirty="0"/>
          </a:p>
        </p:txBody>
      </p:sp>
    </p:spTree>
    <p:extLst>
      <p:ext uri="{BB962C8B-B14F-4D97-AF65-F5344CB8AC3E}">
        <p14:creationId xmlns:p14="http://schemas.microsoft.com/office/powerpoint/2010/main" val="1376966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14621-9282-40FB-9E0E-F544FA7469EC}"/>
              </a:ext>
            </a:extLst>
          </p:cNvPr>
          <p:cNvSpPr>
            <a:spLocks noGrp="1"/>
          </p:cNvSpPr>
          <p:nvPr>
            <p:ph type="title"/>
          </p:nvPr>
        </p:nvSpPr>
        <p:spPr/>
        <p:txBody>
          <a:bodyPr/>
          <a:lstStyle/>
          <a:p>
            <a:r>
              <a:rPr lang="en-US" dirty="0"/>
              <a:t>4. Operations on linked lists (searching)</a:t>
            </a:r>
          </a:p>
        </p:txBody>
      </p:sp>
      <p:sp>
        <p:nvSpPr>
          <p:cNvPr id="3" name="Content Placeholder 2">
            <a:extLst>
              <a:ext uri="{FF2B5EF4-FFF2-40B4-BE49-F238E27FC236}">
                <a16:creationId xmlns:a16="http://schemas.microsoft.com/office/drawing/2014/main" id="{2679877E-33F5-4FE4-87A6-EE360CCF1FD2}"/>
              </a:ext>
            </a:extLst>
          </p:cNvPr>
          <p:cNvSpPr>
            <a:spLocks noGrp="1"/>
          </p:cNvSpPr>
          <p:nvPr>
            <p:ph idx="1"/>
          </p:nvPr>
        </p:nvSpPr>
        <p:spPr>
          <a:xfrm>
            <a:off x="1104900" y="1600199"/>
            <a:ext cx="4532420" cy="3602115"/>
          </a:xfrm>
        </p:spPr>
        <p:txBody>
          <a:bodyPr>
            <a:normAutofit/>
          </a:bodyPr>
          <a:lstStyle/>
          <a:p>
            <a:r>
              <a:rPr lang="en-US" dirty="0"/>
              <a:t>The </a:t>
            </a:r>
            <a:r>
              <a:rPr lang="en-US" b="1" dirty="0">
                <a:solidFill>
                  <a:srgbClr val="FF0000"/>
                </a:solidFill>
              </a:rPr>
              <a:t>search algorithm </a:t>
            </a:r>
            <a:r>
              <a:rPr lang="en-US" dirty="0"/>
              <a:t>for a linked list can only be sequential because the nodes in a linked list have no specific names (unlike the elements in an array) that can be found using a binary search. </a:t>
            </a:r>
          </a:p>
          <a:p>
            <a:r>
              <a:rPr lang="en-US" dirty="0"/>
              <a:t>However, since nodes in a linked list have no names, we use two pointers, </a:t>
            </a:r>
            <a:r>
              <a:rPr lang="en-US" dirty="0">
                <a:solidFill>
                  <a:srgbClr val="00B0F0"/>
                </a:solidFill>
              </a:rPr>
              <a:t>pre (for previous) </a:t>
            </a:r>
            <a:r>
              <a:rPr lang="en-US" dirty="0"/>
              <a:t>and </a:t>
            </a:r>
            <a:r>
              <a:rPr lang="en-US" b="1" dirty="0">
                <a:solidFill>
                  <a:srgbClr val="00B0F0"/>
                </a:solidFill>
              </a:rPr>
              <a:t>cur (for current).</a:t>
            </a:r>
          </a:p>
        </p:txBody>
      </p:sp>
      <p:pic>
        <p:nvPicPr>
          <p:cNvPr id="5" name="Picture 4">
            <a:extLst>
              <a:ext uri="{FF2B5EF4-FFF2-40B4-BE49-F238E27FC236}">
                <a16:creationId xmlns:a16="http://schemas.microsoft.com/office/drawing/2014/main" id="{D7E0EE64-2805-42C2-BF70-97EA634708B9}"/>
              </a:ext>
            </a:extLst>
          </p:cNvPr>
          <p:cNvPicPr>
            <a:picLocks noChangeAspect="1"/>
          </p:cNvPicPr>
          <p:nvPr/>
        </p:nvPicPr>
        <p:blipFill>
          <a:blip r:embed="rId2"/>
          <a:stretch>
            <a:fillRect/>
          </a:stretch>
        </p:blipFill>
        <p:spPr>
          <a:xfrm>
            <a:off x="6096000" y="1600199"/>
            <a:ext cx="4921947" cy="3842700"/>
          </a:xfrm>
          <a:prstGeom prst="rect">
            <a:avLst/>
          </a:prstGeom>
        </p:spPr>
      </p:pic>
      <p:sp>
        <p:nvSpPr>
          <p:cNvPr id="7" name="TextBox 6">
            <a:extLst>
              <a:ext uri="{FF2B5EF4-FFF2-40B4-BE49-F238E27FC236}">
                <a16:creationId xmlns:a16="http://schemas.microsoft.com/office/drawing/2014/main" id="{04B1C2F2-E3CE-40F8-A341-632F10662EAE}"/>
              </a:ext>
            </a:extLst>
          </p:cNvPr>
          <p:cNvSpPr txBox="1"/>
          <p:nvPr/>
        </p:nvSpPr>
        <p:spPr>
          <a:xfrm>
            <a:off x="6491796" y="5685270"/>
            <a:ext cx="6094520" cy="369332"/>
          </a:xfrm>
          <a:prstGeom prst="rect">
            <a:avLst/>
          </a:prstGeom>
          <a:noFill/>
        </p:spPr>
        <p:txBody>
          <a:bodyPr wrap="square">
            <a:spAutoFit/>
          </a:bodyPr>
          <a:lstStyle/>
          <a:p>
            <a:r>
              <a:rPr lang="en-US" sz="1800" b="1" i="0" u="none" strike="noStrike" baseline="0" dirty="0">
                <a:latin typeface="Frutiger-Bold"/>
              </a:rPr>
              <a:t>Algorithm 9.1 </a:t>
            </a:r>
            <a:r>
              <a:rPr lang="en-US" sz="1800" b="0" i="0" u="none" strike="noStrike" baseline="0" dirty="0">
                <a:latin typeface="Frutiger-Roman"/>
              </a:rPr>
              <a:t>Searching a linked list</a:t>
            </a:r>
            <a:endParaRPr lang="en-US" dirty="0"/>
          </a:p>
        </p:txBody>
      </p:sp>
    </p:spTree>
    <p:extLst>
      <p:ext uri="{BB962C8B-B14F-4D97-AF65-F5344CB8AC3E}">
        <p14:creationId xmlns:p14="http://schemas.microsoft.com/office/powerpoint/2010/main" val="1398799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Content</a:t>
            </a:r>
          </a:p>
        </p:txBody>
      </p:sp>
      <p:sp>
        <p:nvSpPr>
          <p:cNvPr id="14" name="Content Placeholder 13"/>
          <p:cNvSpPr>
            <a:spLocks noGrp="1"/>
          </p:cNvSpPr>
          <p:nvPr>
            <p:ph idx="1"/>
          </p:nvPr>
        </p:nvSpPr>
        <p:spPr/>
        <p:txBody>
          <a:bodyPr/>
          <a:lstStyle/>
          <a:p>
            <a:r>
              <a:rPr lang="de-DE" dirty="0"/>
              <a:t>9.1 Arrays</a:t>
            </a:r>
          </a:p>
          <a:p>
            <a:r>
              <a:rPr lang="de-DE" dirty="0"/>
              <a:t>9.2 Records</a:t>
            </a:r>
          </a:p>
          <a:p>
            <a:r>
              <a:rPr lang="de-DE" dirty="0"/>
              <a:t>9.3 Linked List</a:t>
            </a:r>
          </a:p>
          <a:p>
            <a:r>
              <a:rPr lang="de-DE" dirty="0"/>
              <a:t>9.4 Introduction: Stack, Queue, Tree, graph</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14621-9282-40FB-9E0E-F544FA7469EC}"/>
              </a:ext>
            </a:extLst>
          </p:cNvPr>
          <p:cNvSpPr>
            <a:spLocks noGrp="1"/>
          </p:cNvSpPr>
          <p:nvPr>
            <p:ph type="title"/>
          </p:nvPr>
        </p:nvSpPr>
        <p:spPr/>
        <p:txBody>
          <a:bodyPr/>
          <a:lstStyle/>
          <a:p>
            <a:r>
              <a:rPr lang="en-US" dirty="0"/>
              <a:t>5. Operations on linked lists (inserting)</a:t>
            </a:r>
          </a:p>
        </p:txBody>
      </p:sp>
      <p:sp>
        <p:nvSpPr>
          <p:cNvPr id="3" name="Content Placeholder 2">
            <a:extLst>
              <a:ext uri="{FF2B5EF4-FFF2-40B4-BE49-F238E27FC236}">
                <a16:creationId xmlns:a16="http://schemas.microsoft.com/office/drawing/2014/main" id="{2679877E-33F5-4FE4-87A6-EE360CCF1FD2}"/>
              </a:ext>
            </a:extLst>
          </p:cNvPr>
          <p:cNvSpPr>
            <a:spLocks noGrp="1"/>
          </p:cNvSpPr>
          <p:nvPr>
            <p:ph idx="1"/>
          </p:nvPr>
        </p:nvSpPr>
        <p:spPr>
          <a:xfrm>
            <a:off x="1104900" y="1600199"/>
            <a:ext cx="4532420" cy="3602115"/>
          </a:xfrm>
        </p:spPr>
        <p:txBody>
          <a:bodyPr>
            <a:normAutofit fontScale="92500" lnSpcReduction="20000"/>
          </a:bodyPr>
          <a:lstStyle/>
          <a:p>
            <a:r>
              <a:rPr lang="en-US" dirty="0"/>
              <a:t>Before insertion into a linked list need searching algorithm. </a:t>
            </a:r>
          </a:p>
          <a:p>
            <a:r>
              <a:rPr lang="en-US" dirty="0"/>
              <a:t>If the flag returned from the searching algorithm is false, will </a:t>
            </a:r>
            <a:r>
              <a:rPr lang="en-US" b="1" dirty="0">
                <a:solidFill>
                  <a:srgbClr val="FF0000"/>
                </a:solidFill>
              </a:rPr>
              <a:t>allow insertion</a:t>
            </a:r>
            <a:r>
              <a:rPr lang="en-US" dirty="0"/>
              <a:t>, </a:t>
            </a:r>
          </a:p>
          <a:p>
            <a:r>
              <a:rPr lang="en-US" dirty="0"/>
              <a:t>otherwise </a:t>
            </a:r>
            <a:r>
              <a:rPr lang="en-US" b="1" dirty="0">
                <a:solidFill>
                  <a:srgbClr val="FF0000"/>
                </a:solidFill>
              </a:rPr>
              <a:t>abort the insertion </a:t>
            </a:r>
            <a:r>
              <a:rPr lang="en-US" dirty="0"/>
              <a:t>algorithm Four cases can arise:</a:t>
            </a:r>
          </a:p>
          <a:p>
            <a:pPr>
              <a:buFont typeface="Wingdings" panose="05000000000000000000" pitchFamily="2" charset="2"/>
              <a:buChar char="q"/>
            </a:pPr>
            <a:r>
              <a:rPr lang="en-US" dirty="0"/>
              <a:t>Inserting into an empty list.</a:t>
            </a:r>
          </a:p>
          <a:p>
            <a:pPr>
              <a:buFont typeface="Wingdings" panose="05000000000000000000" pitchFamily="2" charset="2"/>
              <a:buChar char="q"/>
            </a:pPr>
            <a:r>
              <a:rPr lang="en-US" dirty="0"/>
              <a:t>Insertion at the beginning of the list.</a:t>
            </a:r>
          </a:p>
          <a:p>
            <a:pPr>
              <a:buFont typeface="Wingdings" panose="05000000000000000000" pitchFamily="2" charset="2"/>
              <a:buChar char="q"/>
            </a:pPr>
            <a:r>
              <a:rPr lang="en-US" dirty="0"/>
              <a:t>Insertion at the end of the list.</a:t>
            </a:r>
          </a:p>
          <a:p>
            <a:pPr>
              <a:buFont typeface="Wingdings" panose="05000000000000000000" pitchFamily="2" charset="2"/>
              <a:buChar char="q"/>
            </a:pPr>
            <a:r>
              <a:rPr lang="en-US" dirty="0"/>
              <a:t>Insertion in the middle of the list.</a:t>
            </a:r>
            <a:endParaRPr lang="en-US" b="1" dirty="0">
              <a:solidFill>
                <a:srgbClr val="00B0F0"/>
              </a:solidFill>
            </a:endParaRPr>
          </a:p>
        </p:txBody>
      </p:sp>
      <p:sp>
        <p:nvSpPr>
          <p:cNvPr id="7" name="TextBox 6">
            <a:extLst>
              <a:ext uri="{FF2B5EF4-FFF2-40B4-BE49-F238E27FC236}">
                <a16:creationId xmlns:a16="http://schemas.microsoft.com/office/drawing/2014/main" id="{04B1C2F2-E3CE-40F8-A341-632F10662EAE}"/>
              </a:ext>
            </a:extLst>
          </p:cNvPr>
          <p:cNvSpPr txBox="1"/>
          <p:nvPr/>
        </p:nvSpPr>
        <p:spPr>
          <a:xfrm>
            <a:off x="6491796" y="5685270"/>
            <a:ext cx="6094520" cy="369332"/>
          </a:xfrm>
          <a:prstGeom prst="rect">
            <a:avLst/>
          </a:prstGeom>
          <a:noFill/>
        </p:spPr>
        <p:txBody>
          <a:bodyPr wrap="square">
            <a:spAutoFit/>
          </a:bodyPr>
          <a:lstStyle/>
          <a:p>
            <a:r>
              <a:rPr lang="en-US" sz="1800" b="1" i="0" u="none" strike="noStrike" baseline="0" dirty="0">
                <a:latin typeface="Frutiger-Bold"/>
              </a:rPr>
              <a:t>Algorithm </a:t>
            </a:r>
            <a:r>
              <a:rPr lang="en-US" b="1" dirty="0">
                <a:latin typeface="Frutiger-Bold"/>
              </a:rPr>
              <a:t>9</a:t>
            </a:r>
            <a:r>
              <a:rPr lang="en-US" sz="1800" b="1" i="0" u="none" strike="noStrike" baseline="0" dirty="0">
                <a:latin typeface="Frutiger-Bold"/>
              </a:rPr>
              <a:t>.2 </a:t>
            </a:r>
            <a:r>
              <a:rPr lang="en-US" sz="1800" b="1" i="0" u="none" strike="noStrike" baseline="0" dirty="0">
                <a:latin typeface="Frutiger-Roman"/>
              </a:rPr>
              <a:t>Inserting</a:t>
            </a:r>
            <a:r>
              <a:rPr lang="en-US" sz="1800" b="0" i="0" u="none" strike="noStrike" baseline="0" dirty="0">
                <a:latin typeface="Frutiger-Roman"/>
              </a:rPr>
              <a:t> to a linked list</a:t>
            </a:r>
            <a:endParaRPr lang="en-US" dirty="0"/>
          </a:p>
        </p:txBody>
      </p:sp>
      <p:pic>
        <p:nvPicPr>
          <p:cNvPr id="6" name="Picture 5">
            <a:extLst>
              <a:ext uri="{FF2B5EF4-FFF2-40B4-BE49-F238E27FC236}">
                <a16:creationId xmlns:a16="http://schemas.microsoft.com/office/drawing/2014/main" id="{B4C1EC76-A5CC-41FE-9606-5B2889C43C4B}"/>
              </a:ext>
            </a:extLst>
          </p:cNvPr>
          <p:cNvPicPr>
            <a:picLocks noChangeAspect="1"/>
          </p:cNvPicPr>
          <p:nvPr/>
        </p:nvPicPr>
        <p:blipFill>
          <a:blip r:embed="rId2"/>
          <a:stretch>
            <a:fillRect/>
          </a:stretch>
        </p:blipFill>
        <p:spPr>
          <a:xfrm>
            <a:off x="6383714" y="1759997"/>
            <a:ext cx="4640502" cy="3060578"/>
          </a:xfrm>
          <a:prstGeom prst="rect">
            <a:avLst/>
          </a:prstGeom>
        </p:spPr>
      </p:pic>
    </p:spTree>
    <p:extLst>
      <p:ext uri="{BB962C8B-B14F-4D97-AF65-F5344CB8AC3E}">
        <p14:creationId xmlns:p14="http://schemas.microsoft.com/office/powerpoint/2010/main" val="194273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4- Introduction: Stack, Queue, Tree, graph</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35723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1. BACKGROUND</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1"/>
            <a:ext cx="9980682" cy="2119544"/>
          </a:xfrm>
        </p:spPr>
        <p:txBody>
          <a:bodyPr>
            <a:noAutofit/>
          </a:bodyPr>
          <a:lstStyle/>
          <a:p>
            <a:pPr algn="just"/>
            <a:r>
              <a:rPr lang="en-US" b="0" i="0" u="none" strike="noStrike" baseline="0" dirty="0">
                <a:latin typeface="BerlingLTStd-Roman"/>
              </a:rPr>
              <a:t>Problem solving with a computer means processing data. To process data, we need to define the data type and the operation to be performed on the data. </a:t>
            </a:r>
          </a:p>
          <a:p>
            <a:pPr algn="just"/>
            <a:r>
              <a:rPr lang="en-US" b="0" i="0" u="none" strike="noStrike" baseline="0" dirty="0">
                <a:latin typeface="BerlingLTStd-Roman"/>
              </a:rPr>
              <a:t>For example, to find the sum of a list of numbers, we should select the type for the number (integer or real) and define the operation (addition). The definition of the data type and the definition of the operation to be applied to the data is part of the idea behind an </a:t>
            </a:r>
            <a:r>
              <a:rPr lang="en-US" b="1" i="0" u="none" strike="noStrike" baseline="0" dirty="0">
                <a:solidFill>
                  <a:srgbClr val="00B0F0"/>
                </a:solidFill>
                <a:latin typeface="BerlingLTStd-Bold"/>
              </a:rPr>
              <a:t>abstract data type</a:t>
            </a:r>
          </a:p>
        </p:txBody>
      </p:sp>
      <p:sp>
        <p:nvSpPr>
          <p:cNvPr id="13" name="TextBox 12">
            <a:extLst>
              <a:ext uri="{FF2B5EF4-FFF2-40B4-BE49-F238E27FC236}">
                <a16:creationId xmlns:a16="http://schemas.microsoft.com/office/drawing/2014/main" id="{13435BAD-CB5B-4659-BA84-2FABAADED553}"/>
              </a:ext>
            </a:extLst>
          </p:cNvPr>
          <p:cNvSpPr txBox="1"/>
          <p:nvPr/>
        </p:nvSpPr>
        <p:spPr>
          <a:xfrm>
            <a:off x="2015232" y="6214939"/>
            <a:ext cx="8706366" cy="369332"/>
          </a:xfrm>
          <a:prstGeom prst="rect">
            <a:avLst/>
          </a:prstGeom>
          <a:noFill/>
        </p:spPr>
        <p:txBody>
          <a:bodyPr wrap="square">
            <a:spAutoFit/>
          </a:bodyPr>
          <a:lstStyle/>
          <a:p>
            <a:pPr algn="ctr"/>
            <a:r>
              <a:rPr lang="en-US" sz="1800" b="1" i="0" u="none" strike="noStrike" baseline="0" dirty="0">
                <a:latin typeface="Frutiger-Bold"/>
              </a:rPr>
              <a:t>Figure 9.13 </a:t>
            </a:r>
            <a:r>
              <a:rPr lang="en-US" dirty="0">
                <a:latin typeface="Frutiger-Bold"/>
              </a:rPr>
              <a:t>Structure of abstract data type  </a:t>
            </a:r>
            <a:endParaRPr lang="en-US" dirty="0"/>
          </a:p>
        </p:txBody>
      </p:sp>
      <p:pic>
        <p:nvPicPr>
          <p:cNvPr id="5" name="Picture 4">
            <a:extLst>
              <a:ext uri="{FF2B5EF4-FFF2-40B4-BE49-F238E27FC236}">
                <a16:creationId xmlns:a16="http://schemas.microsoft.com/office/drawing/2014/main" id="{65F9CB33-055B-486B-A24C-EEAE37C5B492}"/>
              </a:ext>
            </a:extLst>
          </p:cNvPr>
          <p:cNvPicPr>
            <a:picLocks noChangeAspect="1"/>
          </p:cNvPicPr>
          <p:nvPr/>
        </p:nvPicPr>
        <p:blipFill>
          <a:blip r:embed="rId2"/>
          <a:stretch>
            <a:fillRect/>
          </a:stretch>
        </p:blipFill>
        <p:spPr>
          <a:xfrm>
            <a:off x="3050857" y="3429000"/>
            <a:ext cx="6088768" cy="2597597"/>
          </a:xfrm>
          <a:prstGeom prst="rect">
            <a:avLst/>
          </a:prstGeom>
        </p:spPr>
      </p:pic>
    </p:spTree>
    <p:extLst>
      <p:ext uri="{BB962C8B-B14F-4D97-AF65-F5344CB8AC3E}">
        <p14:creationId xmlns:p14="http://schemas.microsoft.com/office/powerpoint/2010/main" val="3944169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71CA9-04E7-4E2D-8D71-3F93543E45EB}"/>
              </a:ext>
            </a:extLst>
          </p:cNvPr>
          <p:cNvSpPr>
            <a:spLocks noGrp="1"/>
          </p:cNvSpPr>
          <p:nvPr>
            <p:ph type="title"/>
          </p:nvPr>
        </p:nvSpPr>
        <p:spPr/>
        <p:txBody>
          <a:bodyPr/>
          <a:lstStyle/>
          <a:p>
            <a:r>
              <a:rPr lang="en-US" dirty="0"/>
              <a:t>2. STACKS</a:t>
            </a:r>
          </a:p>
        </p:txBody>
      </p:sp>
      <p:sp>
        <p:nvSpPr>
          <p:cNvPr id="3" name="Content Placeholder 2">
            <a:extLst>
              <a:ext uri="{FF2B5EF4-FFF2-40B4-BE49-F238E27FC236}">
                <a16:creationId xmlns:a16="http://schemas.microsoft.com/office/drawing/2014/main" id="{2C3E33AC-2E09-463B-A8D3-CA3EEFCF3B6D}"/>
              </a:ext>
            </a:extLst>
          </p:cNvPr>
          <p:cNvSpPr>
            <a:spLocks noGrp="1"/>
          </p:cNvSpPr>
          <p:nvPr>
            <p:ph idx="1"/>
          </p:nvPr>
        </p:nvSpPr>
        <p:spPr>
          <a:xfrm>
            <a:off x="1104900" y="1600200"/>
            <a:ext cx="9982200" cy="1391575"/>
          </a:xfrm>
        </p:spPr>
        <p:txBody>
          <a:bodyPr/>
          <a:lstStyle/>
          <a:p>
            <a:r>
              <a:rPr lang="en-US" dirty="0"/>
              <a:t>A stack is a restricted linear list in which all additions and deletions are made at one end, the top. If we insert a series of data into a stack and then remove it, the order of the data is reversed. Data input as 5, 10, 15, 20, for example, would be removed as 20, 15, 10, and 5. </a:t>
            </a:r>
          </a:p>
        </p:txBody>
      </p:sp>
      <p:pic>
        <p:nvPicPr>
          <p:cNvPr id="5" name="Picture 4">
            <a:extLst>
              <a:ext uri="{FF2B5EF4-FFF2-40B4-BE49-F238E27FC236}">
                <a16:creationId xmlns:a16="http://schemas.microsoft.com/office/drawing/2014/main" id="{4221F67B-CA9A-4FB3-B80D-EE4E994CB6D3}"/>
              </a:ext>
            </a:extLst>
          </p:cNvPr>
          <p:cNvPicPr>
            <a:picLocks noChangeAspect="1"/>
          </p:cNvPicPr>
          <p:nvPr/>
        </p:nvPicPr>
        <p:blipFill>
          <a:blip r:embed="rId2"/>
          <a:stretch>
            <a:fillRect/>
          </a:stretch>
        </p:blipFill>
        <p:spPr>
          <a:xfrm>
            <a:off x="2180432" y="3090829"/>
            <a:ext cx="7831136" cy="2280161"/>
          </a:xfrm>
          <a:prstGeom prst="rect">
            <a:avLst/>
          </a:prstGeom>
        </p:spPr>
      </p:pic>
      <p:sp>
        <p:nvSpPr>
          <p:cNvPr id="7" name="TextBox 6">
            <a:extLst>
              <a:ext uri="{FF2B5EF4-FFF2-40B4-BE49-F238E27FC236}">
                <a16:creationId xmlns:a16="http://schemas.microsoft.com/office/drawing/2014/main" id="{AA32FCC8-0DBD-484C-98C5-0FFD5A7F3DBF}"/>
              </a:ext>
            </a:extLst>
          </p:cNvPr>
          <p:cNvSpPr txBox="1"/>
          <p:nvPr/>
        </p:nvSpPr>
        <p:spPr>
          <a:xfrm>
            <a:off x="3668697" y="5643523"/>
            <a:ext cx="609452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.14 </a:t>
            </a:r>
            <a:r>
              <a:rPr lang="en-US" sz="1800" b="0" i="1" u="none" strike="noStrike" baseline="0" dirty="0">
                <a:latin typeface="Frutiger-Italic"/>
              </a:rPr>
              <a:t>Three representations of stacks</a:t>
            </a:r>
            <a:endParaRPr lang="en-US" dirty="0"/>
          </a:p>
        </p:txBody>
      </p:sp>
    </p:spTree>
    <p:extLst>
      <p:ext uri="{BB962C8B-B14F-4D97-AF65-F5344CB8AC3E}">
        <p14:creationId xmlns:p14="http://schemas.microsoft.com/office/powerpoint/2010/main" val="1316140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CA7BE-4B6F-4F2F-BFB4-DE94E3B1848E}"/>
              </a:ext>
            </a:extLst>
          </p:cNvPr>
          <p:cNvSpPr>
            <a:spLocks noGrp="1"/>
          </p:cNvSpPr>
          <p:nvPr>
            <p:ph type="title"/>
          </p:nvPr>
        </p:nvSpPr>
        <p:spPr/>
        <p:txBody>
          <a:bodyPr/>
          <a:lstStyle/>
          <a:p>
            <a:r>
              <a:rPr lang="en-US" dirty="0"/>
              <a:t>Operations on stacks</a:t>
            </a:r>
          </a:p>
        </p:txBody>
      </p:sp>
      <p:sp>
        <p:nvSpPr>
          <p:cNvPr id="3" name="Content Placeholder 2">
            <a:extLst>
              <a:ext uri="{FF2B5EF4-FFF2-40B4-BE49-F238E27FC236}">
                <a16:creationId xmlns:a16="http://schemas.microsoft.com/office/drawing/2014/main" id="{6D924C79-742F-4077-B6C2-3D30A2A0FBAB}"/>
              </a:ext>
            </a:extLst>
          </p:cNvPr>
          <p:cNvSpPr>
            <a:spLocks noGrp="1"/>
          </p:cNvSpPr>
          <p:nvPr>
            <p:ph idx="1"/>
          </p:nvPr>
        </p:nvSpPr>
        <p:spPr>
          <a:xfrm>
            <a:off x="1104900" y="1600200"/>
            <a:ext cx="9982200" cy="992080"/>
          </a:xfrm>
        </p:spPr>
        <p:txBody>
          <a:bodyPr>
            <a:normAutofit/>
          </a:bodyPr>
          <a:lstStyle/>
          <a:p>
            <a:pPr algn="l"/>
            <a:r>
              <a:rPr lang="en-US" b="0" i="0" u="none" strike="noStrike" baseline="0" dirty="0">
                <a:latin typeface="BerlingLTStd-Roman"/>
              </a:rPr>
              <a:t>Although we can define many operations for a stack, there are four basic operations, </a:t>
            </a:r>
            <a:r>
              <a:rPr lang="en-US" b="1" i="1" u="none" strike="noStrike" baseline="0" dirty="0">
                <a:solidFill>
                  <a:srgbClr val="00B0F0"/>
                </a:solidFill>
                <a:latin typeface="BerlingLTStd-Italic"/>
              </a:rPr>
              <a:t>stack</a:t>
            </a:r>
            <a:r>
              <a:rPr lang="en-US" b="1" i="0" u="none" strike="noStrike" baseline="0" dirty="0">
                <a:solidFill>
                  <a:srgbClr val="00B0F0"/>
                </a:solidFill>
                <a:latin typeface="BerlingLTStd-Roman"/>
              </a:rPr>
              <a:t>, </a:t>
            </a:r>
            <a:r>
              <a:rPr lang="en-US" b="1" i="1" u="none" strike="noStrike" baseline="0" dirty="0">
                <a:solidFill>
                  <a:srgbClr val="00B0F0"/>
                </a:solidFill>
                <a:latin typeface="BerlingLTStd-Italic"/>
              </a:rPr>
              <a:t>push</a:t>
            </a:r>
            <a:r>
              <a:rPr lang="en-US" b="1" i="0" u="none" strike="noStrike" baseline="0" dirty="0">
                <a:solidFill>
                  <a:srgbClr val="00B0F0"/>
                </a:solidFill>
                <a:latin typeface="BerlingLTStd-Roman"/>
              </a:rPr>
              <a:t>, </a:t>
            </a:r>
            <a:r>
              <a:rPr lang="en-US" b="1" i="1" u="none" strike="noStrike" baseline="0" dirty="0">
                <a:solidFill>
                  <a:srgbClr val="00B0F0"/>
                </a:solidFill>
                <a:latin typeface="BerlingLTStd-Italic"/>
              </a:rPr>
              <a:t>pop</a:t>
            </a:r>
            <a:r>
              <a:rPr lang="en-US" b="1" i="0" u="none" strike="noStrike" baseline="0" dirty="0">
                <a:solidFill>
                  <a:srgbClr val="00B0F0"/>
                </a:solidFill>
                <a:latin typeface="BerlingLTStd-Roman"/>
              </a:rPr>
              <a:t>, and </a:t>
            </a:r>
            <a:r>
              <a:rPr lang="en-US" b="1" i="1" u="none" strike="noStrike" baseline="0" dirty="0">
                <a:solidFill>
                  <a:srgbClr val="00B0F0"/>
                </a:solidFill>
                <a:latin typeface="BerlingLTStd-Italic"/>
              </a:rPr>
              <a:t>empty,</a:t>
            </a:r>
            <a:r>
              <a:rPr lang="en-US" b="0" i="1" u="none" strike="noStrike" baseline="0" dirty="0">
                <a:latin typeface="BerlingLTStd-Italic"/>
              </a:rPr>
              <a:t> </a:t>
            </a:r>
            <a:r>
              <a:rPr lang="en-US" b="0" i="0" u="none" strike="noStrike" baseline="0" dirty="0">
                <a:latin typeface="BerlingLTStd-Roman"/>
              </a:rPr>
              <a:t>which we define in this chapter.</a:t>
            </a:r>
            <a:endParaRPr lang="en-US" dirty="0"/>
          </a:p>
        </p:txBody>
      </p:sp>
      <p:pic>
        <p:nvPicPr>
          <p:cNvPr id="5" name="Picture 4">
            <a:extLst>
              <a:ext uri="{FF2B5EF4-FFF2-40B4-BE49-F238E27FC236}">
                <a16:creationId xmlns:a16="http://schemas.microsoft.com/office/drawing/2014/main" id="{0E79EDBB-82B7-4544-AD71-9F5BA778CCB2}"/>
              </a:ext>
            </a:extLst>
          </p:cNvPr>
          <p:cNvPicPr>
            <a:picLocks noChangeAspect="1"/>
          </p:cNvPicPr>
          <p:nvPr/>
        </p:nvPicPr>
        <p:blipFill>
          <a:blip r:embed="rId2"/>
          <a:stretch>
            <a:fillRect/>
          </a:stretch>
        </p:blipFill>
        <p:spPr>
          <a:xfrm>
            <a:off x="2418795" y="2379216"/>
            <a:ext cx="6700442" cy="1544714"/>
          </a:xfrm>
          <a:prstGeom prst="rect">
            <a:avLst/>
          </a:prstGeom>
        </p:spPr>
      </p:pic>
      <p:pic>
        <p:nvPicPr>
          <p:cNvPr id="7" name="Picture 6">
            <a:extLst>
              <a:ext uri="{FF2B5EF4-FFF2-40B4-BE49-F238E27FC236}">
                <a16:creationId xmlns:a16="http://schemas.microsoft.com/office/drawing/2014/main" id="{7F8010AC-C568-4DAA-BFCA-2B84DA314647}"/>
              </a:ext>
            </a:extLst>
          </p:cNvPr>
          <p:cNvPicPr>
            <a:picLocks noChangeAspect="1"/>
          </p:cNvPicPr>
          <p:nvPr/>
        </p:nvPicPr>
        <p:blipFill>
          <a:blip r:embed="rId3"/>
          <a:stretch>
            <a:fillRect/>
          </a:stretch>
        </p:blipFill>
        <p:spPr>
          <a:xfrm>
            <a:off x="2418795" y="4542297"/>
            <a:ext cx="6679622" cy="1450130"/>
          </a:xfrm>
          <a:prstGeom prst="rect">
            <a:avLst/>
          </a:prstGeom>
        </p:spPr>
      </p:pic>
      <p:sp>
        <p:nvSpPr>
          <p:cNvPr id="8" name="TextBox 7">
            <a:extLst>
              <a:ext uri="{FF2B5EF4-FFF2-40B4-BE49-F238E27FC236}">
                <a16:creationId xmlns:a16="http://schemas.microsoft.com/office/drawing/2014/main" id="{0CD9D884-C7C3-4F7B-874D-C5634C829AF0}"/>
              </a:ext>
            </a:extLst>
          </p:cNvPr>
          <p:cNvSpPr txBox="1"/>
          <p:nvPr/>
        </p:nvSpPr>
        <p:spPr>
          <a:xfrm>
            <a:off x="3810740" y="4048447"/>
            <a:ext cx="6094520" cy="369332"/>
          </a:xfrm>
          <a:prstGeom prst="rect">
            <a:avLst/>
          </a:prstGeom>
          <a:noFill/>
        </p:spPr>
        <p:txBody>
          <a:bodyPr wrap="square">
            <a:spAutoFit/>
          </a:bodyPr>
          <a:lstStyle/>
          <a:p>
            <a:r>
              <a:rPr lang="en-US" sz="1800" b="1" i="0" u="none" strike="noStrike" baseline="0" dirty="0">
                <a:latin typeface="Frutiger-Bold"/>
              </a:rPr>
              <a:t>Figure 12.2 </a:t>
            </a:r>
            <a:r>
              <a:rPr lang="en-US" sz="1800" b="0" i="1" u="none" strike="noStrike" baseline="0" dirty="0">
                <a:latin typeface="Frutiger-Italic"/>
              </a:rPr>
              <a:t>Three representations of stacks</a:t>
            </a:r>
            <a:endParaRPr lang="en-US" dirty="0"/>
          </a:p>
        </p:txBody>
      </p:sp>
      <p:sp>
        <p:nvSpPr>
          <p:cNvPr id="9" name="TextBox 8">
            <a:extLst>
              <a:ext uri="{FF2B5EF4-FFF2-40B4-BE49-F238E27FC236}">
                <a16:creationId xmlns:a16="http://schemas.microsoft.com/office/drawing/2014/main" id="{0A4B7C1B-5B86-4111-94DF-CC3FDFFBE009}"/>
              </a:ext>
            </a:extLst>
          </p:cNvPr>
          <p:cNvSpPr txBox="1"/>
          <p:nvPr/>
        </p:nvSpPr>
        <p:spPr>
          <a:xfrm>
            <a:off x="3810740" y="6116945"/>
            <a:ext cx="609452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.15 </a:t>
            </a:r>
            <a:r>
              <a:rPr lang="en-US" sz="1800" b="0" i="1" u="none" strike="noStrike" baseline="0" dirty="0">
                <a:latin typeface="Frutiger-Italic"/>
              </a:rPr>
              <a:t>Three representations of stacks</a:t>
            </a:r>
            <a:endParaRPr lang="en-US" dirty="0"/>
          </a:p>
        </p:txBody>
      </p:sp>
    </p:spTree>
    <p:extLst>
      <p:ext uri="{BB962C8B-B14F-4D97-AF65-F5344CB8AC3E}">
        <p14:creationId xmlns:p14="http://schemas.microsoft.com/office/powerpoint/2010/main" val="2929420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B88B3-3F83-47DE-8FC8-E40DDBB850A8}"/>
              </a:ext>
            </a:extLst>
          </p:cNvPr>
          <p:cNvSpPr>
            <a:spLocks noGrp="1"/>
          </p:cNvSpPr>
          <p:nvPr>
            <p:ph type="title"/>
          </p:nvPr>
        </p:nvSpPr>
        <p:spPr/>
        <p:txBody>
          <a:bodyPr/>
          <a:lstStyle/>
          <a:p>
            <a:r>
              <a:rPr lang="en-US" dirty="0"/>
              <a:t>3. QUEUES</a:t>
            </a:r>
          </a:p>
        </p:txBody>
      </p:sp>
      <p:sp>
        <p:nvSpPr>
          <p:cNvPr id="3" name="Content Placeholder 2">
            <a:extLst>
              <a:ext uri="{FF2B5EF4-FFF2-40B4-BE49-F238E27FC236}">
                <a16:creationId xmlns:a16="http://schemas.microsoft.com/office/drawing/2014/main" id="{04C58604-D067-43E0-914D-DDD5BE08747B}"/>
              </a:ext>
            </a:extLst>
          </p:cNvPr>
          <p:cNvSpPr>
            <a:spLocks noGrp="1"/>
          </p:cNvSpPr>
          <p:nvPr>
            <p:ph idx="1"/>
          </p:nvPr>
        </p:nvSpPr>
        <p:spPr>
          <a:xfrm>
            <a:off x="1104900" y="1600200"/>
            <a:ext cx="9982200" cy="1471474"/>
          </a:xfrm>
        </p:spPr>
        <p:txBody>
          <a:bodyPr/>
          <a:lstStyle/>
          <a:p>
            <a:r>
              <a:rPr lang="en-US" dirty="0"/>
              <a:t>A queue is a linear list in which data can only be inserted at one end, called the rear, and deleted from the other end, called the front. These restrictions ensure that the data are processed through the queue in the order in which it is received. In other words, a queue is a first in, first out (FIFO) structure.</a:t>
            </a:r>
          </a:p>
        </p:txBody>
      </p:sp>
      <p:pic>
        <p:nvPicPr>
          <p:cNvPr id="5" name="Picture 4">
            <a:extLst>
              <a:ext uri="{FF2B5EF4-FFF2-40B4-BE49-F238E27FC236}">
                <a16:creationId xmlns:a16="http://schemas.microsoft.com/office/drawing/2014/main" id="{A4F0ABD6-5249-457A-ACC0-7451AC58FBE0}"/>
              </a:ext>
            </a:extLst>
          </p:cNvPr>
          <p:cNvPicPr>
            <a:picLocks noChangeAspect="1"/>
          </p:cNvPicPr>
          <p:nvPr/>
        </p:nvPicPr>
        <p:blipFill>
          <a:blip r:embed="rId2"/>
          <a:stretch>
            <a:fillRect/>
          </a:stretch>
        </p:blipFill>
        <p:spPr>
          <a:xfrm>
            <a:off x="1973153" y="3245545"/>
            <a:ext cx="8245693" cy="1547421"/>
          </a:xfrm>
          <a:prstGeom prst="rect">
            <a:avLst/>
          </a:prstGeom>
        </p:spPr>
      </p:pic>
      <p:sp>
        <p:nvSpPr>
          <p:cNvPr id="7" name="TextBox 6">
            <a:extLst>
              <a:ext uri="{FF2B5EF4-FFF2-40B4-BE49-F238E27FC236}">
                <a16:creationId xmlns:a16="http://schemas.microsoft.com/office/drawing/2014/main" id="{80217A05-E47C-4D74-A192-0DFE83199A40}"/>
              </a:ext>
            </a:extLst>
          </p:cNvPr>
          <p:cNvSpPr txBox="1"/>
          <p:nvPr/>
        </p:nvSpPr>
        <p:spPr>
          <a:xfrm>
            <a:off x="3118281" y="5164129"/>
            <a:ext cx="609452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.16 </a:t>
            </a:r>
            <a:r>
              <a:rPr lang="en-US" sz="1800" b="0" i="1" u="none" strike="noStrike" baseline="0" dirty="0">
                <a:latin typeface="Frutiger-Italic"/>
              </a:rPr>
              <a:t>Two representations of queues</a:t>
            </a:r>
            <a:endParaRPr lang="en-US" dirty="0"/>
          </a:p>
        </p:txBody>
      </p:sp>
    </p:spTree>
    <p:extLst>
      <p:ext uri="{BB962C8B-B14F-4D97-AF65-F5344CB8AC3E}">
        <p14:creationId xmlns:p14="http://schemas.microsoft.com/office/powerpoint/2010/main" val="50951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12176-3746-4469-BC94-C0AF4D3834EA}"/>
              </a:ext>
            </a:extLst>
          </p:cNvPr>
          <p:cNvSpPr>
            <a:spLocks noGrp="1"/>
          </p:cNvSpPr>
          <p:nvPr>
            <p:ph type="title"/>
          </p:nvPr>
        </p:nvSpPr>
        <p:spPr/>
        <p:txBody>
          <a:bodyPr/>
          <a:lstStyle/>
          <a:p>
            <a:r>
              <a:rPr lang="en-US" dirty="0"/>
              <a:t>Operations on queues</a:t>
            </a:r>
          </a:p>
        </p:txBody>
      </p:sp>
      <p:sp>
        <p:nvSpPr>
          <p:cNvPr id="3" name="Content Placeholder 2">
            <a:extLst>
              <a:ext uri="{FF2B5EF4-FFF2-40B4-BE49-F238E27FC236}">
                <a16:creationId xmlns:a16="http://schemas.microsoft.com/office/drawing/2014/main" id="{033B5D0E-6A5D-4402-B063-3AE1A31A3AC2}"/>
              </a:ext>
            </a:extLst>
          </p:cNvPr>
          <p:cNvSpPr>
            <a:spLocks noGrp="1"/>
          </p:cNvSpPr>
          <p:nvPr>
            <p:ph idx="1"/>
          </p:nvPr>
        </p:nvSpPr>
        <p:spPr>
          <a:xfrm>
            <a:off x="1104900" y="1600200"/>
            <a:ext cx="9982200" cy="983202"/>
          </a:xfrm>
        </p:spPr>
        <p:txBody>
          <a:bodyPr/>
          <a:lstStyle/>
          <a:p>
            <a:pPr algn="l"/>
            <a:r>
              <a:rPr lang="en-US" sz="1800" b="1" i="1" u="none" strike="noStrike" baseline="0" dirty="0">
                <a:latin typeface="Frutiger-BoldItalic"/>
              </a:rPr>
              <a:t>The queue operation</a:t>
            </a:r>
          </a:p>
          <a:p>
            <a:pPr algn="l"/>
            <a:r>
              <a:rPr lang="en-US" sz="1800" b="0" i="0" u="none" strike="noStrike" baseline="0" dirty="0">
                <a:latin typeface="BerlingLTStd-Roman"/>
              </a:rPr>
              <a:t>The </a:t>
            </a:r>
            <a:r>
              <a:rPr lang="en-US" sz="1800" b="0" i="1" u="none" strike="noStrike" baseline="0" dirty="0">
                <a:latin typeface="BerlingLTStd-Italic"/>
              </a:rPr>
              <a:t>queue </a:t>
            </a:r>
            <a:r>
              <a:rPr lang="en-US" sz="1800" b="0" i="0" u="none" strike="noStrike" baseline="0" dirty="0">
                <a:latin typeface="BerlingLTStd-Roman"/>
              </a:rPr>
              <a:t>operation creates an empty queue. The following shows the format:</a:t>
            </a:r>
          </a:p>
          <a:p>
            <a:pPr algn="l"/>
            <a:endParaRPr lang="en-US" dirty="0"/>
          </a:p>
        </p:txBody>
      </p:sp>
      <p:pic>
        <p:nvPicPr>
          <p:cNvPr id="5" name="Picture 4">
            <a:extLst>
              <a:ext uri="{FF2B5EF4-FFF2-40B4-BE49-F238E27FC236}">
                <a16:creationId xmlns:a16="http://schemas.microsoft.com/office/drawing/2014/main" id="{A3F0B41A-6D80-4280-A321-D06E346FE209}"/>
              </a:ext>
            </a:extLst>
          </p:cNvPr>
          <p:cNvPicPr>
            <a:picLocks noChangeAspect="1"/>
          </p:cNvPicPr>
          <p:nvPr/>
        </p:nvPicPr>
        <p:blipFill>
          <a:blip r:embed="rId2"/>
          <a:stretch>
            <a:fillRect/>
          </a:stretch>
        </p:blipFill>
        <p:spPr>
          <a:xfrm>
            <a:off x="2720976" y="2583402"/>
            <a:ext cx="4868820" cy="346229"/>
          </a:xfrm>
          <a:prstGeom prst="rect">
            <a:avLst/>
          </a:prstGeom>
        </p:spPr>
      </p:pic>
      <p:pic>
        <p:nvPicPr>
          <p:cNvPr id="7" name="Picture 6">
            <a:extLst>
              <a:ext uri="{FF2B5EF4-FFF2-40B4-BE49-F238E27FC236}">
                <a16:creationId xmlns:a16="http://schemas.microsoft.com/office/drawing/2014/main" id="{2BA4065E-724D-401B-B9C4-72F22272E513}"/>
              </a:ext>
            </a:extLst>
          </p:cNvPr>
          <p:cNvPicPr>
            <a:picLocks noChangeAspect="1"/>
          </p:cNvPicPr>
          <p:nvPr/>
        </p:nvPicPr>
        <p:blipFill>
          <a:blip r:embed="rId3"/>
          <a:stretch>
            <a:fillRect/>
          </a:stretch>
        </p:blipFill>
        <p:spPr>
          <a:xfrm>
            <a:off x="2720976" y="3566604"/>
            <a:ext cx="5659544" cy="1345758"/>
          </a:xfrm>
          <a:prstGeom prst="rect">
            <a:avLst/>
          </a:prstGeom>
        </p:spPr>
      </p:pic>
      <p:sp>
        <p:nvSpPr>
          <p:cNvPr id="9" name="TextBox 8">
            <a:extLst>
              <a:ext uri="{FF2B5EF4-FFF2-40B4-BE49-F238E27FC236}">
                <a16:creationId xmlns:a16="http://schemas.microsoft.com/office/drawing/2014/main" id="{A8F36FAE-DD53-491A-A5DF-54917F93E604}"/>
              </a:ext>
            </a:extLst>
          </p:cNvPr>
          <p:cNvSpPr txBox="1"/>
          <p:nvPr/>
        </p:nvSpPr>
        <p:spPr>
          <a:xfrm>
            <a:off x="3686452" y="5257800"/>
            <a:ext cx="609452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.17 </a:t>
            </a:r>
            <a:r>
              <a:rPr lang="en-US" sz="1800" b="0" i="1" u="none" strike="noStrike" baseline="0" dirty="0">
                <a:latin typeface="Frutiger-Italic"/>
              </a:rPr>
              <a:t>The enqueue operation</a:t>
            </a:r>
            <a:endParaRPr lang="en-US" dirty="0"/>
          </a:p>
        </p:txBody>
      </p:sp>
    </p:spTree>
    <p:extLst>
      <p:ext uri="{BB962C8B-B14F-4D97-AF65-F5344CB8AC3E}">
        <p14:creationId xmlns:p14="http://schemas.microsoft.com/office/powerpoint/2010/main" val="33488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37DED-52E6-4839-9670-EC380463B643}"/>
              </a:ext>
            </a:extLst>
          </p:cNvPr>
          <p:cNvSpPr>
            <a:spLocks noGrp="1"/>
          </p:cNvSpPr>
          <p:nvPr>
            <p:ph type="title"/>
          </p:nvPr>
        </p:nvSpPr>
        <p:spPr/>
        <p:txBody>
          <a:bodyPr/>
          <a:lstStyle/>
          <a:p>
            <a:r>
              <a:rPr lang="en-US" dirty="0"/>
              <a:t>Operations on queues (</a:t>
            </a:r>
            <a:r>
              <a:rPr lang="en-US" dirty="0" err="1"/>
              <a:t>cont</a:t>
            </a:r>
            <a:r>
              <a:rPr lang="en-US" dirty="0"/>
              <a:t>)</a:t>
            </a:r>
          </a:p>
        </p:txBody>
      </p:sp>
      <p:sp>
        <p:nvSpPr>
          <p:cNvPr id="3" name="Content Placeholder 2">
            <a:extLst>
              <a:ext uri="{FF2B5EF4-FFF2-40B4-BE49-F238E27FC236}">
                <a16:creationId xmlns:a16="http://schemas.microsoft.com/office/drawing/2014/main" id="{1137BD08-09E8-4984-9553-B4ED79E127FC}"/>
              </a:ext>
            </a:extLst>
          </p:cNvPr>
          <p:cNvSpPr>
            <a:spLocks noGrp="1"/>
          </p:cNvSpPr>
          <p:nvPr>
            <p:ph idx="1"/>
          </p:nvPr>
        </p:nvSpPr>
        <p:spPr/>
        <p:txBody>
          <a:bodyPr/>
          <a:lstStyle/>
          <a:p>
            <a:pPr algn="l"/>
            <a:r>
              <a:rPr lang="en-US" sz="1800" b="1" i="1" u="none" strike="noStrike" baseline="0">
                <a:latin typeface="Frutiger-BoldItalic"/>
              </a:rPr>
              <a:t>The dequeue operation</a:t>
            </a:r>
          </a:p>
          <a:p>
            <a:pPr algn="l"/>
            <a:r>
              <a:rPr lang="en-US" sz="1800" b="0" i="0" u="none" strike="noStrike" baseline="0">
                <a:latin typeface="BerlingLTStd-Roman"/>
              </a:rPr>
              <a:t>The </a:t>
            </a:r>
            <a:r>
              <a:rPr lang="en-US" sz="1800" b="1" i="0" u="none" strike="noStrike" baseline="0">
                <a:latin typeface="BerlingLTStd-Bold"/>
              </a:rPr>
              <a:t>dequeue </a:t>
            </a:r>
            <a:r>
              <a:rPr lang="en-US" sz="1800" b="0" i="0" u="none" strike="noStrike" baseline="0">
                <a:latin typeface="BerlingLTStd-Roman"/>
              </a:rPr>
              <a:t>operation deletes the item at the front of the queue. The following shows the format:</a:t>
            </a:r>
          </a:p>
          <a:p>
            <a:pPr algn="l"/>
            <a:endParaRPr lang="en-US" dirty="0"/>
          </a:p>
        </p:txBody>
      </p:sp>
      <p:pic>
        <p:nvPicPr>
          <p:cNvPr id="5" name="Picture 4">
            <a:extLst>
              <a:ext uri="{FF2B5EF4-FFF2-40B4-BE49-F238E27FC236}">
                <a16:creationId xmlns:a16="http://schemas.microsoft.com/office/drawing/2014/main" id="{52A06E2F-72E0-4AE7-ADF6-14F77DBAB4BA}"/>
              </a:ext>
            </a:extLst>
          </p:cNvPr>
          <p:cNvPicPr>
            <a:picLocks noChangeAspect="1"/>
          </p:cNvPicPr>
          <p:nvPr/>
        </p:nvPicPr>
        <p:blipFill>
          <a:blip r:embed="rId2"/>
          <a:stretch>
            <a:fillRect/>
          </a:stretch>
        </p:blipFill>
        <p:spPr>
          <a:xfrm>
            <a:off x="3128357" y="2616567"/>
            <a:ext cx="5114366" cy="410719"/>
          </a:xfrm>
          <a:prstGeom prst="rect">
            <a:avLst/>
          </a:prstGeom>
        </p:spPr>
      </p:pic>
      <p:pic>
        <p:nvPicPr>
          <p:cNvPr id="7" name="Picture 6">
            <a:extLst>
              <a:ext uri="{FF2B5EF4-FFF2-40B4-BE49-F238E27FC236}">
                <a16:creationId xmlns:a16="http://schemas.microsoft.com/office/drawing/2014/main" id="{73A7C8FC-DADF-4A48-AE4E-F00A4EB281EC}"/>
              </a:ext>
            </a:extLst>
          </p:cNvPr>
          <p:cNvPicPr>
            <a:picLocks noChangeAspect="1"/>
          </p:cNvPicPr>
          <p:nvPr/>
        </p:nvPicPr>
        <p:blipFill>
          <a:blip r:embed="rId3"/>
          <a:stretch>
            <a:fillRect/>
          </a:stretch>
        </p:blipFill>
        <p:spPr>
          <a:xfrm>
            <a:off x="2613451" y="3345544"/>
            <a:ext cx="6090189" cy="1581563"/>
          </a:xfrm>
          <a:prstGeom prst="rect">
            <a:avLst/>
          </a:prstGeom>
        </p:spPr>
      </p:pic>
      <p:sp>
        <p:nvSpPr>
          <p:cNvPr id="11" name="TextBox 10">
            <a:extLst>
              <a:ext uri="{FF2B5EF4-FFF2-40B4-BE49-F238E27FC236}">
                <a16:creationId xmlns:a16="http://schemas.microsoft.com/office/drawing/2014/main" id="{13D1F88C-12D7-4425-9DE6-C2A1131C5B2F}"/>
              </a:ext>
            </a:extLst>
          </p:cNvPr>
          <p:cNvSpPr txBox="1"/>
          <p:nvPr/>
        </p:nvSpPr>
        <p:spPr>
          <a:xfrm>
            <a:off x="3810740" y="5257800"/>
            <a:ext cx="609452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.18 </a:t>
            </a:r>
            <a:r>
              <a:rPr lang="en-US" sz="1800" b="0" i="1" u="none" strike="noStrike" baseline="0" dirty="0">
                <a:latin typeface="Frutiger-Italic"/>
              </a:rPr>
              <a:t>The dequeue operation</a:t>
            </a:r>
            <a:endParaRPr lang="en-US" dirty="0"/>
          </a:p>
        </p:txBody>
      </p:sp>
    </p:spTree>
    <p:extLst>
      <p:ext uri="{BB962C8B-B14F-4D97-AF65-F5344CB8AC3E}">
        <p14:creationId xmlns:p14="http://schemas.microsoft.com/office/powerpoint/2010/main" val="3664790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6CC50-8D18-4FDB-B327-5EEADB152D73}"/>
              </a:ext>
            </a:extLst>
          </p:cNvPr>
          <p:cNvSpPr>
            <a:spLocks noGrp="1"/>
          </p:cNvSpPr>
          <p:nvPr>
            <p:ph type="title"/>
          </p:nvPr>
        </p:nvSpPr>
        <p:spPr/>
        <p:txBody>
          <a:bodyPr/>
          <a:lstStyle/>
          <a:p>
            <a:r>
              <a:rPr lang="en-US" dirty="0"/>
              <a:t>Operations on queues (</a:t>
            </a:r>
            <a:r>
              <a:rPr lang="en-US" dirty="0" err="1"/>
              <a:t>cont</a:t>
            </a:r>
            <a:r>
              <a:rPr lang="en-US" dirty="0"/>
              <a:t>)</a:t>
            </a:r>
          </a:p>
        </p:txBody>
      </p:sp>
      <p:sp>
        <p:nvSpPr>
          <p:cNvPr id="3" name="Content Placeholder 2">
            <a:extLst>
              <a:ext uri="{FF2B5EF4-FFF2-40B4-BE49-F238E27FC236}">
                <a16:creationId xmlns:a16="http://schemas.microsoft.com/office/drawing/2014/main" id="{0B3DEDCE-D14E-4DBD-9E5F-A799FC1EA789}"/>
              </a:ext>
            </a:extLst>
          </p:cNvPr>
          <p:cNvSpPr>
            <a:spLocks noGrp="1"/>
          </p:cNvSpPr>
          <p:nvPr>
            <p:ph idx="1"/>
          </p:nvPr>
        </p:nvSpPr>
        <p:spPr/>
        <p:txBody>
          <a:bodyPr/>
          <a:lstStyle/>
          <a:p>
            <a:pPr algn="l"/>
            <a:r>
              <a:rPr lang="en-US" sz="1800" b="1" i="1" u="none" strike="noStrike" baseline="0" dirty="0">
                <a:latin typeface="Frutiger-BoldItalic"/>
              </a:rPr>
              <a:t>The empty operation</a:t>
            </a:r>
          </a:p>
          <a:p>
            <a:pPr algn="l"/>
            <a:r>
              <a:rPr lang="en-US" sz="1800" b="0" i="0" u="none" strike="noStrike" baseline="0" dirty="0">
                <a:latin typeface="BerlingLTStd-Roman"/>
              </a:rPr>
              <a:t>The </a:t>
            </a:r>
            <a:r>
              <a:rPr lang="en-US" sz="1800" b="0" i="1" u="none" strike="noStrike" baseline="0" dirty="0">
                <a:latin typeface="BerlingLTStd-Italic"/>
              </a:rPr>
              <a:t>empty </a:t>
            </a:r>
            <a:r>
              <a:rPr lang="en-US" sz="1800" b="0" i="0" u="none" strike="noStrike" baseline="0" dirty="0">
                <a:latin typeface="BerlingLTStd-Roman"/>
              </a:rPr>
              <a:t>operation checks the status of the queue. The following shows the format:</a:t>
            </a:r>
          </a:p>
          <a:p>
            <a:pPr algn="l"/>
            <a:endParaRPr lang="en-US" dirty="0"/>
          </a:p>
        </p:txBody>
      </p:sp>
      <p:pic>
        <p:nvPicPr>
          <p:cNvPr id="5" name="Picture 4">
            <a:extLst>
              <a:ext uri="{FF2B5EF4-FFF2-40B4-BE49-F238E27FC236}">
                <a16:creationId xmlns:a16="http://schemas.microsoft.com/office/drawing/2014/main" id="{B03AFF8D-82E9-4337-A121-CED5867A859B}"/>
              </a:ext>
            </a:extLst>
          </p:cNvPr>
          <p:cNvPicPr>
            <a:picLocks noChangeAspect="1"/>
          </p:cNvPicPr>
          <p:nvPr/>
        </p:nvPicPr>
        <p:blipFill>
          <a:blip r:embed="rId2"/>
          <a:stretch>
            <a:fillRect/>
          </a:stretch>
        </p:blipFill>
        <p:spPr>
          <a:xfrm>
            <a:off x="3265523" y="2566544"/>
            <a:ext cx="4944684" cy="389720"/>
          </a:xfrm>
          <a:prstGeom prst="rect">
            <a:avLst/>
          </a:prstGeom>
        </p:spPr>
      </p:pic>
    </p:spTree>
    <p:extLst>
      <p:ext uri="{BB962C8B-B14F-4D97-AF65-F5344CB8AC3E}">
        <p14:creationId xmlns:p14="http://schemas.microsoft.com/office/powerpoint/2010/main" val="99959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A7CDA-6984-48D5-8418-DAB002CECBAC}"/>
              </a:ext>
            </a:extLst>
          </p:cNvPr>
          <p:cNvSpPr>
            <a:spLocks noGrp="1"/>
          </p:cNvSpPr>
          <p:nvPr>
            <p:ph type="title"/>
          </p:nvPr>
        </p:nvSpPr>
        <p:spPr/>
        <p:txBody>
          <a:bodyPr/>
          <a:lstStyle/>
          <a:p>
            <a:r>
              <a:rPr lang="en-US" dirty="0"/>
              <a:t>Queue ADT</a:t>
            </a:r>
          </a:p>
        </p:txBody>
      </p:sp>
      <p:sp>
        <p:nvSpPr>
          <p:cNvPr id="3" name="Content Placeholder 2">
            <a:extLst>
              <a:ext uri="{FF2B5EF4-FFF2-40B4-BE49-F238E27FC236}">
                <a16:creationId xmlns:a16="http://schemas.microsoft.com/office/drawing/2014/main" id="{1BD04705-6BD0-4B3F-8001-F59C4CD22A99}"/>
              </a:ext>
            </a:extLst>
          </p:cNvPr>
          <p:cNvSpPr>
            <a:spLocks noGrp="1"/>
          </p:cNvSpPr>
          <p:nvPr>
            <p:ph idx="1"/>
          </p:nvPr>
        </p:nvSpPr>
        <p:spPr>
          <a:xfrm>
            <a:off x="1104900" y="1600200"/>
            <a:ext cx="9982200" cy="619217"/>
          </a:xfrm>
        </p:spPr>
        <p:txBody>
          <a:bodyPr/>
          <a:lstStyle/>
          <a:p>
            <a:r>
              <a:rPr lang="en-US" sz="1800" b="0" i="0" u="none" strike="noStrike" baseline="0" dirty="0">
                <a:latin typeface="BerlingLTStd-Roman"/>
              </a:rPr>
              <a:t>We define a queue as an ADT as shown below:</a:t>
            </a:r>
            <a:endParaRPr lang="en-US" dirty="0"/>
          </a:p>
        </p:txBody>
      </p:sp>
      <p:pic>
        <p:nvPicPr>
          <p:cNvPr id="5" name="Picture 4">
            <a:extLst>
              <a:ext uri="{FF2B5EF4-FFF2-40B4-BE49-F238E27FC236}">
                <a16:creationId xmlns:a16="http://schemas.microsoft.com/office/drawing/2014/main" id="{1DD57202-9015-4A33-84D0-9188BEDAF9A3}"/>
              </a:ext>
            </a:extLst>
          </p:cNvPr>
          <p:cNvPicPr>
            <a:picLocks noChangeAspect="1"/>
          </p:cNvPicPr>
          <p:nvPr/>
        </p:nvPicPr>
        <p:blipFill>
          <a:blip r:embed="rId2"/>
          <a:stretch>
            <a:fillRect/>
          </a:stretch>
        </p:blipFill>
        <p:spPr>
          <a:xfrm>
            <a:off x="1775575" y="2052174"/>
            <a:ext cx="8689635" cy="3205626"/>
          </a:xfrm>
          <a:prstGeom prst="rect">
            <a:avLst/>
          </a:prstGeom>
        </p:spPr>
      </p:pic>
    </p:spTree>
    <p:extLst>
      <p:ext uri="{BB962C8B-B14F-4D97-AF65-F5344CB8AC3E}">
        <p14:creationId xmlns:p14="http://schemas.microsoft.com/office/powerpoint/2010/main" val="906602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5816-480F-4562-A0B0-67911686C9B4}"/>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AE2D34A0-3683-4DDE-9682-58E4F15C353A}"/>
              </a:ext>
            </a:extLst>
          </p:cNvPr>
          <p:cNvSpPr>
            <a:spLocks noGrp="1"/>
          </p:cNvSpPr>
          <p:nvPr>
            <p:ph idx="1"/>
          </p:nvPr>
        </p:nvSpPr>
        <p:spPr>
          <a:xfrm>
            <a:off x="1104899" y="1600200"/>
            <a:ext cx="10382805" cy="4572000"/>
          </a:xfrm>
        </p:spPr>
        <p:txBody>
          <a:bodyPr>
            <a:noAutofit/>
          </a:bodyPr>
          <a:lstStyle/>
          <a:p>
            <a:pPr marL="0" indent="0">
              <a:buNone/>
            </a:pPr>
            <a:r>
              <a:rPr lang="en-US" sz="1800" b="1" dirty="0">
                <a:solidFill>
                  <a:srgbClr val="FF0000"/>
                </a:solidFill>
              </a:rPr>
              <a:t>After studying this chapter, the student should be able to:</a:t>
            </a:r>
            <a:endParaRPr lang="en-US" sz="1800" b="0" i="0" u="none" strike="noStrike" baseline="0" dirty="0">
              <a:solidFill>
                <a:srgbClr val="000000"/>
              </a:solidFill>
              <a:latin typeface="Times New Roman" panose="02020603050405020304" pitchFamily="18" charset="0"/>
            </a:endParaRPr>
          </a:p>
          <a:p>
            <a:pPr algn="l"/>
            <a:r>
              <a:rPr lang="en-US" sz="1800" b="0" i="0" u="none" strike="noStrike" baseline="0" dirty="0">
                <a:latin typeface="BerlingLTStd-Roman"/>
              </a:rPr>
              <a:t>Define a data structure.</a:t>
            </a:r>
          </a:p>
          <a:p>
            <a:pPr algn="l"/>
            <a:r>
              <a:rPr lang="en-US" sz="1800" b="0" i="0" u="none" strike="noStrike" baseline="0" dirty="0">
                <a:latin typeface="BerlingLTStd-Roman"/>
              </a:rPr>
              <a:t>Define an array as a data structure and how it is used to store a list of data items.</a:t>
            </a:r>
          </a:p>
          <a:p>
            <a:pPr algn="l"/>
            <a:r>
              <a:rPr lang="en-US" sz="1800" b="0" i="0" u="none" strike="noStrike" baseline="0" dirty="0">
                <a:latin typeface="BerlingLTStd-Roman"/>
              </a:rPr>
              <a:t>Distinguish between the name of an array and the names of the elements in an array.</a:t>
            </a:r>
          </a:p>
          <a:p>
            <a:pPr algn="l"/>
            <a:r>
              <a:rPr lang="en-US" sz="1800" b="0" i="0" u="none" strike="noStrike" baseline="0" dirty="0">
                <a:latin typeface="BerlingLTStd-Roman"/>
              </a:rPr>
              <a:t>Describe operations defined for an array.</a:t>
            </a:r>
          </a:p>
          <a:p>
            <a:pPr algn="l"/>
            <a:r>
              <a:rPr lang="en-US" sz="1800" b="0" i="0" u="none" strike="noStrike" baseline="0" dirty="0">
                <a:latin typeface="BerlingLTStd-Roman"/>
              </a:rPr>
              <a:t>Define a record as a data structure and how it is used to store attributes belonging to a single data element.</a:t>
            </a:r>
          </a:p>
          <a:p>
            <a:pPr algn="l"/>
            <a:r>
              <a:rPr lang="en-US" sz="1800" b="0" i="0" u="none" strike="noStrike" baseline="0" dirty="0">
                <a:latin typeface="BerlingLTStd-Roman"/>
              </a:rPr>
              <a:t>Distinguish between the name of a record and the names of its fields.</a:t>
            </a:r>
          </a:p>
          <a:p>
            <a:pPr algn="l"/>
            <a:r>
              <a:rPr lang="en-US" sz="1800" b="0" i="0" u="none" strike="noStrike" baseline="0" dirty="0">
                <a:latin typeface="BerlingLTStd-Roman"/>
              </a:rPr>
              <a:t>Define a linked list as a data structure and how it is implemented using pointers.</a:t>
            </a:r>
          </a:p>
          <a:p>
            <a:pPr algn="l"/>
            <a:r>
              <a:rPr lang="en-US" sz="1800" b="0" i="0" u="none" strike="noStrike" baseline="0" dirty="0">
                <a:latin typeface="BerlingLTStd-Roman"/>
              </a:rPr>
              <a:t>Describe operations defined for a linked list.</a:t>
            </a:r>
          </a:p>
          <a:p>
            <a:pPr algn="l"/>
            <a:r>
              <a:rPr lang="en-US" sz="1800" b="0" i="0" u="none" strike="noStrike" baseline="0" dirty="0">
                <a:latin typeface="BerlingLTStd-Roman"/>
              </a:rPr>
              <a:t>Compare and contrast arrays, records, and linked lists.</a:t>
            </a:r>
          </a:p>
          <a:p>
            <a:pPr algn="l"/>
            <a:r>
              <a:rPr lang="en-US" sz="1800" b="0" i="0" u="none" strike="noStrike" baseline="0" dirty="0">
                <a:latin typeface="BerlingLTStd-Roman"/>
              </a:rPr>
              <a:t>Define the applications of arrays, records, and linked lists.</a:t>
            </a:r>
            <a:endParaRPr lang="en-US" sz="180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57673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2353A-89C8-4B4C-818A-3E979C98A148}"/>
              </a:ext>
            </a:extLst>
          </p:cNvPr>
          <p:cNvSpPr>
            <a:spLocks noGrp="1"/>
          </p:cNvSpPr>
          <p:nvPr>
            <p:ph type="title"/>
          </p:nvPr>
        </p:nvSpPr>
        <p:spPr/>
        <p:txBody>
          <a:bodyPr/>
          <a:lstStyle/>
          <a:p>
            <a:r>
              <a:rPr lang="en-US" dirty="0"/>
              <a:t>Queue implementation</a:t>
            </a:r>
          </a:p>
        </p:txBody>
      </p:sp>
      <p:sp>
        <p:nvSpPr>
          <p:cNvPr id="3" name="Content Placeholder 2">
            <a:extLst>
              <a:ext uri="{FF2B5EF4-FFF2-40B4-BE49-F238E27FC236}">
                <a16:creationId xmlns:a16="http://schemas.microsoft.com/office/drawing/2014/main" id="{3A1B9831-8FB8-43BA-A9B2-9B1CA4AD0408}"/>
              </a:ext>
            </a:extLst>
          </p:cNvPr>
          <p:cNvSpPr>
            <a:spLocks noGrp="1"/>
          </p:cNvSpPr>
          <p:nvPr>
            <p:ph idx="1"/>
          </p:nvPr>
        </p:nvSpPr>
        <p:spPr>
          <a:xfrm>
            <a:off x="1104900" y="1600200"/>
            <a:ext cx="9982200" cy="1578006"/>
          </a:xfrm>
        </p:spPr>
        <p:txBody>
          <a:bodyPr/>
          <a:lstStyle/>
          <a:p>
            <a:r>
              <a:rPr lang="en-US" dirty="0"/>
              <a:t>At the ADT level, we use the queue and its four operations (</a:t>
            </a:r>
            <a:r>
              <a:rPr lang="en-US" b="1" dirty="0">
                <a:solidFill>
                  <a:srgbClr val="00B0F0"/>
                </a:solidFill>
              </a:rPr>
              <a:t>queue, enqueue, dequeue, and empty</a:t>
            </a:r>
            <a:r>
              <a:rPr lang="en-US" dirty="0"/>
              <a:t>): at the implementation level, we need to choose a data structure to implement it.</a:t>
            </a:r>
          </a:p>
          <a:p>
            <a:r>
              <a:rPr lang="en-US" dirty="0"/>
              <a:t>A queue ADT can be implemented using either an array or a linked list</a:t>
            </a:r>
          </a:p>
        </p:txBody>
      </p:sp>
      <p:pic>
        <p:nvPicPr>
          <p:cNvPr id="5" name="Picture 4">
            <a:extLst>
              <a:ext uri="{FF2B5EF4-FFF2-40B4-BE49-F238E27FC236}">
                <a16:creationId xmlns:a16="http://schemas.microsoft.com/office/drawing/2014/main" id="{6175B8A2-EA95-471A-BA85-82BF6CDF80DC}"/>
              </a:ext>
            </a:extLst>
          </p:cNvPr>
          <p:cNvPicPr>
            <a:picLocks noChangeAspect="1"/>
          </p:cNvPicPr>
          <p:nvPr/>
        </p:nvPicPr>
        <p:blipFill>
          <a:blip r:embed="rId2"/>
          <a:stretch>
            <a:fillRect/>
          </a:stretch>
        </p:blipFill>
        <p:spPr>
          <a:xfrm>
            <a:off x="3055460" y="3251982"/>
            <a:ext cx="5228823" cy="2717260"/>
          </a:xfrm>
          <a:prstGeom prst="rect">
            <a:avLst/>
          </a:prstGeom>
        </p:spPr>
      </p:pic>
      <p:sp>
        <p:nvSpPr>
          <p:cNvPr id="7" name="TextBox 6">
            <a:extLst>
              <a:ext uri="{FF2B5EF4-FFF2-40B4-BE49-F238E27FC236}">
                <a16:creationId xmlns:a16="http://schemas.microsoft.com/office/drawing/2014/main" id="{3EFA1AAD-42C4-4D3A-9A4F-C88641A096DA}"/>
              </a:ext>
            </a:extLst>
          </p:cNvPr>
          <p:cNvSpPr txBox="1"/>
          <p:nvPr/>
        </p:nvSpPr>
        <p:spPr>
          <a:xfrm>
            <a:off x="3517777" y="6043019"/>
            <a:ext cx="609452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.19 </a:t>
            </a:r>
            <a:r>
              <a:rPr lang="en-US" sz="1800" b="0" i="1" u="none" strike="noStrike" baseline="0" dirty="0">
                <a:latin typeface="Frutiger-Italic"/>
              </a:rPr>
              <a:t>Queue implementation</a:t>
            </a:r>
            <a:endParaRPr lang="en-US" dirty="0"/>
          </a:p>
        </p:txBody>
      </p:sp>
    </p:spTree>
    <p:extLst>
      <p:ext uri="{BB962C8B-B14F-4D97-AF65-F5344CB8AC3E}">
        <p14:creationId xmlns:p14="http://schemas.microsoft.com/office/powerpoint/2010/main" val="114996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46321-3D0C-48AE-B6F2-DB3BB33C4CE9}"/>
              </a:ext>
            </a:extLst>
          </p:cNvPr>
          <p:cNvSpPr>
            <a:spLocks noGrp="1"/>
          </p:cNvSpPr>
          <p:nvPr>
            <p:ph type="title"/>
          </p:nvPr>
        </p:nvSpPr>
        <p:spPr/>
        <p:txBody>
          <a:bodyPr/>
          <a:lstStyle/>
          <a:p>
            <a:r>
              <a:rPr lang="en-US" dirty="0"/>
              <a:t>3. TREES</a:t>
            </a:r>
          </a:p>
        </p:txBody>
      </p:sp>
      <p:sp>
        <p:nvSpPr>
          <p:cNvPr id="3" name="Content Placeholder 2">
            <a:extLst>
              <a:ext uri="{FF2B5EF4-FFF2-40B4-BE49-F238E27FC236}">
                <a16:creationId xmlns:a16="http://schemas.microsoft.com/office/drawing/2014/main" id="{08F14939-DAB2-4D60-B713-64FEF3E74782}"/>
              </a:ext>
            </a:extLst>
          </p:cNvPr>
          <p:cNvSpPr>
            <a:spLocks noGrp="1"/>
          </p:cNvSpPr>
          <p:nvPr>
            <p:ph idx="1"/>
          </p:nvPr>
        </p:nvSpPr>
        <p:spPr>
          <a:xfrm>
            <a:off x="1104900" y="1600200"/>
            <a:ext cx="9982200" cy="2163932"/>
          </a:xfrm>
        </p:spPr>
        <p:txBody>
          <a:bodyPr/>
          <a:lstStyle/>
          <a:p>
            <a:r>
              <a:rPr lang="en-US" dirty="0"/>
              <a:t>A tree consists of a finite set of elements, called nodes (or vertices), and a finite set of directed lines, called arcs, that connect pairs of the nodes. If the tree is not empty, one of the nodes, called the root, has no incoming arcs. </a:t>
            </a:r>
          </a:p>
          <a:p>
            <a:r>
              <a:rPr lang="en-US" dirty="0"/>
              <a:t>The other nodes in a tree can be reached from the root by following a unique path, which is a sequence of consecutive arcs. Tree structures are normally drawn upside down with the root at the top</a:t>
            </a:r>
          </a:p>
        </p:txBody>
      </p:sp>
      <p:pic>
        <p:nvPicPr>
          <p:cNvPr id="5" name="Picture 4">
            <a:extLst>
              <a:ext uri="{FF2B5EF4-FFF2-40B4-BE49-F238E27FC236}">
                <a16:creationId xmlns:a16="http://schemas.microsoft.com/office/drawing/2014/main" id="{28787690-5B4B-4C64-A748-817D68F0047D}"/>
              </a:ext>
            </a:extLst>
          </p:cNvPr>
          <p:cNvPicPr>
            <a:picLocks noChangeAspect="1"/>
          </p:cNvPicPr>
          <p:nvPr/>
        </p:nvPicPr>
        <p:blipFill>
          <a:blip r:embed="rId2"/>
          <a:stretch>
            <a:fillRect/>
          </a:stretch>
        </p:blipFill>
        <p:spPr>
          <a:xfrm>
            <a:off x="2724111" y="3764132"/>
            <a:ext cx="6939794" cy="1757779"/>
          </a:xfrm>
          <a:prstGeom prst="rect">
            <a:avLst/>
          </a:prstGeom>
        </p:spPr>
      </p:pic>
      <p:sp>
        <p:nvSpPr>
          <p:cNvPr id="7" name="TextBox 6">
            <a:extLst>
              <a:ext uri="{FF2B5EF4-FFF2-40B4-BE49-F238E27FC236}">
                <a16:creationId xmlns:a16="http://schemas.microsoft.com/office/drawing/2014/main" id="{1B720C98-AB62-4D7F-AA0F-748CF1E420D8}"/>
              </a:ext>
            </a:extLst>
          </p:cNvPr>
          <p:cNvSpPr txBox="1"/>
          <p:nvPr/>
        </p:nvSpPr>
        <p:spPr>
          <a:xfrm>
            <a:off x="4050437" y="5928064"/>
            <a:ext cx="609452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.20 </a:t>
            </a:r>
            <a:r>
              <a:rPr lang="en-US" sz="1800" b="0" i="1" u="none" strike="noStrike" baseline="0" dirty="0">
                <a:latin typeface="Frutiger-Italic"/>
              </a:rPr>
              <a:t>Tree representation</a:t>
            </a:r>
            <a:endParaRPr lang="en-US" dirty="0"/>
          </a:p>
        </p:txBody>
      </p:sp>
    </p:spTree>
    <p:extLst>
      <p:ext uri="{BB962C8B-B14F-4D97-AF65-F5344CB8AC3E}">
        <p14:creationId xmlns:p14="http://schemas.microsoft.com/office/powerpoint/2010/main" val="1579001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0DF41-AA81-495D-8DE7-C7686154C238}"/>
              </a:ext>
            </a:extLst>
          </p:cNvPr>
          <p:cNvSpPr>
            <a:spLocks noGrp="1"/>
          </p:cNvSpPr>
          <p:nvPr>
            <p:ph type="title"/>
          </p:nvPr>
        </p:nvSpPr>
        <p:spPr/>
        <p:txBody>
          <a:bodyPr/>
          <a:lstStyle/>
          <a:p>
            <a:r>
              <a:rPr lang="en-US" dirty="0"/>
              <a:t>Binary trees</a:t>
            </a:r>
          </a:p>
        </p:txBody>
      </p:sp>
      <p:sp>
        <p:nvSpPr>
          <p:cNvPr id="3" name="Content Placeholder 2">
            <a:extLst>
              <a:ext uri="{FF2B5EF4-FFF2-40B4-BE49-F238E27FC236}">
                <a16:creationId xmlns:a16="http://schemas.microsoft.com/office/drawing/2014/main" id="{30A9495A-5BF6-4E53-95DD-FE92EF54A04F}"/>
              </a:ext>
            </a:extLst>
          </p:cNvPr>
          <p:cNvSpPr>
            <a:spLocks noGrp="1"/>
          </p:cNvSpPr>
          <p:nvPr>
            <p:ph idx="1"/>
          </p:nvPr>
        </p:nvSpPr>
        <p:spPr>
          <a:xfrm>
            <a:off x="1104900" y="1600200"/>
            <a:ext cx="9982200" cy="1560250"/>
          </a:xfrm>
        </p:spPr>
        <p:txBody>
          <a:bodyPr/>
          <a:lstStyle/>
          <a:p>
            <a:r>
              <a:rPr lang="en-US" dirty="0"/>
              <a:t>A binary tree is a tree in which no node can have more than two subtrees. In other words, a node can have zero, one, or two subtrees. These subtrees are designated as the left subtree and the right subtree.</a:t>
            </a:r>
          </a:p>
          <a:p>
            <a:r>
              <a:rPr lang="en-US" dirty="0"/>
              <a:t>Figure 12.22 shows a binary tree with its two subtrees</a:t>
            </a:r>
          </a:p>
        </p:txBody>
      </p:sp>
      <p:pic>
        <p:nvPicPr>
          <p:cNvPr id="5" name="Picture 4">
            <a:extLst>
              <a:ext uri="{FF2B5EF4-FFF2-40B4-BE49-F238E27FC236}">
                <a16:creationId xmlns:a16="http://schemas.microsoft.com/office/drawing/2014/main" id="{E243A67C-672A-4B4B-859F-4D8D7C270766}"/>
              </a:ext>
            </a:extLst>
          </p:cNvPr>
          <p:cNvPicPr>
            <a:picLocks noChangeAspect="1"/>
          </p:cNvPicPr>
          <p:nvPr/>
        </p:nvPicPr>
        <p:blipFill>
          <a:blip r:embed="rId2"/>
          <a:stretch>
            <a:fillRect/>
          </a:stretch>
        </p:blipFill>
        <p:spPr>
          <a:xfrm>
            <a:off x="2436649" y="3160450"/>
            <a:ext cx="5928556" cy="2595915"/>
          </a:xfrm>
          <a:prstGeom prst="rect">
            <a:avLst/>
          </a:prstGeom>
        </p:spPr>
      </p:pic>
      <p:sp>
        <p:nvSpPr>
          <p:cNvPr id="7" name="TextBox 6">
            <a:extLst>
              <a:ext uri="{FF2B5EF4-FFF2-40B4-BE49-F238E27FC236}">
                <a16:creationId xmlns:a16="http://schemas.microsoft.com/office/drawing/2014/main" id="{5DD27B31-59CE-4DE2-8252-775363A65928}"/>
              </a:ext>
            </a:extLst>
          </p:cNvPr>
          <p:cNvSpPr txBox="1"/>
          <p:nvPr/>
        </p:nvSpPr>
        <p:spPr>
          <a:xfrm>
            <a:off x="3890639" y="6060773"/>
            <a:ext cx="609452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.21 </a:t>
            </a:r>
            <a:r>
              <a:rPr lang="en-US" sz="1800" b="0" i="1" u="none" strike="noStrike" baseline="0" dirty="0">
                <a:latin typeface="Frutiger-Italic"/>
              </a:rPr>
              <a:t>A binary tree</a:t>
            </a:r>
            <a:endParaRPr lang="en-US" dirty="0"/>
          </a:p>
        </p:txBody>
      </p:sp>
    </p:spTree>
    <p:extLst>
      <p:ext uri="{BB962C8B-B14F-4D97-AF65-F5344CB8AC3E}">
        <p14:creationId xmlns:p14="http://schemas.microsoft.com/office/powerpoint/2010/main" val="1768227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79CE7-6543-4DC2-85CA-0ECA9714EA9C}"/>
              </a:ext>
            </a:extLst>
          </p:cNvPr>
          <p:cNvSpPr>
            <a:spLocks noGrp="1"/>
          </p:cNvSpPr>
          <p:nvPr>
            <p:ph type="title"/>
          </p:nvPr>
        </p:nvSpPr>
        <p:spPr/>
        <p:txBody>
          <a:bodyPr/>
          <a:lstStyle/>
          <a:p>
            <a:r>
              <a:rPr lang="en-US" dirty="0"/>
              <a:t>Operations on binary trees</a:t>
            </a:r>
          </a:p>
        </p:txBody>
      </p:sp>
      <p:sp>
        <p:nvSpPr>
          <p:cNvPr id="3" name="Content Placeholder 2">
            <a:extLst>
              <a:ext uri="{FF2B5EF4-FFF2-40B4-BE49-F238E27FC236}">
                <a16:creationId xmlns:a16="http://schemas.microsoft.com/office/drawing/2014/main" id="{ACC008AC-F36F-4DED-AAC4-1DE9E5892B59}"/>
              </a:ext>
            </a:extLst>
          </p:cNvPr>
          <p:cNvSpPr>
            <a:spLocks noGrp="1"/>
          </p:cNvSpPr>
          <p:nvPr>
            <p:ph idx="1"/>
          </p:nvPr>
        </p:nvSpPr>
        <p:spPr>
          <a:xfrm>
            <a:off x="1104899" y="1600200"/>
            <a:ext cx="9980681" cy="1489229"/>
          </a:xfrm>
        </p:spPr>
        <p:txBody>
          <a:bodyPr/>
          <a:lstStyle/>
          <a:p>
            <a:pPr algn="l"/>
            <a:r>
              <a:rPr lang="en-US" sz="1800" b="1" i="1" u="none" strike="noStrike" baseline="0" dirty="0">
                <a:latin typeface="Frutiger-BoldItalic"/>
              </a:rPr>
              <a:t>Binary tree traversals</a:t>
            </a:r>
          </a:p>
          <a:p>
            <a:pPr algn="l"/>
            <a:r>
              <a:rPr lang="en-US" sz="1800" b="0" i="0" u="none" strike="noStrike" baseline="0" dirty="0">
                <a:latin typeface="BerlingLTStd-Roman"/>
              </a:rPr>
              <a:t>A </a:t>
            </a:r>
            <a:r>
              <a:rPr lang="en-US" sz="1800" b="0" i="1" u="none" strike="noStrike" baseline="0" dirty="0">
                <a:latin typeface="BerlingLTStd-Italic"/>
              </a:rPr>
              <a:t>binary tree traversal </a:t>
            </a:r>
            <a:r>
              <a:rPr lang="en-US" sz="1800" b="0" i="0" u="none" strike="noStrike" baseline="0" dirty="0">
                <a:latin typeface="BerlingLTStd-Roman"/>
              </a:rPr>
              <a:t>requires that each node of the tree be processed once and only once in a predetermined sequence. The two general approaches to the traversal sequence are </a:t>
            </a:r>
            <a:r>
              <a:rPr lang="en-US" sz="1800" b="0" i="1" u="none" strike="noStrike" baseline="0" dirty="0">
                <a:latin typeface="BerlingLTStd-Italic"/>
              </a:rPr>
              <a:t>depth-first </a:t>
            </a:r>
            <a:r>
              <a:rPr lang="en-US" sz="1800" b="0" i="0" u="none" strike="noStrike" baseline="0" dirty="0">
                <a:latin typeface="BerlingLTStd-Roman"/>
              </a:rPr>
              <a:t>and </a:t>
            </a:r>
            <a:r>
              <a:rPr lang="en-US" sz="1800" b="0" i="1" u="none" strike="noStrike" baseline="0" dirty="0">
                <a:latin typeface="BerlingLTStd-Italic"/>
              </a:rPr>
              <a:t>breadth-first </a:t>
            </a:r>
            <a:r>
              <a:rPr lang="en-US" sz="1800" b="0" i="0" u="none" strike="noStrike" baseline="0" dirty="0">
                <a:latin typeface="BerlingLTStd-Roman"/>
              </a:rPr>
              <a:t>traversal</a:t>
            </a:r>
            <a:endParaRPr lang="en-US" dirty="0"/>
          </a:p>
        </p:txBody>
      </p:sp>
      <p:pic>
        <p:nvPicPr>
          <p:cNvPr id="5" name="Picture 4">
            <a:extLst>
              <a:ext uri="{FF2B5EF4-FFF2-40B4-BE49-F238E27FC236}">
                <a16:creationId xmlns:a16="http://schemas.microsoft.com/office/drawing/2014/main" id="{64A60C81-563F-49E3-8E5A-C5C397AEB564}"/>
              </a:ext>
            </a:extLst>
          </p:cNvPr>
          <p:cNvPicPr>
            <a:picLocks noChangeAspect="1"/>
          </p:cNvPicPr>
          <p:nvPr/>
        </p:nvPicPr>
        <p:blipFill>
          <a:blip r:embed="rId2"/>
          <a:stretch>
            <a:fillRect/>
          </a:stretch>
        </p:blipFill>
        <p:spPr>
          <a:xfrm>
            <a:off x="1321813" y="3516467"/>
            <a:ext cx="4559121" cy="1452664"/>
          </a:xfrm>
          <a:prstGeom prst="rect">
            <a:avLst/>
          </a:prstGeom>
        </p:spPr>
      </p:pic>
      <p:sp>
        <p:nvSpPr>
          <p:cNvPr id="7" name="TextBox 6">
            <a:extLst>
              <a:ext uri="{FF2B5EF4-FFF2-40B4-BE49-F238E27FC236}">
                <a16:creationId xmlns:a16="http://schemas.microsoft.com/office/drawing/2014/main" id="{53EE4604-E961-4F8D-8909-AD1A36FC30F2}"/>
              </a:ext>
            </a:extLst>
          </p:cNvPr>
          <p:cNvSpPr txBox="1"/>
          <p:nvPr/>
        </p:nvSpPr>
        <p:spPr>
          <a:xfrm>
            <a:off x="3047979" y="5765501"/>
            <a:ext cx="609452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.22 </a:t>
            </a:r>
            <a:r>
              <a:rPr lang="en-US" sz="1800" b="0" i="1" u="none" strike="noStrike" baseline="0" dirty="0">
                <a:latin typeface="Frutiger-Italic"/>
              </a:rPr>
              <a:t>Depth-first traversal of a binary tree</a:t>
            </a:r>
            <a:endParaRPr lang="en-US" dirty="0"/>
          </a:p>
        </p:txBody>
      </p:sp>
      <p:pic>
        <p:nvPicPr>
          <p:cNvPr id="9" name="Picture 8">
            <a:extLst>
              <a:ext uri="{FF2B5EF4-FFF2-40B4-BE49-F238E27FC236}">
                <a16:creationId xmlns:a16="http://schemas.microsoft.com/office/drawing/2014/main" id="{1D5D4E4F-392D-4A77-A931-6B79F9F18923}"/>
              </a:ext>
            </a:extLst>
          </p:cNvPr>
          <p:cNvPicPr>
            <a:picLocks noChangeAspect="1"/>
          </p:cNvPicPr>
          <p:nvPr/>
        </p:nvPicPr>
        <p:blipFill>
          <a:blip r:embed="rId3"/>
          <a:stretch>
            <a:fillRect/>
          </a:stretch>
        </p:blipFill>
        <p:spPr>
          <a:xfrm>
            <a:off x="6632412" y="3367309"/>
            <a:ext cx="4662152" cy="1750979"/>
          </a:xfrm>
          <a:prstGeom prst="rect">
            <a:avLst/>
          </a:prstGeom>
        </p:spPr>
      </p:pic>
      <p:sp>
        <p:nvSpPr>
          <p:cNvPr id="10" name="Arrow: Right 9">
            <a:extLst>
              <a:ext uri="{FF2B5EF4-FFF2-40B4-BE49-F238E27FC236}">
                <a16:creationId xmlns:a16="http://schemas.microsoft.com/office/drawing/2014/main" id="{7273C78D-EAA1-4853-88C5-28B18D431160}"/>
              </a:ext>
            </a:extLst>
          </p:cNvPr>
          <p:cNvSpPr/>
          <p:nvPr/>
        </p:nvSpPr>
        <p:spPr>
          <a:xfrm>
            <a:off x="5948039" y="4242799"/>
            <a:ext cx="523782" cy="2848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368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4E1B9-31F1-4348-84B9-594D960D0FB4}"/>
              </a:ext>
            </a:extLst>
          </p:cNvPr>
          <p:cNvSpPr>
            <a:spLocks noGrp="1"/>
          </p:cNvSpPr>
          <p:nvPr>
            <p:ph type="title"/>
          </p:nvPr>
        </p:nvSpPr>
        <p:spPr/>
        <p:txBody>
          <a:bodyPr/>
          <a:lstStyle/>
          <a:p>
            <a:r>
              <a:rPr lang="en-US" dirty="0"/>
              <a:t>Binary tree applications</a:t>
            </a:r>
          </a:p>
        </p:txBody>
      </p:sp>
      <p:sp>
        <p:nvSpPr>
          <p:cNvPr id="3" name="Content Placeholder 2">
            <a:extLst>
              <a:ext uri="{FF2B5EF4-FFF2-40B4-BE49-F238E27FC236}">
                <a16:creationId xmlns:a16="http://schemas.microsoft.com/office/drawing/2014/main" id="{F9E0B3FB-8EF1-4762-AD43-2586B76C7DE5}"/>
              </a:ext>
            </a:extLst>
          </p:cNvPr>
          <p:cNvSpPr>
            <a:spLocks noGrp="1"/>
          </p:cNvSpPr>
          <p:nvPr>
            <p:ph idx="1"/>
          </p:nvPr>
        </p:nvSpPr>
        <p:spPr>
          <a:xfrm>
            <a:off x="1104900" y="1600200"/>
            <a:ext cx="9982200" cy="1828800"/>
          </a:xfrm>
        </p:spPr>
        <p:txBody>
          <a:bodyPr/>
          <a:lstStyle/>
          <a:p>
            <a:pPr algn="l"/>
            <a:r>
              <a:rPr lang="en-US" sz="1800" b="1" i="1" u="none" strike="noStrike" baseline="0" dirty="0">
                <a:latin typeface="Frutiger-BoldItalic"/>
              </a:rPr>
              <a:t>Huffman coding </a:t>
            </a:r>
            <a:r>
              <a:rPr lang="en-US" sz="1800" b="0" i="0" u="none" strike="noStrike" baseline="0" dirty="0">
                <a:latin typeface="BerlingLTStd-Roman"/>
              </a:rPr>
              <a:t>is a compression technique that uses binary trees to generate a variable length binary code from a string of symbols.</a:t>
            </a:r>
          </a:p>
          <a:p>
            <a:pPr algn="l"/>
            <a:r>
              <a:rPr lang="en-US" sz="1800" b="1" i="1" u="none" strike="noStrike" baseline="0" dirty="0">
                <a:latin typeface="Frutiger-BoldItalic"/>
              </a:rPr>
              <a:t>Expression trees </a:t>
            </a:r>
            <a:r>
              <a:rPr lang="en-US" sz="1800" b="0" i="0" u="none" strike="noStrike" baseline="0" dirty="0">
                <a:latin typeface="BerlingLTStd-Roman"/>
              </a:rPr>
              <a:t>An arithmetic expression can be represented in three different formats: </a:t>
            </a:r>
            <a:r>
              <a:rPr lang="en-US" sz="1800" b="1" i="0" u="none" strike="noStrike" baseline="0" dirty="0">
                <a:latin typeface="BerlingLTStd-Bold"/>
              </a:rPr>
              <a:t>infix</a:t>
            </a:r>
            <a:r>
              <a:rPr lang="en-US" sz="1800" b="0" i="0" u="none" strike="noStrike" baseline="0" dirty="0">
                <a:latin typeface="BerlingLTStd-Roman"/>
              </a:rPr>
              <a:t>, </a:t>
            </a:r>
            <a:r>
              <a:rPr lang="en-US" sz="1800" b="1" i="0" u="none" strike="noStrike" baseline="0" dirty="0">
                <a:latin typeface="BerlingLTStd-Bold"/>
              </a:rPr>
              <a:t>postfix</a:t>
            </a:r>
            <a:r>
              <a:rPr lang="en-US" sz="1800" b="0" i="0" u="none" strike="noStrike" baseline="0" dirty="0">
                <a:latin typeface="BerlingLTStd-Roman"/>
              </a:rPr>
              <a:t>, and </a:t>
            </a:r>
            <a:r>
              <a:rPr lang="en-US" sz="1800" b="1" i="0" u="none" strike="noStrike" baseline="0" dirty="0">
                <a:latin typeface="BerlingLTStd-Bold"/>
              </a:rPr>
              <a:t>prefix</a:t>
            </a:r>
            <a:r>
              <a:rPr lang="en-US" sz="1800" b="0" i="0" u="none" strike="noStrike" baseline="0" dirty="0">
                <a:latin typeface="BerlingLTStd-Roman"/>
              </a:rPr>
              <a:t>. In an infix notation, the operator comes between the two operands. In postfix notation, the operator comes after its two operands, and in prefix notation it comes before the two operands. These formats are shown below for the addition of two operands A and B.</a:t>
            </a:r>
            <a:endParaRPr lang="en-US" dirty="0"/>
          </a:p>
        </p:txBody>
      </p:sp>
      <p:pic>
        <p:nvPicPr>
          <p:cNvPr id="5" name="Picture 4">
            <a:extLst>
              <a:ext uri="{FF2B5EF4-FFF2-40B4-BE49-F238E27FC236}">
                <a16:creationId xmlns:a16="http://schemas.microsoft.com/office/drawing/2014/main" id="{530679EE-1900-42FC-B1DC-4DDB06ED2EB7}"/>
              </a:ext>
            </a:extLst>
          </p:cNvPr>
          <p:cNvPicPr>
            <a:picLocks noChangeAspect="1"/>
          </p:cNvPicPr>
          <p:nvPr/>
        </p:nvPicPr>
        <p:blipFill>
          <a:blip r:embed="rId2"/>
          <a:stretch>
            <a:fillRect/>
          </a:stretch>
        </p:blipFill>
        <p:spPr>
          <a:xfrm>
            <a:off x="2034904" y="3550309"/>
            <a:ext cx="8120674" cy="305729"/>
          </a:xfrm>
          <a:prstGeom prst="rect">
            <a:avLst/>
          </a:prstGeom>
        </p:spPr>
      </p:pic>
      <p:pic>
        <p:nvPicPr>
          <p:cNvPr id="7" name="Picture 6">
            <a:extLst>
              <a:ext uri="{FF2B5EF4-FFF2-40B4-BE49-F238E27FC236}">
                <a16:creationId xmlns:a16="http://schemas.microsoft.com/office/drawing/2014/main" id="{F65F0090-7D13-4B2D-815F-34BD15F53D10}"/>
              </a:ext>
            </a:extLst>
          </p:cNvPr>
          <p:cNvPicPr>
            <a:picLocks noChangeAspect="1"/>
          </p:cNvPicPr>
          <p:nvPr/>
        </p:nvPicPr>
        <p:blipFill>
          <a:blip r:embed="rId3"/>
          <a:stretch>
            <a:fillRect/>
          </a:stretch>
        </p:blipFill>
        <p:spPr>
          <a:xfrm>
            <a:off x="3416693" y="4047398"/>
            <a:ext cx="4900855" cy="2070591"/>
          </a:xfrm>
          <a:prstGeom prst="rect">
            <a:avLst/>
          </a:prstGeom>
        </p:spPr>
      </p:pic>
      <p:sp>
        <p:nvSpPr>
          <p:cNvPr id="9" name="TextBox 8">
            <a:extLst>
              <a:ext uri="{FF2B5EF4-FFF2-40B4-BE49-F238E27FC236}">
                <a16:creationId xmlns:a16="http://schemas.microsoft.com/office/drawing/2014/main" id="{9A8A9E28-7DB6-4F9F-85E5-6D17FCB04478}"/>
              </a:ext>
            </a:extLst>
          </p:cNvPr>
          <p:cNvSpPr txBox="1"/>
          <p:nvPr/>
        </p:nvSpPr>
        <p:spPr>
          <a:xfrm>
            <a:off x="3926149" y="6297797"/>
            <a:ext cx="609452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.23 </a:t>
            </a:r>
            <a:r>
              <a:rPr lang="en-US" sz="1800" b="0" i="1" u="none" strike="noStrike" baseline="0" dirty="0">
                <a:latin typeface="Frutiger-Italic"/>
              </a:rPr>
              <a:t>Expression tree</a:t>
            </a:r>
            <a:endParaRPr lang="en-US" dirty="0"/>
          </a:p>
        </p:txBody>
      </p:sp>
    </p:spTree>
    <p:extLst>
      <p:ext uri="{BB962C8B-B14F-4D97-AF65-F5344CB8AC3E}">
        <p14:creationId xmlns:p14="http://schemas.microsoft.com/office/powerpoint/2010/main" val="158807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027CE-5B1B-4652-AF5F-E5A4BC1D7333}"/>
              </a:ext>
            </a:extLst>
          </p:cNvPr>
          <p:cNvSpPr>
            <a:spLocks noGrp="1"/>
          </p:cNvSpPr>
          <p:nvPr>
            <p:ph type="title"/>
          </p:nvPr>
        </p:nvSpPr>
        <p:spPr/>
        <p:txBody>
          <a:bodyPr/>
          <a:lstStyle/>
          <a:p>
            <a:r>
              <a:rPr lang="en-US" dirty="0"/>
              <a:t>Binary search trees</a:t>
            </a:r>
          </a:p>
        </p:txBody>
      </p:sp>
      <p:sp>
        <p:nvSpPr>
          <p:cNvPr id="3" name="Content Placeholder 2">
            <a:extLst>
              <a:ext uri="{FF2B5EF4-FFF2-40B4-BE49-F238E27FC236}">
                <a16:creationId xmlns:a16="http://schemas.microsoft.com/office/drawing/2014/main" id="{9489669F-806A-4761-A3F0-3D57B9A3C475}"/>
              </a:ext>
            </a:extLst>
          </p:cNvPr>
          <p:cNvSpPr>
            <a:spLocks noGrp="1"/>
          </p:cNvSpPr>
          <p:nvPr>
            <p:ph idx="1"/>
          </p:nvPr>
        </p:nvSpPr>
        <p:spPr>
          <a:xfrm>
            <a:off x="1104900" y="1600200"/>
            <a:ext cx="9982200" cy="1435963"/>
          </a:xfrm>
        </p:spPr>
        <p:txBody>
          <a:bodyPr/>
          <a:lstStyle/>
          <a:p>
            <a:r>
              <a:rPr lang="en-US" dirty="0"/>
              <a:t>A binary search tree (BST) is a binary tree with one extra property: the key value of each node is greater than the key values of all nodes in each left subtree and smaller than the value of all nodes in each right subtree. Figure 12.28 shows the idea</a:t>
            </a:r>
          </a:p>
        </p:txBody>
      </p:sp>
      <p:pic>
        <p:nvPicPr>
          <p:cNvPr id="5" name="Picture 4">
            <a:extLst>
              <a:ext uri="{FF2B5EF4-FFF2-40B4-BE49-F238E27FC236}">
                <a16:creationId xmlns:a16="http://schemas.microsoft.com/office/drawing/2014/main" id="{DDBC97BF-7A00-48B8-93A6-AFC9E1340785}"/>
              </a:ext>
            </a:extLst>
          </p:cNvPr>
          <p:cNvPicPr>
            <a:picLocks noChangeAspect="1"/>
          </p:cNvPicPr>
          <p:nvPr/>
        </p:nvPicPr>
        <p:blipFill>
          <a:blip r:embed="rId2"/>
          <a:stretch>
            <a:fillRect/>
          </a:stretch>
        </p:blipFill>
        <p:spPr>
          <a:xfrm>
            <a:off x="1392959" y="3463201"/>
            <a:ext cx="3925459" cy="1781282"/>
          </a:xfrm>
          <a:prstGeom prst="rect">
            <a:avLst/>
          </a:prstGeom>
        </p:spPr>
      </p:pic>
      <p:pic>
        <p:nvPicPr>
          <p:cNvPr id="7" name="Picture 6">
            <a:extLst>
              <a:ext uri="{FF2B5EF4-FFF2-40B4-BE49-F238E27FC236}">
                <a16:creationId xmlns:a16="http://schemas.microsoft.com/office/drawing/2014/main" id="{C9841122-A5EF-44D1-9E71-DF190B635205}"/>
              </a:ext>
            </a:extLst>
          </p:cNvPr>
          <p:cNvPicPr>
            <a:picLocks noChangeAspect="1"/>
          </p:cNvPicPr>
          <p:nvPr/>
        </p:nvPicPr>
        <p:blipFill>
          <a:blip r:embed="rId3"/>
          <a:stretch>
            <a:fillRect/>
          </a:stretch>
        </p:blipFill>
        <p:spPr>
          <a:xfrm>
            <a:off x="6480241" y="3476518"/>
            <a:ext cx="4084940" cy="1781282"/>
          </a:xfrm>
          <a:prstGeom prst="rect">
            <a:avLst/>
          </a:prstGeom>
        </p:spPr>
      </p:pic>
      <p:sp>
        <p:nvSpPr>
          <p:cNvPr id="8" name="Arrow: Right 7">
            <a:extLst>
              <a:ext uri="{FF2B5EF4-FFF2-40B4-BE49-F238E27FC236}">
                <a16:creationId xmlns:a16="http://schemas.microsoft.com/office/drawing/2014/main" id="{76D3E9B7-A95D-4C66-BB02-0BC6BD8F7B7E}"/>
              </a:ext>
            </a:extLst>
          </p:cNvPr>
          <p:cNvSpPr/>
          <p:nvPr/>
        </p:nvSpPr>
        <p:spPr>
          <a:xfrm>
            <a:off x="5473431" y="4185166"/>
            <a:ext cx="851798" cy="337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3AE288B-AB63-4AF8-BC60-67899DB9908E}"/>
              </a:ext>
            </a:extLst>
          </p:cNvPr>
          <p:cNvSpPr txBox="1"/>
          <p:nvPr/>
        </p:nvSpPr>
        <p:spPr>
          <a:xfrm>
            <a:off x="3695330" y="5590846"/>
            <a:ext cx="6094520" cy="492443"/>
          </a:xfrm>
          <a:prstGeom prst="rect">
            <a:avLst/>
          </a:prstGeom>
          <a:noFill/>
        </p:spPr>
        <p:txBody>
          <a:bodyPr wrap="square">
            <a:spAutoFit/>
          </a:bodyPr>
          <a:lstStyle/>
          <a:p>
            <a:pPr algn="l"/>
            <a:r>
              <a:rPr lang="en-US" sz="1800" b="1" i="0" u="none" strike="noStrike" baseline="0" dirty="0">
                <a:solidFill>
                  <a:srgbClr val="000000"/>
                </a:solidFill>
                <a:latin typeface="Frutiger-Bold"/>
              </a:rPr>
              <a:t>Figure </a:t>
            </a:r>
            <a:r>
              <a:rPr lang="en-US" b="1" dirty="0">
                <a:solidFill>
                  <a:srgbClr val="000000"/>
                </a:solidFill>
                <a:latin typeface="Frutiger-Bold"/>
              </a:rPr>
              <a:t>9</a:t>
            </a:r>
            <a:r>
              <a:rPr lang="en-US" sz="1800" b="1" i="0" u="none" strike="noStrike" baseline="0" dirty="0">
                <a:solidFill>
                  <a:srgbClr val="000000"/>
                </a:solidFill>
                <a:latin typeface="Frutiger-Bold"/>
              </a:rPr>
              <a:t>.24 </a:t>
            </a:r>
            <a:r>
              <a:rPr lang="en-US" sz="1800" b="0" i="1" u="none" strike="noStrike" baseline="0" dirty="0">
                <a:solidFill>
                  <a:srgbClr val="000000"/>
                </a:solidFill>
                <a:latin typeface="Frutiger-Italic"/>
              </a:rPr>
              <a:t>Binary search tree (BST)</a:t>
            </a:r>
          </a:p>
          <a:p>
            <a:pPr algn="l"/>
            <a:r>
              <a:rPr lang="en-US" sz="800" b="1" i="0" u="none" strike="noStrike" baseline="0" dirty="0">
                <a:solidFill>
                  <a:srgbClr val="FFFFFF"/>
                </a:solidFill>
                <a:latin typeface="FrutigerLTStd-Bold"/>
              </a:rPr>
              <a:t>K</a:t>
            </a:r>
            <a:endParaRPr lang="en-US" dirty="0"/>
          </a:p>
        </p:txBody>
      </p:sp>
    </p:spTree>
    <p:extLst>
      <p:ext uri="{BB962C8B-B14F-4D97-AF65-F5344CB8AC3E}">
        <p14:creationId xmlns:p14="http://schemas.microsoft.com/office/powerpoint/2010/main" val="3031561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0E9FA-93C9-4FC4-BA41-9D2375905948}"/>
              </a:ext>
            </a:extLst>
          </p:cNvPr>
          <p:cNvSpPr>
            <a:spLocks noGrp="1"/>
          </p:cNvSpPr>
          <p:nvPr>
            <p:ph type="title"/>
          </p:nvPr>
        </p:nvSpPr>
        <p:spPr/>
        <p:txBody>
          <a:bodyPr/>
          <a:lstStyle/>
          <a:p>
            <a:r>
              <a:rPr lang="en-US" dirty="0"/>
              <a:t>4. GRAPHS</a:t>
            </a:r>
          </a:p>
        </p:txBody>
      </p:sp>
      <p:sp>
        <p:nvSpPr>
          <p:cNvPr id="3" name="Content Placeholder 2">
            <a:extLst>
              <a:ext uri="{FF2B5EF4-FFF2-40B4-BE49-F238E27FC236}">
                <a16:creationId xmlns:a16="http://schemas.microsoft.com/office/drawing/2014/main" id="{6ECCB50C-140C-41D6-9A24-C54B3DBC8412}"/>
              </a:ext>
            </a:extLst>
          </p:cNvPr>
          <p:cNvSpPr>
            <a:spLocks noGrp="1"/>
          </p:cNvSpPr>
          <p:nvPr>
            <p:ph idx="1"/>
          </p:nvPr>
        </p:nvSpPr>
        <p:spPr>
          <a:xfrm>
            <a:off x="1104900" y="1600200"/>
            <a:ext cx="9982200" cy="2137299"/>
          </a:xfrm>
        </p:spPr>
        <p:txBody>
          <a:bodyPr/>
          <a:lstStyle/>
          <a:p>
            <a:pPr algn="l"/>
            <a:r>
              <a:rPr lang="en-US" sz="1800" b="0" i="0" u="none" strike="noStrike" baseline="0" dirty="0">
                <a:latin typeface="BerlingLTStd-Roman"/>
              </a:rPr>
              <a:t>A </a:t>
            </a:r>
            <a:r>
              <a:rPr lang="en-US" sz="1800" b="1" i="0" u="none" strike="noStrike" baseline="0" dirty="0">
                <a:latin typeface="BerlingLTStd-Bold"/>
              </a:rPr>
              <a:t>graph </a:t>
            </a:r>
            <a:r>
              <a:rPr lang="en-US" sz="1800" b="0" i="0" u="none" strike="noStrike" baseline="0" dirty="0">
                <a:latin typeface="BerlingLTStd-Roman"/>
              </a:rPr>
              <a:t>is an ADT made of a set of nodes, called vertices, and set of lines connecting the vertices, called </a:t>
            </a:r>
            <a:r>
              <a:rPr lang="en-US" sz="1800" b="1" i="0" u="none" strike="noStrike" baseline="0" dirty="0">
                <a:latin typeface="BerlingLTStd-Bold"/>
              </a:rPr>
              <a:t>edges </a:t>
            </a:r>
            <a:r>
              <a:rPr lang="en-US" sz="1800" b="0" i="0" u="none" strike="noStrike" baseline="0" dirty="0">
                <a:latin typeface="BerlingLTStd-Roman"/>
              </a:rPr>
              <a:t>or arcs. Whereas a tree defines a hierarchical structure in which a node can have only one single parent, each node in a graph can have one or more parents.</a:t>
            </a:r>
          </a:p>
          <a:p>
            <a:pPr algn="l"/>
            <a:r>
              <a:rPr lang="en-US" sz="1800" b="0" i="0" u="none" strike="noStrike" baseline="0" dirty="0">
                <a:latin typeface="BerlingLTStd-Roman"/>
              </a:rPr>
              <a:t>Graphs may be either </a:t>
            </a:r>
            <a:r>
              <a:rPr lang="en-US" sz="1800" b="0" i="1" u="none" strike="noStrike" baseline="0" dirty="0">
                <a:latin typeface="BerlingLTStd-Italic"/>
              </a:rPr>
              <a:t>directed </a:t>
            </a:r>
            <a:r>
              <a:rPr lang="en-US" sz="1800" b="0" i="0" u="none" strike="noStrike" baseline="0" dirty="0">
                <a:latin typeface="BerlingLTStd-Roman"/>
              </a:rPr>
              <a:t>or </a:t>
            </a:r>
            <a:r>
              <a:rPr lang="en-US" sz="1800" b="0" i="1" u="none" strike="noStrike" baseline="0" dirty="0">
                <a:latin typeface="BerlingLTStd-Italic"/>
              </a:rPr>
              <a:t>undirected</a:t>
            </a:r>
            <a:r>
              <a:rPr lang="en-US" sz="1800" b="0" i="0" u="none" strike="noStrike" baseline="0" dirty="0">
                <a:latin typeface="BerlingLTStd-Roman"/>
              </a:rPr>
              <a:t>. In a </a:t>
            </a:r>
            <a:r>
              <a:rPr lang="en-US" sz="1800" b="1" i="0" u="none" strike="noStrike" baseline="0" dirty="0">
                <a:latin typeface="BerlingLTStd-Bold"/>
              </a:rPr>
              <a:t>directed graph</a:t>
            </a:r>
            <a:r>
              <a:rPr lang="en-US" sz="1800" b="0" i="0" u="none" strike="noStrike" baseline="0" dirty="0">
                <a:latin typeface="BerlingLTStd-Roman"/>
              </a:rPr>
              <a:t>, or </a:t>
            </a:r>
            <a:r>
              <a:rPr lang="en-US" sz="1800" b="1" i="0" u="none" strike="noStrike" baseline="0" dirty="0">
                <a:latin typeface="BerlingLTStd-Bold"/>
              </a:rPr>
              <a:t>digraph</a:t>
            </a:r>
            <a:r>
              <a:rPr lang="en-US" sz="1800" b="0" i="0" u="none" strike="noStrike" baseline="0" dirty="0">
                <a:latin typeface="BerlingLTStd-Roman"/>
              </a:rPr>
              <a:t>, each edge, which connects two vertices, has a direction (shown in the figure by an arrowhead) from one vertex to the other. In an </a:t>
            </a:r>
            <a:r>
              <a:rPr lang="en-US" sz="1800" b="1" i="0" u="none" strike="noStrike" baseline="0" dirty="0">
                <a:latin typeface="BerlingLTStd-Bold"/>
              </a:rPr>
              <a:t>undirected graph</a:t>
            </a:r>
            <a:r>
              <a:rPr lang="en-US" sz="1800" b="0" i="0" u="none" strike="noStrike" baseline="0" dirty="0">
                <a:latin typeface="BerlingLTStd-Roman"/>
              </a:rPr>
              <a:t>, there is no direction. Figure 12.32 shows an example of both a directed graph (a) and an undirected graph (b).</a:t>
            </a:r>
            <a:endParaRPr lang="en-US" dirty="0"/>
          </a:p>
        </p:txBody>
      </p:sp>
      <p:pic>
        <p:nvPicPr>
          <p:cNvPr id="5" name="Picture 4">
            <a:extLst>
              <a:ext uri="{FF2B5EF4-FFF2-40B4-BE49-F238E27FC236}">
                <a16:creationId xmlns:a16="http://schemas.microsoft.com/office/drawing/2014/main" id="{2384407B-FB7E-46C5-AAFE-11905E69B566}"/>
              </a:ext>
            </a:extLst>
          </p:cNvPr>
          <p:cNvPicPr>
            <a:picLocks noChangeAspect="1"/>
          </p:cNvPicPr>
          <p:nvPr/>
        </p:nvPicPr>
        <p:blipFill>
          <a:blip r:embed="rId2"/>
          <a:stretch>
            <a:fillRect/>
          </a:stretch>
        </p:blipFill>
        <p:spPr>
          <a:xfrm>
            <a:off x="3620879" y="3960779"/>
            <a:ext cx="3760631" cy="1297021"/>
          </a:xfrm>
          <a:prstGeom prst="rect">
            <a:avLst/>
          </a:prstGeom>
        </p:spPr>
      </p:pic>
      <p:sp>
        <p:nvSpPr>
          <p:cNvPr id="7" name="TextBox 6">
            <a:extLst>
              <a:ext uri="{FF2B5EF4-FFF2-40B4-BE49-F238E27FC236}">
                <a16:creationId xmlns:a16="http://schemas.microsoft.com/office/drawing/2014/main" id="{BF4F9F1E-5895-4495-A9C7-CD6E7B732A5B}"/>
              </a:ext>
            </a:extLst>
          </p:cNvPr>
          <p:cNvSpPr txBox="1"/>
          <p:nvPr/>
        </p:nvSpPr>
        <p:spPr>
          <a:xfrm>
            <a:off x="4334250" y="5554748"/>
            <a:ext cx="609452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.25 </a:t>
            </a:r>
            <a:r>
              <a:rPr lang="en-US" sz="1800" b="0" i="1" u="none" strike="noStrike" baseline="0" dirty="0">
                <a:latin typeface="Frutiger-Italic"/>
              </a:rPr>
              <a:t>Graph</a:t>
            </a:r>
            <a:endParaRPr lang="en-US" dirty="0"/>
          </a:p>
        </p:txBody>
      </p:sp>
    </p:spTree>
    <p:extLst>
      <p:ext uri="{BB962C8B-B14F-4D97-AF65-F5344CB8AC3E}">
        <p14:creationId xmlns:p14="http://schemas.microsoft.com/office/powerpoint/2010/main" val="1078124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75986-EEE6-4D42-A00D-6B1D058BD3A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AB18EB66-4653-427C-A164-B00652F92874}"/>
              </a:ext>
            </a:extLst>
          </p:cNvPr>
          <p:cNvSpPr>
            <a:spLocks noGrp="1"/>
          </p:cNvSpPr>
          <p:nvPr>
            <p:ph idx="1"/>
          </p:nvPr>
        </p:nvSpPr>
        <p:spPr>
          <a:xfrm>
            <a:off x="1104900" y="1600200"/>
            <a:ext cx="9982200" cy="1720049"/>
          </a:xfrm>
        </p:spPr>
        <p:txBody>
          <a:bodyPr>
            <a:normAutofit/>
          </a:bodyPr>
          <a:lstStyle/>
          <a:p>
            <a:pPr algn="just"/>
            <a:r>
              <a:rPr lang="en-US" sz="1800" b="0" i="0" u="none" strike="noStrike" baseline="0" dirty="0">
                <a:latin typeface="BerlingLTStd-Roman"/>
              </a:rPr>
              <a:t>Graphs are directly applicable to real-world scenarios. For example, we could use graphs to model a transportation network where nodes would represent facilities that send or receive products and edges would represent roads or paths that connect them (see below).</a:t>
            </a:r>
          </a:p>
          <a:p>
            <a:pPr algn="just"/>
            <a:r>
              <a:rPr lang="en-US" sz="1800" dirty="0">
                <a:latin typeface="BerlingLTStd-Roman"/>
              </a:rPr>
              <a:t>U</a:t>
            </a:r>
            <a:r>
              <a:rPr lang="en-US" sz="1800" b="0" i="0" u="none" strike="noStrike" baseline="0" dirty="0">
                <a:latin typeface="BerlingLTStd-Roman"/>
              </a:rPr>
              <a:t>se </a:t>
            </a:r>
            <a:r>
              <a:rPr lang="en-US" sz="1800" b="0" i="1" u="none" strike="noStrike" baseline="0" dirty="0">
                <a:latin typeface="BerlingLTStd-Italic"/>
              </a:rPr>
              <a:t>weighted graphs</a:t>
            </a:r>
            <a:r>
              <a:rPr lang="en-US" sz="1800" b="0" i="0" u="none" strike="noStrike" baseline="0" dirty="0">
                <a:latin typeface="BerlingLTStd-Roman"/>
              </a:rPr>
              <a:t>, in which each edge has a weight that represent the distance between two cities connected by that edge.</a:t>
            </a:r>
          </a:p>
        </p:txBody>
      </p:sp>
      <p:pic>
        <p:nvPicPr>
          <p:cNvPr id="5" name="Picture 4">
            <a:extLst>
              <a:ext uri="{FF2B5EF4-FFF2-40B4-BE49-F238E27FC236}">
                <a16:creationId xmlns:a16="http://schemas.microsoft.com/office/drawing/2014/main" id="{D943C63E-3DFF-4028-B09A-44CE3C0F221E}"/>
              </a:ext>
            </a:extLst>
          </p:cNvPr>
          <p:cNvPicPr>
            <a:picLocks noChangeAspect="1"/>
          </p:cNvPicPr>
          <p:nvPr/>
        </p:nvPicPr>
        <p:blipFill>
          <a:blip r:embed="rId2"/>
          <a:stretch>
            <a:fillRect/>
          </a:stretch>
        </p:blipFill>
        <p:spPr>
          <a:xfrm>
            <a:off x="1104900" y="3403720"/>
            <a:ext cx="4131306" cy="2297249"/>
          </a:xfrm>
          <a:prstGeom prst="rect">
            <a:avLst/>
          </a:prstGeom>
        </p:spPr>
      </p:pic>
      <p:pic>
        <p:nvPicPr>
          <p:cNvPr id="7" name="Picture 6">
            <a:extLst>
              <a:ext uri="{FF2B5EF4-FFF2-40B4-BE49-F238E27FC236}">
                <a16:creationId xmlns:a16="http://schemas.microsoft.com/office/drawing/2014/main" id="{A4A1B6C4-6FAB-420B-B407-5822E841FCDF}"/>
              </a:ext>
            </a:extLst>
          </p:cNvPr>
          <p:cNvPicPr>
            <a:picLocks noChangeAspect="1"/>
          </p:cNvPicPr>
          <p:nvPr/>
        </p:nvPicPr>
        <p:blipFill>
          <a:blip r:embed="rId3"/>
          <a:stretch>
            <a:fillRect/>
          </a:stretch>
        </p:blipFill>
        <p:spPr>
          <a:xfrm>
            <a:off x="6618721" y="3692319"/>
            <a:ext cx="4272906" cy="1720049"/>
          </a:xfrm>
          <a:prstGeom prst="rect">
            <a:avLst/>
          </a:prstGeom>
        </p:spPr>
      </p:pic>
      <p:sp>
        <p:nvSpPr>
          <p:cNvPr id="8" name="Arrow: Right 7">
            <a:extLst>
              <a:ext uri="{FF2B5EF4-FFF2-40B4-BE49-F238E27FC236}">
                <a16:creationId xmlns:a16="http://schemas.microsoft.com/office/drawing/2014/main" id="{00E2E259-8425-4A1F-AF9F-4703B1B9DBB8}"/>
              </a:ext>
            </a:extLst>
          </p:cNvPr>
          <p:cNvSpPr/>
          <p:nvPr/>
        </p:nvSpPr>
        <p:spPr>
          <a:xfrm>
            <a:off x="5468645" y="4465468"/>
            <a:ext cx="719091" cy="3906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0C3A232-4854-48E9-9AA9-EEAA04B0B5AA}"/>
              </a:ext>
            </a:extLst>
          </p:cNvPr>
          <p:cNvSpPr txBox="1"/>
          <p:nvPr/>
        </p:nvSpPr>
        <p:spPr>
          <a:xfrm>
            <a:off x="4067920" y="6001304"/>
            <a:ext cx="6094520" cy="369332"/>
          </a:xfrm>
          <a:prstGeom prst="rect">
            <a:avLst/>
          </a:prstGeom>
          <a:noFill/>
        </p:spPr>
        <p:txBody>
          <a:bodyPr wrap="square">
            <a:spAutoFit/>
          </a:bodyPr>
          <a:lstStyle/>
          <a:p>
            <a:r>
              <a:rPr lang="en-US" sz="1800" b="1" i="0" u="none" strike="noStrike" baseline="0">
                <a:latin typeface="Frutiger-Bold"/>
              </a:rPr>
              <a:t>Figure </a:t>
            </a:r>
            <a:r>
              <a:rPr lang="en-US" b="1">
                <a:latin typeface="Frutiger-Bold"/>
              </a:rPr>
              <a:t>9</a:t>
            </a:r>
            <a:r>
              <a:rPr lang="en-US" sz="1800" b="1" i="0" u="none" strike="noStrike" baseline="0">
                <a:latin typeface="Frutiger-Bold"/>
              </a:rPr>
              <a:t>.26 </a:t>
            </a:r>
            <a:r>
              <a:rPr lang="en-US" sz="1800" b="0" i="1" u="none" strike="noStrike" baseline="0" dirty="0">
                <a:latin typeface="Frutiger-Italic"/>
              </a:rPr>
              <a:t>Network represented with a graph</a:t>
            </a:r>
            <a:endParaRPr lang="en-US" dirty="0"/>
          </a:p>
        </p:txBody>
      </p:sp>
    </p:spTree>
    <p:extLst>
      <p:ext uri="{BB962C8B-B14F-4D97-AF65-F5344CB8AC3E}">
        <p14:creationId xmlns:p14="http://schemas.microsoft.com/office/powerpoint/2010/main" val="401442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Arrays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6363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199"/>
            <a:ext cx="9980682" cy="2590061"/>
          </a:xfrm>
        </p:spPr>
        <p:txBody>
          <a:bodyPr>
            <a:normAutofit/>
          </a:bodyPr>
          <a:lstStyle/>
          <a:p>
            <a:pPr algn="l"/>
            <a:r>
              <a:rPr lang="en-US" sz="1800" b="0" i="0" u="none" strike="noStrike" baseline="0" dirty="0">
                <a:latin typeface="BerlingLTStd-Roman"/>
              </a:rPr>
              <a:t>An array is a sequenced collection of elements, of the same data type. We can refer to the elements in the array as the first element, the second element, and so forth until we get to the last element. </a:t>
            </a:r>
          </a:p>
          <a:p>
            <a:pPr algn="l"/>
            <a:r>
              <a:rPr lang="en-US" sz="1800" b="0" i="0" u="none" strike="noStrike" baseline="0" dirty="0">
                <a:latin typeface="BerlingLTStd-Roman"/>
              </a:rPr>
              <a:t>If we were to put our 100 scores into an array, we could designate the elements as scores[1], scores[2], and so on. </a:t>
            </a:r>
          </a:p>
          <a:p>
            <a:pPr algn="l"/>
            <a:r>
              <a:rPr lang="en-US" sz="1800" b="0" i="0" u="none" strike="noStrike" baseline="0" dirty="0">
                <a:latin typeface="BerlingLTStd-Roman"/>
              </a:rPr>
              <a:t>The index indicates the ordinal number of the element, counting from the beginning of the array. The elements of the array are individually addressed through their subscripts (Figure 11.3). </a:t>
            </a:r>
          </a:p>
          <a:p>
            <a:pPr algn="l"/>
            <a:r>
              <a:rPr lang="en-US" sz="1800" b="0" i="0" u="none" strike="noStrike" baseline="0" dirty="0">
                <a:latin typeface="BerlingLTStd-Roman"/>
              </a:rPr>
              <a:t>The array as a whole has a </a:t>
            </a:r>
            <a:r>
              <a:rPr lang="en-US" sz="1800" b="1" i="0" u="none" strike="noStrike" baseline="0" dirty="0">
                <a:solidFill>
                  <a:srgbClr val="00B0F0"/>
                </a:solidFill>
                <a:latin typeface="BerlingLTStd-Roman"/>
              </a:rPr>
              <a:t>name</a:t>
            </a:r>
            <a:r>
              <a:rPr lang="en-US" sz="1800" b="0" i="0" u="none" strike="noStrike" baseline="0" dirty="0">
                <a:latin typeface="BerlingLTStd-Roman"/>
              </a:rPr>
              <a:t>, </a:t>
            </a:r>
            <a:r>
              <a:rPr lang="en-US" sz="1800" b="1" i="0" u="none" strike="noStrike" baseline="0" dirty="0">
                <a:solidFill>
                  <a:srgbClr val="00B0F0"/>
                </a:solidFill>
                <a:latin typeface="BerlingLTStd-Roman"/>
              </a:rPr>
              <a:t>scores</a:t>
            </a:r>
            <a:r>
              <a:rPr lang="en-US" sz="1800" b="0" i="0" u="none" strike="noStrike" baseline="0" dirty="0">
                <a:latin typeface="BerlingLTStd-Roman"/>
              </a:rPr>
              <a:t>, but each score can be accessed individually using its subscript.</a:t>
            </a:r>
            <a:endParaRPr lang="en-US" altLang="en-US" sz="1800" b="1" dirty="0">
              <a:solidFill>
                <a:srgbClr val="00B0F0"/>
              </a:solidFill>
              <a:latin typeface="Times New Roman" panose="02020603050405020304" pitchFamily="18" charset="0"/>
            </a:endParaRPr>
          </a:p>
        </p:txBody>
      </p:sp>
      <p:sp>
        <p:nvSpPr>
          <p:cNvPr id="13" name="TextBox 12">
            <a:extLst>
              <a:ext uri="{FF2B5EF4-FFF2-40B4-BE49-F238E27FC236}">
                <a16:creationId xmlns:a16="http://schemas.microsoft.com/office/drawing/2014/main" id="{13435BAD-CB5B-4659-BA84-2FABAADED553}"/>
              </a:ext>
            </a:extLst>
          </p:cNvPr>
          <p:cNvSpPr txBox="1"/>
          <p:nvPr/>
        </p:nvSpPr>
        <p:spPr>
          <a:xfrm>
            <a:off x="4287637" y="6285390"/>
            <a:ext cx="6125870" cy="369332"/>
          </a:xfrm>
          <a:prstGeom prst="rect">
            <a:avLst/>
          </a:prstGeom>
          <a:noFill/>
        </p:spPr>
        <p:txBody>
          <a:bodyPr wrap="square">
            <a:spAutoFit/>
          </a:bodyPr>
          <a:lstStyle/>
          <a:p>
            <a:r>
              <a:rPr lang="en-US" sz="1800" b="1" i="0" u="none" strike="noStrike" baseline="0" dirty="0">
                <a:latin typeface="Frutiger-Bold"/>
              </a:rPr>
              <a:t>Figure 9.1  </a:t>
            </a:r>
            <a:r>
              <a:rPr lang="en-US" sz="1800" i="1" u="none" strike="noStrike" baseline="0" dirty="0">
                <a:latin typeface="Frutiger-Italic"/>
              </a:rPr>
              <a:t>Ar</a:t>
            </a:r>
            <a:r>
              <a:rPr lang="en-US" i="1" dirty="0">
                <a:latin typeface="Frutiger-Italic"/>
              </a:rPr>
              <a:t>ray with </a:t>
            </a:r>
            <a:r>
              <a:rPr lang="en-US" i="1" dirty="0" err="1">
                <a:latin typeface="Frutiger-Italic"/>
              </a:rPr>
              <a:t>indexs</a:t>
            </a:r>
            <a:endParaRPr lang="en-US" dirty="0"/>
          </a:p>
        </p:txBody>
      </p:sp>
      <p:pic>
        <p:nvPicPr>
          <p:cNvPr id="15" name="Picture 14">
            <a:extLst>
              <a:ext uri="{FF2B5EF4-FFF2-40B4-BE49-F238E27FC236}">
                <a16:creationId xmlns:a16="http://schemas.microsoft.com/office/drawing/2014/main" id="{4280D437-273A-4770-B491-E519BD693EB5}"/>
              </a:ext>
            </a:extLst>
          </p:cNvPr>
          <p:cNvPicPr>
            <a:picLocks noChangeAspect="1"/>
          </p:cNvPicPr>
          <p:nvPr/>
        </p:nvPicPr>
        <p:blipFill>
          <a:blip r:embed="rId2"/>
          <a:stretch>
            <a:fillRect/>
          </a:stretch>
        </p:blipFill>
        <p:spPr>
          <a:xfrm>
            <a:off x="3146144" y="4190259"/>
            <a:ext cx="4648450" cy="2166135"/>
          </a:xfrm>
          <a:prstGeom prst="rect">
            <a:avLst/>
          </a:prstGeom>
        </p:spPr>
      </p:pic>
    </p:spTree>
    <p:extLst>
      <p:ext uri="{BB962C8B-B14F-4D97-AF65-F5344CB8AC3E}">
        <p14:creationId xmlns:p14="http://schemas.microsoft.com/office/powerpoint/2010/main" val="3946011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620D7-FD90-44A8-8C6B-9549453113A5}"/>
              </a:ext>
            </a:extLst>
          </p:cNvPr>
          <p:cNvSpPr>
            <a:spLocks noGrp="1"/>
          </p:cNvSpPr>
          <p:nvPr>
            <p:ph type="title"/>
          </p:nvPr>
        </p:nvSpPr>
        <p:spPr/>
        <p:txBody>
          <a:bodyPr/>
          <a:lstStyle/>
          <a:p>
            <a:r>
              <a:rPr lang="en-US" dirty="0"/>
              <a:t>2. Loops</a:t>
            </a:r>
          </a:p>
        </p:txBody>
      </p:sp>
      <p:sp>
        <p:nvSpPr>
          <p:cNvPr id="3" name="Content Placeholder 2">
            <a:extLst>
              <a:ext uri="{FF2B5EF4-FFF2-40B4-BE49-F238E27FC236}">
                <a16:creationId xmlns:a16="http://schemas.microsoft.com/office/drawing/2014/main" id="{FFDD5A52-7473-4DC7-B032-6939DBCC9D05}"/>
              </a:ext>
            </a:extLst>
          </p:cNvPr>
          <p:cNvSpPr>
            <a:spLocks noGrp="1"/>
          </p:cNvSpPr>
          <p:nvPr>
            <p:ph idx="1"/>
          </p:nvPr>
        </p:nvSpPr>
        <p:spPr>
          <a:xfrm>
            <a:off x="1104900" y="1600199"/>
            <a:ext cx="4887527" cy="3531093"/>
          </a:xfrm>
        </p:spPr>
        <p:txBody>
          <a:bodyPr>
            <a:normAutofit/>
          </a:bodyPr>
          <a:lstStyle/>
          <a:p>
            <a:pPr algn="just"/>
            <a:r>
              <a:rPr lang="en-US" altLang="en-US" sz="2000" b="0" dirty="0">
                <a:latin typeface="Times New Roman" panose="02020603050405020304" pitchFamily="18" charset="0"/>
              </a:rPr>
              <a:t>We can use loops to read and write the elements in an array. We can also use loops to process elements. Now it does not matter if there are 100, 1000, or 10,000 elements to be processed—loops make it easy to handle them all. </a:t>
            </a:r>
          </a:p>
          <a:p>
            <a:pPr algn="just"/>
            <a:r>
              <a:rPr lang="en-US" altLang="en-US" sz="2000" b="0" dirty="0">
                <a:latin typeface="Times New Roman" panose="02020603050405020304" pitchFamily="18" charset="0"/>
              </a:rPr>
              <a:t>We can use an integer variable to control the loop, and remain in the loop as long as the value of this variable is less than the total number of elements in the array (Figure 11.4).</a:t>
            </a:r>
          </a:p>
          <a:p>
            <a:pPr algn="just"/>
            <a:endParaRPr lang="en-US" dirty="0"/>
          </a:p>
        </p:txBody>
      </p:sp>
      <p:pic>
        <p:nvPicPr>
          <p:cNvPr id="5" name="Picture 4">
            <a:extLst>
              <a:ext uri="{FF2B5EF4-FFF2-40B4-BE49-F238E27FC236}">
                <a16:creationId xmlns:a16="http://schemas.microsoft.com/office/drawing/2014/main" id="{B9E2F121-DE5F-4964-963C-24CB52007ADF}"/>
              </a:ext>
            </a:extLst>
          </p:cNvPr>
          <p:cNvPicPr>
            <a:picLocks noChangeAspect="1"/>
          </p:cNvPicPr>
          <p:nvPr/>
        </p:nvPicPr>
        <p:blipFill>
          <a:blip r:embed="rId2"/>
          <a:stretch>
            <a:fillRect/>
          </a:stretch>
        </p:blipFill>
        <p:spPr>
          <a:xfrm>
            <a:off x="6403763" y="1600199"/>
            <a:ext cx="4576196" cy="3966099"/>
          </a:xfrm>
          <a:prstGeom prst="rect">
            <a:avLst/>
          </a:prstGeom>
        </p:spPr>
      </p:pic>
      <p:sp>
        <p:nvSpPr>
          <p:cNvPr id="8" name="TextBox 7">
            <a:extLst>
              <a:ext uri="{FF2B5EF4-FFF2-40B4-BE49-F238E27FC236}">
                <a16:creationId xmlns:a16="http://schemas.microsoft.com/office/drawing/2014/main" id="{12C05047-A0AB-4E84-AD1D-20ED906168E4}"/>
              </a:ext>
            </a:extLst>
          </p:cNvPr>
          <p:cNvSpPr txBox="1"/>
          <p:nvPr/>
        </p:nvSpPr>
        <p:spPr>
          <a:xfrm>
            <a:off x="7025200" y="5894772"/>
            <a:ext cx="3539227"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.2  </a:t>
            </a:r>
            <a:r>
              <a:rPr lang="en-US" sz="1800" i="1" u="none" strike="noStrike" baseline="0" dirty="0">
                <a:latin typeface="Frutiger-Italic"/>
              </a:rPr>
              <a:t>Processing a array</a:t>
            </a:r>
            <a:endParaRPr lang="en-US" dirty="0"/>
          </a:p>
        </p:txBody>
      </p:sp>
    </p:spTree>
    <p:extLst>
      <p:ext uri="{BB962C8B-B14F-4D97-AF65-F5344CB8AC3E}">
        <p14:creationId xmlns:p14="http://schemas.microsoft.com/office/powerpoint/2010/main" val="96867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4966-3202-4A11-BA25-8B82B6F7037B}"/>
              </a:ext>
            </a:extLst>
          </p:cNvPr>
          <p:cNvSpPr>
            <a:spLocks noGrp="1"/>
          </p:cNvSpPr>
          <p:nvPr>
            <p:ph type="title"/>
          </p:nvPr>
        </p:nvSpPr>
        <p:spPr/>
        <p:txBody>
          <a:bodyPr/>
          <a:lstStyle/>
          <a:p>
            <a:r>
              <a:rPr lang="en-US" dirty="0"/>
              <a:t>3. Multi-dimensional arrays</a:t>
            </a:r>
          </a:p>
        </p:txBody>
      </p:sp>
      <p:sp>
        <p:nvSpPr>
          <p:cNvPr id="3" name="Content Placeholder 2">
            <a:extLst>
              <a:ext uri="{FF2B5EF4-FFF2-40B4-BE49-F238E27FC236}">
                <a16:creationId xmlns:a16="http://schemas.microsoft.com/office/drawing/2014/main" id="{EDA12462-591B-4C65-A45E-B0156B5210F0}"/>
              </a:ext>
            </a:extLst>
          </p:cNvPr>
          <p:cNvSpPr>
            <a:spLocks noGrp="1"/>
          </p:cNvSpPr>
          <p:nvPr>
            <p:ph idx="1"/>
          </p:nvPr>
        </p:nvSpPr>
        <p:spPr>
          <a:xfrm>
            <a:off x="1104900" y="1600200"/>
            <a:ext cx="9982200" cy="1622394"/>
          </a:xfrm>
        </p:spPr>
        <p:txBody>
          <a:bodyPr/>
          <a:lstStyle/>
          <a:p>
            <a:r>
              <a:rPr lang="en-US" dirty="0"/>
              <a:t>The arrays discussed so far are known as one-dimensional arrays because the data is organized linearly in only one direction. </a:t>
            </a:r>
          </a:p>
          <a:p>
            <a:r>
              <a:rPr lang="en-US" dirty="0"/>
              <a:t>Many applications require that data be stored in more than one dimension. Figure 11.5 shows a table, which is commonly called a two-dimensional array.</a:t>
            </a:r>
          </a:p>
          <a:p>
            <a:endParaRPr lang="en-US" dirty="0"/>
          </a:p>
        </p:txBody>
      </p:sp>
      <p:pic>
        <p:nvPicPr>
          <p:cNvPr id="5" name="Picture 4">
            <a:extLst>
              <a:ext uri="{FF2B5EF4-FFF2-40B4-BE49-F238E27FC236}">
                <a16:creationId xmlns:a16="http://schemas.microsoft.com/office/drawing/2014/main" id="{03FFBDCA-2CC5-4B2C-962F-CD562F648587}"/>
              </a:ext>
            </a:extLst>
          </p:cNvPr>
          <p:cNvPicPr>
            <a:picLocks noChangeAspect="1"/>
          </p:cNvPicPr>
          <p:nvPr/>
        </p:nvPicPr>
        <p:blipFill>
          <a:blip r:embed="rId2"/>
          <a:stretch>
            <a:fillRect/>
          </a:stretch>
        </p:blipFill>
        <p:spPr>
          <a:xfrm>
            <a:off x="3347641" y="3222594"/>
            <a:ext cx="5248141" cy="2367064"/>
          </a:xfrm>
          <a:prstGeom prst="rect">
            <a:avLst/>
          </a:prstGeom>
        </p:spPr>
      </p:pic>
      <p:sp>
        <p:nvSpPr>
          <p:cNvPr id="8" name="TextBox 7">
            <a:extLst>
              <a:ext uri="{FF2B5EF4-FFF2-40B4-BE49-F238E27FC236}">
                <a16:creationId xmlns:a16="http://schemas.microsoft.com/office/drawing/2014/main" id="{AA9817D0-C5B2-43C6-BDA2-51CE246B1CC6}"/>
              </a:ext>
            </a:extLst>
          </p:cNvPr>
          <p:cNvSpPr txBox="1"/>
          <p:nvPr/>
        </p:nvSpPr>
        <p:spPr>
          <a:xfrm>
            <a:off x="3968041" y="5841506"/>
            <a:ext cx="612587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.3 </a:t>
            </a:r>
            <a:r>
              <a:rPr lang="en-US" sz="1800" b="0" i="1" u="none" strike="noStrike" baseline="0" dirty="0">
                <a:latin typeface="Frutiger-Italic"/>
              </a:rPr>
              <a:t>A two-dimensional array</a:t>
            </a:r>
            <a:endParaRPr lang="en-US" dirty="0"/>
          </a:p>
        </p:txBody>
      </p:sp>
    </p:spTree>
    <p:extLst>
      <p:ext uri="{BB962C8B-B14F-4D97-AF65-F5344CB8AC3E}">
        <p14:creationId xmlns:p14="http://schemas.microsoft.com/office/powerpoint/2010/main" val="1794731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6277D-D942-4400-944F-4829FF066A3C}"/>
              </a:ext>
            </a:extLst>
          </p:cNvPr>
          <p:cNvSpPr>
            <a:spLocks noGrp="1"/>
          </p:cNvSpPr>
          <p:nvPr>
            <p:ph type="title"/>
          </p:nvPr>
        </p:nvSpPr>
        <p:spPr/>
        <p:txBody>
          <a:bodyPr/>
          <a:lstStyle/>
          <a:p>
            <a:r>
              <a:rPr lang="en-US" dirty="0"/>
              <a:t>4. Memory layout</a:t>
            </a:r>
          </a:p>
        </p:txBody>
      </p:sp>
      <p:sp>
        <p:nvSpPr>
          <p:cNvPr id="3" name="Content Placeholder 2">
            <a:extLst>
              <a:ext uri="{FF2B5EF4-FFF2-40B4-BE49-F238E27FC236}">
                <a16:creationId xmlns:a16="http://schemas.microsoft.com/office/drawing/2014/main" id="{832FFD6F-5BC7-47C5-BB09-6738184EE57B}"/>
              </a:ext>
            </a:extLst>
          </p:cNvPr>
          <p:cNvSpPr>
            <a:spLocks noGrp="1"/>
          </p:cNvSpPr>
          <p:nvPr>
            <p:ph idx="1"/>
          </p:nvPr>
        </p:nvSpPr>
        <p:spPr>
          <a:xfrm>
            <a:off x="1104900" y="1600200"/>
            <a:ext cx="9982200" cy="2066278"/>
          </a:xfrm>
        </p:spPr>
        <p:txBody>
          <a:bodyPr>
            <a:normAutofit/>
          </a:bodyPr>
          <a:lstStyle/>
          <a:p>
            <a:pPr algn="l"/>
            <a:r>
              <a:rPr lang="en-US" sz="1800" b="0" i="0" u="none" strike="noStrike" baseline="0" dirty="0">
                <a:latin typeface="BerlingLTStd-Roman"/>
              </a:rPr>
              <a:t>The indexes in a one-dimensional array directly define the relative positions of the element in actual memory. A two-dimensional array, however, represents rows and columns. How each element is stored in memory depends on the computer. </a:t>
            </a:r>
          </a:p>
          <a:p>
            <a:pPr algn="l"/>
            <a:r>
              <a:rPr lang="en-US" sz="1800" b="0" i="0" u="none" strike="noStrike" baseline="0" dirty="0">
                <a:latin typeface="BerlingLTStd-Roman"/>
              </a:rPr>
              <a:t>Most computers use </a:t>
            </a:r>
            <a:r>
              <a:rPr lang="en-US" sz="1800" b="1" i="0" u="none" strike="noStrike" baseline="0" dirty="0">
                <a:solidFill>
                  <a:srgbClr val="00B0F0"/>
                </a:solidFill>
                <a:latin typeface="BerlingLTStd-Bold"/>
              </a:rPr>
              <a:t>row-major storage</a:t>
            </a:r>
            <a:r>
              <a:rPr lang="en-US" sz="1800" b="0" i="0" u="none" strike="noStrike" baseline="0" dirty="0">
                <a:latin typeface="BerlingLTStd-Roman"/>
              </a:rPr>
              <a:t>, in which an entire row of an array is stored in memory before the next row. However, a computer may store the array using </a:t>
            </a:r>
            <a:r>
              <a:rPr lang="en-US" sz="1800" b="1" i="0" u="none" strike="noStrike" baseline="0" dirty="0">
                <a:solidFill>
                  <a:srgbClr val="00B0F0"/>
                </a:solidFill>
                <a:latin typeface="BerlingLTStd-Bold"/>
              </a:rPr>
              <a:t>column-major storage</a:t>
            </a:r>
            <a:r>
              <a:rPr lang="en-US" sz="1800" b="0" i="0" u="none" strike="noStrike" baseline="0" dirty="0">
                <a:latin typeface="BerlingLTStd-Roman"/>
              </a:rPr>
              <a:t>, in which the entire column is stored before the next column. </a:t>
            </a:r>
            <a:endParaRPr lang="en-US" dirty="0"/>
          </a:p>
        </p:txBody>
      </p:sp>
      <p:pic>
        <p:nvPicPr>
          <p:cNvPr id="5" name="Picture 4">
            <a:extLst>
              <a:ext uri="{FF2B5EF4-FFF2-40B4-BE49-F238E27FC236}">
                <a16:creationId xmlns:a16="http://schemas.microsoft.com/office/drawing/2014/main" id="{DC739607-79BE-44E8-88A1-0A29D1312FB0}"/>
              </a:ext>
            </a:extLst>
          </p:cNvPr>
          <p:cNvPicPr>
            <a:picLocks noChangeAspect="1"/>
          </p:cNvPicPr>
          <p:nvPr/>
        </p:nvPicPr>
        <p:blipFill>
          <a:blip r:embed="rId2"/>
          <a:stretch>
            <a:fillRect/>
          </a:stretch>
        </p:blipFill>
        <p:spPr>
          <a:xfrm>
            <a:off x="3258646" y="3411245"/>
            <a:ext cx="5435635" cy="2581183"/>
          </a:xfrm>
          <a:prstGeom prst="rect">
            <a:avLst/>
          </a:prstGeom>
        </p:spPr>
      </p:pic>
      <p:sp>
        <p:nvSpPr>
          <p:cNvPr id="7" name="TextBox 6">
            <a:extLst>
              <a:ext uri="{FF2B5EF4-FFF2-40B4-BE49-F238E27FC236}">
                <a16:creationId xmlns:a16="http://schemas.microsoft.com/office/drawing/2014/main" id="{77298138-01C2-441B-BDF4-08C6CEAEEF2E}"/>
              </a:ext>
            </a:extLst>
          </p:cNvPr>
          <p:cNvSpPr txBox="1"/>
          <p:nvPr/>
        </p:nvSpPr>
        <p:spPr>
          <a:xfrm>
            <a:off x="3748596" y="6087408"/>
            <a:ext cx="609452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.4 </a:t>
            </a:r>
            <a:r>
              <a:rPr lang="en-US" sz="1800" b="0" i="1" u="none" strike="noStrike" baseline="0" dirty="0">
                <a:latin typeface="Frutiger-Italic"/>
              </a:rPr>
              <a:t>Memory layout of arrays</a:t>
            </a:r>
            <a:endParaRPr lang="en-US" dirty="0"/>
          </a:p>
        </p:txBody>
      </p:sp>
    </p:spTree>
    <p:extLst>
      <p:ext uri="{BB962C8B-B14F-4D97-AF65-F5344CB8AC3E}">
        <p14:creationId xmlns:p14="http://schemas.microsoft.com/office/powerpoint/2010/main" val="3366375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27D9D-BB0B-422D-B1C8-06BC05EA2F77}"/>
              </a:ext>
            </a:extLst>
          </p:cNvPr>
          <p:cNvSpPr>
            <a:spLocks noGrp="1"/>
          </p:cNvSpPr>
          <p:nvPr>
            <p:ph type="title"/>
          </p:nvPr>
        </p:nvSpPr>
        <p:spPr/>
        <p:txBody>
          <a:bodyPr/>
          <a:lstStyle/>
          <a:p>
            <a:r>
              <a:rPr lang="en-US" dirty="0"/>
              <a:t>5. Operations on array</a:t>
            </a:r>
          </a:p>
        </p:txBody>
      </p:sp>
      <p:sp>
        <p:nvSpPr>
          <p:cNvPr id="3" name="Content Placeholder 2">
            <a:extLst>
              <a:ext uri="{FF2B5EF4-FFF2-40B4-BE49-F238E27FC236}">
                <a16:creationId xmlns:a16="http://schemas.microsoft.com/office/drawing/2014/main" id="{4044C8E2-B465-4931-A58C-2B5E3A09C54C}"/>
              </a:ext>
            </a:extLst>
          </p:cNvPr>
          <p:cNvSpPr>
            <a:spLocks noGrp="1"/>
          </p:cNvSpPr>
          <p:nvPr>
            <p:ph idx="1"/>
          </p:nvPr>
        </p:nvSpPr>
        <p:spPr>
          <a:xfrm>
            <a:off x="1104900" y="1600200"/>
            <a:ext cx="9982200" cy="1515862"/>
          </a:xfrm>
        </p:spPr>
        <p:txBody>
          <a:bodyPr/>
          <a:lstStyle/>
          <a:p>
            <a:r>
              <a:rPr lang="en-US" dirty="0"/>
              <a:t>Although we can apply conventional operations defined for each element of an array there are some operations that we can define on an array as a data structure.</a:t>
            </a:r>
          </a:p>
          <a:p>
            <a:r>
              <a:rPr lang="en-US" dirty="0"/>
              <a:t>The common operations on arrays as structures are </a:t>
            </a:r>
            <a:r>
              <a:rPr lang="en-US" b="1" dirty="0">
                <a:solidFill>
                  <a:srgbClr val="00B0F0"/>
                </a:solidFill>
              </a:rPr>
              <a:t>searching</a:t>
            </a:r>
            <a:r>
              <a:rPr lang="en-US" dirty="0"/>
              <a:t>, </a:t>
            </a:r>
            <a:r>
              <a:rPr lang="en-US" b="1" dirty="0">
                <a:solidFill>
                  <a:srgbClr val="00B0F0"/>
                </a:solidFill>
              </a:rPr>
              <a:t>insertion</a:t>
            </a:r>
            <a:r>
              <a:rPr lang="en-US" dirty="0"/>
              <a:t>, </a:t>
            </a:r>
            <a:r>
              <a:rPr lang="en-US" b="1" dirty="0">
                <a:solidFill>
                  <a:srgbClr val="00B0F0"/>
                </a:solidFill>
              </a:rPr>
              <a:t>deletion</a:t>
            </a:r>
            <a:r>
              <a:rPr lang="en-US" dirty="0"/>
              <a:t>, </a:t>
            </a:r>
            <a:r>
              <a:rPr lang="en-US" b="1" dirty="0">
                <a:solidFill>
                  <a:srgbClr val="00B0F0"/>
                </a:solidFill>
              </a:rPr>
              <a:t>retrieval</a:t>
            </a:r>
            <a:r>
              <a:rPr lang="en-US" dirty="0"/>
              <a:t>, and </a:t>
            </a:r>
            <a:r>
              <a:rPr lang="en-US" b="1" dirty="0">
                <a:solidFill>
                  <a:srgbClr val="00B0F0"/>
                </a:solidFill>
              </a:rPr>
              <a:t>traversal</a:t>
            </a:r>
          </a:p>
        </p:txBody>
      </p:sp>
      <p:pic>
        <p:nvPicPr>
          <p:cNvPr id="5" name="Picture 4">
            <a:extLst>
              <a:ext uri="{FF2B5EF4-FFF2-40B4-BE49-F238E27FC236}">
                <a16:creationId xmlns:a16="http://schemas.microsoft.com/office/drawing/2014/main" id="{DA47B4C1-F2EF-4793-9B4B-E7A5FC31E9DD}"/>
              </a:ext>
            </a:extLst>
          </p:cNvPr>
          <p:cNvPicPr>
            <a:picLocks noChangeAspect="1"/>
          </p:cNvPicPr>
          <p:nvPr/>
        </p:nvPicPr>
        <p:blipFill>
          <a:blip r:embed="rId2"/>
          <a:stretch>
            <a:fillRect/>
          </a:stretch>
        </p:blipFill>
        <p:spPr>
          <a:xfrm>
            <a:off x="3230462" y="3429000"/>
            <a:ext cx="5392205" cy="2206119"/>
          </a:xfrm>
          <a:prstGeom prst="rect">
            <a:avLst/>
          </a:prstGeom>
        </p:spPr>
      </p:pic>
      <p:sp>
        <p:nvSpPr>
          <p:cNvPr id="6" name="TextBox 5">
            <a:extLst>
              <a:ext uri="{FF2B5EF4-FFF2-40B4-BE49-F238E27FC236}">
                <a16:creationId xmlns:a16="http://schemas.microsoft.com/office/drawing/2014/main" id="{A7A5BA30-7BD5-4013-A6D1-CB652BF0C920}"/>
              </a:ext>
            </a:extLst>
          </p:cNvPr>
          <p:cNvSpPr txBox="1"/>
          <p:nvPr/>
        </p:nvSpPr>
        <p:spPr>
          <a:xfrm>
            <a:off x="3968041" y="5841506"/>
            <a:ext cx="6125870"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9</a:t>
            </a:r>
            <a:r>
              <a:rPr lang="en-US" sz="1800" b="1" i="0" u="none" strike="noStrike" baseline="0" dirty="0">
                <a:latin typeface="Frutiger-Bold"/>
              </a:rPr>
              <a:t>.5 </a:t>
            </a:r>
            <a:r>
              <a:rPr lang="en-US" i="1" dirty="0">
                <a:latin typeface="Frutiger-Italic"/>
              </a:rPr>
              <a:t>I</a:t>
            </a:r>
            <a:r>
              <a:rPr lang="en-US" sz="1800" b="0" i="1" u="none" strike="noStrike" baseline="0" dirty="0">
                <a:latin typeface="Frutiger-Italic"/>
              </a:rPr>
              <a:t>nsert a value to array</a:t>
            </a:r>
            <a:endParaRPr lang="en-US" dirty="0"/>
          </a:p>
        </p:txBody>
      </p:sp>
    </p:spTree>
    <p:extLst>
      <p:ext uri="{BB962C8B-B14F-4D97-AF65-F5344CB8AC3E}">
        <p14:creationId xmlns:p14="http://schemas.microsoft.com/office/powerpoint/2010/main" val="3871015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8638</TotalTime>
  <Words>2561</Words>
  <Application>Microsoft Office PowerPoint</Application>
  <PresentationFormat>Widescreen</PresentationFormat>
  <Paragraphs>146</Paragraphs>
  <Slides>37</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37</vt:i4>
      </vt:variant>
    </vt:vector>
  </HeadingPairs>
  <TitlesOfParts>
    <vt:vector size="51" baseType="lpstr">
      <vt:lpstr>Arial</vt:lpstr>
      <vt:lpstr>BerlingLTStd-Bold</vt:lpstr>
      <vt:lpstr>BerlingLTStd-Italic</vt:lpstr>
      <vt:lpstr>BerlingLTStd-Roman</vt:lpstr>
      <vt:lpstr>Euphemia</vt:lpstr>
      <vt:lpstr>Frutiger-Bold</vt:lpstr>
      <vt:lpstr>Frutiger-BoldItalic</vt:lpstr>
      <vt:lpstr>Frutiger-Italic</vt:lpstr>
      <vt:lpstr>FrutigerLTStd-Bold</vt:lpstr>
      <vt:lpstr>Frutiger-Roman</vt:lpstr>
      <vt:lpstr>Plantagenet Cherokee</vt:lpstr>
      <vt:lpstr>Times New Roman</vt:lpstr>
      <vt:lpstr>Wingdings</vt:lpstr>
      <vt:lpstr>Academic Literature 16x9</vt:lpstr>
      <vt:lpstr>9. Data structures</vt:lpstr>
      <vt:lpstr>Content</vt:lpstr>
      <vt:lpstr>Objectives</vt:lpstr>
      <vt:lpstr>1 - Arrays</vt:lpstr>
      <vt:lpstr>1. Introduction</vt:lpstr>
      <vt:lpstr>2. Loops</vt:lpstr>
      <vt:lpstr>3. Multi-dimensional arrays</vt:lpstr>
      <vt:lpstr>4. Memory layout</vt:lpstr>
      <vt:lpstr>5. Operations on array</vt:lpstr>
      <vt:lpstr>2- Records</vt:lpstr>
      <vt:lpstr>1. Introduction</vt:lpstr>
      <vt:lpstr>2. Record name versus field name</vt:lpstr>
      <vt:lpstr>3. Comparison of records and arrays</vt:lpstr>
      <vt:lpstr>4. Array of records</vt:lpstr>
      <vt:lpstr>3 - Linked List</vt:lpstr>
      <vt:lpstr>1. Introduction</vt:lpstr>
      <vt:lpstr>2. Arrays versus linked lists</vt:lpstr>
      <vt:lpstr>3. Linked list names versus nodes names</vt:lpstr>
      <vt:lpstr>4. Operations on linked lists (searching)</vt:lpstr>
      <vt:lpstr>5. Operations on linked lists (inserting)</vt:lpstr>
      <vt:lpstr>4- Introduction: Stack, Queue, Tree, graph</vt:lpstr>
      <vt:lpstr>1. BACKGROUND</vt:lpstr>
      <vt:lpstr>2. STACKS</vt:lpstr>
      <vt:lpstr>Operations on stacks</vt:lpstr>
      <vt:lpstr>3. QUEUES</vt:lpstr>
      <vt:lpstr>Operations on queues</vt:lpstr>
      <vt:lpstr>Operations on queues (cont)</vt:lpstr>
      <vt:lpstr>Operations on queues (cont)</vt:lpstr>
      <vt:lpstr>Queue ADT</vt:lpstr>
      <vt:lpstr>Queue implementation</vt:lpstr>
      <vt:lpstr>3. TREES</vt:lpstr>
      <vt:lpstr>Binary trees</vt:lpstr>
      <vt:lpstr>Operations on binary trees</vt:lpstr>
      <vt:lpstr>Binary tree applications</vt:lpstr>
      <vt:lpstr>Binary search trees</vt:lpstr>
      <vt:lpstr>4. GRAPHS</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Pham Ngoc Ha (FU HN)</dc:creator>
  <cp:lastModifiedBy>Chu Dinh Phu 2 (FE Ban NCPT)</cp:lastModifiedBy>
  <cp:revision>562</cp:revision>
  <dcterms:created xsi:type="dcterms:W3CDTF">2021-08-24T09:33:39Z</dcterms:created>
  <dcterms:modified xsi:type="dcterms:W3CDTF">2023-09-12T09:07:45Z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