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57" r:id="rId6"/>
    <p:sldId id="269" r:id="rId7"/>
    <p:sldId id="339" r:id="rId8"/>
    <p:sldId id="281" r:id="rId9"/>
    <p:sldId id="333" r:id="rId10"/>
    <p:sldId id="337" r:id="rId11"/>
    <p:sldId id="338" r:id="rId12"/>
    <p:sldId id="275" r:id="rId13"/>
    <p:sldId id="341" r:id="rId14"/>
    <p:sldId id="342" r:id="rId15"/>
    <p:sldId id="300" r:id="rId16"/>
    <p:sldId id="334" r:id="rId17"/>
    <p:sldId id="344" r:id="rId18"/>
    <p:sldId id="343" r:id="rId19"/>
    <p:sldId id="345" r:id="rId20"/>
    <p:sldId id="346" r:id="rId21"/>
    <p:sldId id="290" r:id="rId22"/>
    <p:sldId id="336" r:id="rId23"/>
    <p:sldId id="350" r:id="rId24"/>
    <p:sldId id="347" r:id="rId25"/>
    <p:sldId id="351" r:id="rId26"/>
    <p:sldId id="349" r:id="rId27"/>
    <p:sldId id="348" r:id="rId28"/>
    <p:sldId id="35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7. Programming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569D3492-D2ED-33B4-DAA0-870C53E0D1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8634-6653-4FE1-A3D2-8D08CFC4B7C0}"/>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9F1EDDC-4499-49DE-B8F8-19188CE6F580}"/>
              </a:ext>
            </a:extLst>
          </p:cNvPr>
          <p:cNvSpPr>
            <a:spLocks noGrp="1"/>
          </p:cNvSpPr>
          <p:nvPr>
            <p:ph idx="1"/>
          </p:nvPr>
        </p:nvSpPr>
        <p:spPr/>
        <p:txBody>
          <a:bodyPr/>
          <a:lstStyle/>
          <a:p>
            <a:pPr algn="just"/>
            <a:r>
              <a:rPr lang="en-US" sz="1800" b="0" i="0" u="none" strike="noStrike" baseline="0" dirty="0">
                <a:latin typeface="BerlingLTStd-Roman"/>
              </a:rPr>
              <a:t>Programs today are normally written in one of the high-level languages. To run the program on a computer, the program needs to be translated into the machine language of the computer on which it will run. </a:t>
            </a:r>
          </a:p>
          <a:p>
            <a:pPr algn="l"/>
            <a:r>
              <a:rPr lang="en-US" sz="1800" b="0" i="0" u="none" strike="noStrike" baseline="0" dirty="0">
                <a:latin typeface="BerlingLTStd-Roman"/>
              </a:rPr>
              <a:t>The program in a high-level language is called the </a:t>
            </a:r>
            <a:r>
              <a:rPr lang="en-US" sz="1800" b="1" i="0" u="none" strike="noStrike" baseline="0" dirty="0">
                <a:latin typeface="BerlingLTStd-Bold"/>
              </a:rPr>
              <a:t>source program</a:t>
            </a:r>
            <a:r>
              <a:rPr lang="en-US" sz="1800" b="0" i="0" u="none" strike="noStrike" baseline="0" dirty="0">
                <a:latin typeface="BerlingLTStd-Roman"/>
              </a:rPr>
              <a:t>. The translated program in machine language is called the </a:t>
            </a:r>
            <a:r>
              <a:rPr lang="en-US" sz="1800" b="1" i="0" u="none" strike="noStrike" baseline="0" dirty="0">
                <a:latin typeface="BerlingLTStd-Bold"/>
              </a:rPr>
              <a:t>object program</a:t>
            </a:r>
            <a:r>
              <a:rPr lang="en-US" sz="1800" b="0" i="0" u="none" strike="noStrike" baseline="0" dirty="0">
                <a:latin typeface="BerlingLTStd-Roman"/>
              </a:rPr>
              <a:t>. </a:t>
            </a:r>
          </a:p>
          <a:p>
            <a:pPr algn="l"/>
            <a:r>
              <a:rPr lang="en-US" sz="1800" b="0" i="0" u="none" strike="noStrike" baseline="0" dirty="0">
                <a:latin typeface="BerlingLTStd-Roman"/>
              </a:rPr>
              <a:t>Two methods are used for translation: </a:t>
            </a:r>
            <a:r>
              <a:rPr lang="en-US" sz="1800" b="1" i="0" u="none" strike="noStrike" baseline="0" dirty="0">
                <a:solidFill>
                  <a:srgbClr val="00B0F0"/>
                </a:solidFill>
                <a:latin typeface="BerlingLTStd-Bold"/>
              </a:rPr>
              <a:t>compilation</a:t>
            </a:r>
            <a:r>
              <a:rPr lang="en-US" sz="1800" b="1" i="0" u="none" strike="noStrike" baseline="0" dirty="0">
                <a:latin typeface="BerlingLTStd-Bold"/>
              </a:rPr>
              <a:t> </a:t>
            </a:r>
            <a:r>
              <a:rPr lang="en-US" sz="1800" b="0" i="0" u="none" strike="noStrike" baseline="0" dirty="0">
                <a:latin typeface="BerlingLTStd-Roman"/>
              </a:rPr>
              <a:t>and </a:t>
            </a:r>
            <a:r>
              <a:rPr lang="en-US" sz="1800" b="1" i="0" u="none" strike="noStrike" baseline="0" dirty="0">
                <a:solidFill>
                  <a:srgbClr val="00B0F0"/>
                </a:solidFill>
                <a:latin typeface="BerlingLTStd-Bold"/>
              </a:rPr>
              <a:t>interpretation</a:t>
            </a:r>
            <a:r>
              <a:rPr lang="en-US" sz="1800" b="0" i="0" u="none" strike="noStrike" baseline="0" dirty="0">
                <a:latin typeface="BerlingLTStd-Roman"/>
              </a:rPr>
              <a:t>.</a:t>
            </a:r>
          </a:p>
          <a:p>
            <a:pPr algn="l">
              <a:buFont typeface="Wingdings" panose="05000000000000000000" pitchFamily="2" charset="2"/>
              <a:buChar char="q"/>
            </a:pPr>
            <a:r>
              <a:rPr lang="en-US" sz="1800" b="1" i="0" u="none" strike="noStrike" baseline="0" dirty="0">
                <a:latin typeface="Frutiger-Bold"/>
              </a:rPr>
              <a:t>Compilation : </a:t>
            </a:r>
            <a:r>
              <a:rPr lang="en-US" sz="1800" b="0" i="0" u="none" strike="noStrike" baseline="0" dirty="0">
                <a:latin typeface="BerlingLTStd-Roman"/>
              </a:rPr>
              <a:t>A </a:t>
            </a:r>
            <a:r>
              <a:rPr lang="en-US" sz="1800" b="1" i="0" u="none" strike="noStrike" baseline="0" dirty="0">
                <a:latin typeface="BerlingLTStd-Bold"/>
              </a:rPr>
              <a:t>compiler </a:t>
            </a:r>
            <a:r>
              <a:rPr lang="en-US" sz="1800" b="0" i="0" u="none" strike="noStrike" baseline="0" dirty="0">
                <a:latin typeface="BerlingLTStd-Roman"/>
              </a:rPr>
              <a:t>normally translates the whole source program into the object program.</a:t>
            </a:r>
          </a:p>
          <a:p>
            <a:pPr algn="l">
              <a:buFont typeface="Wingdings" panose="05000000000000000000" pitchFamily="2" charset="2"/>
              <a:buChar char="q"/>
            </a:pPr>
            <a:r>
              <a:rPr lang="en-US" sz="1800" b="1" i="0" u="none" strike="noStrike" baseline="0" dirty="0">
                <a:latin typeface="Frutiger-Bold"/>
              </a:rPr>
              <a:t>Interpretation : </a:t>
            </a:r>
            <a:r>
              <a:rPr lang="en-US" sz="1800" b="0" i="0" u="none" strike="noStrike" baseline="0" dirty="0">
                <a:latin typeface="BerlingLTStd-Roman"/>
              </a:rPr>
              <a:t>Some computer languages use an </a:t>
            </a:r>
            <a:r>
              <a:rPr lang="en-US" sz="1800" b="1" i="0" u="none" strike="noStrike" baseline="0" dirty="0">
                <a:latin typeface="BerlingLTStd-Bold"/>
              </a:rPr>
              <a:t>interpreter </a:t>
            </a:r>
            <a:r>
              <a:rPr lang="en-US" sz="1800" b="0" i="0" u="none" strike="noStrike" baseline="0" dirty="0">
                <a:latin typeface="BerlingLTStd-Roman"/>
              </a:rPr>
              <a:t>to translate the source program into the object program. Interpretation refers to the process of translating each line of the source program into the corresponding line of the object program and executing the line.</a:t>
            </a:r>
          </a:p>
          <a:p>
            <a:pPr algn="l"/>
            <a:endParaRPr lang="en-US" dirty="0"/>
          </a:p>
        </p:txBody>
      </p:sp>
    </p:spTree>
    <p:extLst>
      <p:ext uri="{BB962C8B-B14F-4D97-AF65-F5344CB8AC3E}">
        <p14:creationId xmlns:p14="http://schemas.microsoft.com/office/powerpoint/2010/main" val="418157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D0F7-5911-43A1-A00F-1040880C4B4F}"/>
              </a:ext>
            </a:extLst>
          </p:cNvPr>
          <p:cNvSpPr>
            <a:spLocks noGrp="1"/>
          </p:cNvSpPr>
          <p:nvPr>
            <p:ph type="title"/>
          </p:nvPr>
        </p:nvSpPr>
        <p:spPr/>
        <p:txBody>
          <a:bodyPr/>
          <a:lstStyle/>
          <a:p>
            <a:r>
              <a:rPr lang="en-US" dirty="0"/>
              <a:t>2. Translation process</a:t>
            </a:r>
          </a:p>
        </p:txBody>
      </p:sp>
      <p:sp>
        <p:nvSpPr>
          <p:cNvPr id="3" name="Content Placeholder 2">
            <a:extLst>
              <a:ext uri="{FF2B5EF4-FFF2-40B4-BE49-F238E27FC236}">
                <a16:creationId xmlns:a16="http://schemas.microsoft.com/office/drawing/2014/main" id="{29067EA6-1797-4426-86FD-0C44199E1B32}"/>
              </a:ext>
            </a:extLst>
          </p:cNvPr>
          <p:cNvSpPr>
            <a:spLocks noGrp="1"/>
          </p:cNvSpPr>
          <p:nvPr>
            <p:ph idx="1"/>
          </p:nvPr>
        </p:nvSpPr>
        <p:spPr>
          <a:xfrm>
            <a:off x="1104900" y="1600201"/>
            <a:ext cx="9982200" cy="992080"/>
          </a:xfrm>
        </p:spPr>
        <p:txBody>
          <a:bodyPr/>
          <a:lstStyle/>
          <a:p>
            <a:r>
              <a:rPr lang="en-US" altLang="en-US" sz="2000" b="0" dirty="0">
                <a:latin typeface="Times New Roman" panose="02020603050405020304" pitchFamily="18" charset="0"/>
              </a:rPr>
              <a:t>Compilation and interpretation differ in that the first translates the whole source code before executing it, while the second translates and executes the source code a line at a time. </a:t>
            </a:r>
          </a:p>
          <a:p>
            <a:endParaRPr lang="en-US" dirty="0"/>
          </a:p>
        </p:txBody>
      </p:sp>
      <p:pic>
        <p:nvPicPr>
          <p:cNvPr id="5" name="Picture 4">
            <a:extLst>
              <a:ext uri="{FF2B5EF4-FFF2-40B4-BE49-F238E27FC236}">
                <a16:creationId xmlns:a16="http://schemas.microsoft.com/office/drawing/2014/main" id="{92EF8F8C-F37B-4DF4-9345-1E979095B774}"/>
              </a:ext>
            </a:extLst>
          </p:cNvPr>
          <p:cNvPicPr>
            <a:picLocks noChangeAspect="1"/>
          </p:cNvPicPr>
          <p:nvPr/>
        </p:nvPicPr>
        <p:blipFill>
          <a:blip r:embed="rId2"/>
          <a:stretch>
            <a:fillRect/>
          </a:stretch>
        </p:blipFill>
        <p:spPr>
          <a:xfrm>
            <a:off x="2035653" y="2372559"/>
            <a:ext cx="7593163" cy="1471472"/>
          </a:xfrm>
          <a:prstGeom prst="rect">
            <a:avLst/>
          </a:prstGeom>
        </p:spPr>
      </p:pic>
      <p:sp>
        <p:nvSpPr>
          <p:cNvPr id="6" name="TextBox 5">
            <a:extLst>
              <a:ext uri="{FF2B5EF4-FFF2-40B4-BE49-F238E27FC236}">
                <a16:creationId xmlns:a16="http://schemas.microsoft.com/office/drawing/2014/main" id="{7BCD9D41-0DF4-441D-BA13-433B0BC9E055}"/>
              </a:ext>
            </a:extLst>
          </p:cNvPr>
          <p:cNvSpPr txBox="1"/>
          <p:nvPr/>
        </p:nvSpPr>
        <p:spPr>
          <a:xfrm>
            <a:off x="3606684" y="3844031"/>
            <a:ext cx="3983724" cy="369332"/>
          </a:xfrm>
          <a:prstGeom prst="rect">
            <a:avLst/>
          </a:prstGeom>
          <a:noFill/>
        </p:spPr>
        <p:txBody>
          <a:bodyPr wrap="square">
            <a:spAutoFit/>
          </a:bodyPr>
          <a:lstStyle/>
          <a:p>
            <a:r>
              <a:rPr lang="en-US" sz="1800" b="1" i="0" u="none" strike="noStrike" baseline="0" dirty="0">
                <a:latin typeface="Frutiger-Bold"/>
              </a:rPr>
              <a:t>Figure 7.3 </a:t>
            </a:r>
            <a:r>
              <a:rPr lang="en-US" sz="1800" b="0" i="0" u="none" strike="noStrike" baseline="0" dirty="0">
                <a:latin typeface="Frutiger-Roman"/>
              </a:rPr>
              <a:t>Evolution of programing</a:t>
            </a:r>
            <a:endParaRPr lang="en-US" dirty="0"/>
          </a:p>
        </p:txBody>
      </p:sp>
      <p:sp>
        <p:nvSpPr>
          <p:cNvPr id="7" name="Content Placeholder 2">
            <a:extLst>
              <a:ext uri="{FF2B5EF4-FFF2-40B4-BE49-F238E27FC236}">
                <a16:creationId xmlns:a16="http://schemas.microsoft.com/office/drawing/2014/main" id="{719F1AAD-14D2-409A-BFB4-2FEC3849A4D7}"/>
              </a:ext>
            </a:extLst>
          </p:cNvPr>
          <p:cNvSpPr txBox="1">
            <a:spLocks/>
          </p:cNvSpPr>
          <p:nvPr/>
        </p:nvSpPr>
        <p:spPr>
          <a:xfrm>
            <a:off x="1104900" y="4328859"/>
            <a:ext cx="10375445" cy="2356025"/>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l"/>
            <a:r>
              <a:rPr lang="en-US" sz="1800" b="1" i="1" u="none" strike="noStrike" baseline="0" dirty="0">
                <a:solidFill>
                  <a:srgbClr val="00B0F0"/>
                </a:solidFill>
                <a:latin typeface="Frutiger-BoldItalic"/>
              </a:rPr>
              <a:t>Lexical analyzer</a:t>
            </a:r>
            <a:r>
              <a:rPr lang="en-US" sz="1800" b="1" i="1" u="none" strike="noStrike" baseline="0" dirty="0">
                <a:latin typeface="Frutiger-BoldItalic"/>
              </a:rPr>
              <a:t>  </a:t>
            </a:r>
            <a:r>
              <a:rPr lang="en-US" sz="1800" b="0" i="0" u="none" strike="noStrike" baseline="0" dirty="0">
                <a:latin typeface="BerlingLTStd-Roman"/>
              </a:rPr>
              <a:t>reads the source code, symbol by symbol, and creates a list of </a:t>
            </a:r>
            <a:r>
              <a:rPr lang="en-US" sz="1800" b="1" i="0" u="none" strike="noStrike" baseline="0" dirty="0">
                <a:latin typeface="BerlingLTStd-Bold"/>
              </a:rPr>
              <a:t>tokens </a:t>
            </a:r>
            <a:r>
              <a:rPr lang="en-US" sz="1800" b="0" i="0" u="none" strike="noStrike" baseline="0" dirty="0">
                <a:latin typeface="BerlingLTStd-Roman"/>
              </a:rPr>
              <a:t>in the source language.</a:t>
            </a:r>
          </a:p>
          <a:p>
            <a:pPr algn="l"/>
            <a:r>
              <a:rPr lang="en-US" sz="1800" b="1" i="1" u="none" strike="noStrike" baseline="0" dirty="0">
                <a:solidFill>
                  <a:srgbClr val="00B0F0"/>
                </a:solidFill>
                <a:latin typeface="Frutiger-BoldItalic"/>
              </a:rPr>
              <a:t>Syntax analyzer </a:t>
            </a:r>
            <a:r>
              <a:rPr lang="en-US" sz="1800" b="0" i="0" u="none" strike="noStrike" baseline="0" dirty="0">
                <a:latin typeface="BerlingLTStd-Roman"/>
              </a:rPr>
              <a:t>parses a set of tokens to find instructions.</a:t>
            </a:r>
          </a:p>
          <a:p>
            <a:pPr algn="l"/>
            <a:r>
              <a:rPr lang="en-US" sz="1800" b="1" i="1" u="none" strike="noStrike" baseline="0" dirty="0">
                <a:solidFill>
                  <a:srgbClr val="00B0F0"/>
                </a:solidFill>
                <a:latin typeface="Frutiger-BoldItalic"/>
              </a:rPr>
              <a:t>Semantic analyzer </a:t>
            </a:r>
            <a:r>
              <a:rPr lang="en-US" sz="1800" b="0" i="0" u="none" strike="noStrike" baseline="0" dirty="0">
                <a:latin typeface="BerlingLTStd-Roman"/>
              </a:rPr>
              <a:t>checks the sentences created by the syntax analyzer to be sure that they contain no ambiguity.</a:t>
            </a:r>
          </a:p>
          <a:p>
            <a:pPr algn="l"/>
            <a:r>
              <a:rPr lang="en-US" sz="1800" b="1" i="1" u="none" strike="noStrike" baseline="0" dirty="0">
                <a:solidFill>
                  <a:srgbClr val="00B0F0"/>
                </a:solidFill>
                <a:latin typeface="Frutiger-BoldItalic"/>
              </a:rPr>
              <a:t>Code generator </a:t>
            </a:r>
            <a:r>
              <a:rPr lang="en-US" sz="1800" b="0" i="0" u="none" strike="noStrike" baseline="0" dirty="0">
                <a:latin typeface="BerlingLTStd-Roman"/>
              </a:rPr>
              <a:t>After unambiguous instructions are created by the semantic analyzer, each instruction is converted to a set of machine language instructions for the computer on which the program will run.</a:t>
            </a:r>
            <a:endParaRPr lang="en-US" dirty="0"/>
          </a:p>
        </p:txBody>
      </p:sp>
    </p:spTree>
    <p:extLst>
      <p:ext uri="{BB962C8B-B14F-4D97-AF65-F5344CB8AC3E}">
        <p14:creationId xmlns:p14="http://schemas.microsoft.com/office/powerpoint/2010/main" val="318765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Programming paradigms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66B-E2C9-42E1-BC90-E901506BD78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48ED8DC-E247-4E87-9D07-0FD8A27ACE39}"/>
              </a:ext>
            </a:extLst>
          </p:cNvPr>
          <p:cNvSpPr>
            <a:spLocks noGrp="1"/>
          </p:cNvSpPr>
          <p:nvPr>
            <p:ph idx="1"/>
          </p:nvPr>
        </p:nvSpPr>
        <p:spPr>
          <a:xfrm>
            <a:off x="1104900" y="1600200"/>
            <a:ext cx="9982200" cy="1498107"/>
          </a:xfrm>
        </p:spPr>
        <p:txBody>
          <a:bodyPr/>
          <a:lstStyle/>
          <a:p>
            <a:pPr algn="just"/>
            <a:r>
              <a:rPr lang="en-US" dirty="0"/>
              <a:t>Today computer languages are categorized according to the approach they use to solve a problem. A paradigm, therefore, is a way in which a computer language looks at the problem to be solved. We divide computer languages into four paradigms: </a:t>
            </a:r>
            <a:r>
              <a:rPr lang="en-US" b="1" dirty="0">
                <a:solidFill>
                  <a:srgbClr val="00B0F0"/>
                </a:solidFill>
              </a:rPr>
              <a:t>procedural</a:t>
            </a:r>
            <a:r>
              <a:rPr lang="en-US" dirty="0"/>
              <a:t>, </a:t>
            </a:r>
            <a:r>
              <a:rPr lang="en-US" b="1" dirty="0">
                <a:solidFill>
                  <a:srgbClr val="00B0F0"/>
                </a:solidFill>
              </a:rPr>
              <a:t>object-oriented</a:t>
            </a:r>
            <a:r>
              <a:rPr lang="en-US" dirty="0"/>
              <a:t>, </a:t>
            </a:r>
            <a:r>
              <a:rPr lang="en-US" b="1" dirty="0">
                <a:solidFill>
                  <a:srgbClr val="00B0F0"/>
                </a:solidFill>
              </a:rPr>
              <a:t>functional</a:t>
            </a:r>
            <a:r>
              <a:rPr lang="en-US" dirty="0"/>
              <a:t>, and </a:t>
            </a:r>
            <a:r>
              <a:rPr lang="en-US" b="1" dirty="0">
                <a:solidFill>
                  <a:srgbClr val="00B0F0"/>
                </a:solidFill>
              </a:rPr>
              <a:t>declarative</a:t>
            </a:r>
          </a:p>
        </p:txBody>
      </p:sp>
      <p:pic>
        <p:nvPicPr>
          <p:cNvPr id="4" name="Picture 3">
            <a:extLst>
              <a:ext uri="{FF2B5EF4-FFF2-40B4-BE49-F238E27FC236}">
                <a16:creationId xmlns:a16="http://schemas.microsoft.com/office/drawing/2014/main" id="{53952091-9F40-40F3-BE75-11000F926D7D}"/>
              </a:ext>
            </a:extLst>
          </p:cNvPr>
          <p:cNvPicPr>
            <a:picLocks noChangeAspect="1"/>
          </p:cNvPicPr>
          <p:nvPr/>
        </p:nvPicPr>
        <p:blipFill>
          <a:blip r:embed="rId2"/>
          <a:stretch>
            <a:fillRect/>
          </a:stretch>
        </p:blipFill>
        <p:spPr>
          <a:xfrm>
            <a:off x="2730841" y="3011324"/>
            <a:ext cx="6191217" cy="2867361"/>
          </a:xfrm>
          <a:prstGeom prst="rect">
            <a:avLst/>
          </a:prstGeom>
        </p:spPr>
      </p:pic>
      <p:sp>
        <p:nvSpPr>
          <p:cNvPr id="5" name="TextBox 4">
            <a:extLst>
              <a:ext uri="{FF2B5EF4-FFF2-40B4-BE49-F238E27FC236}">
                <a16:creationId xmlns:a16="http://schemas.microsoft.com/office/drawing/2014/main" id="{3AF20D2B-325E-4BAB-AACB-2C92B1DDC176}"/>
              </a:ext>
            </a:extLst>
          </p:cNvPr>
          <p:cNvSpPr txBox="1"/>
          <p:nvPr/>
        </p:nvSpPr>
        <p:spPr>
          <a:xfrm>
            <a:off x="3446755" y="5918731"/>
            <a:ext cx="6094520" cy="369332"/>
          </a:xfrm>
          <a:prstGeom prst="rect">
            <a:avLst/>
          </a:prstGeom>
          <a:noFill/>
        </p:spPr>
        <p:txBody>
          <a:bodyPr wrap="square">
            <a:spAutoFit/>
          </a:bodyPr>
          <a:lstStyle/>
          <a:p>
            <a:r>
              <a:rPr lang="en-US" sz="1800" b="1" i="0" u="none" strike="noStrike" baseline="0" dirty="0">
                <a:latin typeface="Frutiger-Bold"/>
              </a:rPr>
              <a:t>Figure 7.4 </a:t>
            </a:r>
            <a:r>
              <a:rPr lang="en-US" sz="1800" b="0" i="1" u="none" strike="noStrike" baseline="0" dirty="0">
                <a:latin typeface="Frutiger-Italic"/>
              </a:rPr>
              <a:t>Categories of programming languages</a:t>
            </a:r>
            <a:endParaRPr lang="en-US" dirty="0"/>
          </a:p>
        </p:txBody>
      </p:sp>
    </p:spTree>
    <p:extLst>
      <p:ext uri="{BB962C8B-B14F-4D97-AF65-F5344CB8AC3E}">
        <p14:creationId xmlns:p14="http://schemas.microsoft.com/office/powerpoint/2010/main" val="338127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4F97-F805-4EA4-ACC0-A3FDE3B45A6C}"/>
              </a:ext>
            </a:extLst>
          </p:cNvPr>
          <p:cNvSpPr>
            <a:spLocks noGrp="1"/>
          </p:cNvSpPr>
          <p:nvPr>
            <p:ph type="title"/>
          </p:nvPr>
        </p:nvSpPr>
        <p:spPr/>
        <p:txBody>
          <a:bodyPr/>
          <a:lstStyle/>
          <a:p>
            <a:r>
              <a:rPr lang="en-US" dirty="0"/>
              <a:t>2. The procedural paradigm</a:t>
            </a:r>
          </a:p>
        </p:txBody>
      </p:sp>
      <p:sp>
        <p:nvSpPr>
          <p:cNvPr id="8" name="Content Placeholder 7">
            <a:extLst>
              <a:ext uri="{FF2B5EF4-FFF2-40B4-BE49-F238E27FC236}">
                <a16:creationId xmlns:a16="http://schemas.microsoft.com/office/drawing/2014/main" id="{C96CD786-4C65-4187-BCD3-2402275A1FE8}"/>
              </a:ext>
            </a:extLst>
          </p:cNvPr>
          <p:cNvSpPr>
            <a:spLocks noGrp="1"/>
          </p:cNvSpPr>
          <p:nvPr>
            <p:ph idx="1"/>
          </p:nvPr>
        </p:nvSpPr>
        <p:spPr>
          <a:xfrm>
            <a:off x="1104900" y="1600200"/>
            <a:ext cx="9982200" cy="1435963"/>
          </a:xfrm>
        </p:spPr>
        <p:txBody>
          <a:bodyPr>
            <a:normAutofit/>
          </a:bodyPr>
          <a:lstStyle/>
          <a:p>
            <a:pPr algn="just"/>
            <a:r>
              <a:rPr lang="en-US" dirty="0"/>
              <a:t>In the procedural paradigm (or imperative paradigm) we can think of a program as an active agent that manipulates passive objects. We encounter many passive objects in our daily life: a stone, a book, a lamp, and so on. A passive object cannot initiate an action by itself, but it can receive actions from active agents.</a:t>
            </a:r>
          </a:p>
        </p:txBody>
      </p:sp>
      <p:pic>
        <p:nvPicPr>
          <p:cNvPr id="12" name="Picture 11">
            <a:extLst>
              <a:ext uri="{FF2B5EF4-FFF2-40B4-BE49-F238E27FC236}">
                <a16:creationId xmlns:a16="http://schemas.microsoft.com/office/drawing/2014/main" id="{488C4457-9D16-4735-9F97-48603B971C80}"/>
              </a:ext>
            </a:extLst>
          </p:cNvPr>
          <p:cNvPicPr>
            <a:picLocks noChangeAspect="1"/>
          </p:cNvPicPr>
          <p:nvPr/>
        </p:nvPicPr>
        <p:blipFill>
          <a:blip r:embed="rId2"/>
          <a:stretch>
            <a:fillRect/>
          </a:stretch>
        </p:blipFill>
        <p:spPr>
          <a:xfrm>
            <a:off x="2587570" y="3166007"/>
            <a:ext cx="6771596" cy="2693256"/>
          </a:xfrm>
          <a:prstGeom prst="rect">
            <a:avLst/>
          </a:prstGeom>
        </p:spPr>
      </p:pic>
      <p:sp>
        <p:nvSpPr>
          <p:cNvPr id="14" name="TextBox 13">
            <a:extLst>
              <a:ext uri="{FF2B5EF4-FFF2-40B4-BE49-F238E27FC236}">
                <a16:creationId xmlns:a16="http://schemas.microsoft.com/office/drawing/2014/main" id="{8FD4C038-6D06-4E4C-BF42-7C3029DA5DBA}"/>
              </a:ext>
            </a:extLst>
          </p:cNvPr>
          <p:cNvSpPr txBox="1"/>
          <p:nvPr/>
        </p:nvSpPr>
        <p:spPr>
          <a:xfrm>
            <a:off x="3508899" y="5989107"/>
            <a:ext cx="6094520" cy="369332"/>
          </a:xfrm>
          <a:prstGeom prst="rect">
            <a:avLst/>
          </a:prstGeom>
          <a:noFill/>
        </p:spPr>
        <p:txBody>
          <a:bodyPr wrap="square">
            <a:spAutoFit/>
          </a:bodyPr>
          <a:lstStyle/>
          <a:p>
            <a:r>
              <a:rPr lang="en-US" sz="1800" b="1" i="0" u="none" strike="noStrike" baseline="0" dirty="0">
                <a:latin typeface="Frutiger-Bold"/>
              </a:rPr>
              <a:t>Figure 7.5 </a:t>
            </a:r>
            <a:r>
              <a:rPr lang="en-US" sz="1800" b="0" i="1" u="none" strike="noStrike" baseline="0" dirty="0">
                <a:latin typeface="Frutiger-Italic"/>
              </a:rPr>
              <a:t>The concept of the procedural paradigm</a:t>
            </a:r>
            <a:endParaRPr lang="en-US" dirty="0"/>
          </a:p>
        </p:txBody>
      </p:sp>
    </p:spTree>
    <p:extLst>
      <p:ext uri="{BB962C8B-B14F-4D97-AF65-F5344CB8AC3E}">
        <p14:creationId xmlns:p14="http://schemas.microsoft.com/office/powerpoint/2010/main" val="351568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FB38-284C-4206-9C9A-0DAB0DB7161F}"/>
              </a:ext>
            </a:extLst>
          </p:cNvPr>
          <p:cNvSpPr>
            <a:spLocks noGrp="1"/>
          </p:cNvSpPr>
          <p:nvPr>
            <p:ph type="title"/>
          </p:nvPr>
        </p:nvSpPr>
        <p:spPr/>
        <p:txBody>
          <a:bodyPr/>
          <a:lstStyle/>
          <a:p>
            <a:r>
              <a:rPr lang="en-US" dirty="0"/>
              <a:t>3. The object-oriented paradigm</a:t>
            </a:r>
          </a:p>
        </p:txBody>
      </p:sp>
      <p:sp>
        <p:nvSpPr>
          <p:cNvPr id="3" name="Content Placeholder 2">
            <a:extLst>
              <a:ext uri="{FF2B5EF4-FFF2-40B4-BE49-F238E27FC236}">
                <a16:creationId xmlns:a16="http://schemas.microsoft.com/office/drawing/2014/main" id="{682417F8-B49C-4E51-9946-95082C41C97B}"/>
              </a:ext>
            </a:extLst>
          </p:cNvPr>
          <p:cNvSpPr>
            <a:spLocks noGrp="1"/>
          </p:cNvSpPr>
          <p:nvPr>
            <p:ph idx="1"/>
          </p:nvPr>
        </p:nvSpPr>
        <p:spPr>
          <a:xfrm>
            <a:off x="1104900" y="1600200"/>
            <a:ext cx="9982200" cy="2030767"/>
          </a:xfrm>
        </p:spPr>
        <p:txBody>
          <a:bodyPr/>
          <a:lstStyle/>
          <a:p>
            <a:r>
              <a:rPr lang="en-US" dirty="0"/>
              <a:t>The object-oriented paradigm deals with active objects instead of passive objects. We encounter many active objects in our daily life: a vehicle, an automatic door, a dishwasher, and so on. </a:t>
            </a:r>
          </a:p>
          <a:p>
            <a:r>
              <a:rPr lang="en-US" dirty="0"/>
              <a:t>The actions to be performed on these objects are included in the object: the objects need only to receive the appropriate stimulus from outside to perform one of the actions.</a:t>
            </a:r>
          </a:p>
        </p:txBody>
      </p:sp>
      <p:pic>
        <p:nvPicPr>
          <p:cNvPr id="5" name="Picture 4">
            <a:extLst>
              <a:ext uri="{FF2B5EF4-FFF2-40B4-BE49-F238E27FC236}">
                <a16:creationId xmlns:a16="http://schemas.microsoft.com/office/drawing/2014/main" id="{B4296808-96C0-45D4-B55A-CFFEFA9A16C7}"/>
              </a:ext>
            </a:extLst>
          </p:cNvPr>
          <p:cNvPicPr>
            <a:picLocks noChangeAspect="1"/>
          </p:cNvPicPr>
          <p:nvPr/>
        </p:nvPicPr>
        <p:blipFill>
          <a:blip r:embed="rId2"/>
          <a:stretch>
            <a:fillRect/>
          </a:stretch>
        </p:blipFill>
        <p:spPr>
          <a:xfrm>
            <a:off x="2725486" y="3429000"/>
            <a:ext cx="6485136" cy="2669959"/>
          </a:xfrm>
          <a:prstGeom prst="rect">
            <a:avLst/>
          </a:prstGeom>
        </p:spPr>
      </p:pic>
      <p:sp>
        <p:nvSpPr>
          <p:cNvPr id="7" name="TextBox 6">
            <a:extLst>
              <a:ext uri="{FF2B5EF4-FFF2-40B4-BE49-F238E27FC236}">
                <a16:creationId xmlns:a16="http://schemas.microsoft.com/office/drawing/2014/main" id="{63AEE959-A57F-4841-ACB9-E4847182CAC4}"/>
              </a:ext>
            </a:extLst>
          </p:cNvPr>
          <p:cNvSpPr txBox="1"/>
          <p:nvPr/>
        </p:nvSpPr>
        <p:spPr>
          <a:xfrm>
            <a:off x="3251447" y="6273838"/>
            <a:ext cx="6094520" cy="369332"/>
          </a:xfrm>
          <a:prstGeom prst="rect">
            <a:avLst/>
          </a:prstGeom>
          <a:noFill/>
        </p:spPr>
        <p:txBody>
          <a:bodyPr wrap="square">
            <a:spAutoFit/>
          </a:bodyPr>
          <a:lstStyle/>
          <a:p>
            <a:r>
              <a:rPr lang="en-US" sz="1800" b="1" i="0" u="none" strike="noStrike" baseline="0" dirty="0">
                <a:latin typeface="Frutiger-Bold"/>
              </a:rPr>
              <a:t>Figure 7.6 </a:t>
            </a:r>
            <a:r>
              <a:rPr lang="en-US" sz="1800" b="0" i="1" u="none" strike="noStrike" baseline="0" dirty="0">
                <a:latin typeface="Frutiger-Italic"/>
              </a:rPr>
              <a:t>The concept of an object-oriented paradigm</a:t>
            </a:r>
            <a:endParaRPr lang="en-US" dirty="0"/>
          </a:p>
        </p:txBody>
      </p:sp>
    </p:spTree>
    <p:extLst>
      <p:ext uri="{BB962C8B-B14F-4D97-AF65-F5344CB8AC3E}">
        <p14:creationId xmlns:p14="http://schemas.microsoft.com/office/powerpoint/2010/main" val="33152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8775-97A5-4CA6-A4F7-EC6513794134}"/>
              </a:ext>
            </a:extLst>
          </p:cNvPr>
          <p:cNvSpPr>
            <a:spLocks noGrp="1"/>
          </p:cNvSpPr>
          <p:nvPr>
            <p:ph type="title"/>
          </p:nvPr>
        </p:nvSpPr>
        <p:spPr/>
        <p:txBody>
          <a:bodyPr/>
          <a:lstStyle/>
          <a:p>
            <a:r>
              <a:rPr lang="en-US" dirty="0"/>
              <a:t>4. The functional paradigm</a:t>
            </a:r>
          </a:p>
        </p:txBody>
      </p:sp>
      <p:sp>
        <p:nvSpPr>
          <p:cNvPr id="3" name="Content Placeholder 2">
            <a:extLst>
              <a:ext uri="{FF2B5EF4-FFF2-40B4-BE49-F238E27FC236}">
                <a16:creationId xmlns:a16="http://schemas.microsoft.com/office/drawing/2014/main" id="{E4422B90-AEB5-46C7-BF12-88D62C363A2C}"/>
              </a:ext>
            </a:extLst>
          </p:cNvPr>
          <p:cNvSpPr>
            <a:spLocks noGrp="1"/>
          </p:cNvSpPr>
          <p:nvPr>
            <p:ph idx="1"/>
          </p:nvPr>
        </p:nvSpPr>
        <p:spPr>
          <a:xfrm>
            <a:off x="1104900" y="1600200"/>
            <a:ext cx="9982200" cy="947691"/>
          </a:xfrm>
        </p:spPr>
        <p:txBody>
          <a:bodyPr/>
          <a:lstStyle/>
          <a:p>
            <a:r>
              <a:rPr lang="en-US" altLang="en-US" sz="2000" b="0" dirty="0">
                <a:latin typeface="Times New Roman" panose="02020603050405020304" pitchFamily="18" charset="0"/>
              </a:rPr>
              <a:t>In the functional paradigm a program is considered a mathematical function. In this context, a function is a </a:t>
            </a:r>
            <a:r>
              <a:rPr lang="en-US" altLang="en-US" sz="2000" b="1" dirty="0">
                <a:solidFill>
                  <a:srgbClr val="00B0F0"/>
                </a:solidFill>
                <a:latin typeface="Times New Roman" panose="02020603050405020304" pitchFamily="18" charset="0"/>
              </a:rPr>
              <a:t>black box </a:t>
            </a:r>
            <a:r>
              <a:rPr lang="en-US" altLang="en-US" sz="2000" b="0" dirty="0">
                <a:latin typeface="Times New Roman" panose="02020603050405020304" pitchFamily="18" charset="0"/>
              </a:rPr>
              <a:t>that maps a list of </a:t>
            </a:r>
            <a:r>
              <a:rPr lang="en-US" altLang="en-US" sz="2000" b="1" dirty="0">
                <a:solidFill>
                  <a:srgbClr val="00B0F0"/>
                </a:solidFill>
                <a:latin typeface="Times New Roman" panose="02020603050405020304" pitchFamily="18" charset="0"/>
              </a:rPr>
              <a:t>inputs</a:t>
            </a:r>
            <a:r>
              <a:rPr lang="en-US" altLang="en-US" sz="2000" b="0" dirty="0">
                <a:latin typeface="Times New Roman" panose="02020603050405020304" pitchFamily="18" charset="0"/>
              </a:rPr>
              <a:t> to a list of </a:t>
            </a:r>
            <a:r>
              <a:rPr lang="en-US" altLang="en-US" sz="2000" b="1" dirty="0">
                <a:solidFill>
                  <a:srgbClr val="00B0F0"/>
                </a:solidFill>
                <a:latin typeface="Times New Roman" panose="02020603050405020304" pitchFamily="18" charset="0"/>
              </a:rPr>
              <a:t>outputs</a:t>
            </a:r>
            <a:r>
              <a:rPr lang="en-US" altLang="en-US" sz="2000" b="0" dirty="0">
                <a:latin typeface="Times New Roman" panose="02020603050405020304" pitchFamily="18" charset="0"/>
              </a:rPr>
              <a:t>.</a:t>
            </a:r>
          </a:p>
          <a:p>
            <a:endParaRPr lang="en-US" dirty="0"/>
          </a:p>
        </p:txBody>
      </p:sp>
      <p:pic>
        <p:nvPicPr>
          <p:cNvPr id="5" name="Picture 4">
            <a:extLst>
              <a:ext uri="{FF2B5EF4-FFF2-40B4-BE49-F238E27FC236}">
                <a16:creationId xmlns:a16="http://schemas.microsoft.com/office/drawing/2014/main" id="{51EAA4E2-3269-427A-990C-5FDFC8F97702}"/>
              </a:ext>
            </a:extLst>
          </p:cNvPr>
          <p:cNvPicPr>
            <a:picLocks noChangeAspect="1"/>
          </p:cNvPicPr>
          <p:nvPr/>
        </p:nvPicPr>
        <p:blipFill>
          <a:blip r:embed="rId2"/>
          <a:stretch>
            <a:fillRect/>
          </a:stretch>
        </p:blipFill>
        <p:spPr>
          <a:xfrm>
            <a:off x="3809812" y="2390226"/>
            <a:ext cx="3653873" cy="847080"/>
          </a:xfrm>
          <a:prstGeom prst="rect">
            <a:avLst/>
          </a:prstGeom>
        </p:spPr>
      </p:pic>
      <p:sp>
        <p:nvSpPr>
          <p:cNvPr id="8" name="TextBox 7">
            <a:extLst>
              <a:ext uri="{FF2B5EF4-FFF2-40B4-BE49-F238E27FC236}">
                <a16:creationId xmlns:a16="http://schemas.microsoft.com/office/drawing/2014/main" id="{6EB1F05D-C665-4EF6-B227-055AFF6DF460}"/>
              </a:ext>
            </a:extLst>
          </p:cNvPr>
          <p:cNvSpPr txBox="1"/>
          <p:nvPr/>
        </p:nvSpPr>
        <p:spPr>
          <a:xfrm>
            <a:off x="3047981" y="3326452"/>
            <a:ext cx="6094520" cy="369332"/>
          </a:xfrm>
          <a:prstGeom prst="rect">
            <a:avLst/>
          </a:prstGeom>
          <a:noFill/>
        </p:spPr>
        <p:txBody>
          <a:bodyPr wrap="square">
            <a:spAutoFit/>
          </a:bodyPr>
          <a:lstStyle/>
          <a:p>
            <a:r>
              <a:rPr lang="en-US" sz="1800" b="1" i="0" u="none" strike="noStrike" baseline="0" dirty="0">
                <a:latin typeface="Frutiger-Bold"/>
              </a:rPr>
              <a:t>Figure 7.7 </a:t>
            </a:r>
            <a:r>
              <a:rPr lang="en-US" sz="1800" b="0" i="1" u="none" strike="noStrike" baseline="0" dirty="0">
                <a:latin typeface="Frutiger-Italic"/>
              </a:rPr>
              <a:t>The concept of an object-oriented paradigm</a:t>
            </a:r>
            <a:endParaRPr lang="en-US" dirty="0"/>
          </a:p>
        </p:txBody>
      </p:sp>
      <p:pic>
        <p:nvPicPr>
          <p:cNvPr id="10" name="Picture 9">
            <a:extLst>
              <a:ext uri="{FF2B5EF4-FFF2-40B4-BE49-F238E27FC236}">
                <a16:creationId xmlns:a16="http://schemas.microsoft.com/office/drawing/2014/main" id="{B88E0D18-64C4-4D2A-9152-D93063E17DF2}"/>
              </a:ext>
            </a:extLst>
          </p:cNvPr>
          <p:cNvPicPr>
            <a:picLocks noChangeAspect="1"/>
          </p:cNvPicPr>
          <p:nvPr/>
        </p:nvPicPr>
        <p:blipFill>
          <a:blip r:embed="rId3"/>
          <a:stretch>
            <a:fillRect/>
          </a:stretch>
        </p:blipFill>
        <p:spPr>
          <a:xfrm>
            <a:off x="2327867" y="3857346"/>
            <a:ext cx="6466818" cy="1400454"/>
          </a:xfrm>
          <a:prstGeom prst="rect">
            <a:avLst/>
          </a:prstGeom>
        </p:spPr>
      </p:pic>
      <p:sp>
        <p:nvSpPr>
          <p:cNvPr id="12" name="TextBox 11">
            <a:extLst>
              <a:ext uri="{FF2B5EF4-FFF2-40B4-BE49-F238E27FC236}">
                <a16:creationId xmlns:a16="http://schemas.microsoft.com/office/drawing/2014/main" id="{C4DC7A38-ABA9-41D4-A6AD-A881D2EA4FDD}"/>
              </a:ext>
            </a:extLst>
          </p:cNvPr>
          <p:cNvSpPr txBox="1"/>
          <p:nvPr/>
        </p:nvSpPr>
        <p:spPr>
          <a:xfrm>
            <a:off x="3047981" y="5419362"/>
            <a:ext cx="6094520" cy="369332"/>
          </a:xfrm>
          <a:prstGeom prst="rect">
            <a:avLst/>
          </a:prstGeom>
          <a:noFill/>
        </p:spPr>
        <p:txBody>
          <a:bodyPr wrap="square">
            <a:spAutoFit/>
          </a:bodyPr>
          <a:lstStyle/>
          <a:p>
            <a:r>
              <a:rPr lang="en-US" sz="1800" b="1" i="0" u="none" strike="noStrike" baseline="0" dirty="0">
                <a:latin typeface="Frutiger-Bold"/>
              </a:rPr>
              <a:t>Figure 7.8 </a:t>
            </a:r>
            <a:r>
              <a:rPr lang="en-US" sz="1800" b="0" i="1" u="none" strike="noStrike" baseline="0" dirty="0">
                <a:latin typeface="Frutiger-Italic"/>
              </a:rPr>
              <a:t>Extracting the third element of a list</a:t>
            </a:r>
            <a:endParaRPr lang="en-US" dirty="0"/>
          </a:p>
        </p:txBody>
      </p:sp>
    </p:spTree>
    <p:extLst>
      <p:ext uri="{BB962C8B-B14F-4D97-AF65-F5344CB8AC3E}">
        <p14:creationId xmlns:p14="http://schemas.microsoft.com/office/powerpoint/2010/main" val="107074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8665-7EB1-4308-8D24-150F4B8DF55F}"/>
              </a:ext>
            </a:extLst>
          </p:cNvPr>
          <p:cNvSpPr>
            <a:spLocks noGrp="1"/>
          </p:cNvSpPr>
          <p:nvPr>
            <p:ph type="title"/>
          </p:nvPr>
        </p:nvSpPr>
        <p:spPr/>
        <p:txBody>
          <a:bodyPr/>
          <a:lstStyle/>
          <a:p>
            <a:r>
              <a:rPr lang="en-US" dirty="0"/>
              <a:t>5. The declarative paradigm</a:t>
            </a:r>
          </a:p>
        </p:txBody>
      </p:sp>
      <p:sp>
        <p:nvSpPr>
          <p:cNvPr id="3" name="Content Placeholder 2">
            <a:extLst>
              <a:ext uri="{FF2B5EF4-FFF2-40B4-BE49-F238E27FC236}">
                <a16:creationId xmlns:a16="http://schemas.microsoft.com/office/drawing/2014/main" id="{891DC861-4DD4-464A-8C60-3B8F77AD0DA4}"/>
              </a:ext>
            </a:extLst>
          </p:cNvPr>
          <p:cNvSpPr>
            <a:spLocks noGrp="1"/>
          </p:cNvSpPr>
          <p:nvPr>
            <p:ph idx="1"/>
          </p:nvPr>
        </p:nvSpPr>
        <p:spPr>
          <a:xfrm>
            <a:off x="1104900" y="1600200"/>
            <a:ext cx="9982200" cy="4037120"/>
          </a:xfrm>
        </p:spPr>
        <p:txBody>
          <a:bodyPr/>
          <a:lstStyle/>
          <a:p>
            <a:r>
              <a:rPr lang="en-US" dirty="0"/>
              <a:t>A declarative paradigm uses the principle of logical reasoning to answer queries. It is based on formal logic defined by Greek mathematicians and later developed into first-order predicate calculus.</a:t>
            </a:r>
          </a:p>
          <a:p>
            <a:r>
              <a:rPr lang="en-US" dirty="0"/>
              <a:t>For example, the famous rule of deduction in logic is:</a:t>
            </a:r>
          </a:p>
          <a:p>
            <a:endParaRPr lang="en-US" dirty="0"/>
          </a:p>
          <a:p>
            <a:r>
              <a:rPr lang="en-US" dirty="0"/>
              <a:t>Using this rule and the two following facts:</a:t>
            </a:r>
          </a:p>
          <a:p>
            <a:endParaRPr lang="en-US" dirty="0"/>
          </a:p>
          <a:p>
            <a:r>
              <a:rPr lang="en-US" dirty="0"/>
              <a:t>we can deduce a new fact:</a:t>
            </a:r>
          </a:p>
          <a:p>
            <a:endParaRPr lang="en-US" dirty="0"/>
          </a:p>
        </p:txBody>
      </p:sp>
      <p:pic>
        <p:nvPicPr>
          <p:cNvPr id="7" name="Picture 6">
            <a:extLst>
              <a:ext uri="{FF2B5EF4-FFF2-40B4-BE49-F238E27FC236}">
                <a16:creationId xmlns:a16="http://schemas.microsoft.com/office/drawing/2014/main" id="{12DFCF93-A700-429B-895C-402271677078}"/>
              </a:ext>
            </a:extLst>
          </p:cNvPr>
          <p:cNvPicPr>
            <a:picLocks noChangeAspect="1"/>
          </p:cNvPicPr>
          <p:nvPr/>
        </p:nvPicPr>
        <p:blipFill>
          <a:blip r:embed="rId2"/>
          <a:stretch>
            <a:fillRect/>
          </a:stretch>
        </p:blipFill>
        <p:spPr>
          <a:xfrm>
            <a:off x="3096972" y="3205885"/>
            <a:ext cx="4550617" cy="446229"/>
          </a:xfrm>
          <a:prstGeom prst="rect">
            <a:avLst/>
          </a:prstGeom>
        </p:spPr>
      </p:pic>
      <p:pic>
        <p:nvPicPr>
          <p:cNvPr id="9" name="Picture 8">
            <a:extLst>
              <a:ext uri="{FF2B5EF4-FFF2-40B4-BE49-F238E27FC236}">
                <a16:creationId xmlns:a16="http://schemas.microsoft.com/office/drawing/2014/main" id="{A053A5EB-AEC0-4414-ADA1-3BF9A400671E}"/>
              </a:ext>
            </a:extLst>
          </p:cNvPr>
          <p:cNvPicPr>
            <a:picLocks noChangeAspect="1"/>
          </p:cNvPicPr>
          <p:nvPr/>
        </p:nvPicPr>
        <p:blipFill>
          <a:blip r:embed="rId3"/>
          <a:stretch>
            <a:fillRect/>
          </a:stretch>
        </p:blipFill>
        <p:spPr>
          <a:xfrm>
            <a:off x="3096972" y="4079152"/>
            <a:ext cx="4573911" cy="546114"/>
          </a:xfrm>
          <a:prstGeom prst="rect">
            <a:avLst/>
          </a:prstGeom>
        </p:spPr>
      </p:pic>
      <p:pic>
        <p:nvPicPr>
          <p:cNvPr id="11" name="Picture 10">
            <a:extLst>
              <a:ext uri="{FF2B5EF4-FFF2-40B4-BE49-F238E27FC236}">
                <a16:creationId xmlns:a16="http://schemas.microsoft.com/office/drawing/2014/main" id="{6BEE9E66-1E04-45A3-BC00-BD0D5D33CCDF}"/>
              </a:ext>
            </a:extLst>
          </p:cNvPr>
          <p:cNvPicPr>
            <a:picLocks noChangeAspect="1"/>
          </p:cNvPicPr>
          <p:nvPr/>
        </p:nvPicPr>
        <p:blipFill>
          <a:blip r:embed="rId4"/>
          <a:stretch>
            <a:fillRect/>
          </a:stretch>
        </p:blipFill>
        <p:spPr>
          <a:xfrm>
            <a:off x="3096971" y="5141066"/>
            <a:ext cx="4677021" cy="446229"/>
          </a:xfrm>
          <a:prstGeom prst="rect">
            <a:avLst/>
          </a:prstGeom>
        </p:spPr>
      </p:pic>
    </p:spTree>
    <p:extLst>
      <p:ext uri="{BB962C8B-B14F-4D97-AF65-F5344CB8AC3E}">
        <p14:creationId xmlns:p14="http://schemas.microsoft.com/office/powerpoint/2010/main" val="268624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Common concepts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66B-E2C9-42E1-BC90-E901506BD78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48ED8DC-E247-4E87-9D07-0FD8A27ACE39}"/>
              </a:ext>
            </a:extLst>
          </p:cNvPr>
          <p:cNvSpPr>
            <a:spLocks noGrp="1"/>
          </p:cNvSpPr>
          <p:nvPr>
            <p:ph idx="1"/>
          </p:nvPr>
        </p:nvSpPr>
        <p:spPr/>
        <p:txBody>
          <a:bodyPr>
            <a:normAutofit/>
          </a:bodyPr>
          <a:lstStyle/>
          <a:p>
            <a:r>
              <a:rPr lang="en-US" dirty="0"/>
              <a:t>In this section we conduct a quick navigation through some procedural languages to find common concepts. </a:t>
            </a:r>
          </a:p>
          <a:p>
            <a:r>
              <a:rPr lang="en-US" dirty="0"/>
              <a:t>Some of these concepts are also available in most object-oriented languages because, as we explained, an object-oriented paradigm uses the procedural paradigm when creating methods..</a:t>
            </a:r>
          </a:p>
          <a:p>
            <a:pPr lvl="1">
              <a:buFont typeface="Wingdings" panose="05000000000000000000" pitchFamily="2" charset="2"/>
              <a:buChar char="q"/>
            </a:pPr>
            <a:r>
              <a:rPr lang="en-US" b="1" dirty="0">
                <a:solidFill>
                  <a:srgbClr val="00B0F0"/>
                </a:solidFill>
              </a:rPr>
              <a:t>Identifiers</a:t>
            </a:r>
          </a:p>
          <a:p>
            <a:pPr lvl="1">
              <a:buFont typeface="Wingdings" panose="05000000000000000000" pitchFamily="2" charset="2"/>
              <a:buChar char="q"/>
            </a:pPr>
            <a:r>
              <a:rPr lang="en-US" b="1" dirty="0">
                <a:solidFill>
                  <a:srgbClr val="00B0F0"/>
                </a:solidFill>
              </a:rPr>
              <a:t>Data types</a:t>
            </a:r>
          </a:p>
          <a:p>
            <a:pPr lvl="1">
              <a:buFont typeface="Wingdings" panose="05000000000000000000" pitchFamily="2" charset="2"/>
              <a:buChar char="q"/>
            </a:pPr>
            <a:r>
              <a:rPr lang="en-US" b="1" dirty="0">
                <a:solidFill>
                  <a:srgbClr val="00B0F0"/>
                </a:solidFill>
              </a:rPr>
              <a:t>Variables</a:t>
            </a:r>
          </a:p>
          <a:p>
            <a:pPr lvl="1">
              <a:buFont typeface="Wingdings" panose="05000000000000000000" pitchFamily="2" charset="2"/>
              <a:buChar char="q"/>
            </a:pPr>
            <a:r>
              <a:rPr lang="en-US" b="1" dirty="0">
                <a:solidFill>
                  <a:srgbClr val="00B0F0"/>
                </a:solidFill>
              </a:rPr>
              <a:t>Literals</a:t>
            </a:r>
          </a:p>
          <a:p>
            <a:pPr lvl="1">
              <a:buFont typeface="Wingdings" panose="05000000000000000000" pitchFamily="2" charset="2"/>
              <a:buChar char="q"/>
            </a:pPr>
            <a:r>
              <a:rPr lang="en-US" b="1" dirty="0">
                <a:solidFill>
                  <a:srgbClr val="00B0F0"/>
                </a:solidFill>
              </a:rPr>
              <a:t>Constants</a:t>
            </a:r>
          </a:p>
          <a:p>
            <a:pPr lvl="1">
              <a:buFont typeface="Wingdings" panose="05000000000000000000" pitchFamily="2" charset="2"/>
              <a:buChar char="q"/>
            </a:pPr>
            <a:r>
              <a:rPr lang="en-US" b="1" dirty="0">
                <a:solidFill>
                  <a:srgbClr val="00B0F0"/>
                </a:solidFill>
              </a:rPr>
              <a:t>Inputs and Outputs</a:t>
            </a:r>
          </a:p>
        </p:txBody>
      </p:sp>
    </p:spTree>
    <p:extLst>
      <p:ext uri="{BB962C8B-B14F-4D97-AF65-F5344CB8AC3E}">
        <p14:creationId xmlns:p14="http://schemas.microsoft.com/office/powerpoint/2010/main" val="364439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7.1 Evolution</a:t>
            </a:r>
          </a:p>
          <a:p>
            <a:r>
              <a:rPr lang="de-DE" dirty="0"/>
              <a:t>7.2 Translation</a:t>
            </a:r>
          </a:p>
          <a:p>
            <a:r>
              <a:rPr lang="de-DE" dirty="0"/>
              <a:t>7.3 Programming paradigms</a:t>
            </a:r>
          </a:p>
          <a:p>
            <a:r>
              <a:rPr lang="de-DE" dirty="0"/>
              <a:t>7.4 C</a:t>
            </a:r>
            <a:r>
              <a:rPr lang="en-US" dirty="0" err="1"/>
              <a:t>ommon</a:t>
            </a:r>
            <a:r>
              <a:rPr lang="en-US" dirty="0"/>
              <a:t> concepts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B910-BF21-4E0C-92D7-36AEF38D5CF9}"/>
              </a:ext>
            </a:extLst>
          </p:cNvPr>
          <p:cNvSpPr>
            <a:spLocks noGrp="1"/>
          </p:cNvSpPr>
          <p:nvPr>
            <p:ph type="title"/>
          </p:nvPr>
        </p:nvSpPr>
        <p:spPr/>
        <p:txBody>
          <a:bodyPr/>
          <a:lstStyle/>
          <a:p>
            <a:r>
              <a:rPr lang="en-US" dirty="0"/>
              <a:t>2. Identifiers</a:t>
            </a:r>
          </a:p>
        </p:txBody>
      </p:sp>
      <p:sp>
        <p:nvSpPr>
          <p:cNvPr id="3" name="Content Placeholder 2">
            <a:extLst>
              <a:ext uri="{FF2B5EF4-FFF2-40B4-BE49-F238E27FC236}">
                <a16:creationId xmlns:a16="http://schemas.microsoft.com/office/drawing/2014/main" id="{6CBB077A-0E3F-403B-9A2E-A0454A7E264E}"/>
              </a:ext>
            </a:extLst>
          </p:cNvPr>
          <p:cNvSpPr>
            <a:spLocks noGrp="1"/>
          </p:cNvSpPr>
          <p:nvPr>
            <p:ph idx="1"/>
          </p:nvPr>
        </p:nvSpPr>
        <p:spPr>
          <a:xfrm>
            <a:off x="1104900" y="1600200"/>
            <a:ext cx="9982200" cy="965447"/>
          </a:xfrm>
        </p:spPr>
        <p:txBody>
          <a:bodyPr/>
          <a:lstStyle/>
          <a:p>
            <a:r>
              <a:rPr lang="en-US" dirty="0"/>
              <a:t>One feature present in all procedural languages, as well as in other languages, is the identifier—that is, the name of objects. Identifiers allow us to name objects in the program. </a:t>
            </a:r>
          </a:p>
        </p:txBody>
      </p:sp>
      <p:pic>
        <p:nvPicPr>
          <p:cNvPr id="5" name="Picture 4">
            <a:extLst>
              <a:ext uri="{FF2B5EF4-FFF2-40B4-BE49-F238E27FC236}">
                <a16:creationId xmlns:a16="http://schemas.microsoft.com/office/drawing/2014/main" id="{7B3F2309-E1E5-427F-9A1D-EAAB481A3465}"/>
              </a:ext>
            </a:extLst>
          </p:cNvPr>
          <p:cNvPicPr>
            <a:picLocks noChangeAspect="1"/>
          </p:cNvPicPr>
          <p:nvPr/>
        </p:nvPicPr>
        <p:blipFill>
          <a:blip r:embed="rId2"/>
          <a:stretch>
            <a:fillRect/>
          </a:stretch>
        </p:blipFill>
        <p:spPr>
          <a:xfrm>
            <a:off x="2841104" y="2565647"/>
            <a:ext cx="5645949" cy="3082985"/>
          </a:xfrm>
          <a:prstGeom prst="rect">
            <a:avLst/>
          </a:prstGeom>
        </p:spPr>
      </p:pic>
      <p:sp>
        <p:nvSpPr>
          <p:cNvPr id="6" name="TextBox 5">
            <a:extLst>
              <a:ext uri="{FF2B5EF4-FFF2-40B4-BE49-F238E27FC236}">
                <a16:creationId xmlns:a16="http://schemas.microsoft.com/office/drawing/2014/main" id="{DD357813-559A-47F4-B2ED-152A472F22C6}"/>
              </a:ext>
            </a:extLst>
          </p:cNvPr>
          <p:cNvSpPr txBox="1"/>
          <p:nvPr/>
        </p:nvSpPr>
        <p:spPr>
          <a:xfrm>
            <a:off x="3047981" y="6005289"/>
            <a:ext cx="6094520" cy="369332"/>
          </a:xfrm>
          <a:prstGeom prst="rect">
            <a:avLst/>
          </a:prstGeom>
          <a:noFill/>
        </p:spPr>
        <p:txBody>
          <a:bodyPr wrap="square">
            <a:spAutoFit/>
          </a:bodyPr>
          <a:lstStyle/>
          <a:p>
            <a:r>
              <a:rPr lang="en-US" sz="1800" b="1" i="0" u="none" strike="noStrike" baseline="0" dirty="0">
                <a:latin typeface="Frutiger-Bold"/>
              </a:rPr>
              <a:t>Figure 7.10 </a:t>
            </a:r>
            <a:r>
              <a:rPr lang="en-US" sz="1800" u="none" strike="noStrike" baseline="0" dirty="0">
                <a:latin typeface="Frutiger-Italic"/>
              </a:rPr>
              <a:t>Example of </a:t>
            </a:r>
            <a:r>
              <a:rPr lang="en-US" dirty="0"/>
              <a:t>Identifiers</a:t>
            </a:r>
          </a:p>
        </p:txBody>
      </p:sp>
    </p:spTree>
    <p:extLst>
      <p:ext uri="{BB962C8B-B14F-4D97-AF65-F5344CB8AC3E}">
        <p14:creationId xmlns:p14="http://schemas.microsoft.com/office/powerpoint/2010/main" val="229477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B00B-A7E5-4361-88FA-3817BA0A24C9}"/>
              </a:ext>
            </a:extLst>
          </p:cNvPr>
          <p:cNvSpPr>
            <a:spLocks noGrp="1"/>
          </p:cNvSpPr>
          <p:nvPr>
            <p:ph type="title"/>
          </p:nvPr>
        </p:nvSpPr>
        <p:spPr/>
        <p:txBody>
          <a:bodyPr/>
          <a:lstStyle/>
          <a:p>
            <a:r>
              <a:rPr lang="en-US" dirty="0"/>
              <a:t>3. Data types</a:t>
            </a:r>
          </a:p>
        </p:txBody>
      </p:sp>
      <p:sp>
        <p:nvSpPr>
          <p:cNvPr id="3" name="Content Placeholder 2">
            <a:extLst>
              <a:ext uri="{FF2B5EF4-FFF2-40B4-BE49-F238E27FC236}">
                <a16:creationId xmlns:a16="http://schemas.microsoft.com/office/drawing/2014/main" id="{E2F589A8-4D9D-445D-8911-F460CFA5202D}"/>
              </a:ext>
            </a:extLst>
          </p:cNvPr>
          <p:cNvSpPr>
            <a:spLocks noGrp="1"/>
          </p:cNvSpPr>
          <p:nvPr>
            <p:ph idx="1"/>
          </p:nvPr>
        </p:nvSpPr>
        <p:spPr/>
        <p:txBody>
          <a:bodyPr/>
          <a:lstStyle/>
          <a:p>
            <a:r>
              <a:rPr lang="en-US" dirty="0"/>
              <a:t>A data type defines a set of values and a set of operations that can be applied to those values. The set of values for each type is known as the domain for the type. </a:t>
            </a:r>
          </a:p>
          <a:p>
            <a:r>
              <a:rPr lang="en-US" dirty="0"/>
              <a:t>Most languages define two categories of data types: </a:t>
            </a:r>
            <a:r>
              <a:rPr lang="en-US" b="1" dirty="0">
                <a:solidFill>
                  <a:srgbClr val="00B0F0"/>
                </a:solidFill>
              </a:rPr>
              <a:t>simple types (Primitive in Java) </a:t>
            </a:r>
            <a:r>
              <a:rPr lang="en-US" dirty="0"/>
              <a:t>and </a:t>
            </a:r>
            <a:r>
              <a:rPr lang="en-US" b="1" dirty="0">
                <a:solidFill>
                  <a:srgbClr val="00B0F0"/>
                </a:solidFill>
              </a:rPr>
              <a:t>composite types (Non-Primitive in Java). </a:t>
            </a:r>
          </a:p>
          <a:p>
            <a:endParaRPr lang="en-US" dirty="0"/>
          </a:p>
        </p:txBody>
      </p:sp>
      <p:pic>
        <p:nvPicPr>
          <p:cNvPr id="7" name="Picture 6">
            <a:extLst>
              <a:ext uri="{FF2B5EF4-FFF2-40B4-BE49-F238E27FC236}">
                <a16:creationId xmlns:a16="http://schemas.microsoft.com/office/drawing/2014/main" id="{C0D8F9EF-2575-410B-938F-17F4FF3657E4}"/>
              </a:ext>
            </a:extLst>
          </p:cNvPr>
          <p:cNvPicPr>
            <a:picLocks noChangeAspect="1"/>
          </p:cNvPicPr>
          <p:nvPr/>
        </p:nvPicPr>
        <p:blipFill>
          <a:blip r:embed="rId2"/>
          <a:stretch>
            <a:fillRect/>
          </a:stretch>
        </p:blipFill>
        <p:spPr>
          <a:xfrm>
            <a:off x="3615733" y="3107184"/>
            <a:ext cx="4464193" cy="3173813"/>
          </a:xfrm>
          <a:prstGeom prst="rect">
            <a:avLst/>
          </a:prstGeom>
        </p:spPr>
      </p:pic>
      <p:sp>
        <p:nvSpPr>
          <p:cNvPr id="5" name="TextBox 4">
            <a:extLst>
              <a:ext uri="{FF2B5EF4-FFF2-40B4-BE49-F238E27FC236}">
                <a16:creationId xmlns:a16="http://schemas.microsoft.com/office/drawing/2014/main" id="{36C54B7C-D65C-4507-B27A-A8F09E5C0DE5}"/>
              </a:ext>
            </a:extLst>
          </p:cNvPr>
          <p:cNvSpPr txBox="1"/>
          <p:nvPr/>
        </p:nvSpPr>
        <p:spPr>
          <a:xfrm>
            <a:off x="3394210" y="6414572"/>
            <a:ext cx="6094520" cy="369332"/>
          </a:xfrm>
          <a:prstGeom prst="rect">
            <a:avLst/>
          </a:prstGeom>
          <a:noFill/>
        </p:spPr>
        <p:txBody>
          <a:bodyPr wrap="square">
            <a:spAutoFit/>
          </a:bodyPr>
          <a:lstStyle/>
          <a:p>
            <a:r>
              <a:rPr lang="en-US" sz="1800" b="1" i="0" u="none" strike="noStrike" baseline="0" dirty="0">
                <a:latin typeface="Frutiger-Bold"/>
              </a:rPr>
              <a:t>Figure 7.11 </a:t>
            </a:r>
            <a:r>
              <a:rPr lang="en-US" sz="1800" u="none" strike="noStrike" baseline="0" dirty="0">
                <a:latin typeface="Frutiger-Italic"/>
              </a:rPr>
              <a:t>Example of </a:t>
            </a:r>
            <a:r>
              <a:rPr lang="en-US" dirty="0"/>
              <a:t>data type</a:t>
            </a:r>
          </a:p>
        </p:txBody>
      </p:sp>
    </p:spTree>
    <p:extLst>
      <p:ext uri="{BB962C8B-B14F-4D97-AF65-F5344CB8AC3E}">
        <p14:creationId xmlns:p14="http://schemas.microsoft.com/office/powerpoint/2010/main" val="100812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8CE-A27B-4D10-9307-580935A1C476}"/>
              </a:ext>
            </a:extLst>
          </p:cNvPr>
          <p:cNvSpPr>
            <a:spLocks noGrp="1"/>
          </p:cNvSpPr>
          <p:nvPr>
            <p:ph type="title"/>
          </p:nvPr>
        </p:nvSpPr>
        <p:spPr/>
        <p:txBody>
          <a:bodyPr/>
          <a:lstStyle/>
          <a:p>
            <a:r>
              <a:rPr lang="en-US" dirty="0"/>
              <a:t>4. Variables</a:t>
            </a:r>
          </a:p>
        </p:txBody>
      </p:sp>
      <p:sp>
        <p:nvSpPr>
          <p:cNvPr id="3" name="Content Placeholder 2">
            <a:extLst>
              <a:ext uri="{FF2B5EF4-FFF2-40B4-BE49-F238E27FC236}">
                <a16:creationId xmlns:a16="http://schemas.microsoft.com/office/drawing/2014/main" id="{EE3A32AC-F634-4EAD-AB5A-DFC9FA6C1003}"/>
              </a:ext>
            </a:extLst>
          </p:cNvPr>
          <p:cNvSpPr>
            <a:spLocks noGrp="1"/>
          </p:cNvSpPr>
          <p:nvPr>
            <p:ph idx="1"/>
          </p:nvPr>
        </p:nvSpPr>
        <p:spPr>
          <a:xfrm>
            <a:off x="1104900" y="1706732"/>
            <a:ext cx="9982200" cy="1828800"/>
          </a:xfrm>
        </p:spPr>
        <p:txBody>
          <a:bodyPr/>
          <a:lstStyle/>
          <a:p>
            <a:r>
              <a:rPr lang="en-US" dirty="0"/>
              <a:t>Variables are names for memory locations. Although the addresses are used by the computer internally, it is very inconvenient for the programmer to use addresses. </a:t>
            </a:r>
          </a:p>
          <a:p>
            <a:r>
              <a:rPr lang="en-US" dirty="0"/>
              <a:t>A programmer can use a variable, such as </a:t>
            </a:r>
            <a:r>
              <a:rPr lang="en-US" b="1" dirty="0">
                <a:solidFill>
                  <a:srgbClr val="00B0F0"/>
                </a:solidFill>
              </a:rPr>
              <a:t>count</a:t>
            </a:r>
            <a:r>
              <a:rPr lang="en-US" dirty="0"/>
              <a:t>, to store the integer value of a </a:t>
            </a:r>
            <a:r>
              <a:rPr lang="en-US" b="1" dirty="0">
                <a:solidFill>
                  <a:srgbClr val="00B0F0"/>
                </a:solidFill>
              </a:rPr>
              <a:t>count number</a:t>
            </a:r>
            <a:r>
              <a:rPr lang="en-US" dirty="0"/>
              <a:t> received in a test. </a:t>
            </a:r>
          </a:p>
        </p:txBody>
      </p:sp>
      <p:pic>
        <p:nvPicPr>
          <p:cNvPr id="5" name="Picture 4">
            <a:extLst>
              <a:ext uri="{FF2B5EF4-FFF2-40B4-BE49-F238E27FC236}">
                <a16:creationId xmlns:a16="http://schemas.microsoft.com/office/drawing/2014/main" id="{0213AE7C-0121-42D4-8640-6388C72B0133}"/>
              </a:ext>
            </a:extLst>
          </p:cNvPr>
          <p:cNvPicPr>
            <a:picLocks noChangeAspect="1"/>
          </p:cNvPicPr>
          <p:nvPr/>
        </p:nvPicPr>
        <p:blipFill>
          <a:blip r:embed="rId2"/>
          <a:stretch>
            <a:fillRect/>
          </a:stretch>
        </p:blipFill>
        <p:spPr>
          <a:xfrm>
            <a:off x="3952690" y="3429000"/>
            <a:ext cx="3886292" cy="2391564"/>
          </a:xfrm>
          <a:prstGeom prst="rect">
            <a:avLst/>
          </a:prstGeom>
        </p:spPr>
      </p:pic>
      <p:sp>
        <p:nvSpPr>
          <p:cNvPr id="6" name="TextBox 5">
            <a:extLst>
              <a:ext uri="{FF2B5EF4-FFF2-40B4-BE49-F238E27FC236}">
                <a16:creationId xmlns:a16="http://schemas.microsoft.com/office/drawing/2014/main" id="{857E877C-9406-4E70-BC78-F32E39EC9DAD}"/>
              </a:ext>
            </a:extLst>
          </p:cNvPr>
          <p:cNvSpPr txBox="1"/>
          <p:nvPr/>
        </p:nvSpPr>
        <p:spPr>
          <a:xfrm>
            <a:off x="4281978" y="6058555"/>
            <a:ext cx="6094520" cy="369332"/>
          </a:xfrm>
          <a:prstGeom prst="rect">
            <a:avLst/>
          </a:prstGeom>
          <a:noFill/>
        </p:spPr>
        <p:txBody>
          <a:bodyPr wrap="square">
            <a:spAutoFit/>
          </a:bodyPr>
          <a:lstStyle/>
          <a:p>
            <a:r>
              <a:rPr lang="en-US" sz="1800" b="1" i="0" u="none" strike="noStrike" baseline="0" dirty="0">
                <a:latin typeface="Frutiger-Bold"/>
              </a:rPr>
              <a:t>Figure 7.12 </a:t>
            </a:r>
            <a:r>
              <a:rPr lang="en-US" sz="1800" u="none" strike="noStrike" baseline="0" dirty="0">
                <a:latin typeface="Frutiger-Italic"/>
              </a:rPr>
              <a:t>Example of </a:t>
            </a:r>
            <a:r>
              <a:rPr lang="en-US" dirty="0"/>
              <a:t>variable</a:t>
            </a:r>
          </a:p>
        </p:txBody>
      </p:sp>
    </p:spTree>
    <p:extLst>
      <p:ext uri="{BB962C8B-B14F-4D97-AF65-F5344CB8AC3E}">
        <p14:creationId xmlns:p14="http://schemas.microsoft.com/office/powerpoint/2010/main" val="38810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D7DB-38A5-426C-B9F5-FD079A450137}"/>
              </a:ext>
            </a:extLst>
          </p:cNvPr>
          <p:cNvSpPr>
            <a:spLocks noGrp="1"/>
          </p:cNvSpPr>
          <p:nvPr>
            <p:ph type="title"/>
          </p:nvPr>
        </p:nvSpPr>
        <p:spPr/>
        <p:txBody>
          <a:bodyPr/>
          <a:lstStyle/>
          <a:p>
            <a:r>
              <a:rPr lang="en-US" dirty="0"/>
              <a:t>5. Literals</a:t>
            </a:r>
          </a:p>
        </p:txBody>
      </p:sp>
      <p:sp>
        <p:nvSpPr>
          <p:cNvPr id="3" name="Content Placeholder 2">
            <a:extLst>
              <a:ext uri="{FF2B5EF4-FFF2-40B4-BE49-F238E27FC236}">
                <a16:creationId xmlns:a16="http://schemas.microsoft.com/office/drawing/2014/main" id="{A7D9E59A-A009-4DFE-9906-7A70A4EEA850}"/>
              </a:ext>
            </a:extLst>
          </p:cNvPr>
          <p:cNvSpPr>
            <a:spLocks noGrp="1"/>
          </p:cNvSpPr>
          <p:nvPr>
            <p:ph idx="1"/>
          </p:nvPr>
        </p:nvSpPr>
        <p:spPr/>
        <p:txBody>
          <a:bodyPr/>
          <a:lstStyle/>
          <a:p>
            <a:r>
              <a:rPr lang="en-US" dirty="0"/>
              <a:t>A literal is a predetermined value used in a program. For example, if we need to calculate the area of circle when the value of the radius is stored in the variable r, we can use the expression </a:t>
            </a:r>
            <a:r>
              <a:rPr lang="en-US" b="1" dirty="0">
                <a:solidFill>
                  <a:srgbClr val="00B0F0"/>
                </a:solidFill>
              </a:rPr>
              <a:t>3.14 × r2</a:t>
            </a:r>
            <a:r>
              <a:rPr lang="en-US" dirty="0"/>
              <a:t>, in which the approximate value of </a:t>
            </a:r>
            <a:r>
              <a:rPr lang="en-US" b="1" dirty="0">
                <a:solidFill>
                  <a:srgbClr val="00B0F0"/>
                </a:solidFill>
              </a:rPr>
              <a:t>π (pi) </a:t>
            </a:r>
            <a:r>
              <a:rPr lang="en-US" dirty="0"/>
              <a:t>is used as a literal. </a:t>
            </a:r>
          </a:p>
        </p:txBody>
      </p:sp>
      <p:pic>
        <p:nvPicPr>
          <p:cNvPr id="5" name="Picture 4">
            <a:extLst>
              <a:ext uri="{FF2B5EF4-FFF2-40B4-BE49-F238E27FC236}">
                <a16:creationId xmlns:a16="http://schemas.microsoft.com/office/drawing/2014/main" id="{CB9F4407-6127-4394-9575-A7871C6D6508}"/>
              </a:ext>
            </a:extLst>
          </p:cNvPr>
          <p:cNvPicPr>
            <a:picLocks noChangeAspect="1"/>
          </p:cNvPicPr>
          <p:nvPr/>
        </p:nvPicPr>
        <p:blipFill>
          <a:blip r:embed="rId2"/>
          <a:stretch>
            <a:fillRect/>
          </a:stretch>
        </p:blipFill>
        <p:spPr>
          <a:xfrm>
            <a:off x="3929709" y="2762851"/>
            <a:ext cx="3527533" cy="2608482"/>
          </a:xfrm>
          <a:prstGeom prst="rect">
            <a:avLst/>
          </a:prstGeom>
        </p:spPr>
      </p:pic>
      <p:sp>
        <p:nvSpPr>
          <p:cNvPr id="7" name="TextBox 6">
            <a:extLst>
              <a:ext uri="{FF2B5EF4-FFF2-40B4-BE49-F238E27FC236}">
                <a16:creationId xmlns:a16="http://schemas.microsoft.com/office/drawing/2014/main" id="{6919EAD6-4F27-4868-A254-9163F0298944}"/>
              </a:ext>
            </a:extLst>
          </p:cNvPr>
          <p:cNvSpPr txBox="1"/>
          <p:nvPr/>
        </p:nvSpPr>
        <p:spPr>
          <a:xfrm>
            <a:off x="4299733" y="5613705"/>
            <a:ext cx="6094520" cy="369332"/>
          </a:xfrm>
          <a:prstGeom prst="rect">
            <a:avLst/>
          </a:prstGeom>
          <a:noFill/>
        </p:spPr>
        <p:txBody>
          <a:bodyPr wrap="square">
            <a:spAutoFit/>
          </a:bodyPr>
          <a:lstStyle/>
          <a:p>
            <a:r>
              <a:rPr lang="en-US" sz="1800" b="1" i="0" u="none" strike="noStrike" baseline="0" dirty="0">
                <a:latin typeface="Frutiger-Bold"/>
              </a:rPr>
              <a:t>Figure 7.13 </a:t>
            </a:r>
            <a:r>
              <a:rPr lang="en-US" sz="1800" u="none" strike="noStrike" baseline="0" dirty="0">
                <a:latin typeface="Frutiger-Italic"/>
              </a:rPr>
              <a:t>Example of </a:t>
            </a:r>
            <a:r>
              <a:rPr lang="en-US" dirty="0"/>
              <a:t>literal</a:t>
            </a:r>
          </a:p>
        </p:txBody>
      </p:sp>
    </p:spTree>
    <p:extLst>
      <p:ext uri="{BB962C8B-B14F-4D97-AF65-F5344CB8AC3E}">
        <p14:creationId xmlns:p14="http://schemas.microsoft.com/office/powerpoint/2010/main" val="223433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A51-0F41-4AF4-8455-FDB285F3BF32}"/>
              </a:ext>
            </a:extLst>
          </p:cNvPr>
          <p:cNvSpPr>
            <a:spLocks noGrp="1"/>
          </p:cNvSpPr>
          <p:nvPr>
            <p:ph type="title"/>
          </p:nvPr>
        </p:nvSpPr>
        <p:spPr/>
        <p:txBody>
          <a:bodyPr/>
          <a:lstStyle/>
          <a:p>
            <a:r>
              <a:rPr lang="en-US" dirty="0"/>
              <a:t>5. Constants</a:t>
            </a:r>
          </a:p>
        </p:txBody>
      </p:sp>
      <p:sp>
        <p:nvSpPr>
          <p:cNvPr id="3" name="Content Placeholder 2">
            <a:extLst>
              <a:ext uri="{FF2B5EF4-FFF2-40B4-BE49-F238E27FC236}">
                <a16:creationId xmlns:a16="http://schemas.microsoft.com/office/drawing/2014/main" id="{747AB481-5329-4287-8FAF-58E03F28177B}"/>
              </a:ext>
            </a:extLst>
          </p:cNvPr>
          <p:cNvSpPr>
            <a:spLocks noGrp="1"/>
          </p:cNvSpPr>
          <p:nvPr>
            <p:ph idx="1"/>
          </p:nvPr>
        </p:nvSpPr>
        <p:spPr>
          <a:xfrm>
            <a:off x="1104900" y="1600200"/>
            <a:ext cx="9982200" cy="1968623"/>
          </a:xfrm>
        </p:spPr>
        <p:txBody>
          <a:bodyPr/>
          <a:lstStyle/>
          <a:p>
            <a:r>
              <a:rPr lang="en-US" dirty="0"/>
              <a:t>The use of literals is not considered good programming practice unless we are sure that the value of the literal will not change with time (such as the value of π in geometry).</a:t>
            </a:r>
          </a:p>
          <a:p>
            <a:r>
              <a:rPr lang="en-US" dirty="0"/>
              <a:t>However, most literals may change value with time. For example, if a sales tax is 8 per cent this year, it may not be the same next year.</a:t>
            </a:r>
          </a:p>
        </p:txBody>
      </p:sp>
      <p:pic>
        <p:nvPicPr>
          <p:cNvPr id="5" name="Picture 4">
            <a:extLst>
              <a:ext uri="{FF2B5EF4-FFF2-40B4-BE49-F238E27FC236}">
                <a16:creationId xmlns:a16="http://schemas.microsoft.com/office/drawing/2014/main" id="{3B2D25E7-87CE-4CD1-8821-2AA7D953543D}"/>
              </a:ext>
            </a:extLst>
          </p:cNvPr>
          <p:cNvPicPr>
            <a:picLocks noChangeAspect="1"/>
          </p:cNvPicPr>
          <p:nvPr/>
        </p:nvPicPr>
        <p:blipFill>
          <a:blip r:embed="rId2"/>
          <a:stretch>
            <a:fillRect/>
          </a:stretch>
        </p:blipFill>
        <p:spPr>
          <a:xfrm>
            <a:off x="2543180" y="3568823"/>
            <a:ext cx="6318539" cy="830003"/>
          </a:xfrm>
          <a:prstGeom prst="rect">
            <a:avLst/>
          </a:prstGeom>
        </p:spPr>
      </p:pic>
      <p:sp>
        <p:nvSpPr>
          <p:cNvPr id="7" name="TextBox 6">
            <a:extLst>
              <a:ext uri="{FF2B5EF4-FFF2-40B4-BE49-F238E27FC236}">
                <a16:creationId xmlns:a16="http://schemas.microsoft.com/office/drawing/2014/main" id="{5748745A-5BFF-46FC-BD2D-05C8B17460BF}"/>
              </a:ext>
            </a:extLst>
          </p:cNvPr>
          <p:cNvSpPr txBox="1"/>
          <p:nvPr/>
        </p:nvSpPr>
        <p:spPr>
          <a:xfrm>
            <a:off x="3234411" y="4717059"/>
            <a:ext cx="6094520" cy="400110"/>
          </a:xfrm>
          <a:prstGeom prst="rect">
            <a:avLst/>
          </a:prstGeom>
          <a:noFill/>
        </p:spPr>
        <p:txBody>
          <a:bodyPr wrap="square">
            <a:spAutoFit/>
          </a:bodyPr>
          <a:lstStyle/>
          <a:p>
            <a:r>
              <a:rPr lang="en-US" sz="2000" b="1" i="0" u="none" strike="noStrike" baseline="0" dirty="0"/>
              <a:t>Figure 7.14 </a:t>
            </a:r>
            <a:r>
              <a:rPr lang="en-US" sz="2000" u="none" strike="noStrike" baseline="0" dirty="0"/>
              <a:t>Example of </a:t>
            </a:r>
            <a:r>
              <a:rPr lang="en-US" sz="2000" dirty="0"/>
              <a:t>constants</a:t>
            </a:r>
          </a:p>
        </p:txBody>
      </p:sp>
    </p:spTree>
    <p:extLst>
      <p:ext uri="{BB962C8B-B14F-4D97-AF65-F5344CB8AC3E}">
        <p14:creationId xmlns:p14="http://schemas.microsoft.com/office/powerpoint/2010/main" val="35959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5839-374C-4DA0-BEA6-A99DA1CA8D1E}"/>
              </a:ext>
            </a:extLst>
          </p:cNvPr>
          <p:cNvSpPr>
            <a:spLocks noGrp="1"/>
          </p:cNvSpPr>
          <p:nvPr>
            <p:ph type="title"/>
          </p:nvPr>
        </p:nvSpPr>
        <p:spPr/>
        <p:txBody>
          <a:bodyPr/>
          <a:lstStyle/>
          <a:p>
            <a:r>
              <a:rPr lang="en-US" dirty="0"/>
              <a:t>7. Inputs and Outputs</a:t>
            </a:r>
          </a:p>
        </p:txBody>
      </p:sp>
      <p:sp>
        <p:nvSpPr>
          <p:cNvPr id="3" name="Content Placeholder 2">
            <a:extLst>
              <a:ext uri="{FF2B5EF4-FFF2-40B4-BE49-F238E27FC236}">
                <a16:creationId xmlns:a16="http://schemas.microsoft.com/office/drawing/2014/main" id="{43AD7C4E-E571-4FD7-BF5F-1C5C67754643}"/>
              </a:ext>
            </a:extLst>
          </p:cNvPr>
          <p:cNvSpPr>
            <a:spLocks noGrp="1"/>
          </p:cNvSpPr>
          <p:nvPr>
            <p:ph idx="1"/>
          </p:nvPr>
        </p:nvSpPr>
        <p:spPr/>
        <p:txBody>
          <a:bodyPr/>
          <a:lstStyle/>
          <a:p>
            <a:r>
              <a:rPr lang="en-US" dirty="0"/>
              <a:t>Almost every program needs to read and/or write data. These operations can be quite complex, especially when we read and write large files. Most programming languages use a predefined function for input and output.</a:t>
            </a:r>
          </a:p>
          <a:p>
            <a:r>
              <a:rPr lang="en-US" b="1" dirty="0">
                <a:solidFill>
                  <a:srgbClr val="00B0F0"/>
                </a:solidFill>
              </a:rPr>
              <a:t>Input</a:t>
            </a:r>
            <a:r>
              <a:rPr lang="en-US" dirty="0"/>
              <a:t> : Data is input by either a statement or a predefined function. Example in C language </a:t>
            </a:r>
          </a:p>
          <a:p>
            <a:endParaRPr lang="en-US" dirty="0"/>
          </a:p>
          <a:p>
            <a:r>
              <a:rPr lang="en-US" b="1" dirty="0">
                <a:solidFill>
                  <a:srgbClr val="00B0F0"/>
                </a:solidFill>
              </a:rPr>
              <a:t>Output</a:t>
            </a:r>
            <a:r>
              <a:rPr lang="en-US" dirty="0"/>
              <a:t> : Output Data is output by either a statement or a predefined function</a:t>
            </a:r>
          </a:p>
        </p:txBody>
      </p:sp>
      <p:pic>
        <p:nvPicPr>
          <p:cNvPr id="5" name="Picture 4">
            <a:extLst>
              <a:ext uri="{FF2B5EF4-FFF2-40B4-BE49-F238E27FC236}">
                <a16:creationId xmlns:a16="http://schemas.microsoft.com/office/drawing/2014/main" id="{D831A603-E37C-45B3-AEEF-85E675666ED4}"/>
              </a:ext>
            </a:extLst>
          </p:cNvPr>
          <p:cNvPicPr>
            <a:picLocks noChangeAspect="1"/>
          </p:cNvPicPr>
          <p:nvPr/>
        </p:nvPicPr>
        <p:blipFill>
          <a:blip r:embed="rId2"/>
          <a:stretch>
            <a:fillRect/>
          </a:stretch>
        </p:blipFill>
        <p:spPr>
          <a:xfrm>
            <a:off x="3451830" y="3390452"/>
            <a:ext cx="3392854" cy="387072"/>
          </a:xfrm>
          <a:prstGeom prst="rect">
            <a:avLst/>
          </a:prstGeom>
        </p:spPr>
      </p:pic>
      <p:pic>
        <p:nvPicPr>
          <p:cNvPr id="7" name="Picture 6">
            <a:extLst>
              <a:ext uri="{FF2B5EF4-FFF2-40B4-BE49-F238E27FC236}">
                <a16:creationId xmlns:a16="http://schemas.microsoft.com/office/drawing/2014/main" id="{12032F68-0DDE-45D1-8F5A-703CC13B080F}"/>
              </a:ext>
            </a:extLst>
          </p:cNvPr>
          <p:cNvPicPr>
            <a:picLocks noChangeAspect="1"/>
          </p:cNvPicPr>
          <p:nvPr/>
        </p:nvPicPr>
        <p:blipFill>
          <a:blip r:embed="rId3"/>
          <a:stretch>
            <a:fillRect/>
          </a:stretch>
        </p:blipFill>
        <p:spPr>
          <a:xfrm>
            <a:off x="3451830" y="4764662"/>
            <a:ext cx="6035638" cy="387071"/>
          </a:xfrm>
          <a:prstGeom prst="rect">
            <a:avLst/>
          </a:prstGeom>
        </p:spPr>
      </p:pic>
    </p:spTree>
    <p:extLst>
      <p:ext uri="{BB962C8B-B14F-4D97-AF65-F5344CB8AC3E}">
        <p14:creationId xmlns:p14="http://schemas.microsoft.com/office/powerpoint/2010/main" val="420940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Describe the evolution of programming languages from machine language to high-Level languages.</a:t>
            </a:r>
          </a:p>
          <a:p>
            <a:pPr algn="l"/>
            <a:r>
              <a:rPr lang="en-US" sz="1800" b="0" i="0" u="none" strike="noStrike" baseline="0" dirty="0">
                <a:latin typeface="BerlingLTStd-Roman"/>
              </a:rPr>
              <a:t>Understand how a program in a high-level language is translated into machine language</a:t>
            </a:r>
            <a:r>
              <a:rPr lang="en-US" sz="1800" dirty="0">
                <a:latin typeface="BerlingLTStd-Roman"/>
              </a:rPr>
              <a:t> </a:t>
            </a:r>
            <a:r>
              <a:rPr lang="en-US" sz="1800" b="0" i="0" u="none" strike="noStrike" baseline="0" dirty="0">
                <a:latin typeface="BerlingLTStd-Roman"/>
              </a:rPr>
              <a:t>using an interpreter or a compiler.</a:t>
            </a:r>
          </a:p>
          <a:p>
            <a:pPr algn="l"/>
            <a:r>
              <a:rPr lang="en-US" sz="1800" b="0" i="0" u="none" strike="noStrike" baseline="0" dirty="0">
                <a:latin typeface="BerlingLTStd-Roman"/>
              </a:rPr>
              <a:t>Distinguish between four computer language paradigms.</a:t>
            </a:r>
          </a:p>
          <a:p>
            <a:pPr algn="l"/>
            <a:r>
              <a:rPr lang="en-US" sz="1800" b="0" i="0" u="none" strike="noStrike" baseline="0" dirty="0">
                <a:latin typeface="BerlingLTStd-Roman"/>
              </a:rPr>
              <a:t>Understand the procedural paradigm and the interaction between a program unit and data items in the paradigm.</a:t>
            </a:r>
          </a:p>
          <a:p>
            <a:pPr algn="l"/>
            <a:r>
              <a:rPr lang="en-US" sz="1800" b="0" i="0" u="none" strike="noStrike" baseline="0" dirty="0">
                <a:latin typeface="BerlingLTStd-Roman"/>
              </a:rPr>
              <a:t>Understand the object-oriented paradigm and the interaction between a program unit and objects in this paradigm.</a:t>
            </a:r>
          </a:p>
          <a:p>
            <a:pPr algn="l"/>
            <a:r>
              <a:rPr lang="en-US" sz="1800" b="0" i="0" u="none" strike="noStrike" baseline="0" dirty="0">
                <a:latin typeface="BerlingLTStd-Roman"/>
              </a:rPr>
              <a:t>Define functional paradigm and understand its applications.</a:t>
            </a:r>
          </a:p>
          <a:p>
            <a:pPr algn="l"/>
            <a:r>
              <a:rPr lang="en-US" sz="1800" b="0" i="0" u="none" strike="noStrike" baseline="0" dirty="0">
                <a:latin typeface="BerlingLTStd-Roman"/>
              </a:rPr>
              <a:t>Define a declaration paradigm and understand its applications.</a:t>
            </a:r>
          </a:p>
          <a:p>
            <a:pPr algn="l"/>
            <a:r>
              <a:rPr lang="en-US" sz="1800" b="0" i="0" u="none" strike="noStrike" baseline="0" dirty="0">
                <a:latin typeface="BerlingLTStd-Roman"/>
              </a:rPr>
              <a:t>Define common concepts in procedural and object-oriented languages.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EVOLUTION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EVOLUTION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96962"/>
          </a:xfrm>
        </p:spPr>
        <p:txBody>
          <a:bodyPr>
            <a:normAutofit/>
          </a:bodyPr>
          <a:lstStyle/>
          <a:p>
            <a:pPr algn="l"/>
            <a:r>
              <a:rPr lang="en-US" sz="1800" b="0" i="0" u="none" strike="noStrike" baseline="0" dirty="0">
                <a:latin typeface="BerlingLTStd-Roman"/>
              </a:rPr>
              <a:t>To write a program for a computer, we must use a computer language. A </a:t>
            </a:r>
            <a:r>
              <a:rPr lang="en-US" sz="1800" b="1" i="0" u="none" strike="noStrike" baseline="0" dirty="0">
                <a:solidFill>
                  <a:srgbClr val="00B0F0"/>
                </a:solidFill>
                <a:latin typeface="BerlingLTStd-Bold"/>
              </a:rPr>
              <a:t>computer language</a:t>
            </a:r>
            <a:r>
              <a:rPr lang="en-US" sz="1800" b="1" dirty="0">
                <a:solidFill>
                  <a:srgbClr val="00B0F0"/>
                </a:solidFill>
                <a:latin typeface="BerlingLTStd-Bold"/>
              </a:rPr>
              <a:t> </a:t>
            </a:r>
            <a:r>
              <a:rPr lang="en-US" sz="1800" b="0" i="0" u="none" strike="noStrike" baseline="0" dirty="0">
                <a:latin typeface="BerlingLTStd-Roman"/>
              </a:rPr>
              <a:t>is a set of predefined words that are combined into a program according to predefined rules </a:t>
            </a:r>
            <a:r>
              <a:rPr lang="en-US" sz="1800" b="1" i="0" u="none" strike="noStrike" baseline="0" dirty="0">
                <a:latin typeface="BerlingLTStd-Bold"/>
              </a:rPr>
              <a:t>(</a:t>
            </a:r>
            <a:r>
              <a:rPr lang="en-US" sz="1800" b="1" i="0" u="none" strike="noStrike" baseline="0" dirty="0">
                <a:solidFill>
                  <a:srgbClr val="00B0F0"/>
                </a:solidFill>
                <a:latin typeface="BerlingLTStd-Bold"/>
              </a:rPr>
              <a:t>syntax</a:t>
            </a:r>
            <a:r>
              <a:rPr lang="en-US" sz="1800" b="1" i="0" u="none" strike="noStrike" baseline="0" dirty="0">
                <a:latin typeface="BerlingLTStd-Bold"/>
              </a:rPr>
              <a:t>)</a:t>
            </a:r>
            <a:r>
              <a:rPr lang="en-US" sz="1800" b="0" i="0" u="none" strike="noStrike" baseline="0" dirty="0">
                <a:latin typeface="BerlingLTStd-Roman"/>
              </a:rPr>
              <a:t>. Over the years, computer languages have evolved from </a:t>
            </a:r>
            <a:r>
              <a:rPr lang="en-US" sz="1800" b="0" i="1" u="none" strike="noStrike" baseline="0" dirty="0">
                <a:solidFill>
                  <a:srgbClr val="FF0000"/>
                </a:solidFill>
                <a:latin typeface="BerlingLTStd-Italic"/>
              </a:rPr>
              <a:t>machine language </a:t>
            </a:r>
            <a:r>
              <a:rPr lang="en-US" sz="1800" b="0" i="0" u="none" strike="noStrike" baseline="0" dirty="0">
                <a:latin typeface="BerlingLTStd-Roman"/>
              </a:rPr>
              <a:t>to </a:t>
            </a:r>
            <a:r>
              <a:rPr lang="en-US" sz="1800" b="0" i="1" u="none" strike="noStrike" baseline="0" dirty="0">
                <a:solidFill>
                  <a:srgbClr val="FF0000"/>
                </a:solidFill>
                <a:latin typeface="BerlingLTStd-Italic"/>
              </a:rPr>
              <a:t>high- level languages</a:t>
            </a:r>
            <a:r>
              <a:rPr lang="en-US" sz="1800" b="0" i="0" u="none" strike="noStrike" baseline="0" dirty="0">
                <a:latin typeface="BerlingLTStd-Roman"/>
              </a:rPr>
              <a:t>.</a:t>
            </a:r>
            <a:endParaRPr lang="en-US" altLang="en-US" sz="1800" b="0" dirty="0">
              <a:latin typeface="Times New Roman" panose="02020603050405020304" pitchFamily="18" charset="0"/>
            </a:endParaRPr>
          </a:p>
        </p:txBody>
      </p:sp>
      <p:pic>
        <p:nvPicPr>
          <p:cNvPr id="12" name="Picture 11">
            <a:extLst>
              <a:ext uri="{FF2B5EF4-FFF2-40B4-BE49-F238E27FC236}">
                <a16:creationId xmlns:a16="http://schemas.microsoft.com/office/drawing/2014/main" id="{BD1C2D56-5140-4160-B557-CDF8583A8000}"/>
              </a:ext>
            </a:extLst>
          </p:cNvPr>
          <p:cNvPicPr>
            <a:picLocks noChangeAspect="1"/>
          </p:cNvPicPr>
          <p:nvPr/>
        </p:nvPicPr>
        <p:blipFill>
          <a:blip r:embed="rId2"/>
          <a:stretch>
            <a:fillRect/>
          </a:stretch>
        </p:blipFill>
        <p:spPr>
          <a:xfrm>
            <a:off x="2347384" y="2469403"/>
            <a:ext cx="6651313" cy="3505269"/>
          </a:xfrm>
          <a:prstGeom prst="rect">
            <a:avLst/>
          </a:prstGeom>
        </p:spPr>
      </p:pic>
      <p:sp>
        <p:nvSpPr>
          <p:cNvPr id="13" name="TextBox 12">
            <a:extLst>
              <a:ext uri="{FF2B5EF4-FFF2-40B4-BE49-F238E27FC236}">
                <a16:creationId xmlns:a16="http://schemas.microsoft.com/office/drawing/2014/main" id="{13435BAD-CB5B-4659-BA84-2FABAADED553}"/>
              </a:ext>
            </a:extLst>
          </p:cNvPr>
          <p:cNvSpPr txBox="1"/>
          <p:nvPr/>
        </p:nvSpPr>
        <p:spPr>
          <a:xfrm>
            <a:off x="3739849" y="6172653"/>
            <a:ext cx="3983724" cy="369332"/>
          </a:xfrm>
          <a:prstGeom prst="rect">
            <a:avLst/>
          </a:prstGeom>
          <a:noFill/>
        </p:spPr>
        <p:txBody>
          <a:bodyPr wrap="square">
            <a:spAutoFit/>
          </a:bodyPr>
          <a:lstStyle/>
          <a:p>
            <a:r>
              <a:rPr lang="en-US" sz="1800" b="1" i="0" u="none" strike="noStrike" baseline="0" dirty="0">
                <a:latin typeface="Frutiger-Bold"/>
              </a:rPr>
              <a:t>Figure 7.1 </a:t>
            </a:r>
            <a:r>
              <a:rPr lang="en-US" sz="1800" b="0" i="0" u="none" strike="noStrike" baseline="0" dirty="0">
                <a:latin typeface="Frutiger-Roman"/>
              </a:rPr>
              <a:t>Evolution of programing</a:t>
            </a:r>
            <a:endParaRPr lang="en-US"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F7C0-9954-4C28-84CE-9E74A6EC4C6D}"/>
              </a:ext>
            </a:extLst>
          </p:cNvPr>
          <p:cNvSpPr>
            <a:spLocks noGrp="1"/>
          </p:cNvSpPr>
          <p:nvPr>
            <p:ph type="title"/>
          </p:nvPr>
        </p:nvSpPr>
        <p:spPr/>
        <p:txBody>
          <a:bodyPr/>
          <a:lstStyle/>
          <a:p>
            <a:r>
              <a:rPr lang="en-US" dirty="0"/>
              <a:t>2. Machine languages</a:t>
            </a:r>
          </a:p>
        </p:txBody>
      </p:sp>
      <p:sp>
        <p:nvSpPr>
          <p:cNvPr id="3" name="Content Placeholder 2">
            <a:extLst>
              <a:ext uri="{FF2B5EF4-FFF2-40B4-BE49-F238E27FC236}">
                <a16:creationId xmlns:a16="http://schemas.microsoft.com/office/drawing/2014/main" id="{E613D594-4FBA-4503-ACF5-22D7B240ABA2}"/>
              </a:ext>
            </a:extLst>
          </p:cNvPr>
          <p:cNvSpPr>
            <a:spLocks noGrp="1"/>
          </p:cNvSpPr>
          <p:nvPr>
            <p:ph idx="1"/>
          </p:nvPr>
        </p:nvSpPr>
        <p:spPr>
          <a:xfrm>
            <a:off x="1104900" y="1600200"/>
            <a:ext cx="4852017" cy="3753728"/>
          </a:xfrm>
          <a:ln>
            <a:solidFill>
              <a:schemeClr val="tx1"/>
            </a:solidFill>
          </a:ln>
        </p:spPr>
        <p:txBody>
          <a:bodyPr/>
          <a:lstStyle/>
          <a:p>
            <a:r>
              <a:rPr lang="en-US" altLang="en-US" sz="2000" b="0" dirty="0">
                <a:latin typeface="Times New Roman" panose="02020603050405020304" pitchFamily="18" charset="0"/>
              </a:rPr>
              <a:t>In the earliest days of computers, the only programming languages available were </a:t>
            </a:r>
            <a:r>
              <a:rPr lang="en-US" altLang="en-US" sz="2000" dirty="0">
                <a:latin typeface="Times New Roman" panose="02020603050405020304" pitchFamily="18" charset="0"/>
              </a:rPr>
              <a:t>machine languages</a:t>
            </a:r>
            <a:r>
              <a:rPr lang="en-US" altLang="en-US" sz="2000" b="0" dirty="0">
                <a:latin typeface="Times New Roman" panose="02020603050405020304" pitchFamily="18" charset="0"/>
              </a:rPr>
              <a:t>. </a:t>
            </a:r>
          </a:p>
          <a:p>
            <a:pPr algn="just"/>
            <a:r>
              <a:rPr lang="en-US" altLang="en-US" sz="2000" b="0" dirty="0">
                <a:latin typeface="Times New Roman" panose="02020603050405020304" pitchFamily="18" charset="0"/>
              </a:rPr>
              <a:t>Each computer had its own machine language, which was made of streams of 0s and 1s. </a:t>
            </a:r>
          </a:p>
          <a:p>
            <a:pPr algn="just"/>
            <a:r>
              <a:rPr lang="en-US" altLang="en-US" sz="2000" b="0" dirty="0">
                <a:latin typeface="Times New Roman" panose="02020603050405020304" pitchFamily="18" charset="0"/>
              </a:rPr>
              <a:t>Use eleven lines of code to read two integers, add them, and print the result. These lines of code, when written in machine language, make eleven lines of binary code, each of 16 bits, as shown in Table 8.1.</a:t>
            </a:r>
          </a:p>
          <a:p>
            <a:pPr algn="l"/>
            <a:endParaRPr lang="en-US" dirty="0"/>
          </a:p>
        </p:txBody>
      </p:sp>
      <p:pic>
        <p:nvPicPr>
          <p:cNvPr id="7" name="Picture 6">
            <a:extLst>
              <a:ext uri="{FF2B5EF4-FFF2-40B4-BE49-F238E27FC236}">
                <a16:creationId xmlns:a16="http://schemas.microsoft.com/office/drawing/2014/main" id="{FD849662-BD19-427F-9019-8EA899BCD0EF}"/>
              </a:ext>
            </a:extLst>
          </p:cNvPr>
          <p:cNvPicPr>
            <a:picLocks noChangeAspect="1"/>
          </p:cNvPicPr>
          <p:nvPr/>
        </p:nvPicPr>
        <p:blipFill>
          <a:blip r:embed="rId2"/>
          <a:stretch>
            <a:fillRect/>
          </a:stretch>
        </p:blipFill>
        <p:spPr>
          <a:xfrm>
            <a:off x="6701806" y="1600200"/>
            <a:ext cx="4217727" cy="3753728"/>
          </a:xfrm>
          <a:prstGeom prst="rect">
            <a:avLst/>
          </a:prstGeom>
        </p:spPr>
      </p:pic>
      <p:sp>
        <p:nvSpPr>
          <p:cNvPr id="9" name="TextBox 8">
            <a:extLst>
              <a:ext uri="{FF2B5EF4-FFF2-40B4-BE49-F238E27FC236}">
                <a16:creationId xmlns:a16="http://schemas.microsoft.com/office/drawing/2014/main" id="{8E394CE5-C6D5-46EE-A7AD-32A9343DF69C}"/>
              </a:ext>
            </a:extLst>
          </p:cNvPr>
          <p:cNvSpPr txBox="1"/>
          <p:nvPr/>
        </p:nvSpPr>
        <p:spPr>
          <a:xfrm>
            <a:off x="6095241" y="5548236"/>
            <a:ext cx="5427975" cy="369332"/>
          </a:xfrm>
          <a:prstGeom prst="rect">
            <a:avLst/>
          </a:prstGeom>
          <a:noFill/>
        </p:spPr>
        <p:txBody>
          <a:bodyPr wrap="square">
            <a:spAutoFit/>
          </a:bodyPr>
          <a:lstStyle/>
          <a:p>
            <a:r>
              <a:rPr lang="en-US" sz="1800" b="1" i="0" u="none" strike="noStrike" baseline="0" dirty="0">
                <a:latin typeface="Frutiger-Bold"/>
              </a:rPr>
              <a:t>Table 7.1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336794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BBE1-BD1B-4AD7-9A22-059632519D76}"/>
              </a:ext>
            </a:extLst>
          </p:cNvPr>
          <p:cNvSpPr>
            <a:spLocks noGrp="1"/>
          </p:cNvSpPr>
          <p:nvPr>
            <p:ph type="title"/>
          </p:nvPr>
        </p:nvSpPr>
        <p:spPr/>
        <p:txBody>
          <a:bodyPr/>
          <a:lstStyle/>
          <a:p>
            <a:r>
              <a:rPr lang="en-US" dirty="0"/>
              <a:t>2. Assembly languages</a:t>
            </a:r>
          </a:p>
        </p:txBody>
      </p:sp>
      <p:sp>
        <p:nvSpPr>
          <p:cNvPr id="3" name="Content Placeholder 2">
            <a:extLst>
              <a:ext uri="{FF2B5EF4-FFF2-40B4-BE49-F238E27FC236}">
                <a16:creationId xmlns:a16="http://schemas.microsoft.com/office/drawing/2014/main" id="{1C18DBA3-ADA5-430B-9D52-A777A1D9A200}"/>
              </a:ext>
            </a:extLst>
          </p:cNvPr>
          <p:cNvSpPr>
            <a:spLocks noGrp="1"/>
          </p:cNvSpPr>
          <p:nvPr>
            <p:ph idx="1"/>
          </p:nvPr>
        </p:nvSpPr>
        <p:spPr>
          <a:xfrm>
            <a:off x="1104900" y="1600200"/>
            <a:ext cx="4991100" cy="3016188"/>
          </a:xfrm>
          <a:ln>
            <a:solidFill>
              <a:schemeClr val="tx1"/>
            </a:solidFill>
          </a:ln>
        </p:spPr>
        <p:txBody>
          <a:bodyPr/>
          <a:lstStyle/>
          <a:p>
            <a:pPr algn="just"/>
            <a:r>
              <a:rPr lang="en-US" sz="1800" b="0" i="0" u="none" strike="noStrike" baseline="0" dirty="0">
                <a:latin typeface="BerlingLTStd-Roman"/>
              </a:rPr>
              <a:t>The next evolution in programming came with the idea of replacing binary code for instruction and addresses with symbols or mnemonics. Because they used symbols, these languages were first known as </a:t>
            </a:r>
            <a:r>
              <a:rPr lang="en-US" sz="1800" b="1" i="0" u="none" strike="noStrike" baseline="0" dirty="0">
                <a:latin typeface="BerlingLTStd-Bold"/>
              </a:rPr>
              <a:t>symbolic languages</a:t>
            </a:r>
            <a:r>
              <a:rPr lang="en-US" sz="1800" b="0" i="0" u="none" strike="noStrike" baseline="0" dirty="0">
                <a:latin typeface="BerlingLTStd-Roman"/>
              </a:rPr>
              <a:t>. </a:t>
            </a:r>
          </a:p>
          <a:p>
            <a:pPr algn="just"/>
            <a:r>
              <a:rPr lang="en-US" sz="1800" b="0" i="0" u="none" strike="noStrike" baseline="0" dirty="0">
                <a:latin typeface="BerlingLTStd-Roman"/>
              </a:rPr>
              <a:t>The set of these mnemonic languages were later referred to as </a:t>
            </a:r>
            <a:r>
              <a:rPr lang="en-US" sz="1800" b="1" i="0" u="none" strike="noStrike" baseline="0" dirty="0">
                <a:latin typeface="BerlingLTStd-Bold"/>
              </a:rPr>
              <a:t>assembly languages</a:t>
            </a:r>
            <a:r>
              <a:rPr lang="en-US" sz="1800" b="0" i="0" u="none" strike="noStrike" baseline="0" dirty="0">
                <a:latin typeface="BerlingLTStd-Roman"/>
              </a:rPr>
              <a:t>. The assembly language for our hypothetical computer to replace the machine language in Table 8.2 is shown in Table 9.2.</a:t>
            </a:r>
            <a:endParaRPr lang="en-US" dirty="0"/>
          </a:p>
        </p:txBody>
      </p:sp>
      <p:pic>
        <p:nvPicPr>
          <p:cNvPr id="5" name="Picture 4">
            <a:extLst>
              <a:ext uri="{FF2B5EF4-FFF2-40B4-BE49-F238E27FC236}">
                <a16:creationId xmlns:a16="http://schemas.microsoft.com/office/drawing/2014/main" id="{FB78D9C4-4D62-4EFB-A9E6-5DB78375735B}"/>
              </a:ext>
            </a:extLst>
          </p:cNvPr>
          <p:cNvPicPr>
            <a:picLocks noChangeAspect="1"/>
          </p:cNvPicPr>
          <p:nvPr/>
        </p:nvPicPr>
        <p:blipFill>
          <a:blip r:embed="rId2"/>
          <a:stretch>
            <a:fillRect/>
          </a:stretch>
        </p:blipFill>
        <p:spPr>
          <a:xfrm>
            <a:off x="6349295" y="1600200"/>
            <a:ext cx="4851697" cy="3016188"/>
          </a:xfrm>
          <a:prstGeom prst="rect">
            <a:avLst/>
          </a:prstGeom>
        </p:spPr>
      </p:pic>
      <p:sp>
        <p:nvSpPr>
          <p:cNvPr id="7" name="TextBox 6">
            <a:extLst>
              <a:ext uri="{FF2B5EF4-FFF2-40B4-BE49-F238E27FC236}">
                <a16:creationId xmlns:a16="http://schemas.microsoft.com/office/drawing/2014/main" id="{80931C8C-CBDF-45FD-BB07-DFFBF580F9A0}"/>
              </a:ext>
            </a:extLst>
          </p:cNvPr>
          <p:cNvSpPr txBox="1"/>
          <p:nvPr/>
        </p:nvSpPr>
        <p:spPr>
          <a:xfrm>
            <a:off x="5873299" y="4980065"/>
            <a:ext cx="5427975" cy="369332"/>
          </a:xfrm>
          <a:prstGeom prst="rect">
            <a:avLst/>
          </a:prstGeom>
          <a:noFill/>
        </p:spPr>
        <p:txBody>
          <a:bodyPr wrap="square">
            <a:spAutoFit/>
          </a:bodyPr>
          <a:lstStyle/>
          <a:p>
            <a:r>
              <a:rPr lang="en-US" sz="1800" b="1" i="0" u="none" strike="noStrike" baseline="0" dirty="0">
                <a:latin typeface="Frutiger-Bold"/>
              </a:rPr>
              <a:t>Table 7.2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98536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14D3-82B4-4D07-8D3F-B6B1C631D7F2}"/>
              </a:ext>
            </a:extLst>
          </p:cNvPr>
          <p:cNvSpPr>
            <a:spLocks noGrp="1"/>
          </p:cNvSpPr>
          <p:nvPr>
            <p:ph type="title"/>
          </p:nvPr>
        </p:nvSpPr>
        <p:spPr/>
        <p:txBody>
          <a:bodyPr/>
          <a:lstStyle/>
          <a:p>
            <a:r>
              <a:rPr lang="en-US" dirty="0"/>
              <a:t>3. High-level languages</a:t>
            </a:r>
          </a:p>
        </p:txBody>
      </p:sp>
      <p:sp>
        <p:nvSpPr>
          <p:cNvPr id="3" name="Content Placeholder 2">
            <a:extLst>
              <a:ext uri="{FF2B5EF4-FFF2-40B4-BE49-F238E27FC236}">
                <a16:creationId xmlns:a16="http://schemas.microsoft.com/office/drawing/2014/main" id="{6A008416-2EE1-494C-B9D8-7D0F56713D7F}"/>
              </a:ext>
            </a:extLst>
          </p:cNvPr>
          <p:cNvSpPr>
            <a:spLocks noGrp="1"/>
          </p:cNvSpPr>
          <p:nvPr>
            <p:ph idx="1"/>
          </p:nvPr>
        </p:nvSpPr>
        <p:spPr>
          <a:xfrm>
            <a:off x="1104900" y="1600199"/>
            <a:ext cx="4843139" cy="4066427"/>
          </a:xfrm>
          <a:ln>
            <a:solidFill>
              <a:schemeClr val="tx1"/>
            </a:solidFill>
          </a:ln>
        </p:spPr>
        <p:txBody>
          <a:bodyPr>
            <a:normAutofit/>
          </a:bodyPr>
          <a:lstStyle/>
          <a:p>
            <a:pPr algn="just"/>
            <a:r>
              <a:rPr lang="en-US" sz="1800" b="0" i="0" u="none" strike="noStrike" baseline="0" dirty="0">
                <a:latin typeface="BerlingLTStd-Roman"/>
              </a:rPr>
              <a:t>Although assembly languages greatly improved programming efficiency, they still required programmers to concentrate on the hardware they were using. Working with symbolic languages was also very tedious, because each machine instruction had to be individually coded. </a:t>
            </a:r>
          </a:p>
          <a:p>
            <a:pPr algn="just"/>
            <a:r>
              <a:rPr lang="en-US" sz="1800" b="0" i="0" u="none" strike="noStrike" baseline="0" dirty="0">
                <a:latin typeface="BerlingLTStd-Roman"/>
              </a:rPr>
              <a:t>The desire to improve programmer efficiency and to change the focus from the computer to the problem being solved led to the development of </a:t>
            </a:r>
            <a:r>
              <a:rPr lang="en-US" sz="1800" b="1" i="0" u="none" strike="noStrike" baseline="0" dirty="0">
                <a:latin typeface="BerlingLTStd-Bold"/>
              </a:rPr>
              <a:t>high-level language</a:t>
            </a:r>
          </a:p>
          <a:p>
            <a:pPr algn="l"/>
            <a:r>
              <a:rPr lang="en-US" sz="1800" b="0" i="0" u="none" strike="noStrike" baseline="0" dirty="0">
                <a:latin typeface="BerlingLTStd-Roman"/>
              </a:rPr>
              <a:t>Over the years, various languages, most notably BASIC, COBOL, Pascal, Ada, C, C</a:t>
            </a:r>
            <a:r>
              <a:rPr lang="en-US" sz="1800" b="0" i="0" u="none" strike="noStrike" baseline="0" dirty="0">
                <a:latin typeface="SymbolStd"/>
              </a:rPr>
              <a:t>+ +</a:t>
            </a:r>
            <a:r>
              <a:rPr lang="en-US" sz="1800" b="0" i="0" u="none" strike="noStrike" baseline="0" dirty="0">
                <a:latin typeface="BerlingLTStd-Roman"/>
              </a:rPr>
              <a:t>, and Java, were developed. Figure 8-3 shows the code for adding two integers as it would appear in the C</a:t>
            </a:r>
            <a:r>
              <a:rPr lang="en-US" sz="1800" b="0" i="0" u="none" strike="noStrike" baseline="0" dirty="0">
                <a:latin typeface="SymbolStd"/>
              </a:rPr>
              <a:t>++</a:t>
            </a:r>
            <a:endParaRPr lang="en-US" dirty="0"/>
          </a:p>
        </p:txBody>
      </p:sp>
      <p:pic>
        <p:nvPicPr>
          <p:cNvPr id="7" name="Picture 6">
            <a:extLst>
              <a:ext uri="{FF2B5EF4-FFF2-40B4-BE49-F238E27FC236}">
                <a16:creationId xmlns:a16="http://schemas.microsoft.com/office/drawing/2014/main" id="{BE4BAB14-1C1B-4E68-9CBC-BFF25AB1093D}"/>
              </a:ext>
            </a:extLst>
          </p:cNvPr>
          <p:cNvPicPr>
            <a:picLocks noChangeAspect="1"/>
          </p:cNvPicPr>
          <p:nvPr/>
        </p:nvPicPr>
        <p:blipFill>
          <a:blip r:embed="rId2"/>
          <a:stretch>
            <a:fillRect/>
          </a:stretch>
        </p:blipFill>
        <p:spPr>
          <a:xfrm>
            <a:off x="6242236" y="1600199"/>
            <a:ext cx="4980987" cy="3824056"/>
          </a:xfrm>
          <a:prstGeom prst="rect">
            <a:avLst/>
          </a:prstGeom>
        </p:spPr>
      </p:pic>
      <p:sp>
        <p:nvSpPr>
          <p:cNvPr id="8" name="TextBox 7">
            <a:extLst>
              <a:ext uri="{FF2B5EF4-FFF2-40B4-BE49-F238E27FC236}">
                <a16:creationId xmlns:a16="http://schemas.microsoft.com/office/drawing/2014/main" id="{016D4DE0-A3D4-454F-8D2A-3FDEAB975C65}"/>
              </a:ext>
            </a:extLst>
          </p:cNvPr>
          <p:cNvSpPr txBox="1"/>
          <p:nvPr/>
        </p:nvSpPr>
        <p:spPr>
          <a:xfrm>
            <a:off x="6242236" y="5666626"/>
            <a:ext cx="5427975" cy="646331"/>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7</a:t>
            </a:r>
            <a:r>
              <a:rPr lang="en-US" sz="1800" b="1" i="0" u="none" strike="noStrike" baseline="0" dirty="0">
                <a:latin typeface="Frutiger-Bold"/>
              </a:rPr>
              <a:t>.2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81759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Translation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6238</TotalTime>
  <Words>1599</Words>
  <Application>Microsoft Office PowerPoint</Application>
  <PresentationFormat>Widescreen</PresentationFormat>
  <Paragraphs>106</Paragraphs>
  <Slides>25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BerlingLTStd-Bold</vt:lpstr>
      <vt:lpstr>BerlingLTStd-Italic</vt:lpstr>
      <vt:lpstr>BerlingLTStd-Roman</vt:lpstr>
      <vt:lpstr>Euphemia</vt:lpstr>
      <vt:lpstr>Frutiger-Bold</vt:lpstr>
      <vt:lpstr>Frutiger-BoldItalic</vt:lpstr>
      <vt:lpstr>Frutiger-Italic</vt:lpstr>
      <vt:lpstr>Frutiger-Roman</vt:lpstr>
      <vt:lpstr>Plantagenet Cherokee</vt:lpstr>
      <vt:lpstr>SymbolStd</vt:lpstr>
      <vt:lpstr>Times New Roman</vt:lpstr>
      <vt:lpstr>Wingdings</vt:lpstr>
      <vt:lpstr>Academic Literature 16x9</vt:lpstr>
      <vt:lpstr>7. Programming</vt:lpstr>
      <vt:lpstr>Content</vt:lpstr>
      <vt:lpstr>Objectives</vt:lpstr>
      <vt:lpstr>1 - EVOLUTION</vt:lpstr>
      <vt:lpstr>1. EVOLUTION</vt:lpstr>
      <vt:lpstr>2. Machine languages</vt:lpstr>
      <vt:lpstr>2. Assembly languages</vt:lpstr>
      <vt:lpstr>3. High-level languages</vt:lpstr>
      <vt:lpstr>2- Translation</vt:lpstr>
      <vt:lpstr>1. Introduction</vt:lpstr>
      <vt:lpstr>2. Translation process</vt:lpstr>
      <vt:lpstr>3 - Programming paradigms</vt:lpstr>
      <vt:lpstr>1. Introduction</vt:lpstr>
      <vt:lpstr>2. The procedural paradigm</vt:lpstr>
      <vt:lpstr>3. The object-oriented paradigm</vt:lpstr>
      <vt:lpstr>4. The functional paradigm</vt:lpstr>
      <vt:lpstr>5. The declarative paradigm</vt:lpstr>
      <vt:lpstr>4- Common concepts</vt:lpstr>
      <vt:lpstr>1. Introduction</vt:lpstr>
      <vt:lpstr>2. Identifiers</vt:lpstr>
      <vt:lpstr>3. Data types</vt:lpstr>
      <vt:lpstr>4. Variables</vt:lpstr>
      <vt:lpstr>5. Literals</vt:lpstr>
      <vt:lpstr>5. Constants</vt:lpstr>
      <vt:lpstr>7. Inputs and 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461</cp:revision>
  <dcterms:created xsi:type="dcterms:W3CDTF">2021-08-24T09:33:39Z</dcterms:created>
  <dcterms:modified xsi:type="dcterms:W3CDTF">2023-09-12T09:07:09Z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