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6" r:id="rId9"/>
    <p:sldId id="268" r:id="rId10"/>
    <p:sldId id="271" r:id="rId11"/>
    <p:sldId id="262" r:id="rId12"/>
    <p:sldId id="263" r:id="rId13"/>
    <p:sldId id="269" r:id="rId14"/>
    <p:sldId id="270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72" y="-1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8F0D-A480-409F-894B-FD8E537D13AE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8197-3C77-4FA1-AD57-FE437180219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8F0D-A480-409F-894B-FD8E537D13AE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8197-3C77-4FA1-AD57-FE4371802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8F0D-A480-409F-894B-FD8E537D13AE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8197-3C77-4FA1-AD57-FE4371802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8F0D-A480-409F-894B-FD8E537D13AE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8197-3C77-4FA1-AD57-FE4371802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8F0D-A480-409F-894B-FD8E537D13AE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8197-3C77-4FA1-AD57-FE437180219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8F0D-A480-409F-894B-FD8E537D13AE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8197-3C77-4FA1-AD57-FE4371802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8F0D-A480-409F-894B-FD8E537D13AE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8197-3C77-4FA1-AD57-FE4371802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8F0D-A480-409F-894B-FD8E537D13AE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8197-3C77-4FA1-AD57-FE4371802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8F0D-A480-409F-894B-FD8E537D13AE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8197-3C77-4FA1-AD57-FE4371802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8F0D-A480-409F-894B-FD8E537D13AE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68197-3C77-4FA1-AD57-FE4371802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78F0D-A480-409F-894B-FD8E537D13AE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0B68197-3C77-4FA1-AD57-FE437180219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9A78F0D-A480-409F-894B-FD8E537D13AE}" type="datetimeFigureOut">
              <a:rPr lang="en-US" smtClean="0"/>
              <a:t>2/20/2014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0B68197-3C77-4FA1-AD57-FE4371802195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 OCR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2/20/14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Structure – database (draft)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databa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1905000"/>
            <a:ext cx="4057850" cy="453406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19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85800" y="3657600"/>
            <a:ext cx="533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/>
              <a:t>A</a:t>
            </a:r>
            <a:r>
              <a:rPr lang="en-US" sz="1000" dirty="0" err="1" smtClean="0">
                <a:solidFill>
                  <a:schemeClr val="tx1"/>
                </a:solidFill>
              </a:rPr>
              <a:t>web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client</a:t>
            </a:r>
            <a:endParaRPr lang="en-US" sz="1000" dirty="0"/>
          </a:p>
        </p:txBody>
      </p:sp>
      <p:sp>
        <p:nvSpPr>
          <p:cNvPr id="6" name="Right Arrow 5"/>
          <p:cNvSpPr/>
          <p:nvPr/>
        </p:nvSpPr>
        <p:spPr>
          <a:xfrm>
            <a:off x="1219200" y="3733800"/>
            <a:ext cx="914400" cy="3048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http/rest</a:t>
            </a:r>
            <a:endParaRPr lang="en-US" sz="900" dirty="0"/>
          </a:p>
        </p:txBody>
      </p:sp>
      <p:sp>
        <p:nvSpPr>
          <p:cNvPr id="8" name="Rectangle 7"/>
          <p:cNvSpPr/>
          <p:nvPr/>
        </p:nvSpPr>
        <p:spPr>
          <a:xfrm>
            <a:off x="2362200" y="2590800"/>
            <a:ext cx="914400" cy="1219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Web Container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2200" y="3962400"/>
            <a:ext cx="914400" cy="1295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Application Container (</a:t>
            </a:r>
            <a:r>
              <a:rPr lang="en-US" sz="900" dirty="0" err="1" smtClean="0">
                <a:solidFill>
                  <a:schemeClr val="tx1"/>
                </a:solidFill>
              </a:rPr>
              <a:t>Jboss</a:t>
            </a:r>
            <a:r>
              <a:rPr lang="en-US" sz="900" dirty="0" smtClean="0">
                <a:solidFill>
                  <a:schemeClr val="tx1"/>
                </a:solidFill>
              </a:rPr>
              <a:t>)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33600" y="2438400"/>
            <a:ext cx="2590800" cy="304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1" name="Flowchart: Magnetic Disk 10"/>
          <p:cNvSpPr/>
          <p:nvPr/>
        </p:nvSpPr>
        <p:spPr>
          <a:xfrm>
            <a:off x="5486400" y="3429000"/>
            <a:ext cx="990600" cy="838200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Oracle/</a:t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err="1" smtClean="0">
                <a:solidFill>
                  <a:schemeClr val="tx1"/>
                </a:solidFill>
              </a:rPr>
              <a:t>PostgreSQL</a:t>
            </a:r>
            <a:r>
              <a:rPr lang="en-US" sz="1000" dirty="0" smtClean="0">
                <a:solidFill>
                  <a:schemeClr val="tx1"/>
                </a:solidFill>
              </a:rPr>
              <a:t>/</a:t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err="1" smtClean="0">
                <a:solidFill>
                  <a:schemeClr val="tx1"/>
                </a:solidFill>
              </a:rPr>
              <a:t>hsql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81400" y="31242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quartz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4724400" y="3657600"/>
            <a:ext cx="762000" cy="30480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hibernate</a:t>
            </a:r>
            <a:endParaRPr lang="en-US" sz="900" dirty="0"/>
          </a:p>
        </p:txBody>
      </p:sp>
      <p:sp>
        <p:nvSpPr>
          <p:cNvPr id="18" name="Rectangle 17"/>
          <p:cNvSpPr/>
          <p:nvPr/>
        </p:nvSpPr>
        <p:spPr>
          <a:xfrm>
            <a:off x="3581400" y="3581400"/>
            <a:ext cx="990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Aw scheduler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81400" y="40386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Spring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81400" y="49530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ABBYY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1400" y="26670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json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81400" y="4495800"/>
            <a:ext cx="6096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Apache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data flow – general</a:t>
            </a:r>
            <a:endParaRPr lang="en-US" dirty="0"/>
          </a:p>
        </p:txBody>
      </p:sp>
      <p:pic>
        <p:nvPicPr>
          <p:cNvPr id="4" name="Content Placeholder 3" descr="dataflo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81737" y="2129458"/>
            <a:ext cx="6980525" cy="4000847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Runtime data flow – Timer 1</a:t>
            </a:r>
            <a:endParaRPr lang="en-US" sz="4000" dirty="0"/>
          </a:p>
        </p:txBody>
      </p:sp>
      <p:pic>
        <p:nvPicPr>
          <p:cNvPr id="4" name="Content Placeholder 3" descr="dataflow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32443" y="1935163"/>
            <a:ext cx="5079114" cy="4389437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Runtime data flow – Timer 2</a:t>
            </a:r>
            <a:endParaRPr lang="en-US" sz="4000" dirty="0"/>
          </a:p>
        </p:txBody>
      </p:sp>
      <p:pic>
        <p:nvPicPr>
          <p:cNvPr id="6" name="Content Placeholder 5" descr="dataflow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195576" y="1935163"/>
            <a:ext cx="4752848" cy="4389437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</a:t>
            </a:r>
            <a:r>
              <a:rPr lang="en-US" dirty="0" smtClean="0"/>
              <a:t>E</a:t>
            </a:r>
            <a:r>
              <a:rPr lang="en-US" dirty="0" smtClean="0"/>
              <a:t>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and role</a:t>
            </a:r>
          </a:p>
          <a:p>
            <a:r>
              <a:rPr lang="en-US" dirty="0" smtClean="0"/>
              <a:t>More input types (</a:t>
            </a:r>
            <a:r>
              <a:rPr lang="en-US" dirty="0" err="1" smtClean="0"/>
              <a:t>csv</a:t>
            </a:r>
            <a:r>
              <a:rPr lang="en-US" dirty="0" smtClean="0"/>
              <a:t>, ftp)</a:t>
            </a:r>
          </a:p>
          <a:p>
            <a:r>
              <a:rPr lang="en-US" dirty="0" smtClean="0"/>
              <a:t>More input and output options</a:t>
            </a:r>
          </a:p>
          <a:p>
            <a:pPr lvl="1"/>
            <a:r>
              <a:rPr lang="en-US" dirty="0" smtClean="0"/>
              <a:t>Input=</a:t>
            </a:r>
            <a:r>
              <a:rPr lang="en-US" dirty="0" err="1" smtClean="0"/>
              <a:t>Mutipage</a:t>
            </a:r>
            <a:r>
              <a:rPr lang="en-US" dirty="0" smtClean="0"/>
              <a:t> document, output=single pages</a:t>
            </a:r>
          </a:p>
          <a:p>
            <a:pPr lvl="1"/>
            <a:r>
              <a:rPr lang="en-US" dirty="0" smtClean="0"/>
              <a:t>Input=Single pages, output=multipage document</a:t>
            </a:r>
          </a:p>
          <a:p>
            <a:r>
              <a:rPr lang="en-US" dirty="0" smtClean="0"/>
              <a:t>Separate server for ABBYY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RESTful</a:t>
            </a:r>
            <a:r>
              <a:rPr lang="en-US" dirty="0" smtClean="0"/>
              <a:t> web service</a:t>
            </a:r>
          </a:p>
          <a:p>
            <a:r>
              <a:rPr lang="en-US" dirty="0" smtClean="0"/>
              <a:t>Multi-tiers architecture</a:t>
            </a:r>
          </a:p>
          <a:p>
            <a:r>
              <a:rPr lang="en-US" dirty="0" smtClean="0"/>
              <a:t>Code reuse (GUI and server)</a:t>
            </a:r>
          </a:p>
          <a:p>
            <a:r>
              <a:rPr lang="en-US" dirty="0" smtClean="0"/>
              <a:t>Configurable</a:t>
            </a:r>
          </a:p>
          <a:p>
            <a:pPr lvl="1"/>
            <a:r>
              <a:rPr lang="en-US" dirty="0" smtClean="0"/>
              <a:t>HSQL, Oracle, </a:t>
            </a:r>
            <a:r>
              <a:rPr lang="en-US" dirty="0" err="1" smtClean="0"/>
              <a:t>PostgreSQL</a:t>
            </a:r>
            <a:r>
              <a:rPr lang="en-US" dirty="0" smtClean="0"/>
              <a:t>, or other database.</a:t>
            </a:r>
          </a:p>
          <a:p>
            <a:pPr lvl="1"/>
            <a:r>
              <a:rPr lang="en-US" dirty="0" smtClean="0"/>
              <a:t>Easy to spin off OCR wrapper into separate server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This presentation includes:</a:t>
            </a:r>
          </a:p>
          <a:p>
            <a:r>
              <a:rPr lang="en-US" dirty="0" smtClean="0"/>
              <a:t>User Requirements – input, output</a:t>
            </a:r>
          </a:p>
          <a:p>
            <a:r>
              <a:rPr lang="en-US" dirty="0" smtClean="0"/>
              <a:t>Graphical user interface (GUI) – web pages</a:t>
            </a:r>
          </a:p>
          <a:p>
            <a:r>
              <a:rPr lang="en-US" dirty="0" smtClean="0"/>
              <a:t>Use Cases – user actions, system responses</a:t>
            </a:r>
          </a:p>
          <a:p>
            <a:r>
              <a:rPr lang="en-US" dirty="0" smtClean="0"/>
              <a:t>Data structure – container, document, page</a:t>
            </a:r>
          </a:p>
          <a:p>
            <a:r>
              <a:rPr lang="en-US" dirty="0" smtClean="0"/>
              <a:t>Server components – Spring, Hibernate, AW</a:t>
            </a:r>
          </a:p>
          <a:p>
            <a:r>
              <a:rPr lang="en-US" dirty="0" smtClean="0"/>
              <a:t>Runtime data flow – system behavior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Workflow = Project</a:t>
            </a:r>
          </a:p>
          <a:p>
            <a:r>
              <a:rPr lang="en-US" dirty="0" smtClean="0"/>
              <a:t>Box = Container </a:t>
            </a:r>
          </a:p>
          <a:p>
            <a:r>
              <a:rPr lang="en-US" dirty="0" smtClean="0"/>
              <a:t>Folder = Directory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Create, Retrieve, Update, Delete (CRUD) projects, containers, documents, and pages (</a:t>
            </a:r>
            <a:r>
              <a:rPr lang="en-US" dirty="0" err="1" smtClean="0"/>
              <a:t>ocr</a:t>
            </a:r>
            <a:r>
              <a:rPr lang="en-US" dirty="0" smtClean="0"/>
              <a:t> items).</a:t>
            </a:r>
          </a:p>
          <a:p>
            <a:r>
              <a:rPr lang="en-US" dirty="0" smtClean="0"/>
              <a:t>Configure </a:t>
            </a:r>
            <a:r>
              <a:rPr lang="en-US" dirty="0" err="1" smtClean="0"/>
              <a:t>ocr</a:t>
            </a:r>
            <a:r>
              <a:rPr lang="en-US" dirty="0" smtClean="0"/>
              <a:t> options per project.</a:t>
            </a:r>
          </a:p>
          <a:p>
            <a:r>
              <a:rPr lang="en-US" dirty="0" smtClean="0"/>
              <a:t>Drop/Copy </a:t>
            </a:r>
            <a:r>
              <a:rPr lang="en-US" dirty="0" err="1" smtClean="0"/>
              <a:t>ocr</a:t>
            </a:r>
            <a:r>
              <a:rPr lang="en-US" dirty="0" smtClean="0"/>
              <a:t> items and wait for </a:t>
            </a:r>
            <a:r>
              <a:rPr lang="en-US" dirty="0" err="1" smtClean="0"/>
              <a:t>ocr</a:t>
            </a:r>
            <a:r>
              <a:rPr lang="en-US" dirty="0" smtClean="0"/>
              <a:t> results.</a:t>
            </a:r>
          </a:p>
          <a:p>
            <a:r>
              <a:rPr lang="en-US" dirty="0" smtClean="0"/>
              <a:t>View the status of each work item</a:t>
            </a:r>
          </a:p>
          <a:p>
            <a:r>
              <a:rPr lang="en-US" dirty="0" smtClean="0"/>
              <a:t>Create report (click count, total work done, etc.)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User Interface (GUI)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up a project, input, output, and </a:t>
            </a:r>
            <a:r>
              <a:rPr lang="en-US" dirty="0" err="1" smtClean="0"/>
              <a:t>ocr</a:t>
            </a:r>
            <a:r>
              <a:rPr lang="en-US" dirty="0" smtClean="0"/>
              <a:t> options.</a:t>
            </a:r>
          </a:p>
          <a:p>
            <a:r>
              <a:rPr lang="en-US" dirty="0" smtClean="0"/>
              <a:t>Monitor progress of the work items</a:t>
            </a:r>
          </a:p>
          <a:p>
            <a:r>
              <a:rPr lang="en-US" dirty="0" smtClean="0"/>
              <a:t>Create reports</a:t>
            </a:r>
          </a:p>
          <a:p>
            <a:endParaRPr lang="en-US" dirty="0" smtClean="0"/>
          </a:p>
        </p:txBody>
      </p:sp>
      <p:pic>
        <p:nvPicPr>
          <p:cNvPr id="4" name="Picture 3" descr="Cap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3657600"/>
            <a:ext cx="3657600" cy="25591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User may be Operator or Supervisor</a:t>
            </a:r>
          </a:p>
          <a:p>
            <a:r>
              <a:rPr lang="en-US" sz="2000" dirty="0" smtClean="0"/>
              <a:t>Supervisor sets up a project</a:t>
            </a:r>
          </a:p>
          <a:p>
            <a:r>
              <a:rPr lang="en-US" sz="2000" dirty="0" smtClean="0"/>
              <a:t>All users may send files to </a:t>
            </a:r>
            <a:r>
              <a:rPr lang="en-US" sz="2000" dirty="0" err="1" smtClean="0"/>
              <a:t>ocr</a:t>
            </a:r>
            <a:r>
              <a:rPr lang="en-US" sz="2000" dirty="0" smtClean="0"/>
              <a:t> and monitor them. </a:t>
            </a:r>
            <a:endParaRPr lang="en-US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9600" y="3048000"/>
          <a:ext cx="7696200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6200"/>
              </a:tblGrid>
              <a:tr h="2971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1" name="Picture 10" descr="usecas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3124200"/>
            <a:ext cx="6629400" cy="28425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stores:</a:t>
            </a:r>
          </a:p>
          <a:p>
            <a:pPr lvl="1"/>
            <a:r>
              <a:rPr lang="en-US" dirty="0" smtClean="0"/>
              <a:t>Entities and their relationships such as project, container, document, and pages. </a:t>
            </a:r>
          </a:p>
          <a:p>
            <a:pPr lvl="1"/>
            <a:r>
              <a:rPr lang="en-US" dirty="0" smtClean="0"/>
              <a:t>Process input, output, and </a:t>
            </a:r>
            <a:r>
              <a:rPr lang="en-US" dirty="0" err="1" smtClean="0"/>
              <a:t>ocr</a:t>
            </a:r>
            <a:r>
              <a:rPr lang="en-US" dirty="0" smtClean="0"/>
              <a:t> parameters.</a:t>
            </a:r>
          </a:p>
          <a:p>
            <a:pPr lvl="1"/>
            <a:r>
              <a:rPr lang="en-US" dirty="0" smtClean="0"/>
              <a:t>Work items queue</a:t>
            </a:r>
          </a:p>
          <a:p>
            <a:pPr lvl="1"/>
            <a:r>
              <a:rPr lang="en-US" dirty="0" smtClean="0"/>
              <a:t>System parameters (thread pool, time out, etc.)</a:t>
            </a:r>
          </a:p>
          <a:p>
            <a:pPr lvl="1"/>
            <a:r>
              <a:rPr lang="en-US" dirty="0" smtClean="0"/>
              <a:t>Statistics and status for report .</a:t>
            </a:r>
          </a:p>
          <a:p>
            <a:r>
              <a:rPr lang="en-US" dirty="0" smtClean="0"/>
              <a:t>Data access layer with Hibernate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Structure – continue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entities and their relationship</a:t>
            </a:r>
          </a:p>
          <a:p>
            <a:endParaRPr lang="en-US" dirty="0"/>
          </a:p>
        </p:txBody>
      </p:sp>
      <p:pic>
        <p:nvPicPr>
          <p:cNvPr id="6" name="Picture 5" descr="entit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2590800"/>
            <a:ext cx="7818798" cy="27510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Data Structure – continue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tracks runtime information such as:</a:t>
            </a:r>
          </a:p>
          <a:p>
            <a:pPr lvl="1"/>
            <a:r>
              <a:rPr lang="en-US" dirty="0" smtClean="0"/>
              <a:t>Active projects </a:t>
            </a:r>
          </a:p>
          <a:p>
            <a:pPr lvl="1"/>
            <a:r>
              <a:rPr lang="en-US" dirty="0" smtClean="0"/>
              <a:t>Number of tasks</a:t>
            </a:r>
          </a:p>
          <a:p>
            <a:pPr lvl="1"/>
            <a:r>
              <a:rPr lang="en-US" dirty="0" smtClean="0"/>
              <a:t>Task status (Done, </a:t>
            </a:r>
            <a:r>
              <a:rPr lang="en-US" dirty="0" err="1" smtClean="0"/>
              <a:t>ocr</a:t>
            </a:r>
            <a:r>
              <a:rPr lang="en-US" dirty="0" smtClean="0"/>
              <a:t>, error)</a:t>
            </a:r>
          </a:p>
          <a:p>
            <a:pPr lvl="1"/>
            <a:r>
              <a:rPr lang="en-US" dirty="0" smtClean="0"/>
              <a:t>System wait time, number of threads, etc.</a:t>
            </a:r>
          </a:p>
          <a:p>
            <a:r>
              <a:rPr lang="en-US" dirty="0" smtClean="0"/>
              <a:t>User may query (SQL/HSQL) the database for click count and other statistics.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348</TotalTime>
  <Words>398</Words>
  <Application>Microsoft Office PowerPoint</Application>
  <PresentationFormat>On-screen Show (4:3)</PresentationFormat>
  <Paragraphs>79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Flow</vt:lpstr>
      <vt:lpstr>AW OCR Design</vt:lpstr>
      <vt:lpstr>Contents</vt:lpstr>
      <vt:lpstr>Terminology</vt:lpstr>
      <vt:lpstr>User Requirements</vt:lpstr>
      <vt:lpstr>Graphical User Interface (GUI)</vt:lpstr>
      <vt:lpstr>Use Cases</vt:lpstr>
      <vt:lpstr>Data Structure</vt:lpstr>
      <vt:lpstr>Data Structure – continue</vt:lpstr>
      <vt:lpstr>Data Structure – continue</vt:lpstr>
      <vt:lpstr>Data Structure – database (draft)</vt:lpstr>
      <vt:lpstr>Server Components</vt:lpstr>
      <vt:lpstr>Runtime data flow – general</vt:lpstr>
      <vt:lpstr>Runtime data flow – Timer 1</vt:lpstr>
      <vt:lpstr>Runtime data flow – Timer 2</vt:lpstr>
      <vt:lpstr>Future Enhancements</vt:lpstr>
      <vt:lpstr>Benefits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avu</dc:creator>
  <cp:lastModifiedBy>avu</cp:lastModifiedBy>
  <cp:revision>45</cp:revision>
  <dcterms:created xsi:type="dcterms:W3CDTF">2014-02-20T15:15:17Z</dcterms:created>
  <dcterms:modified xsi:type="dcterms:W3CDTF">2014-02-20T21:03:53Z</dcterms:modified>
</cp:coreProperties>
</file>