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5" r:id="rId9"/>
    <p:sldId id="267" r:id="rId10"/>
    <p:sldId id="264"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gqTC4xCeoJX+h8uQx8qKqNQBfE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63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44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JwfXJTkFJlsWE1LxjoE-PRBMKbnlyJwG/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rive.google.com/file/d/17F9G8yuS4E6pgjpyn_7n5OFYJLcClbzI/view?fbclid=IwAR0k7VHkrDd-vTr_B6MCcUb0bTrOM1Js29STAKU0RFdrLfj-fK4mA-cL3f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198831"/>
            <a:ext cx="7772400" cy="100811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a:buNone/>
            </a:pPr>
            <a:r>
              <a:rPr lang="en-US" sz="4000"/>
              <a:t>OOP Mini Project</a:t>
            </a:r>
            <a:endParaRPr sz="4000"/>
          </a:p>
        </p:txBody>
      </p:sp>
      <p:sp>
        <p:nvSpPr>
          <p:cNvPr id="85" name="Google Shape;85;p1"/>
          <p:cNvSpPr/>
          <p:nvPr/>
        </p:nvSpPr>
        <p:spPr>
          <a:xfrm>
            <a:off x="0" y="6453336"/>
            <a:ext cx="9144000" cy="43204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6" name="Google Shape;86;p1" descr="C:\Users\Anh Vu\Documents\Slide OOP\bg.png"/>
          <p:cNvPicPr preferRelativeResize="0"/>
          <p:nvPr/>
        </p:nvPicPr>
        <p:blipFill rotWithShape="1">
          <a:blip r:embed="rId3">
            <a:alphaModFix/>
          </a:blip>
          <a:srcRect/>
          <a:stretch/>
        </p:blipFill>
        <p:spPr>
          <a:xfrm>
            <a:off x="658153" y="672128"/>
            <a:ext cx="7827693" cy="4032448"/>
          </a:xfrm>
          <a:prstGeom prst="rect">
            <a:avLst/>
          </a:prstGeom>
          <a:noFill/>
          <a:ln>
            <a:noFill/>
          </a:ln>
        </p:spPr>
      </p:pic>
      <p:sp>
        <p:nvSpPr>
          <p:cNvPr id="87" name="Google Shape;87;p1"/>
          <p:cNvSpPr txBox="1"/>
          <p:nvPr/>
        </p:nvSpPr>
        <p:spPr>
          <a:xfrm>
            <a:off x="827584" y="4862488"/>
            <a:ext cx="7658262" cy="155427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Group 13 – Topic: Visualization of Tree Data Structures</a:t>
            </a:r>
            <a:endParaRPr/>
          </a:p>
          <a:p>
            <a:pPr marL="0" marR="0" lvl="0" indent="0" algn="ctr" rtl="0">
              <a:spcBef>
                <a:spcPts val="600"/>
              </a:spcBef>
              <a:spcAft>
                <a:spcPts val="0"/>
              </a:spcAft>
              <a:buNone/>
            </a:pPr>
            <a:r>
              <a:rPr lang="en-US" sz="1800" b="0" i="0" u="none" strike="noStrike" cap="none">
                <a:solidFill>
                  <a:schemeClr val="dk1"/>
                </a:solidFill>
                <a:latin typeface="Calibri"/>
                <a:ea typeface="Calibri"/>
                <a:cs typeface="Calibri"/>
                <a:sym typeface="Calibri"/>
              </a:rPr>
              <a:t>Ho Tran Anh Vu – 20194885</a:t>
            </a:r>
            <a:endParaRPr/>
          </a:p>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Phung Thu Hang – 20194758</a:t>
            </a:r>
            <a:endParaRPr/>
          </a:p>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 Pham Trung Hieu – 20194763</a:t>
            </a:r>
            <a:endParaRPr/>
          </a:p>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 Lecturer: Nguyen Thi Thu Trang</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p:nvPr/>
        </p:nvSpPr>
        <p:spPr>
          <a:xfrm>
            <a:off x="0" y="6453336"/>
            <a:ext cx="9144000" cy="43204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4" name="Google Shape;144;p9"/>
          <p:cNvPicPr preferRelativeResize="0"/>
          <p:nvPr/>
        </p:nvPicPr>
        <p:blipFill>
          <a:blip r:embed="rId3">
            <a:alphaModFix/>
          </a:blip>
          <a:stretch>
            <a:fillRect/>
          </a:stretch>
        </p:blipFill>
        <p:spPr>
          <a:xfrm>
            <a:off x="195025" y="0"/>
            <a:ext cx="8604452" cy="645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457200" y="432096"/>
            <a:ext cx="8229600" cy="70609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Calibri"/>
              <a:buNone/>
            </a:pPr>
            <a:r>
              <a:rPr lang="en-US" sz="3300"/>
              <a:t>1. Problem Statement</a:t>
            </a:r>
            <a:endParaRPr sz="3300"/>
          </a:p>
        </p:txBody>
      </p:sp>
      <p:sp>
        <p:nvSpPr>
          <p:cNvPr id="93" name="Google Shape;93;p2"/>
          <p:cNvSpPr txBox="1">
            <a:spLocks noGrp="1"/>
          </p:cNvSpPr>
          <p:nvPr>
            <p:ph type="body" idx="1"/>
          </p:nvPr>
        </p:nvSpPr>
        <p:spPr>
          <a:xfrm>
            <a:off x="457200" y="1484784"/>
            <a:ext cx="8229600" cy="485740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Design a program to display and explain some basic operations of four types of tree: Generic Tree, Binary Tree, Balanced Tree, Balanced Binary Tree.</a:t>
            </a:r>
            <a:endParaRPr/>
          </a:p>
          <a:p>
            <a:pPr marL="342900" lvl="0" indent="-342900" algn="l" rtl="0">
              <a:spcBef>
                <a:spcPts val="480"/>
              </a:spcBef>
              <a:spcAft>
                <a:spcPts val="0"/>
              </a:spcAft>
              <a:buClr>
                <a:schemeClr val="dk1"/>
              </a:buClr>
              <a:buSzPts val="2400"/>
              <a:buChar char="•"/>
            </a:pPr>
            <a:r>
              <a:rPr lang="en-US" sz="2400"/>
              <a:t>Some basic operations on tree: create, insert, delete, update, traverse, search.</a:t>
            </a:r>
            <a:endParaRPr/>
          </a:p>
          <a:p>
            <a:pPr marL="342900" lvl="0" indent="-342900" algn="l" rtl="0">
              <a:spcBef>
                <a:spcPts val="480"/>
              </a:spcBef>
              <a:spcAft>
                <a:spcPts val="0"/>
              </a:spcAft>
              <a:buClr>
                <a:schemeClr val="dk1"/>
              </a:buClr>
              <a:buSzPts val="2400"/>
              <a:buChar char="•"/>
            </a:pPr>
            <a:r>
              <a:rPr lang="en-US" sz="2400"/>
              <a:t>Design a GUI for the program followed by the instructions: </a:t>
            </a:r>
            <a:endParaRPr/>
          </a:p>
          <a:p>
            <a:pPr marL="742950" lvl="1" indent="-285750" algn="l" rtl="0">
              <a:spcBef>
                <a:spcPts val="480"/>
              </a:spcBef>
              <a:spcAft>
                <a:spcPts val="0"/>
              </a:spcAft>
              <a:buClr>
                <a:schemeClr val="dk1"/>
              </a:buClr>
              <a:buSzPts val="2400"/>
              <a:buChar char="–"/>
            </a:pPr>
            <a:r>
              <a:rPr lang="en-US" sz="2400"/>
              <a:t>One main menu to choose type of tree, help menu and exit the program.</a:t>
            </a:r>
            <a:endParaRPr/>
          </a:p>
          <a:p>
            <a:pPr marL="742950" lvl="1" indent="-285750" algn="l" rtl="0">
              <a:spcBef>
                <a:spcPts val="480"/>
              </a:spcBef>
              <a:spcAft>
                <a:spcPts val="0"/>
              </a:spcAft>
              <a:buClr>
                <a:schemeClr val="dk1"/>
              </a:buClr>
              <a:buSzPts val="2400"/>
              <a:buChar char="–"/>
            </a:pPr>
            <a:r>
              <a:rPr lang="en-US" sz="2400"/>
              <a:t>One screen for visualizing tree data structures and their operations.</a:t>
            </a:r>
            <a:endParaRPr sz="2400"/>
          </a:p>
        </p:txBody>
      </p:sp>
      <p:sp>
        <p:nvSpPr>
          <p:cNvPr id="94" name="Google Shape;94;p2"/>
          <p:cNvSpPr/>
          <p:nvPr/>
        </p:nvSpPr>
        <p:spPr>
          <a:xfrm>
            <a:off x="0" y="6453336"/>
            <a:ext cx="9144000" cy="43204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1000"/>
                                        <p:tgtEl>
                                          <p:spTgt spid="9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 calcmode="lin" valueType="num">
                                      <p:cBhvr additive="base">
                                        <p:cTn id="12" dur="1000"/>
                                        <p:tgtEl>
                                          <p:spTgt spid="9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57200" y="106344"/>
            <a:ext cx="8229600" cy="92211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Calibri"/>
              <a:buNone/>
            </a:pPr>
            <a:r>
              <a:rPr lang="en-US" sz="3300"/>
              <a:t>2. Use Case Diagram</a:t>
            </a:r>
            <a:endParaRPr sz="3300"/>
          </a:p>
        </p:txBody>
      </p:sp>
      <p:sp>
        <p:nvSpPr>
          <p:cNvPr id="100" name="Google Shape;100;p3"/>
          <p:cNvSpPr/>
          <p:nvPr/>
        </p:nvSpPr>
        <p:spPr>
          <a:xfrm>
            <a:off x="0" y="6453336"/>
            <a:ext cx="9144000" cy="43204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1" name="Google Shape;101;p3" descr="C:\Users\Anh Vu\Documents\Slide OOP\13_Project_UseCase_Diagram.png"/>
          <p:cNvPicPr preferRelativeResize="0"/>
          <p:nvPr/>
        </p:nvPicPr>
        <p:blipFill rotWithShape="1">
          <a:blip r:embed="rId3">
            <a:alphaModFix/>
          </a:blip>
          <a:srcRect/>
          <a:stretch/>
        </p:blipFill>
        <p:spPr>
          <a:xfrm>
            <a:off x="971600" y="980728"/>
            <a:ext cx="7488832" cy="53460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 calcmode="lin" valueType="num">
                                      <p:cBhvr additive="base">
                                        <p:cTn id="12" dur="1000"/>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457200" y="234360"/>
            <a:ext cx="8229600" cy="85010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Calibri"/>
              <a:buNone/>
            </a:pPr>
            <a:r>
              <a:rPr lang="en-US" sz="3300"/>
              <a:t>3. General Class Diagram</a:t>
            </a:r>
            <a:endParaRPr sz="3300"/>
          </a:p>
        </p:txBody>
      </p:sp>
      <p:sp>
        <p:nvSpPr>
          <p:cNvPr id="107" name="Google Shape;107;p4"/>
          <p:cNvSpPr/>
          <p:nvPr/>
        </p:nvSpPr>
        <p:spPr>
          <a:xfrm>
            <a:off x="0" y="6453336"/>
            <a:ext cx="9144000" cy="43204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8" name="Google Shape;108;p4" descr="C:\Users\Anh Vu\Documents\Slide OOP\13_Project_General_Class_Diagram.png"/>
          <p:cNvPicPr preferRelativeResize="0"/>
          <p:nvPr/>
        </p:nvPicPr>
        <p:blipFill rotWithShape="1">
          <a:blip r:embed="rId3">
            <a:alphaModFix/>
          </a:blip>
          <a:srcRect/>
          <a:stretch/>
        </p:blipFill>
        <p:spPr>
          <a:xfrm>
            <a:off x="323528" y="1484784"/>
            <a:ext cx="8496944" cy="4092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p:tgtEl>
                                          <p:spTgt spid="10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457200" y="116632"/>
            <a:ext cx="8229600" cy="85010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Calibri"/>
              <a:buNone/>
            </a:pPr>
            <a:r>
              <a:rPr lang="en-US" sz="3300" dirty="0"/>
              <a:t>4. Class Diagrams</a:t>
            </a:r>
            <a:endParaRPr sz="3300" dirty="0"/>
          </a:p>
        </p:txBody>
      </p:sp>
      <p:sp>
        <p:nvSpPr>
          <p:cNvPr id="114" name="Google Shape;114;p5"/>
          <p:cNvSpPr/>
          <p:nvPr/>
        </p:nvSpPr>
        <p:spPr>
          <a:xfrm>
            <a:off x="0" y="6453336"/>
            <a:ext cx="9144000" cy="43204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5" name="Google Shape;115;p5"/>
          <p:cNvPicPr preferRelativeResize="0"/>
          <p:nvPr/>
        </p:nvPicPr>
        <p:blipFill>
          <a:blip r:embed="rId3">
            <a:alphaModFix/>
          </a:blip>
          <a:stretch>
            <a:fillRect/>
          </a:stretch>
        </p:blipFill>
        <p:spPr>
          <a:xfrm>
            <a:off x="1366850" y="790549"/>
            <a:ext cx="6548450" cy="4851076"/>
          </a:xfrm>
          <a:prstGeom prst="rect">
            <a:avLst/>
          </a:prstGeom>
          <a:noFill/>
          <a:ln>
            <a:noFill/>
          </a:ln>
        </p:spPr>
      </p:pic>
      <p:sp>
        <p:nvSpPr>
          <p:cNvPr id="116" name="Google Shape;116;p5"/>
          <p:cNvSpPr txBox="1"/>
          <p:nvPr/>
        </p:nvSpPr>
        <p:spPr>
          <a:xfrm>
            <a:off x="2943225" y="5743575"/>
            <a:ext cx="2957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Tree Class Diagram</a:t>
            </a: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additive="base">
                                        <p:cTn id="7" dur="1000"/>
                                        <p:tgtEl>
                                          <p:spTgt spid="11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1000"/>
                                        <p:tgtEl>
                                          <p:spTgt spid="115"/>
                                        </p:tgtEl>
                                      </p:cBhvr>
                                    </p:animEffect>
                                  </p:childTnLst>
                                </p:cTn>
                              </p:par>
                              <p:par>
                                <p:cTn id="13" presetID="2" presetClass="entr" presetSubtype="2"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anim calcmode="lin" valueType="num">
                                      <p:cBhvr additive="base">
                                        <p:cTn id="15" dur="1000"/>
                                        <p:tgtEl>
                                          <p:spTgt spid="11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p:nvPr/>
        </p:nvSpPr>
        <p:spPr>
          <a:xfrm>
            <a:off x="3450500" y="5934600"/>
            <a:ext cx="2000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GUI CLass Diagram</a:t>
            </a:r>
            <a:endParaRPr>
              <a:latin typeface="Calibri"/>
              <a:ea typeface="Calibri"/>
              <a:cs typeface="Calibri"/>
              <a:sym typeface="Calibri"/>
            </a:endParaRPr>
          </a:p>
        </p:txBody>
      </p:sp>
      <p:sp>
        <p:nvSpPr>
          <p:cNvPr id="122" name="Google Shape;122;p6"/>
          <p:cNvSpPr/>
          <p:nvPr/>
        </p:nvSpPr>
        <p:spPr>
          <a:xfrm>
            <a:off x="0" y="6453336"/>
            <a:ext cx="9144000" cy="43204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3" name="Google Shape;123;p6"/>
          <p:cNvPicPr preferRelativeResize="0"/>
          <p:nvPr/>
        </p:nvPicPr>
        <p:blipFill>
          <a:blip r:embed="rId3">
            <a:alphaModFix/>
          </a:blip>
          <a:stretch>
            <a:fillRect/>
          </a:stretch>
        </p:blipFill>
        <p:spPr>
          <a:xfrm>
            <a:off x="1183475" y="323850"/>
            <a:ext cx="6777049" cy="5107974"/>
          </a:xfrm>
          <a:prstGeom prst="rect">
            <a:avLst/>
          </a:prstGeom>
          <a:noFill/>
          <a:ln>
            <a:noFill/>
          </a:ln>
        </p:spPr>
      </p:pic>
      <p:sp>
        <p:nvSpPr>
          <p:cNvPr id="124" name="Google Shape;124;p6"/>
          <p:cNvSpPr txBox="1"/>
          <p:nvPr/>
        </p:nvSpPr>
        <p:spPr>
          <a:xfrm>
            <a:off x="3214700" y="5629275"/>
            <a:ext cx="247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Calibri"/>
                <a:ea typeface="Calibri"/>
                <a:cs typeface="Calibri"/>
                <a:sym typeface="Calibri"/>
              </a:rPr>
              <a:t>Shapes Class Diagram</a:t>
            </a:r>
            <a:endParaRPr>
              <a:latin typeface="Calibri"/>
              <a:ea typeface="Calibri"/>
              <a:cs typeface="Calibri"/>
              <a:sym typeface="Calibri"/>
            </a:endParaRPr>
          </a:p>
        </p:txBody>
      </p:sp>
      <p:pic>
        <p:nvPicPr>
          <p:cNvPr id="125" name="Google Shape;125;p6"/>
          <p:cNvPicPr preferRelativeResize="0"/>
          <p:nvPr/>
        </p:nvPicPr>
        <p:blipFill>
          <a:blip r:embed="rId4">
            <a:alphaModFix/>
          </a:blip>
          <a:stretch>
            <a:fillRect/>
          </a:stretch>
        </p:blipFill>
        <p:spPr>
          <a:xfrm>
            <a:off x="572595" y="205325"/>
            <a:ext cx="7998810" cy="57292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additive="base">
                                        <p:cTn id="7" dur="1100"/>
                                        <p:tgtEl>
                                          <p:spTgt spid="123"/>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24"/>
                                        </p:tgtEl>
                                        <p:attrNameLst>
                                          <p:attrName>style.visibility</p:attrName>
                                        </p:attrNameLst>
                                      </p:cBhvr>
                                      <p:to>
                                        <p:strVal val="visible"/>
                                      </p:to>
                                    </p:set>
                                    <p:anim calcmode="lin" valueType="num">
                                      <p:cBhvr additive="base">
                                        <p:cTn id="10" dur="1000"/>
                                        <p:tgtEl>
                                          <p:spTgt spid="124"/>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23"/>
                                        </p:tgtEl>
                                      </p:cBhvr>
                                    </p:animEffect>
                                    <p:set>
                                      <p:cBhvr>
                                        <p:cTn id="15" dur="1" fill="hold">
                                          <p:stCondLst>
                                            <p:cond delay="499"/>
                                          </p:stCondLst>
                                        </p:cTn>
                                        <p:tgtEl>
                                          <p:spTgt spid="12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24"/>
                                        </p:tgtEl>
                                      </p:cBhvr>
                                    </p:animEffect>
                                    <p:set>
                                      <p:cBhvr>
                                        <p:cTn id="18" dur="1" fill="hold">
                                          <p:stCondLst>
                                            <p:cond delay="499"/>
                                          </p:stCondLst>
                                        </p:cTn>
                                        <p:tgtEl>
                                          <p:spTgt spid="1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21"/>
                                        </p:tgtEl>
                                        <p:attrNameLst>
                                          <p:attrName>style.visibility</p:attrName>
                                        </p:attrNameLst>
                                      </p:cBhvr>
                                      <p:to>
                                        <p:strVal val="visible"/>
                                      </p:to>
                                    </p:set>
                                    <p:anim calcmode="lin" valueType="num">
                                      <p:cBhvr additive="base">
                                        <p:cTn id="23" dur="1000"/>
                                        <p:tgtEl>
                                          <p:spTgt spid="121"/>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125"/>
                                        </p:tgtEl>
                                        <p:attrNameLst>
                                          <p:attrName>style.visibility</p:attrName>
                                        </p:attrNameLst>
                                      </p:cBhvr>
                                      <p:to>
                                        <p:strVal val="visible"/>
                                      </p:to>
                                    </p:set>
                                    <p:anim calcmode="lin" valueType="num">
                                      <p:cBhvr additive="base">
                                        <p:cTn id="26" dur="1000"/>
                                        <p:tgtEl>
                                          <p:spTgt spid="12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Calibri"/>
              <a:buNone/>
            </a:pPr>
            <a:r>
              <a:rPr lang="en-US" sz="3300"/>
              <a:t>5. OOP Techniques</a:t>
            </a:r>
            <a:endParaRPr sz="3300"/>
          </a:p>
        </p:txBody>
      </p:sp>
      <p:sp>
        <p:nvSpPr>
          <p:cNvPr id="131" name="Google Shape;131;p7"/>
          <p:cNvSpPr txBox="1">
            <a:spLocks noGrp="1"/>
          </p:cNvSpPr>
          <p:nvPr>
            <p:ph type="body" idx="1"/>
          </p:nvPr>
        </p:nvSpPr>
        <p:spPr>
          <a:xfrm>
            <a:off x="457200" y="1417650"/>
            <a:ext cx="8229600" cy="4526100"/>
          </a:xfrm>
          <a:prstGeom prst="rect">
            <a:avLst/>
          </a:prstGeom>
          <a:noFill/>
          <a:ln>
            <a:noFill/>
          </a:ln>
        </p:spPr>
        <p:txBody>
          <a:bodyPr spcFirstLastPara="1" wrap="square" lIns="91425" tIns="45700" rIns="91425" bIns="45700" anchor="t" anchorCtr="0">
            <a:normAutofit lnSpcReduction="10000"/>
          </a:bodyPr>
          <a:lstStyle/>
          <a:p>
            <a:pPr marL="342900" lvl="0" indent="-381000" algn="l" rtl="0">
              <a:spcBef>
                <a:spcPts val="0"/>
              </a:spcBef>
              <a:spcAft>
                <a:spcPts val="0"/>
              </a:spcAft>
              <a:buSzPts val="2400"/>
              <a:buChar char="•"/>
            </a:pPr>
            <a:r>
              <a:rPr lang="en-US" sz="2400" dirty="0"/>
              <a:t>We applied properties of Object Oriented in building our Trees. Firstly, we used Inheritance property to make Generic Tree the parent of the other three trees.</a:t>
            </a:r>
            <a:endParaRPr sz="2400" dirty="0"/>
          </a:p>
          <a:p>
            <a:pPr marL="342900" lvl="0" indent="-342900" algn="l" rtl="0">
              <a:spcBef>
                <a:spcPts val="0"/>
              </a:spcBef>
              <a:spcAft>
                <a:spcPts val="0"/>
              </a:spcAft>
              <a:buSzPts val="2400"/>
              <a:buChar char="•"/>
            </a:pPr>
            <a:r>
              <a:rPr lang="en-US" sz="2400" dirty="0"/>
              <a:t>Balanced Binary Tree is inherited from Binary Tree.</a:t>
            </a:r>
            <a:endParaRPr sz="2400" dirty="0"/>
          </a:p>
          <a:p>
            <a:pPr marL="342900" lvl="0">
              <a:spcBef>
                <a:spcPts val="0"/>
              </a:spcBef>
              <a:buSzPts val="2400"/>
            </a:pPr>
            <a:r>
              <a:rPr lang="en-US" sz="2400" dirty="0"/>
              <a:t>To build a tree, we created a Node class, followed Aggregation properties. A tree is built from nodes. Here, we designed a root node for each tree. One node can have multiple children so the attribute contains an </a:t>
            </a:r>
            <a:r>
              <a:rPr lang="en-US" sz="2400" dirty="0" err="1"/>
              <a:t>ArrayList</a:t>
            </a:r>
            <a:r>
              <a:rPr lang="en-US" sz="2400" dirty="0"/>
              <a:t> of Node.</a:t>
            </a:r>
            <a:endParaRPr sz="2400" dirty="0"/>
          </a:p>
          <a:p>
            <a:pPr marL="342900" lvl="0" indent="-381000" algn="l" rtl="0">
              <a:spcBef>
                <a:spcPts val="480"/>
              </a:spcBef>
              <a:spcAft>
                <a:spcPts val="0"/>
              </a:spcAft>
              <a:buSzPts val="2400"/>
              <a:buChar char="•"/>
            </a:pPr>
            <a:r>
              <a:rPr lang="en-US" sz="2400" dirty="0"/>
              <a:t>We also used override technique to reuse some methods from Generic Tree when we applied for Binary, Balanced and Balanced Binary Tree. </a:t>
            </a:r>
            <a:endParaRPr sz="2400" dirty="0"/>
          </a:p>
          <a:p>
            <a:pPr marL="342900" lvl="0" indent="0" algn="l" rtl="0">
              <a:spcBef>
                <a:spcPts val="480"/>
              </a:spcBef>
              <a:spcAft>
                <a:spcPts val="0"/>
              </a:spcAft>
              <a:buNone/>
            </a:pPr>
            <a:endParaRPr sz="2400" dirty="0"/>
          </a:p>
        </p:txBody>
      </p:sp>
      <p:sp>
        <p:nvSpPr>
          <p:cNvPr id="132" name="Google Shape;132;p7"/>
          <p:cNvSpPr/>
          <p:nvPr/>
        </p:nvSpPr>
        <p:spPr>
          <a:xfrm>
            <a:off x="0" y="6453336"/>
            <a:ext cx="9144000" cy="43204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0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31"/>
                                        </p:tgtEl>
                                        <p:attrNameLst>
                                          <p:attrName>style.visibility</p:attrName>
                                        </p:attrNameLst>
                                      </p:cBhvr>
                                      <p:to>
                                        <p:strVal val="visible"/>
                                      </p:to>
                                    </p:set>
                                    <p:anim calcmode="lin" valueType="num">
                                      <p:cBhvr additive="base">
                                        <p:cTn id="12" dur="1000"/>
                                        <p:tgtEl>
                                          <p:spTgt spid="13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Calibri"/>
              <a:buNone/>
            </a:pPr>
            <a:r>
              <a:rPr lang="en-US" sz="3300"/>
              <a:t>5. OOP Techniques</a:t>
            </a:r>
            <a:endParaRPr sz="3300"/>
          </a:p>
        </p:txBody>
      </p:sp>
      <p:sp>
        <p:nvSpPr>
          <p:cNvPr id="131" name="Google Shape;131;p7"/>
          <p:cNvSpPr txBox="1">
            <a:spLocks noGrp="1"/>
          </p:cNvSpPr>
          <p:nvPr>
            <p:ph type="body" idx="1"/>
          </p:nvPr>
        </p:nvSpPr>
        <p:spPr>
          <a:xfrm>
            <a:off x="457200" y="1417650"/>
            <a:ext cx="8229600" cy="4526100"/>
          </a:xfrm>
          <a:prstGeom prst="rect">
            <a:avLst/>
          </a:prstGeom>
          <a:noFill/>
          <a:ln>
            <a:noFill/>
          </a:ln>
        </p:spPr>
        <p:txBody>
          <a:bodyPr spcFirstLastPara="1" wrap="square" lIns="91425" tIns="45700" rIns="91425" bIns="45700" anchor="t" anchorCtr="0">
            <a:normAutofit/>
          </a:bodyPr>
          <a:lstStyle/>
          <a:p>
            <a:pPr marL="342900" indent="-381000">
              <a:spcBef>
                <a:spcPts val="480"/>
              </a:spcBef>
              <a:buSzPts val="2400"/>
            </a:pPr>
            <a:r>
              <a:rPr lang="en-US" sz="2400" dirty="0" err="1"/>
              <a:t>ScreenMenuController</a:t>
            </a:r>
            <a:r>
              <a:rPr lang="en-US" sz="2400" dirty="0"/>
              <a:t> controls </a:t>
            </a:r>
            <a:r>
              <a:rPr lang="en-US" sz="2400" dirty="0" err="1"/>
              <a:t>MainMenuScreen</a:t>
            </a:r>
            <a:r>
              <a:rPr lang="en-US" sz="2400" dirty="0"/>
              <a:t> class and </a:t>
            </a:r>
            <a:r>
              <a:rPr lang="en-US" sz="2400" dirty="0" err="1"/>
              <a:t>ScreenController</a:t>
            </a:r>
            <a:r>
              <a:rPr lang="en-US" sz="2400" dirty="0"/>
              <a:t> controls </a:t>
            </a:r>
            <a:r>
              <a:rPr lang="en-US" sz="2400" dirty="0" err="1"/>
              <a:t>GraphicTree</a:t>
            </a:r>
            <a:r>
              <a:rPr lang="en-US" sz="2400" dirty="0"/>
              <a:t>.</a:t>
            </a:r>
          </a:p>
          <a:p>
            <a:pPr marL="342900" indent="-381000">
              <a:spcBef>
                <a:spcPts val="480"/>
              </a:spcBef>
              <a:buSzPts val="2400"/>
            </a:pPr>
            <a:r>
              <a:rPr lang="en-US" sz="2400" dirty="0"/>
              <a:t>Those two controller classes use </a:t>
            </a:r>
            <a:r>
              <a:rPr lang="en-US" sz="2400" dirty="0" err="1"/>
              <a:t>GraphicTree</a:t>
            </a:r>
            <a:r>
              <a:rPr lang="en-US" sz="2400" dirty="0"/>
              <a:t> class, so Association is used here.</a:t>
            </a:r>
          </a:p>
          <a:p>
            <a:pPr marL="342900" indent="-381000">
              <a:spcBef>
                <a:spcPts val="480"/>
              </a:spcBef>
              <a:buSzPts val="2400"/>
            </a:pPr>
            <a:r>
              <a:rPr lang="en-US" sz="2400" dirty="0"/>
              <a:t>We also designed a class named Graphic Tree to determine which elements need to visualize a tree, and also some methods to help us illustrate operations on each tree data structures. We also applied Polymorphism in Graphic Tree by upcasting the other four trees to the main tree. </a:t>
            </a:r>
            <a:r>
              <a:rPr lang="en-US" sz="2400"/>
              <a:t>Then almost all the </a:t>
            </a:r>
            <a:r>
              <a:rPr lang="en-US" sz="2400" dirty="0"/>
              <a:t>operations were used in the main tree.</a:t>
            </a:r>
          </a:p>
          <a:p>
            <a:pPr marL="342900" lvl="0" indent="0" algn="l" rtl="0">
              <a:spcBef>
                <a:spcPts val="480"/>
              </a:spcBef>
              <a:spcAft>
                <a:spcPts val="0"/>
              </a:spcAft>
              <a:buNone/>
            </a:pPr>
            <a:endParaRPr sz="2400" dirty="0"/>
          </a:p>
        </p:txBody>
      </p:sp>
      <p:sp>
        <p:nvSpPr>
          <p:cNvPr id="132" name="Google Shape;132;p7"/>
          <p:cNvSpPr/>
          <p:nvPr/>
        </p:nvSpPr>
        <p:spPr>
          <a:xfrm>
            <a:off x="0" y="6453336"/>
            <a:ext cx="9144000" cy="43204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45934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0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barn(inVertical)">
                                      <p:cBhvr>
                                        <p:cTn id="12" dur="1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300"/>
              <a:buFont typeface="Calibri"/>
              <a:buNone/>
            </a:pPr>
            <a:r>
              <a:rPr lang="en-US" sz="3300" dirty="0"/>
              <a:t>6. Link demo and presentation of program</a:t>
            </a:r>
            <a:endParaRPr sz="3300" dirty="0"/>
          </a:p>
        </p:txBody>
      </p:sp>
      <p:sp>
        <p:nvSpPr>
          <p:cNvPr id="131" name="Google Shape;131;p7"/>
          <p:cNvSpPr txBox="1">
            <a:spLocks noGrp="1"/>
          </p:cNvSpPr>
          <p:nvPr>
            <p:ph type="body" idx="1"/>
          </p:nvPr>
        </p:nvSpPr>
        <p:spPr>
          <a:xfrm>
            <a:off x="457200" y="1417650"/>
            <a:ext cx="8229600" cy="4526100"/>
          </a:xfrm>
          <a:prstGeom prst="rect">
            <a:avLst/>
          </a:prstGeom>
          <a:noFill/>
          <a:ln>
            <a:noFill/>
          </a:ln>
        </p:spPr>
        <p:txBody>
          <a:bodyPr spcFirstLastPara="1" wrap="square" lIns="91425" tIns="45700" rIns="91425" bIns="45700" anchor="t" anchorCtr="0">
            <a:normAutofit/>
          </a:bodyPr>
          <a:lstStyle/>
          <a:p>
            <a:pPr marL="685800">
              <a:spcBef>
                <a:spcPts val="480"/>
              </a:spcBef>
            </a:pPr>
            <a:r>
              <a:rPr lang="en-US" sz="2400" dirty="0"/>
              <a:t>Link demo: </a:t>
            </a:r>
            <a:r>
              <a:rPr lang="en-US" sz="2400" dirty="0">
                <a:hlinkClick r:id="rId3"/>
              </a:rPr>
              <a:t>https://drive.google.com/file/d/1JwfXJTkFJlsWE1LxjoE-PRBMKbnlyJwG/view?usp=sharing</a:t>
            </a:r>
            <a:endParaRPr lang="en-US" sz="2400" dirty="0"/>
          </a:p>
          <a:p>
            <a:pPr marL="685800">
              <a:spcBef>
                <a:spcPts val="480"/>
              </a:spcBef>
            </a:pPr>
            <a:r>
              <a:rPr lang="en-US" sz="2400" dirty="0"/>
              <a:t>Link presentation: </a:t>
            </a:r>
            <a:r>
              <a:rPr lang="en-US" sz="2400" dirty="0">
                <a:hlinkClick r:id="rId4"/>
              </a:rPr>
              <a:t>https://drive.google.com/file/d/17F9G8yuS4E6pgjpyn_7n5OFYJLcClbzI/view?fbclid=IwAR0k7VHkrDd-vTr_B6MCcUb0bTrOM1Js29STAKU0RFdrLfj-fK4mA-cL3fI</a:t>
            </a:r>
            <a:endParaRPr lang="en-US" sz="2400" dirty="0"/>
          </a:p>
          <a:p>
            <a:pPr marL="342900" indent="0">
              <a:spcBef>
                <a:spcPts val="480"/>
              </a:spcBef>
              <a:buNone/>
            </a:pPr>
            <a:endParaRPr lang="en-US" sz="2400" dirty="0"/>
          </a:p>
        </p:txBody>
      </p:sp>
      <p:sp>
        <p:nvSpPr>
          <p:cNvPr id="132" name="Google Shape;132;p7"/>
          <p:cNvSpPr/>
          <p:nvPr/>
        </p:nvSpPr>
        <p:spPr>
          <a:xfrm>
            <a:off x="0" y="6453336"/>
            <a:ext cx="9144000" cy="43204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09171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0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barn(inVertical)">
                                      <p:cBhvr>
                                        <p:cTn id="12" dur="1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409</Words>
  <Application>Microsoft Office PowerPoint</Application>
  <PresentationFormat>On-screen Show (4:3)</PresentationFormat>
  <Paragraphs>30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OOP Mini Project</vt:lpstr>
      <vt:lpstr>1. Problem Statement</vt:lpstr>
      <vt:lpstr>2. Use Case Diagram</vt:lpstr>
      <vt:lpstr>3. General Class Diagram</vt:lpstr>
      <vt:lpstr>4. Class Diagrams</vt:lpstr>
      <vt:lpstr>PowerPoint Presentation</vt:lpstr>
      <vt:lpstr>5. OOP Techniques</vt:lpstr>
      <vt:lpstr>5. OOP Techniques</vt:lpstr>
      <vt:lpstr>6. Link demo and presentation of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Mini Project</dc:title>
  <dc:creator>Anh Vu</dc:creator>
  <cp:lastModifiedBy>PHUNG THU HANG 20194758</cp:lastModifiedBy>
  <cp:revision>7</cp:revision>
  <dcterms:created xsi:type="dcterms:W3CDTF">2021-06-02T04:47:55Z</dcterms:created>
  <dcterms:modified xsi:type="dcterms:W3CDTF">2021-06-09T15:05:36Z</dcterms:modified>
</cp:coreProperties>
</file>