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99" r:id="rId5"/>
    <p:sldId id="259" r:id="rId6"/>
    <p:sldId id="260" r:id="rId7"/>
    <p:sldId id="261" r:id="rId8"/>
    <p:sldId id="300" r:id="rId9"/>
    <p:sldId id="301" r:id="rId10"/>
    <p:sldId id="302" r:id="rId11"/>
    <p:sldId id="303" r:id="rId12"/>
    <p:sldId id="316" r:id="rId13"/>
    <p:sldId id="304" r:id="rId14"/>
    <p:sldId id="317" r:id="rId15"/>
    <p:sldId id="305" r:id="rId16"/>
    <p:sldId id="318" r:id="rId17"/>
    <p:sldId id="306" r:id="rId18"/>
    <p:sldId id="307" r:id="rId19"/>
    <p:sldId id="308" r:id="rId20"/>
    <p:sldId id="309" r:id="rId21"/>
    <p:sldId id="311" r:id="rId22"/>
    <p:sldId id="312" r:id="rId23"/>
    <p:sldId id="310" r:id="rId24"/>
    <p:sldId id="313" r:id="rId25"/>
    <p:sldId id="314" r:id="rId26"/>
    <p:sldId id="315" r:id="rId27"/>
    <p:sldId id="320" r:id="rId28"/>
    <p:sldId id="321" r:id="rId29"/>
    <p:sldId id="293" r:id="rId30"/>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7" autoAdjust="0"/>
    <p:restoredTop sz="83848" autoAdjust="0"/>
  </p:normalViewPr>
  <p:slideViewPr>
    <p:cSldViewPr snapToGrid="0" snapToObjects="1">
      <p:cViewPr varScale="1">
        <p:scale>
          <a:sx n="76" d="100"/>
          <a:sy n="76" d="100"/>
        </p:scale>
        <p:origin x="-1552"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RAID: redundant array of independent disks</a:t>
            </a:r>
          </a:p>
          <a:p>
            <a:r>
              <a:rPr lang="en-US" dirty="0" smtClean="0"/>
              <a:t>NFS: Network File System</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27</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27</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RAID" TargetMode="External"/><Relationship Id="rId4" Type="http://schemas.openxmlformats.org/officeDocument/2006/relationships/hyperlink" Target="http://en.wikipedia.org/wiki/Storage_area_network" TargetMode="Externa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Clustering, </a:t>
            </a:r>
            <a:r>
              <a:rPr lang="en-US" sz="2800" i="1" dirty="0" smtClean="0">
                <a:solidFill>
                  <a:srgbClr val="FFFFFF"/>
                </a:solidFill>
                <a:ea typeface="MS Gothic"/>
              </a:rPr>
              <a:t>replication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Index replication strategies</a:t>
            </a:r>
            <a:endParaRPr lang="en-US" sz="3600"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279454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each node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938648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Index replication strategies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locals</a:t>
            </a:r>
          </a:p>
          <a:p>
            <a:pPr marL="342900" indent="-342900">
              <a:buSzPct val="25000"/>
              <a:buFont typeface="Wingdings" charset="2"/>
              <a:buChar char="u"/>
            </a:pPr>
            <a:r>
              <a:rPr lang="en-US" sz="2200" b="1" i="1" dirty="0"/>
              <a:t>Ensures consistency as </a:t>
            </a:r>
            <a:r>
              <a:rPr lang="en-US" sz="2200" b="1" i="1" dirty="0" smtClean="0"/>
              <a:t>each node reads </a:t>
            </a:r>
            <a:r>
              <a:rPr lang="en-US" sz="2200" b="1" i="1" dirty="0"/>
              <a:t>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24046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b="1" i="1" dirty="0">
                <a:solidFill>
                  <a:srgbClr val="4C4C4C"/>
                </a:solidFill>
                <a:ea typeface="MS Gothic"/>
              </a:rPr>
              <a:t>Standard </a:t>
            </a:r>
            <a:r>
              <a:rPr lang="da-DK" sz="4800" b="1" i="1" dirty="0" err="1">
                <a:solidFill>
                  <a:srgbClr val="4C4C4C"/>
                </a:solidFill>
                <a:ea typeface="MS Gothic"/>
              </a:rPr>
              <a:t>settings</a:t>
            </a:r>
            <a:endParaRPr dirty="0"/>
          </a:p>
        </p:txBody>
      </p:sp>
    </p:spTree>
    <p:extLst>
      <p:ext uri="{BB962C8B-B14F-4D97-AF65-F5344CB8AC3E}">
        <p14:creationId xmlns:p14="http://schemas.microsoft.com/office/powerpoint/2010/main" val="146155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Notes: Whatever the cluster strategy used</a:t>
            </a:r>
          </a:p>
          <a:p>
            <a:pPr>
              <a:buSzPct val="25000"/>
            </a:pPr>
            <a:endParaRPr lang="en-US" sz="2400" b="1" dirty="0" smtClean="0"/>
          </a:p>
          <a:p>
            <a:pPr marL="342900" indent="-342900">
              <a:buSzPct val="25000"/>
              <a:buFont typeface="Wingdings" charset="2"/>
              <a:buChar char="u"/>
            </a:pPr>
            <a:r>
              <a:rPr lang="en-US" sz="2200" b="1" i="1" dirty="0" smtClean="0"/>
              <a:t>The database is shared (Lock Data and JCR Data)</a:t>
            </a:r>
          </a:p>
          <a:p>
            <a:pPr marL="342900" indent="-342900">
              <a:buSzPct val="25000"/>
              <a:buFont typeface="Wingdings" charset="2"/>
              <a:buChar char="u"/>
            </a:pPr>
            <a:r>
              <a:rPr lang="en-US" sz="2200" b="1" i="1" dirty="0" smtClean="0"/>
              <a:t>The value storage if enabled is stored into a shared File System</a:t>
            </a:r>
          </a:p>
          <a:p>
            <a:pPr marL="342900" indent="-342900">
              <a:buSzPct val="25000"/>
              <a:buFont typeface="Wingdings" charset="2"/>
              <a:buChar char="u"/>
            </a:pPr>
            <a:r>
              <a:rPr lang="en-US" sz="2200" b="1" i="1" dirty="0" smtClean="0"/>
              <a:t>The swap directory is local</a:t>
            </a:r>
          </a:p>
          <a:p>
            <a:pPr marL="342900" indent="-342900">
              <a:buSzPct val="25000"/>
              <a:buFont typeface="Wingdings" charset="2"/>
              <a:buChar char="u"/>
            </a:pPr>
            <a:r>
              <a:rPr lang="en-US" sz="2200" b="1" i="1" dirty="0" smtClean="0"/>
              <a:t>The database replication must be managed natively</a:t>
            </a:r>
          </a:p>
          <a:p>
            <a:pPr marL="342900" indent="-342900">
              <a:buSzPct val="25000"/>
              <a:buFont typeface="Wingdings" charset="2"/>
              <a:buChar char="u"/>
            </a:pPr>
            <a:r>
              <a:rPr lang="en-US" sz="2200" b="1" i="1" dirty="0" smtClean="0"/>
              <a:t>The file system replication must be managed natively (RAID (</a:t>
            </a:r>
            <a:r>
              <a:rPr lang="en-US" sz="2200" b="1" i="1" dirty="0" smtClean="0">
                <a:hlinkClick r:id="rId3"/>
              </a:rPr>
              <a:t>http://en.wikipedia.org/wiki/RAID</a:t>
            </a:r>
            <a:r>
              <a:rPr lang="en-US" sz="2200" b="1" i="1" dirty="0" smtClean="0"/>
              <a:t>) or SAN (</a:t>
            </a:r>
            <a:r>
              <a:rPr lang="en-US" sz="2200" b="1" i="1" dirty="0" smtClean="0">
                <a:hlinkClick r:id="rId4"/>
              </a:rPr>
              <a:t>http://en.wikipedia.org/wiki/Storage_area_network</a:t>
            </a:r>
            <a:r>
              <a:rPr lang="en-US" sz="2200" b="1" i="1" dirty="0" smtClean="0"/>
              <a:t>))</a:t>
            </a:r>
          </a:p>
          <a:p>
            <a:pPr marL="342900" indent="-342900">
              <a:buSzPct val="25000"/>
              <a:buFont typeface="Wingdings" charset="2"/>
              <a:buChar char="u"/>
            </a:pPr>
            <a:r>
              <a:rPr lang="en-US" sz="2200" b="1" i="1" dirty="0" smtClean="0"/>
              <a:t>The supported version of NFS is V3 with locking enabled or higher</a:t>
            </a:r>
          </a:p>
          <a:p>
            <a:pPr marL="342900" indent="-342900">
              <a:buSzPct val="25000"/>
              <a:buFont typeface="Wingdings" charset="2"/>
              <a:buChar char="u"/>
            </a:pPr>
            <a:r>
              <a:rPr lang="en-US" sz="2200" b="1" i="1" dirty="0" smtClean="0"/>
              <a:t>Additional JBC instances are used to replicate the indexes</a:t>
            </a:r>
          </a:p>
          <a:p>
            <a:pPr marL="342900" indent="-342900">
              <a:buSzPct val="25000"/>
              <a:buFont typeface="Wingdings" charset="2"/>
              <a:buChar char="u"/>
            </a:pPr>
            <a:r>
              <a:rPr lang="en-US" sz="2200" b="1" i="1" dirty="0" smtClean="0"/>
              <a:t>All the properties of the configuration of a component whose name starts with “</a:t>
            </a:r>
            <a:r>
              <a:rPr lang="en-US" sz="2200" b="1" i="1" dirty="0" err="1" smtClean="0"/>
              <a:t>jbosscache</a:t>
            </a:r>
            <a:r>
              <a:rPr lang="en-US" sz="2200" b="1" i="1" dirty="0" smtClean="0"/>
              <a:t>-” or is “</a:t>
            </a:r>
            <a:r>
              <a:rPr lang="en-US" sz="2200" b="1" i="1" dirty="0" err="1" smtClean="0"/>
              <a:t>jgroups</a:t>
            </a:r>
            <a:r>
              <a:rPr lang="en-US" sz="2200" b="1" i="1" dirty="0" smtClean="0"/>
              <a:t>-configuration”, can be injected into JBC configuration file using variables</a:t>
            </a:r>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3514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179116"/>
            <a:ext cx="10179000" cy="5088600"/>
          </a:xfrm>
          <a:prstGeom prst="rect">
            <a:avLst/>
          </a:prstGeom>
        </p:spPr>
        <p:txBody>
          <a:bodyPr lIns="0" tIns="0" rIns="41760" bIns="0"/>
          <a:lstStyle/>
          <a:p>
            <a:pPr>
              <a:buSzPct val="25000"/>
            </a:pPr>
            <a:r>
              <a:rPr lang="fr-FR" sz="2400" b="1" dirty="0" smtClean="0"/>
              <a:t>Notes: By cluster </a:t>
            </a:r>
            <a:r>
              <a:rPr lang="fr-FR" sz="2400" b="1" dirty="0" err="1" smtClean="0"/>
              <a:t>strategy</a:t>
            </a:r>
            <a:endParaRPr lang="fr-FR" sz="2400" b="1" dirty="0" smtClean="0"/>
          </a:p>
          <a:p>
            <a:pPr>
              <a:buSzPct val="25000"/>
            </a:pPr>
            <a:endParaRPr lang="fr-FR" sz="2400" b="1" dirty="0"/>
          </a:p>
          <a:p>
            <a:pPr>
              <a:buSzPct val="25000"/>
            </a:pPr>
            <a:r>
              <a:rPr lang="fr-FR" sz="2200" b="1" dirty="0" err="1" smtClean="0"/>
              <a:t>Shared</a:t>
            </a:r>
            <a:r>
              <a:rPr lang="fr-FR" sz="2200" b="1" dirty="0" smtClean="0"/>
              <a:t> Indexes</a:t>
            </a:r>
          </a:p>
          <a:p>
            <a:pPr>
              <a:buSzPct val="25000"/>
            </a:pPr>
            <a:endParaRPr lang="fr-FR" sz="2400" b="1" dirty="0" smtClean="0"/>
          </a:p>
          <a:p>
            <a:pPr marL="342900" indent="-342900">
              <a:buSzPct val="25000"/>
              <a:buFont typeface="Wingdings" charset="2"/>
              <a:buChar char="u"/>
            </a:pPr>
            <a:r>
              <a:rPr lang="fr-FR" sz="2000" b="1" i="1" dirty="0" smtClean="0"/>
              <a:t>The </a:t>
            </a:r>
            <a:r>
              <a:rPr lang="fr-FR" sz="2000" b="1" i="1" dirty="0" err="1" smtClean="0"/>
              <a:t>lucene</a:t>
            </a:r>
            <a:r>
              <a:rPr lang="fr-FR" sz="2000" b="1" i="1" dirty="0" smtClean="0"/>
              <a:t> indexes </a:t>
            </a:r>
            <a:r>
              <a:rPr lang="fr-FR" sz="2000" b="1" i="1" dirty="0"/>
              <a:t>are </a:t>
            </a:r>
            <a:r>
              <a:rPr lang="fr-FR" sz="2000" b="1" i="1" dirty="0" err="1"/>
              <a:t>stored</a:t>
            </a:r>
            <a:r>
              <a:rPr lang="fr-FR" sz="2000" b="1" i="1" dirty="0"/>
              <a:t> in a </a:t>
            </a:r>
            <a:r>
              <a:rPr lang="fr-FR" sz="2000" b="1" i="1" dirty="0" err="1"/>
              <a:t>shared</a:t>
            </a:r>
            <a:r>
              <a:rPr lang="fr-FR" sz="2000" b="1" i="1" dirty="0"/>
              <a:t> File </a:t>
            </a:r>
            <a:r>
              <a:rPr lang="fr-FR" sz="2000" b="1" i="1" dirty="0" smtClean="0"/>
              <a:t>System</a:t>
            </a:r>
          </a:p>
          <a:p>
            <a:pPr marL="342900" indent="-342900">
              <a:buSzPct val="25000"/>
              <a:buFont typeface="Wingdings" charset="2"/>
              <a:buChar char="u"/>
            </a:pPr>
            <a:r>
              <a:rPr lang="fr-FR" sz="2000" b="1" i="1" dirty="0" err="1" smtClean="0"/>
              <a:t>Only</a:t>
            </a:r>
            <a:r>
              <a:rPr lang="fr-FR" sz="2000" b="1" i="1" dirty="0" smtClean="0"/>
              <a:t> the master </a:t>
            </a:r>
            <a:r>
              <a:rPr lang="fr-FR" sz="2000" b="1" i="1" dirty="0" err="1" smtClean="0"/>
              <a:t>is</a:t>
            </a:r>
            <a:r>
              <a:rPr lang="fr-FR" sz="2000" b="1" i="1" dirty="0" smtClean="0"/>
              <a:t>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smtClean="0"/>
              <a:t>Local Indexes</a:t>
            </a:r>
            <a:endParaRPr lang="fr-FR" sz="2200" b="1" dirty="0"/>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smtClean="0"/>
              <a:t>All the cluster </a:t>
            </a:r>
            <a:r>
              <a:rPr lang="fr-FR" sz="2000" b="1" i="1" dirty="0" err="1" smtClean="0"/>
              <a:t>nodes</a:t>
            </a:r>
            <a:r>
              <a:rPr lang="fr-FR" sz="2000" b="1" i="1" dirty="0" smtClean="0"/>
              <a:t> are in Read and </a:t>
            </a:r>
            <a:r>
              <a:rPr lang="fr-FR" sz="2000" b="1" i="1" dirty="0" err="1" smtClean="0"/>
              <a:t>Write</a:t>
            </a:r>
            <a:r>
              <a:rPr lang="fr-FR" sz="2000" b="1" i="1" dirty="0" smtClean="0"/>
              <a:t> mode</a:t>
            </a:r>
          </a:p>
          <a:p>
            <a:pPr marL="342900" indent="-342900">
              <a:buSzPct val="25000"/>
              <a:buFont typeface="Wingdings" charset="2"/>
              <a:buChar char="u"/>
            </a:pPr>
            <a:endParaRPr lang="fr-FR" sz="2200" b="1" i="1" dirty="0"/>
          </a:p>
          <a:p>
            <a:pPr>
              <a:buSzPct val="25000"/>
            </a:pPr>
            <a:r>
              <a:rPr lang="fr-FR" sz="2200" b="1" dirty="0" err="1" smtClean="0"/>
              <a:t>Rsynch</a:t>
            </a:r>
            <a:r>
              <a:rPr lang="fr-FR" sz="2200" b="1" dirty="0" smtClean="0"/>
              <a:t> </a:t>
            </a:r>
            <a:r>
              <a:rPr lang="fr-FR" sz="2200" b="1" dirty="0" err="1"/>
              <a:t>based</a:t>
            </a:r>
            <a:r>
              <a:rPr lang="fr-FR" sz="2200" b="1" dirty="0"/>
              <a:t> Indexes</a:t>
            </a:r>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err="1"/>
              <a:t>Only</a:t>
            </a:r>
            <a:r>
              <a:rPr lang="fr-FR" sz="2000" b="1" i="1" dirty="0"/>
              <a:t> the master </a:t>
            </a:r>
            <a:r>
              <a:rPr lang="fr-FR" sz="2000" b="1" i="1" dirty="0" err="1"/>
              <a:t>is</a:t>
            </a:r>
            <a:r>
              <a:rPr lang="fr-FR" sz="2000" b="1" i="1" dirty="0"/>
              <a:t> in Read and </a:t>
            </a:r>
            <a:r>
              <a:rPr lang="fr-FR" sz="2000" b="1" i="1" dirty="0" err="1"/>
              <a:t>Write</a:t>
            </a:r>
            <a:r>
              <a:rPr lang="fr-FR" sz="2000" b="1" i="1" dirty="0"/>
              <a:t> mode</a:t>
            </a:r>
          </a:p>
          <a:p>
            <a:pPr marL="342900" indent="-342900">
              <a:buSzPct val="25000"/>
              <a:buFont typeface="Wingdings" charset="2"/>
              <a:buChar char="u"/>
            </a:pPr>
            <a:endParaRPr lang="fr-FR" sz="2000" b="1" i="1" dirty="0"/>
          </a:p>
          <a:p>
            <a:pPr marL="342900" indent="-342900">
              <a:buSzPct val="25000"/>
              <a:buFont typeface="Wingdings" charset="2"/>
              <a:buChar char="u"/>
            </a:pPr>
            <a:endParaRPr lang="fr-FR" sz="2200" b="1" i="1" dirty="0"/>
          </a:p>
          <a:p>
            <a:pPr>
              <a:buSzPct val="25000"/>
            </a:pPr>
            <a:endParaRPr lang="fr-FR" sz="2200" b="1" i="1" dirty="0"/>
          </a:p>
        </p:txBody>
      </p:sp>
    </p:spTree>
    <p:extLst>
      <p:ext uri="{BB962C8B-B14F-4D97-AF65-F5344CB8AC3E}">
        <p14:creationId xmlns:p14="http://schemas.microsoft.com/office/powerpoint/2010/main" val="386859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60857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Cache</a:t>
            </a:r>
            <a:endParaRPr lang="en-US" sz="2200" b="1" dirty="0">
              <a:cs typeface="Monaco"/>
            </a:endParaRPr>
          </a:p>
          <a:p>
            <a:pPr>
              <a:buSzPct val="25000"/>
            </a:pPr>
            <a:endParaRPr lang="en-US" sz="1400" b="1" dirty="0">
              <a:latin typeface="Monaco"/>
              <a:cs typeface="Monaco"/>
            </a:endParaRPr>
          </a:p>
          <a:p>
            <a:pPr>
              <a:buSzPct val="25000"/>
            </a:pPr>
            <a:r>
              <a:rPr lang="en-US" sz="1400" b="1" dirty="0">
                <a:latin typeface="Monaco"/>
                <a:cs typeface="Monaco"/>
              </a:rPr>
              <a:t>&lt;cache enabled="true" class="org.exoplatform.services.jcr.impl.dataflow.persistent.jbosscache.JBossCacheWorkspaceStorageCache"&gt;</a:t>
            </a:r>
          </a:p>
          <a:p>
            <a:pPr>
              <a:buSzPct val="25000"/>
            </a:pPr>
            <a:r>
              <a:rPr lang="en-US" sz="1400" b="1" dirty="0">
                <a:latin typeface="Monaco"/>
                <a:cs typeface="Monaco"/>
              </a:rPr>
              <a:t>   &lt;properties&gt;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data.xml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JCR_Cluster_cache</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&lt;/cache</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the JCR cache</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JCR </a:t>
            </a:r>
            <a:r>
              <a:rPr lang="de-DE" sz="2000" dirty="0" err="1" smtClean="0"/>
              <a:t>cache</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068007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72762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Lock Manager</a:t>
            </a:r>
          </a:p>
          <a:p>
            <a:pPr>
              <a:buSzPct val="25000"/>
            </a:pPr>
            <a:endParaRPr lang="en-US" sz="1400" b="1" dirty="0">
              <a:latin typeface="Monaco"/>
              <a:cs typeface="Monaco"/>
            </a:endParaRPr>
          </a:p>
          <a:p>
            <a:pPr>
              <a:buSzPct val="25000"/>
            </a:pPr>
            <a:r>
              <a:rPr lang="en-US" sz="1400" b="1" dirty="0" smtClean="0">
                <a:latin typeface="Monaco"/>
                <a:cs typeface="Monaco"/>
              </a:rPr>
              <a:t>&lt;</a:t>
            </a:r>
            <a:r>
              <a:rPr lang="en-US" sz="1400" b="1" dirty="0">
                <a:latin typeface="Monaco"/>
                <a:cs typeface="Monaco"/>
              </a:rPr>
              <a:t>lock-manager class="org.exoplatform.services.jcr.impl.core.lock.jbosscache.CacheableLockManagerImpl"&gt;</a:t>
            </a:r>
          </a:p>
          <a:p>
            <a:pPr>
              <a:buSzPct val="25000"/>
            </a:pPr>
            <a:r>
              <a:rPr lang="en-US" sz="1400" b="1" dirty="0">
                <a:latin typeface="Monaco"/>
                <a:cs typeface="Monaco"/>
              </a:rPr>
              <a:t>   &lt;properties&gt;</a:t>
            </a:r>
          </a:p>
          <a:p>
            <a:pPr>
              <a:buSzPct val="25000"/>
            </a:pPr>
            <a:r>
              <a:rPr lang="en-US" sz="1400" b="1" dirty="0" smtClean="0">
                <a:latin typeface="Monaco"/>
                <a:cs typeface="Monaco"/>
              </a:rPr>
              <a:t>      &lt;</a:t>
            </a:r>
            <a:r>
              <a:rPr lang="en-US" sz="1400" b="1" dirty="0">
                <a:latin typeface="Monaco"/>
                <a:cs typeface="Monaco"/>
              </a:rPr>
              <a: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lock.xml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JCR_Cluster_locks</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cache.jdbc.table.name</a:t>
            </a:r>
            <a:r>
              <a:rPr lang="en-US" sz="1400" b="1" dirty="0">
                <a:latin typeface="Monaco"/>
                <a:cs typeface="Monaco"/>
              </a:rPr>
              <a:t>" value="</a:t>
            </a:r>
            <a:r>
              <a:rPr lang="en-US" sz="1400" b="1" dirty="0" err="1">
                <a:latin typeface="Monaco"/>
                <a:cs typeface="Monaco"/>
              </a:rPr>
              <a:t>jcrlocks</a:t>
            </a:r>
            <a:r>
              <a:rPr lang="en-US" sz="1400" b="1" dirty="0">
                <a:latin typeface="Monaco"/>
                <a:cs typeface="Monaco"/>
              </a:rPr>
              <a:t>"/&gt;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cache.jdbc.table.create</a:t>
            </a:r>
            <a:r>
              <a:rPr lang="en-US" sz="1400" b="1" dirty="0">
                <a:latin typeface="Monaco"/>
                <a:cs typeface="Monaco"/>
              </a:rPr>
              <a:t>" value="true"/&gt;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cache.jdbc.table.drop</a:t>
            </a:r>
            <a:r>
              <a:rPr lang="en-US" sz="1400" b="1" dirty="0">
                <a:latin typeface="Monaco"/>
                <a:cs typeface="Monaco"/>
              </a:rPr>
              <a:t>" value="false"/&gt;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cache.jdbc.table.primarykey</a:t>
            </a:r>
            <a:r>
              <a:rPr lang="en-US" sz="1400" b="1" dirty="0">
                <a:latin typeface="Monaco"/>
                <a:cs typeface="Monaco"/>
              </a:rPr>
              <a:t>" value="</a:t>
            </a:r>
            <a:r>
              <a:rPr lang="en-US" sz="1400" b="1" dirty="0" err="1">
                <a:latin typeface="Monaco"/>
                <a:cs typeface="Monaco"/>
              </a:rPr>
              <a:t>jcrlocks_pk</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cache.jdbc.fqn.column</a:t>
            </a:r>
            <a:r>
              <a:rPr lang="en-US" sz="1400" b="1" dirty="0">
                <a:latin typeface="Monaco"/>
                <a:cs typeface="Monaco"/>
              </a:rPr>
              <a:t>" value="</a:t>
            </a:r>
            <a:r>
              <a:rPr lang="en-US" sz="1400" b="1" dirty="0" err="1">
                <a:latin typeface="Monaco"/>
                <a:cs typeface="Monaco"/>
              </a:rPr>
              <a:t>fqn</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cache.jdbc.node.column</a:t>
            </a:r>
            <a:r>
              <a:rPr lang="en-US" sz="1400" b="1" dirty="0">
                <a:latin typeface="Monaco"/>
                <a:cs typeface="Monaco"/>
              </a:rPr>
              <a:t>" value="node"/&gt;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cache.jdbc.parent.column</a:t>
            </a:r>
            <a:r>
              <a:rPr lang="en-US" sz="1400" b="1" dirty="0">
                <a:latin typeface="Monaco"/>
                <a:cs typeface="Monaco"/>
              </a:rPr>
              <a:t>" value="parent"/&gt;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cache.jdbc.datasource</a:t>
            </a:r>
            <a:r>
              <a:rPr lang="en-US" sz="1400" b="1" dirty="0">
                <a:latin typeface="Monaco"/>
                <a:cs typeface="Monaco"/>
              </a:rPr>
              <a:t>" value="</a:t>
            </a:r>
            <a:r>
              <a:rPr lang="en-US" sz="1400" b="1" dirty="0" err="1">
                <a:latin typeface="Monaco"/>
                <a:cs typeface="Monaco"/>
              </a:rPr>
              <a:t>jdbcjcr</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&lt;/lock-manager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a:t>
            </a:r>
            <a:r>
              <a:rPr lang="it-IT" sz="2000" dirty="0" err="1" smtClean="0"/>
              <a:t>used</a:t>
            </a:r>
            <a:r>
              <a:rPr lang="it-IT" sz="2000" dirty="0" smtClean="0"/>
              <a:t> by the Lock Manager</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used</a:t>
            </a:r>
            <a:r>
              <a:rPr lang="de-DE" sz="2000" dirty="0" smtClean="0"/>
              <a:t> </a:t>
            </a:r>
            <a:r>
              <a:rPr lang="de-DE" sz="2000" dirty="0" err="1" smtClean="0"/>
              <a:t>for</a:t>
            </a:r>
            <a:r>
              <a:rPr lang="de-DE" sz="2000" dirty="0" smtClean="0"/>
              <a:t> </a:t>
            </a:r>
            <a:r>
              <a:rPr lang="de-DE" sz="2000" dirty="0" err="1" smtClean="0"/>
              <a:t>the</a:t>
            </a:r>
            <a:r>
              <a:rPr lang="de-DE" sz="2000" dirty="0" smtClean="0"/>
              <a:t> Lock Manager</a:t>
            </a:r>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r>
              <a:rPr lang="de-DE" sz="2000" b="1" i="1" dirty="0" err="1"/>
              <a:t>jbosscache</a:t>
            </a:r>
            <a:r>
              <a:rPr lang="de-DE" sz="2000" b="1" i="1" dirty="0"/>
              <a:t>-cl</a:t>
            </a:r>
            <a:r>
              <a:rPr lang="de-DE" sz="2000" b="1" i="1" dirty="0" smtClean="0"/>
              <a:t>-*: </a:t>
            </a:r>
            <a:r>
              <a:rPr lang="de-DE" sz="2000" dirty="0" err="1" smtClean="0"/>
              <a:t>set</a:t>
            </a:r>
            <a:r>
              <a:rPr lang="de-DE" sz="2000" dirty="0" smtClean="0"/>
              <a:t> </a:t>
            </a:r>
            <a:r>
              <a:rPr lang="de-DE" sz="2000" dirty="0" err="1" smtClean="0"/>
              <a:t>of</a:t>
            </a:r>
            <a:r>
              <a:rPr lang="de-DE" sz="2000" dirty="0" smtClean="0"/>
              <a:t> </a:t>
            </a:r>
            <a:r>
              <a:rPr lang="de-DE" sz="2000" dirty="0" err="1" smtClean="0"/>
              <a:t>parameters</a:t>
            </a:r>
            <a:r>
              <a:rPr lang="de-DE" sz="2000" dirty="0" smtClean="0"/>
              <a:t> </a:t>
            </a:r>
            <a:r>
              <a:rPr lang="de-DE" sz="2000" dirty="0" err="1" smtClean="0"/>
              <a:t>to</a:t>
            </a:r>
            <a:r>
              <a:rPr lang="de-DE" sz="2000" dirty="0" smtClean="0"/>
              <a:t> </a:t>
            </a:r>
            <a:r>
              <a:rPr lang="de-DE" sz="2000" dirty="0" err="1" smtClean="0"/>
              <a:t>be</a:t>
            </a:r>
            <a:r>
              <a:rPr lang="de-DE" sz="2000" dirty="0" smtClean="0"/>
              <a:t> </a:t>
            </a:r>
            <a:r>
              <a:rPr lang="de-DE" sz="2000" dirty="0" err="1" smtClean="0"/>
              <a:t>injected</a:t>
            </a:r>
            <a:r>
              <a:rPr lang="de-DE" sz="2000" dirty="0" smtClean="0"/>
              <a:t> </a:t>
            </a:r>
            <a:r>
              <a:rPr lang="de-DE" sz="2000" dirty="0" err="1" smtClean="0"/>
              <a:t>into</a:t>
            </a:r>
            <a:r>
              <a:rPr lang="de-DE" sz="2000" dirty="0" smtClean="0"/>
              <a:t> </a:t>
            </a:r>
            <a:r>
              <a:rPr lang="de-DE" sz="2000" dirty="0" err="1" smtClean="0"/>
              <a:t>the</a:t>
            </a:r>
            <a:r>
              <a:rPr lang="de-DE" sz="2000" dirty="0" smtClean="0"/>
              <a:t> </a:t>
            </a:r>
            <a:r>
              <a:rPr lang="de-DE" sz="2000" dirty="0" err="1" smtClean="0"/>
              <a:t>configuration</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cache</a:t>
            </a:r>
            <a:r>
              <a:rPr lang="de-DE" sz="2000" dirty="0" smtClean="0"/>
              <a:t> </a:t>
            </a:r>
            <a:r>
              <a:rPr lang="de-DE" sz="2000" dirty="0" err="1" smtClean="0"/>
              <a:t>loader</a:t>
            </a:r>
            <a:endParaRPr lang="en-US" sz="2000" dirty="0" smtClean="0"/>
          </a:p>
        </p:txBody>
      </p:sp>
    </p:spTree>
    <p:extLst>
      <p:ext uri="{BB962C8B-B14F-4D97-AF65-F5344CB8AC3E}">
        <p14:creationId xmlns:p14="http://schemas.microsoft.com/office/powerpoint/2010/main" val="3785509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Shared</a:t>
            </a:r>
            <a:r>
              <a:rPr lang="fr-FR" sz="2400" b="1" dirty="0" smtClean="0"/>
              <a:t>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value="/PATH/TO/SHARED/FS/index/db1/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a:t>
            </a:r>
            <a:r>
              <a:rPr lang="en-US" sz="1400" b="1" dirty="0" smtClean="0">
                <a:latin typeface="Monaco"/>
                <a:cs typeface="Monaco"/>
              </a:rPr>
              <a:t>class</a:t>
            </a:r>
            <a:r>
              <a:rPr lang="en-US" sz="1400" b="1" dirty="0">
                <a:latin typeface="Monaco"/>
                <a:cs typeface="Monaco"/>
              </a:rPr>
              <a:t>"</a:t>
            </a:r>
            <a:r>
              <a:rPr lang="en-US" sz="1400" b="1" dirty="0" smtClean="0">
                <a:latin typeface="Monaco"/>
                <a:cs typeface="Monaco"/>
              </a:rPr>
              <a:t> </a:t>
            </a:r>
            <a:r>
              <a:rPr lang="en-US" sz="1400" b="1" dirty="0">
                <a:latin typeface="Monaco"/>
                <a:cs typeface="Monaco"/>
              </a:rPr>
              <a:t>value="org.exoplatform.services.jcr.impl.core.query.jbosscache.JBossCacheIndexChangesFilter"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value="true"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&lt;/properties&gt;</a:t>
            </a:r>
          </a:p>
          <a:p>
            <a:pPr>
              <a:buSzPct val="25000"/>
            </a:pPr>
            <a:r>
              <a:rPr lang="en-US" sz="1400" b="1" dirty="0">
                <a:latin typeface="Monaco"/>
                <a:cs typeface="Monaco"/>
              </a:rPr>
              <a:t>&lt;/query-handler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fr-FR" sz="2000" b="1" i="1" dirty="0" smtClean="0"/>
              <a:t>i</a:t>
            </a:r>
            <a:r>
              <a:rPr lang="it-IT" sz="2000" b="1" i="1" dirty="0" err="1" smtClean="0"/>
              <a:t>ndex</a:t>
            </a:r>
            <a:r>
              <a:rPr lang="it-IT" sz="2000" b="1" i="1" dirty="0" smtClean="0"/>
              <a:t>-dir:</a:t>
            </a:r>
            <a:r>
              <a:rPr lang="it-IT" sz="2000" dirty="0" smtClean="0"/>
              <a:t> </a:t>
            </a:r>
            <a:r>
              <a:rPr lang="it-IT" sz="2000" dirty="0" err="1" smtClean="0"/>
              <a:t>path</a:t>
            </a:r>
            <a:r>
              <a:rPr lang="it-IT" sz="2000" dirty="0" smtClean="0"/>
              <a:t> to the </a:t>
            </a:r>
            <a:r>
              <a:rPr lang="it-IT" sz="2000" dirty="0" err="1" smtClean="0"/>
              <a:t>root</a:t>
            </a:r>
            <a:r>
              <a:rPr lang="it-IT" sz="2000" dirty="0" smtClean="0"/>
              <a:t> directory of the </a:t>
            </a:r>
            <a:r>
              <a:rPr lang="it-IT" sz="2000" dirty="0" err="1" smtClean="0"/>
              <a:t>indexes</a:t>
            </a:r>
            <a:r>
              <a:rPr lang="it-IT" sz="2000" dirty="0" smtClean="0"/>
              <a:t>. </a:t>
            </a:r>
            <a:r>
              <a:rPr lang="it-IT" sz="2000" dirty="0" err="1" smtClean="0"/>
              <a:t>Corresponding</a:t>
            </a:r>
            <a:r>
              <a:rPr lang="it-IT" sz="2000" dirty="0" smtClean="0"/>
              <a:t> to a </a:t>
            </a:r>
            <a:r>
              <a:rPr lang="it-IT" sz="2000" dirty="0" err="1" smtClean="0"/>
              <a:t>shared</a:t>
            </a:r>
            <a:r>
              <a:rPr lang="it-IT" sz="2000" dirty="0" smtClean="0"/>
              <a:t> directory</a:t>
            </a:r>
          </a:p>
          <a:p>
            <a:pPr marL="342900" indent="-342900">
              <a:buSzPct val="25000"/>
              <a:buFont typeface="Wingdings" charset="2"/>
              <a:buChar char="u"/>
            </a:pPr>
            <a:r>
              <a:rPr lang="fr-FR" sz="2000" b="1" i="1" dirty="0"/>
              <a:t>c</a:t>
            </a:r>
            <a:r>
              <a:rPr lang="it-IT" sz="2000" b="1" i="1" dirty="0" err="1" smtClean="0"/>
              <a:t>hangesfilter-class</a:t>
            </a:r>
            <a:r>
              <a:rPr lang="it-IT" sz="2000" b="1" i="1" dirty="0" smtClean="0"/>
              <a:t> set to </a:t>
            </a:r>
            <a:r>
              <a:rPr lang="en-US" sz="2000" b="1" i="1" dirty="0" err="1" smtClean="0"/>
              <a:t>JBossCacheIndexChangesFilter</a:t>
            </a:r>
            <a:r>
              <a:rPr lang="en-US" sz="2000" b="1" i="1" dirty="0" smtClean="0"/>
              <a:t> to use the shared mode</a:t>
            </a:r>
            <a:endParaRPr lang="it-IT" sz="2000" b="1" i="1" dirty="0" smtClean="0"/>
          </a:p>
          <a:p>
            <a:pPr marL="342900" indent="-342900">
              <a:buSzPct val="25000"/>
              <a:buFont typeface="Wingdings" charset="2"/>
              <a:buChar char="u"/>
            </a:pPr>
            <a:r>
              <a:rPr lang="it-IT" sz="2000" b="1" i="1" dirty="0" err="1" smtClean="0"/>
              <a:t>jbosscache</a:t>
            </a:r>
            <a:r>
              <a:rPr lang="it-IT" sz="2000" b="1" i="1" dirty="0" err="1"/>
              <a:t>-configuration</a:t>
            </a:r>
            <a:r>
              <a:rPr lang="it-IT" sz="2000" b="1" i="1" dirty="0"/>
              <a:t>: </a:t>
            </a:r>
            <a:r>
              <a:rPr lang="it-IT" sz="2000" dirty="0" err="1"/>
              <a:t>path</a:t>
            </a:r>
            <a:r>
              <a:rPr lang="it-IT" sz="2000" dirty="0"/>
              <a:t> to the JBC </a:t>
            </a:r>
            <a:r>
              <a:rPr lang="it-IT" sz="2000" dirty="0" err="1"/>
              <a:t>configuration</a:t>
            </a:r>
            <a:r>
              <a:rPr lang="it-IT" sz="2000" dirty="0"/>
              <a:t> </a:t>
            </a:r>
            <a:r>
              <a:rPr lang="it-IT" sz="2000" dirty="0" err="1" smtClean="0"/>
              <a:t>used</a:t>
            </a:r>
            <a:r>
              <a:rPr lang="it-IT" sz="2000" dirty="0" smtClean="0"/>
              <a:t> by </a:t>
            </a:r>
            <a:r>
              <a:rPr lang="it-IT" sz="2000" dirty="0"/>
              <a:t>the </a:t>
            </a:r>
            <a:r>
              <a:rPr lang="it-IT" sz="2000" dirty="0" err="1" smtClean="0"/>
              <a:t>indexer</a:t>
            </a:r>
            <a:endParaRPr lang="it-IT" sz="2000" dirty="0"/>
          </a:p>
          <a:p>
            <a:pPr marL="342900" indent="-342900">
              <a:buSzPct val="25000"/>
              <a:buFont typeface="Wingdings" charset="2"/>
              <a:buChar char="u"/>
            </a:pPr>
            <a:r>
              <a:rPr lang="en-US" sz="2000" b="1" i="1" dirty="0" err="1"/>
              <a:t>jgroups</a:t>
            </a:r>
            <a:r>
              <a:rPr lang="en-US" sz="2000" b="1" i="1" dirty="0"/>
              <a:t>-configuration: </a:t>
            </a:r>
            <a:r>
              <a:rPr lang="en-US" sz="2000" dirty="0"/>
              <a:t>path to the J</a:t>
            </a:r>
            <a:r>
              <a:rPr lang="fr-FR" sz="2000" dirty="0"/>
              <a:t>G</a:t>
            </a:r>
            <a:r>
              <a:rPr lang="en-US" sz="2000" dirty="0" err="1"/>
              <a:t>roups</a:t>
            </a:r>
            <a:r>
              <a:rPr lang="en-US" sz="2000" dirty="0"/>
              <a:t> configuration</a:t>
            </a:r>
          </a:p>
          <a:p>
            <a:pPr marL="342900" indent="-342900">
              <a:buSzPct val="25000"/>
              <a:buFont typeface="Wingdings" charset="2"/>
              <a:buChar char="u"/>
            </a:pPr>
            <a:r>
              <a:rPr lang="de-DE" sz="2000" b="1" i="1" dirty="0" err="1"/>
              <a:t>jbosscache</a:t>
            </a:r>
            <a:r>
              <a:rPr lang="de-DE" sz="2000" b="1" i="1" dirty="0"/>
              <a:t>-cluster-name: </a:t>
            </a:r>
            <a:r>
              <a:rPr lang="de-DE" sz="2000" dirty="0" err="1"/>
              <a:t>name</a:t>
            </a:r>
            <a:r>
              <a:rPr lang="de-DE" sz="2000" dirty="0"/>
              <a:t> </a:t>
            </a:r>
            <a:r>
              <a:rPr lang="de-DE" sz="2000" dirty="0" err="1"/>
              <a:t>of</a:t>
            </a:r>
            <a:r>
              <a:rPr lang="de-DE" sz="2000" dirty="0"/>
              <a:t> </a:t>
            </a:r>
            <a:r>
              <a:rPr lang="de-DE" sz="2000" dirty="0" err="1"/>
              <a:t>the</a:t>
            </a:r>
            <a:r>
              <a:rPr lang="de-DE" sz="2000" dirty="0"/>
              <a:t> </a:t>
            </a:r>
            <a:r>
              <a:rPr lang="de-DE" sz="2000" dirty="0" err="1"/>
              <a:t>cluster</a:t>
            </a:r>
            <a:r>
              <a:rPr lang="de-DE" sz="2000" dirty="0"/>
              <a:t> </a:t>
            </a:r>
            <a:r>
              <a:rPr lang="de-DE" sz="2000" dirty="0" err="1" smtClean="0"/>
              <a:t>used</a:t>
            </a:r>
            <a:r>
              <a:rPr lang="de-DE" sz="2000" dirty="0" smtClean="0"/>
              <a:t> </a:t>
            </a:r>
            <a:r>
              <a:rPr lang="de-DE" sz="2000" dirty="0" err="1" smtClean="0"/>
              <a:t>by</a:t>
            </a:r>
            <a:r>
              <a:rPr lang="de-DE" sz="2000" dirty="0" smtClean="0"/>
              <a:t> </a:t>
            </a:r>
            <a:r>
              <a:rPr lang="de-DE" sz="2000" dirty="0" err="1"/>
              <a:t>the</a:t>
            </a:r>
            <a:r>
              <a:rPr lang="de-DE" sz="2000" dirty="0"/>
              <a:t> </a:t>
            </a:r>
            <a:r>
              <a:rPr lang="de-DE" sz="2000" dirty="0" err="1" smtClean="0"/>
              <a:t>indexer</a:t>
            </a:r>
            <a:endParaRPr lang="de-DE" sz="2000" dirty="0"/>
          </a:p>
          <a:p>
            <a:pPr marL="342900" indent="-342900">
              <a:buSzPct val="25000"/>
              <a:buFont typeface="Wingdings" charset="2"/>
              <a:buChar char="u"/>
            </a:pPr>
            <a:r>
              <a:rPr lang="en-US" sz="2000" b="1" i="1" dirty="0" err="1"/>
              <a:t>jgroups</a:t>
            </a:r>
            <a:r>
              <a:rPr lang="en-US" sz="2000" b="1" i="1" dirty="0"/>
              <a:t>-multiplexer-stack: </a:t>
            </a:r>
            <a:r>
              <a:rPr lang="en-US" sz="2000" dirty="0"/>
              <a:t>enable or not the J</a:t>
            </a:r>
            <a:r>
              <a:rPr lang="fr-FR" sz="2000" dirty="0"/>
              <a:t>G</a:t>
            </a:r>
            <a:r>
              <a:rPr lang="en-US" sz="2000" dirty="0" err="1"/>
              <a:t>roups</a:t>
            </a:r>
            <a:r>
              <a:rPr lang="en-US" sz="2000" dirty="0"/>
              <a:t> Multiplexer (deprecated)</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60578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Local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-class"</a:t>
            </a:r>
          </a:p>
          <a:p>
            <a:pPr>
              <a:buSzPct val="25000"/>
            </a:pPr>
            <a:r>
              <a:rPr lang="en-US" sz="1400" b="1" dirty="0">
                <a:latin typeface="Monaco"/>
                <a:cs typeface="Monaco"/>
              </a:rPr>
              <a:t>         value="org.exoplatform.services.jcr.impl.core.query.jbosscache.LocalIndexChangesFilter"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name="index-recovery-mode" value="from-coordinator" /&gt;</a:t>
            </a:r>
          </a:p>
          <a:p>
            <a:pPr>
              <a:buSzPct val="25000"/>
            </a:pPr>
            <a:r>
              <a:rPr lang="en-US" sz="1400" b="1" dirty="0">
                <a:latin typeface="Monaco"/>
                <a:cs typeface="Monaco"/>
              </a:rPr>
              <a:t>   &lt;/properties&gt;</a:t>
            </a:r>
          </a:p>
          <a:p>
            <a:pPr>
              <a:buSzPct val="25000"/>
            </a:pPr>
            <a:r>
              <a:rPr lang="en-US" sz="1400" b="1" dirty="0">
                <a:latin typeface="Monaco"/>
                <a:cs typeface="Monaco"/>
              </a:rPr>
              <a:t>&lt;/query-handler&gt;</a:t>
            </a:r>
          </a:p>
          <a:p>
            <a:pPr marL="342900" indent="-342900">
              <a:buSzPct val="25000"/>
              <a:buFont typeface="Wingdings" charset="2"/>
              <a:buChar char="u"/>
            </a:pPr>
            <a:r>
              <a:rPr lang="fr-FR" b="1" i="1" dirty="0" smtClean="0"/>
              <a:t>i</a:t>
            </a:r>
            <a:r>
              <a:rPr lang="it-IT" b="1" i="1" dirty="0" err="1" smtClean="0"/>
              <a:t>ndex</a:t>
            </a:r>
            <a:r>
              <a:rPr lang="it-IT" b="1" i="1" dirty="0" smtClean="0"/>
              <a:t>-dir:</a:t>
            </a:r>
            <a:r>
              <a:rPr lang="it-IT" dirty="0" smtClean="0"/>
              <a:t> </a:t>
            </a:r>
            <a:r>
              <a:rPr lang="it-IT" dirty="0" err="1" smtClean="0"/>
              <a:t>path</a:t>
            </a:r>
            <a:r>
              <a:rPr lang="it-IT" dirty="0" smtClean="0"/>
              <a:t> to the </a:t>
            </a:r>
            <a:r>
              <a:rPr lang="it-IT" dirty="0" err="1" smtClean="0"/>
              <a:t>root</a:t>
            </a:r>
            <a:r>
              <a:rPr lang="it-IT" dirty="0" smtClean="0"/>
              <a:t> directory of the </a:t>
            </a:r>
            <a:r>
              <a:rPr lang="it-IT" dirty="0" err="1" smtClean="0"/>
              <a:t>indexes</a:t>
            </a:r>
            <a:r>
              <a:rPr lang="it-IT" dirty="0" smtClean="0"/>
              <a:t>. </a:t>
            </a:r>
            <a:r>
              <a:rPr lang="it-IT" dirty="0" err="1" smtClean="0"/>
              <a:t>Corresponding</a:t>
            </a:r>
            <a:r>
              <a:rPr lang="it-IT" dirty="0" smtClean="0"/>
              <a:t> to a </a:t>
            </a:r>
            <a:r>
              <a:rPr lang="it-IT" dirty="0" err="1" smtClean="0"/>
              <a:t>local</a:t>
            </a:r>
            <a:r>
              <a:rPr lang="it-IT" dirty="0" smtClean="0"/>
              <a:t> directory</a:t>
            </a:r>
          </a:p>
          <a:p>
            <a:pPr marL="342900" indent="-342900">
              <a:buSzPct val="25000"/>
              <a:buFont typeface="Wingdings" charset="2"/>
              <a:buChar char="u"/>
            </a:pPr>
            <a:r>
              <a:rPr lang="fr-FR" b="1" i="1" dirty="0" smtClean="0"/>
              <a:t>c</a:t>
            </a:r>
            <a:r>
              <a:rPr lang="it-IT" b="1" i="1" dirty="0" err="1" smtClean="0"/>
              <a:t>hangesfilter-class</a:t>
            </a:r>
            <a:r>
              <a:rPr lang="it-IT" b="1" i="1" dirty="0" smtClean="0"/>
              <a:t> set to </a:t>
            </a:r>
            <a:r>
              <a:rPr lang="en-US" b="1" i="1" dirty="0" err="1" smtClean="0"/>
              <a:t>LocalIndexChangesFilter</a:t>
            </a:r>
            <a:r>
              <a:rPr lang="en-US" b="1" i="1" dirty="0" smtClean="0"/>
              <a:t> to use the local indexes mode</a:t>
            </a:r>
            <a:endParaRPr lang="it-IT" b="1" i="1" dirty="0" smtClean="0"/>
          </a:p>
          <a:p>
            <a:pPr marL="342900" indent="-342900">
              <a:buSzPct val="25000"/>
              <a:buFont typeface="Wingdings" charset="2"/>
              <a:buChar char="u"/>
            </a:pPr>
            <a:r>
              <a:rPr lang="it-IT" b="1" i="1" dirty="0" err="1" smtClean="0"/>
              <a:t>jbosscache</a:t>
            </a:r>
            <a:r>
              <a:rPr lang="it-IT" b="1" i="1" dirty="0" err="1"/>
              <a:t>-configuration</a:t>
            </a:r>
            <a:r>
              <a:rPr lang="it-IT" b="1" i="1" dirty="0"/>
              <a:t>: </a:t>
            </a:r>
            <a:r>
              <a:rPr lang="it-IT" dirty="0" err="1"/>
              <a:t>path</a:t>
            </a:r>
            <a:r>
              <a:rPr lang="it-IT" dirty="0"/>
              <a:t> to the JBC </a:t>
            </a:r>
            <a:r>
              <a:rPr lang="it-IT" dirty="0" err="1" smtClean="0"/>
              <a:t>configuration</a:t>
            </a:r>
            <a:r>
              <a:rPr lang="it-IT" dirty="0"/>
              <a:t> </a:t>
            </a:r>
            <a:r>
              <a:rPr lang="it-IT" dirty="0" err="1" smtClean="0"/>
              <a:t>used</a:t>
            </a:r>
            <a:r>
              <a:rPr lang="it-IT" dirty="0" smtClean="0"/>
              <a:t> by </a:t>
            </a:r>
            <a:r>
              <a:rPr lang="it-IT" dirty="0"/>
              <a:t>the </a:t>
            </a:r>
            <a:r>
              <a:rPr lang="it-IT" dirty="0" err="1" smtClean="0"/>
              <a:t>indexer</a:t>
            </a:r>
            <a:endParaRPr lang="it-IT" dirty="0"/>
          </a:p>
          <a:p>
            <a:pPr marL="342900" indent="-342900">
              <a:buSzPct val="25000"/>
              <a:buFont typeface="Wingdings" charset="2"/>
              <a:buChar char="u"/>
            </a:pPr>
            <a:r>
              <a:rPr lang="en-US" b="1" i="1" dirty="0" err="1"/>
              <a:t>jgroups</a:t>
            </a:r>
            <a:r>
              <a:rPr lang="en-US" b="1" i="1" dirty="0"/>
              <a:t>-configuration: </a:t>
            </a:r>
            <a:r>
              <a:rPr lang="en-US" dirty="0"/>
              <a:t>path to the J</a:t>
            </a:r>
            <a:r>
              <a:rPr lang="fr-FR" dirty="0"/>
              <a:t>G</a:t>
            </a:r>
            <a:r>
              <a:rPr lang="en-US" dirty="0" err="1"/>
              <a:t>roups</a:t>
            </a:r>
            <a:r>
              <a:rPr lang="en-US" dirty="0"/>
              <a:t> configuration</a:t>
            </a:r>
          </a:p>
          <a:p>
            <a:pPr marL="342900" indent="-342900">
              <a:buSzPct val="25000"/>
              <a:buFont typeface="Wingdings" charset="2"/>
              <a:buChar char="u"/>
            </a:pPr>
            <a:r>
              <a:rPr lang="de-DE" b="1" i="1" dirty="0" err="1"/>
              <a:t>jbosscache</a:t>
            </a:r>
            <a:r>
              <a:rPr lang="de-DE" b="1" i="1" dirty="0"/>
              <a:t>-cluster-name: </a:t>
            </a:r>
            <a:r>
              <a:rPr lang="de-DE" dirty="0" err="1"/>
              <a:t>name</a:t>
            </a:r>
            <a:r>
              <a:rPr lang="de-DE" dirty="0"/>
              <a:t> </a:t>
            </a:r>
            <a:r>
              <a:rPr lang="de-DE" dirty="0" err="1"/>
              <a:t>of</a:t>
            </a:r>
            <a:r>
              <a:rPr lang="de-DE" dirty="0"/>
              <a:t> </a:t>
            </a:r>
            <a:r>
              <a:rPr lang="de-DE" dirty="0" err="1"/>
              <a:t>the</a:t>
            </a:r>
            <a:r>
              <a:rPr lang="de-DE" dirty="0"/>
              <a:t> </a:t>
            </a:r>
            <a:r>
              <a:rPr lang="de-DE" dirty="0" err="1"/>
              <a:t>cluster</a:t>
            </a:r>
            <a:r>
              <a:rPr lang="de-DE" dirty="0"/>
              <a:t> </a:t>
            </a:r>
            <a:r>
              <a:rPr lang="de-DE" dirty="0" err="1" smtClean="0"/>
              <a:t>used</a:t>
            </a:r>
            <a:r>
              <a:rPr lang="de-DE" dirty="0" smtClean="0"/>
              <a:t> </a:t>
            </a:r>
            <a:r>
              <a:rPr lang="de-DE" dirty="0" err="1"/>
              <a:t>for</a:t>
            </a:r>
            <a:r>
              <a:rPr lang="de-DE" dirty="0"/>
              <a:t> </a:t>
            </a:r>
            <a:r>
              <a:rPr lang="de-DE" dirty="0" err="1"/>
              <a:t>the</a:t>
            </a:r>
            <a:r>
              <a:rPr lang="de-DE" dirty="0"/>
              <a:t> </a:t>
            </a:r>
            <a:r>
              <a:rPr lang="de-DE" dirty="0" err="1" smtClean="0"/>
              <a:t>indexer</a:t>
            </a:r>
            <a:endParaRPr lang="de-DE" dirty="0"/>
          </a:p>
          <a:p>
            <a:pPr marL="342900" indent="-342900">
              <a:buSzPct val="25000"/>
              <a:buFont typeface="Wingdings" charset="2"/>
              <a:buChar char="u"/>
            </a:pPr>
            <a:r>
              <a:rPr lang="en-US" b="1" i="1" dirty="0" err="1"/>
              <a:t>jgroups</a:t>
            </a:r>
            <a:r>
              <a:rPr lang="en-US" b="1" i="1" dirty="0"/>
              <a:t>-multiplexer-stack: </a:t>
            </a:r>
            <a:r>
              <a:rPr lang="en-US" dirty="0"/>
              <a:t>enable or not the J</a:t>
            </a:r>
            <a:r>
              <a:rPr lang="fr-FR" dirty="0"/>
              <a:t>G</a:t>
            </a:r>
            <a:r>
              <a:rPr lang="en-US" dirty="0" err="1"/>
              <a:t>roups</a:t>
            </a:r>
            <a:r>
              <a:rPr lang="en-US" dirty="0"/>
              <a:t> Multiplexer (deprecated</a:t>
            </a:r>
            <a:r>
              <a:rPr lang="en-US" dirty="0" smtClean="0"/>
              <a:t>)</a:t>
            </a:r>
          </a:p>
          <a:p>
            <a:pPr marL="342900" indent="-342900">
              <a:buSzPct val="25000"/>
              <a:buFont typeface="Wingdings" charset="2"/>
              <a:buChar char="u"/>
            </a:pPr>
            <a:r>
              <a:rPr lang="fr-FR" b="1" i="1" dirty="0" smtClean="0"/>
              <a:t>i</a:t>
            </a:r>
            <a:r>
              <a:rPr lang="en-US" b="1" i="1" dirty="0" err="1" smtClean="0"/>
              <a:t>ndex</a:t>
            </a:r>
            <a:r>
              <a:rPr lang="en-US" b="1" i="1" dirty="0" smtClean="0"/>
              <a:t>-recovery-mode: </a:t>
            </a:r>
            <a:r>
              <a:rPr lang="en-US" dirty="0" smtClean="0"/>
              <a:t>mode to use to recover the indexes (from-coordinator or from-indexing)</a:t>
            </a:r>
          </a:p>
          <a:p>
            <a:pPr marL="342900" indent="-342900">
              <a:buSzPct val="25000"/>
              <a:buFont typeface="Wingdings" charset="2"/>
              <a:buChar char="u"/>
            </a:pPr>
            <a:r>
              <a:rPr lang="en-US" b="1" i="1" dirty="0"/>
              <a:t>index-recovery-</a:t>
            </a:r>
            <a:r>
              <a:rPr lang="en-US" b="1" i="1" dirty="0" smtClean="0"/>
              <a:t>filter: </a:t>
            </a:r>
            <a:r>
              <a:rPr lang="en-US" dirty="0" smtClean="0"/>
              <a:t>FQN of the filter to use to know if an index recovery is required</a:t>
            </a:r>
            <a:endParaRPr lang="en-US" b="1" i="1" dirty="0"/>
          </a:p>
          <a:p>
            <a:pPr marL="342900" indent="-342900">
              <a:buSzPct val="25000"/>
              <a:buFont typeface="Wingdings" charset="2"/>
              <a:buChar char="u"/>
            </a:pPr>
            <a:endParaRPr lang="en-US" b="1" i="1" dirty="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2939089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Rsynch</a:t>
            </a:r>
            <a:r>
              <a:rPr lang="fr-FR" sz="2400" b="1" dirty="0" smtClean="0"/>
              <a:t> </a:t>
            </a:r>
            <a:r>
              <a:rPr lang="fr-FR" sz="2400" b="1" dirty="0" err="1" smtClean="0"/>
              <a:t>based</a:t>
            </a:r>
            <a:r>
              <a:rPr lang="fr-FR" sz="2400" b="1" dirty="0" smtClean="0"/>
              <a:t> Indexes</a:t>
            </a:r>
          </a:p>
          <a:p>
            <a:pPr>
              <a:buSzPct val="25000"/>
            </a:pPr>
            <a:r>
              <a:rPr lang="en-US" sz="1200" b="1" dirty="0">
                <a:latin typeface="Monaco"/>
                <a:cs typeface="Monaco"/>
              </a:rPr>
              <a:t>&lt;query-handler class="org.exoplatform.services.jcr.impl.core.query.lucene.SearchIndex"&gt;</a:t>
            </a:r>
          </a:p>
          <a:p>
            <a:pPr>
              <a:buSzPct val="25000"/>
            </a:pPr>
            <a:r>
              <a:rPr lang="en-US" sz="1200" b="1" dirty="0">
                <a:latin typeface="Monaco"/>
                <a:cs typeface="Monaco"/>
              </a:rPr>
              <a:t>   &lt;properties&gt;</a:t>
            </a:r>
          </a:p>
          <a:p>
            <a:pPr>
              <a:buSzPct val="25000"/>
            </a:pPr>
            <a:r>
              <a:rPr lang="en-US" sz="1200" b="1" dirty="0">
                <a:latin typeface="Monaco"/>
                <a:cs typeface="Monaco"/>
              </a:rPr>
              <a:t>      &lt;property name="index-</a:t>
            </a:r>
            <a:r>
              <a:rPr lang="en-US" sz="1200" b="1" dirty="0" err="1">
                <a:latin typeface="Monaco"/>
                <a:cs typeface="Monaco"/>
              </a:rPr>
              <a:t>dir</a:t>
            </a:r>
            <a:r>
              <a:rPr lang="en-US" sz="1200" b="1" dirty="0">
                <a:latin typeface="Monaco"/>
                <a:cs typeface="Monaco"/>
              </a:rPr>
              <a:t>" value="/</a:t>
            </a:r>
            <a:r>
              <a:rPr lang="en-US" sz="1200" b="1" dirty="0" err="1">
                <a:latin typeface="Monaco"/>
                <a:cs typeface="Monaco"/>
              </a:rPr>
              <a:t>var</a:t>
            </a:r>
            <a:r>
              <a:rPr lang="en-US" sz="1200" b="1" dirty="0">
                <a:latin typeface="Monaco"/>
                <a:cs typeface="Monaco"/>
              </a:rPr>
              <a:t>/data/index/repository1/production" /&gt;</a:t>
            </a:r>
          </a:p>
          <a:p>
            <a:pPr>
              <a:buSzPct val="25000"/>
            </a:pPr>
            <a:r>
              <a:rPr lang="en-US" sz="1200" b="1" dirty="0">
                <a:latin typeface="Monaco"/>
                <a:cs typeface="Monaco"/>
              </a:rPr>
              <a:t>      &lt;property name="</a:t>
            </a:r>
            <a:r>
              <a:rPr lang="en-US" sz="1200" b="1" dirty="0" err="1">
                <a:latin typeface="Monaco"/>
                <a:cs typeface="Monaco"/>
              </a:rPr>
              <a:t>changesfilter</a:t>
            </a:r>
            <a:r>
              <a:rPr lang="en-US" sz="1200" b="1" dirty="0">
                <a:latin typeface="Monaco"/>
                <a:cs typeface="Monaco"/>
              </a:rPr>
              <a:t>-class"</a:t>
            </a:r>
          </a:p>
          <a:p>
            <a:pPr>
              <a:buSzPct val="25000"/>
            </a:pPr>
            <a:r>
              <a:rPr lang="en-US" sz="1200" b="1" dirty="0">
                <a:latin typeface="Monaco"/>
                <a:cs typeface="Monaco"/>
              </a:rPr>
              <a:t>         value="org.exoplatform.services.jcr.impl.core.query.jbosscache.JBossCacheIndexChangesFilter"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jbosscache-indexer.xml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udp-mux.xml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-multiplexer-stack" value="false"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-cluster-name" value="JCR-cluster-indexer"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-entry-name" value="index"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-entry-path" value="/</a:t>
            </a:r>
            <a:r>
              <a:rPr lang="en-US" sz="1200" b="1" dirty="0" err="1">
                <a:latin typeface="Monaco"/>
                <a:cs typeface="Monaco"/>
              </a:rPr>
              <a:t>var</a:t>
            </a:r>
            <a:r>
              <a:rPr lang="en-US" sz="1200" b="1" dirty="0">
                <a:latin typeface="Monaco"/>
                <a:cs typeface="Monaco"/>
              </a:rPr>
              <a:t>/data/index"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-port" value="8085"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-user" value="</a:t>
            </a:r>
            <a:r>
              <a:rPr lang="en-US" sz="1200" b="1" dirty="0" err="1">
                <a:latin typeface="Monaco"/>
                <a:cs typeface="Monaco"/>
              </a:rPr>
              <a:t>rsyncexo</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-password" value="</a:t>
            </a:r>
            <a:r>
              <a:rPr lang="en-US" sz="1200" b="1" dirty="0" err="1">
                <a:latin typeface="Monaco"/>
                <a:cs typeface="Monaco"/>
              </a:rPr>
              <a:t>exo</a:t>
            </a:r>
            <a:r>
              <a:rPr lang="en-US" sz="1200" b="1" dirty="0">
                <a:latin typeface="Monaco"/>
                <a:cs typeface="Monaco"/>
              </a:rPr>
              <a:t>" /&gt;</a:t>
            </a:r>
          </a:p>
          <a:p>
            <a:pPr>
              <a:buSzPct val="25000"/>
            </a:pPr>
            <a:r>
              <a:rPr lang="en-US" sz="1200" b="1" dirty="0">
                <a:latin typeface="Monaco"/>
                <a:cs typeface="Monaco"/>
              </a:rPr>
              <a:t>   &lt;/properties&gt;</a:t>
            </a:r>
          </a:p>
          <a:p>
            <a:pPr>
              <a:buSzPct val="25000"/>
            </a:pPr>
            <a:r>
              <a:rPr lang="en-US" sz="1200" b="1" dirty="0">
                <a:latin typeface="Monaco"/>
                <a:cs typeface="Monaco"/>
              </a:rPr>
              <a:t>&lt;/query-handler</a:t>
            </a:r>
            <a:r>
              <a:rPr lang="en-US" sz="1200" b="1" dirty="0" smtClean="0">
                <a:latin typeface="Monaco"/>
                <a:cs typeface="Monaco"/>
              </a:rPr>
              <a:t>&gt;</a:t>
            </a:r>
          </a:p>
          <a:p>
            <a:pPr>
              <a:buSzPct val="25000"/>
            </a:pPr>
            <a:endParaRPr lang="en-US" sz="1200" b="1" dirty="0" smtClean="0">
              <a:latin typeface="Monaco"/>
              <a:cs typeface="Monaco"/>
            </a:endParaRPr>
          </a:p>
          <a:p>
            <a:pPr marL="285750" indent="-285750">
              <a:buSzPct val="25000"/>
              <a:buFont typeface="Wingdings" charset="2"/>
              <a:buChar char="u"/>
            </a:pPr>
            <a:r>
              <a:rPr lang="en-US" b="1" i="1" dirty="0" smtClean="0"/>
              <a:t>index-</a:t>
            </a:r>
            <a:r>
              <a:rPr lang="en-US" b="1" i="1" dirty="0" err="1" smtClean="0"/>
              <a:t>dir</a:t>
            </a:r>
            <a:r>
              <a:rPr lang="en-US" b="1" i="1" dirty="0" smtClean="0"/>
              <a:t>:</a:t>
            </a:r>
            <a:r>
              <a:rPr lang="en-US" dirty="0" smtClean="0"/>
              <a:t> path to the root directory of the indexes. Corresponding to a local directory</a:t>
            </a:r>
          </a:p>
          <a:p>
            <a:pPr marL="342900" indent="-342900">
              <a:buSzPct val="25000"/>
              <a:buFont typeface="Wingdings" charset="2"/>
              <a:buChar char="u"/>
            </a:pPr>
            <a:r>
              <a:rPr lang="en-US" b="1" i="1" dirty="0" err="1" smtClean="0"/>
              <a:t>changesfilter</a:t>
            </a:r>
            <a:r>
              <a:rPr lang="en-US" b="1" i="1" dirty="0" smtClean="0"/>
              <a:t>-class set to </a:t>
            </a:r>
            <a:r>
              <a:rPr lang="en-US" b="1" i="1" dirty="0" err="1" smtClean="0"/>
              <a:t>JBossCacheIndexChangesFilter</a:t>
            </a:r>
            <a:r>
              <a:rPr lang="en-US" b="1" i="1" dirty="0" smtClean="0"/>
              <a:t> to use the </a:t>
            </a:r>
            <a:r>
              <a:rPr lang="en-US" b="1" i="1" dirty="0" err="1" smtClean="0"/>
              <a:t>rsynch</a:t>
            </a:r>
            <a:r>
              <a:rPr lang="en-US" b="1" i="1" dirty="0" smtClean="0"/>
              <a:t> based mode</a:t>
            </a:r>
          </a:p>
          <a:p>
            <a:pPr marL="342900" indent="-342900">
              <a:buSzPct val="25000"/>
              <a:buFont typeface="Wingdings" charset="2"/>
              <a:buChar char="u"/>
            </a:pPr>
            <a:r>
              <a:rPr lang="en-US" b="1" i="1" dirty="0" err="1" smtClean="0"/>
              <a:t>jbosscache</a:t>
            </a:r>
            <a:r>
              <a:rPr lang="en-US" b="1" i="1" dirty="0" smtClean="0"/>
              <a:t>-configuration: </a:t>
            </a:r>
            <a:r>
              <a:rPr lang="en-US" dirty="0" smtClean="0"/>
              <a:t>path to the JBC configuration used by the indexer</a:t>
            </a:r>
          </a:p>
          <a:p>
            <a:pPr marL="342900" indent="-342900">
              <a:buSzPct val="25000"/>
              <a:buFont typeface="Wingdings" charset="2"/>
              <a:buChar char="u"/>
            </a:pPr>
            <a:r>
              <a:rPr lang="en-US" b="1" i="1" dirty="0" err="1" smtClean="0"/>
              <a:t>jgroups</a:t>
            </a:r>
            <a:r>
              <a:rPr lang="en-US" b="1" i="1" dirty="0" smtClean="0"/>
              <a:t>-configuration: </a:t>
            </a:r>
            <a:r>
              <a:rPr lang="en-US" dirty="0" smtClean="0"/>
              <a:t>path to the </a:t>
            </a:r>
            <a:r>
              <a:rPr lang="en-US" dirty="0" err="1" smtClean="0"/>
              <a:t>JGroups</a:t>
            </a:r>
            <a:r>
              <a:rPr lang="en-US" dirty="0" smtClean="0"/>
              <a:t> configuration</a:t>
            </a:r>
          </a:p>
          <a:p>
            <a:pPr marL="342900" indent="-342900">
              <a:buSzPct val="25000"/>
              <a:buFont typeface="Wingdings" charset="2"/>
              <a:buChar char="u"/>
            </a:pPr>
            <a:r>
              <a:rPr lang="en-US" b="1" i="1" dirty="0" err="1" smtClean="0"/>
              <a:t>jbosscache</a:t>
            </a:r>
            <a:r>
              <a:rPr lang="en-US" b="1" i="1" dirty="0" smtClean="0"/>
              <a:t>-cluster-name: </a:t>
            </a:r>
            <a:r>
              <a:rPr lang="en-US" dirty="0" smtClean="0"/>
              <a:t>name of the cluster used for the indexer</a:t>
            </a:r>
          </a:p>
          <a:p>
            <a:pPr marL="342900" indent="-342900">
              <a:buSzPct val="25000"/>
              <a:buFont typeface="Wingdings" charset="2"/>
              <a:buChar char="u"/>
            </a:pPr>
            <a:r>
              <a:rPr lang="en-US" b="1" i="1" dirty="0" err="1" smtClean="0"/>
              <a:t>jgroups</a:t>
            </a:r>
            <a:r>
              <a:rPr lang="en-US" b="1" i="1" dirty="0" smtClean="0"/>
              <a:t>-multiplexer-stack: </a:t>
            </a:r>
            <a:r>
              <a:rPr lang="en-US" dirty="0" smtClean="0"/>
              <a:t>enable or not the </a:t>
            </a:r>
            <a:r>
              <a:rPr lang="en-US" dirty="0" err="1" smtClean="0"/>
              <a:t>JGroups</a:t>
            </a:r>
            <a:r>
              <a:rPr lang="en-US" dirty="0" smtClean="0"/>
              <a:t> Multiplexer (deprecated)</a:t>
            </a:r>
          </a:p>
          <a:p>
            <a:pPr marL="342900" indent="-342900">
              <a:buSzPct val="25000"/>
              <a:buFont typeface="Wingdings" charset="2"/>
              <a:buChar char="u"/>
            </a:pPr>
            <a:r>
              <a:rPr lang="en-US" b="1" i="1" dirty="0" err="1" smtClean="0"/>
              <a:t>rsynch</a:t>
            </a:r>
            <a:r>
              <a:rPr lang="en-US" b="1" i="1" dirty="0" smtClean="0"/>
              <a:t>-*: </a:t>
            </a:r>
            <a:r>
              <a:rPr lang="en-US" dirty="0" smtClean="0"/>
              <a:t>set of parameters required to access the </a:t>
            </a:r>
            <a:r>
              <a:rPr lang="en-US" dirty="0" err="1" smtClean="0"/>
              <a:t>rsynch</a:t>
            </a:r>
            <a:r>
              <a:rPr lang="en-US" dirty="0" smtClean="0"/>
              <a:t> server</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427800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Configuration in JPP 6</a:t>
            </a:r>
          </a:p>
          <a:p>
            <a:pPr>
              <a:buSzPct val="25000"/>
            </a:pPr>
            <a:endParaRPr lang="en-US" sz="2400" b="1" dirty="0" smtClean="0"/>
          </a:p>
          <a:p>
            <a:pPr marL="342900" indent="-342900">
              <a:buSzPct val="25000"/>
              <a:buFont typeface="Wingdings" charset="2"/>
              <a:buChar char="u"/>
            </a:pPr>
            <a:r>
              <a:rPr lang="en-US" sz="2200" b="1" i="1" dirty="0" smtClean="0"/>
              <a:t>In standalone/configuration/, standalone-</a:t>
            </a:r>
            <a:r>
              <a:rPr lang="en-US" sz="2200" b="1" i="1" dirty="0" err="1" smtClean="0"/>
              <a:t>ha.xml</a:t>
            </a:r>
            <a:r>
              <a:rPr lang="en-US" sz="2200" b="1" i="1" dirty="0" smtClean="0"/>
              <a:t> and standalone-full-</a:t>
            </a:r>
            <a:r>
              <a:rPr lang="en-US" sz="2200" b="1" i="1" dirty="0" err="1" smtClean="0"/>
              <a:t>ha.xml</a:t>
            </a:r>
            <a:r>
              <a:rPr lang="en-US" sz="2200" b="1" i="1" dirty="0" smtClean="0"/>
              <a:t> already configured to set the system properties:</a:t>
            </a:r>
          </a:p>
          <a:p>
            <a:pPr marL="800100" lvl="1" indent="-342900">
              <a:buSzPct val="25000"/>
              <a:buFont typeface="Wingdings" charset="2"/>
              <a:buChar char="u"/>
            </a:pPr>
            <a:r>
              <a:rPr lang="en-US" sz="2200" i="1" dirty="0" err="1" smtClean="0"/>
              <a:t>exo.profiles</a:t>
            </a:r>
            <a:r>
              <a:rPr lang="en-US" sz="2200" i="1" dirty="0" smtClean="0"/>
              <a:t> to “cluster”</a:t>
            </a:r>
          </a:p>
          <a:p>
            <a:pPr marL="800100" lvl="1" indent="-342900">
              <a:buSzPct val="25000"/>
              <a:buFont typeface="Wingdings" charset="2"/>
              <a:buChar char="u"/>
            </a:pPr>
            <a:r>
              <a:rPr lang="en-US" sz="2200" i="1" dirty="0" err="1" smtClean="0"/>
              <a:t>gatein.jcr.config.type</a:t>
            </a:r>
            <a:r>
              <a:rPr lang="en-US" sz="2200" i="1" dirty="0" smtClean="0"/>
              <a:t> to “cluster”</a:t>
            </a:r>
          </a:p>
          <a:p>
            <a:pPr marL="800100" lvl="1" indent="-342900">
              <a:buSzPct val="25000"/>
              <a:buFont typeface="Wingdings" charset="2"/>
              <a:buChar char="u"/>
            </a:pPr>
            <a:r>
              <a:rPr lang="en-US" sz="2200" i="1" dirty="0" err="1" smtClean="0"/>
              <a:t>gatein.jcr.index.changefilterclass</a:t>
            </a:r>
            <a:r>
              <a:rPr lang="en-US" sz="2200" i="1" dirty="0" smtClean="0"/>
              <a:t> to “</a:t>
            </a:r>
            <a:r>
              <a:rPr lang="en-US" sz="2200" i="1" dirty="0" err="1" smtClean="0"/>
              <a:t>LocalIndexChangesFilter</a:t>
            </a:r>
            <a:r>
              <a:rPr lang="en-US" sz="2200" i="1" dirty="0" smtClean="0"/>
              <a:t>”</a:t>
            </a:r>
          </a:p>
          <a:p>
            <a:pPr marL="800100" lvl="1" indent="-342900">
              <a:buSzPct val="25000"/>
              <a:buFont typeface="Wingdings" charset="2"/>
              <a:buChar char="u"/>
            </a:pPr>
            <a:r>
              <a:rPr lang="en-US" sz="2200" i="1" dirty="0" err="1" smtClean="0"/>
              <a:t>gatein.jcr.storage.enabled</a:t>
            </a:r>
            <a:r>
              <a:rPr lang="en-US" sz="2200" i="1" dirty="0" smtClean="0"/>
              <a:t> to “false”</a:t>
            </a:r>
          </a:p>
          <a:p>
            <a:pPr marL="342900" indent="-342900">
              <a:buSzPct val="25000"/>
              <a:buFont typeface="Wingdings" charset="2"/>
              <a:buChar char="u"/>
            </a:pPr>
            <a:r>
              <a:rPr lang="en-US" sz="2200" b="1" i="1" dirty="0" smtClean="0"/>
              <a:t>In standalone/configuration/</a:t>
            </a:r>
            <a:r>
              <a:rPr lang="en-US" sz="2200" b="1" i="1" dirty="0" err="1" smtClean="0"/>
              <a:t>gatein</a:t>
            </a:r>
            <a:r>
              <a:rPr lang="en-US" sz="2200" b="1" i="1" dirty="0" smtClean="0"/>
              <a:t>/</a:t>
            </a:r>
            <a:r>
              <a:rPr lang="en-US" sz="2200" b="1" i="1" dirty="0" err="1" smtClean="0"/>
              <a:t>configuration.properties</a:t>
            </a:r>
            <a:r>
              <a:rPr lang="en-US" sz="2200" b="1" i="1" dirty="0" smtClean="0"/>
              <a:t> in case you would like to configure the shared approach, you will need to</a:t>
            </a:r>
          </a:p>
          <a:p>
            <a:pPr marL="800100" lvl="1" indent="-342900">
              <a:buSzPct val="25000"/>
              <a:buFont typeface="Wingdings" charset="2"/>
              <a:buChar char="u"/>
            </a:pPr>
            <a:r>
              <a:rPr lang="en-US" sz="2200" i="1" dirty="0" smtClean="0"/>
              <a:t>Set </a:t>
            </a:r>
            <a:r>
              <a:rPr lang="en-US" sz="2200" i="1" dirty="0" err="1" smtClean="0"/>
              <a:t>gatein.jcr.index.changefilterclass</a:t>
            </a:r>
            <a:r>
              <a:rPr lang="en-US" sz="2200" i="1" dirty="0" smtClean="0"/>
              <a:t>  to </a:t>
            </a:r>
            <a:r>
              <a:rPr lang="en-US" sz="2200" i="1" dirty="0" err="1" smtClean="0"/>
              <a:t>JBossCacheIndexChangesFilter</a:t>
            </a:r>
            <a:r>
              <a:rPr lang="en-US" sz="2200" i="1" dirty="0" smtClean="0"/>
              <a:t> by uncommenting a line</a:t>
            </a:r>
          </a:p>
          <a:p>
            <a:pPr marL="800100" lvl="1" indent="-342900">
              <a:buSzPct val="25000"/>
              <a:buFont typeface="Wingdings" charset="2"/>
              <a:buChar char="u"/>
            </a:pPr>
            <a:r>
              <a:rPr lang="en-US" sz="2200" i="1" dirty="0" smtClean="0"/>
              <a:t>Set </a:t>
            </a:r>
            <a:r>
              <a:rPr lang="en-US" sz="2200" i="1" dirty="0" err="1" smtClean="0"/>
              <a:t>gatein.jcr.storage.data.dir</a:t>
            </a:r>
            <a:r>
              <a:rPr lang="en-US" sz="2200" i="1" dirty="0" smtClean="0"/>
              <a:t> to the full path of the shared directory that will contain the value storage</a:t>
            </a:r>
          </a:p>
          <a:p>
            <a:pPr marL="800100" lvl="1" indent="-342900">
              <a:buSzPct val="25000"/>
              <a:buFont typeface="Wingdings" charset="2"/>
              <a:buChar char="u"/>
            </a:pPr>
            <a:r>
              <a:rPr lang="en-US" sz="2200" i="1" dirty="0" smtClean="0"/>
              <a:t>Set </a:t>
            </a:r>
            <a:r>
              <a:rPr lang="en-US" sz="2200" i="1" dirty="0" err="1" smtClean="0"/>
              <a:t>gatein.jcr.index.data.dir</a:t>
            </a:r>
            <a:r>
              <a:rPr lang="en-US" sz="2200" i="1" dirty="0" smtClean="0"/>
              <a:t> to the full path of the shared directory that will contain the indexes</a:t>
            </a:r>
          </a:p>
          <a:p>
            <a:pPr marL="800100" lvl="1" indent="-342900">
              <a:buSzPct val="25000"/>
              <a:buFont typeface="Wingdings" charset="2"/>
              <a:buChar char="u"/>
            </a:pPr>
            <a:endParaRPr lang="pl-PL" sz="2200" b="1" i="1" dirty="0" smtClean="0"/>
          </a:p>
          <a:p>
            <a:pPr marL="800100" lvl="1" indent="-342900">
              <a:buSzPct val="25000"/>
              <a:buFont typeface="Wingdings" charset="2"/>
              <a:buChar char="u"/>
            </a:pPr>
            <a:endParaRPr lang="hr-HR" sz="2200" b="1" i="1" dirty="0" smtClean="0"/>
          </a:p>
          <a:p>
            <a:pPr marL="342900" indent="-342900">
              <a:buSzPct val="25000"/>
              <a:buFont typeface="Wingdings" charset="2"/>
              <a:buChar char="u"/>
            </a:pPr>
            <a:endParaRPr lang="en-US" sz="2200" b="1" i="1" dirty="0" smtClean="0"/>
          </a:p>
          <a:p>
            <a:pPr marL="800100" lvl="1" indent="-342900">
              <a:buSzPct val="25000"/>
              <a:buFont typeface="Wingdings" charset="2"/>
              <a:buChar char="u"/>
            </a:pPr>
            <a:endParaRPr lang="en-US" sz="2200" b="1" i="1" dirty="0"/>
          </a:p>
          <a:p>
            <a:pPr marL="800100" lvl="1"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054408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Common issues, troubleshooting, limitations.</a:t>
            </a:r>
            <a:endParaRPr dirty="0"/>
          </a:p>
        </p:txBody>
      </p:sp>
    </p:spTree>
    <p:extLst>
      <p:ext uri="{BB962C8B-B14F-4D97-AF65-F5344CB8AC3E}">
        <p14:creationId xmlns:p14="http://schemas.microsoft.com/office/powerpoint/2010/main" val="2107251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Limitations</a:t>
            </a:r>
          </a:p>
          <a:p>
            <a:pPr>
              <a:buSzPct val="25000"/>
            </a:pPr>
            <a:endParaRPr lang="en-US" sz="2400" b="1" dirty="0" smtClean="0"/>
          </a:p>
          <a:p>
            <a:pPr marL="342900" indent="-342900">
              <a:buSzPct val="25000"/>
              <a:buFont typeface="Wingdings" charset="2"/>
              <a:buChar char="u"/>
            </a:pPr>
            <a:r>
              <a:rPr lang="en-US" sz="2200" b="1" i="1" dirty="0" smtClean="0"/>
              <a:t>The replication must be synchronous to ensure consistency</a:t>
            </a:r>
          </a:p>
          <a:p>
            <a:pPr marL="342900" indent="-342900">
              <a:buSzPct val="25000"/>
              <a:buFont typeface="Wingdings" charset="2"/>
              <a:buChar char="u"/>
            </a:pPr>
            <a:r>
              <a:rPr lang="en-US" sz="2200" b="1" i="1" dirty="0" smtClean="0"/>
              <a:t>Limited linear scalability due to a replicated base architecture</a:t>
            </a:r>
          </a:p>
          <a:p>
            <a:pPr marL="342900" indent="-342900">
              <a:buSzPct val="25000"/>
              <a:buFont typeface="Wingdings" charset="2"/>
              <a:buChar char="u"/>
            </a:pPr>
            <a:r>
              <a:rPr lang="en-US" sz="2200" b="1" i="1" dirty="0" smtClean="0"/>
              <a:t>The configuration must be the same from one node to another, especially the paths (value storage, </a:t>
            </a:r>
            <a:r>
              <a:rPr lang="en-US" sz="2200" b="1" i="1" dirty="0" err="1" smtClean="0"/>
              <a:t>rsynch</a:t>
            </a:r>
            <a:r>
              <a:rPr lang="en-US" sz="2200" b="1" i="1" dirty="0" smtClean="0"/>
              <a:t> </a:t>
            </a:r>
            <a:r>
              <a:rPr lang="en-US" sz="2200" b="1" i="1" dirty="0" err="1" smtClean="0"/>
              <a:t>config</a:t>
            </a:r>
            <a:r>
              <a:rPr lang="en-US" sz="2200" b="1" i="1" dirty="0" smtClean="0"/>
              <a:t>…)</a:t>
            </a:r>
          </a:p>
          <a:p>
            <a:pPr marL="342900" indent="-342900">
              <a:buSzPct val="25000"/>
              <a:buFont typeface="Wingdings" charset="2"/>
              <a:buChar char="u"/>
            </a:pPr>
            <a:r>
              <a:rPr lang="en-US" sz="2200" b="1" i="1" dirty="0" smtClean="0"/>
              <a:t>The cluster nodes must be launched one after the other (no more true since JCR 1.14)</a:t>
            </a:r>
          </a:p>
          <a:p>
            <a:pPr marL="342900" indent="-342900">
              <a:buSzPct val="25000"/>
              <a:buFont typeface="Wingdings" charset="2"/>
              <a:buChar char="u"/>
            </a:pPr>
            <a:r>
              <a:rPr lang="en-US" sz="2200" b="1" i="1" dirty="0" smtClean="0"/>
              <a:t>The running transactions must be suspended before stopping a node (no more true since JCR 1.15)</a:t>
            </a:r>
          </a:p>
          <a:p>
            <a:pPr marL="342900" indent="-342900">
              <a:buSzPct val="25000"/>
              <a:buFont typeface="Wingdings" charset="2"/>
              <a:buChar char="u"/>
            </a:pPr>
            <a:endParaRPr lang="fr-FR"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1802014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Common issues</a:t>
            </a:r>
          </a:p>
          <a:p>
            <a:pPr>
              <a:buSzPct val="25000"/>
            </a:pPr>
            <a:endParaRPr lang="en-US" sz="2400" b="1" dirty="0" smtClean="0"/>
          </a:p>
          <a:p>
            <a:pPr marL="342900" indent="-342900">
              <a:buSzPct val="25000"/>
              <a:buFont typeface="Wingdings" charset="2"/>
              <a:buChar char="u"/>
            </a:pPr>
            <a:r>
              <a:rPr lang="en-US" sz="2000" b="1" i="1" dirty="0" err="1" smtClean="0"/>
              <a:t>NoSuchDirectoryException</a:t>
            </a:r>
            <a:r>
              <a:rPr lang="en-US" sz="2000" b="1" i="1" dirty="0" smtClean="0"/>
              <a:t>: directory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-system/_n' does not exist or </a:t>
            </a:r>
            <a:r>
              <a:rPr lang="en-US" sz="2000" b="1" i="1" dirty="0" err="1" smtClean="0"/>
              <a:t>IOException</a:t>
            </a:r>
            <a:r>
              <a:rPr lang="en-US" sz="2000" b="1" i="1" dirty="0" smtClean="0"/>
              <a:t>: Cannot delete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a:t>
            </a:r>
            <a:r>
              <a:rPr lang="en-US" sz="2000" b="1" i="1" dirty="0" err="1" smtClean="0"/>
              <a:t>redo.log</a:t>
            </a:r>
            <a:r>
              <a:rPr lang="en-US" sz="2000" b="1" i="1" dirty="0" smtClean="0"/>
              <a:t> or </a:t>
            </a:r>
            <a:r>
              <a:rPr lang="en-US" sz="2000" b="1" i="1" dirty="0" err="1" smtClean="0"/>
              <a:t>IOException</a:t>
            </a:r>
            <a:r>
              <a:rPr lang="en-US" sz="2000" b="1" i="1" dirty="0" smtClean="0"/>
              <a:t>: Stale NFS file handle:</a:t>
            </a:r>
            <a:r>
              <a:rPr lang="en-US" sz="2000" dirty="0" smtClean="0"/>
              <a:t> it occurs with the shared mode when </a:t>
            </a:r>
            <a:r>
              <a:rPr lang="en-US" sz="2000" dirty="0" err="1" smtClean="0"/>
              <a:t>jgroups</a:t>
            </a:r>
            <a:r>
              <a:rPr lang="en-US" sz="2000" dirty="0" smtClean="0"/>
              <a:t> is not properly configured such that the nodes don’t see each other so they are all in Read and Write mode which is not allowed</a:t>
            </a:r>
          </a:p>
          <a:p>
            <a:pPr marL="342900" indent="-342900">
              <a:buSzPct val="25000"/>
              <a:buFont typeface="Wingdings" charset="2"/>
              <a:buChar char="u"/>
            </a:pPr>
            <a:r>
              <a:rPr lang="en-US" sz="2000" b="1" i="1" dirty="0" err="1" smtClean="0"/>
              <a:t>TimeoutException</a:t>
            </a:r>
            <a:r>
              <a:rPr lang="en-US" sz="2000" b="1" i="1" dirty="0" smtClean="0"/>
              <a:t>: Unable to acquire lock on </a:t>
            </a:r>
            <a:r>
              <a:rPr lang="en-US" sz="2000" b="1" i="1" dirty="0" err="1" smtClean="0"/>
              <a:t>Fqn</a:t>
            </a:r>
            <a:r>
              <a:rPr lang="en-US" sz="2000" b="1" i="1" dirty="0" smtClean="0"/>
              <a:t>, this issue could be due to:</a:t>
            </a:r>
          </a:p>
          <a:p>
            <a:pPr marL="800100" lvl="1" indent="-342900">
              <a:buSzPct val="25000"/>
              <a:buFont typeface="Wingdings" charset="2"/>
              <a:buChar char="u"/>
            </a:pPr>
            <a:r>
              <a:rPr lang="en-US" b="1" i="1" dirty="0" smtClean="0"/>
              <a:t>Deadlock: </a:t>
            </a:r>
            <a:r>
              <a:rPr lang="en-US" dirty="0" smtClean="0"/>
              <a:t>We have 2 concurrent threads blocked because the first thread holds the lock on a cache entry locally and wants to acquire the lock of this entry on the second cluster node and the second thread holds the lock on the same cache entry on the second cluster node and wants to acquire the lock on this entry on the first cluster node.</a:t>
            </a:r>
            <a:endParaRPr lang="en-US" b="1" i="1" dirty="0" smtClean="0"/>
          </a:p>
          <a:p>
            <a:pPr marL="800100" lvl="1" indent="-342900">
              <a:buSzPct val="25000"/>
              <a:buFont typeface="Wingdings" charset="2"/>
              <a:buChar char="u"/>
            </a:pPr>
            <a:r>
              <a:rPr lang="en-US" b="1" i="1" dirty="0" smtClean="0"/>
              <a:t>Slow transaction: </a:t>
            </a:r>
            <a:r>
              <a:rPr lang="en-US" dirty="0" smtClean="0"/>
              <a:t>We have a thread that performs a transaction that lasts more than $ {</a:t>
            </a:r>
            <a:r>
              <a:rPr lang="en-US" dirty="0" err="1" smtClean="0"/>
              <a:t>lockAcquisitionTimeout</a:t>
            </a:r>
            <a:r>
              <a:rPr lang="en-US" dirty="0" smtClean="0"/>
              <a:t>} (here 20 seconds) and that holds several locks on cache entries and we have concurrent threads that would like to acquire the lock on one or several </a:t>
            </a:r>
            <a:r>
              <a:rPr lang="en-US" smtClean="0"/>
              <a:t>cache entries already </a:t>
            </a:r>
            <a:r>
              <a:rPr lang="en-US" dirty="0" smtClean="0"/>
              <a:t>owned by the thread that performs the slow transaction.</a:t>
            </a:r>
          </a:p>
          <a:p>
            <a:pPr marL="342900" indent="-342900">
              <a:buSzPct val="25000"/>
              <a:buFont typeface="Wingdings" charset="2"/>
              <a:buChar char="u"/>
            </a:pPr>
            <a:r>
              <a:rPr lang="en-US" sz="2000" b="1" i="1" dirty="0" err="1" smtClean="0"/>
              <a:t>org.jboss.cache.ReplicationException</a:t>
            </a:r>
            <a:r>
              <a:rPr lang="en-US" sz="2000" b="1" i="1" dirty="0" smtClean="0"/>
              <a:t>:</a:t>
            </a:r>
            <a:r>
              <a:rPr lang="en-US" sz="2000" dirty="0" smtClean="0"/>
              <a:t> Generally due to a </a:t>
            </a:r>
            <a:r>
              <a:rPr lang="en-US" sz="2000" dirty="0" err="1" smtClean="0"/>
              <a:t>jgroups</a:t>
            </a:r>
            <a:r>
              <a:rPr lang="en-US" sz="2000" dirty="0" smtClean="0"/>
              <a:t> </a:t>
            </a:r>
            <a:r>
              <a:rPr lang="en-US" sz="2000" dirty="0" err="1" smtClean="0"/>
              <a:t>config</a:t>
            </a:r>
            <a:r>
              <a:rPr lang="en-US" sz="2000" dirty="0" smtClean="0"/>
              <a:t> or a network issue or an overloaded network</a:t>
            </a:r>
            <a:endParaRPr lang="en-US" sz="2000" b="1" i="1" dirty="0" smtClean="0"/>
          </a:p>
        </p:txBody>
      </p:sp>
    </p:spTree>
    <p:extLst>
      <p:ext uri="{BB962C8B-B14F-4D97-AF65-F5344CB8AC3E}">
        <p14:creationId xmlns:p14="http://schemas.microsoft.com/office/powerpoint/2010/main" val="626690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Clustering, replication</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a:solidFill>
                  <a:srgbClr val="FFA300"/>
                </a:solidFill>
                <a:latin typeface="Arial"/>
                <a:ea typeface="MS Gothic"/>
              </a:rPr>
              <a:t>Table of Contents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Clustering architecture,</a:t>
            </a:r>
          </a:p>
          <a:p>
            <a:pPr marL="914400" lvl="1" indent="-457200">
              <a:lnSpc>
                <a:spcPct val="100000"/>
              </a:lnSpc>
              <a:buSzPct val="25000"/>
              <a:buFont typeface="Wingdings" charset="2"/>
              <a:buChar char="u"/>
            </a:pPr>
            <a:r>
              <a:rPr lang="en-US" sz="3600" b="1" i="1" dirty="0">
                <a:solidFill>
                  <a:srgbClr val="4C4C4C"/>
                </a:solidFill>
                <a:latin typeface="+mj-lt"/>
                <a:ea typeface="MS Gothic"/>
              </a:rPr>
              <a:t>Index replication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Standard settings,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issues, troubleshooting, limitations.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Clustering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10" y="2619623"/>
            <a:ext cx="1392328" cy="523220"/>
          </a:xfrm>
          <a:prstGeom prst="rect">
            <a:avLst/>
          </a:prstGeom>
          <a:noFill/>
        </p:spPr>
        <p:txBody>
          <a:bodyPr wrap="none" rtlCol="0">
            <a:spAutoFit/>
          </a:bodyPr>
          <a:lstStyle/>
          <a:p>
            <a:pPr algn="ctr"/>
            <a:r>
              <a:rPr lang="fr-FR" sz="1400" dirty="0" err="1" smtClean="0"/>
              <a:t>Replication</a:t>
            </a:r>
            <a:r>
              <a:rPr lang="fr-FR" sz="1400" dirty="0" smtClean="0"/>
              <a:t> </a:t>
            </a:r>
          </a:p>
          <a:p>
            <a:pPr algn="ctr"/>
            <a:r>
              <a:rPr lang="fr-FR" sz="1400" dirty="0" err="1" smtClean="0"/>
              <a:t>based</a:t>
            </a:r>
            <a:r>
              <a:rPr lang="fr-FR" sz="1400" dirty="0" smtClean="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227" name="Cylindre 226"/>
          <p:cNvSpPr/>
          <p:nvPr/>
        </p:nvSpPr>
        <p:spPr>
          <a:xfrm>
            <a:off x="3002945" y="5476300"/>
            <a:ext cx="1152654" cy="1216152"/>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cxnSp>
        <p:nvCxnSpPr>
          <p:cNvPr id="229" name="Connecteur droit avec flèche 228"/>
          <p:cNvCxnSpPr>
            <a:stCxn id="3" idx="2"/>
          </p:cNvCxnSpPr>
          <p:nvPr/>
        </p:nvCxnSpPr>
        <p:spPr>
          <a:xfrm>
            <a:off x="1322878" y="5324981"/>
            <a:ext cx="1852028" cy="296825"/>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1" name="Connecteur droit avec flèche 230"/>
          <p:cNvCxnSpPr/>
          <p:nvPr/>
        </p:nvCxnSpPr>
        <p:spPr>
          <a:xfrm flipH="1">
            <a:off x="3528643" y="5132450"/>
            <a:ext cx="843736" cy="489356"/>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6" name="Connecteur droit avec flèche 235"/>
          <p:cNvCxnSpPr/>
          <p:nvPr/>
        </p:nvCxnSpPr>
        <p:spPr>
          <a:xfrm flipH="1">
            <a:off x="3915718" y="5145678"/>
            <a:ext cx="4690051" cy="476128"/>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459778" cy="461665"/>
          </a:xfrm>
          <a:prstGeom prst="rect">
            <a:avLst/>
          </a:prstGeom>
          <a:noFill/>
        </p:spPr>
        <p:txBody>
          <a:bodyPr wrap="none" rtlCol="0">
            <a:spAutoFit/>
          </a:bodyPr>
          <a:lstStyle/>
          <a:p>
            <a:r>
              <a:rPr lang="fr-FR" sz="2400" b="1" dirty="0" err="1" smtClean="0"/>
              <a:t>Shared</a:t>
            </a:r>
            <a:r>
              <a:rPr lang="fr-FR" sz="2400" b="1" dirty="0" smtClean="0"/>
              <a:t> Indexes</a:t>
            </a:r>
            <a:endParaRPr lang="fr-FR"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220229" cy="461665"/>
          </a:xfrm>
          <a:prstGeom prst="rect">
            <a:avLst/>
          </a:prstGeom>
          <a:noFill/>
        </p:spPr>
        <p:txBody>
          <a:bodyPr wrap="none" rtlCol="0">
            <a:spAutoFit/>
          </a:bodyPr>
          <a:lstStyle/>
          <a:p>
            <a:r>
              <a:rPr lang="fr-FR" sz="2400" b="1" dirty="0" smtClean="0"/>
              <a:t>Local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026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4967237"/>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p:nvPr/>
        </p:nvCxnSpPr>
        <p:spPr>
          <a:xfrm>
            <a:off x="6780016" y="5013328"/>
            <a:ext cx="681013" cy="1455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3332162" cy="461665"/>
          </a:xfrm>
          <a:prstGeom prst="rect">
            <a:avLst/>
          </a:prstGeom>
          <a:noFill/>
        </p:spPr>
        <p:txBody>
          <a:bodyPr wrap="none" rtlCol="0">
            <a:spAutoFit/>
          </a:bodyPr>
          <a:lstStyle/>
          <a:p>
            <a:r>
              <a:rPr lang="fr-FR" sz="2400" b="1" dirty="0" err="1" smtClean="0"/>
              <a:t>Rsync-based</a:t>
            </a:r>
            <a:r>
              <a:rPr lang="fr-FR" sz="2400" b="1" dirty="0" smtClean="0"/>
              <a:t>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46" name="Connecteur droit avec flèche 45"/>
          <p:cNvCxnSpPr/>
          <p:nvPr/>
        </p:nvCxnSpPr>
        <p:spPr>
          <a:xfrm>
            <a:off x="1927908" y="6439680"/>
            <a:ext cx="7490374" cy="0"/>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4" name="ZoneTexte 53"/>
          <p:cNvSpPr txBox="1"/>
          <p:nvPr/>
        </p:nvSpPr>
        <p:spPr>
          <a:xfrm>
            <a:off x="3210433" y="6131903"/>
            <a:ext cx="683475" cy="307777"/>
          </a:xfrm>
          <a:prstGeom prst="rect">
            <a:avLst/>
          </a:prstGeom>
          <a:noFill/>
        </p:spPr>
        <p:txBody>
          <a:bodyPr wrap="none" rtlCol="0">
            <a:spAutoFit/>
          </a:bodyPr>
          <a:lstStyle/>
          <a:p>
            <a:pPr algn="ctr"/>
            <a:r>
              <a:rPr lang="en-US" sz="1400" dirty="0" err="1" smtClean="0"/>
              <a:t>Rsync</a:t>
            </a:r>
            <a:endParaRPr lang="en-US" sz="1400" dirty="0"/>
          </a:p>
        </p:txBody>
      </p:sp>
      <p:sp>
        <p:nvSpPr>
          <p:cNvPr id="55" name="ZoneTexte 54"/>
          <p:cNvSpPr txBox="1"/>
          <p:nvPr/>
        </p:nvSpPr>
        <p:spPr>
          <a:xfrm>
            <a:off x="7637424" y="6131903"/>
            <a:ext cx="683475" cy="307777"/>
          </a:xfrm>
          <a:prstGeom prst="rect">
            <a:avLst/>
          </a:prstGeom>
          <a:noFill/>
        </p:spPr>
        <p:txBody>
          <a:bodyPr wrap="none" rtlCol="0">
            <a:spAutoFit/>
          </a:bodyPr>
          <a:lstStyle/>
          <a:p>
            <a:pPr algn="ctr"/>
            <a:r>
              <a:rPr lang="en-US" sz="1400" dirty="0" err="1" smtClean="0"/>
              <a:t>Rsync</a:t>
            </a:r>
            <a:endParaRPr lang="en-US" sz="1400" dirty="0"/>
          </a:p>
        </p:txBody>
      </p:sp>
    </p:spTree>
    <p:extLst>
      <p:ext uri="{BB962C8B-B14F-4D97-AF65-F5344CB8AC3E}">
        <p14:creationId xmlns:p14="http://schemas.microsoft.com/office/powerpoint/2010/main" val="46487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Index replication strategies</a:t>
            </a:r>
            <a:endParaRPr dirty="0"/>
          </a:p>
        </p:txBody>
      </p:sp>
    </p:spTree>
    <p:extLst>
      <p:ext uri="{BB962C8B-B14F-4D97-AF65-F5344CB8AC3E}">
        <p14:creationId xmlns:p14="http://schemas.microsoft.com/office/powerpoint/2010/main" val="2440333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r>
              <a:rPr lang="en-US" sz="3500" dirty="0">
                <a:solidFill>
                  <a:srgbClr val="FFA300"/>
                </a:solidFill>
                <a:ea typeface="MS Gothic"/>
              </a:rPr>
              <a:t>Index replication </a:t>
            </a:r>
            <a:r>
              <a:rPr lang="en-US" sz="3500" dirty="0" smtClean="0">
                <a:solidFill>
                  <a:srgbClr val="FFA300"/>
                </a:solidFill>
                <a:ea typeface="MS Gothic"/>
              </a:rPr>
              <a:t>strategies</a:t>
            </a:r>
            <a:endParaRPr lang="en-US" sz="3500"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296551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12461</TotalTime>
  <Words>3076</Words>
  <Application>Microsoft Macintosh PowerPoint</Application>
  <PresentationFormat>Personnalisé</PresentationFormat>
  <Paragraphs>375</Paragraphs>
  <Slides>27</Slides>
  <Notes>20</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cp:keywords/>
  <dc:description/>
  <cp:lastModifiedBy>Nicolas</cp:lastModifiedBy>
  <cp:revision>354</cp:revision>
  <dcterms:modified xsi:type="dcterms:W3CDTF">2013-04-16T14:14:47Z</dcterms:modified>
  <cp:category/>
</cp:coreProperties>
</file>