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0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307" r:id="rId13"/>
    <p:sldId id="308" r:id="rId14"/>
    <p:sldId id="309" r:id="rId15"/>
    <p:sldId id="306" r:id="rId16"/>
    <p:sldId id="292" r:id="rId17"/>
    <p:sldId id="293" r:id="rId18"/>
    <p:sldId id="294" r:id="rId19"/>
    <p:sldId id="302" r:id="rId20"/>
    <p:sldId id="303" r:id="rId21"/>
    <p:sldId id="305" r:id="rId22"/>
    <p:sldId id="304" r:id="rId23"/>
    <p:sldId id="295" r:id="rId24"/>
    <p:sldId id="301" r:id="rId25"/>
    <p:sldId id="311" r:id="rId26"/>
    <p:sldId id="296" r:id="rId27"/>
    <p:sldId id="310" r:id="rId28"/>
    <p:sldId id="289" r:id="rId29"/>
  </p:sldIdLst>
  <p:sldSz cx="9906000" cy="6858000" type="A4"/>
  <p:notesSz cx="7772400" cy="10058400"/>
  <p:defaultTextStyle>
    <a:defPPr>
      <a:defRPr lang="en-GB"/>
    </a:defPPr>
    <a:lvl1pPr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379569" indent="-191917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572908" indent="-187652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766246" indent="-190495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959585" indent="-189074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047113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456536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2865958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275381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6" autoAdjust="0"/>
  </p:normalViewPr>
  <p:slideViewPr>
    <p:cSldViewPr>
      <p:cViewPr>
        <p:scale>
          <a:sx n="94" d="100"/>
          <a:sy n="94" d="100"/>
        </p:scale>
        <p:origin x="-432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3967860" indent="-33558437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023557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432979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842402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047113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6536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5958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5381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26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AD35EDD-1FEE-4FD2-B929-6096066949A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36A6F5D-E923-41C1-9228-36630D55006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9D723FD-9552-4F69-9192-896B5EE6EDD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29E8C92-C7E0-4C7B-98F1-11E51420D43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2BB3935-E35E-4FE2-AFEE-E6AEA4FB1D2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23C87A4-3B8C-4291-816B-DC56F2A0D23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2CDED0C6-9DF1-478B-8B4C-916C279B5AD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DB16B96-28F3-4F85-B7CB-B363740620D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BD3AB14-E041-4B2A-8E7E-25195A0A156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922CF0A-DD42-4B43-A955-016691216C7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1D59B14-D013-42D1-836B-3D9CE244BBC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6E8F03E-FC1D-428E-B811-5F20D0A99BB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88DB380-A881-4A82-89F3-52D02D2B61B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B1925F1-E193-438D-9398-C0717F9899F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EBB7955-3151-41A4-B823-5FA2DBC8513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FCBAF89-5569-424E-9EB2-A826342ED1F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9914B9A-8963-443F-84FF-2E61ED15C69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10A8871-B1FA-4242-8EBA-F39E80AE8E43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A7CC3E5-C161-4999-BB06-AA7AD0B576C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717D61B-E075-4F83-864F-4C1484B4577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0E2C30E-1671-4488-A2A3-8E59AB52E16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2430DC9-CF95-4732-B9CC-B54D5C80AD2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43B3426-FE45-4B10-92B3-12F00CE10D8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01472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3FF9ADF-9006-473C-B789-6C83F2D34F5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E18EF74-8D13-4EB7-8106-071F55958770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50F5595-FD95-42C5-B33F-9A8C85EC31D2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1DEB101-BD45-4097-8462-967570CFFE4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53396A5-591B-49B1-9FF2-63B1AA5267C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8526F30-1652-4A4D-8851-D1CB6B5A444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F42DC585-B266-463D-AF1A-E75F36822C8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906000" cy="6143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1" fontAlgn="base" hangingPunct="1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1" fontAlgn="base" hangingPunct="1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1" fontAlgn="base" hangingPunct="1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1" fontAlgn="base" hangingPunct="1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39065"/>
            <a:ext cx="8906945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232770"/>
            <a:ext cx="8906945" cy="44083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115FDB0-A764-42E0-8E12-DBCD8BBA259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830968"/>
            <a:ext cx="9906000" cy="69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23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45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68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90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1722" indent="-228879" algn="l" defTabSz="409423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pitchFamily="18" charset="2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4565" indent="-234565" algn="l" defTabSz="409423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pitchFamily="32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3348" indent="-3309499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pitchFamily="18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1842402" indent="-204711" algn="l" defTabSz="409423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09423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45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68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90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9906000" cy="6155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94596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87486" y="6247376"/>
            <a:ext cx="3138075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0" fontAlgn="base" hangingPunct="0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0" fontAlgn="base" hangingPunct="0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0" fontAlgn="base" hangingPunct="0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Configuration</a:t>
            </a:r>
            <a:endParaRPr lang="en-GB" sz="2500" b="1" i="1" dirty="0">
              <a:solidFill>
                <a:srgbClr val="333333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All configuration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web.xml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The SSH server key is stored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sshd</a:t>
            </a: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hostkey.pem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2636912"/>
            <a:ext cx="3179564" cy="32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2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Port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connection is configured for the port 5000, SSH on port 2000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Remove access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To remove the telnet access, remove or comment the </a:t>
            </a:r>
            <a:r>
              <a:rPr lang="en-GB" sz="1800" b="1" i="1" dirty="0" smtClean="0">
                <a:solidFill>
                  <a:srgbClr val="4C4C4C"/>
                </a:solidFill>
              </a:rPr>
              <a:t>listeners </a:t>
            </a:r>
            <a:r>
              <a:rPr lang="en-GB" sz="1800" b="1" i="1" dirty="0">
                <a:solidFill>
                  <a:srgbClr val="4C4C4C"/>
                </a:solidFill>
              </a:rPr>
              <a:t>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76871"/>
            <a:ext cx="5616624" cy="13269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6" y="4653136"/>
            <a:ext cx="832788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89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SSH server key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key can be changed by replacing the file WEB-INF/</a:t>
            </a:r>
            <a:r>
              <a:rPr lang="en-GB" sz="1800" b="1" i="1" dirty="0" err="1">
                <a:solidFill>
                  <a:srgbClr val="4C4C4C"/>
                </a:solidFill>
              </a:rPr>
              <a:t>sshd</a:t>
            </a:r>
            <a:r>
              <a:rPr lang="en-GB" sz="1800" b="1" i="1" dirty="0">
                <a:solidFill>
                  <a:srgbClr val="4C4C4C"/>
                </a:solidFill>
              </a:rPr>
              <a:t>/</a:t>
            </a:r>
            <a:r>
              <a:rPr lang="en-GB" sz="1800" b="1" i="1" dirty="0" err="1">
                <a:solidFill>
                  <a:srgbClr val="4C4C4C"/>
                </a:solidFill>
              </a:rPr>
              <a:t>hostkey.pem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Alternatively you can configure the server to use an external file by using the </a:t>
            </a:r>
            <a:r>
              <a:rPr lang="en-GB" sz="1800" b="1" i="1" dirty="0" err="1">
                <a:solidFill>
                  <a:srgbClr val="4C4C4C"/>
                </a:solidFill>
              </a:rPr>
              <a:t>ssh.keypath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parameter in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GB" sz="1800" b="1" i="1" dirty="0">
                <a:solidFill>
                  <a:srgbClr val="4C4C4C"/>
                </a:solidFill>
              </a:rPr>
              <a:t>Uncomment the XML section and change the path to the key file.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356992"/>
            <a:ext cx="756766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44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13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</a:t>
            </a:r>
            <a:r>
              <a:rPr lang="en-GB" sz="4300" dirty="0" smtClean="0">
                <a:solidFill>
                  <a:srgbClr val="FFFFFF"/>
                </a:solidFill>
              </a:rPr>
              <a:t>Commands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789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</a:t>
            </a:r>
            <a:r>
              <a:rPr lang="en-US" sz="1800" b="1" i="1" dirty="0">
                <a:solidFill>
                  <a:srgbClr val="4C4C4C"/>
                </a:solidFill>
              </a:rPr>
              <a:t>connection is done on port 5000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71" y="1700808"/>
            <a:ext cx="9246049" cy="155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04" y="3861048"/>
            <a:ext cx="9145016" cy="14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err="1">
                <a:solidFill>
                  <a:srgbClr val="333333"/>
                </a:solidFill>
              </a:rPr>
              <a:t>PuTTY</a:t>
            </a:r>
            <a:r>
              <a:rPr lang="en-GB" sz="2500" b="1" i="1" dirty="0">
                <a:solidFill>
                  <a:srgbClr val="333333"/>
                </a:solidFill>
              </a:rPr>
              <a:t>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6736" y="1095939"/>
            <a:ext cx="4971339" cy="4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Base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Like Unix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cp, mv,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rm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list not only folder contents but also details of a single node.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SQL select </a:t>
            </a:r>
            <a:r>
              <a:rPr lang="en-US" sz="1800" b="1" i="1" dirty="0" smtClean="0">
                <a:solidFill>
                  <a:srgbClr val="4C4C4C"/>
                </a:solidFill>
              </a:rPr>
              <a:t>command for queries on the JCR (-o for offset and -l for length)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“bye” command in order to disconnect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61" y="2068048"/>
            <a:ext cx="9206397" cy="5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472" y="4323341"/>
            <a:ext cx="9343436" cy="8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Help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Help and Man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--help -h : Lists the command options. Try “cd -h” or “mv -h”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m</a:t>
            </a:r>
            <a:r>
              <a:rPr lang="en-US" sz="1800" b="1" i="1" dirty="0" smtClean="0">
                <a:solidFill>
                  <a:srgbClr val="4C4C4C"/>
                </a:solidFill>
              </a:rPr>
              <a:t>an : Gives a complete manual. Try “man select”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04863"/>
            <a:ext cx="8568952" cy="20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05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Permission Modification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Permissions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Rights: read,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add_node</a:t>
            </a:r>
            <a:r>
              <a:rPr lang="en-US" sz="1800" b="1" i="1" dirty="0" smtClean="0">
                <a:solidFill>
                  <a:srgbClr val="4C4C4C"/>
                </a:solidFill>
              </a:rPr>
              <a:t>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set_property</a:t>
            </a:r>
            <a:r>
              <a:rPr lang="en-US" sz="1800" b="1" i="1" dirty="0" smtClean="0">
                <a:solidFill>
                  <a:srgbClr val="4C4C4C"/>
                </a:solidFill>
              </a:rPr>
              <a:t>, remove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Example of permissions, listing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role:group</a:t>
            </a:r>
            <a:r>
              <a:rPr lang="en-US" sz="1800" b="1" i="1" dirty="0" smtClean="0">
                <a:solidFill>
                  <a:srgbClr val="4C4C4C"/>
                </a:solidFill>
              </a:rPr>
              <a:t> and the right :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[</a:t>
            </a:r>
            <a:r>
              <a:rPr lang="en-US" sz="1800" b="1" i="1" dirty="0">
                <a:solidFill>
                  <a:srgbClr val="4C4C4C"/>
                </a:solidFill>
              </a:rPr>
              <a:t>*:/platform/administrators read,*:/platform/administrators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add_node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set_property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remove</a:t>
            </a:r>
            <a:r>
              <a:rPr lang="en-US" sz="1800" b="1" i="1" dirty="0" smtClean="0">
                <a:solidFill>
                  <a:srgbClr val="4C4C4C"/>
                </a:solidFill>
              </a:rPr>
              <a:t>]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>
                <a:solidFill>
                  <a:srgbClr val="4C4C4C"/>
                </a:solidFill>
              </a:rPr>
              <a:t>s</a:t>
            </a:r>
            <a:r>
              <a:rPr lang="en-US" sz="1800" b="1" i="1" dirty="0" err="1" smtClean="0">
                <a:solidFill>
                  <a:srgbClr val="4C4C4C"/>
                </a:solidFill>
              </a:rPr>
              <a:t>etperm</a:t>
            </a:r>
            <a:r>
              <a:rPr lang="en-US" sz="1800" b="1" i="1" dirty="0" smtClean="0">
                <a:solidFill>
                  <a:srgbClr val="4C4C4C"/>
                </a:solidFill>
              </a:rPr>
              <a:t>: Modify the permissions for any node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717031"/>
            <a:ext cx="9001000" cy="2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04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Session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Commit and rollback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You are working in 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session, that means that </a:t>
            </a:r>
            <a:r>
              <a:rPr lang="en-US" sz="1800" b="1" i="1" dirty="0">
                <a:solidFill>
                  <a:srgbClr val="4C4C4C"/>
                </a:solidFill>
              </a:rPr>
              <a:t>the changes you did in the </a:t>
            </a:r>
            <a:r>
              <a:rPr lang="en-US" sz="1800" b="1" i="1" dirty="0" smtClean="0">
                <a:solidFill>
                  <a:srgbClr val="4C4C4C"/>
                </a:solidFill>
              </a:rPr>
              <a:t>session </a:t>
            </a:r>
            <a:r>
              <a:rPr lang="en-US" sz="1800" b="1" i="1" dirty="0">
                <a:solidFill>
                  <a:srgbClr val="4C4C4C"/>
                </a:solidFill>
              </a:rPr>
              <a:t>are not visible outside of your </a:t>
            </a:r>
            <a:r>
              <a:rPr lang="en-US" sz="1800" b="1" i="1" dirty="0" smtClean="0">
                <a:solidFill>
                  <a:srgbClr val="4C4C4C"/>
                </a:solidFill>
              </a:rPr>
              <a:t>session!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commit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r>
              <a:rPr lang="en-US" sz="1800" b="1" i="1" dirty="0" smtClean="0">
                <a:solidFill>
                  <a:srgbClr val="4C4C4C"/>
                </a:solidFill>
              </a:rPr>
              <a:t> saves the changes you did in the current session.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A node can be provided to save the state of the this nodes and its descendants only. </a:t>
            </a: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Otherwise they are not visible outside of the current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session!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r</a:t>
            </a:r>
            <a:r>
              <a:rPr lang="en-US" sz="1800" b="1" i="1" dirty="0" smtClean="0">
                <a:solidFill>
                  <a:srgbClr val="4C4C4C"/>
                </a:solidFill>
              </a:rPr>
              <a:t>ollback: in order </a:t>
            </a:r>
            <a:r>
              <a:rPr lang="en-US" sz="1800" b="1" i="1" dirty="0">
                <a:solidFill>
                  <a:srgbClr val="4C4C4C"/>
                </a:solidFill>
              </a:rPr>
              <a:t>to </a:t>
            </a:r>
            <a:r>
              <a:rPr lang="en-US" sz="1800" b="1" i="1" dirty="0" smtClean="0">
                <a:solidFill>
                  <a:srgbClr val="4C4C4C"/>
                </a:solidFill>
              </a:rPr>
              <a:t>rollback the </a:t>
            </a:r>
            <a:r>
              <a:rPr lang="en-US" sz="1800" b="1" i="1" dirty="0">
                <a:solidFill>
                  <a:srgbClr val="4C4C4C"/>
                </a:solidFill>
              </a:rPr>
              <a:t>changes of the current session. A node can be provided to rollback the state of the this nodes and its descendants only.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686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Pipe and Distribution Operators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Operators for experts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“|”  </a:t>
            </a:r>
            <a:r>
              <a:rPr lang="en-GB" sz="1800" b="1" i="1" dirty="0">
                <a:solidFill>
                  <a:srgbClr val="4C4C4C"/>
                </a:solidFill>
              </a:rPr>
              <a:t>Pipe Operator: </a:t>
            </a:r>
            <a:r>
              <a:rPr lang="en-GB" sz="1800" b="1" i="1" dirty="0" smtClean="0">
                <a:solidFill>
                  <a:srgbClr val="4C4C4C"/>
                </a:solidFill>
              </a:rPr>
              <a:t>streams </a:t>
            </a:r>
            <a:r>
              <a:rPr lang="en-GB" sz="1800" b="1" i="1" dirty="0">
                <a:solidFill>
                  <a:srgbClr val="4C4C4C"/>
                </a:solidFill>
              </a:rPr>
              <a:t>a command output stream to a command input </a:t>
            </a:r>
            <a:r>
              <a:rPr lang="en-GB" sz="1800" b="1" i="1" dirty="0" smtClean="0">
                <a:solidFill>
                  <a:srgbClr val="4C4C4C"/>
                </a:solidFill>
              </a:rPr>
              <a:t>stream</a:t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/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Example: select * 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exo:article</a:t>
            </a:r>
            <a:r>
              <a:rPr lang="en-GB" sz="1800" b="1" i="1" dirty="0" smtClean="0">
                <a:solidFill>
                  <a:srgbClr val="4C4C4C"/>
                </a:solidFill>
              </a:rPr>
              <a:t> |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addmixin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mix:referenceable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“+” Distributor Operator: Merging(“distributing”) two streams into one stream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After the pipe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Before the pipe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Be careful when using these operators!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8" y="3670672"/>
            <a:ext cx="9156700" cy="406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80" y="4509120"/>
            <a:ext cx="8674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63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Telnet Exporting and Importing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Export – Import 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1800" b="1" i="1" dirty="0" err="1">
                <a:solidFill>
                  <a:srgbClr val="4C4C4C"/>
                </a:solidFill>
              </a:rPr>
              <a:t>nt:file</a:t>
            </a:r>
            <a:r>
              <a:rPr lang="en-US" sz="1800" b="1" i="1" dirty="0">
                <a:solidFill>
                  <a:srgbClr val="4C4C4C"/>
                </a:solidFill>
              </a:rPr>
              <a:t>. The file is in the root folder of the same workspace. Then it is possible to access the file </a:t>
            </a:r>
            <a:r>
              <a:rPr lang="en-US" sz="1800" b="1" i="1" dirty="0" smtClean="0">
                <a:solidFill>
                  <a:srgbClr val="4C4C4C"/>
                </a:solidFill>
              </a:rPr>
              <a:t>using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Import, the other way around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82" y="2780927"/>
            <a:ext cx="9322399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04" y="4509119"/>
            <a:ext cx="9289032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SCP Export and Import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Export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following command will export the node /gadgets in the repository portal-system of the portal container portal: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err="1">
                <a:solidFill>
                  <a:srgbClr val="4C4C4C"/>
                </a:solidFill>
              </a:rPr>
              <a:t>scp</a:t>
            </a:r>
            <a:r>
              <a:rPr lang="en-GB" sz="1800" b="1" i="1" dirty="0">
                <a:solidFill>
                  <a:srgbClr val="4C4C4C"/>
                </a:solidFill>
              </a:rPr>
              <a:t> 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:/production/</a:t>
            </a:r>
            <a:r>
              <a:rPr lang="en-GB" sz="1800" b="1" i="1" dirty="0" err="1">
                <a:solidFill>
                  <a:srgbClr val="4C4C4C"/>
                </a:solidFill>
              </a:rPr>
              <a:t>app:gadgets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>
                <a:solidFill>
                  <a:srgbClr val="4C4C4C"/>
                </a:solidFill>
              </a:rPr>
              <a:t>node will be exported as </a:t>
            </a:r>
            <a:r>
              <a:rPr lang="en-GB" sz="1800" b="1" i="1" dirty="0" err="1">
                <a:solidFill>
                  <a:srgbClr val="4C4C4C"/>
                </a:solidFill>
              </a:rPr>
              <a:t>app_gadgets.xml</a:t>
            </a:r>
            <a:r>
              <a:rPr lang="en-GB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Note that the portal container name is </a:t>
            </a:r>
            <a:r>
              <a:rPr lang="en-GB" sz="1800" b="1" i="1" dirty="0" smtClean="0">
                <a:solidFill>
                  <a:srgbClr val="4C4C4C"/>
                </a:solidFill>
              </a:rPr>
              <a:t>used: “portal”. </a:t>
            </a:r>
            <a:r>
              <a:rPr lang="en-GB" sz="1800" b="1" i="1" dirty="0">
                <a:solidFill>
                  <a:srgbClr val="4C4C4C"/>
                </a:solidFill>
              </a:rPr>
              <a:t>If you do omit it, then the root container will be used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US" sz="1800" b="1" i="1" dirty="0" smtClean="0">
                <a:solidFill>
                  <a:srgbClr val="4C4C4C"/>
                </a:solidFill>
              </a:rPr>
              <a:t>The </a:t>
            </a:r>
            <a:r>
              <a:rPr lang="en-US" sz="1800" b="1" i="1" dirty="0">
                <a:solidFill>
                  <a:srgbClr val="4C4C4C"/>
                </a:solidFill>
              </a:rPr>
              <a:t>exported file format use the JCR system view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2500" b="1" i="1" dirty="0" smtClean="0">
                <a:solidFill>
                  <a:srgbClr val="4C4C4C"/>
                </a:solidFill>
              </a:rPr>
              <a:t>Import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>
                <a:solidFill>
                  <a:srgbClr val="4C4C4C"/>
                </a:solidFill>
              </a:rPr>
              <a:t>gadgets.xml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>
                <a:solidFill>
                  <a:srgbClr val="4C4C4C"/>
                </a:solidFill>
              </a:rPr>
              <a:t>app:gadgets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74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23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  <a:cs typeface="MS Gothic"/>
              </a:rPr>
              <a:t>CRaSH</a:t>
            </a:r>
            <a:r>
              <a:rPr lang="en-GB" sz="4300" dirty="0">
                <a:solidFill>
                  <a:srgbClr val="FFFFFF"/>
                </a:solidFill>
                <a:cs typeface="MS Gothic"/>
              </a:rPr>
              <a:t> </a:t>
            </a:r>
            <a:r>
              <a:rPr lang="en-GB" sz="4300" dirty="0" smtClean="0">
                <a:solidFill>
                  <a:srgbClr val="FFFFFF"/>
                </a:solidFill>
                <a:cs typeface="MS Gothic"/>
              </a:rPr>
              <a:t>Exercises</a:t>
            </a:r>
            <a:endParaRPr lang="en-GB" sz="43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2667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1: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command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</a:t>
            </a:r>
            <a:r>
              <a:rPr lang="en-US" sz="1800" b="1" i="1" dirty="0" err="1">
                <a:solidFill>
                  <a:srgbClr val="4C4C4C"/>
                </a:solidFill>
              </a:rPr>
              <a:t>CRaSH</a:t>
            </a:r>
            <a:r>
              <a:rPr lang="en-US" sz="1800" b="1" i="1" dirty="0">
                <a:solidFill>
                  <a:srgbClr val="4C4C4C"/>
                </a:solidFill>
              </a:rPr>
              <a:t> by </a:t>
            </a:r>
            <a:r>
              <a:rPr lang="en-US" sz="1800" b="1" i="1" dirty="0" err="1">
                <a:solidFill>
                  <a:srgbClr val="4C4C4C"/>
                </a:solidFill>
              </a:rPr>
              <a:t>ssh</a:t>
            </a:r>
            <a:r>
              <a:rPr lang="en-US" sz="1800" b="1" i="1" dirty="0">
                <a:solidFill>
                  <a:srgbClr val="4C4C4C"/>
                </a:solidFill>
              </a:rPr>
              <a:t> (port 2000) or telnet (port 5000</a:t>
            </a:r>
            <a:r>
              <a:rPr lang="en-US" sz="1800" b="1" i="1" dirty="0" smtClean="0">
                <a:solidFill>
                  <a:srgbClr val="4C4C4C"/>
                </a:solidFill>
              </a:rPr>
              <a:t>) (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1800" b="1" i="1" dirty="0" smtClean="0">
                <a:solidFill>
                  <a:srgbClr val="4C4C4C"/>
                </a:solidFill>
              </a:rPr>
              <a:t> password: </a:t>
            </a:r>
            <a:r>
              <a:rPr lang="en-US" sz="1800" b="1" i="1" smtClean="0">
                <a:solidFill>
                  <a:srgbClr val="4C4C4C"/>
                </a:solidFill>
              </a:rPr>
              <a:t>“crash”)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Type in your shell: connect 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collaboration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the commands: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cd, mv, </a:t>
            </a:r>
            <a:r>
              <a:rPr lang="en-US" sz="1800" b="1" i="1" dirty="0" err="1">
                <a:solidFill>
                  <a:srgbClr val="4C4C4C"/>
                </a:solidFill>
              </a:rPr>
              <a:t>rm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Use codes for blanks: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“Sites Content”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Export and import a node. Is it document or system view? Import the node </a:t>
            </a:r>
            <a:r>
              <a:rPr lang="en-US" sz="1800" b="1" i="1" dirty="0" smtClean="0">
                <a:solidFill>
                  <a:srgbClr val="4C4C4C"/>
                </a:solidFill>
              </a:rPr>
              <a:t>2 </a:t>
            </a:r>
            <a:r>
              <a:rPr lang="en-US" sz="1800" b="1" i="1" dirty="0">
                <a:solidFill>
                  <a:srgbClr val="4C4C4C"/>
                </a:solidFill>
              </a:rPr>
              <a:t>times. What happens?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Add a </a:t>
            </a:r>
            <a:r>
              <a:rPr lang="en-US" sz="1800" b="1" i="1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mixin</a:t>
            </a:r>
            <a:r>
              <a:rPr lang="en-US" sz="1800" b="1" i="1" dirty="0">
                <a:solidFill>
                  <a:srgbClr val="4C4C4C"/>
                </a:solidFill>
              </a:rPr>
              <a:t> to an existing node.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(syntax: </a:t>
            </a:r>
            <a:r>
              <a:rPr lang="en-US" sz="1800" dirty="0" err="1">
                <a:solidFill>
                  <a:srgbClr val="4C4C4C"/>
                </a:solidFill>
              </a:rPr>
              <a:t>addmixin</a:t>
            </a:r>
            <a:r>
              <a:rPr lang="en-US" sz="1800" dirty="0">
                <a:solidFill>
                  <a:srgbClr val="4C4C4C"/>
                </a:solidFill>
              </a:rPr>
              <a:t> . </a:t>
            </a:r>
            <a:r>
              <a:rPr lang="en-US" sz="1800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5 different select use cases as seen in http://wiki.exoplatform.org/xwiki/bin/view/JCR/</a:t>
            </a:r>
            <a:r>
              <a:rPr lang="en-US" sz="1800" b="1" i="1" dirty="0" err="1">
                <a:solidFill>
                  <a:srgbClr val="4C4C4C"/>
                </a:solidFill>
              </a:rPr>
              <a:t>JCR+Query+Usecases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For </a:t>
            </a:r>
            <a:r>
              <a:rPr lang="en-US" sz="1800" b="1" i="1" dirty="0">
                <a:solidFill>
                  <a:srgbClr val="4C4C4C"/>
                </a:solidFill>
              </a:rPr>
              <a:t>experts: Create a new command and test </a:t>
            </a:r>
            <a:r>
              <a:rPr lang="en-US" sz="1800" b="1" i="1" dirty="0" smtClean="0">
                <a:solidFill>
                  <a:srgbClr val="4C4C4C"/>
                </a:solidFill>
              </a:rPr>
              <a:t>it</a:t>
            </a:r>
            <a:endParaRPr lang="en-US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2: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SCP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login as root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gtn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Create a new site called “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The configuration of your site is in the workspace portal-system at the path: 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Make an SCP export of your site and import using SCP it on a different server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Export: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US" sz="1800" b="1" i="1" dirty="0">
                <a:solidFill>
                  <a:srgbClr val="4C4C4C"/>
                </a:solidFill>
              </a:rPr>
              <a:t>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Import: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mop_mysite.xml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app:gadgets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Experts: Also export/import the content of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 (</a:t>
            </a:r>
            <a:r>
              <a:rPr lang="en-US" sz="1800" b="1" i="1" smtClean="0">
                <a:solidFill>
                  <a:srgbClr val="4C4C4C"/>
                </a:solidFill>
              </a:rPr>
              <a:t>articles etc.) : </a:t>
            </a:r>
            <a:r>
              <a:rPr lang="en-US" sz="1800" b="1" i="1" dirty="0" smtClean="0">
                <a:solidFill>
                  <a:srgbClr val="4C4C4C"/>
                </a:solidFill>
              </a:rPr>
              <a:t>workspace collaboration, path /sites content/live/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Documentation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http://</a:t>
            </a:r>
            <a:r>
              <a:rPr lang="en-US" sz="1800" b="1" i="1" dirty="0" err="1">
                <a:solidFill>
                  <a:srgbClr val="4C4C4C"/>
                </a:solidFill>
              </a:rPr>
              <a:t>crsh.googlecode.com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svn</a:t>
            </a:r>
            <a:r>
              <a:rPr lang="en-US" sz="1800" b="1" i="1" dirty="0">
                <a:solidFill>
                  <a:srgbClr val="4C4C4C"/>
                </a:solidFill>
              </a:rPr>
              <a:t>/doc/1.0.0-beta18/html/</a:t>
            </a:r>
            <a:r>
              <a:rPr lang="en-US" sz="1800" b="1" i="1" dirty="0" err="1">
                <a:solidFill>
                  <a:srgbClr val="4C4C4C"/>
                </a:solidFill>
              </a:rPr>
              <a:t>index.html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4878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What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 shell for Java Content Repository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Considers the JCR tree as its file system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Basic administration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http://code.google.com/p/crsh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How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webapp</a:t>
            </a:r>
            <a:r>
              <a:rPr lang="en-US" sz="1800" b="1" i="1" dirty="0" smtClean="0">
                <a:solidFill>
                  <a:srgbClr val="4C4C4C"/>
                </a:solidFill>
              </a:rPr>
              <a:t> included in eXo Platform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Written </a:t>
            </a:r>
            <a:r>
              <a:rPr lang="en-US" sz="1800" b="1" i="1" dirty="0">
                <a:solidFill>
                  <a:srgbClr val="4C4C4C"/>
                </a:solidFill>
              </a:rPr>
              <a:t>as a Groovy script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Easy to add new commands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Found in WEB-INF/groovy/commands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Annotated with Args4j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Describe switches and arguments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You can extend the language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700807"/>
            <a:ext cx="3744416" cy="25050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 </a:t>
            </a:r>
            <a:endParaRPr lang="en-GB" sz="13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2724" y="1355168"/>
            <a:ext cx="6742582" cy="4370876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property -&gt;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out.print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property.name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);</a:t>
            </a:r>
            <a:r>
              <a:rPr lang="en-US" sz="21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});</a:t>
            </a: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node.hasProperty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1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 {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node.getProperty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(‘foo’).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getString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</a:t>
            </a:r>
            <a:r>
              <a:rPr lang="en-US" sz="21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 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</a:t>
            </a:r>
            <a:r>
              <a:rPr lang="en-US" sz="21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)) 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1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http://crsh.googlecode.com/svn/doc/1.0.0-beta9/index.html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9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 smtClean="0">
                <a:solidFill>
                  <a:srgbClr val="FFFFFF"/>
                </a:solidFill>
              </a:rPr>
              <a:t>CRaSH</a:t>
            </a:r>
            <a:r>
              <a:rPr lang="en-GB" sz="4300" dirty="0" smtClean="0">
                <a:solidFill>
                  <a:srgbClr val="FFFFFF"/>
                </a:solidFill>
              </a:rPr>
              <a:t> Configuration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4224</TotalTime>
  <Words>1035</Words>
  <Application>Microsoft Macintosh PowerPoint</Application>
  <PresentationFormat>Format A4 (210 x 297 mm)</PresentationFormat>
  <Paragraphs>216</Paragraphs>
  <Slides>26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Groovy integration: property access</vt:lpstr>
      <vt:lpstr>Groovy integration: node child access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66</cp:revision>
  <cp:lastPrinted>2011-05-26T01:06:16Z</cp:lastPrinted>
  <dcterms:created xsi:type="dcterms:W3CDTF">2010-07-08T16:24:23Z</dcterms:created>
  <dcterms:modified xsi:type="dcterms:W3CDTF">2011-11-04T11:40:46Z</dcterms:modified>
</cp:coreProperties>
</file>