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803" r:id="rId3"/>
  </p:sldMasterIdLst>
  <p:notesMasterIdLst>
    <p:notesMasterId r:id="rId35"/>
  </p:notesMasterIdLst>
  <p:sldIdLst>
    <p:sldId id="256" r:id="rId4"/>
    <p:sldId id="268" r:id="rId5"/>
    <p:sldId id="302" r:id="rId6"/>
    <p:sldId id="288" r:id="rId7"/>
    <p:sldId id="275" r:id="rId8"/>
    <p:sldId id="283" r:id="rId9"/>
    <p:sldId id="272" r:id="rId10"/>
    <p:sldId id="289" r:id="rId11"/>
    <p:sldId id="303" r:id="rId12"/>
    <p:sldId id="274" r:id="rId13"/>
    <p:sldId id="284" r:id="rId14"/>
    <p:sldId id="301" r:id="rId15"/>
    <p:sldId id="285" r:id="rId16"/>
    <p:sldId id="286" r:id="rId17"/>
    <p:sldId id="287" r:id="rId18"/>
    <p:sldId id="300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8" r:id="rId27"/>
    <p:sldId id="271" r:id="rId28"/>
    <p:sldId id="276" r:id="rId29"/>
    <p:sldId id="277" r:id="rId30"/>
    <p:sldId id="279" r:id="rId31"/>
    <p:sldId id="280" r:id="rId32"/>
    <p:sldId id="282" r:id="rId33"/>
    <p:sldId id="278" r:id="rId34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83" autoAdjust="0"/>
  </p:normalViewPr>
  <p:slideViewPr>
    <p:cSldViewPr>
      <p:cViewPr varScale="1">
        <p:scale>
          <a:sx n="68" d="100"/>
          <a:sy n="68" d="100"/>
        </p:scale>
        <p:origin x="-968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10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31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3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1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33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60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03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7495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593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8603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76025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83321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07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7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4139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8683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64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25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74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Keywords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Provides a type safe object model for JCR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 Java 5 annotation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Enable development of rich models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Integrates well with Java language with the use of Java Collection and Generics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Advanced features like support for JCR multiple inheritance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Integrates at the Java compiler level via the Java Annotation Processor Tools (APT)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Generation of node type definitions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Details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Object oriented programming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any method you need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Methods are invoked with an appropriate node type, enforced during the compilation.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Productivity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C</a:t>
            </a:r>
            <a:r>
              <a:rPr lang="en-US" sz="2000" b="1" i="1" dirty="0" smtClean="0">
                <a:solidFill>
                  <a:srgbClr val="4C4C4C"/>
                </a:solidFill>
              </a:rPr>
              <a:t>ode completion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Refactoring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Less errors due to typos etc.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Concept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285154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Concept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93782" y="1565259"/>
            <a:ext cx="8715436" cy="4643470"/>
            <a:chOff x="1851025" y="2160588"/>
            <a:chExt cx="5851525" cy="3324225"/>
          </a:xfrm>
        </p:grpSpPr>
        <p:sp>
          <p:nvSpPr>
            <p:cNvPr id="38" name="Rectangle à coins arrondis 9"/>
            <p:cNvSpPr>
              <a:spLocks noChangeArrowheads="1"/>
            </p:cNvSpPr>
            <p:nvPr/>
          </p:nvSpPr>
          <p:spPr bwMode="auto">
            <a:xfrm>
              <a:off x="63261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Session</a:t>
              </a:r>
            </a:p>
          </p:txBody>
        </p:sp>
        <p:sp>
          <p:nvSpPr>
            <p:cNvPr id="39" name="ZoneTexte 29"/>
            <p:cNvSpPr txBox="1">
              <a:spLocks noChangeArrowheads="1"/>
            </p:cNvSpPr>
            <p:nvPr/>
          </p:nvSpPr>
          <p:spPr bwMode="auto">
            <a:xfrm>
              <a:off x="3295650" y="2214563"/>
              <a:ext cx="597535" cy="264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build()</a:t>
              </a:r>
            </a:p>
          </p:txBody>
        </p:sp>
        <p:sp>
          <p:nvSpPr>
            <p:cNvPr id="40" name="Rectangle à coins arrondis 16"/>
            <p:cNvSpPr>
              <a:spLocks noChangeArrowheads="1"/>
            </p:cNvSpPr>
            <p:nvPr/>
          </p:nvSpPr>
          <p:spPr bwMode="auto">
            <a:xfrm>
              <a:off x="1851025" y="2160588"/>
              <a:ext cx="1376363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ＭＳ Ｐゴシック" pitchFamily="-109" charset="-128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ＭＳ Ｐゴシック" pitchFamily="-109" charset="-128"/>
                </a:rPr>
                <a:t> Builder</a:t>
              </a:r>
            </a:p>
          </p:txBody>
        </p:sp>
        <p:sp>
          <p:nvSpPr>
            <p:cNvPr id="41" name="Rectangle à coins arrondis 19"/>
            <p:cNvSpPr>
              <a:spLocks noChangeArrowheads="1"/>
            </p:cNvSpPr>
            <p:nvPr/>
          </p:nvSpPr>
          <p:spPr bwMode="auto">
            <a:xfrm>
              <a:off x="41036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cxnSp>
          <p:nvCxnSpPr>
            <p:cNvPr id="42" name="Connecteur droit 21"/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 flipV="1">
              <a:off x="3227388" y="2582863"/>
              <a:ext cx="876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3" name="Multidocument 34"/>
            <p:cNvSpPr>
              <a:spLocks noChangeArrowheads="1"/>
            </p:cNvSpPr>
            <p:nvPr/>
          </p:nvSpPr>
          <p:spPr bwMode="auto">
            <a:xfrm>
              <a:off x="1974850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classes</a:t>
              </a:r>
            </a:p>
          </p:txBody>
        </p:sp>
        <p:sp>
          <p:nvSpPr>
            <p:cNvPr id="44" name="Multidocument 35"/>
            <p:cNvSpPr>
              <a:spLocks noChangeArrowheads="1"/>
            </p:cNvSpPr>
            <p:nvPr/>
          </p:nvSpPr>
          <p:spPr bwMode="auto">
            <a:xfrm>
              <a:off x="427037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Meta Model</a:t>
              </a:r>
            </a:p>
          </p:txBody>
        </p:sp>
        <p:cxnSp>
          <p:nvCxnSpPr>
            <p:cNvPr id="45" name="Connecteur droit 36"/>
            <p:cNvCxnSpPr>
              <a:cxnSpLocks noChangeShapeType="1"/>
              <a:stCxn id="43" idx="3"/>
              <a:endCxn id="44" idx="1"/>
            </p:cNvCxnSpPr>
            <p:nvPr/>
          </p:nvCxnSpPr>
          <p:spPr bwMode="auto">
            <a:xfrm flipV="1">
              <a:off x="2995613" y="3797300"/>
              <a:ext cx="12747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6" name="Connecteur droit 41"/>
            <p:cNvCxnSpPr>
              <a:cxnSpLocks noChangeShapeType="1"/>
              <a:stCxn id="41" idx="3"/>
              <a:endCxn id="38" idx="1"/>
            </p:cNvCxnSpPr>
            <p:nvPr/>
          </p:nvCxnSpPr>
          <p:spPr bwMode="auto">
            <a:xfrm>
              <a:off x="5480050" y="2582863"/>
              <a:ext cx="84613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7" name="Multidocument 52"/>
            <p:cNvSpPr>
              <a:spLocks noChangeArrowheads="1"/>
            </p:cNvSpPr>
            <p:nvPr/>
          </p:nvSpPr>
          <p:spPr bwMode="auto">
            <a:xfrm>
              <a:off x="647382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Objects</a:t>
              </a:r>
            </a:p>
          </p:txBody>
        </p:sp>
        <p:cxnSp>
          <p:nvCxnSpPr>
            <p:cNvPr id="48" name="Connecteur droit 53"/>
            <p:cNvCxnSpPr>
              <a:cxnSpLocks noChangeShapeType="1"/>
              <a:stCxn id="44" idx="3"/>
              <a:endCxn id="47" idx="1"/>
            </p:cNvCxnSpPr>
            <p:nvPr/>
          </p:nvCxnSpPr>
          <p:spPr bwMode="auto">
            <a:xfrm>
              <a:off x="5291138" y="3797300"/>
              <a:ext cx="1182687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9" name="ZoneTexte 29"/>
            <p:cNvSpPr txBox="1">
              <a:spLocks noChangeArrowheads="1"/>
            </p:cNvSpPr>
            <p:nvPr/>
          </p:nvSpPr>
          <p:spPr bwMode="auto">
            <a:xfrm>
              <a:off x="5583714" y="2214563"/>
              <a:ext cx="597535" cy="264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open()</a:t>
              </a:r>
            </a:p>
          </p:txBody>
        </p:sp>
        <p:sp>
          <p:nvSpPr>
            <p:cNvPr id="50" name="Disque magnétique 57"/>
            <p:cNvSpPr>
              <a:spLocks noChangeArrowheads="1"/>
            </p:cNvSpPr>
            <p:nvPr/>
          </p:nvSpPr>
          <p:spPr bwMode="auto">
            <a:xfrm>
              <a:off x="6672263" y="4660900"/>
              <a:ext cx="701675" cy="823913"/>
            </a:xfrm>
            <a:prstGeom prst="flowChartMagneticDisk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JCR</a:t>
              </a:r>
            </a:p>
          </p:txBody>
        </p:sp>
        <p:sp>
          <p:nvSpPr>
            <p:cNvPr id="51" name="Carré corné 72"/>
            <p:cNvSpPr>
              <a:spLocks noChangeArrowheads="1"/>
            </p:cNvSpPr>
            <p:nvPr/>
          </p:nvSpPr>
          <p:spPr bwMode="auto">
            <a:xfrm>
              <a:off x="4371975" y="4660900"/>
              <a:ext cx="823913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Node type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defs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52" name="Carré corné 73"/>
            <p:cNvSpPr>
              <a:spLocks noChangeArrowheads="1"/>
            </p:cNvSpPr>
            <p:nvPr/>
          </p:nvSpPr>
          <p:spPr bwMode="auto">
            <a:xfrm>
              <a:off x="2071688" y="4660900"/>
              <a:ext cx="822325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Java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classes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Object Lifecycle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60" name="Grouper 35"/>
          <p:cNvGrpSpPr>
            <a:grpSpLocks/>
          </p:cNvGrpSpPr>
          <p:nvPr/>
        </p:nvGrpSpPr>
        <p:grpSpPr bwMode="auto">
          <a:xfrm>
            <a:off x="2079600" y="2708267"/>
            <a:ext cx="5761054" cy="2179643"/>
            <a:chOff x="2319179" y="3083039"/>
            <a:chExt cx="4208621" cy="2185501"/>
          </a:xfrm>
        </p:grpSpPr>
        <p:sp>
          <p:nvSpPr>
            <p:cNvPr id="61" name="Ellipse 3"/>
            <p:cNvSpPr>
              <a:spLocks noChangeArrowheads="1"/>
            </p:cNvSpPr>
            <p:nvPr/>
          </p:nvSpPr>
          <p:spPr bwMode="auto">
            <a:xfrm>
              <a:off x="2319179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Transient</a:t>
              </a:r>
            </a:p>
          </p:txBody>
        </p:sp>
        <p:sp>
          <p:nvSpPr>
            <p:cNvPr id="62" name="Ellipse 4"/>
            <p:cNvSpPr>
              <a:spLocks noChangeArrowheads="1"/>
            </p:cNvSpPr>
            <p:nvPr/>
          </p:nvSpPr>
          <p:spPr bwMode="auto">
            <a:xfrm>
              <a:off x="4225838" y="4738433"/>
              <a:ext cx="515957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Persistent</a:t>
              </a:r>
            </a:p>
          </p:txBody>
        </p:sp>
        <p:sp>
          <p:nvSpPr>
            <p:cNvPr id="63" name="Ellipse 5"/>
            <p:cNvSpPr>
              <a:spLocks noChangeArrowheads="1"/>
            </p:cNvSpPr>
            <p:nvPr/>
          </p:nvSpPr>
          <p:spPr bwMode="auto">
            <a:xfrm>
              <a:off x="6011844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Removed</a:t>
              </a:r>
            </a:p>
          </p:txBody>
        </p:sp>
        <p:cxnSp>
          <p:nvCxnSpPr>
            <p:cNvPr id="64" name="Connecteur droit 6"/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2835135" y="5003486"/>
              <a:ext cx="139070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Connecteur droit 9"/>
            <p:cNvCxnSpPr>
              <a:cxnSpLocks noChangeShapeType="1"/>
              <a:stCxn id="62" idx="6"/>
            </p:cNvCxnSpPr>
            <p:nvPr/>
          </p:nvCxnSpPr>
          <p:spPr bwMode="auto">
            <a:xfrm>
              <a:off x="4741796" y="5003486"/>
              <a:ext cx="127004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6" name="Rectangle à coins arrondis 12"/>
            <p:cNvSpPr>
              <a:spLocks noChangeArrowheads="1"/>
            </p:cNvSpPr>
            <p:nvPr/>
          </p:nvSpPr>
          <p:spPr bwMode="auto">
            <a:xfrm>
              <a:off x="3795610" y="3083039"/>
              <a:ext cx="1376414" cy="842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Session</a:t>
              </a:r>
            </a:p>
          </p:txBody>
        </p:sp>
        <p:cxnSp>
          <p:nvCxnSpPr>
            <p:cNvPr id="67" name="Connecteur en arc 14"/>
            <p:cNvCxnSpPr>
              <a:cxnSpLocks noChangeShapeType="1"/>
              <a:stCxn id="66" idx="2"/>
              <a:endCxn id="61" idx="0"/>
            </p:cNvCxnSpPr>
            <p:nvPr/>
          </p:nvCxnSpPr>
          <p:spPr bwMode="auto">
            <a:xfrm rot="5400000">
              <a:off x="3124177" y="3379588"/>
              <a:ext cx="812619" cy="19050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8" name="Connecteur en arc 18"/>
            <p:cNvCxnSpPr>
              <a:cxnSpLocks noChangeShapeType="1"/>
              <a:stCxn id="66" idx="2"/>
              <a:endCxn id="62" idx="0"/>
            </p:cNvCxnSpPr>
            <p:nvPr/>
          </p:nvCxnSpPr>
          <p:spPr bwMode="auto">
            <a:xfrm rot="5400000">
              <a:off x="4076713" y="4332124"/>
              <a:ext cx="812619" cy="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9" name="ZoneTexte 29"/>
            <p:cNvSpPr txBox="1">
              <a:spLocks noChangeArrowheads="1"/>
            </p:cNvSpPr>
            <p:nvPr/>
          </p:nvSpPr>
          <p:spPr bwMode="auto">
            <a:xfrm>
              <a:off x="2835327" y="3926320"/>
              <a:ext cx="1292891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create()</a:t>
              </a:r>
            </a:p>
          </p:txBody>
        </p:sp>
        <p:sp>
          <p:nvSpPr>
            <p:cNvPr id="70" name="ZoneTexte 30"/>
            <p:cNvSpPr txBox="1">
              <a:spLocks noChangeArrowheads="1"/>
            </p:cNvSpPr>
            <p:nvPr/>
          </p:nvSpPr>
          <p:spPr bwMode="auto">
            <a:xfrm>
              <a:off x="4741796" y="4634236"/>
              <a:ext cx="1431418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destroy()</a:t>
              </a:r>
            </a:p>
          </p:txBody>
        </p:sp>
        <p:sp>
          <p:nvSpPr>
            <p:cNvPr id="71" name="ZoneTexte 31"/>
            <p:cNvSpPr txBox="1">
              <a:spLocks noChangeArrowheads="1"/>
            </p:cNvSpPr>
            <p:nvPr/>
          </p:nvSpPr>
          <p:spPr bwMode="auto">
            <a:xfrm>
              <a:off x="4483261" y="4110986"/>
              <a:ext cx="1431418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persist()</a:t>
              </a:r>
            </a:p>
          </p:txBody>
        </p:sp>
        <p:sp>
          <p:nvSpPr>
            <p:cNvPr id="72" name="ZoneTexte 32"/>
            <p:cNvSpPr txBox="1">
              <a:spLocks noChangeArrowheads="1"/>
            </p:cNvSpPr>
            <p:nvPr/>
          </p:nvSpPr>
          <p:spPr bwMode="auto">
            <a:xfrm>
              <a:off x="2932947" y="4635824"/>
              <a:ext cx="1292891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insert()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579402" y="1422383"/>
            <a:ext cx="1000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err="1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ChromatticSession</a:t>
            </a: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 provides support for interacting with objects life cycle.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Class Generation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9402" y="1279507"/>
            <a:ext cx="1000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Uses APT (Annotation Processor Tool)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79732" y="1993887"/>
            <a:ext cx="5776943" cy="4405330"/>
            <a:chOff x="1949450" y="1809750"/>
            <a:chExt cx="5192713" cy="3946525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951038" y="4400550"/>
              <a:ext cx="5191125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Class loading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949450" y="2876550"/>
              <a:ext cx="5192713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Compiler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949450" y="18097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File.java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5341938" y="18113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.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java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aco"/>
                <a:ea typeface="+mn-ea"/>
                <a:cs typeface="Monaco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949450" y="33591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File.class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341938" y="33607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.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class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-109" charset="0"/>
                <a:ea typeface="Monaco" pitchFamily="-109" charset="0"/>
                <a:cs typeface="Monaco" pitchFamily="-109" charset="0"/>
              </a:endParaRPr>
            </a:p>
          </p:txBody>
        </p:sp>
        <p:cxnSp>
          <p:nvCxnSpPr>
            <p:cNvPr id="58" name="Connecteur droit 7"/>
            <p:cNvCxnSpPr>
              <a:cxnSpLocks noChangeShapeType="1"/>
              <a:stCxn id="54" idx="3"/>
              <a:endCxn id="55" idx="1"/>
            </p:cNvCxnSpPr>
            <p:nvPr/>
          </p:nvCxnSpPr>
          <p:spPr bwMode="auto">
            <a:xfrm>
              <a:off x="3749675" y="2247900"/>
              <a:ext cx="1592263" cy="158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59" name="Connecteur droit 12"/>
            <p:cNvCxnSpPr>
              <a:cxnSpLocks noChangeShapeType="1"/>
              <a:stCxn id="55" idx="2"/>
              <a:endCxn id="57" idx="0"/>
            </p:cNvCxnSpPr>
            <p:nvPr/>
          </p:nvCxnSpPr>
          <p:spPr bwMode="auto">
            <a:xfrm rot="5400000">
              <a:off x="5904707" y="3024981"/>
              <a:ext cx="67310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0" name="Connecteur droit 16"/>
            <p:cNvCxnSpPr>
              <a:cxnSpLocks noChangeShapeType="1"/>
              <a:stCxn id="54" idx="2"/>
              <a:endCxn id="56" idx="0"/>
            </p:cNvCxnSpPr>
            <p:nvPr/>
          </p:nvCxnSpPr>
          <p:spPr bwMode="auto">
            <a:xfrm rot="5400000">
              <a:off x="2512219" y="3023394"/>
              <a:ext cx="673100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9510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Class&lt;File&gt;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3419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Class&lt;</a:t>
              </a: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&gt;</a:t>
              </a:r>
            </a:p>
          </p:txBody>
        </p:sp>
        <p:cxnSp>
          <p:nvCxnSpPr>
            <p:cNvPr id="75" name="Connecteur droit 29"/>
            <p:cNvCxnSpPr>
              <a:cxnSpLocks noChangeShapeType="1"/>
              <a:stCxn id="57" idx="2"/>
              <a:endCxn id="74" idx="0"/>
            </p:cNvCxnSpPr>
            <p:nvPr/>
          </p:nvCxnSpPr>
          <p:spPr bwMode="auto">
            <a:xfrm rot="5400000">
              <a:off x="5920582" y="4558506"/>
              <a:ext cx="64135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7" name="Connecteur droit 32"/>
            <p:cNvCxnSpPr>
              <a:cxnSpLocks noChangeShapeType="1"/>
              <a:stCxn id="56" idx="2"/>
              <a:endCxn id="73" idx="0"/>
            </p:cNvCxnSpPr>
            <p:nvPr/>
          </p:nvCxnSpPr>
          <p:spPr bwMode="auto">
            <a:xfrm rot="16200000" flipH="1">
              <a:off x="2528888" y="4556125"/>
              <a:ext cx="642938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8" name="ZoneTexte 41"/>
            <p:cNvSpPr txBox="1">
              <a:spLocks noChangeArrowheads="1"/>
            </p:cNvSpPr>
            <p:nvPr/>
          </p:nvSpPr>
          <p:spPr bwMode="auto">
            <a:xfrm>
              <a:off x="4137025" y="1879600"/>
              <a:ext cx="6461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APT</a:t>
              </a:r>
            </a:p>
          </p:txBody>
        </p:sp>
        <p:cxnSp>
          <p:nvCxnSpPr>
            <p:cNvPr id="79" name="Connecteur droit 17"/>
            <p:cNvCxnSpPr>
              <a:cxnSpLocks noChangeShapeType="1"/>
              <a:stCxn id="74" idx="1"/>
              <a:endCxn id="73" idx="3"/>
            </p:cNvCxnSpPr>
            <p:nvPr/>
          </p:nvCxnSpPr>
          <p:spPr bwMode="auto">
            <a:xfrm rot="10800000">
              <a:off x="3751263" y="5318125"/>
              <a:ext cx="1590675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80" name="ZoneTexte 29"/>
            <p:cNvSpPr txBox="1">
              <a:spLocks noChangeArrowheads="1"/>
            </p:cNvSpPr>
            <p:nvPr/>
          </p:nvSpPr>
          <p:spPr bwMode="auto">
            <a:xfrm>
              <a:off x="3751263" y="4948238"/>
              <a:ext cx="1590675" cy="330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&lt;&lt;extends&gt;&gt;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Property Mapping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  <a:defRPr/>
            </a:pPr>
            <a:r>
              <a:rPr lang="en-US" dirty="0"/>
              <a:t>Java types are mapped to JCR property types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String as JCR String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Integer/</a:t>
            </a:r>
            <a:r>
              <a:rPr lang="en-US" sz="2400" dirty="0" err="1"/>
              <a:t>int</a:t>
            </a:r>
            <a:r>
              <a:rPr lang="en-US" sz="2400" dirty="0"/>
              <a:t>/Long/long as JCR Long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Boolean/</a:t>
            </a:r>
            <a:r>
              <a:rPr lang="en-US" sz="2400" dirty="0" err="1"/>
              <a:t>boolean</a:t>
            </a:r>
            <a:r>
              <a:rPr lang="en-US" sz="2400" dirty="0"/>
              <a:t> as JCR Boolean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Float/float/Double/double as JCR Double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err="1"/>
              <a:t>java.util.Date</a:t>
            </a:r>
            <a:r>
              <a:rPr lang="en-US" sz="2400" dirty="0"/>
              <a:t> as JCR Calendar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err="1"/>
              <a:t>InputStream</a:t>
            </a:r>
            <a:r>
              <a:rPr lang="en-US" sz="2400" dirty="0"/>
              <a:t> as JCR Binary</a:t>
            </a:r>
          </a:p>
          <a:p>
            <a:pPr marL="3175" indent="0">
              <a:buNone/>
              <a:defRPr/>
            </a:pPr>
            <a:endParaRPr lang="en-US" dirty="0" smtClean="0"/>
          </a:p>
          <a:p>
            <a:pPr marL="3175" indent="0">
              <a:buNone/>
              <a:defRPr/>
            </a:pPr>
            <a:r>
              <a:rPr lang="en-US" dirty="0" smtClean="0"/>
              <a:t>Java </a:t>
            </a:r>
            <a:r>
              <a:rPr lang="en-US" dirty="0" err="1"/>
              <a:t>enum</a:t>
            </a:r>
            <a:r>
              <a:rPr lang="en-US" dirty="0"/>
              <a:t> type mapped to JCR String type</a:t>
            </a:r>
          </a:p>
        </p:txBody>
      </p:sp>
    </p:spTree>
    <p:extLst>
      <p:ext uri="{BB962C8B-B14F-4D97-AF65-F5344CB8AC3E}">
        <p14:creationId xmlns:p14="http://schemas.microsoft.com/office/powerpoint/2010/main" val="65182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Multivalued 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6" y="1552186"/>
            <a:ext cx="10044113" cy="1480436"/>
          </a:xfrm>
        </p:spPr>
        <p:txBody>
          <a:bodyPr>
            <a:normAutofit/>
          </a:bodyPr>
          <a:lstStyle/>
          <a:p>
            <a:pPr>
              <a:buFont typeface="Arial" pitchFamily="-107" charset="0"/>
              <a:buChar char="•"/>
              <a:defRPr/>
            </a:pPr>
            <a:r>
              <a:rPr lang="en-US" dirty="0"/>
              <a:t>JCR types can be multivalued and are mapped either to native array type </a:t>
            </a:r>
            <a:r>
              <a:rPr lang="en-US" dirty="0" smtClean="0"/>
              <a:t>or </a:t>
            </a:r>
            <a:r>
              <a:rPr lang="en-US" dirty="0" err="1" smtClean="0"/>
              <a:t>java.util.List</a:t>
            </a:r>
            <a:r>
              <a:rPr lang="en-US" dirty="0" smtClean="0"/>
              <a:t> </a:t>
            </a:r>
            <a:r>
              <a:rPr lang="en-US" dirty="0"/>
              <a:t>java type</a:t>
            </a:r>
          </a:p>
        </p:txBody>
      </p:sp>
      <p:sp>
        <p:nvSpPr>
          <p:cNvPr id="33796" name="Espace réservé du contenu 2"/>
          <p:cNvSpPr txBox="1">
            <a:spLocks/>
          </p:cNvSpPr>
          <p:nvPr/>
        </p:nvSpPr>
        <p:spPr bwMode="auto">
          <a:xfrm>
            <a:off x="558005" y="2627709"/>
            <a:ext cx="10044113" cy="38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300" b="1">
                <a:latin typeface="Monaco" pitchFamily="-109" charset="0"/>
              </a:rPr>
              <a:t>  int[] getIntArray();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Integer[] getIntegerArray();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List&lt;Integer&gt; getIntegerList();</a:t>
            </a:r>
          </a:p>
        </p:txBody>
      </p:sp>
    </p:spTree>
    <p:extLst>
      <p:ext uri="{BB962C8B-B14F-4D97-AF65-F5344CB8AC3E}">
        <p14:creationId xmlns:p14="http://schemas.microsoft.com/office/powerpoint/2010/main" val="97875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Relationship types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sz="28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Four kinds of relationship</a:t>
            </a:r>
          </a:p>
          <a:p>
            <a:pPr lvl="1"/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Hierarchic: the default one</a:t>
            </a:r>
          </a:p>
          <a:p>
            <a:pPr lvl="1"/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Reference and path provides support for JCR references</a:t>
            </a:r>
          </a:p>
          <a:p>
            <a:pPr lvl="1"/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Embedded enables mapping for super type and </a:t>
            </a:r>
            <a:r>
              <a:rPr lang="en-US" sz="2400" dirty="0" err="1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mixin</a:t>
            </a:r>
            <a:endParaRPr lang="en-US" sz="2400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  <a:p>
            <a:pPr lvl="2"/>
            <a:endParaRPr lang="en-US" sz="2000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What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An object mapping framework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…for Java Content Repository as back end storage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Like Hibernate for relational data bases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http://code.google.com/p/chromattic/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814" y="3636961"/>
            <a:ext cx="4211931" cy="280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Collection mapping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Unordered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Collection&lt;File&gt;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Ordered collection based on JCR node order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List&lt;File&gt;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Associative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Map&lt;String, 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0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JCR multiple inheritance support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MixinType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(name=“votes”)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Votes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void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nt:file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Document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OneToOne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(type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RelationshipType.EMBEDDED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@Owner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Votes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getVotes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11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Parameter type and generics inheritance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Container&lt;T&gt;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OneToMany</a:t>
            </a: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Collection&lt;T&gt;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nt:folder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”)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Directory extends Container&lt;File&gt;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(name=“identities”)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IdentityContainer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&lt;I extends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IdentityObject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&gt; extends Container&lt;I&gt; 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09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</a:p>
        </p:txBody>
      </p:sp>
      <p:sp>
        <p:nvSpPr>
          <p:cNvPr id="38915" name="Espace réservé du contenu 2"/>
          <p:cNvSpPr>
            <a:spLocks noGrp="1"/>
          </p:cNvSpPr>
          <p:nvPr>
            <p:ph idx="1"/>
          </p:nvPr>
        </p:nvSpPr>
        <p:spPr>
          <a:xfrm>
            <a:off x="558006" y="1259557"/>
            <a:ext cx="10044113" cy="2162907"/>
          </a:xfrm>
        </p:spPr>
        <p:txBody>
          <a:bodyPr/>
          <a:lstStyle/>
          <a:p>
            <a:pPr marL="3175" indent="0">
              <a:lnSpc>
                <a:spcPct val="90000"/>
              </a:lnSpc>
              <a:buNone/>
            </a:pPr>
            <a:r>
              <a:rPr lang="en-US" sz="24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The session provides </a:t>
            </a:r>
            <a:r>
              <a:rPr lang="en-US" sz="2400" dirty="0" err="1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  <a:r>
              <a:rPr lang="en-US" sz="24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 for state changes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Entity life cycle changes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State changes (properties)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4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Enables dependency injection integration</a:t>
            </a:r>
          </a:p>
        </p:txBody>
      </p:sp>
      <p:sp>
        <p:nvSpPr>
          <p:cNvPr id="38916" name="Espace réservé du contenu 2"/>
          <p:cNvSpPr txBox="1">
            <a:spLocks/>
          </p:cNvSpPr>
          <p:nvPr/>
        </p:nvSpPr>
        <p:spPr bwMode="auto">
          <a:xfrm>
            <a:off x="558006" y="3347789"/>
            <a:ext cx="10044113" cy="32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public class </a:t>
            </a:r>
            <a:r>
              <a:rPr lang="en-US" sz="1900" b="1" dirty="0" err="1">
                <a:latin typeface="Monaco" pitchFamily="-109" charset="0"/>
              </a:rPr>
              <a:t>InjectingListener</a:t>
            </a:r>
            <a:r>
              <a:rPr lang="en-US" sz="1900" b="1" dirty="0">
                <a:latin typeface="Monaco" pitchFamily="-109" charset="0"/>
              </a:rPr>
              <a:t> implements </a:t>
            </a:r>
            <a:r>
              <a:rPr lang="en-US" sz="1900" b="1" dirty="0" err="1">
                <a:latin typeface="Monaco" pitchFamily="-109" charset="0"/>
              </a:rPr>
              <a:t>LifeCycleListener</a:t>
            </a:r>
            <a:r>
              <a:rPr lang="en-US" sz="1900" b="1" dirty="0">
                <a:latin typeface="Monaco" pitchFamily="-10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900" b="1" dirty="0">
              <a:latin typeface="Monaco" pitchFamily="-10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public created(Object o)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if (o </a:t>
            </a:r>
            <a:r>
              <a:rPr lang="en-US" sz="1900" b="1" dirty="0" err="1">
                <a:latin typeface="Monaco" pitchFamily="-109" charset="0"/>
              </a:rPr>
              <a:t>instanceof</a:t>
            </a:r>
            <a:r>
              <a:rPr lang="en-US" sz="1900" b="1" dirty="0">
                <a:latin typeface="Monaco" pitchFamily="-109" charset="0"/>
              </a:rPr>
              <a:t> 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  ((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)o).</a:t>
            </a:r>
            <a:r>
              <a:rPr lang="en-US" sz="1900" b="1" dirty="0" err="1">
                <a:latin typeface="Monaco" pitchFamily="-109" charset="0"/>
              </a:rPr>
              <a:t>setFramework</a:t>
            </a:r>
            <a:r>
              <a:rPr lang="en-US" sz="1900" b="1" dirty="0">
                <a:latin typeface="Monaco" pitchFamily="-109" charset="0"/>
              </a:rPr>
              <a:t>(framework);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</a:t>
            </a:r>
            <a:r>
              <a:rPr lang="en-US" sz="1900" b="1" dirty="0" smtClean="0">
                <a:latin typeface="Monaco" pitchFamily="-109" charset="0"/>
              </a:rPr>
              <a:t>}</a:t>
            </a:r>
            <a:endParaRPr lang="en-US" sz="1900" b="1" dirty="0">
              <a:latin typeface="Monaco" pitchFamily="-10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…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260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r>
              <a:rPr lang="en-GB" sz="4800" dirty="0" smtClean="0">
                <a:solidFill>
                  <a:srgbClr val="FFFFFF"/>
                </a:solidFill>
              </a:rPr>
              <a:t> </a:t>
            </a:r>
            <a:r>
              <a:rPr lang="en-GB" sz="4800" dirty="0" err="1" smtClean="0">
                <a:solidFill>
                  <a:srgbClr val="FFFFFF"/>
                </a:solidFill>
              </a:rPr>
              <a:t>HowTo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Example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org.chromattic.docs.reference.gettingstarted.Page</a:t>
            </a:r>
            <a:r>
              <a:rPr lang="en-US" sz="2000" b="1" i="1" dirty="0" smtClean="0">
                <a:solidFill>
                  <a:srgbClr val="4C4C4C"/>
                </a:solidFill>
              </a:rPr>
              <a:t> class - an object representation of a web page.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name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web page name and is mapped to the JCR node name.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title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title and is mapped to the JCR title node property of type STRING.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content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content and is mapped to the JCR content node property of type STRING.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Hint: Create an abstract bean class,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will implement this class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 annotations for the mapping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PrimaryType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gs:page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 </a:t>
            </a:r>
            <a:endParaRPr lang="fr-FR" sz="18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class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Page {</a:t>
            </a:r>
          </a:p>
          <a:p>
            <a:pPr>
              <a:lnSpc>
                <a:spcPct val="100000"/>
              </a:lnSpc>
            </a:pPr>
            <a:endParaRPr lang="fr-FR" sz="1800" dirty="0" smtClean="0">
              <a:solidFill>
                <a:srgbClr val="000000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FF0000"/>
                </a:solidFill>
                <a:latin typeface="Courier"/>
              </a:rPr>
              <a:t>@Name</a:t>
            </a: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getName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title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getTitle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void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setTitle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(String title);</a:t>
            </a: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"content"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getContent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en-US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setContent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(String content);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39502" y="125955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Bootstrap:</a:t>
            </a: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ChromatticBuilder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builder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ChromatticBuilder.create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builder.add(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builder.build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en-GB" sz="2800" b="1" i="1" dirty="0" smtClean="0">
              <a:solidFill>
                <a:srgbClr val="333333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Session:</a:t>
            </a:r>
            <a:endParaRPr lang="en-US" sz="1500" b="1" i="1" dirty="0" smtClean="0">
              <a:solidFill>
                <a:srgbClr val="4C4C4C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ChromatticSession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session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chromattic.openSession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try</a:t>
            </a:r>
            <a:endParaRPr lang="fr-FR" sz="2000" b="1" dirty="0" smtClean="0">
              <a:solidFill>
                <a:srgbClr val="7F0055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lvl="1"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session.insert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fr-FR" sz="2000" b="1" dirty="0" smtClean="0">
                <a:solidFill>
                  <a:srgbClr val="2A00FF"/>
                </a:solidFill>
                <a:latin typeface="Courier"/>
              </a:rPr>
              <a:t>"index"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page.setTitle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"Hello Page"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page.setContent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"Hello World"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finally</a:t>
            </a: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{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session.close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}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Build: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Uses APT (Annotation Processor Tool)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Needs a Chromattic APT jar on the class path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Does not modify existing classes, but takes the existing classes and adds new classes.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Maven dependency entry:</a:t>
            </a: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574" y="4442425"/>
            <a:ext cx="7393495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org.chromattic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&gt;chromattic.api&lt;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Multiple Values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Uses a List &lt;?&gt;</a:t>
            </a: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550" y="3970339"/>
            <a:ext cx="861535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/**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Returns the list of the page tags.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@return the list of tags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List&lt;String&gt;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getTags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93650" y="1835621"/>
            <a:ext cx="9174844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en-US" sz="2000" dirty="0" smtClean="0">
                <a:solidFill>
                  <a:srgbClr val="3F7F7F"/>
                </a:solidFill>
                <a:latin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autoCreated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mandatory=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multiple=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"true"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name=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 &lt;</a:t>
            </a:r>
            <a:r>
              <a:rPr lang="fr-FR" sz="2000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sz="2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r>
              <a:rPr lang="en-GB" sz="4800" dirty="0" smtClean="0">
                <a:solidFill>
                  <a:srgbClr val="FFFFFF"/>
                </a:solidFill>
              </a:rPr>
              <a:t> - JCR Comparison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Parent-Child Relation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93650" y="1350945"/>
            <a:ext cx="464347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One to One relation.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Parent  and child is „mappedby“  have a „MappedBy“ and an „OneToOne“ annotation.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The parent is „owner“ of the child.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8558" y="1279507"/>
            <a:ext cx="607854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Code of the site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Owner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 smtClean="0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getRootPage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pPr>
              <a:lnSpc>
                <a:spcPct val="100000"/>
              </a:lnSpc>
            </a:pPr>
            <a:endParaRPr lang="fr-FR" sz="2000" i="1" dirty="0" smtClean="0">
              <a:solidFill>
                <a:srgbClr val="3F5F5F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setRootPage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(Page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50840" y="3565523"/>
            <a:ext cx="5578475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Code of the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 smtClean="0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WebSite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getSite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4508492" y="4888961"/>
            <a:ext cx="6092833" cy="19389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Access code: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session.create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site.setRootPage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assertEquals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(site,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root.getSite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80" y="1282169"/>
            <a:ext cx="7882806" cy="53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3531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– </a:t>
            </a: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Comparison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79402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JCR defines a set of base node types for modeling a file system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r>
              <a:rPr lang="en-US" sz="2000" b="1" i="1" dirty="0" smtClean="0">
                <a:solidFill>
                  <a:srgbClr val="4C4C4C"/>
                </a:solidFill>
              </a:rPr>
              <a:t>: a super type for file and folder, its purpose is mainly to define a common node type for children of a folder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modeling a resource, basically it's 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file, it contains data via a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jcr:content</a:t>
            </a:r>
            <a:r>
              <a:rPr lang="en-US" sz="2000" b="1" i="1" dirty="0" smtClean="0">
                <a:solidFill>
                  <a:srgbClr val="4C4C4C"/>
                </a:solidFill>
              </a:rPr>
              <a:t> child node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nt:folder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folder with children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following examples list the content of a directory structure and we have two versions, one using the native JCR API and one using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objects mapped onto the same node types.</a:t>
            </a: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Way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public void print(Node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 throws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RepositoryException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String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node.getPrimaryType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().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typeName.equals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nt:file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Node content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node.getNode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jcr:content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String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“”;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content.hasProperty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 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content.getProperty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”).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getString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System.out.println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(“File”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 + “:”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);  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 else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typeName.equals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nt:folder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System.out.println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(“Folder “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Iterator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node.getNodes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while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i.hasNext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Node child = (Node)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i.next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print(node);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 else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throw new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IllegalArgumentException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(“print should not be called with the node type 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}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Way – Not type safe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public void print(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throws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RepositoryException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String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node.getPrimaryType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().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nt:file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Node content =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jcr:content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String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“”;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content.hasProperty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 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getProperty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”).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getString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(“File”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 + “:”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  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else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nt:folder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(“Folder “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Iterator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&lt;?&gt;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node.getNodes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while (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i.hasNext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Node child =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(Node)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i.next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print(node);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else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throw new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IllegalArgumentException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(“print should not be called with the node type ” +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}</a:t>
            </a:r>
          </a:p>
          <a:p>
            <a:pPr marL="258763" indent="-255588" eaLnBrk="0">
              <a:lnSpc>
                <a:spcPct val="90000"/>
              </a:lnSpc>
              <a:spcAft>
                <a:spcPts val="0"/>
              </a:spcAft>
              <a:buSzPct val="70000"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Way – provides type safety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void print(File file)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if (file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instanceof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Document)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String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file.getContent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().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(“File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 + “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else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Folder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(Folder)file;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(“Folder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for (File child :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folder.getChildren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())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  print(child);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}  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 marL="258763" indent="-255588" eaLnBrk="0">
              <a:lnSpc>
                <a:spcPct val="90000"/>
              </a:lnSpc>
              <a:spcAft>
                <a:spcPts val="0"/>
              </a:spcAft>
              <a:buSzPct val="70000"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5239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Benefits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615</TotalTime>
  <Words>1739</Words>
  <Application>Microsoft Macintosh PowerPoint</Application>
  <PresentationFormat>Personnalisé</PresentationFormat>
  <Paragraphs>334</Paragraphs>
  <Slides>31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31</vt:i4>
      </vt:variant>
    </vt:vector>
  </HeadingPairs>
  <TitlesOfParts>
    <vt:vector size="34" baseType="lpstr">
      <vt:lpstr>eXo-powerpoint-template</vt:lpstr>
      <vt:lpstr>1_Office Theme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Property mapping</vt:lpstr>
      <vt:lpstr>Multivalued property mapping</vt:lpstr>
      <vt:lpstr>Relationship types</vt:lpstr>
      <vt:lpstr>Collection mapping</vt:lpstr>
      <vt:lpstr>JCR multiple inheritance support</vt:lpstr>
      <vt:lpstr>Parameter type and generics inheritance</vt:lpstr>
      <vt:lpstr>Eventing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35</cp:revision>
  <dcterms:created xsi:type="dcterms:W3CDTF">2010-07-08T16:24:23Z</dcterms:created>
  <dcterms:modified xsi:type="dcterms:W3CDTF">2011-11-25T14:15:49Z</dcterms:modified>
</cp:coreProperties>
</file>