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69"/>
  </p:notesMasterIdLst>
  <p:sldIdLst>
    <p:sldId id="256" r:id="rId4"/>
    <p:sldId id="299" r:id="rId5"/>
    <p:sldId id="259" r:id="rId6"/>
    <p:sldId id="260" r:id="rId7"/>
    <p:sldId id="261" r:id="rId8"/>
    <p:sldId id="300" r:id="rId9"/>
    <p:sldId id="314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5" r:id="rId20"/>
    <p:sldId id="310" r:id="rId21"/>
    <p:sldId id="311" r:id="rId22"/>
    <p:sldId id="312" r:id="rId23"/>
    <p:sldId id="313" r:id="rId24"/>
    <p:sldId id="318" r:id="rId25"/>
    <p:sldId id="322" r:id="rId26"/>
    <p:sldId id="316" r:id="rId27"/>
    <p:sldId id="317" r:id="rId28"/>
    <p:sldId id="319" r:id="rId29"/>
    <p:sldId id="325" r:id="rId30"/>
    <p:sldId id="326" r:id="rId31"/>
    <p:sldId id="320" r:id="rId32"/>
    <p:sldId id="321" r:id="rId33"/>
    <p:sldId id="323" r:id="rId34"/>
    <p:sldId id="324" r:id="rId35"/>
    <p:sldId id="327" r:id="rId36"/>
    <p:sldId id="328" r:id="rId37"/>
    <p:sldId id="329" r:id="rId38"/>
    <p:sldId id="330" r:id="rId39"/>
    <p:sldId id="331" r:id="rId40"/>
    <p:sldId id="337" r:id="rId41"/>
    <p:sldId id="333" r:id="rId42"/>
    <p:sldId id="334" r:id="rId43"/>
    <p:sldId id="348" r:id="rId44"/>
    <p:sldId id="336" r:id="rId45"/>
    <p:sldId id="338" r:id="rId46"/>
    <p:sldId id="339" r:id="rId47"/>
    <p:sldId id="340" r:id="rId48"/>
    <p:sldId id="341" r:id="rId49"/>
    <p:sldId id="342" r:id="rId50"/>
    <p:sldId id="343" r:id="rId51"/>
    <p:sldId id="344" r:id="rId52"/>
    <p:sldId id="345" r:id="rId53"/>
    <p:sldId id="347" r:id="rId54"/>
    <p:sldId id="346" r:id="rId55"/>
    <p:sldId id="349" r:id="rId56"/>
    <p:sldId id="350" r:id="rId57"/>
    <p:sldId id="351" r:id="rId58"/>
    <p:sldId id="352" r:id="rId59"/>
    <p:sldId id="353" r:id="rId60"/>
    <p:sldId id="354" r:id="rId61"/>
    <p:sldId id="355" r:id="rId62"/>
    <p:sldId id="356" r:id="rId63"/>
    <p:sldId id="357" r:id="rId64"/>
    <p:sldId id="358" r:id="rId65"/>
    <p:sldId id="359" r:id="rId66"/>
    <p:sldId id="360" r:id="rId67"/>
    <p:sldId id="293" r:id="rId68"/>
  </p:sldIdLst>
  <p:sldSz cx="11160125" cy="7559675"/>
  <p:notesSz cx="7772400" cy="100584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A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83848" autoAdjust="0"/>
  </p:normalViewPr>
  <p:slideViewPr>
    <p:cSldViewPr snapToGrid="0" snapToObjects="1">
      <p:cViewPr varScale="1">
        <p:scale>
          <a:sx n="73" d="100"/>
          <a:sy n="73" d="100"/>
        </p:scale>
        <p:origin x="-1432" y="-104"/>
      </p:cViewPr>
      <p:guideLst>
        <p:guide orient="horz" pos="2381"/>
        <p:guide pos="3515"/>
      </p:guideLst>
    </p:cSldViewPr>
  </p:slideViewPr>
  <p:outlineViewPr>
    <p:cViewPr>
      <p:scale>
        <a:sx n="33" d="100"/>
        <a:sy n="33" d="100"/>
      </p:scale>
      <p:origin x="0" y="140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fr-FR"/>
              <a:t>Click to edit the notes format</a:t>
            </a:r>
            <a:endParaRPr/>
          </a:p>
        </p:txBody>
      </p:sp>
      <p:sp>
        <p:nvSpPr>
          <p:cNvPr id="22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fr-FR"/>
              <a:t>&lt;header&gt;</a:t>
            </a:r>
            <a:endParaRPr/>
          </a:p>
        </p:txBody>
      </p:sp>
      <p:sp>
        <p:nvSpPr>
          <p:cNvPr id="22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fr-FR"/>
              <a:t>&lt;date/time&gt;</a:t>
            </a:r>
            <a:endParaRPr/>
          </a:p>
        </p:txBody>
      </p:sp>
      <p:sp>
        <p:nvSpPr>
          <p:cNvPr id="22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fr-FR"/>
              <a:t>&lt;footer&gt;</a:t>
            </a:r>
            <a:endParaRPr/>
          </a:p>
        </p:txBody>
      </p:sp>
      <p:sp>
        <p:nvSpPr>
          <p:cNvPr id="23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DCEEBF1E-7622-419C-894E-C7AE9666BE45}" type="slidenum">
              <a:rPr lang="fr-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4714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4398840" y="9555120"/>
            <a:ext cx="3363480" cy="49320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870D5319-DD81-428C-B53E-33FC0F619726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1</a:t>
            </a:fld>
            <a:endParaRPr/>
          </a:p>
        </p:txBody>
      </p:sp>
      <p:sp>
        <p:nvSpPr>
          <p:cNvPr id="310" name="CustomShape 2"/>
          <p:cNvSpPr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F346BBDC-1F62-40F7-B5DF-F0FE00182B52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1</a:t>
            </a:fld>
            <a:endParaRPr/>
          </a:p>
        </p:txBody>
      </p:sp>
      <p:sp>
        <p:nvSpPr>
          <p:cNvPr id="311" name="CustomShape 3"/>
          <p:cNvSpPr/>
          <p:nvPr/>
        </p:nvSpPr>
        <p:spPr>
          <a:xfrm>
            <a:off x="1103400" y="763560"/>
            <a:ext cx="5565240" cy="377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312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0000" cy="4519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398840" y="9555120"/>
            <a:ext cx="3363480" cy="49320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3E64B84B-38F6-4BC3-B579-79BA48C66EE6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2</a:t>
            </a:fld>
            <a:endParaRPr/>
          </a:p>
        </p:txBody>
      </p:sp>
      <p:sp>
        <p:nvSpPr>
          <p:cNvPr id="318" name="CustomShape 2"/>
          <p:cNvSpPr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B2FED42C-C7DC-4145-B934-28680CCD0971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2</a:t>
            </a:fld>
            <a:endParaRPr/>
          </a:p>
        </p:txBody>
      </p:sp>
      <p:sp>
        <p:nvSpPr>
          <p:cNvPr id="319" name="CustomShape 3"/>
          <p:cNvSpPr/>
          <p:nvPr/>
        </p:nvSpPr>
        <p:spPr>
          <a:xfrm>
            <a:off x="1101600" y="763560"/>
            <a:ext cx="5567040" cy="377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0000" cy="4519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398840" y="9555120"/>
            <a:ext cx="3363480" cy="49320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3E64B84B-38F6-4BC3-B579-79BA48C66EE6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24</a:t>
            </a:fld>
            <a:endParaRPr/>
          </a:p>
        </p:txBody>
      </p:sp>
      <p:sp>
        <p:nvSpPr>
          <p:cNvPr id="318" name="CustomShape 2"/>
          <p:cNvSpPr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B2FED42C-C7DC-4145-B934-28680CCD0971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24</a:t>
            </a:fld>
            <a:endParaRPr/>
          </a:p>
        </p:txBody>
      </p:sp>
      <p:sp>
        <p:nvSpPr>
          <p:cNvPr id="319" name="CustomShape 3"/>
          <p:cNvSpPr/>
          <p:nvPr/>
        </p:nvSpPr>
        <p:spPr>
          <a:xfrm>
            <a:off x="1101600" y="763560"/>
            <a:ext cx="5567040" cy="377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0000" cy="4519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398840" y="9555120"/>
            <a:ext cx="3363480" cy="49320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3E64B84B-38F6-4BC3-B579-79BA48C66EE6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4</a:t>
            </a:fld>
            <a:endParaRPr/>
          </a:p>
        </p:txBody>
      </p:sp>
      <p:sp>
        <p:nvSpPr>
          <p:cNvPr id="318" name="CustomShape 2"/>
          <p:cNvSpPr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B2FED42C-C7DC-4145-B934-28680CCD0971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4</a:t>
            </a:fld>
            <a:endParaRPr/>
          </a:p>
        </p:txBody>
      </p:sp>
      <p:sp>
        <p:nvSpPr>
          <p:cNvPr id="319" name="CustomShape 3"/>
          <p:cNvSpPr/>
          <p:nvPr/>
        </p:nvSpPr>
        <p:spPr>
          <a:xfrm>
            <a:off x="1101600" y="763560"/>
            <a:ext cx="5567040" cy="377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0000" cy="4519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398840" y="9555120"/>
            <a:ext cx="3363480" cy="49320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3E64B84B-38F6-4BC3-B579-79BA48C66EE6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33</a:t>
            </a:fld>
            <a:endParaRPr/>
          </a:p>
        </p:txBody>
      </p:sp>
      <p:sp>
        <p:nvSpPr>
          <p:cNvPr id="318" name="CustomShape 2"/>
          <p:cNvSpPr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B2FED42C-C7DC-4145-B934-28680CCD0971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33</a:t>
            </a:fld>
            <a:endParaRPr/>
          </a:p>
        </p:txBody>
      </p:sp>
      <p:sp>
        <p:nvSpPr>
          <p:cNvPr id="319" name="CustomShape 3"/>
          <p:cNvSpPr/>
          <p:nvPr/>
        </p:nvSpPr>
        <p:spPr>
          <a:xfrm>
            <a:off x="1101600" y="763560"/>
            <a:ext cx="5567040" cy="377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0000" cy="4519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Non exhaustive</a:t>
            </a:r>
          </a:p>
          <a:p>
            <a:r>
              <a:rPr lang="en-US" sz="1200" b="1" dirty="0" smtClean="0">
                <a:latin typeface="Monaco"/>
                <a:cs typeface="Monaco"/>
              </a:rPr>
              <a:t>org.exoplatform.services.jcr.impl.storage.jdbc.optimisation.CQJDBCWorkspaceDataContainer -&gt; JDBC “complex” queries</a:t>
            </a:r>
          </a:p>
          <a:p>
            <a:r>
              <a:rPr lang="en-US" sz="1200" b="1" dirty="0" smtClean="0">
                <a:latin typeface="Monaco"/>
                <a:cs typeface="Monaco"/>
              </a:rPr>
              <a:t>org.exoplatform.services.jcr.impl.storage.value.fs.TreeFileValueStorage -&gt;</a:t>
            </a:r>
            <a:r>
              <a:rPr lang="en-US" sz="1200" b="1" baseline="0" dirty="0" smtClean="0">
                <a:latin typeface="Monaco"/>
                <a:cs typeface="Monaco"/>
              </a:rPr>
              <a:t> Tree hierarchy</a:t>
            </a:r>
            <a:endParaRPr lang="en-US" sz="1200" b="1" dirty="0" smtClean="0">
              <a:latin typeface="Monaco"/>
              <a:cs typeface="Monaco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BLOB </a:t>
            </a:r>
            <a:r>
              <a:rPr lang="fr-FR" dirty="0" err="1" smtClean="0"/>
              <a:t>under</a:t>
            </a:r>
            <a:r>
              <a:rPr lang="fr-FR" dirty="0" smtClean="0"/>
              <a:t> </a:t>
            </a:r>
            <a:r>
              <a:rPr lang="fr-FR" dirty="0" err="1" smtClean="0"/>
              <a:t>optimized</a:t>
            </a:r>
            <a:r>
              <a:rPr lang="fr-FR" dirty="0" smtClean="0"/>
              <a:t> on </a:t>
            </a:r>
            <a:r>
              <a:rPr lang="fr-FR" dirty="0" err="1" smtClean="0"/>
              <a:t>some</a:t>
            </a:r>
            <a:r>
              <a:rPr lang="fr-FR" dirty="0" smtClean="0"/>
              <a:t> DB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398840" y="9555120"/>
            <a:ext cx="3363480" cy="49320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3E64B84B-38F6-4BC3-B579-79BA48C66EE6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38</a:t>
            </a:fld>
            <a:endParaRPr/>
          </a:p>
        </p:txBody>
      </p:sp>
      <p:sp>
        <p:nvSpPr>
          <p:cNvPr id="318" name="CustomShape 2"/>
          <p:cNvSpPr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B2FED42C-C7DC-4145-B934-28680CCD0971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38</a:t>
            </a:fld>
            <a:endParaRPr/>
          </a:p>
        </p:txBody>
      </p:sp>
      <p:sp>
        <p:nvSpPr>
          <p:cNvPr id="319" name="CustomShape 3"/>
          <p:cNvSpPr/>
          <p:nvPr/>
        </p:nvSpPr>
        <p:spPr>
          <a:xfrm>
            <a:off x="1101600" y="763560"/>
            <a:ext cx="5567040" cy="377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0000" cy="4519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Non exhaustive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Non exhaustive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398840" y="9555120"/>
            <a:ext cx="3363480" cy="49320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3E64B84B-38F6-4BC3-B579-79BA48C66EE6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43</a:t>
            </a:fld>
            <a:endParaRPr/>
          </a:p>
        </p:txBody>
      </p:sp>
      <p:sp>
        <p:nvSpPr>
          <p:cNvPr id="318" name="CustomShape 2"/>
          <p:cNvSpPr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B2FED42C-C7DC-4145-B934-28680CCD0971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43</a:t>
            </a:fld>
            <a:endParaRPr/>
          </a:p>
        </p:txBody>
      </p:sp>
      <p:sp>
        <p:nvSpPr>
          <p:cNvPr id="319" name="CustomShape 3"/>
          <p:cNvSpPr/>
          <p:nvPr/>
        </p:nvSpPr>
        <p:spPr>
          <a:xfrm>
            <a:off x="1101600" y="763560"/>
            <a:ext cx="5567040" cy="377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0000" cy="4519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Non exhaustive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Java Compiler Compiler </a:t>
            </a:r>
            <a:r>
              <a:rPr lang="tr-TR" dirty="0" err="1" smtClean="0"/>
              <a:t>tm</a:t>
            </a:r>
            <a:r>
              <a:rPr lang="tr-TR" dirty="0" smtClean="0"/>
              <a:t> (</a:t>
            </a:r>
            <a:r>
              <a:rPr lang="tr-TR" dirty="0" err="1" smtClean="0"/>
              <a:t>JavaCC</a:t>
            </a:r>
            <a:r>
              <a:rPr lang="tr-TR" dirty="0" smtClean="0"/>
              <a:t> </a:t>
            </a:r>
            <a:r>
              <a:rPr lang="tr-TR" dirty="0" err="1" smtClean="0"/>
              <a:t>tm</a:t>
            </a:r>
            <a:r>
              <a:rPr lang="tr-TR" dirty="0" smtClean="0"/>
              <a:t>) - </a:t>
            </a:r>
            <a:r>
              <a:rPr lang="tr-TR" dirty="0" err="1" smtClean="0"/>
              <a:t>The</a:t>
            </a:r>
            <a:r>
              <a:rPr lang="tr-TR" dirty="0" smtClean="0"/>
              <a:t> Java </a:t>
            </a:r>
            <a:r>
              <a:rPr lang="tr-TR" dirty="0" err="1" smtClean="0"/>
              <a:t>Parser</a:t>
            </a:r>
            <a:r>
              <a:rPr lang="tr-TR" dirty="0" smtClean="0"/>
              <a:t> </a:t>
            </a:r>
            <a:r>
              <a:rPr lang="tr-TR" dirty="0" err="1" smtClean="0"/>
              <a:t>Generator</a:t>
            </a:r>
            <a:r>
              <a:rPr lang="tr-TR" dirty="0" smtClean="0"/>
              <a:t> (</a:t>
            </a:r>
            <a:r>
              <a:rPr lang="hr-HR" dirty="0" smtClean="0"/>
              <a:t>http://javacc.java.net/)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398840" y="9555120"/>
            <a:ext cx="3363480" cy="49320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3E64B84B-38F6-4BC3-B579-79BA48C66EE6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48</a:t>
            </a:fld>
            <a:endParaRPr/>
          </a:p>
        </p:txBody>
      </p:sp>
      <p:sp>
        <p:nvSpPr>
          <p:cNvPr id="318" name="CustomShape 2"/>
          <p:cNvSpPr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B2FED42C-C7DC-4145-B934-28680CCD0971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48</a:t>
            </a:fld>
            <a:endParaRPr/>
          </a:p>
        </p:txBody>
      </p:sp>
      <p:sp>
        <p:nvSpPr>
          <p:cNvPr id="319" name="CustomShape 3"/>
          <p:cNvSpPr/>
          <p:nvPr/>
        </p:nvSpPr>
        <p:spPr>
          <a:xfrm>
            <a:off x="1101600" y="763560"/>
            <a:ext cx="5567040" cy="377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0000" cy="4519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Non exhaustive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Non exhaustive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Java Compiler Compiler </a:t>
            </a:r>
            <a:r>
              <a:rPr lang="tr-TR" dirty="0" err="1" smtClean="0"/>
              <a:t>tm</a:t>
            </a:r>
            <a:r>
              <a:rPr lang="tr-TR" dirty="0" smtClean="0"/>
              <a:t> (</a:t>
            </a:r>
            <a:r>
              <a:rPr lang="tr-TR" dirty="0" err="1" smtClean="0"/>
              <a:t>JavaCC</a:t>
            </a:r>
            <a:r>
              <a:rPr lang="tr-TR" dirty="0" smtClean="0"/>
              <a:t> </a:t>
            </a:r>
            <a:r>
              <a:rPr lang="tr-TR" dirty="0" err="1" smtClean="0"/>
              <a:t>tm</a:t>
            </a:r>
            <a:r>
              <a:rPr lang="tr-TR" dirty="0" smtClean="0"/>
              <a:t>) - </a:t>
            </a:r>
            <a:r>
              <a:rPr lang="tr-TR" dirty="0" err="1" smtClean="0"/>
              <a:t>The</a:t>
            </a:r>
            <a:r>
              <a:rPr lang="tr-TR" dirty="0" smtClean="0"/>
              <a:t> Java </a:t>
            </a:r>
            <a:r>
              <a:rPr lang="tr-TR" dirty="0" err="1" smtClean="0"/>
              <a:t>Parser</a:t>
            </a:r>
            <a:r>
              <a:rPr lang="tr-TR" dirty="0" smtClean="0"/>
              <a:t> </a:t>
            </a:r>
            <a:r>
              <a:rPr lang="tr-TR" dirty="0" err="1" smtClean="0"/>
              <a:t>Generator</a:t>
            </a:r>
            <a:r>
              <a:rPr lang="tr-TR" dirty="0" smtClean="0"/>
              <a:t> (</a:t>
            </a:r>
            <a:r>
              <a:rPr lang="hr-HR" dirty="0" smtClean="0"/>
              <a:t>http://javacc.java.net/)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398840" y="9555120"/>
            <a:ext cx="3363480" cy="49320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3E64B84B-38F6-4BC3-B579-79BA48C66EE6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53</a:t>
            </a:fld>
            <a:endParaRPr/>
          </a:p>
        </p:txBody>
      </p:sp>
      <p:sp>
        <p:nvSpPr>
          <p:cNvPr id="318" name="CustomShape 2"/>
          <p:cNvSpPr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B2FED42C-C7DC-4145-B934-28680CCD0971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53</a:t>
            </a:fld>
            <a:endParaRPr/>
          </a:p>
        </p:txBody>
      </p:sp>
      <p:sp>
        <p:nvSpPr>
          <p:cNvPr id="319" name="CustomShape 3"/>
          <p:cNvSpPr/>
          <p:nvPr/>
        </p:nvSpPr>
        <p:spPr>
          <a:xfrm>
            <a:off x="1101600" y="763560"/>
            <a:ext cx="5567040" cy="377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0000" cy="4519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398840" y="9555120"/>
            <a:ext cx="3363480" cy="49320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3E64B84B-38F6-4BC3-B579-79BA48C66EE6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55</a:t>
            </a:fld>
            <a:endParaRPr/>
          </a:p>
        </p:txBody>
      </p:sp>
      <p:sp>
        <p:nvSpPr>
          <p:cNvPr id="318" name="CustomShape 2"/>
          <p:cNvSpPr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B2FED42C-C7DC-4145-B934-28680CCD0971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55</a:t>
            </a:fld>
            <a:endParaRPr/>
          </a:p>
        </p:txBody>
      </p:sp>
      <p:sp>
        <p:nvSpPr>
          <p:cNvPr id="319" name="CustomShape 3"/>
          <p:cNvSpPr/>
          <p:nvPr/>
        </p:nvSpPr>
        <p:spPr>
          <a:xfrm>
            <a:off x="1101600" y="763560"/>
            <a:ext cx="5567040" cy="377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0000" cy="4519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Session Level: isolates transient data viewable inside one JCR Session and interacts with API level using </a:t>
            </a:r>
            <a:r>
              <a:rPr lang="en-US" dirty="0" err="1" smtClean="0"/>
              <a:t>eXo</a:t>
            </a:r>
            <a:r>
              <a:rPr lang="en-US" dirty="0" smtClean="0"/>
              <a:t> JCR internal API.</a:t>
            </a:r>
          </a:p>
          <a:p>
            <a:endParaRPr lang="en-US" dirty="0" smtClean="0"/>
          </a:p>
          <a:p>
            <a:r>
              <a:rPr lang="en-US" dirty="0" smtClean="0"/>
              <a:t>Session Data Manager: maintains transient session data. With data access/ modification/ validation logic, it contains Modified Items Storage to hold the data changed between subsequent save() calling and Session Items Cache.</a:t>
            </a:r>
          </a:p>
          <a:p>
            <a:endParaRPr lang="en-US" dirty="0" smtClean="0"/>
          </a:p>
          <a:p>
            <a:r>
              <a:rPr lang="en-US" dirty="0" smtClean="0"/>
              <a:t>Transaction Data Manager: maintains session data between save() and transaction commit/ rollback if the current session is part of a transaction.</a:t>
            </a:r>
          </a:p>
          <a:p>
            <a:endParaRPr lang="en-US" dirty="0" smtClean="0"/>
          </a:p>
          <a:p>
            <a:r>
              <a:rPr lang="en-US" dirty="0" smtClean="0"/>
              <a:t>Workspace Level: operates for particular workspace shared data. It contains per-Workspace objects</a:t>
            </a:r>
          </a:p>
          <a:p>
            <a:endParaRPr lang="en-US" dirty="0" smtClean="0"/>
          </a:p>
          <a:p>
            <a:r>
              <a:rPr lang="en-US" dirty="0" smtClean="0"/>
              <a:t>Workspace Storage Data Manager: maintains workspace data, including final validation, events firing, caching.</a:t>
            </a:r>
          </a:p>
          <a:p>
            <a:endParaRPr lang="en-US" dirty="0" smtClean="0"/>
          </a:p>
          <a:p>
            <a:r>
              <a:rPr lang="en-US" dirty="0" smtClean="0"/>
              <a:t>Workspace Data Container: implements physical data storage. It allows different types of backend (like RDB, FS files, </a:t>
            </a:r>
            <a:r>
              <a:rPr lang="en-US" dirty="0" err="1" smtClean="0"/>
              <a:t>etc</a:t>
            </a:r>
            <a:r>
              <a:rPr lang="en-US" dirty="0" smtClean="0"/>
              <a:t>) to be used as a storage for JCR data. With the main Data Container, other storages for persisted Property Values can be configured and used.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398840" y="9555120"/>
            <a:ext cx="3363480" cy="49320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3E64B84B-38F6-4BC3-B579-79BA48C66EE6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57</a:t>
            </a:fld>
            <a:endParaRPr/>
          </a:p>
        </p:txBody>
      </p:sp>
      <p:sp>
        <p:nvSpPr>
          <p:cNvPr id="318" name="CustomShape 2"/>
          <p:cNvSpPr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B2FED42C-C7DC-4145-B934-28680CCD0971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57</a:t>
            </a:fld>
            <a:endParaRPr/>
          </a:p>
        </p:txBody>
      </p:sp>
      <p:sp>
        <p:nvSpPr>
          <p:cNvPr id="319" name="CustomShape 3"/>
          <p:cNvSpPr/>
          <p:nvPr/>
        </p:nvSpPr>
        <p:spPr>
          <a:xfrm>
            <a:off x="1101600" y="763560"/>
            <a:ext cx="5567040" cy="377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0000" cy="4519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398840" y="9555120"/>
            <a:ext cx="3363480" cy="49320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3E64B84B-38F6-4BC3-B579-79BA48C66EE6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63</a:t>
            </a:fld>
            <a:endParaRPr/>
          </a:p>
        </p:txBody>
      </p:sp>
      <p:sp>
        <p:nvSpPr>
          <p:cNvPr id="318" name="CustomShape 2"/>
          <p:cNvSpPr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B2FED42C-C7DC-4145-B934-28680CCD0971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63</a:t>
            </a:fld>
            <a:endParaRPr/>
          </a:p>
        </p:txBody>
      </p:sp>
      <p:sp>
        <p:nvSpPr>
          <p:cNvPr id="319" name="CustomShape 3"/>
          <p:cNvSpPr/>
          <p:nvPr/>
        </p:nvSpPr>
        <p:spPr>
          <a:xfrm>
            <a:off x="1101600" y="763560"/>
            <a:ext cx="5567040" cy="377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0000" cy="4519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4398840" y="9555120"/>
            <a:ext cx="3363480" cy="49320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C49C2B84-00CE-4543-A206-1E2E93E7B814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65</a:t>
            </a:fld>
            <a:endParaRPr/>
          </a:p>
        </p:txBody>
      </p:sp>
      <p:sp>
        <p:nvSpPr>
          <p:cNvPr id="350" name="CustomShape 2"/>
          <p:cNvSpPr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57145B33-5827-4122-81BC-94EF215617DE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65</a:t>
            </a:fld>
            <a:endParaRPr/>
          </a:p>
        </p:txBody>
      </p:sp>
      <p:sp>
        <p:nvSpPr>
          <p:cNvPr id="351" name="CustomShape 3"/>
          <p:cNvSpPr/>
          <p:nvPr/>
        </p:nvSpPr>
        <p:spPr>
          <a:xfrm>
            <a:off x="1103400" y="763560"/>
            <a:ext cx="5565240" cy="377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352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0000" cy="4519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98204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58000" y="4058280"/>
            <a:ext cx="98204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58972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589720" y="40582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58000" y="40582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58972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58000" y="1768680"/>
            <a:ext cx="9820440" cy="4384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98204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479196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589720" y="1768680"/>
            <a:ext cx="479196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58000" y="301320"/>
            <a:ext cx="10043640" cy="5851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58000" y="40582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589720" y="1768680"/>
            <a:ext cx="479196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58000" y="1768680"/>
            <a:ext cx="9820440" cy="4384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479196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58972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589720" y="40582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58972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58000" y="4058280"/>
            <a:ext cx="98197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98204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58000" y="4058280"/>
            <a:ext cx="98204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58972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589720" y="40582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58000" y="40582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58972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58000" y="1768680"/>
            <a:ext cx="9820440" cy="4384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98204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479196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589720" y="1768680"/>
            <a:ext cx="479196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98204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58000" y="301320"/>
            <a:ext cx="10043640" cy="5851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58000" y="40582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589720" y="1768680"/>
            <a:ext cx="479196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479196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58972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589720" y="40582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58972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58000" y="4058280"/>
            <a:ext cx="98197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98204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58000" y="4058280"/>
            <a:ext cx="98204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58972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589720" y="40582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58000" y="40582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58972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479196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589720" y="1768680"/>
            <a:ext cx="479196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58000" y="301320"/>
            <a:ext cx="10043640" cy="5851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58000" y="40582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589720" y="1768680"/>
            <a:ext cx="479196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479196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58972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589720" y="40582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58972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58000" y="4058280"/>
            <a:ext cx="98197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3.jpeg"/><Relationship Id="rId15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3.jpeg"/><Relationship Id="rId15" Type="http://schemas.openxmlformats.org/officeDocument/2006/relationships/image" Target="../media/image5.jpe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6761160"/>
            <a:ext cx="11159640" cy="798120"/>
          </a:xfrm>
          <a:prstGeom prst="rect">
            <a:avLst/>
          </a:prstGeom>
        </p:spPr>
      </p:pic>
      <p:pic>
        <p:nvPicPr>
          <p:cNvPr id="6" name="Picture 2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11159640" cy="6771960"/>
          </a:xfrm>
          <a:prstGeom prst="rect">
            <a:avLst/>
          </a:prstGeom>
        </p:spPr>
      </p:pic>
      <p:sp>
        <p:nvSpPr>
          <p:cNvPr id="2" name="CustomShape 1"/>
          <p:cNvSpPr/>
          <p:nvPr/>
        </p:nvSpPr>
        <p:spPr>
          <a:xfrm>
            <a:off x="3657600" y="7086600"/>
            <a:ext cx="3885840" cy="22824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98000"/>
              </a:lnSpc>
            </a:pPr>
            <a:fld id="{37DF3148-7A66-4756-BF1E-F6BABE205BC8}" type="slidenum">
              <a:rPr lang="fr-FR" sz="1400">
                <a:solidFill>
                  <a:srgbClr val="FFFF00"/>
                </a:solidFill>
                <a:latin typeface="Times New Roman"/>
                <a:ea typeface="Arial Unicode MS"/>
              </a:rPr>
              <a:t>‹#›</a:t>
            </a:fld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1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GB"/>
              <a:t>Click to edit the title text format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558000" y="1768680"/>
            <a:ext cx="98204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1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6761160"/>
            <a:ext cx="11159640" cy="798120"/>
          </a:xfrm>
          <a:prstGeom prst="rect">
            <a:avLst/>
          </a:prstGeom>
        </p:spPr>
      </p:pic>
      <p:sp>
        <p:nvSpPr>
          <p:cNvPr id="38" name="CustomShape 1"/>
          <p:cNvSpPr/>
          <p:nvPr/>
        </p:nvSpPr>
        <p:spPr>
          <a:xfrm>
            <a:off x="3657600" y="7086600"/>
            <a:ext cx="3885840" cy="22824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98000"/>
              </a:lnSpc>
            </a:pPr>
            <a:fld id="{6F5F29F1-7EA7-4533-85ED-55A1E80EEE22}" type="slidenum">
              <a:rPr lang="fr-FR" sz="1400">
                <a:solidFill>
                  <a:srgbClr val="FFFF00"/>
                </a:solidFill>
                <a:latin typeface="Times New Roman"/>
                <a:ea typeface="Arial Unicode MS"/>
              </a:rPr>
              <a:t>‹#›</a:t>
            </a:fld>
            <a:endParaRPr/>
          </a:p>
        </p:txBody>
      </p:sp>
      <p:pic>
        <p:nvPicPr>
          <p:cNvPr id="39" name="Picture 5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915840"/>
            <a:ext cx="11159640" cy="75960"/>
          </a:xfrm>
          <a:prstGeom prst="rect">
            <a:avLst/>
          </a:prstGeom>
        </p:spPr>
      </p:pic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57280" y="263520"/>
            <a:ext cx="10034280" cy="6030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70000"/>
              </a:lnSpc>
            </a:pPr>
            <a:r>
              <a:rPr lang="en-GB" sz="3500">
                <a:solidFill>
                  <a:srgbClr val="FFA300"/>
                </a:solidFill>
                <a:latin typeface="Arial"/>
                <a:ea typeface="MS Gothic"/>
              </a:rPr>
              <a:t>Click to edit the title text formatClick to edit Master title style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57280" y="1359000"/>
            <a:ext cx="10034280" cy="4858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GB" sz="2600" b="1" i="1">
                <a:solidFill>
                  <a:srgbClr val="333333"/>
                </a:solidFill>
                <a:latin typeface="Arial"/>
                <a:ea typeface="MS Gothic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 sz="2600" b="1" i="1">
                <a:solidFill>
                  <a:srgbClr val="333333"/>
                </a:solidFill>
                <a:latin typeface="Arial"/>
                <a:ea typeface="MS Gothic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 sz="2600" b="1" i="1">
                <a:solidFill>
                  <a:srgbClr val="333333"/>
                </a:solidFill>
                <a:latin typeface="Arial"/>
                <a:ea typeface="MS Gothic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 sz="2600" b="1" i="1">
                <a:solidFill>
                  <a:srgbClr val="333333"/>
                </a:solidFill>
                <a:latin typeface="Arial"/>
                <a:ea typeface="MS Gothic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 sz="2600" b="1" i="1">
                <a:solidFill>
                  <a:srgbClr val="333333"/>
                </a:solidFill>
                <a:latin typeface="Arial"/>
                <a:ea typeface="MS Gothic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 sz="2600" b="1" i="1">
                <a:solidFill>
                  <a:srgbClr val="333333"/>
                </a:solidFill>
                <a:latin typeface="Arial"/>
                <a:ea typeface="MS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25000"/>
              <a:buFont typeface="Symbol"/>
              <a:buChar char="•"/>
            </a:pPr>
            <a:r>
              <a:rPr lang="en-GB" sz="2600" b="1" i="1">
                <a:solidFill>
                  <a:srgbClr val="333333"/>
                </a:solidFill>
                <a:latin typeface="Arial"/>
                <a:ea typeface="MS Gothic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GB" sz="2200" b="1" i="1">
                <a:solidFill>
                  <a:srgbClr val="4C4C4C"/>
                </a:solidFill>
                <a:latin typeface="Arial"/>
                <a:ea typeface="MS Gothic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200" b="1" i="1">
                <a:solidFill>
                  <a:srgbClr val="4C4C4C"/>
                </a:solidFill>
                <a:latin typeface="Arial"/>
                <a:ea typeface="MS Gothic"/>
              </a:rPr>
              <a:t>Third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200" b="1" i="1">
                <a:solidFill>
                  <a:srgbClr val="4C4C4C"/>
                </a:solidFill>
                <a:latin typeface="Arial"/>
                <a:ea typeface="MS Gothic"/>
              </a:rPr>
              <a:t>Fourth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200" b="1" i="1">
                <a:solidFill>
                  <a:srgbClr val="4C4C4C"/>
                </a:solidFill>
                <a:latin typeface="Arial"/>
                <a:ea typeface="MS Gothic"/>
              </a:rPr>
              <a:t>Fifth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1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6761160"/>
            <a:ext cx="11159640" cy="798120"/>
          </a:xfrm>
          <a:prstGeom prst="rect">
            <a:avLst/>
          </a:prstGeom>
        </p:spPr>
      </p:pic>
      <p:pic>
        <p:nvPicPr>
          <p:cNvPr id="75" name="Picture 2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11159640" cy="6784560"/>
          </a:xfrm>
          <a:prstGeom prst="rect">
            <a:avLst/>
          </a:prstGeom>
        </p:spPr>
      </p:pic>
      <p:sp>
        <p:nvSpPr>
          <p:cNvPr id="76" name="CustomShape 1"/>
          <p:cNvSpPr/>
          <p:nvPr/>
        </p:nvSpPr>
        <p:spPr>
          <a:xfrm>
            <a:off x="557280" y="6886440"/>
            <a:ext cx="2598480" cy="520200"/>
          </a:xfrm>
          <a:prstGeom prst="rect">
            <a:avLst/>
          </a:prstGeom>
        </p:spPr>
      </p:sp>
      <p:sp>
        <p:nvSpPr>
          <p:cNvPr id="77" name="CustomShape 2"/>
          <p:cNvSpPr/>
          <p:nvPr/>
        </p:nvSpPr>
        <p:spPr>
          <a:xfrm>
            <a:off x="3816360" y="6886440"/>
            <a:ext cx="3534840" cy="520200"/>
          </a:xfrm>
          <a:prstGeom prst="rect">
            <a:avLst/>
          </a:prstGeom>
        </p:spPr>
      </p:sp>
      <p:sp>
        <p:nvSpPr>
          <p:cNvPr id="78" name="CustomShape 3"/>
          <p:cNvSpPr/>
          <p:nvPr/>
        </p:nvSpPr>
        <p:spPr>
          <a:xfrm>
            <a:off x="3657600" y="7086600"/>
            <a:ext cx="3885840" cy="22824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98000"/>
              </a:lnSpc>
            </a:pPr>
            <a:fld id="{4A4AA600-D8A9-49E6-BF65-BD33A251CAE5}" type="slidenum">
              <a:rPr lang="fr-FR" sz="1400">
                <a:solidFill>
                  <a:srgbClr val="FFFF00"/>
                </a:solidFill>
                <a:latin typeface="Times New Roman"/>
                <a:ea typeface="Arial Unicode MS"/>
              </a:rPr>
              <a:t>‹#›</a:t>
            </a:fld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1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GB"/>
              <a:t>Click to edit the title text format</a:t>
            </a:r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58000" y="1768680"/>
            <a:ext cx="98204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557280" y="255600"/>
            <a:ext cx="10043640" cy="952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</a:pPr>
            <a:r>
              <a:rPr lang="en-US" sz="4800" dirty="0" err="1" smtClean="0">
                <a:solidFill>
                  <a:srgbClr val="FFFFFF"/>
                </a:solidFill>
                <a:latin typeface="Arial"/>
                <a:ea typeface="MS Gothic"/>
              </a:rPr>
              <a:t>eXo</a:t>
            </a:r>
            <a:r>
              <a:rPr lang="fr-FR" sz="4800" dirty="0" smtClean="0">
                <a:solidFill>
                  <a:srgbClr val="FFFFFF"/>
                </a:solidFill>
                <a:latin typeface="Arial"/>
                <a:ea typeface="MS Gothic"/>
              </a:rPr>
              <a:t> </a:t>
            </a:r>
            <a:r>
              <a:rPr lang="fr-FR" sz="4800" dirty="0">
                <a:solidFill>
                  <a:srgbClr val="FFFFFF"/>
                </a:solidFill>
                <a:latin typeface="Arial"/>
                <a:ea typeface="MS Gothic"/>
              </a:rPr>
              <a:t>JCR</a:t>
            </a:r>
            <a:endParaRPr dirty="0"/>
          </a:p>
          <a:p>
            <a:pPr algn="r">
              <a:lnSpc>
                <a:spcPct val="96000"/>
              </a:lnSpc>
            </a:pPr>
            <a:r>
              <a:rPr lang="en-US" sz="2800" i="1" dirty="0">
                <a:solidFill>
                  <a:srgbClr val="FFFFFF"/>
                </a:solidFill>
                <a:ea typeface="MS Gothic"/>
              </a:rPr>
              <a:t>JCR for developers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Kernel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en-GB" sz="2400" b="1" dirty="0" smtClean="0"/>
              <a:t>Properties Parameters</a:t>
            </a:r>
          </a:p>
          <a:p>
            <a:pPr>
              <a:lnSpc>
                <a:spcPct val="100000"/>
              </a:lnSpc>
              <a:buSzPct val="25000"/>
            </a:pPr>
            <a:endParaRPr lang="fr-FR" sz="2200" b="1" i="1" dirty="0" smtClean="0">
              <a:solidFill>
                <a:srgbClr val="333333"/>
              </a:solidFill>
              <a:ea typeface="MS Gothic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fr-FR" sz="2200" b="1" i="1" dirty="0" smtClean="0">
                <a:solidFill>
                  <a:srgbClr val="333333"/>
                </a:solidFill>
                <a:ea typeface="MS Gothic"/>
              </a:rPr>
              <a:t>XML </a:t>
            </a:r>
            <a:endParaRPr lang="fr-FR" sz="2200" b="1" i="1" dirty="0">
              <a:solidFill>
                <a:srgbClr val="333333"/>
              </a:solidFill>
              <a:ea typeface="MS Gothic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&lt;component&gt;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&lt;key&gt;</a:t>
            </a:r>
            <a:r>
              <a:rPr lang="en-US" sz="1400" b="1" dirty="0" err="1">
                <a:latin typeface="Monaco"/>
                <a:cs typeface="Monaco"/>
              </a:rPr>
              <a:t>org.exoplatform.services.database.HibernateService</a:t>
            </a:r>
            <a:r>
              <a:rPr lang="en-US" sz="1400" b="1" dirty="0">
                <a:latin typeface="Monaco"/>
                <a:cs typeface="Monaco"/>
              </a:rPr>
              <a:t>&lt;/key&gt;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&lt;type&gt;</a:t>
            </a:r>
            <a:r>
              <a:rPr lang="en-US" sz="1400" b="1" dirty="0" err="1">
                <a:latin typeface="Monaco"/>
                <a:cs typeface="Monaco"/>
              </a:rPr>
              <a:t>org.exoplatform.services.database.impl.HibernateServiceImpl</a:t>
            </a:r>
            <a:r>
              <a:rPr lang="en-US" sz="1400" b="1" dirty="0">
                <a:latin typeface="Monaco"/>
                <a:cs typeface="Monaco"/>
              </a:rPr>
              <a:t>&lt;/type&gt;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</a:t>
            </a:r>
            <a:r>
              <a:rPr lang="en-US" sz="1400" b="1" dirty="0" err="1">
                <a:latin typeface="Monaco"/>
                <a:cs typeface="Monaco"/>
              </a:rPr>
              <a:t>init-params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&lt;properties-</a:t>
            </a:r>
            <a:r>
              <a:rPr lang="en-US" sz="1400" b="1" dirty="0" err="1">
                <a:latin typeface="Monaco"/>
                <a:cs typeface="Monaco"/>
              </a:rPr>
              <a:t>param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&lt;name&gt;</a:t>
            </a:r>
            <a:r>
              <a:rPr lang="en-US" sz="1400" b="1" dirty="0" err="1">
                <a:latin typeface="Monaco"/>
                <a:cs typeface="Monaco"/>
              </a:rPr>
              <a:t>hibernate.properties</a:t>
            </a:r>
            <a:r>
              <a:rPr lang="en-US" sz="1400" b="1" dirty="0">
                <a:latin typeface="Monaco"/>
                <a:cs typeface="Monaco"/>
              </a:rPr>
              <a:t>&lt;/name&gt;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&lt;description&gt;Default Hibernate Service&lt;/description&gt;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&lt;property name="</a:t>
            </a:r>
            <a:r>
              <a:rPr lang="en-US" sz="1400" b="1" dirty="0" err="1">
                <a:latin typeface="Monaco"/>
                <a:cs typeface="Monaco"/>
              </a:rPr>
              <a:t>hibernate.show_sql</a:t>
            </a:r>
            <a:r>
              <a:rPr lang="en-US" sz="1400" b="1" dirty="0">
                <a:latin typeface="Monaco"/>
                <a:cs typeface="Monaco"/>
              </a:rPr>
              <a:t>" value="false"/&gt;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&lt;property name="</a:t>
            </a:r>
            <a:r>
              <a:rPr lang="en-US" sz="1400" b="1" dirty="0" err="1">
                <a:latin typeface="Monaco"/>
                <a:cs typeface="Monaco"/>
              </a:rPr>
              <a:t>hibernate.cglib.use_reflection_optimizer</a:t>
            </a:r>
            <a:r>
              <a:rPr lang="en-US" sz="1400" b="1" dirty="0">
                <a:latin typeface="Monaco"/>
                <a:cs typeface="Monaco"/>
              </a:rPr>
              <a:t>" value="true"/&gt;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&lt;property name="</a:t>
            </a:r>
            <a:r>
              <a:rPr lang="en-US" sz="1400" b="1" dirty="0" err="1">
                <a:latin typeface="Monaco"/>
                <a:cs typeface="Monaco"/>
              </a:rPr>
              <a:t>hibernate.connection.url</a:t>
            </a:r>
            <a:r>
              <a:rPr lang="en-US" sz="1400" b="1" dirty="0">
                <a:latin typeface="Monaco"/>
                <a:cs typeface="Monaco"/>
              </a:rPr>
              <a:t>" value="</a:t>
            </a:r>
            <a:r>
              <a:rPr lang="en-US" sz="1400" b="1" dirty="0" err="1">
                <a:latin typeface="Monaco"/>
                <a:cs typeface="Monaco"/>
              </a:rPr>
              <a:t>jdbc:hsqldb:file</a:t>
            </a:r>
            <a:r>
              <a:rPr lang="en-US" sz="1400" b="1" dirty="0">
                <a:latin typeface="Monaco"/>
                <a:cs typeface="Monaco"/>
              </a:rPr>
              <a:t>:../temp/data/</a:t>
            </a:r>
            <a:r>
              <a:rPr lang="en-US" sz="1400" b="1" dirty="0" err="1">
                <a:latin typeface="Monaco"/>
                <a:cs typeface="Monaco"/>
              </a:rPr>
              <a:t>exodb</a:t>
            </a:r>
            <a:r>
              <a:rPr lang="en-US" sz="1400" b="1" dirty="0">
                <a:latin typeface="Monaco"/>
                <a:cs typeface="Monaco"/>
              </a:rPr>
              <a:t>"/&gt;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&lt;property name="</a:t>
            </a:r>
            <a:r>
              <a:rPr lang="en-US" sz="1400" b="1" dirty="0" err="1">
                <a:latin typeface="Monaco"/>
                <a:cs typeface="Monaco"/>
              </a:rPr>
              <a:t>hibernate.connection.driver_class</a:t>
            </a:r>
            <a:r>
              <a:rPr lang="en-US" sz="1400" b="1" dirty="0">
                <a:latin typeface="Monaco"/>
                <a:cs typeface="Monaco"/>
              </a:rPr>
              <a:t>" value="</a:t>
            </a:r>
            <a:r>
              <a:rPr lang="en-US" sz="1400" b="1" dirty="0" err="1">
                <a:latin typeface="Monaco"/>
                <a:cs typeface="Monaco"/>
              </a:rPr>
              <a:t>org.hsqldb.jdbcDriver</a:t>
            </a:r>
            <a:r>
              <a:rPr lang="en-US" sz="1400" b="1" dirty="0">
                <a:latin typeface="Monaco"/>
                <a:cs typeface="Monaco"/>
              </a:rPr>
              <a:t>"/&gt;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...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&lt;/properties-</a:t>
            </a:r>
            <a:r>
              <a:rPr lang="en-US" sz="1400" b="1" dirty="0" err="1">
                <a:latin typeface="Monaco"/>
                <a:cs typeface="Monaco"/>
              </a:rPr>
              <a:t>param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&lt;/</a:t>
            </a:r>
            <a:r>
              <a:rPr lang="en-US" sz="1400" b="1" dirty="0" err="1">
                <a:latin typeface="Monaco"/>
                <a:cs typeface="Monaco"/>
              </a:rPr>
              <a:t>init-params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&lt;/component&gt;</a:t>
            </a:r>
            <a:r>
              <a:rPr lang="hu-HU" sz="1400" b="1" dirty="0" smtClean="0">
                <a:latin typeface="Monaco"/>
                <a:cs typeface="Monaco"/>
              </a:rPr>
              <a:t>.</a:t>
            </a:r>
            <a:r>
              <a:rPr lang="hu-HU" sz="1400" b="1" dirty="0">
                <a:latin typeface="Monaco"/>
                <a:cs typeface="Monaco"/>
              </a:rPr>
              <a:t>.</a:t>
            </a:r>
            <a:r>
              <a:rPr lang="hu-HU" sz="1400" b="1" dirty="0" smtClean="0">
                <a:latin typeface="Monaco"/>
                <a:cs typeface="Monac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926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Kernel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en-GB" sz="2400" b="1" dirty="0" smtClean="0"/>
              <a:t>Properties Parameters</a:t>
            </a:r>
          </a:p>
          <a:p>
            <a:pPr>
              <a:lnSpc>
                <a:spcPct val="100000"/>
              </a:lnSpc>
              <a:buSzPct val="25000"/>
            </a:pPr>
            <a:endParaRPr lang="fr-FR" sz="2200" b="1" i="1" dirty="0" smtClean="0">
              <a:solidFill>
                <a:srgbClr val="333333"/>
              </a:solidFill>
              <a:ea typeface="MS Gothic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fr-FR" sz="2200" b="1" i="1" dirty="0" smtClean="0">
                <a:solidFill>
                  <a:srgbClr val="333333"/>
                </a:solidFill>
                <a:ea typeface="MS Gothic"/>
              </a:rPr>
              <a:t>Java</a:t>
            </a:r>
          </a:p>
          <a:p>
            <a:pPr>
              <a:lnSpc>
                <a:spcPct val="100000"/>
              </a:lnSpc>
              <a:buSzPct val="25000"/>
            </a:pPr>
            <a:endParaRPr lang="fr-FR" sz="2200" b="1" i="1" dirty="0">
              <a:solidFill>
                <a:srgbClr val="333333"/>
              </a:solidFill>
              <a:ea typeface="MS Gothic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pt-BR" sz="1400" b="1" dirty="0" err="1" smtClean="0">
                <a:latin typeface="Monaco"/>
                <a:cs typeface="Monaco"/>
              </a:rPr>
              <a:t>public</a:t>
            </a:r>
            <a:r>
              <a:rPr lang="pt-BR" sz="1400" b="1" dirty="0" smtClean="0">
                <a:latin typeface="Monaco"/>
                <a:cs typeface="Monaco"/>
              </a:rPr>
              <a:t> </a:t>
            </a:r>
            <a:r>
              <a:rPr lang="pt-BR" sz="1400" b="1" dirty="0" err="1">
                <a:latin typeface="Monaco"/>
                <a:cs typeface="Monaco"/>
              </a:rPr>
              <a:t>HibernateServiceImpl</a:t>
            </a:r>
            <a:r>
              <a:rPr lang="pt-BR" sz="1400" b="1" dirty="0">
                <a:latin typeface="Monaco"/>
                <a:cs typeface="Monaco"/>
              </a:rPr>
              <a:t>(</a:t>
            </a:r>
            <a:r>
              <a:rPr lang="pt-BR" sz="1400" b="1" dirty="0" err="1">
                <a:latin typeface="Monaco"/>
                <a:cs typeface="Monaco"/>
              </a:rPr>
              <a:t>InitParams</a:t>
            </a:r>
            <a:r>
              <a:rPr lang="pt-BR" sz="1400" b="1" dirty="0">
                <a:latin typeface="Monaco"/>
                <a:cs typeface="Monaco"/>
              </a:rPr>
              <a:t> </a:t>
            </a:r>
            <a:r>
              <a:rPr lang="pt-BR" sz="1400" b="1" dirty="0" err="1">
                <a:latin typeface="Monaco"/>
                <a:cs typeface="Monaco"/>
              </a:rPr>
              <a:t>initParams</a:t>
            </a:r>
            <a:r>
              <a:rPr lang="pt-BR" sz="1400" b="1" dirty="0">
                <a:latin typeface="Monaco"/>
                <a:cs typeface="Monaco"/>
              </a:rPr>
              <a:t>, </a:t>
            </a:r>
            <a:r>
              <a:rPr lang="pt-BR" sz="1400" b="1" dirty="0" err="1">
                <a:latin typeface="Monaco"/>
                <a:cs typeface="Monaco"/>
              </a:rPr>
              <a:t>CacheService</a:t>
            </a:r>
            <a:r>
              <a:rPr lang="pt-BR" sz="1400" b="1" dirty="0">
                <a:latin typeface="Monaco"/>
                <a:cs typeface="Monaco"/>
              </a:rPr>
              <a:t> </a:t>
            </a:r>
            <a:r>
              <a:rPr lang="pt-BR" sz="1400" b="1" dirty="0" err="1">
                <a:latin typeface="Monaco"/>
                <a:cs typeface="Monaco"/>
              </a:rPr>
              <a:t>cacheService</a:t>
            </a:r>
            <a:r>
              <a:rPr lang="pt-BR" sz="1400" b="1" dirty="0">
                <a:latin typeface="Monaco"/>
                <a:cs typeface="Monaco"/>
              </a:rPr>
              <a:t>) {</a:t>
            </a:r>
          </a:p>
          <a:p>
            <a:pPr>
              <a:lnSpc>
                <a:spcPct val="100000"/>
              </a:lnSpc>
              <a:buSzPct val="25000"/>
            </a:pPr>
            <a:r>
              <a:rPr lang="pt-BR" sz="1400" b="1" dirty="0">
                <a:latin typeface="Monaco"/>
                <a:cs typeface="Monaco"/>
              </a:rPr>
              <a:t>    </a:t>
            </a:r>
            <a:r>
              <a:rPr lang="pt-BR" sz="1400" b="1" dirty="0" err="1">
                <a:latin typeface="Monaco"/>
                <a:cs typeface="Monaco"/>
              </a:rPr>
              <a:t>PropertiesParam</a:t>
            </a:r>
            <a:r>
              <a:rPr lang="pt-BR" sz="1400" b="1" dirty="0">
                <a:latin typeface="Monaco"/>
                <a:cs typeface="Monaco"/>
              </a:rPr>
              <a:t> param = </a:t>
            </a:r>
            <a:r>
              <a:rPr lang="pt-BR" sz="1400" b="1" dirty="0" err="1">
                <a:latin typeface="Monaco"/>
                <a:cs typeface="Monaco"/>
              </a:rPr>
              <a:t>initParams.getPropertiesParam</a:t>
            </a:r>
            <a:r>
              <a:rPr lang="pt-BR" sz="1400" b="1" dirty="0">
                <a:latin typeface="Monaco"/>
                <a:cs typeface="Monaco"/>
              </a:rPr>
              <a:t>("</a:t>
            </a:r>
            <a:r>
              <a:rPr lang="pt-BR" sz="1400" b="1" dirty="0" err="1">
                <a:latin typeface="Monaco"/>
                <a:cs typeface="Monaco"/>
              </a:rPr>
              <a:t>hibernate.properties</a:t>
            </a:r>
            <a:r>
              <a:rPr lang="pt-BR" sz="1400" b="1" dirty="0">
                <a:latin typeface="Monaco"/>
                <a:cs typeface="Monaco"/>
              </a:rPr>
              <a:t>");</a:t>
            </a:r>
          </a:p>
          <a:p>
            <a:pPr>
              <a:lnSpc>
                <a:spcPct val="100000"/>
              </a:lnSpc>
              <a:buSzPct val="25000"/>
            </a:pPr>
            <a:r>
              <a:rPr lang="pt-BR" sz="1400" b="1" dirty="0">
                <a:latin typeface="Monaco"/>
                <a:cs typeface="Monaco"/>
              </a:rPr>
              <a:t>...</a:t>
            </a:r>
          </a:p>
          <a:p>
            <a:pPr>
              <a:lnSpc>
                <a:spcPct val="100000"/>
              </a:lnSpc>
              <a:buSzPct val="25000"/>
            </a:pPr>
            <a:r>
              <a:rPr lang="pt-BR" sz="1400" b="1" dirty="0" smtClean="0">
                <a:latin typeface="Monaco"/>
                <a:cs typeface="Monaco"/>
              </a:rPr>
              <a:t>}</a:t>
            </a:r>
          </a:p>
          <a:p>
            <a:pPr>
              <a:lnSpc>
                <a:spcPct val="100000"/>
              </a:lnSpc>
              <a:buSzPct val="25000"/>
            </a:pPr>
            <a:r>
              <a:rPr lang="pt-BR" sz="1400" b="1" dirty="0" smtClean="0">
                <a:latin typeface="Monaco"/>
                <a:cs typeface="Monaco"/>
              </a:rPr>
              <a:t>.</a:t>
            </a:r>
            <a:r>
              <a:rPr lang="pt-BR" sz="1400" b="1" dirty="0">
                <a:latin typeface="Monaco"/>
                <a:cs typeface="Monaco"/>
              </a:rPr>
              <a:t>..</a:t>
            </a:r>
            <a:r>
              <a:rPr lang="hu-HU" sz="1400" b="1" dirty="0" smtClean="0">
                <a:latin typeface="Monaco"/>
                <a:cs typeface="Monaco"/>
              </a:rPr>
              <a:t>.</a:t>
            </a:r>
            <a:r>
              <a:rPr lang="hu-HU" sz="1400" b="1" dirty="0">
                <a:latin typeface="Monaco"/>
                <a:cs typeface="Monaco"/>
              </a:rPr>
              <a:t>.</a:t>
            </a:r>
            <a:r>
              <a:rPr lang="hu-HU" sz="1400" b="1" dirty="0" smtClean="0">
                <a:latin typeface="Monaco"/>
                <a:cs typeface="Monac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326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Kernel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en-GB" sz="2400" b="1" dirty="0" smtClean="0"/>
              <a:t>Object Parameters</a:t>
            </a:r>
          </a:p>
          <a:p>
            <a:pPr>
              <a:lnSpc>
                <a:spcPct val="100000"/>
              </a:lnSpc>
              <a:buSzPct val="25000"/>
            </a:pPr>
            <a:endParaRPr lang="fr-FR" sz="2200" b="1" i="1" dirty="0" smtClean="0">
              <a:solidFill>
                <a:srgbClr val="333333"/>
              </a:solidFill>
              <a:ea typeface="MS Gothic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fr-FR" sz="2200" b="1" i="1" dirty="0" smtClean="0">
                <a:solidFill>
                  <a:srgbClr val="333333"/>
                </a:solidFill>
                <a:ea typeface="MS Gothic"/>
              </a:rPr>
              <a:t>XML </a:t>
            </a:r>
            <a:endParaRPr lang="fr-FR" sz="2200" b="1" i="1" dirty="0">
              <a:solidFill>
                <a:srgbClr val="333333"/>
              </a:solidFill>
              <a:ea typeface="MS Gothic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&lt;component&gt;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&lt;key&gt;</a:t>
            </a:r>
            <a:r>
              <a:rPr lang="en-US" sz="1400" b="1" dirty="0" err="1">
                <a:latin typeface="Monaco"/>
                <a:cs typeface="Monaco"/>
              </a:rPr>
              <a:t>org.exoplatform.services.ldap.LDAPService</a:t>
            </a:r>
            <a:r>
              <a:rPr lang="en-US" sz="1400" b="1" dirty="0">
                <a:latin typeface="Monaco"/>
                <a:cs typeface="Monaco"/>
              </a:rPr>
              <a:t>&lt;/key&gt;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&lt;type&gt;</a:t>
            </a:r>
            <a:r>
              <a:rPr lang="en-US" sz="1400" b="1" dirty="0" err="1">
                <a:latin typeface="Monaco"/>
                <a:cs typeface="Monaco"/>
              </a:rPr>
              <a:t>org.exoplatform.services.ldap.impl.LDAPServiceImpl</a:t>
            </a:r>
            <a:r>
              <a:rPr lang="en-US" sz="1400" b="1" dirty="0">
                <a:latin typeface="Monaco"/>
                <a:cs typeface="Monaco"/>
              </a:rPr>
              <a:t>&lt;/type&gt;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</a:t>
            </a:r>
            <a:r>
              <a:rPr lang="en-US" sz="1400" b="1" dirty="0" err="1">
                <a:latin typeface="Monaco"/>
                <a:cs typeface="Monaco"/>
              </a:rPr>
              <a:t>init-params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&lt;object-</a:t>
            </a:r>
            <a:r>
              <a:rPr lang="en-US" sz="1400" b="1" dirty="0" err="1">
                <a:latin typeface="Monaco"/>
                <a:cs typeface="Monaco"/>
              </a:rPr>
              <a:t>param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&lt;name&gt;</a:t>
            </a:r>
            <a:r>
              <a:rPr lang="en-US" sz="1400" b="1" dirty="0" err="1">
                <a:latin typeface="Monaco"/>
                <a:cs typeface="Monaco"/>
              </a:rPr>
              <a:t>ldap.config</a:t>
            </a:r>
            <a:r>
              <a:rPr lang="en-US" sz="1400" b="1" dirty="0">
                <a:latin typeface="Monaco"/>
                <a:cs typeface="Monaco"/>
              </a:rPr>
              <a:t>&lt;/name&gt;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&lt;description&gt;Default </a:t>
            </a:r>
            <a:r>
              <a:rPr lang="en-US" sz="1400" b="1" dirty="0" err="1">
                <a:latin typeface="Monaco"/>
                <a:cs typeface="Monaco"/>
              </a:rPr>
              <a:t>ldap</a:t>
            </a:r>
            <a:r>
              <a:rPr lang="en-US" sz="1400" b="1" dirty="0">
                <a:latin typeface="Monaco"/>
                <a:cs typeface="Monaco"/>
              </a:rPr>
              <a:t> </a:t>
            </a:r>
            <a:r>
              <a:rPr lang="en-US" sz="1400" b="1" dirty="0" err="1">
                <a:latin typeface="Monaco"/>
                <a:cs typeface="Monaco"/>
              </a:rPr>
              <a:t>config</a:t>
            </a:r>
            <a:r>
              <a:rPr lang="en-US" sz="1400" b="1" dirty="0">
                <a:latin typeface="Monaco"/>
                <a:cs typeface="Monaco"/>
              </a:rPr>
              <a:t>&lt;/description&gt;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&lt;object type="</a:t>
            </a:r>
            <a:r>
              <a:rPr lang="en-US" sz="1400" b="1" dirty="0" err="1">
                <a:latin typeface="Monaco"/>
                <a:cs typeface="Monaco"/>
              </a:rPr>
              <a:t>org.exoplatform.services.ldap.impl.LDAPConnectionConfig</a:t>
            </a:r>
            <a:r>
              <a:rPr lang="en-US" sz="1400" b="1" dirty="0">
                <a:latin typeface="Monaco"/>
                <a:cs typeface="Monaco"/>
              </a:rPr>
              <a:t>"&gt;         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</a:t>
            </a:r>
            <a:r>
              <a:rPr lang="en-US" sz="1400" b="1" dirty="0" smtClean="0">
                <a:latin typeface="Monaco"/>
                <a:cs typeface="Monaco"/>
              </a:rPr>
              <a:t>       &lt;field </a:t>
            </a:r>
            <a:r>
              <a:rPr lang="en-US" sz="1400" b="1" dirty="0">
                <a:latin typeface="Monaco"/>
                <a:cs typeface="Monaco"/>
              </a:rPr>
              <a:t>name="</a:t>
            </a:r>
            <a:r>
              <a:rPr lang="en-US" sz="1400" b="1" dirty="0" err="1">
                <a:latin typeface="Monaco"/>
                <a:cs typeface="Monaco"/>
              </a:rPr>
              <a:t>providerURL</a:t>
            </a:r>
            <a:r>
              <a:rPr lang="en-US" sz="1400" b="1" dirty="0">
                <a:latin typeface="Monaco"/>
                <a:cs typeface="Monaco"/>
              </a:rPr>
              <a:t>"&gt;&lt;string&gt;</a:t>
            </a:r>
            <a:r>
              <a:rPr lang="en-US" sz="1400" b="1" dirty="0" err="1">
                <a:latin typeface="Monaco"/>
                <a:cs typeface="Monaco"/>
              </a:rPr>
              <a:t>ldaps</a:t>
            </a:r>
            <a:r>
              <a:rPr lang="en-US" sz="1400" b="1" dirty="0">
                <a:latin typeface="Monaco"/>
                <a:cs typeface="Monaco"/>
              </a:rPr>
              <a:t>://10.0.0.3:636&lt;/string&gt;&lt;/field&gt;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</a:t>
            </a:r>
            <a:r>
              <a:rPr lang="en-US" sz="1400" b="1" dirty="0" smtClean="0">
                <a:latin typeface="Monaco"/>
                <a:cs typeface="Monaco"/>
              </a:rPr>
              <a:t>       &lt;field </a:t>
            </a:r>
            <a:r>
              <a:rPr lang="en-US" sz="1400" b="1" dirty="0">
                <a:latin typeface="Monaco"/>
                <a:cs typeface="Monaco"/>
              </a:rPr>
              <a:t>name="</a:t>
            </a:r>
            <a:r>
              <a:rPr lang="en-US" sz="1400" b="1" dirty="0" err="1">
                <a:latin typeface="Monaco"/>
                <a:cs typeface="Monaco"/>
              </a:rPr>
              <a:t>rootdn</a:t>
            </a:r>
            <a:r>
              <a:rPr lang="en-US" sz="1400" b="1" dirty="0">
                <a:latin typeface="Monaco"/>
                <a:cs typeface="Monaco"/>
              </a:rPr>
              <a:t>"&gt;&lt;string&gt;CN=</a:t>
            </a:r>
            <a:r>
              <a:rPr lang="en-US" sz="1400" b="1" dirty="0" err="1" smtClean="0">
                <a:latin typeface="Monaco"/>
                <a:cs typeface="Monaco"/>
              </a:rPr>
              <a:t>Admin,</a:t>
            </a:r>
            <a:r>
              <a:rPr lang="en-US" sz="1400" b="1" dirty="0" err="1">
                <a:latin typeface="Monaco"/>
                <a:cs typeface="Monaco"/>
              </a:rPr>
              <a:t>CN</a:t>
            </a:r>
            <a:r>
              <a:rPr lang="en-US" sz="1400" b="1" dirty="0">
                <a:latin typeface="Monaco"/>
                <a:cs typeface="Monaco"/>
              </a:rPr>
              <a:t>=</a:t>
            </a:r>
            <a:r>
              <a:rPr lang="en-US" sz="1400" b="1" dirty="0" err="1">
                <a:latin typeface="Monaco"/>
                <a:cs typeface="Monaco"/>
              </a:rPr>
              <a:t>Users,DC</a:t>
            </a:r>
            <a:r>
              <a:rPr lang="en-US" sz="1400" b="1" dirty="0">
                <a:latin typeface="Monaco"/>
                <a:cs typeface="Monaco"/>
              </a:rPr>
              <a:t>=</a:t>
            </a:r>
            <a:r>
              <a:rPr lang="en-US" sz="1400" b="1" dirty="0" err="1">
                <a:latin typeface="Monaco"/>
                <a:cs typeface="Monaco"/>
              </a:rPr>
              <a:t>exoplatform,DC</a:t>
            </a:r>
            <a:r>
              <a:rPr lang="en-US" sz="1400" b="1" dirty="0">
                <a:latin typeface="Monaco"/>
                <a:cs typeface="Monaco"/>
              </a:rPr>
              <a:t>=org&lt;/string&gt;&lt;/field&gt;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</a:t>
            </a:r>
            <a:r>
              <a:rPr lang="en-US" sz="1400" b="1" dirty="0" smtClean="0">
                <a:latin typeface="Monaco"/>
                <a:cs typeface="Monaco"/>
              </a:rPr>
              <a:t>       &lt;field </a:t>
            </a:r>
            <a:r>
              <a:rPr lang="en-US" sz="1400" b="1" dirty="0">
                <a:latin typeface="Monaco"/>
                <a:cs typeface="Monaco"/>
              </a:rPr>
              <a:t>name="password"&gt;&lt;string&gt;</a:t>
            </a:r>
            <a:r>
              <a:rPr lang="en-US" sz="1400" b="1" dirty="0" err="1">
                <a:latin typeface="Monaco"/>
                <a:cs typeface="Monaco"/>
              </a:rPr>
              <a:t>exo</a:t>
            </a:r>
            <a:r>
              <a:rPr lang="en-US" sz="1400" b="1" dirty="0">
                <a:latin typeface="Monaco"/>
                <a:cs typeface="Monaco"/>
              </a:rPr>
              <a:t>&lt;/string&gt;&lt;/field&gt;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 smtClean="0">
                <a:latin typeface="Monaco"/>
                <a:cs typeface="Monaco"/>
              </a:rPr>
              <a:t>          &lt;field </a:t>
            </a:r>
            <a:r>
              <a:rPr lang="en-US" sz="1400" b="1" dirty="0">
                <a:latin typeface="Monaco"/>
                <a:cs typeface="Monaco"/>
              </a:rPr>
              <a:t>name="</a:t>
            </a:r>
            <a:r>
              <a:rPr lang="en-US" sz="1400" b="1" dirty="0" err="1">
                <a:latin typeface="Monaco"/>
                <a:cs typeface="Monaco"/>
              </a:rPr>
              <a:t>minConnection</a:t>
            </a:r>
            <a:r>
              <a:rPr lang="en-US" sz="1400" b="1" dirty="0">
                <a:latin typeface="Monaco"/>
                <a:cs typeface="Monaco"/>
              </a:rPr>
              <a:t>"&gt;&lt;</a:t>
            </a:r>
            <a:r>
              <a:rPr lang="en-US" sz="1400" b="1" dirty="0" err="1">
                <a:latin typeface="Monaco"/>
                <a:cs typeface="Monaco"/>
              </a:rPr>
              <a:t>int</a:t>
            </a:r>
            <a:r>
              <a:rPr lang="en-US" sz="1400" b="1" dirty="0">
                <a:latin typeface="Monaco"/>
                <a:cs typeface="Monaco"/>
              </a:rPr>
              <a:t>&gt;5&lt;/</a:t>
            </a:r>
            <a:r>
              <a:rPr lang="en-US" sz="1400" b="1" dirty="0" err="1">
                <a:latin typeface="Monaco"/>
                <a:cs typeface="Monaco"/>
              </a:rPr>
              <a:t>int</a:t>
            </a:r>
            <a:r>
              <a:rPr lang="en-US" sz="1400" b="1" dirty="0">
                <a:latin typeface="Monaco"/>
                <a:cs typeface="Monaco"/>
              </a:rPr>
              <a:t>&gt;&lt;/field&gt;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</a:t>
            </a:r>
            <a:r>
              <a:rPr lang="en-US" sz="1400" b="1" dirty="0" smtClean="0">
                <a:latin typeface="Monaco"/>
                <a:cs typeface="Monaco"/>
              </a:rPr>
              <a:t>   &lt;field </a:t>
            </a:r>
            <a:r>
              <a:rPr lang="en-US" sz="1400" b="1" dirty="0">
                <a:latin typeface="Monaco"/>
                <a:cs typeface="Monaco"/>
              </a:rPr>
              <a:t>name="</a:t>
            </a:r>
            <a:r>
              <a:rPr lang="en-US" sz="1400" b="1" dirty="0" err="1">
                <a:latin typeface="Monaco"/>
                <a:cs typeface="Monaco"/>
              </a:rPr>
              <a:t>maxConnection</a:t>
            </a:r>
            <a:r>
              <a:rPr lang="en-US" sz="1400" b="1" dirty="0">
                <a:latin typeface="Monaco"/>
                <a:cs typeface="Monaco"/>
              </a:rPr>
              <a:t>"&gt;&lt;</a:t>
            </a:r>
            <a:r>
              <a:rPr lang="en-US" sz="1400" b="1" dirty="0" err="1">
                <a:latin typeface="Monaco"/>
                <a:cs typeface="Monaco"/>
              </a:rPr>
              <a:t>int</a:t>
            </a:r>
            <a:r>
              <a:rPr lang="en-US" sz="1400" b="1" dirty="0">
                <a:latin typeface="Monaco"/>
                <a:cs typeface="Monaco"/>
              </a:rPr>
              <a:t>&gt;10&lt;/</a:t>
            </a:r>
            <a:r>
              <a:rPr lang="en-US" sz="1400" b="1" dirty="0" err="1">
                <a:latin typeface="Monaco"/>
                <a:cs typeface="Monaco"/>
              </a:rPr>
              <a:t>int</a:t>
            </a:r>
            <a:r>
              <a:rPr lang="en-US" sz="1400" b="1" dirty="0">
                <a:latin typeface="Monaco"/>
                <a:cs typeface="Monaco"/>
              </a:rPr>
              <a:t>&gt;&lt;/field&gt;    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</a:t>
            </a:r>
            <a:r>
              <a:rPr lang="en-US" sz="1400" b="1" dirty="0" smtClean="0">
                <a:latin typeface="Monaco"/>
                <a:cs typeface="Monaco"/>
              </a:rPr>
              <a:t>   &lt;field </a:t>
            </a:r>
            <a:r>
              <a:rPr lang="en-US" sz="1400" b="1" dirty="0">
                <a:latin typeface="Monaco"/>
                <a:cs typeface="Monaco"/>
              </a:rPr>
              <a:t>name="</a:t>
            </a:r>
            <a:r>
              <a:rPr lang="en-US" sz="1400" b="1" dirty="0" err="1">
                <a:latin typeface="Monaco"/>
                <a:cs typeface="Monaco"/>
              </a:rPr>
              <a:t>referralMode</a:t>
            </a:r>
            <a:r>
              <a:rPr lang="en-US" sz="1400" b="1" dirty="0">
                <a:latin typeface="Monaco"/>
                <a:cs typeface="Monaco"/>
              </a:rPr>
              <a:t>"&gt;&lt;string&gt;ignore&lt;/string&gt;&lt;/field&gt;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</a:t>
            </a:r>
            <a:r>
              <a:rPr lang="en-US" sz="1400" b="1" dirty="0" smtClean="0">
                <a:latin typeface="Monaco"/>
                <a:cs typeface="Monaco"/>
              </a:rPr>
              <a:t>   &lt;field </a:t>
            </a:r>
            <a:r>
              <a:rPr lang="en-US" sz="1400" b="1" dirty="0">
                <a:latin typeface="Monaco"/>
                <a:cs typeface="Monaco"/>
              </a:rPr>
              <a:t>name="</a:t>
            </a:r>
            <a:r>
              <a:rPr lang="en-US" sz="1400" b="1" dirty="0" err="1">
                <a:latin typeface="Monaco"/>
                <a:cs typeface="Monaco"/>
              </a:rPr>
              <a:t>serverName</a:t>
            </a:r>
            <a:r>
              <a:rPr lang="en-US" sz="1400" b="1" dirty="0">
                <a:latin typeface="Monaco"/>
                <a:cs typeface="Monaco"/>
              </a:rPr>
              <a:t>"&gt;&lt;string&gt;</a:t>
            </a:r>
            <a:r>
              <a:rPr lang="en-US" sz="1400" b="1" dirty="0" err="1">
                <a:latin typeface="Monaco"/>
                <a:cs typeface="Monaco"/>
              </a:rPr>
              <a:t>active.directory</a:t>
            </a:r>
            <a:r>
              <a:rPr lang="en-US" sz="1400" b="1" dirty="0">
                <a:latin typeface="Monaco"/>
                <a:cs typeface="Monaco"/>
              </a:rPr>
              <a:t>&lt;/string&gt;&lt;/field&gt;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&lt;/object&gt;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&lt;/object-</a:t>
            </a:r>
            <a:r>
              <a:rPr lang="en-US" sz="1400" b="1" dirty="0" err="1">
                <a:latin typeface="Monaco"/>
                <a:cs typeface="Monaco"/>
              </a:rPr>
              <a:t>param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&lt;/</a:t>
            </a:r>
            <a:r>
              <a:rPr lang="en-US" sz="1400" b="1" dirty="0" err="1">
                <a:latin typeface="Monaco"/>
                <a:cs typeface="Monaco"/>
              </a:rPr>
              <a:t>init-params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&lt;/component&gt;</a:t>
            </a:r>
            <a:r>
              <a:rPr lang="hu-HU" sz="1400" b="1" dirty="0" smtClean="0">
                <a:latin typeface="Monaco"/>
                <a:cs typeface="Monaco"/>
              </a:rPr>
              <a:t>.</a:t>
            </a:r>
            <a:r>
              <a:rPr lang="hu-HU" sz="1400" b="1" dirty="0">
                <a:latin typeface="Monaco"/>
                <a:cs typeface="Monaco"/>
              </a:rPr>
              <a:t>.</a:t>
            </a:r>
            <a:r>
              <a:rPr lang="hu-HU" sz="1400" b="1" dirty="0" smtClean="0">
                <a:latin typeface="Monaco"/>
                <a:cs typeface="Monac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17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Kernel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en-GB" sz="2400" b="1" dirty="0" smtClean="0"/>
              <a:t>Object Parameters</a:t>
            </a:r>
          </a:p>
          <a:p>
            <a:pPr>
              <a:lnSpc>
                <a:spcPct val="100000"/>
              </a:lnSpc>
              <a:buSzPct val="25000"/>
            </a:pPr>
            <a:endParaRPr lang="fr-FR" sz="2200" b="1" i="1" dirty="0" smtClean="0">
              <a:solidFill>
                <a:srgbClr val="333333"/>
              </a:solidFill>
              <a:ea typeface="MS Gothic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fr-FR" sz="2200" b="1" i="1" dirty="0" smtClean="0">
                <a:solidFill>
                  <a:srgbClr val="333333"/>
                </a:solidFill>
                <a:ea typeface="MS Gothic"/>
              </a:rPr>
              <a:t>Java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 smtClean="0">
                <a:latin typeface="Monaco"/>
                <a:cs typeface="Monaco"/>
              </a:rPr>
              <a:t>public </a:t>
            </a:r>
            <a:r>
              <a:rPr lang="en-US" sz="1400" b="1" dirty="0" err="1">
                <a:latin typeface="Monaco"/>
                <a:cs typeface="Monaco"/>
              </a:rPr>
              <a:t>LDAPServiceImpl</a:t>
            </a:r>
            <a:r>
              <a:rPr lang="en-US" sz="1400" b="1" dirty="0">
                <a:latin typeface="Monaco"/>
                <a:cs typeface="Monaco"/>
              </a:rPr>
              <a:t>(</a:t>
            </a:r>
            <a:r>
              <a:rPr lang="en-US" sz="1400" b="1" dirty="0" err="1">
                <a:latin typeface="Monaco"/>
                <a:cs typeface="Monaco"/>
              </a:rPr>
              <a:t>InitParams</a:t>
            </a:r>
            <a:r>
              <a:rPr lang="en-US" sz="1400" b="1" dirty="0">
                <a:latin typeface="Monaco"/>
                <a:cs typeface="Monaco"/>
              </a:rPr>
              <a:t> </a:t>
            </a:r>
            <a:r>
              <a:rPr lang="en-US" sz="1400" b="1" dirty="0" err="1">
                <a:latin typeface="Monaco"/>
                <a:cs typeface="Monaco"/>
              </a:rPr>
              <a:t>params</a:t>
            </a:r>
            <a:r>
              <a:rPr lang="en-US" sz="1400" b="1" dirty="0">
                <a:latin typeface="Monaco"/>
                <a:cs typeface="Monaco"/>
              </a:rPr>
              <a:t>) {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</a:t>
            </a:r>
            <a:r>
              <a:rPr lang="en-US" sz="1400" b="1" dirty="0" err="1">
                <a:latin typeface="Monaco"/>
                <a:cs typeface="Monaco"/>
              </a:rPr>
              <a:t>LDAPConnectionConfig</a:t>
            </a:r>
            <a:r>
              <a:rPr lang="en-US" sz="1400" b="1" dirty="0">
                <a:latin typeface="Monaco"/>
                <a:cs typeface="Monaco"/>
              </a:rPr>
              <a:t> </a:t>
            </a:r>
            <a:r>
              <a:rPr lang="en-US" sz="1400" b="1" dirty="0" err="1">
                <a:latin typeface="Monaco"/>
                <a:cs typeface="Monaco"/>
              </a:rPr>
              <a:t>config</a:t>
            </a:r>
            <a:r>
              <a:rPr lang="en-US" sz="1400" b="1" dirty="0">
                <a:latin typeface="Monaco"/>
                <a:cs typeface="Monaco"/>
              </a:rPr>
              <a:t> = (</a:t>
            </a:r>
            <a:r>
              <a:rPr lang="en-US" sz="1400" b="1" dirty="0" err="1">
                <a:latin typeface="Monaco"/>
                <a:cs typeface="Monaco"/>
              </a:rPr>
              <a:t>LDAPConnectionConfig</a:t>
            </a:r>
            <a:r>
              <a:rPr lang="en-US" sz="1400" b="1" dirty="0">
                <a:latin typeface="Monaco"/>
                <a:cs typeface="Monaco"/>
              </a:rPr>
              <a:t>) </a:t>
            </a:r>
            <a:r>
              <a:rPr lang="en-US" sz="1400" b="1" dirty="0" err="1">
                <a:latin typeface="Monaco"/>
                <a:cs typeface="Monaco"/>
              </a:rPr>
              <a:t>params.getObjectParam</a:t>
            </a:r>
            <a:r>
              <a:rPr lang="en-US" sz="1400" b="1" dirty="0">
                <a:latin typeface="Monaco"/>
                <a:cs typeface="Monaco"/>
              </a:rPr>
              <a:t>("</a:t>
            </a:r>
            <a:r>
              <a:rPr lang="en-US" sz="1400" b="1" dirty="0" err="1">
                <a:latin typeface="Monaco"/>
                <a:cs typeface="Monaco"/>
              </a:rPr>
              <a:t>ldap.config</a:t>
            </a:r>
            <a:r>
              <a:rPr lang="en-US" sz="1400" b="1" dirty="0">
                <a:latin typeface="Monaco"/>
                <a:cs typeface="Monaco"/>
              </a:rPr>
              <a:t>")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                                                       .</a:t>
            </a:r>
            <a:r>
              <a:rPr lang="en-US" sz="1400" b="1" dirty="0" err="1">
                <a:latin typeface="Monaco"/>
                <a:cs typeface="Monaco"/>
              </a:rPr>
              <a:t>getObject</a:t>
            </a:r>
            <a:r>
              <a:rPr lang="en-US" sz="1400" b="1" dirty="0">
                <a:latin typeface="Monaco"/>
                <a:cs typeface="Monaco"/>
              </a:rPr>
              <a:t>();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...</a:t>
            </a:r>
            <a:r>
              <a:rPr lang="pt-BR" sz="1400" b="1" dirty="0" smtClean="0">
                <a:latin typeface="Monaco"/>
                <a:cs typeface="Monaco"/>
              </a:rPr>
              <a:t>...</a:t>
            </a:r>
            <a:r>
              <a:rPr lang="hu-HU" sz="1400" b="1" dirty="0" smtClean="0">
                <a:latin typeface="Monaco"/>
                <a:cs typeface="Monaco"/>
              </a:rPr>
              <a:t>...</a:t>
            </a:r>
          </a:p>
          <a:p>
            <a:pPr>
              <a:lnSpc>
                <a:spcPct val="100000"/>
              </a:lnSpc>
              <a:buSzPct val="25000"/>
            </a:pPr>
            <a:endParaRPr lang="en-US" sz="1400" b="1" dirty="0" smtClean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 smtClean="0">
                <a:latin typeface="Monaco"/>
                <a:cs typeface="Monaco"/>
              </a:rPr>
              <a:t>public </a:t>
            </a:r>
            <a:r>
              <a:rPr lang="en-US" sz="1400" b="1" dirty="0">
                <a:latin typeface="Monaco"/>
                <a:cs typeface="Monaco"/>
              </a:rPr>
              <a:t>class </a:t>
            </a:r>
            <a:r>
              <a:rPr lang="en-US" sz="1400" b="1" dirty="0" err="1">
                <a:latin typeface="Monaco"/>
                <a:cs typeface="Monaco"/>
              </a:rPr>
              <a:t>LDAPConnectionConfig</a:t>
            </a:r>
            <a:r>
              <a:rPr lang="en-US" sz="1400" b="1" dirty="0">
                <a:latin typeface="Monaco"/>
                <a:cs typeface="Monaco"/>
              </a:rPr>
              <a:t> {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private String </a:t>
            </a:r>
            <a:r>
              <a:rPr lang="en-US" sz="1400" b="1" dirty="0" err="1">
                <a:latin typeface="Monaco"/>
                <a:cs typeface="Monaco"/>
              </a:rPr>
              <a:t>providerURL</a:t>
            </a:r>
            <a:r>
              <a:rPr lang="en-US" sz="1400" b="1" dirty="0">
                <a:latin typeface="Monaco"/>
                <a:cs typeface="Monaco"/>
              </a:rPr>
              <a:t>        = "</a:t>
            </a:r>
            <a:r>
              <a:rPr lang="en-US" sz="1400" b="1" dirty="0" err="1">
                <a:latin typeface="Monaco"/>
                <a:cs typeface="Monaco"/>
              </a:rPr>
              <a:t>ldap</a:t>
            </a:r>
            <a:r>
              <a:rPr lang="en-US" sz="1400" b="1" dirty="0">
                <a:latin typeface="Monaco"/>
                <a:cs typeface="Monaco"/>
              </a:rPr>
              <a:t>://127.0.0.1:389";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private String </a:t>
            </a:r>
            <a:r>
              <a:rPr lang="en-US" sz="1400" b="1" dirty="0" err="1">
                <a:latin typeface="Monaco"/>
                <a:cs typeface="Monaco"/>
              </a:rPr>
              <a:t>rootdn</a:t>
            </a:r>
            <a:r>
              <a:rPr lang="en-US" sz="1400" b="1" dirty="0">
                <a:latin typeface="Monaco"/>
                <a:cs typeface="Monaco"/>
              </a:rPr>
              <a:t>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private String password;                                  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 smtClean="0">
                <a:latin typeface="Monaco"/>
                <a:cs typeface="Monaco"/>
              </a:rPr>
              <a:t>  private </a:t>
            </a:r>
            <a:r>
              <a:rPr lang="en-US" sz="1400" b="1" dirty="0">
                <a:latin typeface="Monaco"/>
                <a:cs typeface="Monaco"/>
              </a:rPr>
              <a:t>String </a:t>
            </a:r>
            <a:r>
              <a:rPr lang="en-US" sz="1400" b="1" dirty="0" err="1">
                <a:latin typeface="Monaco"/>
                <a:cs typeface="Monaco"/>
              </a:rPr>
              <a:t>authenticationType</a:t>
            </a:r>
            <a:r>
              <a:rPr lang="en-US" sz="1400" b="1" dirty="0">
                <a:latin typeface="Monaco"/>
                <a:cs typeface="Monaco"/>
              </a:rPr>
              <a:t> = "simple";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private String </a:t>
            </a:r>
            <a:r>
              <a:rPr lang="en-US" sz="1400" b="1" dirty="0" err="1">
                <a:latin typeface="Monaco"/>
                <a:cs typeface="Monaco"/>
              </a:rPr>
              <a:t>serverName</a:t>
            </a:r>
            <a:r>
              <a:rPr lang="en-US" sz="1400" b="1" dirty="0">
                <a:latin typeface="Monaco"/>
                <a:cs typeface="Monaco"/>
              </a:rPr>
              <a:t>         = "default";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private </a:t>
            </a:r>
            <a:r>
              <a:rPr lang="en-US" sz="1400" b="1" dirty="0" err="1">
                <a:latin typeface="Monaco"/>
                <a:cs typeface="Monaco"/>
              </a:rPr>
              <a:t>int</a:t>
            </a:r>
            <a:r>
              <a:rPr lang="en-US" sz="1400" b="1" dirty="0">
                <a:latin typeface="Monaco"/>
                <a:cs typeface="Monaco"/>
              </a:rPr>
              <a:t>    </a:t>
            </a:r>
            <a:r>
              <a:rPr lang="en-US" sz="1400" b="1" dirty="0" err="1">
                <a:latin typeface="Monaco"/>
                <a:cs typeface="Monaco"/>
              </a:rPr>
              <a:t>minConnection</a:t>
            </a:r>
            <a:r>
              <a:rPr lang="en-US" sz="1400" b="1" dirty="0">
                <a:latin typeface="Monaco"/>
                <a:cs typeface="Monaco"/>
              </a:rPr>
              <a:t>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private </a:t>
            </a:r>
            <a:r>
              <a:rPr lang="en-US" sz="1400" b="1" dirty="0" err="1">
                <a:latin typeface="Monaco"/>
                <a:cs typeface="Monaco"/>
              </a:rPr>
              <a:t>int</a:t>
            </a:r>
            <a:r>
              <a:rPr lang="en-US" sz="1400" b="1" dirty="0">
                <a:latin typeface="Monaco"/>
                <a:cs typeface="Monaco"/>
              </a:rPr>
              <a:t>    </a:t>
            </a:r>
            <a:r>
              <a:rPr lang="en-US" sz="1400" b="1" dirty="0" err="1">
                <a:latin typeface="Monaco"/>
                <a:cs typeface="Monaco"/>
              </a:rPr>
              <a:t>maxConnection</a:t>
            </a:r>
            <a:r>
              <a:rPr lang="en-US" sz="1400" b="1" dirty="0" smtClean="0">
                <a:latin typeface="Monaco"/>
                <a:cs typeface="Monaco"/>
              </a:rPr>
              <a:t>;</a:t>
            </a:r>
            <a:endParaRPr lang="en-US" sz="14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...</a:t>
            </a:r>
            <a:endParaRPr lang="hu-HU" sz="1400" b="1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77505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Kernel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en-GB" sz="2400" b="1" dirty="0" smtClean="0"/>
              <a:t>Collections</a:t>
            </a:r>
            <a:endParaRPr lang="fr-FR" sz="2200" b="1" i="1" dirty="0" smtClean="0">
              <a:solidFill>
                <a:srgbClr val="333333"/>
              </a:solidFill>
              <a:ea typeface="MS Gothic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fr-FR" sz="2200" b="1" i="1" dirty="0" smtClean="0">
                <a:solidFill>
                  <a:srgbClr val="333333"/>
                </a:solidFill>
                <a:ea typeface="MS Gothic"/>
              </a:rPr>
              <a:t>XML </a:t>
            </a:r>
            <a:endParaRPr lang="fr-FR" sz="2200" b="1" i="1" dirty="0">
              <a:solidFill>
                <a:srgbClr val="333333"/>
              </a:solidFill>
              <a:ea typeface="MS Gothic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&lt;object-</a:t>
            </a:r>
            <a:r>
              <a:rPr lang="en-US" sz="1400" b="1" dirty="0" err="1">
                <a:latin typeface="Monaco"/>
                <a:cs typeface="Monaco"/>
              </a:rPr>
              <a:t>param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</a:t>
            </a:r>
            <a:r>
              <a:rPr lang="en-US" sz="1400" b="1" dirty="0" smtClean="0">
                <a:latin typeface="Monaco"/>
                <a:cs typeface="Monaco"/>
              </a:rPr>
              <a:t>&lt;</a:t>
            </a:r>
            <a:r>
              <a:rPr lang="en-US" sz="1400" b="1" dirty="0">
                <a:latin typeface="Monaco"/>
                <a:cs typeface="Monaco"/>
              </a:rPr>
              <a:t>name&gt;configuration&lt;/name&gt;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 smtClean="0">
                <a:latin typeface="Monaco"/>
                <a:cs typeface="Monaco"/>
              </a:rPr>
              <a:t>    &lt;</a:t>
            </a:r>
            <a:r>
              <a:rPr lang="en-US" sz="1400" b="1" dirty="0">
                <a:latin typeface="Monaco"/>
                <a:cs typeface="Monaco"/>
              </a:rPr>
              <a:t>object type="</a:t>
            </a:r>
            <a:r>
              <a:rPr lang="en-US" sz="1400" b="1" dirty="0" err="1">
                <a:latin typeface="Monaco"/>
                <a:cs typeface="Monaco"/>
              </a:rPr>
              <a:t>org.exoplatform.services.organization.impl.NewUserConfig</a:t>
            </a:r>
            <a:r>
              <a:rPr lang="en-US" sz="1400" b="1" dirty="0">
                <a:latin typeface="Monaco"/>
                <a:cs typeface="Monaco"/>
              </a:rPr>
              <a:t>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</a:t>
            </a:r>
            <a:r>
              <a:rPr lang="en-US" sz="1400" b="1" dirty="0" smtClean="0">
                <a:latin typeface="Monaco"/>
                <a:cs typeface="Monaco"/>
              </a:rPr>
              <a:t>&lt;</a:t>
            </a:r>
            <a:r>
              <a:rPr lang="en-US" sz="1400" b="1" dirty="0">
                <a:latin typeface="Monaco"/>
                <a:cs typeface="Monaco"/>
              </a:rPr>
              <a:t>field  name="group"&gt;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</a:t>
            </a:r>
            <a:r>
              <a:rPr lang="en-US" sz="1400" b="1" dirty="0" smtClean="0">
                <a:latin typeface="Monaco"/>
                <a:cs typeface="Monaco"/>
              </a:rPr>
              <a:t>  &lt;</a:t>
            </a:r>
            <a:r>
              <a:rPr lang="en-US" sz="1400" b="1" dirty="0">
                <a:latin typeface="Monaco"/>
                <a:cs typeface="Monaco"/>
              </a:rPr>
              <a:t>collection type="</a:t>
            </a:r>
            <a:r>
              <a:rPr lang="en-US" sz="1400" b="1" dirty="0" err="1">
                <a:latin typeface="Monaco"/>
                <a:cs typeface="Monaco"/>
              </a:rPr>
              <a:t>java.util.ArrayList</a:t>
            </a:r>
            <a:r>
              <a:rPr lang="en-US" sz="1400" b="1" dirty="0">
                <a:latin typeface="Monaco"/>
                <a:cs typeface="Monaco"/>
              </a:rPr>
              <a:t>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</a:t>
            </a:r>
            <a:r>
              <a:rPr lang="en-US" sz="1400" b="1" dirty="0" smtClean="0">
                <a:latin typeface="Monaco"/>
                <a:cs typeface="Monaco"/>
              </a:rPr>
              <a:t>  &lt;</a:t>
            </a:r>
            <a:r>
              <a:rPr lang="en-US" sz="1400" b="1" dirty="0">
                <a:latin typeface="Monaco"/>
                <a:cs typeface="Monaco"/>
              </a:rPr>
              <a:t>value&gt;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  </a:t>
            </a:r>
            <a:r>
              <a:rPr lang="en-US" sz="1400" b="1" dirty="0" smtClean="0">
                <a:latin typeface="Monaco"/>
                <a:cs typeface="Monaco"/>
              </a:rPr>
              <a:t>  &lt;</a:t>
            </a:r>
            <a:r>
              <a:rPr lang="en-US" sz="1400" b="1" dirty="0">
                <a:latin typeface="Monaco"/>
                <a:cs typeface="Monaco"/>
              </a:rPr>
              <a:t>object type="org.exoplatform.services.organization.impl.NewUserConfig$JoinGroup"&gt;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    </a:t>
            </a:r>
            <a:r>
              <a:rPr lang="en-US" sz="1400" b="1" dirty="0" smtClean="0">
                <a:latin typeface="Monaco"/>
                <a:cs typeface="Monaco"/>
              </a:rPr>
              <a:t>  &lt;</a:t>
            </a:r>
            <a:r>
              <a:rPr lang="en-US" sz="1400" b="1" dirty="0">
                <a:latin typeface="Monaco"/>
                <a:cs typeface="Monaco"/>
              </a:rPr>
              <a:t>field  name="</a:t>
            </a:r>
            <a:r>
              <a:rPr lang="en-US" sz="1400" b="1" dirty="0" err="1">
                <a:latin typeface="Monaco"/>
                <a:cs typeface="Monaco"/>
              </a:rPr>
              <a:t>groupId</a:t>
            </a:r>
            <a:r>
              <a:rPr lang="en-US" sz="1400" b="1" dirty="0">
                <a:latin typeface="Monaco"/>
                <a:cs typeface="Monaco"/>
              </a:rPr>
              <a:t>"&gt;&lt;string&gt;/platform/users&lt;/string&gt;&lt;/field&gt;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      </a:t>
            </a:r>
            <a:r>
              <a:rPr lang="en-US" sz="1400" b="1" dirty="0" smtClean="0">
                <a:latin typeface="Monaco"/>
                <a:cs typeface="Monaco"/>
              </a:rPr>
              <a:t>&lt;</a:t>
            </a:r>
            <a:r>
              <a:rPr lang="en-US" sz="1400" b="1" dirty="0">
                <a:latin typeface="Monaco"/>
                <a:cs typeface="Monaco"/>
              </a:rPr>
              <a:t>field  name="membership"&gt;&lt;string&gt;member&lt;/string&gt;&lt;/field&gt;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    </a:t>
            </a:r>
            <a:r>
              <a:rPr lang="en-US" sz="1400" b="1" dirty="0" smtClean="0">
                <a:latin typeface="Monaco"/>
                <a:cs typeface="Monaco"/>
              </a:rPr>
              <a:t>&lt;</a:t>
            </a:r>
            <a:r>
              <a:rPr lang="en-US" sz="1400" b="1" dirty="0">
                <a:latin typeface="Monaco"/>
                <a:cs typeface="Monaco"/>
              </a:rPr>
              <a:t>/object&gt;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  </a:t>
            </a:r>
            <a:r>
              <a:rPr lang="en-US" sz="1400" b="1" dirty="0" smtClean="0">
                <a:latin typeface="Monaco"/>
                <a:cs typeface="Monaco"/>
              </a:rPr>
              <a:t>&lt;</a:t>
            </a:r>
            <a:r>
              <a:rPr lang="en-US" sz="1400" b="1" dirty="0">
                <a:latin typeface="Monaco"/>
                <a:cs typeface="Monaco"/>
              </a:rPr>
              <a:t>/value&gt;               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</a:t>
            </a:r>
            <a:r>
              <a:rPr lang="en-US" sz="1400" b="1" dirty="0" smtClean="0">
                <a:latin typeface="Monaco"/>
                <a:cs typeface="Monaco"/>
              </a:rPr>
              <a:t>&lt;</a:t>
            </a:r>
            <a:r>
              <a:rPr lang="en-US" sz="1400" b="1" dirty="0">
                <a:latin typeface="Monaco"/>
                <a:cs typeface="Monaco"/>
              </a:rPr>
              <a:t>/collection&gt;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</a:t>
            </a:r>
            <a:r>
              <a:rPr lang="en-US" sz="1400" b="1" dirty="0" smtClean="0">
                <a:latin typeface="Monaco"/>
                <a:cs typeface="Monaco"/>
              </a:rPr>
              <a:t>&lt;</a:t>
            </a:r>
            <a:r>
              <a:rPr lang="en-US" sz="1400" b="1" dirty="0">
                <a:latin typeface="Monaco"/>
                <a:cs typeface="Monaco"/>
              </a:rPr>
              <a:t>/field&gt;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</a:t>
            </a:r>
            <a:r>
              <a:rPr lang="en-US" sz="1400" b="1" dirty="0" smtClean="0">
                <a:latin typeface="Monaco"/>
                <a:cs typeface="Monaco"/>
              </a:rPr>
              <a:t>&lt;</a:t>
            </a:r>
            <a:r>
              <a:rPr lang="en-US" sz="1400" b="1" dirty="0">
                <a:latin typeface="Monaco"/>
                <a:cs typeface="Monaco"/>
              </a:rPr>
              <a:t>field  name="</a:t>
            </a:r>
            <a:r>
              <a:rPr lang="en-US" sz="1400" b="1" dirty="0" err="1">
                <a:latin typeface="Monaco"/>
                <a:cs typeface="Monaco"/>
              </a:rPr>
              <a:t>ignoredUser</a:t>
            </a:r>
            <a:r>
              <a:rPr lang="en-US" sz="1400" b="1" dirty="0">
                <a:latin typeface="Monaco"/>
                <a:cs typeface="Monaco"/>
              </a:rPr>
              <a:t>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</a:t>
            </a:r>
            <a:r>
              <a:rPr lang="en-US" sz="1400" b="1" dirty="0" smtClean="0">
                <a:latin typeface="Monaco"/>
                <a:cs typeface="Monaco"/>
              </a:rPr>
              <a:t>  &lt;</a:t>
            </a:r>
            <a:r>
              <a:rPr lang="en-US" sz="1400" b="1" dirty="0">
                <a:latin typeface="Monaco"/>
                <a:cs typeface="Monaco"/>
              </a:rPr>
              <a:t>collection type="</a:t>
            </a:r>
            <a:r>
              <a:rPr lang="en-US" sz="1400" b="1" dirty="0" err="1">
                <a:latin typeface="Monaco"/>
                <a:cs typeface="Monaco"/>
              </a:rPr>
              <a:t>java.util.HashSet</a:t>
            </a:r>
            <a:r>
              <a:rPr lang="en-US" sz="1400" b="1" dirty="0">
                <a:latin typeface="Monaco"/>
                <a:cs typeface="Monaco"/>
              </a:rPr>
              <a:t>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 smtClean="0">
                <a:latin typeface="Monaco"/>
                <a:cs typeface="Monaco"/>
              </a:rPr>
              <a:t>        </a:t>
            </a:r>
            <a:r>
              <a:rPr lang="en-US" sz="1400" b="1" dirty="0">
                <a:latin typeface="Monaco"/>
                <a:cs typeface="Monaco"/>
              </a:rPr>
              <a:t> </a:t>
            </a:r>
            <a:r>
              <a:rPr lang="en-US" sz="1400" b="1" dirty="0" smtClean="0">
                <a:latin typeface="Monaco"/>
                <a:cs typeface="Monaco"/>
              </a:rPr>
              <a:t> &lt;</a:t>
            </a:r>
            <a:r>
              <a:rPr lang="en-US" sz="1400" b="1" dirty="0">
                <a:latin typeface="Monaco"/>
                <a:cs typeface="Monaco"/>
              </a:rPr>
              <a:t>value&gt;&lt;string&gt;demo&lt;/string&gt;&lt;/value&gt;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  </a:t>
            </a:r>
            <a:r>
              <a:rPr lang="en-US" sz="1400" b="1" dirty="0" smtClean="0">
                <a:latin typeface="Monaco"/>
                <a:cs typeface="Monaco"/>
              </a:rPr>
              <a:t>&lt;</a:t>
            </a:r>
            <a:r>
              <a:rPr lang="en-US" sz="1400" b="1" dirty="0">
                <a:latin typeface="Monaco"/>
                <a:cs typeface="Monaco"/>
              </a:rPr>
              <a:t>value&gt;&lt;string&gt;</a:t>
            </a:r>
            <a:r>
              <a:rPr lang="en-US" sz="1400" b="1" dirty="0" err="1">
                <a:latin typeface="Monaco"/>
                <a:cs typeface="Monaco"/>
              </a:rPr>
              <a:t>james</a:t>
            </a:r>
            <a:r>
              <a:rPr lang="en-US" sz="1400" b="1" dirty="0">
                <a:latin typeface="Monaco"/>
                <a:cs typeface="Monaco"/>
              </a:rPr>
              <a:t>&lt;/string&gt;&lt;/value&gt;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</a:t>
            </a:r>
            <a:r>
              <a:rPr lang="en-US" sz="1400" b="1" dirty="0" smtClean="0">
                <a:latin typeface="Monaco"/>
                <a:cs typeface="Monaco"/>
              </a:rPr>
              <a:t>&lt;</a:t>
            </a:r>
            <a:r>
              <a:rPr lang="en-US" sz="1400" b="1" dirty="0">
                <a:latin typeface="Monaco"/>
                <a:cs typeface="Monaco"/>
              </a:rPr>
              <a:t>/collection&gt;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</a:t>
            </a:r>
            <a:r>
              <a:rPr lang="en-US" sz="1400" b="1" dirty="0" smtClean="0">
                <a:latin typeface="Monaco"/>
                <a:cs typeface="Monaco"/>
              </a:rPr>
              <a:t>&lt;</a:t>
            </a:r>
            <a:r>
              <a:rPr lang="en-US" sz="1400" b="1" dirty="0">
                <a:latin typeface="Monaco"/>
                <a:cs typeface="Monaco"/>
              </a:rPr>
              <a:t>/field&gt;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</a:t>
            </a:r>
            <a:r>
              <a:rPr lang="en-US" sz="1400" b="1" dirty="0" smtClean="0">
                <a:latin typeface="Monaco"/>
                <a:cs typeface="Monaco"/>
              </a:rPr>
              <a:t>&lt;</a:t>
            </a:r>
            <a:r>
              <a:rPr lang="en-US" sz="1400" b="1" dirty="0">
                <a:latin typeface="Monaco"/>
                <a:cs typeface="Monaco"/>
              </a:rPr>
              <a:t>/object&gt;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</a:t>
            </a:r>
            <a:r>
              <a:rPr lang="en-US" sz="1400" b="1" dirty="0" smtClean="0">
                <a:latin typeface="Monaco"/>
                <a:cs typeface="Monaco"/>
              </a:rPr>
              <a:t>  </a:t>
            </a:r>
            <a:r>
              <a:rPr lang="en-US" sz="1400" b="1" dirty="0">
                <a:latin typeface="Monaco"/>
                <a:cs typeface="Monaco"/>
              </a:rPr>
              <a:t>&lt;/object-</a:t>
            </a:r>
            <a:r>
              <a:rPr lang="en-US" sz="1400" b="1" dirty="0" err="1">
                <a:latin typeface="Monaco"/>
                <a:cs typeface="Monaco"/>
              </a:rPr>
              <a:t>param</a:t>
            </a:r>
            <a:r>
              <a:rPr lang="en-US" sz="1400" b="1" dirty="0">
                <a:latin typeface="Monaco"/>
                <a:cs typeface="Monaco"/>
              </a:rPr>
              <a:t>&gt;</a:t>
            </a:r>
            <a:r>
              <a:rPr lang="hu-HU" sz="1400" b="1" dirty="0" smtClean="0">
                <a:latin typeface="Monaco"/>
                <a:cs typeface="Monaco"/>
              </a:rPr>
              <a:t>.</a:t>
            </a:r>
            <a:r>
              <a:rPr lang="hu-HU" sz="1400" b="1" dirty="0">
                <a:latin typeface="Monaco"/>
                <a:cs typeface="Monaco"/>
              </a:rPr>
              <a:t>.</a:t>
            </a:r>
            <a:r>
              <a:rPr lang="hu-HU" sz="1400" b="1" dirty="0" smtClean="0">
                <a:latin typeface="Monaco"/>
                <a:cs typeface="Monac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708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Kernel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en-GB" sz="2400" b="1" dirty="0" smtClean="0"/>
              <a:t>Collections</a:t>
            </a:r>
          </a:p>
          <a:p>
            <a:pPr>
              <a:lnSpc>
                <a:spcPct val="100000"/>
              </a:lnSpc>
              <a:buSzPct val="25000"/>
            </a:pPr>
            <a:endParaRPr lang="fr-FR" sz="2200" b="1" i="1" dirty="0" smtClean="0">
              <a:solidFill>
                <a:srgbClr val="333333"/>
              </a:solidFill>
              <a:ea typeface="MS Gothic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fr-FR" sz="2200" b="1" i="1" dirty="0" smtClean="0">
                <a:solidFill>
                  <a:srgbClr val="333333"/>
                </a:solidFill>
                <a:ea typeface="MS Gothic"/>
              </a:rPr>
              <a:t>Java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public class </a:t>
            </a:r>
            <a:r>
              <a:rPr lang="en-US" sz="1400" b="1" dirty="0" err="1">
                <a:latin typeface="Monaco"/>
                <a:cs typeface="Monaco"/>
              </a:rPr>
              <a:t>NewUserConfig</a:t>
            </a:r>
            <a:r>
              <a:rPr lang="en-US" sz="1400" b="1" dirty="0">
                <a:latin typeface="Monaco"/>
                <a:cs typeface="Monaco"/>
              </a:rPr>
              <a:t> {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private List    role;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private List    group;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private </a:t>
            </a:r>
            <a:r>
              <a:rPr lang="en-US" sz="1400" b="1" dirty="0" err="1">
                <a:latin typeface="Monaco"/>
                <a:cs typeface="Monaco"/>
              </a:rPr>
              <a:t>HashSet</a:t>
            </a:r>
            <a:r>
              <a:rPr lang="en-US" sz="1400" b="1" dirty="0">
                <a:latin typeface="Monaco"/>
                <a:cs typeface="Monaco"/>
              </a:rPr>
              <a:t> </a:t>
            </a:r>
            <a:r>
              <a:rPr lang="en-US" sz="1400" b="1" dirty="0" err="1">
                <a:latin typeface="Monaco"/>
                <a:cs typeface="Monaco"/>
              </a:rPr>
              <a:t>ignoredUser</a:t>
            </a:r>
            <a:r>
              <a:rPr lang="en-US" sz="1400" b="1" dirty="0">
                <a:latin typeface="Monaco"/>
                <a:cs typeface="Monaco"/>
              </a:rPr>
              <a:t>;</a:t>
            </a:r>
          </a:p>
          <a:p>
            <a:pPr>
              <a:lnSpc>
                <a:spcPct val="100000"/>
              </a:lnSpc>
              <a:buSzPct val="25000"/>
            </a:pPr>
            <a:endParaRPr lang="en-US" sz="14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...</a:t>
            </a:r>
          </a:p>
          <a:p>
            <a:pPr>
              <a:lnSpc>
                <a:spcPct val="100000"/>
              </a:lnSpc>
              <a:buSzPct val="25000"/>
            </a:pPr>
            <a:endParaRPr lang="en-US" sz="14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public void </a:t>
            </a:r>
            <a:r>
              <a:rPr lang="en-US" sz="1400" b="1" dirty="0" err="1">
                <a:latin typeface="Monaco"/>
                <a:cs typeface="Monaco"/>
              </a:rPr>
              <a:t>setIgnoredUser</a:t>
            </a:r>
            <a:r>
              <a:rPr lang="en-US" sz="1400" b="1" dirty="0">
                <a:latin typeface="Monaco"/>
                <a:cs typeface="Monaco"/>
              </a:rPr>
              <a:t>(String user) {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</a:t>
            </a:r>
            <a:r>
              <a:rPr lang="en-US" sz="1400" b="1" dirty="0" err="1">
                <a:latin typeface="Monaco"/>
                <a:cs typeface="Monaco"/>
              </a:rPr>
              <a:t>ignoredUser.add</a:t>
            </a:r>
            <a:r>
              <a:rPr lang="en-US" sz="1400" b="1" dirty="0">
                <a:latin typeface="Monaco"/>
                <a:cs typeface="Monaco"/>
              </a:rPr>
              <a:t>(user);</a:t>
            </a:r>
          </a:p>
          <a:p>
            <a:pPr>
              <a:lnSpc>
                <a:spcPct val="100000"/>
              </a:lnSpc>
              <a:buSzPct val="25000"/>
            </a:pPr>
            <a:endParaRPr lang="en-US" sz="14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...</a:t>
            </a:r>
          </a:p>
          <a:p>
            <a:pPr>
              <a:lnSpc>
                <a:spcPct val="100000"/>
              </a:lnSpc>
              <a:buSzPct val="25000"/>
            </a:pPr>
            <a:endParaRPr lang="en-US" sz="14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static public class </a:t>
            </a:r>
            <a:r>
              <a:rPr lang="en-US" sz="1400" b="1" dirty="0" err="1">
                <a:latin typeface="Monaco"/>
                <a:cs typeface="Monaco"/>
              </a:rPr>
              <a:t>JoinGroup</a:t>
            </a:r>
            <a:r>
              <a:rPr lang="en-US" sz="1400" b="1" dirty="0">
                <a:latin typeface="Monaco"/>
                <a:cs typeface="Monaco"/>
              </a:rPr>
              <a:t> {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public String  </a:t>
            </a:r>
            <a:r>
              <a:rPr lang="en-US" sz="1400" b="1" dirty="0" err="1">
                <a:latin typeface="Monaco"/>
                <a:cs typeface="Monaco"/>
              </a:rPr>
              <a:t>groupId</a:t>
            </a:r>
            <a:r>
              <a:rPr lang="en-US" sz="1400" b="1" dirty="0">
                <a:latin typeface="Monaco"/>
                <a:cs typeface="Monaco"/>
              </a:rPr>
              <a:t>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public String  membership;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...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}...</a:t>
            </a:r>
            <a:endParaRPr lang="hu-HU" sz="1400" b="1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5416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Kernel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en-GB" sz="2400" b="1" dirty="0" smtClean="0"/>
              <a:t>External Plugin</a:t>
            </a:r>
          </a:p>
          <a:p>
            <a:pPr>
              <a:lnSpc>
                <a:spcPct val="100000"/>
              </a:lnSpc>
              <a:buSzPct val="25000"/>
            </a:pPr>
            <a:r>
              <a:rPr lang="fr-FR" sz="2200" b="1" i="1" dirty="0" err="1" smtClean="0">
                <a:solidFill>
                  <a:srgbClr val="333333"/>
                </a:solidFill>
                <a:ea typeface="MS Gothic"/>
              </a:rPr>
              <a:t>Allows</a:t>
            </a:r>
            <a:r>
              <a:rPr lang="fr-FR" sz="2200" b="1" i="1" dirty="0" smtClean="0">
                <a:solidFill>
                  <a:srgbClr val="333333"/>
                </a:solidFill>
                <a:ea typeface="MS Gothic"/>
              </a:rPr>
              <a:t> to </a:t>
            </a:r>
            <a:r>
              <a:rPr lang="fr-FR" sz="2200" b="1" i="1" dirty="0" err="1" smtClean="0">
                <a:solidFill>
                  <a:srgbClr val="333333"/>
                </a:solidFill>
                <a:ea typeface="MS Gothic"/>
              </a:rPr>
              <a:t>add</a:t>
            </a:r>
            <a:r>
              <a:rPr lang="fr-FR" sz="2200" b="1" i="1" dirty="0" smtClean="0">
                <a:solidFill>
                  <a:srgbClr val="333333"/>
                </a:solidFill>
                <a:ea typeface="MS Gothic"/>
              </a:rPr>
              <a:t> new configuration </a:t>
            </a:r>
            <a:r>
              <a:rPr lang="fr-FR" sz="2200" b="1" i="1" dirty="0" err="1" smtClean="0">
                <a:solidFill>
                  <a:srgbClr val="333333"/>
                </a:solidFill>
                <a:ea typeface="MS Gothic"/>
              </a:rPr>
              <a:t>without</a:t>
            </a:r>
            <a:r>
              <a:rPr lang="fr-FR" sz="2200" b="1" i="1" dirty="0" smtClean="0">
                <a:solidFill>
                  <a:srgbClr val="333333"/>
                </a:solidFill>
                <a:ea typeface="MS Gothic"/>
              </a:rPr>
              <a:t> </a:t>
            </a:r>
            <a:r>
              <a:rPr lang="fr-FR" sz="2200" b="1" i="1" dirty="0" err="1" smtClean="0">
                <a:solidFill>
                  <a:srgbClr val="333333"/>
                </a:solidFill>
                <a:ea typeface="MS Gothic"/>
              </a:rPr>
              <a:t>replacing</a:t>
            </a:r>
            <a:r>
              <a:rPr lang="fr-FR" sz="2200" b="1" i="1" dirty="0" smtClean="0">
                <a:solidFill>
                  <a:srgbClr val="333333"/>
                </a:solidFill>
                <a:ea typeface="MS Gothic"/>
              </a:rPr>
              <a:t> </a:t>
            </a:r>
            <a:r>
              <a:rPr lang="fr-FR" sz="2200" b="1" i="1" dirty="0" err="1" smtClean="0">
                <a:solidFill>
                  <a:srgbClr val="333333"/>
                </a:solidFill>
                <a:ea typeface="MS Gothic"/>
              </a:rPr>
              <a:t>previous</a:t>
            </a:r>
            <a:r>
              <a:rPr lang="fr-FR" sz="2200" b="1" i="1" dirty="0" smtClean="0">
                <a:solidFill>
                  <a:srgbClr val="333333"/>
                </a:solidFill>
                <a:ea typeface="MS Gothic"/>
              </a:rPr>
              <a:t> configuration</a:t>
            </a:r>
          </a:p>
          <a:p>
            <a:pPr>
              <a:lnSpc>
                <a:spcPct val="100000"/>
              </a:lnSpc>
              <a:buSzPct val="25000"/>
            </a:pPr>
            <a:r>
              <a:rPr lang="fr-FR" sz="2200" b="1" i="1" dirty="0" smtClean="0">
                <a:solidFill>
                  <a:srgbClr val="333333"/>
                </a:solidFill>
                <a:ea typeface="MS Gothic"/>
              </a:rPr>
              <a:t>XML</a:t>
            </a:r>
            <a:endParaRPr lang="fr-FR" sz="2200" b="1" i="1" dirty="0">
              <a:solidFill>
                <a:srgbClr val="333333"/>
              </a:solidFill>
              <a:ea typeface="MS Gothic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&lt;external-component-plugins&gt;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&lt;target-component&gt;</a:t>
            </a:r>
            <a:r>
              <a:rPr lang="en-US" sz="900" b="1" dirty="0" err="1">
                <a:latin typeface="Monaco"/>
                <a:cs typeface="Monaco"/>
              </a:rPr>
              <a:t>org.exoplatform.services.naming.InitialContextInitializer</a:t>
            </a:r>
            <a:r>
              <a:rPr lang="en-US" sz="900" b="1" dirty="0">
                <a:latin typeface="Monaco"/>
                <a:cs typeface="Monaco"/>
              </a:rPr>
              <a:t>&lt;/target-component&gt;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&lt;component-plugin&gt;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&lt;name&gt;</a:t>
            </a:r>
            <a:r>
              <a:rPr lang="en-US" sz="900" b="1" dirty="0" err="1">
                <a:latin typeface="Monaco"/>
                <a:cs typeface="Monaco"/>
              </a:rPr>
              <a:t>bind.datasource</a:t>
            </a:r>
            <a:r>
              <a:rPr lang="en-US" sz="900" b="1" dirty="0">
                <a:latin typeface="Monaco"/>
                <a:cs typeface="Monaco"/>
              </a:rPr>
              <a:t>&lt;/name&gt;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&lt;set-method&gt;</a:t>
            </a:r>
            <a:r>
              <a:rPr lang="en-US" sz="900" b="1" dirty="0" err="1">
                <a:latin typeface="Monaco"/>
                <a:cs typeface="Monaco"/>
              </a:rPr>
              <a:t>addPlugin</a:t>
            </a:r>
            <a:r>
              <a:rPr lang="en-US" sz="900" b="1" dirty="0">
                <a:latin typeface="Monaco"/>
                <a:cs typeface="Monaco"/>
              </a:rPr>
              <a:t>&lt;/set-method&gt;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&lt;type&gt;</a:t>
            </a:r>
            <a:r>
              <a:rPr lang="en-US" sz="900" b="1" dirty="0" err="1">
                <a:latin typeface="Monaco"/>
                <a:cs typeface="Monaco"/>
              </a:rPr>
              <a:t>org.exoplatform.services.naming.BindReferencePlugin</a:t>
            </a:r>
            <a:r>
              <a:rPr lang="en-US" sz="900" b="1" dirty="0">
                <a:latin typeface="Monaco"/>
                <a:cs typeface="Monaco"/>
              </a:rPr>
              <a:t>&lt;/type&gt;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&lt;</a:t>
            </a:r>
            <a:r>
              <a:rPr lang="en-US" sz="900" b="1" dirty="0" err="1">
                <a:latin typeface="Monaco"/>
                <a:cs typeface="Monaco"/>
              </a:rPr>
              <a:t>init-params</a:t>
            </a:r>
            <a:r>
              <a:rPr lang="en-US" sz="9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&lt;value-</a:t>
            </a:r>
            <a:r>
              <a:rPr lang="en-US" sz="900" b="1" dirty="0" err="1">
                <a:latin typeface="Monaco"/>
                <a:cs typeface="Monaco"/>
              </a:rPr>
              <a:t>param</a:t>
            </a:r>
            <a:r>
              <a:rPr lang="en-US" sz="9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  &lt;name&gt;bind-name&lt;/name&gt;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  &lt;value&gt;</a:t>
            </a:r>
            <a:r>
              <a:rPr lang="en-US" sz="900" b="1" dirty="0" err="1">
                <a:latin typeface="Monaco"/>
                <a:cs typeface="Monaco"/>
              </a:rPr>
              <a:t>jdbcjcr</a:t>
            </a:r>
            <a:r>
              <a:rPr lang="en-US" sz="900" b="1" dirty="0">
                <a:latin typeface="Monaco"/>
                <a:cs typeface="Monaco"/>
              </a:rPr>
              <a:t>&lt;/value&gt;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&lt;/value-</a:t>
            </a:r>
            <a:r>
              <a:rPr lang="en-US" sz="900" b="1" dirty="0" err="1">
                <a:latin typeface="Monaco"/>
                <a:cs typeface="Monaco"/>
              </a:rPr>
              <a:t>param</a:t>
            </a:r>
            <a:r>
              <a:rPr lang="en-US" sz="9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&lt;value-</a:t>
            </a:r>
            <a:r>
              <a:rPr lang="en-US" sz="900" b="1" dirty="0" err="1">
                <a:latin typeface="Monaco"/>
                <a:cs typeface="Monaco"/>
              </a:rPr>
              <a:t>param</a:t>
            </a:r>
            <a:r>
              <a:rPr lang="en-US" sz="9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  &lt;name&gt;class-name&lt;/name&gt;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  &lt;value&gt;</a:t>
            </a:r>
            <a:r>
              <a:rPr lang="en-US" sz="900" b="1" dirty="0" err="1">
                <a:latin typeface="Monaco"/>
                <a:cs typeface="Monaco"/>
              </a:rPr>
              <a:t>javax.sql.DataSource</a:t>
            </a:r>
            <a:r>
              <a:rPr lang="en-US" sz="900" b="1" dirty="0">
                <a:latin typeface="Monaco"/>
                <a:cs typeface="Monaco"/>
              </a:rPr>
              <a:t>&lt;/value&gt;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&lt;/value-</a:t>
            </a:r>
            <a:r>
              <a:rPr lang="en-US" sz="900" b="1" dirty="0" err="1">
                <a:latin typeface="Monaco"/>
                <a:cs typeface="Monaco"/>
              </a:rPr>
              <a:t>param</a:t>
            </a:r>
            <a:r>
              <a:rPr lang="en-US" sz="9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&lt;value-</a:t>
            </a:r>
            <a:r>
              <a:rPr lang="en-US" sz="900" b="1" dirty="0" err="1">
                <a:latin typeface="Monaco"/>
                <a:cs typeface="Monaco"/>
              </a:rPr>
              <a:t>param</a:t>
            </a:r>
            <a:r>
              <a:rPr lang="en-US" sz="9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  &lt;name&gt;factory&lt;/name&gt;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  &lt;value&gt;</a:t>
            </a:r>
            <a:r>
              <a:rPr lang="en-US" sz="900" b="1" dirty="0" err="1">
                <a:latin typeface="Monaco"/>
                <a:cs typeface="Monaco"/>
              </a:rPr>
              <a:t>org.apache.commons.dbcp.BasicDataSourceFactory</a:t>
            </a:r>
            <a:r>
              <a:rPr lang="en-US" sz="900" b="1" dirty="0">
                <a:latin typeface="Monaco"/>
                <a:cs typeface="Monaco"/>
              </a:rPr>
              <a:t>&lt;/value&gt;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&lt;/value-</a:t>
            </a:r>
            <a:r>
              <a:rPr lang="en-US" sz="900" b="1" dirty="0" err="1">
                <a:latin typeface="Monaco"/>
                <a:cs typeface="Monaco"/>
              </a:rPr>
              <a:t>param</a:t>
            </a:r>
            <a:r>
              <a:rPr lang="en-US" sz="9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&lt;properties-</a:t>
            </a:r>
            <a:r>
              <a:rPr lang="en-US" sz="900" b="1" dirty="0" err="1">
                <a:latin typeface="Monaco"/>
                <a:cs typeface="Monaco"/>
              </a:rPr>
              <a:t>param</a:t>
            </a:r>
            <a:r>
              <a:rPr lang="en-US" sz="9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  &lt;name&gt;ref-addresses&lt;/name&gt;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  &lt;description&gt;ref-addresses&lt;/description&gt;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  &lt;property name="</a:t>
            </a:r>
            <a:r>
              <a:rPr lang="en-US" sz="900" b="1" dirty="0" err="1">
                <a:latin typeface="Monaco"/>
                <a:cs typeface="Monaco"/>
              </a:rPr>
              <a:t>driverClassName</a:t>
            </a:r>
            <a:r>
              <a:rPr lang="en-US" sz="900" b="1" dirty="0">
                <a:latin typeface="Monaco"/>
                <a:cs typeface="Monaco"/>
              </a:rPr>
              <a:t>" value="${</a:t>
            </a:r>
            <a:r>
              <a:rPr lang="en-US" sz="900" b="1" dirty="0" err="1">
                <a:latin typeface="Monaco"/>
                <a:cs typeface="Monaco"/>
              </a:rPr>
              <a:t>all.driverClassName:org.hsqldb.jdbcDriver</a:t>
            </a:r>
            <a:r>
              <a:rPr lang="en-US" sz="900" b="1" dirty="0">
                <a:latin typeface="Monaco"/>
                <a:cs typeface="Monaco"/>
              </a:rPr>
              <a:t>}"/&gt;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  &lt;!-- MVCC configured to prevent possible deadlocks when a global </a:t>
            </a:r>
            <a:r>
              <a:rPr lang="en-US" sz="900" b="1" dirty="0" err="1">
                <a:latin typeface="Monaco"/>
                <a:cs typeface="Monaco"/>
              </a:rPr>
              <a:t>Tx</a:t>
            </a:r>
            <a:r>
              <a:rPr lang="en-US" sz="900" b="1" dirty="0">
                <a:latin typeface="Monaco"/>
                <a:cs typeface="Monaco"/>
              </a:rPr>
              <a:t> is active --&gt;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  &lt;property name="</a:t>
            </a:r>
            <a:r>
              <a:rPr lang="en-US" sz="900" b="1" dirty="0" err="1">
                <a:latin typeface="Monaco"/>
                <a:cs typeface="Monaco"/>
              </a:rPr>
              <a:t>url</a:t>
            </a:r>
            <a:r>
              <a:rPr lang="en-US" sz="900" b="1" dirty="0">
                <a:latin typeface="Monaco"/>
                <a:cs typeface="Monaco"/>
              </a:rPr>
              <a:t>" value="${</a:t>
            </a:r>
            <a:r>
              <a:rPr lang="en-US" sz="900" b="1" dirty="0" err="1">
                <a:latin typeface="Monaco"/>
                <a:cs typeface="Monaco"/>
              </a:rPr>
              <a:t>jdbcjcr.url:jdbc:hsqldb:file:target</a:t>
            </a:r>
            <a:r>
              <a:rPr lang="en-US" sz="900" b="1" dirty="0">
                <a:latin typeface="Monaco"/>
                <a:cs typeface="Monaco"/>
              </a:rPr>
              <a:t>/temp/data/</a:t>
            </a:r>
            <a:r>
              <a:rPr lang="en-US" sz="900" b="1" dirty="0" err="1">
                <a:latin typeface="Monaco"/>
                <a:cs typeface="Monaco"/>
              </a:rPr>
              <a:t>portal;hsqldb.tx</a:t>
            </a:r>
            <a:r>
              <a:rPr lang="en-US" sz="900" b="1" dirty="0">
                <a:latin typeface="Monaco"/>
                <a:cs typeface="Monaco"/>
              </a:rPr>
              <a:t>=</a:t>
            </a:r>
            <a:r>
              <a:rPr lang="en-US" sz="900" b="1" dirty="0" err="1">
                <a:latin typeface="Monaco"/>
                <a:cs typeface="Monaco"/>
              </a:rPr>
              <a:t>mvcc</a:t>
            </a:r>
            <a:r>
              <a:rPr lang="en-US" sz="900" b="1" dirty="0">
                <a:latin typeface="Monaco"/>
                <a:cs typeface="Monaco"/>
              </a:rPr>
              <a:t>}"/&gt;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  &lt;property name="username" value="${</a:t>
            </a:r>
            <a:r>
              <a:rPr lang="en-US" sz="900" b="1" dirty="0" err="1">
                <a:latin typeface="Monaco"/>
                <a:cs typeface="Monaco"/>
              </a:rPr>
              <a:t>jdbcjcr.username:sa</a:t>
            </a:r>
            <a:r>
              <a:rPr lang="en-US" sz="900" b="1" dirty="0">
                <a:latin typeface="Monaco"/>
                <a:cs typeface="Monaco"/>
              </a:rPr>
              <a:t>}"/&gt;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  &lt;property name="password" value="${</a:t>
            </a:r>
            <a:r>
              <a:rPr lang="en-US" sz="900" b="1" dirty="0" err="1">
                <a:latin typeface="Monaco"/>
                <a:cs typeface="Monaco"/>
              </a:rPr>
              <a:t>jdbcjcr.password</a:t>
            </a:r>
            <a:r>
              <a:rPr lang="en-US" sz="900" b="1" dirty="0">
                <a:latin typeface="Monaco"/>
                <a:cs typeface="Monaco"/>
              </a:rPr>
              <a:t>:}"/&gt;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  &lt;property name="</a:t>
            </a:r>
            <a:r>
              <a:rPr lang="en-US" sz="900" b="1" dirty="0" err="1">
                <a:latin typeface="Monaco"/>
                <a:cs typeface="Monaco"/>
              </a:rPr>
              <a:t>maxActive</a:t>
            </a:r>
            <a:r>
              <a:rPr lang="en-US" sz="900" b="1" dirty="0">
                <a:latin typeface="Monaco"/>
                <a:cs typeface="Monaco"/>
              </a:rPr>
              <a:t>" value="20"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&lt;/properties-</a:t>
            </a:r>
            <a:r>
              <a:rPr lang="en-US" sz="900" b="1" dirty="0" err="1">
                <a:latin typeface="Monaco"/>
                <a:cs typeface="Monaco"/>
              </a:rPr>
              <a:t>param</a:t>
            </a:r>
            <a:r>
              <a:rPr lang="en-US" sz="9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&lt;/</a:t>
            </a:r>
            <a:r>
              <a:rPr lang="en-US" sz="900" b="1" dirty="0" err="1">
                <a:latin typeface="Monaco"/>
                <a:cs typeface="Monaco"/>
              </a:rPr>
              <a:t>init-params</a:t>
            </a:r>
            <a:r>
              <a:rPr lang="en-US" sz="9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&lt;/component-plugin&gt;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&lt;/external-component-plugins&gt;</a:t>
            </a:r>
            <a:endParaRPr lang="hu-HU" sz="900" b="1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2523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Kernel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en-GB" sz="2400" b="1" dirty="0" smtClean="0"/>
              <a:t>External Plugin</a:t>
            </a:r>
          </a:p>
          <a:p>
            <a:pPr>
              <a:lnSpc>
                <a:spcPct val="100000"/>
              </a:lnSpc>
              <a:buSzPct val="25000"/>
            </a:pPr>
            <a:endParaRPr lang="fr-FR" sz="2200" b="1" i="1" dirty="0" smtClean="0">
              <a:solidFill>
                <a:srgbClr val="333333"/>
              </a:solidFill>
              <a:ea typeface="MS Gothic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fr-FR" sz="2200" b="1" i="1" dirty="0" smtClean="0">
                <a:solidFill>
                  <a:srgbClr val="333333"/>
                </a:solidFill>
                <a:ea typeface="MS Gothic"/>
              </a:rPr>
              <a:t>Java</a:t>
            </a:r>
          </a:p>
          <a:p>
            <a:pPr>
              <a:lnSpc>
                <a:spcPct val="100000"/>
              </a:lnSpc>
              <a:buSzPct val="25000"/>
            </a:pPr>
            <a:r>
              <a:rPr lang="fr-FR" sz="2200" b="1" i="1" dirty="0" err="1" smtClean="0">
                <a:solidFill>
                  <a:srgbClr val="333333"/>
                </a:solidFill>
                <a:ea typeface="MS Gothic"/>
              </a:rPr>
              <a:t>Legacy</a:t>
            </a:r>
            <a:r>
              <a:rPr lang="fr-FR" sz="2200" b="1" i="1" dirty="0" smtClean="0">
                <a:solidFill>
                  <a:srgbClr val="333333"/>
                </a:solidFill>
                <a:ea typeface="MS Gothic"/>
              </a:rPr>
              <a:t> </a:t>
            </a:r>
            <a:r>
              <a:rPr lang="fr-FR" sz="2200" b="1" i="1" dirty="0" err="1" smtClean="0">
                <a:solidFill>
                  <a:srgbClr val="333333"/>
                </a:solidFill>
                <a:ea typeface="MS Gothic"/>
              </a:rPr>
              <a:t>Approach</a:t>
            </a:r>
            <a:endParaRPr lang="fr-FR" sz="2200" b="1" i="1" dirty="0" smtClean="0">
              <a:solidFill>
                <a:srgbClr val="333333"/>
              </a:solidFill>
              <a:ea typeface="MS Gothic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public void </a:t>
            </a:r>
            <a:r>
              <a:rPr lang="en-US" sz="1400" b="1" dirty="0" err="1">
                <a:latin typeface="Monaco"/>
                <a:cs typeface="Monaco"/>
              </a:rPr>
              <a:t>addPlugin</a:t>
            </a:r>
            <a:r>
              <a:rPr lang="en-US" sz="1400" b="1" dirty="0">
                <a:latin typeface="Monaco"/>
                <a:cs typeface="Monaco"/>
              </a:rPr>
              <a:t>(</a:t>
            </a:r>
            <a:r>
              <a:rPr lang="en-US" sz="1400" b="1" dirty="0" err="1">
                <a:latin typeface="Monaco"/>
                <a:cs typeface="Monaco"/>
              </a:rPr>
              <a:t>ComponentPlugin</a:t>
            </a:r>
            <a:r>
              <a:rPr lang="en-US" sz="1400" b="1" dirty="0">
                <a:latin typeface="Monaco"/>
                <a:cs typeface="Monaco"/>
              </a:rPr>
              <a:t> plugin)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{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if (plugin </a:t>
            </a:r>
            <a:r>
              <a:rPr lang="en-US" sz="1400" b="1" dirty="0" err="1">
                <a:latin typeface="Monaco"/>
                <a:cs typeface="Monaco"/>
              </a:rPr>
              <a:t>instanceof</a:t>
            </a:r>
            <a:r>
              <a:rPr lang="en-US" sz="1400" b="1" dirty="0">
                <a:latin typeface="Monaco"/>
                <a:cs typeface="Monaco"/>
              </a:rPr>
              <a:t> </a:t>
            </a:r>
            <a:r>
              <a:rPr lang="en-US" sz="1400" b="1" dirty="0" err="1">
                <a:latin typeface="Monaco"/>
                <a:cs typeface="Monaco"/>
              </a:rPr>
              <a:t>BindReferencePlugin</a:t>
            </a:r>
            <a:r>
              <a:rPr lang="en-US" sz="1400" b="1" dirty="0">
                <a:latin typeface="Monaco"/>
                <a:cs typeface="Monaco"/>
              </a:rPr>
              <a:t>)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{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 </a:t>
            </a:r>
            <a:r>
              <a:rPr lang="en-US" sz="1400" b="1" dirty="0" err="1">
                <a:latin typeface="Monaco"/>
                <a:cs typeface="Monaco"/>
              </a:rPr>
              <a:t>BindReferencePlugin</a:t>
            </a:r>
            <a:r>
              <a:rPr lang="en-US" sz="1400" b="1" dirty="0">
                <a:latin typeface="Monaco"/>
                <a:cs typeface="Monaco"/>
              </a:rPr>
              <a:t> </a:t>
            </a:r>
            <a:r>
              <a:rPr lang="en-US" sz="1400" b="1" dirty="0" err="1">
                <a:latin typeface="Monaco"/>
                <a:cs typeface="Monaco"/>
              </a:rPr>
              <a:t>brplugin</a:t>
            </a:r>
            <a:r>
              <a:rPr lang="en-US" sz="1400" b="1" dirty="0">
                <a:latin typeface="Monaco"/>
                <a:cs typeface="Monaco"/>
              </a:rPr>
              <a:t> = (</a:t>
            </a:r>
            <a:r>
              <a:rPr lang="en-US" sz="1400" b="1" dirty="0" err="1">
                <a:latin typeface="Monaco"/>
                <a:cs typeface="Monaco"/>
              </a:rPr>
              <a:t>BindReferencePlugin</a:t>
            </a:r>
            <a:r>
              <a:rPr lang="en-US" sz="1400" b="1" dirty="0">
                <a:latin typeface="Monaco"/>
                <a:cs typeface="Monaco"/>
              </a:rPr>
              <a:t>)plugin;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 ...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}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</a:t>
            </a:r>
            <a:r>
              <a:rPr lang="en-US" sz="1400" b="1" dirty="0" smtClean="0">
                <a:latin typeface="Monaco"/>
                <a:cs typeface="Monaco"/>
              </a:rPr>
              <a:t>}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 smtClean="0">
                <a:latin typeface="Monaco"/>
                <a:cs typeface="Monaco"/>
              </a:rPr>
              <a:t>.</a:t>
            </a:r>
            <a:r>
              <a:rPr lang="en-US" sz="1400" b="1" dirty="0">
                <a:latin typeface="Monaco"/>
                <a:cs typeface="Monaco"/>
              </a:rPr>
              <a:t>.</a:t>
            </a:r>
            <a:r>
              <a:rPr lang="en-US" sz="1400" b="1" dirty="0" smtClean="0">
                <a:latin typeface="Monaco"/>
                <a:cs typeface="Monaco"/>
              </a:rPr>
              <a:t>.</a:t>
            </a:r>
          </a:p>
          <a:p>
            <a:pPr>
              <a:lnSpc>
                <a:spcPct val="100000"/>
              </a:lnSpc>
              <a:buSzPct val="25000"/>
            </a:pPr>
            <a:endParaRPr lang="en-US" sz="14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fr-FR" sz="2400" b="1" i="1" dirty="0" smtClean="0">
                <a:solidFill>
                  <a:srgbClr val="333333"/>
                </a:solidFill>
                <a:ea typeface="MS Gothic"/>
              </a:rPr>
              <a:t>Or </a:t>
            </a:r>
            <a:r>
              <a:rPr lang="fr-FR" sz="2400" b="1" i="1" dirty="0" err="1" smtClean="0">
                <a:solidFill>
                  <a:srgbClr val="333333"/>
                </a:solidFill>
                <a:ea typeface="MS Gothic"/>
              </a:rPr>
              <a:t>Simply</a:t>
            </a:r>
            <a:endParaRPr lang="fr-FR" sz="2400" b="1" i="1" dirty="0" smtClean="0">
              <a:solidFill>
                <a:srgbClr val="333333"/>
              </a:solidFill>
              <a:ea typeface="MS Gothic"/>
            </a:endParaRPr>
          </a:p>
          <a:p>
            <a:pPr>
              <a:lnSpc>
                <a:spcPct val="100000"/>
              </a:lnSpc>
              <a:buSzPct val="25000"/>
            </a:pPr>
            <a:endParaRPr lang="en-US" sz="14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public void </a:t>
            </a:r>
            <a:r>
              <a:rPr lang="en-US" sz="1400" b="1" dirty="0" err="1">
                <a:latin typeface="Monaco"/>
                <a:cs typeface="Monaco"/>
              </a:rPr>
              <a:t>addPlugin</a:t>
            </a:r>
            <a:r>
              <a:rPr lang="en-US" sz="1400" b="1" dirty="0" smtClean="0">
                <a:latin typeface="Monaco"/>
                <a:cs typeface="Monaco"/>
              </a:rPr>
              <a:t>(</a:t>
            </a:r>
            <a:r>
              <a:rPr lang="en-US" sz="1400" b="1" dirty="0" err="1">
                <a:latin typeface="Monaco"/>
                <a:cs typeface="Monaco"/>
              </a:rPr>
              <a:t>BindReferencePlugin</a:t>
            </a:r>
            <a:r>
              <a:rPr lang="en-US" sz="1400" b="1" dirty="0" err="1" smtClean="0">
                <a:latin typeface="Monaco"/>
                <a:cs typeface="Monaco"/>
              </a:rPr>
              <a:t>plugin</a:t>
            </a:r>
            <a:r>
              <a:rPr lang="en-US" sz="1400" b="1" dirty="0">
                <a:latin typeface="Monaco"/>
                <a:cs typeface="Monaco"/>
              </a:rPr>
              <a:t>)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{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 smtClean="0">
                <a:latin typeface="Monaco"/>
                <a:cs typeface="Monaco"/>
              </a:rPr>
              <a:t>      ...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 smtClean="0">
                <a:latin typeface="Monaco"/>
                <a:cs typeface="Monaco"/>
              </a:rPr>
              <a:t>   }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 smtClean="0">
                <a:latin typeface="Monaco"/>
                <a:cs typeface="Monaco"/>
              </a:rPr>
              <a:t>.</a:t>
            </a:r>
            <a:r>
              <a:rPr lang="en-US" sz="1400" b="1" dirty="0">
                <a:latin typeface="Monaco"/>
                <a:cs typeface="Monaco"/>
              </a:rPr>
              <a:t>..</a:t>
            </a:r>
          </a:p>
          <a:p>
            <a:pPr>
              <a:lnSpc>
                <a:spcPct val="100000"/>
              </a:lnSpc>
              <a:buSzPct val="25000"/>
            </a:pPr>
            <a:endParaRPr lang="en-US" sz="1400" b="1" dirty="0" smtClean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endParaRPr lang="hu-HU" sz="1400" b="1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6063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Kernel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en-GB" sz="2400" b="1" dirty="0" smtClean="0"/>
              <a:t>Import</a:t>
            </a:r>
          </a:p>
          <a:p>
            <a:pPr>
              <a:lnSpc>
                <a:spcPct val="100000"/>
              </a:lnSpc>
              <a:buSzPct val="25000"/>
            </a:pPr>
            <a:endParaRPr lang="fr-FR" sz="2200" b="1" i="1" dirty="0" smtClean="0">
              <a:solidFill>
                <a:srgbClr val="333333"/>
              </a:solidFill>
              <a:ea typeface="MS Gothic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 smtClean="0">
                <a:latin typeface="Monaco"/>
                <a:cs typeface="Monaco"/>
              </a:rPr>
              <a:t>&lt;</a:t>
            </a:r>
            <a:r>
              <a:rPr lang="en-US" sz="1400" b="1" dirty="0">
                <a:latin typeface="Monaco"/>
                <a:cs typeface="Monaco"/>
              </a:rPr>
              <a:t>import&gt;war:/</a:t>
            </a:r>
            <a:r>
              <a:rPr lang="en-US" sz="1400" b="1" dirty="0" err="1">
                <a:latin typeface="Monaco"/>
                <a:cs typeface="Monaco"/>
              </a:rPr>
              <a:t>conf</a:t>
            </a:r>
            <a:r>
              <a:rPr lang="en-US" sz="1400" b="1" dirty="0">
                <a:latin typeface="Monaco"/>
                <a:cs typeface="Monaco"/>
              </a:rPr>
              <a:t>/common/common-</a:t>
            </a:r>
            <a:r>
              <a:rPr lang="en-US" sz="1400" b="1" dirty="0" err="1">
                <a:latin typeface="Monaco"/>
                <a:cs typeface="Monaco"/>
              </a:rPr>
              <a:t>configuration.xml</a:t>
            </a:r>
            <a:r>
              <a:rPr lang="en-US" sz="1400" b="1" dirty="0">
                <a:latin typeface="Monaco"/>
                <a:cs typeface="Monaco"/>
              </a:rPr>
              <a:t>&lt;/import&gt;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&lt;import&gt;war:/</a:t>
            </a:r>
            <a:r>
              <a:rPr lang="en-US" sz="1400" b="1" dirty="0" err="1">
                <a:latin typeface="Monaco"/>
                <a:cs typeface="Monaco"/>
              </a:rPr>
              <a:t>conf</a:t>
            </a:r>
            <a:r>
              <a:rPr lang="en-US" sz="1400" b="1" dirty="0">
                <a:latin typeface="Monaco"/>
                <a:cs typeface="Monaco"/>
              </a:rPr>
              <a:t>/common/logs-</a:t>
            </a:r>
            <a:r>
              <a:rPr lang="en-US" sz="1400" b="1" dirty="0" err="1">
                <a:latin typeface="Monaco"/>
                <a:cs typeface="Monaco"/>
              </a:rPr>
              <a:t>configuration.xml</a:t>
            </a:r>
            <a:r>
              <a:rPr lang="en-US" sz="1400" b="1" dirty="0">
                <a:latin typeface="Monaco"/>
                <a:cs typeface="Monaco"/>
              </a:rPr>
              <a:t>&lt;/import&gt;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&lt;import&gt;war:/</a:t>
            </a:r>
            <a:r>
              <a:rPr lang="en-US" sz="1400" b="1" dirty="0" err="1">
                <a:latin typeface="Monaco"/>
                <a:cs typeface="Monaco"/>
              </a:rPr>
              <a:t>conf</a:t>
            </a:r>
            <a:r>
              <a:rPr lang="en-US" sz="1400" b="1" dirty="0">
                <a:latin typeface="Monaco"/>
                <a:cs typeface="Monaco"/>
              </a:rPr>
              <a:t>/database/database-</a:t>
            </a:r>
            <a:r>
              <a:rPr lang="en-US" sz="1400" b="1" dirty="0" err="1">
                <a:latin typeface="Monaco"/>
                <a:cs typeface="Monaco"/>
              </a:rPr>
              <a:t>configuration.xml</a:t>
            </a:r>
            <a:r>
              <a:rPr lang="en-US" sz="1400" b="1" dirty="0">
                <a:latin typeface="Monaco"/>
                <a:cs typeface="Monaco"/>
              </a:rPr>
              <a:t>&lt;/import&gt;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&lt;import&gt;war:/</a:t>
            </a:r>
            <a:r>
              <a:rPr lang="en-US" sz="1400" b="1" dirty="0" err="1">
                <a:latin typeface="Monaco"/>
                <a:cs typeface="Monaco"/>
              </a:rPr>
              <a:t>conf</a:t>
            </a:r>
            <a:r>
              <a:rPr lang="en-US" sz="1400" b="1" dirty="0">
                <a:latin typeface="Monaco"/>
                <a:cs typeface="Monaco"/>
              </a:rPr>
              <a:t>/</a:t>
            </a:r>
            <a:r>
              <a:rPr lang="en-US" sz="1400" b="1" dirty="0" err="1">
                <a:latin typeface="Monaco"/>
                <a:cs typeface="Monaco"/>
              </a:rPr>
              <a:t>jcr</a:t>
            </a:r>
            <a:r>
              <a:rPr lang="en-US" sz="1400" b="1" dirty="0">
                <a:latin typeface="Monaco"/>
                <a:cs typeface="Monaco"/>
              </a:rPr>
              <a:t>/</a:t>
            </a:r>
            <a:r>
              <a:rPr lang="en-US" sz="1400" b="1" dirty="0" err="1">
                <a:latin typeface="Monaco"/>
                <a:cs typeface="Monaco"/>
              </a:rPr>
              <a:t>jcr-configuration.xml</a:t>
            </a:r>
            <a:r>
              <a:rPr lang="en-US" sz="1400" b="1" dirty="0">
                <a:latin typeface="Monaco"/>
                <a:cs typeface="Monaco"/>
              </a:rPr>
              <a:t>&lt;/import&gt;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&lt;import&gt;war:/</a:t>
            </a:r>
            <a:r>
              <a:rPr lang="en-US" sz="1400" b="1" dirty="0" err="1">
                <a:latin typeface="Monaco"/>
                <a:cs typeface="Monaco"/>
              </a:rPr>
              <a:t>conf</a:t>
            </a:r>
            <a:r>
              <a:rPr lang="en-US" sz="1400" b="1" dirty="0">
                <a:latin typeface="Monaco"/>
                <a:cs typeface="Monaco"/>
              </a:rPr>
              <a:t>/common/</a:t>
            </a:r>
            <a:r>
              <a:rPr lang="en-US" sz="1400" b="1" dirty="0" err="1">
                <a:latin typeface="Monaco"/>
                <a:cs typeface="Monaco"/>
              </a:rPr>
              <a:t>portlet</a:t>
            </a:r>
            <a:r>
              <a:rPr lang="en-US" sz="1400" b="1" dirty="0">
                <a:latin typeface="Monaco"/>
                <a:cs typeface="Monaco"/>
              </a:rPr>
              <a:t>-container-</a:t>
            </a:r>
            <a:r>
              <a:rPr lang="en-US" sz="1400" b="1" dirty="0" err="1">
                <a:latin typeface="Monaco"/>
                <a:cs typeface="Monaco"/>
              </a:rPr>
              <a:t>configuration.xml</a:t>
            </a:r>
            <a:r>
              <a:rPr lang="en-US" sz="1400" b="1" dirty="0">
                <a:latin typeface="Monaco"/>
                <a:cs typeface="Monaco"/>
              </a:rPr>
              <a:t>&lt;/import&gt;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... </a:t>
            </a:r>
            <a:endParaRPr lang="hu-HU" sz="1400" b="1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3212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Kernel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en-GB" sz="2400" b="1" dirty="0" smtClean="0"/>
              <a:t>System Properties</a:t>
            </a:r>
          </a:p>
          <a:p>
            <a:pPr>
              <a:lnSpc>
                <a:spcPct val="100000"/>
              </a:lnSpc>
              <a:buSzPct val="25000"/>
            </a:pPr>
            <a:endParaRPr lang="fr-FR" sz="2200" b="1" i="1" dirty="0" smtClean="0">
              <a:solidFill>
                <a:srgbClr val="333333"/>
              </a:solidFill>
              <a:ea typeface="MS Gothic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</a:t>
            </a:r>
            <a:r>
              <a:rPr lang="en-US" sz="1400" b="1" dirty="0" smtClean="0">
                <a:latin typeface="Monaco"/>
                <a:cs typeface="Monaco"/>
              </a:rPr>
              <a:t> &lt;</a:t>
            </a:r>
            <a:r>
              <a:rPr lang="en-US" sz="1400" b="1" dirty="0">
                <a:latin typeface="Monaco"/>
                <a:cs typeface="Monaco"/>
              </a:rPr>
              <a:t>component&gt;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&lt;key&gt;</a:t>
            </a:r>
            <a:r>
              <a:rPr lang="en-US" sz="1400" b="1" dirty="0" err="1">
                <a:latin typeface="Monaco"/>
                <a:cs typeface="Monaco"/>
              </a:rPr>
              <a:t>org.exoplatform.services.database.HibernateService</a:t>
            </a:r>
            <a:r>
              <a:rPr lang="en-US" sz="1400" b="1" dirty="0">
                <a:latin typeface="Monaco"/>
                <a:cs typeface="Monaco"/>
              </a:rPr>
              <a:t>&lt;/key&gt;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</a:t>
            </a:r>
            <a:r>
              <a:rPr lang="en-US" sz="1400" b="1" dirty="0" err="1">
                <a:latin typeface="Monaco"/>
                <a:cs typeface="Monaco"/>
              </a:rPr>
              <a:t>jmx</a:t>
            </a:r>
            <a:r>
              <a:rPr lang="en-US" sz="1400" b="1" dirty="0">
                <a:latin typeface="Monaco"/>
                <a:cs typeface="Monaco"/>
              </a:rPr>
              <a:t>-name&gt;</a:t>
            </a:r>
            <a:r>
              <a:rPr lang="en-US" sz="1400" b="1" dirty="0" err="1">
                <a:latin typeface="Monaco"/>
                <a:cs typeface="Monaco"/>
              </a:rPr>
              <a:t>database:type</a:t>
            </a:r>
            <a:r>
              <a:rPr lang="en-US" sz="1400" b="1" dirty="0">
                <a:latin typeface="Monaco"/>
                <a:cs typeface="Monaco"/>
              </a:rPr>
              <a:t>=</a:t>
            </a:r>
            <a:r>
              <a:rPr lang="en-US" sz="1400" b="1" dirty="0" err="1">
                <a:latin typeface="Monaco"/>
                <a:cs typeface="Monaco"/>
              </a:rPr>
              <a:t>HibernateService</a:t>
            </a:r>
            <a:r>
              <a:rPr lang="en-US" sz="1400" b="1" dirty="0">
                <a:latin typeface="Monaco"/>
                <a:cs typeface="Monaco"/>
              </a:rPr>
              <a:t>&lt;/</a:t>
            </a:r>
            <a:r>
              <a:rPr lang="en-US" sz="1400" b="1" dirty="0" err="1">
                <a:latin typeface="Monaco"/>
                <a:cs typeface="Monaco"/>
              </a:rPr>
              <a:t>jmx</a:t>
            </a:r>
            <a:r>
              <a:rPr lang="en-US" sz="1400" b="1" dirty="0">
                <a:latin typeface="Monaco"/>
                <a:cs typeface="Monaco"/>
              </a:rPr>
              <a:t>-name&gt;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&lt;type&gt;</a:t>
            </a:r>
            <a:r>
              <a:rPr lang="en-US" sz="1400" b="1" dirty="0" err="1">
                <a:latin typeface="Monaco"/>
                <a:cs typeface="Monaco"/>
              </a:rPr>
              <a:t>org.exoplatform.services.database.impl.HibernateServiceImpl</a:t>
            </a:r>
            <a:r>
              <a:rPr lang="en-US" sz="1400" b="1" dirty="0">
                <a:latin typeface="Monaco"/>
                <a:cs typeface="Monaco"/>
              </a:rPr>
              <a:t>&lt;/type&gt;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</a:t>
            </a:r>
            <a:r>
              <a:rPr lang="en-US" sz="1400" b="1" dirty="0" err="1">
                <a:latin typeface="Monaco"/>
                <a:cs typeface="Monaco"/>
              </a:rPr>
              <a:t>init-params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&lt;properties-</a:t>
            </a:r>
            <a:r>
              <a:rPr lang="en-US" sz="1400" b="1" dirty="0" err="1">
                <a:latin typeface="Monaco"/>
                <a:cs typeface="Monaco"/>
              </a:rPr>
              <a:t>param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&lt;name&gt;</a:t>
            </a:r>
            <a:r>
              <a:rPr lang="en-US" sz="1400" b="1" dirty="0" err="1">
                <a:latin typeface="Monaco"/>
                <a:cs typeface="Monaco"/>
              </a:rPr>
              <a:t>hibernate.properties</a:t>
            </a:r>
            <a:r>
              <a:rPr lang="en-US" sz="1400" b="1" dirty="0">
                <a:latin typeface="Monaco"/>
                <a:cs typeface="Monaco"/>
              </a:rPr>
              <a:t>&lt;/name&gt;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&lt;description&gt;Default Hibernate Service&lt;/description&gt;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...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&lt;property name="</a:t>
            </a:r>
            <a:r>
              <a:rPr lang="en-US" sz="1400" b="1" dirty="0" err="1">
                <a:latin typeface="Monaco"/>
                <a:cs typeface="Monaco"/>
              </a:rPr>
              <a:t>hibernate.connection.url</a:t>
            </a:r>
            <a:r>
              <a:rPr lang="en-US" sz="1400" b="1" dirty="0">
                <a:latin typeface="Monaco"/>
                <a:cs typeface="Monaco"/>
              </a:rPr>
              <a:t>" value="${</a:t>
            </a:r>
            <a:r>
              <a:rPr lang="en-US" sz="1400" b="1" dirty="0" err="1">
                <a:latin typeface="Monaco"/>
                <a:cs typeface="Monaco"/>
              </a:rPr>
              <a:t>connectionUrl</a:t>
            </a:r>
            <a:r>
              <a:rPr lang="en-US" sz="1400" b="1" dirty="0">
                <a:latin typeface="Monaco"/>
                <a:cs typeface="Monaco"/>
              </a:rPr>
              <a:t>}"/&gt;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&lt;property name="</a:t>
            </a:r>
            <a:r>
              <a:rPr lang="en-US" sz="1400" b="1" dirty="0" err="1">
                <a:latin typeface="Monaco"/>
                <a:cs typeface="Monaco"/>
              </a:rPr>
              <a:t>hibernate.connection.driver_class</a:t>
            </a:r>
            <a:r>
              <a:rPr lang="en-US" sz="1400" b="1" dirty="0">
                <a:latin typeface="Monaco"/>
                <a:cs typeface="Monaco"/>
              </a:rPr>
              <a:t>" value="${</a:t>
            </a:r>
            <a:r>
              <a:rPr lang="en-US" sz="1400" b="1" dirty="0" err="1">
                <a:latin typeface="Monaco"/>
                <a:cs typeface="Monaco"/>
              </a:rPr>
              <a:t>driverClass</a:t>
            </a:r>
            <a:r>
              <a:rPr lang="en-US" sz="1400" b="1" dirty="0">
                <a:latin typeface="Monaco"/>
                <a:cs typeface="Monaco"/>
              </a:rPr>
              <a:t>}"/&gt;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&lt;property name="</a:t>
            </a:r>
            <a:r>
              <a:rPr lang="en-US" sz="1400" b="1" dirty="0" err="1">
                <a:latin typeface="Monaco"/>
                <a:cs typeface="Monaco"/>
              </a:rPr>
              <a:t>hibernate.connection.username</a:t>
            </a:r>
            <a:r>
              <a:rPr lang="en-US" sz="1400" b="1" dirty="0">
                <a:latin typeface="Monaco"/>
                <a:cs typeface="Monaco"/>
              </a:rPr>
              <a:t>" value="${username}"/&gt;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&lt;property name="</a:t>
            </a:r>
            <a:r>
              <a:rPr lang="en-US" sz="1400" b="1" dirty="0" err="1">
                <a:latin typeface="Monaco"/>
                <a:cs typeface="Monaco"/>
              </a:rPr>
              <a:t>hibernate.connection.password</a:t>
            </a:r>
            <a:r>
              <a:rPr lang="en-US" sz="1400" b="1" dirty="0">
                <a:latin typeface="Monaco"/>
                <a:cs typeface="Monaco"/>
              </a:rPr>
              <a:t>" value="${password}"/&gt;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&lt;property name="</a:t>
            </a:r>
            <a:r>
              <a:rPr lang="en-US" sz="1400" b="1" dirty="0" err="1">
                <a:latin typeface="Monaco"/>
                <a:cs typeface="Monaco"/>
              </a:rPr>
              <a:t>hibernate.dialect</a:t>
            </a:r>
            <a:r>
              <a:rPr lang="en-US" sz="1400" b="1" dirty="0">
                <a:latin typeface="Monaco"/>
                <a:cs typeface="Monaco"/>
              </a:rPr>
              <a:t>" value="${</a:t>
            </a:r>
            <a:r>
              <a:rPr lang="en-US" sz="1400" b="1" dirty="0" err="1">
                <a:latin typeface="Monaco"/>
                <a:cs typeface="Monaco"/>
              </a:rPr>
              <a:t>dialect:auto</a:t>
            </a:r>
            <a:r>
              <a:rPr lang="en-US" sz="1400" b="1" dirty="0">
                <a:latin typeface="Monaco"/>
                <a:cs typeface="Monaco"/>
              </a:rPr>
              <a:t>}"/&gt;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...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&lt;/properties-</a:t>
            </a:r>
            <a:r>
              <a:rPr lang="en-US" sz="1400" b="1" dirty="0" err="1">
                <a:latin typeface="Monaco"/>
                <a:cs typeface="Monaco"/>
              </a:rPr>
              <a:t>param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&lt;/</a:t>
            </a:r>
            <a:r>
              <a:rPr lang="en-US" sz="1400" b="1" dirty="0" err="1">
                <a:latin typeface="Monaco"/>
                <a:cs typeface="Monaco"/>
              </a:rPr>
              <a:t>init-params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&lt;/component&gt;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... </a:t>
            </a:r>
            <a:endParaRPr lang="hu-HU" sz="1400" b="1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0071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001000" y="6886440"/>
            <a:ext cx="2598480" cy="5202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98000"/>
              </a:lnSpc>
            </a:pPr>
            <a:fld id="{678A55B7-472F-4E37-9249-7AC1EF1F62C3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2</a:t>
            </a:fld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550800" y="4692600"/>
            <a:ext cx="10043640" cy="1491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</a:pPr>
            <a:r>
              <a:rPr lang="fr-FR" sz="4800" dirty="0" smtClean="0">
                <a:solidFill>
                  <a:srgbClr val="FFFFFF"/>
                </a:solidFill>
                <a:latin typeface="Arial"/>
                <a:ea typeface="MS Gothic"/>
              </a:rPr>
              <a:t>Table of Contents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764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Kernel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en-GB" sz="2400" b="1" dirty="0" smtClean="0"/>
              <a:t>Prefixes supported by the Configuration manager</a:t>
            </a:r>
          </a:p>
          <a:p>
            <a:pPr>
              <a:lnSpc>
                <a:spcPct val="100000"/>
              </a:lnSpc>
              <a:buSzPct val="25000"/>
            </a:pPr>
            <a:endParaRPr lang="en-GB" sz="2400" b="1" dirty="0"/>
          </a:p>
          <a:p>
            <a:pPr>
              <a:lnSpc>
                <a:spcPct val="100000"/>
              </a:lnSpc>
              <a:buSzPct val="25000"/>
            </a:pPr>
            <a:r>
              <a:rPr lang="en-US" b="1" dirty="0"/>
              <a:t>war: </a:t>
            </a:r>
            <a:r>
              <a:rPr lang="en-US" i="1" dirty="0"/>
              <a:t>try to find the file using the Servlet Context of your </a:t>
            </a:r>
            <a:r>
              <a:rPr lang="en-US" i="1" dirty="0" err="1"/>
              <a:t>portal.war</a:t>
            </a:r>
            <a:r>
              <a:rPr lang="en-US" i="1" dirty="0"/>
              <a:t> or any web applications defined as </a:t>
            </a:r>
            <a:r>
              <a:rPr lang="en-US" i="1" dirty="0" err="1"/>
              <a:t>PortalContainerConfigOwner</a:t>
            </a:r>
            <a:r>
              <a:rPr lang="en-US" i="1" dirty="0"/>
              <a:t>, so for example in case of the </a:t>
            </a:r>
            <a:r>
              <a:rPr lang="en-US" i="1" dirty="0" err="1"/>
              <a:t>portal.war</a:t>
            </a:r>
            <a:r>
              <a:rPr lang="en-US" i="1" dirty="0"/>
              <a:t> if the URL is war:/</a:t>
            </a:r>
            <a:r>
              <a:rPr lang="en-US" i="1" dirty="0" err="1"/>
              <a:t>conf</a:t>
            </a:r>
            <a:r>
              <a:rPr lang="en-US" i="1" dirty="0"/>
              <a:t>/common/</a:t>
            </a:r>
            <a:r>
              <a:rPr lang="en-US" i="1" dirty="0" err="1"/>
              <a:t>portlet</a:t>
            </a:r>
            <a:r>
              <a:rPr lang="en-US" i="1" dirty="0"/>
              <a:t>-container-</a:t>
            </a:r>
            <a:r>
              <a:rPr lang="en-US" i="1" dirty="0" err="1"/>
              <a:t>configuration.xml</a:t>
            </a:r>
            <a:r>
              <a:rPr lang="en-US" i="1" dirty="0"/>
              <a:t> it will try to get the file from </a:t>
            </a:r>
            <a:r>
              <a:rPr lang="en-US" i="1" dirty="0" err="1"/>
              <a:t>portal.war</a:t>
            </a:r>
            <a:r>
              <a:rPr lang="en-US" i="1" dirty="0"/>
              <a:t>/WEB-INF/</a:t>
            </a:r>
            <a:r>
              <a:rPr lang="en-US" i="1" dirty="0" err="1"/>
              <a:t>conf</a:t>
            </a:r>
            <a:r>
              <a:rPr lang="en-US" i="1" dirty="0"/>
              <a:t>/common/</a:t>
            </a:r>
            <a:r>
              <a:rPr lang="en-US" i="1" dirty="0" err="1"/>
              <a:t>portlet</a:t>
            </a:r>
            <a:r>
              <a:rPr lang="en-US" i="1" dirty="0"/>
              <a:t>-container-</a:t>
            </a:r>
            <a:r>
              <a:rPr lang="en-US" i="1" dirty="0" err="1"/>
              <a:t>configuration.xml</a:t>
            </a:r>
            <a:r>
              <a:rPr lang="en-US" i="1" dirty="0" smtClean="0"/>
              <a:t>.</a:t>
            </a:r>
          </a:p>
          <a:p>
            <a:pPr>
              <a:lnSpc>
                <a:spcPct val="100000"/>
              </a:lnSpc>
              <a:buSzPct val="25000"/>
            </a:pPr>
            <a:endParaRPr lang="en-US" i="1" dirty="0"/>
          </a:p>
          <a:p>
            <a:pPr>
              <a:lnSpc>
                <a:spcPct val="100000"/>
              </a:lnSpc>
              <a:buSzPct val="25000"/>
            </a:pPr>
            <a:r>
              <a:rPr lang="en-US" b="1" dirty="0"/>
              <a:t>jar or </a:t>
            </a:r>
            <a:r>
              <a:rPr lang="en-US" b="1" dirty="0" err="1"/>
              <a:t>classpath</a:t>
            </a:r>
            <a:r>
              <a:rPr lang="en-US" b="1" dirty="0"/>
              <a:t>: </a:t>
            </a:r>
            <a:r>
              <a:rPr lang="en-US" i="1" dirty="0"/>
              <a:t>you can use this prefix to find a file that is accessible using the </a:t>
            </a:r>
            <a:r>
              <a:rPr lang="en-US" i="1" dirty="0" err="1"/>
              <a:t>ClassLoader</a:t>
            </a:r>
            <a:r>
              <a:rPr lang="en-US" i="1" dirty="0"/>
              <a:t>. For example jar:/</a:t>
            </a:r>
            <a:r>
              <a:rPr lang="en-US" i="1" dirty="0" err="1"/>
              <a:t>conf</a:t>
            </a:r>
            <a:r>
              <a:rPr lang="en-US" i="1" dirty="0"/>
              <a:t>/my-</a:t>
            </a:r>
            <a:r>
              <a:rPr lang="en-US" i="1" dirty="0" err="1"/>
              <a:t>file.xml</a:t>
            </a:r>
            <a:r>
              <a:rPr lang="en-US" i="1" dirty="0"/>
              <a:t> will be understood as try to find </a:t>
            </a:r>
            <a:r>
              <a:rPr lang="en-US" i="1" dirty="0" err="1"/>
              <a:t>conf</a:t>
            </a:r>
            <a:r>
              <a:rPr lang="en-US" i="1" dirty="0"/>
              <a:t>/my-</a:t>
            </a:r>
            <a:r>
              <a:rPr lang="en-US" i="1" dirty="0" err="1"/>
              <a:t>file.xml</a:t>
            </a:r>
            <a:r>
              <a:rPr lang="en-US" i="1" dirty="0"/>
              <a:t> from the </a:t>
            </a:r>
            <a:r>
              <a:rPr lang="en-US" i="1" dirty="0" err="1"/>
              <a:t>ClassLoader</a:t>
            </a:r>
            <a:r>
              <a:rPr lang="en-US" i="1" dirty="0" smtClean="0"/>
              <a:t>.</a:t>
            </a:r>
          </a:p>
          <a:p>
            <a:pPr>
              <a:lnSpc>
                <a:spcPct val="100000"/>
              </a:lnSpc>
              <a:buSzPct val="25000"/>
            </a:pPr>
            <a:endParaRPr lang="en-US" i="1" dirty="0"/>
          </a:p>
          <a:p>
            <a:pPr>
              <a:lnSpc>
                <a:spcPct val="100000"/>
              </a:lnSpc>
              <a:buSzPct val="25000"/>
            </a:pPr>
            <a:r>
              <a:rPr lang="en-US" b="1" dirty="0"/>
              <a:t>file:</a:t>
            </a:r>
            <a:r>
              <a:rPr lang="en-US" i="1" dirty="0"/>
              <a:t> this prefix will indicate the configuration manager that it needs to </a:t>
            </a:r>
            <a:r>
              <a:rPr lang="en-US" i="1" dirty="0" smtClean="0"/>
              <a:t>interpret </a:t>
            </a:r>
            <a:r>
              <a:rPr lang="en-US" i="1" dirty="0"/>
              <a:t>the URL as an absolute path. For example file:///path/to/my/</a:t>
            </a:r>
            <a:r>
              <a:rPr lang="en-US" i="1" dirty="0" err="1"/>
              <a:t>file.xml</a:t>
            </a:r>
            <a:r>
              <a:rPr lang="en-US" i="1" dirty="0"/>
              <a:t> will be understood as an </a:t>
            </a:r>
            <a:r>
              <a:rPr lang="en-US" i="1" dirty="0" smtClean="0"/>
              <a:t>absolute </a:t>
            </a:r>
            <a:r>
              <a:rPr lang="en-US" i="1" dirty="0"/>
              <a:t>path</a:t>
            </a:r>
            <a:r>
              <a:rPr lang="en-US" i="1" dirty="0" smtClean="0"/>
              <a:t>.</a:t>
            </a:r>
          </a:p>
          <a:p>
            <a:pPr>
              <a:lnSpc>
                <a:spcPct val="100000"/>
              </a:lnSpc>
              <a:buSzPct val="25000"/>
            </a:pPr>
            <a:endParaRPr lang="en-US" i="1" dirty="0"/>
          </a:p>
          <a:p>
            <a:pPr>
              <a:lnSpc>
                <a:spcPct val="100000"/>
              </a:lnSpc>
              <a:buSzPct val="25000"/>
            </a:pPr>
            <a:r>
              <a:rPr lang="en-US" b="1" dirty="0"/>
              <a:t>Without prefixes:</a:t>
            </a:r>
            <a:r>
              <a:rPr lang="en-US" i="1" dirty="0"/>
              <a:t> it will be understood as a relative path from the parent directory of the last processed configuration file. For example, if the configuration manager is processing the file </a:t>
            </a:r>
            <a:r>
              <a:rPr lang="en-US" i="1" dirty="0" smtClean="0"/>
              <a:t>corresponding </a:t>
            </a:r>
            <a:r>
              <a:rPr lang="en-US" i="1" dirty="0"/>
              <a:t>to the URL file:///path/to/my/</a:t>
            </a:r>
            <a:r>
              <a:rPr lang="en-US" i="1" dirty="0" err="1"/>
              <a:t>configuration.xml</a:t>
            </a:r>
            <a:r>
              <a:rPr lang="en-US" i="1" dirty="0"/>
              <a:t> and in this file you import </a:t>
            </a:r>
            <a:r>
              <a:rPr lang="en-US" i="1" dirty="0" err="1"/>
              <a:t>dir</a:t>
            </a:r>
            <a:r>
              <a:rPr lang="en-US" i="1" dirty="0"/>
              <a:t>/to/</a:t>
            </a:r>
            <a:r>
              <a:rPr lang="en-US" i="1" dirty="0" err="1"/>
              <a:t>foo.xml</a:t>
            </a:r>
            <a:r>
              <a:rPr lang="en-US" i="1" dirty="0"/>
              <a:t>, the configuration manager will try to get the file from file:///path/to/my/dir/to/</a:t>
            </a:r>
            <a:r>
              <a:rPr lang="en-US" i="1" dirty="0" err="1" smtClean="0"/>
              <a:t>foo.xml</a:t>
            </a:r>
            <a:r>
              <a:rPr lang="en-US" i="1" dirty="0" smtClean="0"/>
              <a:t>. </a:t>
            </a:r>
            <a:endParaRPr lang="en-GB" i="1" dirty="0" smtClean="0"/>
          </a:p>
        </p:txBody>
      </p:sp>
    </p:spTree>
    <p:extLst>
      <p:ext uri="{BB962C8B-B14F-4D97-AF65-F5344CB8AC3E}">
        <p14:creationId xmlns:p14="http://schemas.microsoft.com/office/powerpoint/2010/main" val="347591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Kernel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err="1"/>
              <a:t>Kernel</a:t>
            </a:r>
            <a:r>
              <a:rPr lang="it-IT" sz="2400" b="1" dirty="0"/>
              <a:t> </a:t>
            </a:r>
            <a:r>
              <a:rPr lang="it-IT" sz="2400" b="1" dirty="0" err="1"/>
              <a:t>configuration</a:t>
            </a:r>
            <a:r>
              <a:rPr lang="it-IT" sz="2400" b="1" dirty="0"/>
              <a:t> </a:t>
            </a:r>
            <a:r>
              <a:rPr lang="it-IT" sz="2400" b="1" dirty="0" err="1"/>
              <a:t>namespace</a:t>
            </a:r>
            <a:endParaRPr lang="en-GB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GB" sz="2400" b="1" dirty="0"/>
          </a:p>
          <a:p>
            <a:pPr>
              <a:lnSpc>
                <a:spcPct val="100000"/>
              </a:lnSpc>
              <a:buSzPct val="25000"/>
            </a:pPr>
            <a:r>
              <a:rPr lang="pl-PL" sz="1400" b="1" dirty="0">
                <a:latin typeface="Monaco"/>
                <a:cs typeface="Monaco"/>
              </a:rPr>
              <a:t>&lt;</a:t>
            </a:r>
            <a:r>
              <a:rPr lang="pl-PL" sz="1400" b="1" dirty="0" err="1">
                <a:latin typeface="Monaco"/>
                <a:cs typeface="Monaco"/>
              </a:rPr>
              <a:t>configuration</a:t>
            </a:r>
            <a:r>
              <a:rPr lang="pl-PL" sz="1400" b="1" dirty="0">
                <a:latin typeface="Monaco"/>
                <a:cs typeface="Monaco"/>
              </a:rPr>
              <a:t> </a:t>
            </a:r>
            <a:r>
              <a:rPr lang="pl-PL" sz="1400" b="1" dirty="0" err="1">
                <a:latin typeface="Monaco"/>
                <a:cs typeface="Monaco"/>
              </a:rPr>
              <a:t>xmlns:xsi</a:t>
            </a:r>
            <a:r>
              <a:rPr lang="pl-PL" sz="1400" b="1" dirty="0">
                <a:latin typeface="Monaco"/>
                <a:cs typeface="Monaco"/>
              </a:rPr>
              <a:t>="http://www.w3.org/2001/</a:t>
            </a:r>
            <a:r>
              <a:rPr lang="pl-PL" sz="1400" b="1" dirty="0" err="1">
                <a:latin typeface="Monaco"/>
                <a:cs typeface="Monaco"/>
              </a:rPr>
              <a:t>XMLSchema-instance</a:t>
            </a:r>
            <a:r>
              <a:rPr lang="pl-PL" sz="1400" b="1" dirty="0">
                <a:latin typeface="Monaco"/>
                <a:cs typeface="Monaco"/>
              </a:rPr>
              <a:t>" </a:t>
            </a:r>
          </a:p>
          <a:p>
            <a:pPr>
              <a:lnSpc>
                <a:spcPct val="100000"/>
              </a:lnSpc>
              <a:buSzPct val="25000"/>
            </a:pPr>
            <a:r>
              <a:rPr lang="pl-PL" sz="1400" b="1" dirty="0">
                <a:latin typeface="Monaco"/>
                <a:cs typeface="Monaco"/>
              </a:rPr>
              <a:t>               </a:t>
            </a:r>
            <a:r>
              <a:rPr lang="pl-PL" sz="1400" b="1" dirty="0" err="1">
                <a:latin typeface="Monaco"/>
                <a:cs typeface="Monaco"/>
              </a:rPr>
              <a:t>xsi:schemaLocation</a:t>
            </a:r>
            <a:r>
              <a:rPr lang="pl-PL" sz="1400" b="1" dirty="0">
                <a:latin typeface="Monaco"/>
                <a:cs typeface="Monaco"/>
              </a:rPr>
              <a:t>="http://</a:t>
            </a:r>
            <a:r>
              <a:rPr lang="pl-PL" sz="1400" b="1" dirty="0" err="1">
                <a:latin typeface="Monaco"/>
                <a:cs typeface="Monaco"/>
              </a:rPr>
              <a:t>www.exoplatform.org</a:t>
            </a:r>
            <a:r>
              <a:rPr lang="pl-PL" sz="1400" b="1" dirty="0">
                <a:latin typeface="Monaco"/>
                <a:cs typeface="Monaco"/>
              </a:rPr>
              <a:t>/</a:t>
            </a:r>
            <a:r>
              <a:rPr lang="pl-PL" sz="1400" b="1" dirty="0" err="1">
                <a:latin typeface="Monaco"/>
                <a:cs typeface="Monaco"/>
              </a:rPr>
              <a:t>xml</a:t>
            </a:r>
            <a:r>
              <a:rPr lang="pl-PL" sz="1400" b="1" dirty="0">
                <a:latin typeface="Monaco"/>
                <a:cs typeface="Monaco"/>
              </a:rPr>
              <a:t>/</a:t>
            </a:r>
            <a:r>
              <a:rPr lang="pl-PL" sz="1400" b="1" dirty="0" err="1">
                <a:latin typeface="Monaco"/>
                <a:cs typeface="Monaco"/>
              </a:rPr>
              <a:t>ns</a:t>
            </a:r>
            <a:r>
              <a:rPr lang="pl-PL" sz="1400" b="1" dirty="0">
                <a:latin typeface="Monaco"/>
                <a:cs typeface="Monaco"/>
              </a:rPr>
              <a:t>/kernel_1_3.xsd http://</a:t>
            </a:r>
            <a:r>
              <a:rPr lang="pl-PL" sz="1400" b="1" dirty="0" err="1">
                <a:latin typeface="Monaco"/>
                <a:cs typeface="Monaco"/>
              </a:rPr>
              <a:t>www.exoplatform.org</a:t>
            </a:r>
            <a:r>
              <a:rPr lang="pl-PL" sz="1400" b="1" dirty="0">
                <a:latin typeface="Monaco"/>
                <a:cs typeface="Monaco"/>
              </a:rPr>
              <a:t>/</a:t>
            </a:r>
            <a:r>
              <a:rPr lang="pl-PL" sz="1400" b="1" dirty="0" err="1">
                <a:latin typeface="Monaco"/>
                <a:cs typeface="Monaco"/>
              </a:rPr>
              <a:t>xml</a:t>
            </a:r>
            <a:r>
              <a:rPr lang="pl-PL" sz="1400" b="1" dirty="0">
                <a:latin typeface="Monaco"/>
                <a:cs typeface="Monaco"/>
              </a:rPr>
              <a:t>/</a:t>
            </a:r>
            <a:r>
              <a:rPr lang="pl-PL" sz="1400" b="1" dirty="0" err="1">
                <a:latin typeface="Monaco"/>
                <a:cs typeface="Monaco"/>
              </a:rPr>
              <a:t>ns</a:t>
            </a:r>
            <a:r>
              <a:rPr lang="pl-PL" sz="1400" b="1" dirty="0">
                <a:latin typeface="Monaco"/>
                <a:cs typeface="Monaco"/>
              </a:rPr>
              <a:t>/kernel_1_3.xsd"</a:t>
            </a:r>
          </a:p>
          <a:p>
            <a:pPr>
              <a:lnSpc>
                <a:spcPct val="100000"/>
              </a:lnSpc>
              <a:buSzPct val="25000"/>
            </a:pPr>
            <a:r>
              <a:rPr lang="pl-PL" sz="1400" b="1" dirty="0">
                <a:latin typeface="Monaco"/>
                <a:cs typeface="Monaco"/>
              </a:rPr>
              <a:t>               </a:t>
            </a:r>
            <a:r>
              <a:rPr lang="pl-PL" sz="1400" b="1" dirty="0" err="1">
                <a:latin typeface="Monaco"/>
                <a:cs typeface="Monaco"/>
              </a:rPr>
              <a:t>xmlns</a:t>
            </a:r>
            <a:r>
              <a:rPr lang="pl-PL" sz="1400" b="1" dirty="0">
                <a:latin typeface="Monaco"/>
                <a:cs typeface="Monaco"/>
              </a:rPr>
              <a:t>="http://</a:t>
            </a:r>
            <a:r>
              <a:rPr lang="pl-PL" sz="1400" b="1" dirty="0" err="1">
                <a:latin typeface="Monaco"/>
                <a:cs typeface="Monaco"/>
              </a:rPr>
              <a:t>www.exoplatform.org</a:t>
            </a:r>
            <a:r>
              <a:rPr lang="pl-PL" sz="1400" b="1" dirty="0">
                <a:latin typeface="Monaco"/>
                <a:cs typeface="Monaco"/>
              </a:rPr>
              <a:t>/</a:t>
            </a:r>
            <a:r>
              <a:rPr lang="pl-PL" sz="1400" b="1" dirty="0" err="1">
                <a:latin typeface="Monaco"/>
                <a:cs typeface="Monaco"/>
              </a:rPr>
              <a:t>xml</a:t>
            </a:r>
            <a:r>
              <a:rPr lang="pl-PL" sz="1400" b="1" dirty="0">
                <a:latin typeface="Monaco"/>
                <a:cs typeface="Monaco"/>
              </a:rPr>
              <a:t>/</a:t>
            </a:r>
            <a:r>
              <a:rPr lang="pl-PL" sz="1400" b="1" dirty="0" err="1">
                <a:latin typeface="Monaco"/>
                <a:cs typeface="Monaco"/>
              </a:rPr>
              <a:t>ns</a:t>
            </a:r>
            <a:r>
              <a:rPr lang="pl-PL" sz="1400" b="1" dirty="0">
                <a:latin typeface="Monaco"/>
                <a:cs typeface="Monaco"/>
              </a:rPr>
              <a:t>/kernel_1_3.xsd"&gt;</a:t>
            </a:r>
          </a:p>
          <a:p>
            <a:pPr>
              <a:lnSpc>
                <a:spcPct val="100000"/>
              </a:lnSpc>
              <a:buSzPct val="25000"/>
            </a:pPr>
            <a:endParaRPr lang="pl-PL" sz="14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endParaRPr lang="pl-PL" sz="14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pl-PL" sz="1400" b="1" dirty="0">
                <a:latin typeface="Monaco"/>
                <a:cs typeface="Monaco"/>
              </a:rPr>
              <a:t>   ...</a:t>
            </a:r>
          </a:p>
          <a:p>
            <a:pPr>
              <a:lnSpc>
                <a:spcPct val="100000"/>
              </a:lnSpc>
              <a:buSzPct val="25000"/>
            </a:pPr>
            <a:r>
              <a:rPr lang="pl-PL" sz="1400" b="1" dirty="0">
                <a:latin typeface="Monaco"/>
                <a:cs typeface="Monaco"/>
              </a:rPr>
              <a:t>&lt;/</a:t>
            </a:r>
            <a:r>
              <a:rPr lang="pl-PL" sz="1400" b="1" dirty="0" err="1">
                <a:latin typeface="Monaco"/>
                <a:cs typeface="Monaco"/>
              </a:rPr>
              <a:t>configuration</a:t>
            </a:r>
            <a:r>
              <a:rPr lang="pl-PL" sz="1400" b="1" dirty="0">
                <a:latin typeface="Monaco"/>
                <a:cs typeface="Monaco"/>
              </a:rPr>
              <a:t>&gt;</a:t>
            </a:r>
            <a:r>
              <a:rPr lang="en-US" sz="1400" b="1" dirty="0" smtClean="0">
                <a:latin typeface="Monaco"/>
                <a:cs typeface="Monaco"/>
              </a:rPr>
              <a:t>.</a:t>
            </a:r>
            <a:r>
              <a:rPr lang="en-US" sz="1400" b="1" dirty="0">
                <a:latin typeface="Monaco"/>
                <a:cs typeface="Monaco"/>
              </a:rPr>
              <a:t>.. </a:t>
            </a:r>
            <a:endParaRPr lang="en-GB" sz="1400" i="1" dirty="0" smtClean="0"/>
          </a:p>
        </p:txBody>
      </p:sp>
    </p:spTree>
    <p:extLst>
      <p:ext uri="{BB962C8B-B14F-4D97-AF65-F5344CB8AC3E}">
        <p14:creationId xmlns:p14="http://schemas.microsoft.com/office/powerpoint/2010/main" val="232487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Kernel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err="1" smtClean="0"/>
              <a:t>Startable</a:t>
            </a:r>
            <a:r>
              <a:rPr lang="it-IT" sz="2400" b="1" dirty="0" smtClean="0"/>
              <a:t> and </a:t>
            </a:r>
            <a:r>
              <a:rPr lang="it-IT" sz="2400" b="1" dirty="0" err="1" smtClean="0"/>
              <a:t>Disposable</a:t>
            </a:r>
            <a:endParaRPr lang="it-IT" sz="2400" b="1" dirty="0" smtClean="0"/>
          </a:p>
          <a:p>
            <a:pPr>
              <a:lnSpc>
                <a:spcPct val="100000"/>
              </a:lnSpc>
              <a:buSzPct val="25000"/>
            </a:pPr>
            <a:endParaRPr lang="it-IT" sz="2400" b="1" dirty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400" b="1" i="1" dirty="0" err="1" smtClean="0"/>
              <a:t>Startable</a:t>
            </a:r>
            <a:r>
              <a:rPr lang="en-GB" sz="2400" b="1" i="1" dirty="0" smtClean="0"/>
              <a:t> </a:t>
            </a:r>
            <a:r>
              <a:rPr lang="en-GB" sz="2400" dirty="0" smtClean="0"/>
              <a:t>-&gt; start and stop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400" b="1" i="1" dirty="0" smtClean="0"/>
              <a:t>Disposable </a:t>
            </a:r>
            <a:r>
              <a:rPr lang="en-GB" sz="2400" dirty="0" smtClean="0"/>
              <a:t>-&gt; dispose</a:t>
            </a:r>
          </a:p>
        </p:txBody>
      </p:sp>
    </p:spTree>
    <p:extLst>
      <p:ext uri="{BB962C8B-B14F-4D97-AF65-F5344CB8AC3E}">
        <p14:creationId xmlns:p14="http://schemas.microsoft.com/office/powerpoint/2010/main" val="202077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Kernel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41696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en-US" sz="2400" b="1" dirty="0" smtClean="0"/>
              <a:t>Main </a:t>
            </a:r>
            <a:r>
              <a:rPr lang="en-US" sz="2400" b="1" dirty="0" err="1" smtClean="0"/>
              <a:t>ExoContainers</a:t>
            </a:r>
            <a:endParaRPr lang="en-US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US" sz="2000" b="1" dirty="0" smtClean="0"/>
          </a:p>
          <a:p>
            <a:pPr>
              <a:lnSpc>
                <a:spcPct val="100000"/>
              </a:lnSpc>
              <a:buSzPct val="25000"/>
            </a:pPr>
            <a:r>
              <a:rPr lang="en-US" sz="2000" b="1" dirty="0" smtClean="0"/>
              <a:t>Portal mode: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000" b="1" i="1" dirty="0" err="1" smtClean="0"/>
              <a:t>RootContainer</a:t>
            </a:r>
            <a:endParaRPr lang="en-US" sz="2000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000" b="1" i="1" dirty="0" err="1" smtClean="0"/>
              <a:t>PortalContainer</a:t>
            </a:r>
            <a:endParaRPr lang="en-US" sz="2000" dirty="0" smtClean="0"/>
          </a:p>
          <a:p>
            <a:pPr>
              <a:lnSpc>
                <a:spcPct val="100000"/>
              </a:lnSpc>
              <a:buSzPct val="25000"/>
            </a:pPr>
            <a:r>
              <a:rPr lang="en-US" sz="2000" b="1" i="1" dirty="0" smtClean="0"/>
              <a:t>Initialized and launched at AS startup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2000" b="1" i="1" dirty="0" smtClean="0"/>
              <a:t>Configured by files located on predefined places</a:t>
            </a:r>
          </a:p>
          <a:p>
            <a:pPr>
              <a:lnSpc>
                <a:spcPct val="100000"/>
              </a:lnSpc>
              <a:buSzPct val="25000"/>
            </a:pPr>
            <a:endParaRPr lang="en-US" sz="2000" b="1" i="1" dirty="0" smtClean="0"/>
          </a:p>
          <a:p>
            <a:pPr>
              <a:lnSpc>
                <a:spcPct val="100000"/>
              </a:lnSpc>
              <a:buSzPct val="25000"/>
            </a:pPr>
            <a:r>
              <a:rPr lang="en-US" sz="2000" b="1" i="1" dirty="0" smtClean="0"/>
              <a:t>Standalone mode: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000" b="1" i="1" dirty="0" err="1" smtClean="0"/>
              <a:t>StandaloneContainer</a:t>
            </a:r>
            <a:endParaRPr lang="en-US" sz="2000" b="1" i="1" dirty="0" smtClean="0"/>
          </a:p>
          <a:p>
            <a:pPr>
              <a:lnSpc>
                <a:spcPct val="100000"/>
              </a:lnSpc>
              <a:buSzPct val="25000"/>
            </a:pPr>
            <a:r>
              <a:rPr lang="en-US" sz="2000" b="1" i="1" dirty="0" smtClean="0"/>
              <a:t>Initialized and launched by </a:t>
            </a:r>
            <a:r>
              <a:rPr lang="en-US" sz="2000" b="1" i="1" dirty="0" err="1" smtClean="0">
                <a:latin typeface="Monaco"/>
                <a:cs typeface="Monaco"/>
              </a:rPr>
              <a:t>StandaloneContainer.getInstance</a:t>
            </a:r>
            <a:r>
              <a:rPr lang="en-US" sz="2000" b="1" i="1" dirty="0" smtClean="0">
                <a:latin typeface="Monaco"/>
                <a:cs typeface="Monaco"/>
              </a:rPr>
              <a:t>(…)</a:t>
            </a:r>
          </a:p>
          <a:p>
            <a:pPr>
              <a:buSzPct val="25000"/>
            </a:pPr>
            <a:r>
              <a:rPr lang="en-US" sz="2000" b="1" i="1" dirty="0"/>
              <a:t>Configured by files located on predefined places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2000" b="1" i="1" dirty="0" smtClean="0"/>
              <a:t> or manually by </a:t>
            </a:r>
            <a:r>
              <a:rPr lang="en-US" sz="2000" b="1" i="1" dirty="0" err="1" smtClean="0">
                <a:latin typeface="Monaco"/>
                <a:cs typeface="Monaco"/>
              </a:rPr>
              <a:t>StandaloneContainer.addConfigurationURL</a:t>
            </a:r>
            <a:r>
              <a:rPr lang="en-US" sz="2000" b="1" i="1" dirty="0" smtClean="0">
                <a:latin typeface="Monaco"/>
                <a:cs typeface="Monaco"/>
              </a:rPr>
              <a:t>(String </a:t>
            </a:r>
            <a:r>
              <a:rPr lang="en-US" sz="2000" b="1" i="1" dirty="0" err="1" smtClean="0">
                <a:latin typeface="Monaco"/>
                <a:cs typeface="Monaco"/>
              </a:rPr>
              <a:t>url</a:t>
            </a:r>
            <a:r>
              <a:rPr lang="en-US" sz="2000" b="1" i="1" dirty="0" smtClean="0">
                <a:latin typeface="Monaco"/>
                <a:cs typeface="Monaco"/>
              </a:rPr>
              <a:t>)</a:t>
            </a:r>
          </a:p>
          <a:p>
            <a:pPr>
              <a:lnSpc>
                <a:spcPct val="100000"/>
              </a:lnSpc>
              <a:buSzPct val="25000"/>
            </a:pPr>
            <a:endParaRPr lang="en-US" sz="2000" b="1" i="1" dirty="0" smtClean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2000" b="1" i="1" dirty="0" smtClean="0">
                <a:cs typeface="Monaco"/>
              </a:rPr>
              <a:t>Retrieve effective configuration from JMX console: call </a:t>
            </a:r>
            <a:r>
              <a:rPr lang="en-US" sz="2000" b="1" i="1" dirty="0" err="1" smtClean="0">
                <a:cs typeface="Monaco"/>
              </a:rPr>
              <a:t>getConfigurationXML</a:t>
            </a:r>
            <a:r>
              <a:rPr lang="en-US" sz="2000" b="1" i="1" dirty="0" smtClean="0">
                <a:cs typeface="Monaco"/>
              </a:rPr>
              <a:t>() on the M</a:t>
            </a:r>
            <a:r>
              <a:rPr lang="fr-FR" sz="2000" b="1" i="1" dirty="0" smtClean="0">
                <a:cs typeface="Monaco"/>
              </a:rPr>
              <a:t>B</a:t>
            </a:r>
            <a:r>
              <a:rPr lang="en-US" sz="2000" b="1" i="1" dirty="0" err="1" smtClean="0">
                <a:cs typeface="Monaco"/>
              </a:rPr>
              <a:t>ean</a:t>
            </a:r>
            <a:r>
              <a:rPr lang="en-US" sz="2000" b="1" i="1" dirty="0" smtClean="0">
                <a:cs typeface="Monaco"/>
              </a:rPr>
              <a:t> representing the </a:t>
            </a:r>
            <a:r>
              <a:rPr lang="en-US" sz="2000" b="1" i="1" dirty="0" err="1" smtClean="0">
                <a:cs typeface="Monaco"/>
              </a:rPr>
              <a:t>ExoContainer</a:t>
            </a:r>
            <a:endParaRPr lang="en-US" sz="2000" b="1" i="1" dirty="0"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9762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001000" y="6886440"/>
            <a:ext cx="2598480" cy="5202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98000"/>
              </a:lnSpc>
            </a:pPr>
            <a:fld id="{678A55B7-472F-4E37-9249-7AC1EF1F62C3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24</a:t>
            </a:fld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550800" y="4692600"/>
            <a:ext cx="10043640" cy="1491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</a:pPr>
            <a:r>
              <a:rPr lang="en-US" sz="4800" dirty="0">
                <a:solidFill>
                  <a:srgbClr val="FFFFFF"/>
                </a:solidFill>
                <a:ea typeface="MS Gothic"/>
              </a:rPr>
              <a:t>Introduction to the </a:t>
            </a:r>
            <a:r>
              <a:rPr lang="en-US" sz="4800" dirty="0" err="1">
                <a:solidFill>
                  <a:srgbClr val="FFFFFF"/>
                </a:solidFill>
                <a:ea typeface="MS Gothic"/>
              </a:rPr>
              <a:t>eXo</a:t>
            </a:r>
            <a:r>
              <a:rPr lang="en-US" sz="4800" dirty="0">
                <a:solidFill>
                  <a:srgbClr val="FFFFFF"/>
                </a:solidFill>
                <a:ea typeface="MS Gothic"/>
              </a:rPr>
              <a:t> JCR configuration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657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JCR configuration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err="1" smtClean="0"/>
              <a:t>RepositoryService</a:t>
            </a:r>
            <a:endParaRPr lang="en-GB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GB" sz="2400" b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200" b="1" i="1" dirty="0" smtClean="0"/>
              <a:t>Gives access to your repositories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200" b="1" i="1" dirty="0" smtClean="0"/>
              <a:t>Gives access to the repository configuration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200" b="1" i="1" dirty="0" smtClean="0"/>
              <a:t>Create and remove a repository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200" b="1" i="1" dirty="0" smtClean="0"/>
              <a:t>Registers new node types by plugins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200" b="1" i="1" dirty="0" smtClean="0"/>
              <a:t>Registers new namespaces by plugins</a:t>
            </a:r>
            <a:endParaRPr lang="en-GB" sz="2200" b="1" i="1" dirty="0"/>
          </a:p>
        </p:txBody>
      </p:sp>
    </p:spTree>
    <p:extLst>
      <p:ext uri="{BB962C8B-B14F-4D97-AF65-F5344CB8AC3E}">
        <p14:creationId xmlns:p14="http://schemas.microsoft.com/office/powerpoint/2010/main" val="370273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JCR configuration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err="1" smtClean="0"/>
              <a:t>RepositoryService</a:t>
            </a:r>
            <a:r>
              <a:rPr lang="it-IT" sz="2400" b="1" dirty="0" smtClean="0"/>
              <a:t>: </a:t>
            </a:r>
            <a:r>
              <a:rPr lang="it-IT" sz="2400" b="1" dirty="0" err="1" smtClean="0"/>
              <a:t>Configuration</a:t>
            </a:r>
            <a:endParaRPr lang="en-GB" sz="2400" b="1" dirty="0" smtClean="0"/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&lt;component&gt;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&lt;key&gt;org.exoplatform.services.jcr.RepositoryService&lt;/key&gt;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&lt;type&gt;org.exoplatform.services.jcr.impl.RepositoryServiceImpl&lt;/type&gt;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&lt;component-plugins&gt;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&lt;component-plugin&gt;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&lt;name&gt;add.namespaces&lt;/name&gt;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&lt;set-method&gt;addPlugin&lt;/set-method&gt;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&lt;type&gt;org.exoplatform.services.jcr.impl.AddNamespacesPlugin&lt;/type&gt;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&lt;init-params&gt;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  &lt;properties-param&gt;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    &lt;name&gt;namespaces&lt;/name&gt;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    &lt;property name="test" value="http://www.apache.org/jackrabbit/test"/&gt;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    &lt;property name="exojcrtest" value="http://www.exoplatform.org/jcr/test/1.0"/&gt;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  &lt;/properties-param&gt;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&lt;/init-params&gt;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&lt;/component-plugin&gt;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&lt;component-plugin&gt;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&lt;name&gt;add.nodeType&lt;/name&gt;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&lt;set-method&gt;addPlugin&lt;/set-method&gt;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&lt;type&gt;org.exoplatform.services.jcr.impl.AddNodeTypePlugin&lt;/type&gt;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&lt;init-params&gt;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  &lt;values-param&gt;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    &lt;name&gt;autoCreatedInNewRepository&lt;/name&gt;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    &lt;description&gt;Node types configuration file&lt;/description&gt;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    &lt;value&gt;jar:/conf/test/nodetypes-tck.xml&lt;/value&gt;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    &lt;value&gt;jar:/conf/test/nodetypes-impl.xml&lt;/value&gt;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    &lt;value&gt;jar:/conf/test/nodetypes-usecase.xml&lt;/value&gt;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  &lt;/values-param&gt;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&lt;/init-params&gt;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&lt;/component-plugin&gt;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&lt;/component-plugins&gt;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&lt;/component&gt;</a:t>
            </a:r>
            <a:endParaRPr lang="en-GB" sz="1000" b="1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0201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JCR configuration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fr-FR" sz="2400" b="1" dirty="0" smtClean="0"/>
              <a:t>Alternative </a:t>
            </a:r>
            <a:r>
              <a:rPr lang="fr-FR" sz="2400" b="1" dirty="0" err="1" smtClean="0"/>
              <a:t>way</a:t>
            </a:r>
            <a:r>
              <a:rPr lang="fr-FR" sz="2400" b="1" dirty="0" smtClean="0"/>
              <a:t> to </a:t>
            </a:r>
            <a:r>
              <a:rPr lang="fr-FR" sz="2400" b="1" dirty="0" err="1" smtClean="0"/>
              <a:t>access</a:t>
            </a:r>
            <a:r>
              <a:rPr lang="fr-FR" sz="2400" b="1" dirty="0" smtClean="0"/>
              <a:t> to a </a:t>
            </a:r>
            <a:r>
              <a:rPr lang="fr-FR" sz="2400" b="1" dirty="0" err="1" smtClean="0"/>
              <a:t>Repository</a:t>
            </a:r>
            <a:endParaRPr lang="it-IT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GB" sz="2400" b="1" dirty="0" smtClean="0"/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 err="1" smtClean="0">
                <a:latin typeface="Monaco"/>
                <a:cs typeface="Monaco"/>
              </a:rPr>
              <a:t>RepositoryService</a:t>
            </a:r>
            <a:r>
              <a:rPr lang="en-US" sz="1200" b="1" dirty="0" smtClean="0">
                <a:latin typeface="Monaco"/>
                <a:cs typeface="Monaco"/>
              </a:rPr>
              <a:t> service = </a:t>
            </a:r>
            <a:r>
              <a:rPr lang="en-US" sz="1200" b="1" dirty="0">
                <a:latin typeface="Monaco"/>
                <a:cs typeface="Monaco"/>
              </a:rPr>
              <a:t>(</a:t>
            </a:r>
            <a:r>
              <a:rPr lang="en-US" sz="1200" b="1" dirty="0" err="1">
                <a:latin typeface="Monaco"/>
                <a:cs typeface="Monaco"/>
              </a:rPr>
              <a:t>RepositoryService</a:t>
            </a:r>
            <a:r>
              <a:rPr lang="en-US" sz="1200" b="1" dirty="0" smtClean="0">
                <a:latin typeface="Monaco"/>
                <a:cs typeface="Monaco"/>
              </a:rPr>
              <a:t>) </a:t>
            </a:r>
            <a:r>
              <a:rPr lang="en-US" sz="1200" b="1" dirty="0" err="1" smtClean="0">
                <a:latin typeface="Monaco"/>
                <a:cs typeface="Monaco"/>
              </a:rPr>
              <a:t>container.getComponentInstanceOfType</a:t>
            </a:r>
            <a:r>
              <a:rPr lang="en-US" sz="1200" b="1" dirty="0">
                <a:latin typeface="Monaco"/>
                <a:cs typeface="Monaco"/>
              </a:rPr>
              <a:t>(</a:t>
            </a:r>
            <a:r>
              <a:rPr lang="en-US" sz="1200" b="1" dirty="0" err="1">
                <a:latin typeface="Monaco"/>
                <a:cs typeface="Monaco"/>
              </a:rPr>
              <a:t>RepositoryService.class</a:t>
            </a:r>
            <a:r>
              <a:rPr lang="en-US" sz="1200" b="1" dirty="0">
                <a:latin typeface="Monaco"/>
                <a:cs typeface="Monaco"/>
              </a:rPr>
              <a:t>)</a:t>
            </a:r>
            <a:r>
              <a:rPr lang="en-US" sz="1200" b="1" dirty="0" smtClean="0">
                <a:latin typeface="Monaco"/>
                <a:cs typeface="Monaco"/>
              </a:rPr>
              <a:t>;</a:t>
            </a:r>
          </a:p>
          <a:p>
            <a:pPr>
              <a:lnSpc>
                <a:spcPct val="100000"/>
              </a:lnSpc>
              <a:buSzPct val="25000"/>
            </a:pPr>
            <a:endParaRPr lang="en-US" sz="1200" b="1" dirty="0" smtClean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Repository repository = </a:t>
            </a:r>
            <a:r>
              <a:rPr lang="en-US" sz="1200" b="1" dirty="0" err="1" smtClean="0">
                <a:latin typeface="Monaco"/>
                <a:cs typeface="Monaco"/>
              </a:rPr>
              <a:t>service.getCurrentRepository</a:t>
            </a:r>
            <a:r>
              <a:rPr lang="en-US" sz="1200" b="1" dirty="0">
                <a:latin typeface="Monaco"/>
                <a:cs typeface="Monaco"/>
              </a:rPr>
              <a:t>();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or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Repository repository = </a:t>
            </a:r>
            <a:r>
              <a:rPr lang="en-US" sz="1200" b="1" dirty="0" err="1" smtClean="0">
                <a:latin typeface="Monaco"/>
                <a:cs typeface="Monaco"/>
              </a:rPr>
              <a:t>service.getRepository</a:t>
            </a:r>
            <a:r>
              <a:rPr lang="en-US" sz="1200" b="1" dirty="0">
                <a:latin typeface="Monaco"/>
                <a:cs typeface="Monaco"/>
              </a:rPr>
              <a:t>("</a:t>
            </a:r>
            <a:r>
              <a:rPr lang="en-US" sz="1200" b="1" dirty="0" err="1">
                <a:latin typeface="Monaco"/>
                <a:cs typeface="Monaco"/>
              </a:rPr>
              <a:t>repositoryName</a:t>
            </a:r>
            <a:r>
              <a:rPr lang="en-US" sz="1200" b="1" dirty="0">
                <a:latin typeface="Monaco"/>
                <a:cs typeface="Monaco"/>
              </a:rPr>
              <a:t>"); </a:t>
            </a:r>
            <a:endParaRPr lang="en-GB" sz="1200" b="1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2550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JCR configuration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fr-FR" sz="2400" b="1" dirty="0" smtClean="0"/>
              <a:t>Alternative </a:t>
            </a:r>
            <a:r>
              <a:rPr lang="fr-FR" sz="2400" b="1" dirty="0" err="1" smtClean="0"/>
              <a:t>way</a:t>
            </a:r>
            <a:r>
              <a:rPr lang="fr-FR" sz="2400" b="1" dirty="0" smtClean="0"/>
              <a:t> to </a:t>
            </a:r>
            <a:r>
              <a:rPr lang="fr-FR" sz="2400" b="1" dirty="0" err="1" smtClean="0"/>
              <a:t>get</a:t>
            </a:r>
            <a:r>
              <a:rPr lang="fr-FR" sz="2400" b="1" dirty="0" smtClean="0"/>
              <a:t> a Session </a:t>
            </a:r>
            <a:r>
              <a:rPr lang="en-GB" sz="2400" b="1" dirty="0" smtClean="0"/>
              <a:t>using the </a:t>
            </a:r>
            <a:r>
              <a:rPr lang="en-GB" sz="2400" b="1" dirty="0" err="1" smtClean="0"/>
              <a:t>SessionProviderService</a:t>
            </a:r>
            <a:endParaRPr lang="en-GB" sz="2400" b="1" dirty="0" smtClean="0"/>
          </a:p>
          <a:p>
            <a:pPr>
              <a:lnSpc>
                <a:spcPct val="100000"/>
              </a:lnSpc>
              <a:buSzPct val="25000"/>
            </a:pPr>
            <a:r>
              <a:rPr lang="en-GB" sz="2200" b="1" dirty="0" smtClean="0"/>
              <a:t>Allow to reuse existing sessions and prevent session leaks</a:t>
            </a:r>
          </a:p>
          <a:p>
            <a:pPr>
              <a:lnSpc>
                <a:spcPct val="100000"/>
              </a:lnSpc>
              <a:buSzPct val="25000"/>
            </a:pPr>
            <a:r>
              <a:rPr lang="en-GB" sz="2200" b="1" dirty="0" smtClean="0"/>
              <a:t>Configuration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</a:t>
            </a:r>
            <a:r>
              <a:rPr lang="en-US" sz="1200" b="1" dirty="0" smtClean="0">
                <a:latin typeface="Monaco"/>
                <a:cs typeface="Monaco"/>
              </a:rPr>
              <a:t> &lt;</a:t>
            </a:r>
            <a:r>
              <a:rPr lang="en-US" sz="1200" b="1" dirty="0">
                <a:latin typeface="Monaco"/>
                <a:cs typeface="Monaco"/>
              </a:rPr>
              <a:t>component</a:t>
            </a:r>
            <a:r>
              <a:rPr lang="en-US" sz="1200" b="1" dirty="0" smtClean="0">
                <a:latin typeface="Monaco"/>
                <a:cs typeface="Monaco"/>
              </a:rPr>
              <a:t>&gt;</a:t>
            </a:r>
            <a:endParaRPr lang="en-US" sz="12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&lt;type&gt;org.exoplatform.services.jcr.ext.app.ThreadLocalSessionProviderService&lt;/type</a:t>
            </a:r>
            <a:r>
              <a:rPr lang="en-US" sz="1200" b="1" dirty="0" smtClean="0">
                <a:latin typeface="Monaco"/>
                <a:cs typeface="Monaco"/>
              </a:rPr>
              <a:t>&gt;</a:t>
            </a:r>
            <a:endParaRPr lang="en-US" sz="12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&lt;/component</a:t>
            </a:r>
            <a:r>
              <a:rPr lang="en-US" sz="1200" b="1" dirty="0" smtClean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endParaRPr lang="en-US" sz="12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GB" sz="2200" b="1" dirty="0" smtClean="0"/>
              <a:t>J2EE Filter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2200" b="1" dirty="0">
                <a:latin typeface="Monaco"/>
                <a:cs typeface="Monaco"/>
              </a:rPr>
              <a:t> </a:t>
            </a:r>
            <a:r>
              <a:rPr lang="en-US" sz="1200" b="1" dirty="0">
                <a:latin typeface="Monaco"/>
                <a:cs typeface="Monaco"/>
              </a:rPr>
              <a:t>&lt;filter</a:t>
            </a:r>
            <a:r>
              <a:rPr lang="en-US" sz="1200" b="1" dirty="0" smtClean="0">
                <a:latin typeface="Monaco"/>
                <a:cs typeface="Monaco"/>
              </a:rPr>
              <a:t>&gt;</a:t>
            </a:r>
            <a:endParaRPr lang="en-US" sz="12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&lt;filter-name&gt;</a:t>
            </a:r>
            <a:r>
              <a:rPr lang="en-US" sz="1200" b="1" dirty="0" err="1">
                <a:latin typeface="Monaco"/>
                <a:cs typeface="Monaco"/>
              </a:rPr>
              <a:t>ThreadLocalSessionProviderInitializedFilter</a:t>
            </a:r>
            <a:r>
              <a:rPr lang="en-US" sz="1200" b="1" dirty="0">
                <a:latin typeface="Monaco"/>
                <a:cs typeface="Monaco"/>
              </a:rPr>
              <a:t>&lt;/filter-name</a:t>
            </a:r>
            <a:r>
              <a:rPr lang="en-US" sz="1200" b="1" dirty="0" smtClean="0">
                <a:latin typeface="Monaco"/>
                <a:cs typeface="Monaco"/>
              </a:rPr>
              <a:t>&gt;</a:t>
            </a:r>
            <a:endParaRPr lang="en-US" sz="12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&lt;filter-class&gt;org.exoplatform.frameworks.jcr.web.ThreadLocalSessionProviderInitializedFilter&lt;/filter-class</a:t>
            </a:r>
            <a:r>
              <a:rPr lang="en-US" sz="1200" b="1" dirty="0" smtClean="0">
                <a:latin typeface="Monaco"/>
                <a:cs typeface="Monaco"/>
              </a:rPr>
              <a:t>&gt;</a:t>
            </a:r>
            <a:endParaRPr lang="en-US" sz="12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&lt;/filter&gt;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&lt;filter-mapping</a:t>
            </a:r>
            <a:r>
              <a:rPr lang="en-US" sz="1200" b="1" dirty="0" smtClean="0">
                <a:latin typeface="Monaco"/>
                <a:cs typeface="Monaco"/>
              </a:rPr>
              <a:t>&gt;</a:t>
            </a:r>
            <a:endParaRPr lang="en-US" sz="12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&lt;filter-name&gt;</a:t>
            </a:r>
            <a:r>
              <a:rPr lang="en-US" sz="1200" b="1" dirty="0" err="1">
                <a:latin typeface="Monaco"/>
                <a:cs typeface="Monaco"/>
              </a:rPr>
              <a:t>ThreadLocalSessionProviderInitializedFilter</a:t>
            </a:r>
            <a:r>
              <a:rPr lang="en-US" sz="1200" b="1" dirty="0">
                <a:latin typeface="Monaco"/>
                <a:cs typeface="Monaco"/>
              </a:rPr>
              <a:t>&lt;/filter-name</a:t>
            </a:r>
            <a:r>
              <a:rPr lang="en-US" sz="1200" b="1" dirty="0" smtClean="0">
                <a:latin typeface="Monaco"/>
                <a:cs typeface="Monaco"/>
              </a:rPr>
              <a:t>&gt;</a:t>
            </a:r>
            <a:endParaRPr lang="en-US" sz="12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&lt;</a:t>
            </a:r>
            <a:r>
              <a:rPr lang="en-US" sz="1200" b="1" dirty="0" err="1">
                <a:latin typeface="Monaco"/>
                <a:cs typeface="Monaco"/>
              </a:rPr>
              <a:t>url</a:t>
            </a:r>
            <a:r>
              <a:rPr lang="en-US" sz="1200" b="1" dirty="0">
                <a:latin typeface="Monaco"/>
                <a:cs typeface="Monaco"/>
              </a:rPr>
              <a:t>-pattern&gt;/*&lt;/</a:t>
            </a:r>
            <a:r>
              <a:rPr lang="en-US" sz="1200" b="1" dirty="0" err="1">
                <a:latin typeface="Monaco"/>
                <a:cs typeface="Monaco"/>
              </a:rPr>
              <a:t>url</a:t>
            </a:r>
            <a:r>
              <a:rPr lang="en-US" sz="1200" b="1" dirty="0">
                <a:latin typeface="Monaco"/>
                <a:cs typeface="Monaco"/>
              </a:rPr>
              <a:t>-pattern&gt;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 smtClean="0">
                <a:latin typeface="Monaco"/>
                <a:cs typeface="Monaco"/>
              </a:rPr>
              <a:t>  &lt;</a:t>
            </a:r>
            <a:r>
              <a:rPr lang="en-US" sz="1200" b="1" dirty="0">
                <a:latin typeface="Monaco"/>
                <a:cs typeface="Monaco"/>
              </a:rPr>
              <a:t>/filter-mapping</a:t>
            </a:r>
            <a:r>
              <a:rPr lang="en-US" sz="1200" b="1" dirty="0" smtClean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endParaRPr lang="en-GB" sz="2200" b="1" dirty="0" smtClean="0"/>
          </a:p>
          <a:p>
            <a:pPr>
              <a:lnSpc>
                <a:spcPct val="100000"/>
              </a:lnSpc>
              <a:buSzPct val="25000"/>
            </a:pPr>
            <a:r>
              <a:rPr lang="en-GB" sz="2200" b="1" dirty="0" smtClean="0"/>
              <a:t>Java Code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 err="1">
                <a:latin typeface="Monaco"/>
                <a:cs typeface="Monaco"/>
              </a:rPr>
              <a:t>SessionProviderService</a:t>
            </a:r>
            <a:r>
              <a:rPr lang="en-US" sz="1200" b="1" dirty="0">
                <a:latin typeface="Monaco"/>
                <a:cs typeface="Monaco"/>
              </a:rPr>
              <a:t> </a:t>
            </a:r>
            <a:r>
              <a:rPr lang="en-US" sz="1200" b="1" dirty="0" err="1">
                <a:latin typeface="Monaco"/>
                <a:cs typeface="Monaco"/>
              </a:rPr>
              <a:t>sessionProviderService</a:t>
            </a:r>
            <a:r>
              <a:rPr lang="en-US" sz="1200" b="1" dirty="0">
                <a:latin typeface="Monaco"/>
                <a:cs typeface="Monaco"/>
              </a:rPr>
              <a:t> =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</a:t>
            </a:r>
            <a:r>
              <a:rPr lang="en-US" sz="1200" b="1" dirty="0" smtClean="0">
                <a:latin typeface="Monaco"/>
                <a:cs typeface="Monaco"/>
              </a:rPr>
              <a:t> </a:t>
            </a:r>
            <a:r>
              <a:rPr lang="en-US" sz="1200" b="1" dirty="0">
                <a:latin typeface="Monaco"/>
                <a:cs typeface="Monaco"/>
              </a:rPr>
              <a:t>(</a:t>
            </a:r>
            <a:r>
              <a:rPr lang="en-US" sz="1200" b="1" dirty="0" err="1">
                <a:latin typeface="Monaco"/>
                <a:cs typeface="Monaco"/>
              </a:rPr>
              <a:t>SessionProviderService</a:t>
            </a:r>
            <a:r>
              <a:rPr lang="en-US" sz="1200" b="1" dirty="0">
                <a:latin typeface="Monaco"/>
                <a:cs typeface="Monaco"/>
              </a:rPr>
              <a:t>)</a:t>
            </a:r>
            <a:r>
              <a:rPr lang="en-US" sz="1200" b="1" dirty="0" err="1">
                <a:latin typeface="Monaco"/>
                <a:cs typeface="Monaco"/>
              </a:rPr>
              <a:t>container.getComponentInstanceOfType</a:t>
            </a:r>
            <a:r>
              <a:rPr lang="en-US" sz="1200" b="1" dirty="0">
                <a:latin typeface="Monaco"/>
                <a:cs typeface="Monaco"/>
              </a:rPr>
              <a:t>(</a:t>
            </a:r>
            <a:r>
              <a:rPr lang="en-US" sz="1200" b="1" dirty="0" err="1">
                <a:latin typeface="Monaco"/>
                <a:cs typeface="Monaco"/>
              </a:rPr>
              <a:t>SessionProviderService.class</a:t>
            </a:r>
            <a:r>
              <a:rPr lang="en-US" sz="1200" b="1" dirty="0">
                <a:latin typeface="Monaco"/>
                <a:cs typeface="Monaco"/>
              </a:rPr>
              <a:t>);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 err="1">
                <a:latin typeface="Monaco"/>
                <a:cs typeface="Monaco"/>
              </a:rPr>
              <a:t>SessionProvider</a:t>
            </a:r>
            <a:r>
              <a:rPr lang="en-US" sz="1200" b="1" dirty="0">
                <a:latin typeface="Monaco"/>
                <a:cs typeface="Monaco"/>
              </a:rPr>
              <a:t> </a:t>
            </a:r>
            <a:r>
              <a:rPr lang="en-US" sz="1200" b="1" dirty="0" err="1">
                <a:latin typeface="Monaco"/>
                <a:cs typeface="Monaco"/>
              </a:rPr>
              <a:t>sessionProvider</a:t>
            </a:r>
            <a:r>
              <a:rPr lang="en-US" sz="1200" b="1" dirty="0">
                <a:latin typeface="Monaco"/>
                <a:cs typeface="Monaco"/>
              </a:rPr>
              <a:t> = </a:t>
            </a:r>
            <a:r>
              <a:rPr lang="en-US" sz="1200" b="1" dirty="0" err="1">
                <a:latin typeface="Monaco"/>
                <a:cs typeface="Monaco"/>
              </a:rPr>
              <a:t>sessionProviderService.getSessionProvider</a:t>
            </a:r>
            <a:r>
              <a:rPr lang="en-US" sz="1200" b="1" dirty="0">
                <a:latin typeface="Monaco"/>
                <a:cs typeface="Monaco"/>
              </a:rPr>
              <a:t>(null);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Session session = </a:t>
            </a:r>
            <a:r>
              <a:rPr lang="en-US" sz="1200" b="1" dirty="0" err="1">
                <a:latin typeface="Monaco"/>
                <a:cs typeface="Monaco"/>
              </a:rPr>
              <a:t>sessionProvider.getSession</a:t>
            </a:r>
            <a:r>
              <a:rPr lang="en-US" sz="1200" b="1" dirty="0">
                <a:latin typeface="Monaco"/>
                <a:cs typeface="Monaco"/>
              </a:rPr>
              <a:t>(</a:t>
            </a:r>
            <a:r>
              <a:rPr lang="en-US" sz="1200" b="1" dirty="0" err="1">
                <a:latin typeface="Monaco"/>
                <a:cs typeface="Monaco"/>
              </a:rPr>
              <a:t>workspaceName</a:t>
            </a:r>
            <a:r>
              <a:rPr lang="en-US" sz="1200" b="1" dirty="0">
                <a:latin typeface="Monaco"/>
                <a:cs typeface="Monaco"/>
              </a:rPr>
              <a:t>, repository);</a:t>
            </a:r>
            <a:endParaRPr lang="en-GB" sz="1200" b="1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2991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JCR configuration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en-US" sz="2400" b="1" dirty="0" err="1"/>
              <a:t>RepositoryServiceConfiguration</a:t>
            </a:r>
            <a:endParaRPr lang="en-GB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GB" sz="2400" b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200" b="1" i="1" dirty="0" smtClean="0"/>
              <a:t>Loads and parses the repository configuration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200" b="1" i="1" dirty="0" smtClean="0"/>
              <a:t>Adds repository configuration by plugins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200" b="1" i="1" dirty="0" smtClean="0"/>
              <a:t>Persists the repository configuration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endParaRPr lang="en-GB" sz="2200" b="1" i="1" dirty="0"/>
          </a:p>
          <a:p>
            <a:pPr>
              <a:lnSpc>
                <a:spcPct val="100000"/>
              </a:lnSpc>
              <a:buSzPct val="25000"/>
            </a:pPr>
            <a:r>
              <a:rPr lang="en-US" sz="2200" b="1" i="1" dirty="0"/>
              <a:t>Retrieve effective configuration from JMX console: call </a:t>
            </a:r>
            <a:r>
              <a:rPr lang="en-US" sz="2200" b="1" i="1" dirty="0" err="1"/>
              <a:t>getConfigurationXML</a:t>
            </a:r>
            <a:r>
              <a:rPr lang="en-US" sz="2200" b="1" i="1" dirty="0"/>
              <a:t>() on the </a:t>
            </a:r>
            <a:r>
              <a:rPr lang="en-US" sz="2200" b="1" i="1" dirty="0" err="1"/>
              <a:t>MBean</a:t>
            </a:r>
            <a:r>
              <a:rPr lang="en-US" sz="2200" b="1" i="1" dirty="0"/>
              <a:t> representing the </a:t>
            </a:r>
            <a:r>
              <a:rPr lang="en-US" sz="2200" b="1" dirty="0" err="1"/>
              <a:t>RepositoryServiceConfiguration</a:t>
            </a:r>
            <a:endParaRPr lang="en-GB" sz="2200" b="1" i="1" dirty="0"/>
          </a:p>
        </p:txBody>
      </p:sp>
    </p:spTree>
    <p:extLst>
      <p:ext uri="{BB962C8B-B14F-4D97-AF65-F5344CB8AC3E}">
        <p14:creationId xmlns:p14="http://schemas.microsoft.com/office/powerpoint/2010/main" val="314343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GB" sz="3500" dirty="0">
                <a:solidFill>
                  <a:srgbClr val="FFA300"/>
                </a:solidFill>
                <a:latin typeface="Arial"/>
                <a:ea typeface="MS Gothic"/>
              </a:rPr>
              <a:t>Table of Contents</a:t>
            </a:r>
            <a:endParaRPr/>
          </a:p>
        </p:txBody>
      </p:sp>
      <p:sp>
        <p:nvSpPr>
          <p:cNvPr id="237" name="TextShape 2"/>
          <p:cNvSpPr txBox="1"/>
          <p:nvPr/>
        </p:nvSpPr>
        <p:spPr>
          <a:xfrm>
            <a:off x="507960" y="1144313"/>
            <a:ext cx="10179000" cy="5472011"/>
          </a:xfrm>
          <a:prstGeom prst="rect">
            <a:avLst/>
          </a:prstGeom>
        </p:spPr>
        <p:txBody>
          <a:bodyPr lIns="0" tIns="0" rIns="41760" bIns="0"/>
          <a:lstStyle/>
          <a:p>
            <a:pPr marL="914400" lvl="1" indent="-4572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3600" b="1" i="1" dirty="0" smtClean="0">
                <a:solidFill>
                  <a:srgbClr val="4C4C4C"/>
                </a:solidFill>
                <a:latin typeface="+mj-lt"/>
                <a:ea typeface="MS Gothic"/>
              </a:rPr>
              <a:t>Introduction to the </a:t>
            </a:r>
            <a:r>
              <a:rPr lang="en-US" sz="3600" b="1" i="1" dirty="0" err="1" smtClean="0">
                <a:solidFill>
                  <a:srgbClr val="4C4C4C"/>
                </a:solidFill>
                <a:latin typeface="+mj-lt"/>
                <a:ea typeface="MS Gothic"/>
              </a:rPr>
              <a:t>eXo</a:t>
            </a:r>
            <a:r>
              <a:rPr lang="en-US" sz="3600" b="1" i="1" dirty="0" smtClean="0">
                <a:solidFill>
                  <a:srgbClr val="4C4C4C"/>
                </a:solidFill>
                <a:latin typeface="+mj-lt"/>
                <a:ea typeface="MS Gothic"/>
              </a:rPr>
              <a:t> Kernel</a:t>
            </a:r>
            <a:endParaRPr lang="en-US" sz="3600" b="1" i="1" dirty="0" smtClean="0">
              <a:latin typeface="+mj-lt"/>
            </a:endParaRPr>
          </a:p>
          <a:p>
            <a:pPr marL="914400" lvl="1" indent="-4572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3600" b="1" i="1" dirty="0" smtClean="0">
                <a:solidFill>
                  <a:srgbClr val="4C4C4C"/>
                </a:solidFill>
                <a:latin typeface="+mj-lt"/>
                <a:ea typeface="MS Gothic"/>
              </a:rPr>
              <a:t>Introduction to the </a:t>
            </a:r>
            <a:r>
              <a:rPr lang="en-US" sz="3600" b="1" i="1" dirty="0" err="1" smtClean="0">
                <a:solidFill>
                  <a:srgbClr val="4C4C4C"/>
                </a:solidFill>
                <a:latin typeface="+mj-lt"/>
                <a:ea typeface="MS Gothic"/>
              </a:rPr>
              <a:t>eXo</a:t>
            </a:r>
            <a:r>
              <a:rPr lang="en-US" sz="3600" b="1" i="1" dirty="0" smtClean="0">
                <a:solidFill>
                  <a:srgbClr val="4C4C4C"/>
                </a:solidFill>
                <a:latin typeface="+mj-lt"/>
                <a:ea typeface="MS Gothic"/>
              </a:rPr>
              <a:t> JCR configuration</a:t>
            </a:r>
            <a:endParaRPr lang="en-US" sz="3600" b="1" i="1" dirty="0" smtClean="0">
              <a:latin typeface="+mj-lt"/>
            </a:endParaRPr>
          </a:p>
          <a:p>
            <a:pPr marL="914400" lvl="1" indent="-4572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3600" b="1" i="1" dirty="0" smtClean="0">
                <a:solidFill>
                  <a:srgbClr val="4C4C4C"/>
                </a:solidFill>
                <a:latin typeface="+mj-lt"/>
                <a:ea typeface="MS Gothic"/>
              </a:rPr>
              <a:t>Persistence layer</a:t>
            </a:r>
          </a:p>
          <a:p>
            <a:pPr marL="914400" lvl="1" indent="-4572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3600" b="1" i="1" dirty="0" smtClean="0">
                <a:solidFill>
                  <a:srgbClr val="4C4C4C"/>
                </a:solidFill>
                <a:latin typeface="+mj-lt"/>
                <a:ea typeface="MS Gothic"/>
              </a:rPr>
              <a:t>Cache</a:t>
            </a:r>
          </a:p>
          <a:p>
            <a:pPr marL="914400" lvl="1" indent="-4572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3600" b="1" i="1" dirty="0" smtClean="0">
                <a:solidFill>
                  <a:srgbClr val="4C4C4C"/>
                </a:solidFill>
                <a:latin typeface="+mj-lt"/>
                <a:ea typeface="MS Gothic"/>
              </a:rPr>
              <a:t>Query Handler – Search Manager</a:t>
            </a:r>
          </a:p>
          <a:p>
            <a:pPr marL="914400" lvl="1" indent="-4572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3600" b="1" i="1" dirty="0" smtClean="0">
                <a:solidFill>
                  <a:srgbClr val="4C4C4C"/>
                </a:solidFill>
                <a:latin typeface="+mj-lt"/>
                <a:ea typeface="MS Gothic"/>
              </a:rPr>
              <a:t>Lock Manager</a:t>
            </a:r>
          </a:p>
          <a:p>
            <a:pPr marL="914400" lvl="1" indent="-4572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3600" b="1" i="1" dirty="0" smtClean="0">
                <a:solidFill>
                  <a:srgbClr val="4C4C4C"/>
                </a:solidFill>
                <a:latin typeface="+mj-lt"/>
                <a:ea typeface="MS Gothic"/>
              </a:rPr>
              <a:t>Initializer</a:t>
            </a:r>
          </a:p>
          <a:p>
            <a:pPr marL="914400" lvl="1" indent="-4572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3600" b="1" i="1" dirty="0" smtClean="0">
                <a:solidFill>
                  <a:srgbClr val="4C4C4C"/>
                </a:solidFill>
                <a:latin typeface="+mj-lt"/>
                <a:ea typeface="MS Gothic"/>
              </a:rPr>
              <a:t>Advanced internal architecture</a:t>
            </a:r>
          </a:p>
          <a:p>
            <a:pPr marL="914400" lvl="1" indent="-4572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3600" b="1" i="1" dirty="0" smtClean="0">
                <a:solidFill>
                  <a:srgbClr val="4C4C4C"/>
                </a:solidFill>
                <a:latin typeface="+mj-lt"/>
                <a:ea typeface="MS Gothic"/>
              </a:rPr>
              <a:t>Building </a:t>
            </a:r>
            <a:r>
              <a:rPr lang="en-US" sz="3600" b="1" i="1" dirty="0" err="1" smtClean="0">
                <a:solidFill>
                  <a:srgbClr val="4C4C4C"/>
                </a:solidFill>
                <a:latin typeface="+mj-lt"/>
                <a:ea typeface="MS Gothic"/>
              </a:rPr>
              <a:t>eXo</a:t>
            </a:r>
            <a:r>
              <a:rPr lang="en-US" sz="3600" b="1" i="1" dirty="0" smtClean="0">
                <a:solidFill>
                  <a:srgbClr val="4C4C4C"/>
                </a:solidFill>
                <a:latin typeface="+mj-lt"/>
                <a:ea typeface="MS Gothic"/>
              </a:rPr>
              <a:t> JCR</a:t>
            </a:r>
          </a:p>
          <a:p>
            <a:pPr marL="914400" lvl="1" indent="-4572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3600" b="1" i="1" dirty="0" smtClean="0">
                <a:solidFill>
                  <a:srgbClr val="4C4C4C"/>
                </a:solidFill>
                <a:latin typeface="+mj-lt"/>
                <a:ea typeface="MS Gothic"/>
              </a:rPr>
              <a:t>Exercises</a:t>
            </a:r>
            <a:endParaRPr lang="en-US" sz="3600" b="1" i="1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JCR configuration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en-US" sz="2400" b="1" dirty="0" err="1"/>
              <a:t>RepositoryServiceConfiguration</a:t>
            </a:r>
            <a:r>
              <a:rPr lang="it-IT" sz="2400" b="1" dirty="0" smtClean="0"/>
              <a:t>: </a:t>
            </a:r>
            <a:r>
              <a:rPr lang="it-IT" sz="2400" b="1" dirty="0" err="1" smtClean="0"/>
              <a:t>Configuration</a:t>
            </a:r>
            <a:endParaRPr lang="it-IT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GB" sz="2400" b="1" dirty="0" smtClean="0"/>
          </a:p>
          <a:p>
            <a:pPr>
              <a:lnSpc>
                <a:spcPct val="100000"/>
              </a:lnSpc>
              <a:buSzPct val="25000"/>
            </a:pPr>
            <a:r>
              <a:rPr lang="hu-HU" sz="1400" b="1" dirty="0">
                <a:latin typeface="Monaco"/>
                <a:cs typeface="Monaco"/>
              </a:rPr>
              <a:t>  </a:t>
            </a:r>
            <a:r>
              <a:rPr lang="en-US" sz="1400" b="1" dirty="0" smtClean="0">
                <a:latin typeface="Monaco"/>
                <a:cs typeface="Monaco"/>
              </a:rPr>
              <a:t>&lt;</a:t>
            </a:r>
            <a:r>
              <a:rPr lang="en-US" sz="1400" b="1" dirty="0">
                <a:latin typeface="Monaco"/>
                <a:cs typeface="Monaco"/>
              </a:rPr>
              <a:t>component&gt;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&lt;key&gt;org.exoplatform.services.jcr.config.RepositoryServiceConfiguration&lt;/key&gt;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&lt;type&gt;org.exoplatform.services.jcr.impl.config.RepositoryServiceConfigurationImpl&lt;/type&gt;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</a:t>
            </a:r>
            <a:r>
              <a:rPr lang="en-US" sz="1400" b="1" dirty="0" err="1">
                <a:latin typeface="Monaco"/>
                <a:cs typeface="Monaco"/>
              </a:rPr>
              <a:t>init-params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&lt;value-</a:t>
            </a:r>
            <a:r>
              <a:rPr lang="en-US" sz="1400" b="1" dirty="0" err="1">
                <a:latin typeface="Monaco"/>
                <a:cs typeface="Monaco"/>
              </a:rPr>
              <a:t>param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&lt;name&gt;</a:t>
            </a:r>
            <a:r>
              <a:rPr lang="en-US" sz="1400" b="1" dirty="0" err="1">
                <a:latin typeface="Monaco"/>
                <a:cs typeface="Monaco"/>
              </a:rPr>
              <a:t>conf</a:t>
            </a:r>
            <a:r>
              <a:rPr lang="en-US" sz="1400" b="1" dirty="0">
                <a:latin typeface="Monaco"/>
                <a:cs typeface="Monaco"/>
              </a:rPr>
              <a:t>-path&lt;/name&gt;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&lt;description&gt;JCR configuration file&lt;/description&gt;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&lt;value&gt;jar:/</a:t>
            </a:r>
            <a:r>
              <a:rPr lang="en-US" sz="1400" b="1" dirty="0" err="1">
                <a:latin typeface="Monaco"/>
                <a:cs typeface="Monaco"/>
              </a:rPr>
              <a:t>conf</a:t>
            </a:r>
            <a:r>
              <a:rPr lang="en-US" sz="1400" b="1" dirty="0">
                <a:latin typeface="Monaco"/>
                <a:cs typeface="Monaco"/>
              </a:rPr>
              <a:t>/standalone/test-</a:t>
            </a:r>
            <a:r>
              <a:rPr lang="en-US" sz="1400" b="1" dirty="0" err="1">
                <a:latin typeface="Monaco"/>
                <a:cs typeface="Monaco"/>
              </a:rPr>
              <a:t>jcr</a:t>
            </a:r>
            <a:r>
              <a:rPr lang="en-US" sz="1400" b="1" dirty="0">
                <a:latin typeface="Monaco"/>
                <a:cs typeface="Monaco"/>
              </a:rPr>
              <a:t>-</a:t>
            </a:r>
            <a:r>
              <a:rPr lang="en-US" sz="1400" b="1" dirty="0" err="1">
                <a:latin typeface="Monaco"/>
                <a:cs typeface="Monaco"/>
              </a:rPr>
              <a:t>config-sjdbc-jbc.xml</a:t>
            </a:r>
            <a:r>
              <a:rPr lang="en-US" sz="1400" b="1" dirty="0">
                <a:latin typeface="Monaco"/>
                <a:cs typeface="Monaco"/>
              </a:rPr>
              <a:t>&lt;/value&gt;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&lt;/value-</a:t>
            </a:r>
            <a:r>
              <a:rPr lang="en-US" sz="1400" b="1" dirty="0" err="1">
                <a:latin typeface="Monaco"/>
                <a:cs typeface="Monaco"/>
              </a:rPr>
              <a:t>param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&lt;properties-</a:t>
            </a:r>
            <a:r>
              <a:rPr lang="en-US" sz="1400" b="1" dirty="0" err="1">
                <a:latin typeface="Monaco"/>
                <a:cs typeface="Monaco"/>
              </a:rPr>
              <a:t>param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&lt;name&gt;working-</a:t>
            </a:r>
            <a:r>
              <a:rPr lang="en-US" sz="1400" b="1" dirty="0" err="1">
                <a:latin typeface="Monaco"/>
                <a:cs typeface="Monaco"/>
              </a:rPr>
              <a:t>conf</a:t>
            </a:r>
            <a:r>
              <a:rPr lang="en-US" sz="1400" b="1" dirty="0">
                <a:latin typeface="Monaco"/>
                <a:cs typeface="Monaco"/>
              </a:rPr>
              <a:t>&lt;/name&gt;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&lt;description&gt;working-</a:t>
            </a:r>
            <a:r>
              <a:rPr lang="en-US" sz="1400" b="1" dirty="0" err="1">
                <a:latin typeface="Monaco"/>
                <a:cs typeface="Monaco"/>
              </a:rPr>
              <a:t>conf</a:t>
            </a:r>
            <a:r>
              <a:rPr lang="en-US" sz="1400" b="1" dirty="0">
                <a:latin typeface="Monaco"/>
                <a:cs typeface="Monaco"/>
              </a:rPr>
              <a:t>&lt;/description&gt;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&lt;property name="dialect" value="auto"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&lt;property name="source-name" value="</a:t>
            </a:r>
            <a:r>
              <a:rPr lang="en-US" sz="1400" b="1" dirty="0" err="1">
                <a:latin typeface="Monaco"/>
                <a:cs typeface="Monaco"/>
              </a:rPr>
              <a:t>jdbcjcr</a:t>
            </a:r>
            <a:r>
              <a:rPr lang="en-US" sz="1400" b="1" dirty="0">
                <a:latin typeface="Monaco"/>
                <a:cs typeface="Monaco"/>
              </a:rPr>
              <a:t>"/&gt;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&lt;property name="</a:t>
            </a:r>
            <a:r>
              <a:rPr lang="en-US" sz="1400" b="1" dirty="0" err="1">
                <a:latin typeface="Monaco"/>
                <a:cs typeface="Monaco"/>
              </a:rPr>
              <a:t>persister</a:t>
            </a:r>
            <a:r>
              <a:rPr lang="en-US" sz="1400" b="1" dirty="0">
                <a:latin typeface="Monaco"/>
                <a:cs typeface="Monaco"/>
              </a:rPr>
              <a:t>-class-name" </a:t>
            </a:r>
            <a:r>
              <a:rPr lang="en-US" sz="1400" b="1" dirty="0" smtClean="0">
                <a:latin typeface="Monaco"/>
                <a:cs typeface="Monaco"/>
              </a:rPr>
              <a:t>   value</a:t>
            </a:r>
            <a:r>
              <a:rPr lang="en-US" sz="1400" b="1" dirty="0">
                <a:latin typeface="Monaco"/>
                <a:cs typeface="Monaco"/>
              </a:rPr>
              <a:t>="org.exoplatform.services.jcr.impl.config.JDBCConfigurationPersister"/&gt;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&lt;/properties-</a:t>
            </a:r>
            <a:r>
              <a:rPr lang="en-US" sz="1400" b="1" dirty="0" err="1">
                <a:latin typeface="Monaco"/>
                <a:cs typeface="Monaco"/>
              </a:rPr>
              <a:t>param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&lt;/</a:t>
            </a:r>
            <a:r>
              <a:rPr lang="en-US" sz="1400" b="1" dirty="0" err="1">
                <a:latin typeface="Monaco"/>
                <a:cs typeface="Monaco"/>
              </a:rPr>
              <a:t>init-params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&lt;/component&gt;</a:t>
            </a:r>
            <a:endParaRPr lang="en-GB" sz="1400" b="1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0140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JCR configuration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en-US" sz="2400" b="1" dirty="0" err="1"/>
              <a:t>RepositoryServiceConfiguration</a:t>
            </a:r>
            <a:r>
              <a:rPr lang="it-IT" sz="2400" b="1" dirty="0" smtClean="0"/>
              <a:t>: </a:t>
            </a:r>
            <a:r>
              <a:rPr lang="it-IT" sz="2400" b="1" dirty="0" err="1" smtClean="0"/>
              <a:t>Plugin</a:t>
            </a:r>
            <a:endParaRPr lang="it-IT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GB" sz="2400" b="1" dirty="0" smtClean="0"/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&lt;external-component-plugins&gt;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&lt;!-- The full qualified name of the </a:t>
            </a:r>
            <a:r>
              <a:rPr lang="en-US" sz="1400" b="1" dirty="0" err="1">
                <a:latin typeface="Monaco"/>
                <a:cs typeface="Monaco"/>
              </a:rPr>
              <a:t>RepositoryServiceConfiguration</a:t>
            </a:r>
            <a:r>
              <a:rPr lang="en-US" sz="1400" b="1" dirty="0">
                <a:latin typeface="Monaco"/>
                <a:cs typeface="Monaco"/>
              </a:rPr>
              <a:t> --&gt;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&lt;target-component&gt;org.exoplatform.services.jcr.config.RepositoryServiceConfiguration&lt;/target-component&gt;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&lt;component-plugin&gt;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&lt;!-- The name of the plugin --&gt;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&lt;name&gt;Sample </a:t>
            </a:r>
            <a:r>
              <a:rPr lang="en-US" sz="1400" b="1" dirty="0" err="1">
                <a:latin typeface="Monaco"/>
                <a:cs typeface="Monaco"/>
              </a:rPr>
              <a:t>RepositoryServiceConfiguration</a:t>
            </a:r>
            <a:r>
              <a:rPr lang="en-US" sz="1400" b="1" dirty="0">
                <a:latin typeface="Monaco"/>
                <a:cs typeface="Monaco"/>
              </a:rPr>
              <a:t> Plugin&lt;/name</a:t>
            </a:r>
            <a:r>
              <a:rPr lang="en-US" sz="1400" b="1" dirty="0" smtClean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 smtClean="0">
                <a:latin typeface="Monaco"/>
                <a:cs typeface="Monaco"/>
              </a:rPr>
              <a:t>      &lt;set-method&gt;</a:t>
            </a:r>
            <a:r>
              <a:rPr lang="en-US" sz="1400" b="1" dirty="0" err="1" smtClean="0">
                <a:latin typeface="Monaco"/>
                <a:cs typeface="Monaco"/>
              </a:rPr>
              <a:t>addConfig</a:t>
            </a:r>
            <a:r>
              <a:rPr lang="en-US" sz="1400" b="1" dirty="0" smtClean="0">
                <a:latin typeface="Monaco"/>
                <a:cs typeface="Monaco"/>
              </a:rPr>
              <a:t>&lt;/set-method&gt;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 smtClean="0">
                <a:latin typeface="Monaco"/>
                <a:cs typeface="Monaco"/>
              </a:rPr>
              <a:t>      </a:t>
            </a:r>
            <a:r>
              <a:rPr lang="en-US" sz="1400" b="1" dirty="0">
                <a:latin typeface="Monaco"/>
                <a:cs typeface="Monaco"/>
              </a:rPr>
              <a:t>&lt;!-- The full qualified name of the </a:t>
            </a:r>
            <a:r>
              <a:rPr lang="en-US" sz="1400" b="1" dirty="0" err="1">
                <a:latin typeface="Monaco"/>
                <a:cs typeface="Monaco"/>
              </a:rPr>
              <a:t>RepositoryServiceConfigurationPlugin</a:t>
            </a:r>
            <a:r>
              <a:rPr lang="en-US" sz="1400" b="1" dirty="0">
                <a:latin typeface="Monaco"/>
                <a:cs typeface="Monaco"/>
              </a:rPr>
              <a:t> --&gt;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&lt;type&gt;org.exoplatform.services.jcr.impl.config.RepositoryServiceConfigurationPlugin&lt;/type&gt;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&lt;</a:t>
            </a:r>
            <a:r>
              <a:rPr lang="en-US" sz="1400" b="1" dirty="0" err="1">
                <a:latin typeface="Monaco"/>
                <a:cs typeface="Monaco"/>
              </a:rPr>
              <a:t>init-params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&lt;value-</a:t>
            </a:r>
            <a:r>
              <a:rPr lang="en-US" sz="1400" b="1" dirty="0" err="1">
                <a:latin typeface="Monaco"/>
                <a:cs typeface="Monaco"/>
              </a:rPr>
              <a:t>param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  &lt;name&gt;</a:t>
            </a:r>
            <a:r>
              <a:rPr lang="en-US" sz="1400" b="1" dirty="0" err="1">
                <a:latin typeface="Monaco"/>
                <a:cs typeface="Monaco"/>
              </a:rPr>
              <a:t>conf</a:t>
            </a:r>
            <a:r>
              <a:rPr lang="en-US" sz="1400" b="1" dirty="0">
                <a:latin typeface="Monaco"/>
                <a:cs typeface="Monaco"/>
              </a:rPr>
              <a:t>-path&lt;/name&gt;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  &lt;description&gt;JCR configuration file&lt;/description&gt;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  &lt;value&gt;war:/</a:t>
            </a:r>
            <a:r>
              <a:rPr lang="en-US" sz="1400" b="1" dirty="0" err="1">
                <a:latin typeface="Monaco"/>
                <a:cs typeface="Monaco"/>
              </a:rPr>
              <a:t>conf</a:t>
            </a:r>
            <a:r>
              <a:rPr lang="en-US" sz="1400" b="1" dirty="0">
                <a:latin typeface="Monaco"/>
                <a:cs typeface="Monaco"/>
              </a:rPr>
              <a:t>/sample-</a:t>
            </a:r>
            <a:r>
              <a:rPr lang="en-US" sz="1400" b="1" dirty="0" err="1">
                <a:latin typeface="Monaco"/>
                <a:cs typeface="Monaco"/>
              </a:rPr>
              <a:t>ext</a:t>
            </a:r>
            <a:r>
              <a:rPr lang="en-US" sz="1400" b="1" dirty="0">
                <a:latin typeface="Monaco"/>
                <a:cs typeface="Monaco"/>
              </a:rPr>
              <a:t>/</a:t>
            </a:r>
            <a:r>
              <a:rPr lang="en-US" sz="1400" b="1" dirty="0" err="1">
                <a:latin typeface="Monaco"/>
                <a:cs typeface="Monaco"/>
              </a:rPr>
              <a:t>jcr</a:t>
            </a:r>
            <a:r>
              <a:rPr lang="en-US" sz="1400" b="1" dirty="0">
                <a:latin typeface="Monaco"/>
                <a:cs typeface="Monaco"/>
              </a:rPr>
              <a:t>/repository-</a:t>
            </a:r>
            <a:r>
              <a:rPr lang="en-US" sz="1400" b="1" dirty="0" err="1">
                <a:latin typeface="Monaco"/>
                <a:cs typeface="Monaco"/>
              </a:rPr>
              <a:t>configuration.xml</a:t>
            </a:r>
            <a:r>
              <a:rPr lang="en-US" sz="1400" b="1" dirty="0">
                <a:latin typeface="Monaco"/>
                <a:cs typeface="Monaco"/>
              </a:rPr>
              <a:t>&lt;/value&gt;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&lt;/value-</a:t>
            </a:r>
            <a:r>
              <a:rPr lang="en-US" sz="1400" b="1" dirty="0" err="1">
                <a:latin typeface="Monaco"/>
                <a:cs typeface="Monaco"/>
              </a:rPr>
              <a:t>param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&lt;/</a:t>
            </a:r>
            <a:r>
              <a:rPr lang="en-US" sz="1400" b="1" dirty="0" err="1">
                <a:latin typeface="Monaco"/>
                <a:cs typeface="Monaco"/>
              </a:rPr>
              <a:t>init-params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&lt;/component-plugin&gt;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&lt;/external-component-plugins&gt;</a:t>
            </a:r>
            <a:endParaRPr lang="en-GB" sz="1400" b="1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116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JCR configuration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en-US" sz="2400" b="1" dirty="0" smtClean="0"/>
              <a:t>Repository Configuration</a:t>
            </a:r>
            <a:endParaRPr lang="it-IT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GB" sz="2400" b="1" dirty="0" smtClean="0"/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</a:t>
            </a:r>
            <a:r>
              <a:rPr lang="en-US" sz="1100" b="1" dirty="0" smtClean="0">
                <a:latin typeface="Monaco"/>
                <a:cs typeface="Monaco"/>
              </a:rPr>
              <a:t>&lt;</a:t>
            </a:r>
            <a:r>
              <a:rPr lang="en-US" sz="1100" b="1" dirty="0">
                <a:latin typeface="Monaco"/>
                <a:cs typeface="Monaco"/>
              </a:rPr>
              <a:t>repository-service default-repository="db1"&gt;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&lt;repositories&gt;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&lt;repository name="db1" system-workspace="</a:t>
            </a:r>
            <a:r>
              <a:rPr lang="en-US" sz="1100" b="1" dirty="0" err="1">
                <a:latin typeface="Monaco"/>
                <a:cs typeface="Monaco"/>
              </a:rPr>
              <a:t>ws</a:t>
            </a:r>
            <a:r>
              <a:rPr lang="en-US" sz="1100" b="1" dirty="0">
                <a:latin typeface="Monaco"/>
                <a:cs typeface="Monaco"/>
              </a:rPr>
              <a:t>" default-workspace="</a:t>
            </a:r>
            <a:r>
              <a:rPr lang="en-US" sz="1100" b="1" dirty="0" err="1">
                <a:latin typeface="Monaco"/>
                <a:cs typeface="Monaco"/>
              </a:rPr>
              <a:t>ws</a:t>
            </a:r>
            <a:r>
              <a:rPr lang="en-US" sz="1100" b="1" dirty="0">
                <a:latin typeface="Monaco"/>
                <a:cs typeface="Monaco"/>
              </a:rPr>
              <a:t>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&lt;security-domain&gt;</a:t>
            </a:r>
            <a:r>
              <a:rPr lang="en-US" sz="1100" b="1" dirty="0" err="1">
                <a:latin typeface="Monaco"/>
                <a:cs typeface="Monaco"/>
              </a:rPr>
              <a:t>exo</a:t>
            </a:r>
            <a:r>
              <a:rPr lang="en-US" sz="1100" b="1" dirty="0">
                <a:latin typeface="Monaco"/>
                <a:cs typeface="Monaco"/>
              </a:rPr>
              <a:t>-domain&lt;/security-domain&gt;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&lt;session-max-age&gt;1h&lt;/session-max-age&gt;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&lt;authentication-policy&gt;</a:t>
            </a:r>
            <a:r>
              <a:rPr lang="en-US" sz="1100" b="1" dirty="0" err="1">
                <a:latin typeface="Monaco"/>
                <a:cs typeface="Monaco"/>
              </a:rPr>
              <a:t>org.exoplatform.services.jcr.impl.core.access.JAASAuthenticator</a:t>
            </a:r>
            <a:r>
              <a:rPr lang="en-US" sz="1100" b="1" dirty="0">
                <a:latin typeface="Monaco"/>
                <a:cs typeface="Monaco"/>
              </a:rPr>
              <a:t>&lt;/authentication-policy&gt;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&lt;workspaces&gt;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   &lt;workspace name="</a:t>
            </a:r>
            <a:r>
              <a:rPr lang="en-US" sz="1100" b="1" dirty="0" err="1">
                <a:latin typeface="Monaco"/>
                <a:cs typeface="Monaco"/>
              </a:rPr>
              <a:t>ws</a:t>
            </a:r>
            <a:r>
              <a:rPr lang="en-US" sz="1100" b="1" dirty="0">
                <a:latin typeface="Monaco"/>
                <a:cs typeface="Monaco"/>
              </a:rPr>
              <a:t>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      &lt;container class="org.exoplatform.services.jcr.impl.storage.jdbc.optimisation.CQJDBCWorkspaceDataContainer"&gt;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         ...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      &lt;/container&gt;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      &lt;initializer class="org.exoplatform.services.jcr.impl.core.ScratchWorkspaceInitializer"&gt;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         ...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      &lt;/initializer&gt;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      &lt;cache enabled="${cache-enabled}"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         class="org.exoplatform.services.jcr.impl.dataflow.persistent.jbosscache.JBossCacheWorkspaceStorageCache"&gt;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         ...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      &lt;/cache&gt;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      &lt;query-handler class="org.exoplatform.services.jcr.impl.core.query.lucene.SearchIndex"&gt;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         ...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      &lt;/query-handler&gt;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      &lt;lock-manager class="org.exoplatform.services.jcr.impl.core.lock.jbosscache.CacheableLockManagerImpl"&gt;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         ...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      &lt;/lock-manager&gt;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   &lt;/workspace&gt;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...</a:t>
            </a:r>
            <a:endParaRPr lang="en-GB" sz="1100" b="1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563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001000" y="6886440"/>
            <a:ext cx="2598480" cy="5202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98000"/>
              </a:lnSpc>
            </a:pPr>
            <a:fld id="{678A55B7-472F-4E37-9249-7AC1EF1F62C3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33</a:t>
            </a:fld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550800" y="4692600"/>
            <a:ext cx="10043640" cy="1491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</a:pPr>
            <a:r>
              <a:rPr lang="en-US" sz="4800" dirty="0" smtClean="0">
                <a:solidFill>
                  <a:srgbClr val="FFFFFF"/>
                </a:solidFill>
                <a:ea typeface="MS Gothic"/>
              </a:rPr>
              <a:t>Persistence layer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116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 smtClean="0">
                <a:solidFill>
                  <a:srgbClr val="FFA300"/>
                </a:solidFill>
                <a:ea typeface="MS Gothic"/>
              </a:rPr>
              <a:t>Persistence Layer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err="1" smtClean="0"/>
              <a:t>Purpose</a:t>
            </a:r>
            <a:endParaRPr lang="en-GB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GB" sz="2400" b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200" b="1" i="1" dirty="0" smtClean="0"/>
              <a:t>Persists the JCR Data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200" b="1" i="1" dirty="0" smtClean="0"/>
              <a:t>Loads the JCR Data</a:t>
            </a:r>
            <a:endParaRPr lang="en-GB" sz="2200" b="1" i="1" dirty="0"/>
          </a:p>
        </p:txBody>
      </p:sp>
    </p:spTree>
    <p:extLst>
      <p:ext uri="{BB962C8B-B14F-4D97-AF65-F5344CB8AC3E}">
        <p14:creationId xmlns:p14="http://schemas.microsoft.com/office/powerpoint/2010/main" val="224853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 smtClean="0">
                <a:solidFill>
                  <a:srgbClr val="FFA300"/>
                </a:solidFill>
                <a:ea typeface="MS Gothic"/>
              </a:rPr>
              <a:t>Persistence Layer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err="1" smtClean="0"/>
              <a:t>Configuration</a:t>
            </a:r>
            <a:endParaRPr lang="it-IT" sz="2400" b="1" dirty="0" smtClean="0"/>
          </a:p>
          <a:p>
            <a:pPr>
              <a:lnSpc>
                <a:spcPct val="100000"/>
              </a:lnSpc>
              <a:buSzPct val="25000"/>
            </a:pPr>
            <a:endParaRPr lang="it-IT" sz="2400" b="1" dirty="0"/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 smtClean="0">
                <a:latin typeface="Monaco"/>
                <a:cs typeface="Monaco"/>
              </a:rPr>
              <a:t>&lt;</a:t>
            </a:r>
            <a:r>
              <a:rPr lang="en-US" sz="1200" b="1" dirty="0">
                <a:latin typeface="Monaco"/>
                <a:cs typeface="Monaco"/>
              </a:rPr>
              <a:t>container class="org.exoplatform.services.jcr.impl.storage.jdbc.optimisation.CQJDBCWorkspaceDataContainer"&gt;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 smtClean="0">
                <a:latin typeface="Monaco"/>
                <a:cs typeface="Monaco"/>
              </a:rPr>
              <a:t>  &lt;</a:t>
            </a:r>
            <a:r>
              <a:rPr lang="en-US" sz="1200" b="1" dirty="0">
                <a:latin typeface="Monaco"/>
                <a:cs typeface="Monaco"/>
              </a:rPr>
              <a:t>properties&gt;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</a:t>
            </a:r>
            <a:r>
              <a:rPr lang="en-US" sz="1200" b="1" dirty="0" smtClean="0">
                <a:latin typeface="Monaco"/>
                <a:cs typeface="Monaco"/>
              </a:rPr>
              <a:t>   &lt;</a:t>
            </a:r>
            <a:r>
              <a:rPr lang="en-US" sz="1200" b="1" dirty="0">
                <a:latin typeface="Monaco"/>
                <a:cs typeface="Monaco"/>
              </a:rPr>
              <a:t>property name="source-name" value="</a:t>
            </a:r>
            <a:r>
              <a:rPr lang="en-US" sz="1200" b="1" dirty="0" err="1">
                <a:latin typeface="Monaco"/>
                <a:cs typeface="Monaco"/>
              </a:rPr>
              <a:t>jdbcjcr</a:t>
            </a:r>
            <a:r>
              <a:rPr lang="en-US" sz="1200" b="1" dirty="0">
                <a:latin typeface="Monaco"/>
                <a:cs typeface="Monaco"/>
              </a:rPr>
              <a:t>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 smtClean="0">
                <a:latin typeface="Monaco"/>
                <a:cs typeface="Monaco"/>
              </a:rPr>
              <a:t>    &lt;</a:t>
            </a:r>
            <a:r>
              <a:rPr lang="en-US" sz="1200" b="1" dirty="0">
                <a:latin typeface="Monaco"/>
                <a:cs typeface="Monaco"/>
              </a:rPr>
              <a:t>property name="dialect" value="auto"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 smtClean="0">
                <a:latin typeface="Monaco"/>
                <a:cs typeface="Monaco"/>
              </a:rPr>
              <a:t>    &lt;</a:t>
            </a:r>
            <a:r>
              <a:rPr lang="en-US" sz="1200" b="1" dirty="0">
                <a:latin typeface="Monaco"/>
                <a:cs typeface="Monaco"/>
              </a:rPr>
              <a:t>property name="</a:t>
            </a:r>
            <a:r>
              <a:rPr lang="en-US" sz="1200" b="1" dirty="0" err="1">
                <a:latin typeface="Monaco"/>
                <a:cs typeface="Monaco"/>
              </a:rPr>
              <a:t>db</a:t>
            </a:r>
            <a:r>
              <a:rPr lang="en-US" sz="1200" b="1" dirty="0">
                <a:latin typeface="Monaco"/>
                <a:cs typeface="Monaco"/>
              </a:rPr>
              <a:t>-structure-type" value="isolated"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 smtClean="0">
                <a:latin typeface="Monaco"/>
                <a:cs typeface="Monaco"/>
              </a:rPr>
              <a:t>    &lt;</a:t>
            </a:r>
            <a:r>
              <a:rPr lang="en-US" sz="1200" b="1" dirty="0">
                <a:latin typeface="Monaco"/>
                <a:cs typeface="Monaco"/>
              </a:rPr>
              <a:t>property name="max-buffer-size" value="200k"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 smtClean="0">
                <a:latin typeface="Monaco"/>
                <a:cs typeface="Monaco"/>
              </a:rPr>
              <a:t>    &lt;</a:t>
            </a:r>
            <a:r>
              <a:rPr lang="en-US" sz="1200" b="1" dirty="0">
                <a:latin typeface="Monaco"/>
                <a:cs typeface="Monaco"/>
              </a:rPr>
              <a:t>property name="swap-directory" value="target/temp/swap/</a:t>
            </a:r>
            <a:r>
              <a:rPr lang="en-US" sz="1200" b="1" dirty="0" err="1">
                <a:latin typeface="Monaco"/>
                <a:cs typeface="Monaco"/>
              </a:rPr>
              <a:t>ws</a:t>
            </a:r>
            <a:r>
              <a:rPr lang="en-US" sz="1200" b="1" dirty="0">
                <a:latin typeface="Monaco"/>
                <a:cs typeface="Monaco"/>
              </a:rPr>
              <a:t>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 smtClean="0">
                <a:latin typeface="Monaco"/>
                <a:cs typeface="Monaco"/>
              </a:rPr>
              <a:t>  &lt;</a:t>
            </a:r>
            <a:r>
              <a:rPr lang="en-US" sz="1200" b="1" dirty="0">
                <a:latin typeface="Monaco"/>
                <a:cs typeface="Monaco"/>
              </a:rPr>
              <a:t>/properties&gt;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 smtClean="0">
                <a:latin typeface="Monaco"/>
                <a:cs typeface="Monaco"/>
              </a:rPr>
              <a:t>  &lt;</a:t>
            </a:r>
            <a:r>
              <a:rPr lang="en-US" sz="1200" b="1" dirty="0">
                <a:latin typeface="Monaco"/>
                <a:cs typeface="Monaco"/>
              </a:rPr>
              <a:t>value-storages&gt;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 smtClean="0">
                <a:latin typeface="Monaco"/>
                <a:cs typeface="Monaco"/>
              </a:rPr>
              <a:t>    &lt;</a:t>
            </a:r>
            <a:r>
              <a:rPr lang="en-US" sz="1200" b="1" dirty="0">
                <a:latin typeface="Monaco"/>
                <a:cs typeface="Monaco"/>
              </a:rPr>
              <a:t>value-storage id="</a:t>
            </a:r>
            <a:r>
              <a:rPr lang="en-US" sz="1200" b="1" dirty="0" err="1" smtClean="0">
                <a:latin typeface="Monaco"/>
                <a:cs typeface="Monaco"/>
              </a:rPr>
              <a:t>ws</a:t>
            </a:r>
            <a:r>
              <a:rPr lang="en-US" sz="1200" b="1" dirty="0" smtClean="0">
                <a:latin typeface="Monaco"/>
                <a:cs typeface="Monaco"/>
              </a:rPr>
              <a:t>” class</a:t>
            </a:r>
            <a:r>
              <a:rPr lang="en-US" sz="1200" b="1" dirty="0">
                <a:latin typeface="Monaco"/>
                <a:cs typeface="Monaco"/>
              </a:rPr>
              <a:t>="org.exoplatform.services.jcr.impl.storage.value.fs.TreeFileValueStorage"&gt;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 smtClean="0">
                <a:latin typeface="Monaco"/>
                <a:cs typeface="Monaco"/>
              </a:rPr>
              <a:t>      &lt;</a:t>
            </a:r>
            <a:r>
              <a:rPr lang="en-US" sz="1200" b="1" dirty="0">
                <a:latin typeface="Monaco"/>
                <a:cs typeface="Monaco"/>
              </a:rPr>
              <a:t>properties&gt;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 smtClean="0">
                <a:latin typeface="Monaco"/>
                <a:cs typeface="Monaco"/>
              </a:rPr>
              <a:t>        &lt;</a:t>
            </a:r>
            <a:r>
              <a:rPr lang="en-US" sz="1200" b="1" dirty="0">
                <a:latin typeface="Monaco"/>
                <a:cs typeface="Monaco"/>
              </a:rPr>
              <a:t>property name="path" value="target/temp/values/</a:t>
            </a:r>
            <a:r>
              <a:rPr lang="en-US" sz="1200" b="1" dirty="0" err="1">
                <a:latin typeface="Monaco"/>
                <a:cs typeface="Monaco"/>
              </a:rPr>
              <a:t>ws</a:t>
            </a:r>
            <a:r>
              <a:rPr lang="en-US" sz="1200" b="1" dirty="0">
                <a:latin typeface="Monaco"/>
                <a:cs typeface="Monaco"/>
              </a:rPr>
              <a:t>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 smtClean="0">
                <a:latin typeface="Monaco"/>
                <a:cs typeface="Monaco"/>
              </a:rPr>
              <a:t>        &lt;</a:t>
            </a:r>
            <a:r>
              <a:rPr lang="en-US" sz="1200" b="1" dirty="0">
                <a:latin typeface="Monaco"/>
                <a:cs typeface="Monaco"/>
              </a:rPr>
              <a:t>property name="enabled" value="${value-storage-enabled}"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</a:t>
            </a:r>
            <a:r>
              <a:rPr lang="en-US" sz="1200" b="1" dirty="0" smtClean="0">
                <a:latin typeface="Monaco"/>
                <a:cs typeface="Monaco"/>
              </a:rPr>
              <a:t>&lt;</a:t>
            </a:r>
            <a:r>
              <a:rPr lang="en-US" sz="1200" b="1" dirty="0">
                <a:latin typeface="Monaco"/>
                <a:cs typeface="Monaco"/>
              </a:rPr>
              <a:t>/properties&gt;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</a:t>
            </a:r>
            <a:r>
              <a:rPr lang="en-US" sz="1200" b="1" dirty="0" smtClean="0">
                <a:latin typeface="Monaco"/>
                <a:cs typeface="Monaco"/>
              </a:rPr>
              <a:t>&lt;</a:t>
            </a:r>
            <a:r>
              <a:rPr lang="en-US" sz="1200" b="1" dirty="0">
                <a:latin typeface="Monaco"/>
                <a:cs typeface="Monaco"/>
              </a:rPr>
              <a:t>filters&gt;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</a:t>
            </a:r>
            <a:r>
              <a:rPr lang="en-US" sz="1200" b="1" dirty="0" smtClean="0">
                <a:latin typeface="Monaco"/>
                <a:cs typeface="Monaco"/>
              </a:rPr>
              <a:t>  &lt;</a:t>
            </a:r>
            <a:r>
              <a:rPr lang="en-US" sz="1200" b="1" dirty="0">
                <a:latin typeface="Monaco"/>
                <a:cs typeface="Monaco"/>
              </a:rPr>
              <a:t>filter property-type="Binary"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</a:t>
            </a:r>
            <a:r>
              <a:rPr lang="en-US" sz="1200" b="1" dirty="0" smtClean="0">
                <a:latin typeface="Monaco"/>
                <a:cs typeface="Monaco"/>
              </a:rPr>
              <a:t>&lt;</a:t>
            </a:r>
            <a:r>
              <a:rPr lang="en-US" sz="1200" b="1" dirty="0">
                <a:latin typeface="Monaco"/>
                <a:cs typeface="Monaco"/>
              </a:rPr>
              <a:t>/filters&gt;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 smtClean="0">
                <a:latin typeface="Monaco"/>
                <a:cs typeface="Monaco"/>
              </a:rPr>
              <a:t>    &lt;</a:t>
            </a:r>
            <a:r>
              <a:rPr lang="en-US" sz="1200" b="1" dirty="0">
                <a:latin typeface="Monaco"/>
                <a:cs typeface="Monaco"/>
              </a:rPr>
              <a:t>/value-storage&gt;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 smtClean="0">
                <a:latin typeface="Monaco"/>
                <a:cs typeface="Monaco"/>
              </a:rPr>
              <a:t>  &lt;</a:t>
            </a:r>
            <a:r>
              <a:rPr lang="en-US" sz="1200" b="1" dirty="0">
                <a:latin typeface="Monaco"/>
                <a:cs typeface="Monaco"/>
              </a:rPr>
              <a:t>/value-storages&gt;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 smtClean="0">
                <a:latin typeface="Monaco"/>
                <a:cs typeface="Monaco"/>
              </a:rPr>
              <a:t>&lt;</a:t>
            </a:r>
            <a:r>
              <a:rPr lang="en-US" sz="1200" b="1" dirty="0">
                <a:latin typeface="Monaco"/>
                <a:cs typeface="Monaco"/>
              </a:rPr>
              <a:t>/container&gt;</a:t>
            </a:r>
            <a:endParaRPr lang="en-GB" sz="1200" b="1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0565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 smtClean="0">
                <a:solidFill>
                  <a:srgbClr val="FFA300"/>
                </a:solidFill>
                <a:ea typeface="MS Gothic"/>
              </a:rPr>
              <a:t>Persistence Layer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en-US" sz="2400" b="1" dirty="0" smtClean="0"/>
              <a:t>Configuration: Value Storage</a:t>
            </a:r>
          </a:p>
          <a:p>
            <a:pPr>
              <a:lnSpc>
                <a:spcPct val="100000"/>
              </a:lnSpc>
              <a:buSzPct val="25000"/>
            </a:pPr>
            <a:endParaRPr lang="en-US" sz="2400" b="1" dirty="0" smtClean="0"/>
          </a:p>
          <a:p>
            <a:pPr>
              <a:lnSpc>
                <a:spcPct val="100000"/>
              </a:lnSpc>
              <a:buSzPct val="25000"/>
            </a:pPr>
            <a:r>
              <a:rPr lang="en-US" sz="2200" b="1" dirty="0" smtClean="0"/>
              <a:t>Allows to improve performances in case of big binary content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2200" b="1" dirty="0" smtClean="0"/>
              <a:t>Can filter by property type, min value size, property name and ancestor path</a:t>
            </a:r>
          </a:p>
          <a:p>
            <a:pPr>
              <a:lnSpc>
                <a:spcPct val="100000"/>
              </a:lnSpc>
              <a:buSzPct val="25000"/>
            </a:pPr>
            <a:endParaRPr lang="it-IT" sz="2400" b="1" dirty="0"/>
          </a:p>
          <a:p>
            <a:pPr>
              <a:lnSpc>
                <a:spcPct val="100000"/>
              </a:lnSpc>
              <a:buSzPct val="25000"/>
            </a:pPr>
            <a:r>
              <a:rPr lang="fi-FI" sz="1200" b="1" dirty="0">
                <a:latin typeface="Monaco"/>
                <a:cs typeface="Monaco"/>
              </a:rPr>
              <a:t>&lt;</a:t>
            </a:r>
            <a:r>
              <a:rPr lang="fi-FI" sz="1200" b="1" dirty="0" err="1">
                <a:latin typeface="Monaco"/>
                <a:cs typeface="Monaco"/>
              </a:rPr>
              <a:t>value-storages</a:t>
            </a:r>
            <a:r>
              <a:rPr lang="fi-FI" sz="12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fi-FI" sz="1200" b="1" dirty="0">
                <a:latin typeface="Monaco"/>
                <a:cs typeface="Monaco"/>
              </a:rPr>
              <a:t>  &lt;</a:t>
            </a:r>
            <a:r>
              <a:rPr lang="fi-FI" sz="1200" b="1" dirty="0" err="1">
                <a:latin typeface="Monaco"/>
                <a:cs typeface="Monaco"/>
              </a:rPr>
              <a:t>value-storage</a:t>
            </a:r>
            <a:r>
              <a:rPr lang="fi-FI" sz="1200" b="1" dirty="0">
                <a:latin typeface="Monaco"/>
                <a:cs typeface="Monaco"/>
              </a:rPr>
              <a:t> </a:t>
            </a:r>
            <a:r>
              <a:rPr lang="fi-FI" sz="1200" b="1" dirty="0" err="1">
                <a:latin typeface="Monaco"/>
                <a:cs typeface="Monaco"/>
              </a:rPr>
              <a:t>id="Storage</a:t>
            </a:r>
            <a:r>
              <a:rPr lang="fi-FI" sz="1200" b="1" dirty="0">
                <a:latin typeface="Monaco"/>
                <a:cs typeface="Monaco"/>
              </a:rPr>
              <a:t> #1" </a:t>
            </a:r>
            <a:r>
              <a:rPr lang="fi-FI" sz="1200" b="1" dirty="0" err="1">
                <a:latin typeface="Monaco"/>
                <a:cs typeface="Monaco"/>
              </a:rPr>
              <a:t>class="org.exoplatform.services.jcr.impl.storage.value.fs.TreeFileValueStorage</a:t>
            </a:r>
            <a:r>
              <a:rPr lang="fi-FI" sz="1200" b="1" dirty="0">
                <a:latin typeface="Monaco"/>
                <a:cs typeface="Monaco"/>
              </a:rPr>
              <a:t>"&gt;</a:t>
            </a:r>
          </a:p>
          <a:p>
            <a:pPr>
              <a:lnSpc>
                <a:spcPct val="100000"/>
              </a:lnSpc>
              <a:buSzPct val="25000"/>
            </a:pPr>
            <a:r>
              <a:rPr lang="fi-FI" sz="1200" b="1" dirty="0">
                <a:latin typeface="Monaco"/>
                <a:cs typeface="Monaco"/>
              </a:rPr>
              <a:t>    &lt;</a:t>
            </a:r>
            <a:r>
              <a:rPr lang="fi-FI" sz="1200" b="1" dirty="0" err="1">
                <a:latin typeface="Monaco"/>
                <a:cs typeface="Monaco"/>
              </a:rPr>
              <a:t>properties</a:t>
            </a:r>
            <a:r>
              <a:rPr lang="fi-FI" sz="12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fi-FI" sz="1200" b="1" dirty="0">
                <a:latin typeface="Monaco"/>
                <a:cs typeface="Monaco"/>
              </a:rPr>
              <a:t>      &lt;</a:t>
            </a:r>
            <a:r>
              <a:rPr lang="fi-FI" sz="1200" b="1" dirty="0" err="1">
                <a:latin typeface="Monaco"/>
                <a:cs typeface="Monaco"/>
              </a:rPr>
              <a:t>property</a:t>
            </a:r>
            <a:r>
              <a:rPr lang="fi-FI" sz="1200" b="1" dirty="0">
                <a:latin typeface="Monaco"/>
                <a:cs typeface="Monaco"/>
              </a:rPr>
              <a:t> </a:t>
            </a:r>
            <a:r>
              <a:rPr lang="fi-FI" sz="1200" b="1" dirty="0" err="1">
                <a:latin typeface="Monaco"/>
                <a:cs typeface="Monaco"/>
              </a:rPr>
              <a:t>name="path</a:t>
            </a:r>
            <a:r>
              <a:rPr lang="fi-FI" sz="1200" b="1" dirty="0">
                <a:latin typeface="Monaco"/>
                <a:cs typeface="Monaco"/>
              </a:rPr>
              <a:t>" value="data/20Mvalues"/&gt;</a:t>
            </a:r>
          </a:p>
          <a:p>
            <a:pPr>
              <a:lnSpc>
                <a:spcPct val="100000"/>
              </a:lnSpc>
              <a:buSzPct val="25000"/>
            </a:pPr>
            <a:r>
              <a:rPr lang="fi-FI" sz="1200" b="1" dirty="0">
                <a:latin typeface="Monaco"/>
                <a:cs typeface="Monaco"/>
              </a:rPr>
              <a:t>    &lt;/</a:t>
            </a:r>
            <a:r>
              <a:rPr lang="fi-FI" sz="1200" b="1" dirty="0" err="1">
                <a:latin typeface="Monaco"/>
                <a:cs typeface="Monaco"/>
              </a:rPr>
              <a:t>properties</a:t>
            </a:r>
            <a:r>
              <a:rPr lang="fi-FI" sz="12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fi-FI" sz="1200" b="1" dirty="0">
                <a:latin typeface="Monaco"/>
                <a:cs typeface="Monaco"/>
              </a:rPr>
              <a:t>    &lt;</a:t>
            </a:r>
            <a:r>
              <a:rPr lang="fi-FI" sz="1200" b="1" dirty="0" err="1">
                <a:latin typeface="Monaco"/>
                <a:cs typeface="Monaco"/>
              </a:rPr>
              <a:t>filters</a:t>
            </a:r>
            <a:r>
              <a:rPr lang="fi-FI" sz="12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fi-FI" sz="1200" b="1" dirty="0">
                <a:latin typeface="Monaco"/>
                <a:cs typeface="Monaco"/>
              </a:rPr>
              <a:t>      &lt;</a:t>
            </a:r>
            <a:r>
              <a:rPr lang="fi-FI" sz="1200" b="1" dirty="0" err="1">
                <a:latin typeface="Monaco"/>
                <a:cs typeface="Monaco"/>
              </a:rPr>
              <a:t>filter</a:t>
            </a:r>
            <a:r>
              <a:rPr lang="fi-FI" sz="1200" b="1" dirty="0">
                <a:latin typeface="Monaco"/>
                <a:cs typeface="Monaco"/>
              </a:rPr>
              <a:t> </a:t>
            </a:r>
            <a:r>
              <a:rPr lang="fi-FI" sz="1200" b="1" dirty="0" err="1">
                <a:latin typeface="Monaco"/>
                <a:cs typeface="Monaco"/>
              </a:rPr>
              <a:t>property-type="Binary</a:t>
            </a:r>
            <a:r>
              <a:rPr lang="fi-FI" sz="1200" b="1" dirty="0">
                <a:latin typeface="Monaco"/>
                <a:cs typeface="Monaco"/>
              </a:rPr>
              <a:t>" min-value-size="20M"/&gt;</a:t>
            </a:r>
          </a:p>
          <a:p>
            <a:pPr>
              <a:lnSpc>
                <a:spcPct val="100000"/>
              </a:lnSpc>
              <a:buSzPct val="25000"/>
            </a:pPr>
            <a:r>
              <a:rPr lang="fi-FI" sz="1200" b="1" dirty="0">
                <a:latin typeface="Monaco"/>
                <a:cs typeface="Monaco"/>
              </a:rPr>
              <a:t>    &lt;/</a:t>
            </a:r>
            <a:r>
              <a:rPr lang="fi-FI" sz="1200" b="1" dirty="0" err="1">
                <a:latin typeface="Monaco"/>
                <a:cs typeface="Monaco"/>
              </a:rPr>
              <a:t>filters</a:t>
            </a:r>
            <a:r>
              <a:rPr lang="fi-FI" sz="12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fi-FI" sz="1200" b="1" dirty="0">
                <a:latin typeface="Monaco"/>
                <a:cs typeface="Monaco"/>
              </a:rPr>
              <a:t>  &lt;</a:t>
            </a:r>
            <a:r>
              <a:rPr lang="fi-FI" sz="1200" b="1" dirty="0" err="1">
                <a:latin typeface="Monaco"/>
                <a:cs typeface="Monaco"/>
              </a:rPr>
              <a:t>value-storage</a:t>
            </a:r>
            <a:r>
              <a:rPr lang="fi-FI" sz="12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fi-FI" sz="1200" b="1" dirty="0">
                <a:latin typeface="Monaco"/>
                <a:cs typeface="Monaco"/>
              </a:rPr>
              <a:t>  &lt;</a:t>
            </a:r>
            <a:r>
              <a:rPr lang="fi-FI" sz="1200" b="1" dirty="0" err="1">
                <a:latin typeface="Monaco"/>
                <a:cs typeface="Monaco"/>
              </a:rPr>
              <a:t>value-storage</a:t>
            </a:r>
            <a:r>
              <a:rPr lang="fi-FI" sz="1200" b="1" dirty="0">
                <a:latin typeface="Monaco"/>
                <a:cs typeface="Monaco"/>
              </a:rPr>
              <a:t> </a:t>
            </a:r>
            <a:r>
              <a:rPr lang="fi-FI" sz="1200" b="1" dirty="0" err="1">
                <a:latin typeface="Monaco"/>
                <a:cs typeface="Monaco"/>
              </a:rPr>
              <a:t>id="Storage</a:t>
            </a:r>
            <a:r>
              <a:rPr lang="fi-FI" sz="1200" b="1" dirty="0">
                <a:latin typeface="Monaco"/>
                <a:cs typeface="Monaco"/>
              </a:rPr>
              <a:t> #2" </a:t>
            </a:r>
            <a:r>
              <a:rPr lang="fi-FI" sz="1200" b="1" dirty="0" err="1">
                <a:latin typeface="Monaco"/>
                <a:cs typeface="Monaco"/>
              </a:rPr>
              <a:t>class="org.exoplatform.services.jcr.impl.storage.value.fs.TreeFileValueStorage</a:t>
            </a:r>
            <a:r>
              <a:rPr lang="fi-FI" sz="1200" b="1" dirty="0">
                <a:latin typeface="Monaco"/>
                <a:cs typeface="Monaco"/>
              </a:rPr>
              <a:t>"&gt;</a:t>
            </a:r>
          </a:p>
          <a:p>
            <a:pPr>
              <a:lnSpc>
                <a:spcPct val="100000"/>
              </a:lnSpc>
              <a:buSzPct val="25000"/>
            </a:pPr>
            <a:r>
              <a:rPr lang="fi-FI" sz="1200" b="1" dirty="0">
                <a:latin typeface="Monaco"/>
                <a:cs typeface="Monaco"/>
              </a:rPr>
              <a:t>    &lt;</a:t>
            </a:r>
            <a:r>
              <a:rPr lang="fi-FI" sz="1200" b="1" dirty="0" err="1">
                <a:latin typeface="Monaco"/>
                <a:cs typeface="Monaco"/>
              </a:rPr>
              <a:t>properties</a:t>
            </a:r>
            <a:r>
              <a:rPr lang="fi-FI" sz="12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fi-FI" sz="1200" b="1" dirty="0">
                <a:latin typeface="Monaco"/>
                <a:cs typeface="Monaco"/>
              </a:rPr>
              <a:t>      &lt;</a:t>
            </a:r>
            <a:r>
              <a:rPr lang="fi-FI" sz="1200" b="1" dirty="0" err="1">
                <a:latin typeface="Monaco"/>
                <a:cs typeface="Monaco"/>
              </a:rPr>
              <a:t>property</a:t>
            </a:r>
            <a:r>
              <a:rPr lang="fi-FI" sz="1200" b="1" dirty="0">
                <a:latin typeface="Monaco"/>
                <a:cs typeface="Monaco"/>
              </a:rPr>
              <a:t> </a:t>
            </a:r>
            <a:r>
              <a:rPr lang="fi-FI" sz="1200" b="1" dirty="0" err="1">
                <a:latin typeface="Monaco"/>
                <a:cs typeface="Monaco"/>
              </a:rPr>
              <a:t>name="path</a:t>
            </a:r>
            <a:r>
              <a:rPr lang="fi-FI" sz="1200" b="1" dirty="0">
                <a:latin typeface="Monaco"/>
                <a:cs typeface="Monaco"/>
              </a:rPr>
              <a:t>" </a:t>
            </a:r>
            <a:r>
              <a:rPr lang="fi-FI" sz="1200" b="1" dirty="0" err="1">
                <a:latin typeface="Monaco"/>
                <a:cs typeface="Monaco"/>
              </a:rPr>
              <a:t>value="data/values</a:t>
            </a:r>
            <a:r>
              <a:rPr lang="fi-FI" sz="1200" b="1" dirty="0">
                <a:latin typeface="Monaco"/>
                <a:cs typeface="Monaco"/>
              </a:rPr>
              <a:t>"/&gt;</a:t>
            </a:r>
          </a:p>
          <a:p>
            <a:pPr>
              <a:lnSpc>
                <a:spcPct val="100000"/>
              </a:lnSpc>
              <a:buSzPct val="25000"/>
            </a:pPr>
            <a:r>
              <a:rPr lang="fi-FI" sz="1200" b="1" dirty="0">
                <a:latin typeface="Monaco"/>
                <a:cs typeface="Monaco"/>
              </a:rPr>
              <a:t>    &lt;/</a:t>
            </a:r>
            <a:r>
              <a:rPr lang="fi-FI" sz="1200" b="1" dirty="0" err="1">
                <a:latin typeface="Monaco"/>
                <a:cs typeface="Monaco"/>
              </a:rPr>
              <a:t>properties</a:t>
            </a:r>
            <a:r>
              <a:rPr lang="fi-FI" sz="12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fi-FI" sz="1200" b="1" dirty="0">
                <a:latin typeface="Monaco"/>
                <a:cs typeface="Monaco"/>
              </a:rPr>
              <a:t>    &lt;</a:t>
            </a:r>
            <a:r>
              <a:rPr lang="fi-FI" sz="1200" b="1" dirty="0" err="1">
                <a:latin typeface="Monaco"/>
                <a:cs typeface="Monaco"/>
              </a:rPr>
              <a:t>filters</a:t>
            </a:r>
            <a:r>
              <a:rPr lang="fi-FI" sz="12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fi-FI" sz="1200" b="1" dirty="0">
                <a:latin typeface="Monaco"/>
                <a:cs typeface="Monaco"/>
              </a:rPr>
              <a:t>      &lt;</a:t>
            </a:r>
            <a:r>
              <a:rPr lang="fi-FI" sz="1200" b="1" dirty="0" err="1">
                <a:latin typeface="Monaco"/>
                <a:cs typeface="Monaco"/>
              </a:rPr>
              <a:t>filter</a:t>
            </a:r>
            <a:r>
              <a:rPr lang="fi-FI" sz="1200" b="1" dirty="0">
                <a:latin typeface="Monaco"/>
                <a:cs typeface="Monaco"/>
              </a:rPr>
              <a:t> </a:t>
            </a:r>
            <a:r>
              <a:rPr lang="fi-FI" sz="1200" b="1" dirty="0" err="1">
                <a:latin typeface="Monaco"/>
                <a:cs typeface="Monaco"/>
              </a:rPr>
              <a:t>property-type="Binary</a:t>
            </a:r>
            <a:r>
              <a:rPr lang="fi-FI" sz="1200" b="1" dirty="0">
                <a:latin typeface="Monaco"/>
                <a:cs typeface="Monaco"/>
              </a:rPr>
              <a:t>" min-value-size="1M"/&gt;</a:t>
            </a:r>
          </a:p>
          <a:p>
            <a:pPr>
              <a:lnSpc>
                <a:spcPct val="100000"/>
              </a:lnSpc>
              <a:buSzPct val="25000"/>
            </a:pPr>
            <a:r>
              <a:rPr lang="fi-FI" sz="1200" b="1" dirty="0">
                <a:latin typeface="Monaco"/>
                <a:cs typeface="Monaco"/>
              </a:rPr>
              <a:t>    &lt;/</a:t>
            </a:r>
            <a:r>
              <a:rPr lang="fi-FI" sz="1200" b="1" dirty="0" err="1">
                <a:latin typeface="Monaco"/>
                <a:cs typeface="Monaco"/>
              </a:rPr>
              <a:t>filters</a:t>
            </a:r>
            <a:r>
              <a:rPr lang="fi-FI" sz="12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fi-FI" sz="1200" b="1" dirty="0">
                <a:latin typeface="Monaco"/>
                <a:cs typeface="Monaco"/>
              </a:rPr>
              <a:t>  &lt;</a:t>
            </a:r>
            <a:r>
              <a:rPr lang="fi-FI" sz="1200" b="1" dirty="0" err="1">
                <a:latin typeface="Monaco"/>
                <a:cs typeface="Monaco"/>
              </a:rPr>
              <a:t>value-storage</a:t>
            </a:r>
            <a:r>
              <a:rPr lang="fi-FI" sz="12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fi-FI" sz="1200" b="1" dirty="0">
                <a:latin typeface="Monaco"/>
                <a:cs typeface="Monaco"/>
              </a:rPr>
              <a:t>&lt;</a:t>
            </a:r>
            <a:r>
              <a:rPr lang="fi-FI" sz="1200" b="1" dirty="0" err="1">
                <a:latin typeface="Monaco"/>
                <a:cs typeface="Monaco"/>
              </a:rPr>
              <a:t>value-storages</a:t>
            </a:r>
            <a:r>
              <a:rPr lang="fi-FI" sz="1200" b="1" dirty="0">
                <a:latin typeface="Monaco"/>
                <a:cs typeface="Monaco"/>
              </a:rPr>
              <a:t>&gt;</a:t>
            </a:r>
            <a:endParaRPr lang="en-GB" sz="1200" b="1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5941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 smtClean="0">
                <a:solidFill>
                  <a:srgbClr val="FFA300"/>
                </a:solidFill>
                <a:ea typeface="MS Gothic"/>
              </a:rPr>
              <a:t>Persistence Layer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err="1" smtClean="0"/>
              <a:t>Main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classes</a:t>
            </a:r>
            <a:r>
              <a:rPr lang="it-IT" sz="2400" b="1" dirty="0" smtClean="0"/>
              <a:t>/</a:t>
            </a:r>
            <a:r>
              <a:rPr lang="it-IT" sz="2400" b="1" dirty="0" err="1" smtClean="0"/>
              <a:t>packages</a:t>
            </a:r>
            <a:endParaRPr lang="en-GB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GB" sz="2400" b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r-HR" sz="2200" b="1" i="1" dirty="0" smtClean="0"/>
              <a:t>org.exoplatform.services.jcr.storage.</a:t>
            </a:r>
            <a:r>
              <a:rPr lang="fr-FR" sz="2200" b="1" i="1" dirty="0" err="1" smtClean="0"/>
              <a:t>WorkspaceDataContainer</a:t>
            </a:r>
            <a:r>
              <a:rPr lang="fr-FR" sz="2200" b="1" i="1" dirty="0" smtClean="0"/>
              <a:t> (interface)</a:t>
            </a:r>
            <a:endParaRPr lang="hu-HU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 smtClean="0"/>
              <a:t>org.exoplatform.services.jcr.impl.storage.jdbc.JDBCWorkspaceDataContainer (legacy)</a:t>
            </a:r>
            <a:endParaRPr lang="en-GB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 smtClean="0"/>
              <a:t>org.exoplatform.services.jcr.impl.storage.jdbc.JDBCStorageConnection (legacy)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/>
              <a:t>org.exoplatform.services.jcr.impl.storage.jdbc.optimisation.CQJDBCWorkspaceDataContainer</a:t>
            </a:r>
            <a:endParaRPr lang="hu-HU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 smtClean="0"/>
              <a:t>org.exoplatform.services.jcr.impl.storage.jdbc.optimisation.CQJDBCStorageConnection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 smtClean="0"/>
              <a:t>org.exoplatform.services.jcr.impl.storage.jdbc.optimisation.db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fi-FI" sz="2200" b="1" i="1" dirty="0" err="1" smtClean="0"/>
              <a:t>org.exoplatform.services.jcr.storage.value.ValueStoragePlugin</a:t>
            </a:r>
            <a:r>
              <a:rPr lang="fi-FI" sz="2200" b="1" i="1" dirty="0" smtClean="0"/>
              <a:t> (main </a:t>
            </a:r>
            <a:r>
              <a:rPr lang="fi-FI" sz="2200" b="1" i="1" dirty="0" err="1" smtClean="0"/>
              <a:t>abstract</a:t>
            </a:r>
            <a:r>
              <a:rPr lang="fi-FI" sz="2200" b="1" i="1" dirty="0" smtClean="0"/>
              <a:t> </a:t>
            </a:r>
            <a:r>
              <a:rPr lang="fi-FI" sz="2200" b="1" i="1" dirty="0" err="1" smtClean="0"/>
              <a:t>class</a:t>
            </a:r>
            <a:r>
              <a:rPr lang="fi-FI" sz="2200" b="1" i="1" dirty="0" smtClean="0"/>
              <a:t>)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/>
              <a:t>org.exoplatform.services.jcr.impl.storage.value</a:t>
            </a:r>
            <a:endParaRPr lang="fi-FI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endParaRPr lang="hu-HU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endParaRPr lang="hu-HU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endParaRPr lang="en-GB" sz="2400" b="1" i="1" dirty="0"/>
          </a:p>
        </p:txBody>
      </p:sp>
    </p:spTree>
    <p:extLst>
      <p:ext uri="{BB962C8B-B14F-4D97-AF65-F5344CB8AC3E}">
        <p14:creationId xmlns:p14="http://schemas.microsoft.com/office/powerpoint/2010/main" val="357788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001000" y="6886440"/>
            <a:ext cx="2598480" cy="5202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98000"/>
              </a:lnSpc>
            </a:pPr>
            <a:fld id="{678A55B7-472F-4E37-9249-7AC1EF1F62C3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38</a:t>
            </a:fld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550800" y="4692600"/>
            <a:ext cx="10043640" cy="1491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</a:pPr>
            <a:r>
              <a:rPr lang="en-US" sz="4800" dirty="0" smtClean="0">
                <a:solidFill>
                  <a:srgbClr val="FFFFFF"/>
                </a:solidFill>
                <a:ea typeface="MS Gothic"/>
              </a:rPr>
              <a:t>Cache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45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 smtClean="0">
                <a:solidFill>
                  <a:srgbClr val="FFA300"/>
                </a:solidFill>
                <a:ea typeface="MS Gothic"/>
              </a:rPr>
              <a:t>Cache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err="1" smtClean="0"/>
              <a:t>Purpose</a:t>
            </a:r>
            <a:endParaRPr lang="en-GB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GB" sz="2400" b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200" b="1" i="1" dirty="0" smtClean="0"/>
              <a:t>Reduces as much as possible persistence layer accesses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200" b="1" i="1" dirty="0" smtClean="0"/>
              <a:t>Replicates the changes over the cluster</a:t>
            </a:r>
            <a:endParaRPr lang="en-GB" sz="2200" b="1" i="1" dirty="0"/>
          </a:p>
        </p:txBody>
      </p:sp>
    </p:spTree>
    <p:extLst>
      <p:ext uri="{BB962C8B-B14F-4D97-AF65-F5344CB8AC3E}">
        <p14:creationId xmlns:p14="http://schemas.microsoft.com/office/powerpoint/2010/main" val="8755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001000" y="6886440"/>
            <a:ext cx="2598480" cy="5202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98000"/>
              </a:lnSpc>
            </a:pPr>
            <a:fld id="{678A55B7-472F-4E37-9249-7AC1EF1F62C3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4</a:t>
            </a:fld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550800" y="4692600"/>
            <a:ext cx="10043640" cy="1491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</a:pPr>
            <a:r>
              <a:rPr lang="en-US" sz="4800" dirty="0">
                <a:solidFill>
                  <a:srgbClr val="FFFFFF"/>
                </a:solidFill>
                <a:ea typeface="MS Gothic"/>
              </a:rPr>
              <a:t>Introduction to the </a:t>
            </a:r>
            <a:r>
              <a:rPr lang="en-US" sz="4800" dirty="0" err="1">
                <a:solidFill>
                  <a:srgbClr val="FFFFFF"/>
                </a:solidFill>
                <a:ea typeface="MS Gothic"/>
              </a:rPr>
              <a:t>eXo</a:t>
            </a:r>
            <a:r>
              <a:rPr lang="en-US" sz="4800" dirty="0">
                <a:solidFill>
                  <a:srgbClr val="FFFFFF"/>
                </a:solidFill>
                <a:ea typeface="MS Gothic"/>
              </a:rPr>
              <a:t> Kernel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 smtClean="0">
                <a:solidFill>
                  <a:srgbClr val="FFA300"/>
                </a:solidFill>
                <a:ea typeface="MS Gothic"/>
              </a:rPr>
              <a:t>Cache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err="1" smtClean="0"/>
              <a:t>Configuration</a:t>
            </a:r>
            <a:endParaRPr lang="it-IT" sz="2400" b="1" dirty="0" smtClean="0"/>
          </a:p>
          <a:p>
            <a:pPr>
              <a:lnSpc>
                <a:spcPct val="100000"/>
              </a:lnSpc>
              <a:buSzPct val="25000"/>
            </a:pPr>
            <a:endParaRPr lang="it-IT" sz="2400" b="1" dirty="0"/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</a:t>
            </a:r>
            <a:r>
              <a:rPr lang="en-US" sz="1200" b="1" dirty="0" smtClean="0">
                <a:latin typeface="Monaco"/>
                <a:cs typeface="Monaco"/>
              </a:rPr>
              <a:t>&lt;</a:t>
            </a:r>
            <a:r>
              <a:rPr lang="en-US" sz="1200" b="1" dirty="0">
                <a:latin typeface="Monaco"/>
                <a:cs typeface="Monaco"/>
              </a:rPr>
              <a:t>cache enabled="${cache-enabled}"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class="org.exoplatform.services.jcr.impl.dataflow.persistent.jbosscache.JBossCacheWorkspaceStorageCache"&gt;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&lt;properties&gt;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&lt;property name="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-configuration" value="</a:t>
            </a:r>
            <a:r>
              <a:rPr lang="en-US" sz="1200" b="1" dirty="0" err="1">
                <a:latin typeface="Monaco"/>
                <a:cs typeface="Monaco"/>
              </a:rPr>
              <a:t>conf</a:t>
            </a:r>
            <a:r>
              <a:rPr lang="en-US" sz="1200" b="1" dirty="0">
                <a:latin typeface="Monaco"/>
                <a:cs typeface="Monaco"/>
              </a:rPr>
              <a:t>/standalone/test-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</a:t>
            </a:r>
            <a:r>
              <a:rPr lang="en-US" sz="1200" b="1" dirty="0" err="1">
                <a:latin typeface="Monaco"/>
                <a:cs typeface="Monaco"/>
              </a:rPr>
              <a:t>config.xml</a:t>
            </a:r>
            <a:r>
              <a:rPr lang="en-US" sz="1200" b="1" dirty="0">
                <a:latin typeface="Monaco"/>
                <a:cs typeface="Monaco"/>
              </a:rPr>
              <a:t>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&lt;property name="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-shareable" value="${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-shareable}"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&lt;/properties&gt;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&lt;/cache&gt;</a:t>
            </a:r>
            <a:endParaRPr lang="en-GB" sz="1200" b="1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6434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 smtClean="0">
                <a:solidFill>
                  <a:srgbClr val="FFA300"/>
                </a:solidFill>
                <a:ea typeface="MS Gothic"/>
              </a:rPr>
              <a:t>Cache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err="1" smtClean="0"/>
              <a:t>Configuration</a:t>
            </a:r>
            <a:r>
              <a:rPr lang="it-IT" sz="2400" b="1" dirty="0" smtClean="0"/>
              <a:t> (JBC)</a:t>
            </a:r>
          </a:p>
          <a:p>
            <a:pPr>
              <a:lnSpc>
                <a:spcPct val="100000"/>
              </a:lnSpc>
              <a:buSzPct val="25000"/>
            </a:pPr>
            <a:endParaRPr lang="it-IT" sz="2400" b="1" dirty="0"/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</a:t>
            </a:r>
            <a:r>
              <a:rPr lang="en-US" sz="1200" b="1" dirty="0" smtClean="0">
                <a:latin typeface="Monaco"/>
                <a:cs typeface="Monaco"/>
              </a:rPr>
              <a:t>&lt;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 </a:t>
            </a:r>
            <a:r>
              <a:rPr lang="en-US" sz="1200" b="1" dirty="0" err="1">
                <a:latin typeface="Monaco"/>
                <a:cs typeface="Monaco"/>
              </a:rPr>
              <a:t>xmlns:xsi</a:t>
            </a:r>
            <a:r>
              <a:rPr lang="en-US" sz="1200" b="1" dirty="0">
                <a:latin typeface="Monaco"/>
                <a:cs typeface="Monaco"/>
              </a:rPr>
              <a:t>="http://www.w3.org/2001/</a:t>
            </a:r>
            <a:r>
              <a:rPr lang="en-US" sz="1200" b="1" dirty="0" err="1">
                <a:latin typeface="Monaco"/>
                <a:cs typeface="Monaco"/>
              </a:rPr>
              <a:t>XMLSchema</a:t>
            </a:r>
            <a:r>
              <a:rPr lang="en-US" sz="1200" b="1" dirty="0">
                <a:latin typeface="Monaco"/>
                <a:cs typeface="Monaco"/>
              </a:rPr>
              <a:t>-instance" </a:t>
            </a:r>
            <a:r>
              <a:rPr lang="en-US" sz="1200" b="1" dirty="0" err="1">
                <a:latin typeface="Monaco"/>
                <a:cs typeface="Monaco"/>
              </a:rPr>
              <a:t>xmlns</a:t>
            </a:r>
            <a:r>
              <a:rPr lang="en-US" sz="1200" b="1" dirty="0">
                <a:latin typeface="Monaco"/>
                <a:cs typeface="Monaco"/>
              </a:rPr>
              <a:t>="urn:jboss:jbosscache-core:config:3.1"&gt;</a:t>
            </a:r>
          </a:p>
          <a:p>
            <a:pPr>
              <a:lnSpc>
                <a:spcPct val="100000"/>
              </a:lnSpc>
              <a:buSzPct val="25000"/>
            </a:pPr>
            <a:endParaRPr lang="en-US" sz="12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&lt;locking </a:t>
            </a:r>
            <a:r>
              <a:rPr lang="en-US" sz="1200" b="1" dirty="0" err="1">
                <a:latin typeface="Monaco"/>
                <a:cs typeface="Monaco"/>
              </a:rPr>
              <a:t>useLockStriping</a:t>
            </a:r>
            <a:r>
              <a:rPr lang="en-US" sz="1200" b="1" dirty="0">
                <a:latin typeface="Monaco"/>
                <a:cs typeface="Monaco"/>
              </a:rPr>
              <a:t>="false" </a:t>
            </a:r>
            <a:r>
              <a:rPr lang="en-US" sz="1200" b="1" dirty="0" err="1">
                <a:latin typeface="Monaco"/>
                <a:cs typeface="Monaco"/>
              </a:rPr>
              <a:t>concurrencyLevel</a:t>
            </a:r>
            <a:r>
              <a:rPr lang="en-US" sz="1200" b="1" dirty="0">
                <a:latin typeface="Monaco"/>
                <a:cs typeface="Monaco"/>
              </a:rPr>
              <a:t>="500" </a:t>
            </a:r>
            <a:r>
              <a:rPr lang="en-US" sz="1200" b="1" dirty="0" err="1">
                <a:latin typeface="Monaco"/>
                <a:cs typeface="Monaco"/>
              </a:rPr>
              <a:t>lockParentForChildInsertRemove</a:t>
            </a:r>
            <a:r>
              <a:rPr lang="en-US" sz="1200" b="1" dirty="0">
                <a:latin typeface="Monaco"/>
                <a:cs typeface="Monaco"/>
              </a:rPr>
              <a:t>="false"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</a:t>
            </a:r>
            <a:r>
              <a:rPr lang="en-US" sz="1200" b="1" dirty="0" err="1">
                <a:latin typeface="Monaco"/>
                <a:cs typeface="Monaco"/>
              </a:rPr>
              <a:t>lockAcquisitionTimeout</a:t>
            </a:r>
            <a:r>
              <a:rPr lang="en-US" sz="1200" b="1" dirty="0">
                <a:latin typeface="Monaco"/>
                <a:cs typeface="Monaco"/>
              </a:rPr>
              <a:t>="20000" /&gt;</a:t>
            </a:r>
          </a:p>
          <a:p>
            <a:pPr>
              <a:lnSpc>
                <a:spcPct val="100000"/>
              </a:lnSpc>
              <a:buSzPct val="25000"/>
            </a:pPr>
            <a:endParaRPr lang="en-US" sz="12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&lt;!-- Eviction configuration --&gt;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&lt;eviction </a:t>
            </a:r>
            <a:r>
              <a:rPr lang="en-US" sz="1200" b="1" dirty="0" err="1">
                <a:latin typeface="Monaco"/>
                <a:cs typeface="Monaco"/>
              </a:rPr>
              <a:t>wakeUpInterval</a:t>
            </a:r>
            <a:r>
              <a:rPr lang="en-US" sz="1200" b="1" dirty="0">
                <a:latin typeface="Monaco"/>
                <a:cs typeface="Monaco"/>
              </a:rPr>
              <a:t>="5000"&gt;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&lt;default </a:t>
            </a:r>
            <a:r>
              <a:rPr lang="en-US" sz="1200" b="1" dirty="0" err="1">
                <a:latin typeface="Monaco"/>
                <a:cs typeface="Monaco"/>
              </a:rPr>
              <a:t>algorithmClass</a:t>
            </a:r>
            <a:r>
              <a:rPr lang="en-US" sz="1200" b="1" dirty="0">
                <a:latin typeface="Monaco"/>
                <a:cs typeface="Monaco"/>
              </a:rPr>
              <a:t>="</a:t>
            </a:r>
            <a:r>
              <a:rPr lang="en-US" sz="1200" b="1" dirty="0" err="1">
                <a:latin typeface="Monaco"/>
                <a:cs typeface="Monaco"/>
              </a:rPr>
              <a:t>org.jboss.cache.eviction.ExpirationAlgorithm</a:t>
            </a:r>
            <a:r>
              <a:rPr lang="en-US" sz="1200" b="1" dirty="0">
                <a:latin typeface="Monaco"/>
                <a:cs typeface="Monaco"/>
              </a:rPr>
              <a:t>"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  </a:t>
            </a:r>
            <a:r>
              <a:rPr lang="en-US" sz="1200" b="1" dirty="0" err="1">
                <a:latin typeface="Monaco"/>
                <a:cs typeface="Monaco"/>
              </a:rPr>
              <a:t>actionPolicyClass</a:t>
            </a:r>
            <a:r>
              <a:rPr lang="en-US" sz="1200" b="1" dirty="0">
                <a:latin typeface="Monaco"/>
                <a:cs typeface="Monaco"/>
              </a:rPr>
              <a:t>="org.exoplatform.services.jcr.impl.dataflow.persistent.jbosscache.ParentNodeEvictionActionPolicy"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  </a:t>
            </a:r>
            <a:r>
              <a:rPr lang="en-US" sz="1200" b="1" dirty="0" err="1">
                <a:latin typeface="Monaco"/>
                <a:cs typeface="Monaco"/>
              </a:rPr>
              <a:t>eventQueueSize</a:t>
            </a:r>
            <a:r>
              <a:rPr lang="en-US" sz="1200" b="1" dirty="0">
                <a:latin typeface="Monaco"/>
                <a:cs typeface="Monaco"/>
              </a:rPr>
              <a:t>="1000000"&gt;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  &lt;property name="</a:t>
            </a:r>
            <a:r>
              <a:rPr lang="en-US" sz="1200" b="1" dirty="0" err="1">
                <a:latin typeface="Monaco"/>
                <a:cs typeface="Monaco"/>
              </a:rPr>
              <a:t>maxNodes</a:t>
            </a:r>
            <a:r>
              <a:rPr lang="en-US" sz="1200" b="1" dirty="0">
                <a:latin typeface="Monaco"/>
                <a:cs typeface="Monaco"/>
              </a:rPr>
              <a:t>" value="1000000"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  &lt;property name="</a:t>
            </a:r>
            <a:r>
              <a:rPr lang="en-US" sz="1200" b="1" dirty="0" err="1">
                <a:latin typeface="Monaco"/>
                <a:cs typeface="Monaco"/>
              </a:rPr>
              <a:t>warnNoExpirationKey</a:t>
            </a:r>
            <a:r>
              <a:rPr lang="en-US" sz="1200" b="1" dirty="0">
                <a:latin typeface="Monaco"/>
                <a:cs typeface="Monaco"/>
              </a:rPr>
              <a:t>" value="false"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&lt;/default&gt;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&lt;/eviction&gt;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&lt;/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&gt;</a:t>
            </a:r>
            <a:endParaRPr lang="en-GB" sz="1200" b="1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9675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 smtClean="0">
                <a:solidFill>
                  <a:srgbClr val="FFA300"/>
                </a:solidFill>
                <a:ea typeface="MS Gothic"/>
              </a:rPr>
              <a:t>Cache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err="1" smtClean="0"/>
              <a:t>Main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classes</a:t>
            </a:r>
            <a:r>
              <a:rPr lang="it-IT" sz="2400" b="1" dirty="0" smtClean="0"/>
              <a:t>/</a:t>
            </a:r>
            <a:r>
              <a:rPr lang="it-IT" sz="2400" b="1" dirty="0" err="1" smtClean="0"/>
              <a:t>packages</a:t>
            </a:r>
            <a:endParaRPr lang="en-GB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GB" sz="2400" b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pl-PL" sz="2200" b="1" i="1" dirty="0"/>
              <a:t>org.exoplatform.services.jcr.dataflow.persistent.WorkspaceStorageCache</a:t>
            </a:r>
            <a:r>
              <a:rPr lang="fr-FR" sz="2200" b="1" i="1" dirty="0" smtClean="0"/>
              <a:t> (interface)</a:t>
            </a:r>
            <a:endParaRPr lang="hu-HU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pl-PL" sz="2200" b="1" i="1" dirty="0" smtClean="0"/>
              <a:t>org.exoplatform.services.jcr.impl.dataflow.persistent.LinkedWorkspaceStorageCacheImpl (</a:t>
            </a:r>
            <a:r>
              <a:rPr lang="pl-PL" sz="2200" b="1" i="1" dirty="0" err="1" smtClean="0"/>
              <a:t>legacy</a:t>
            </a:r>
            <a:r>
              <a:rPr lang="pl-PL" sz="2200" b="1" i="1" dirty="0" smtClean="0"/>
              <a:t>)</a:t>
            </a:r>
            <a:endParaRPr lang="pl-PL" sz="2200" b="1" i="1" dirty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pl-PL" sz="2200" b="1" i="1" dirty="0" smtClean="0"/>
              <a:t>org.exoplatform.services.jcr.impl.dataflow.persistent.jbosscache.JBossCacheWorkspaceStorageCache</a:t>
            </a:r>
            <a:endParaRPr lang="en-GB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pl-PL" sz="2200" b="1" i="1" dirty="0" smtClean="0"/>
              <a:t>org.exoplatform.services.jcr.impl.dataflow.persistent.infinispan.ISPNCacheWorkspaceStorageCache</a:t>
            </a:r>
            <a:endParaRPr lang="hu-HU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endParaRPr lang="hu-HU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endParaRPr lang="en-GB" sz="2400" b="1" i="1" dirty="0"/>
          </a:p>
        </p:txBody>
      </p:sp>
    </p:spTree>
    <p:extLst>
      <p:ext uri="{BB962C8B-B14F-4D97-AF65-F5344CB8AC3E}">
        <p14:creationId xmlns:p14="http://schemas.microsoft.com/office/powerpoint/2010/main" val="4692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001000" y="6886440"/>
            <a:ext cx="2598480" cy="5202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98000"/>
              </a:lnSpc>
            </a:pPr>
            <a:fld id="{678A55B7-472F-4E37-9249-7AC1EF1F62C3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43</a:t>
            </a:fld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550800" y="4692600"/>
            <a:ext cx="10043640" cy="1491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</a:pPr>
            <a:r>
              <a:rPr lang="en-US" sz="4800" dirty="0" smtClean="0">
                <a:solidFill>
                  <a:srgbClr val="FFFFFF"/>
                </a:solidFill>
                <a:ea typeface="MS Gothic"/>
              </a:rPr>
              <a:t>Query Handler </a:t>
            </a:r>
            <a:r>
              <a:rPr lang="fr-FR" sz="4800" dirty="0" smtClean="0">
                <a:solidFill>
                  <a:srgbClr val="FFFFFF"/>
                </a:solidFill>
                <a:ea typeface="MS Gothic"/>
              </a:rPr>
              <a:t>–</a:t>
            </a:r>
            <a:r>
              <a:rPr lang="en-US" sz="4800" dirty="0" smtClean="0">
                <a:solidFill>
                  <a:srgbClr val="FFFFFF"/>
                </a:solidFill>
                <a:ea typeface="MS Gothic"/>
              </a:rPr>
              <a:t> Search Manager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000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 smtClean="0">
                <a:solidFill>
                  <a:srgbClr val="FFA300"/>
                </a:solidFill>
                <a:ea typeface="MS Gothic"/>
              </a:rPr>
              <a:t>Query Handler </a:t>
            </a:r>
            <a:r>
              <a:rPr lang="fr-FR" sz="3500" dirty="0" smtClean="0">
                <a:solidFill>
                  <a:srgbClr val="FFA300"/>
                </a:solidFill>
                <a:ea typeface="MS Gothic"/>
              </a:rPr>
              <a:t>–</a:t>
            </a:r>
            <a:r>
              <a:rPr lang="en-US" sz="3500" dirty="0" smtClean="0">
                <a:solidFill>
                  <a:srgbClr val="FFA300"/>
                </a:solidFill>
                <a:ea typeface="MS Gothic"/>
              </a:rPr>
              <a:t> Search Manager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en-US" sz="2400" b="1" dirty="0" smtClean="0"/>
              <a:t>OPTIONAL</a:t>
            </a:r>
          </a:p>
          <a:p>
            <a:pPr>
              <a:lnSpc>
                <a:spcPct val="100000"/>
              </a:lnSpc>
              <a:buSzPct val="25000"/>
            </a:pPr>
            <a:endParaRPr lang="en-US" sz="2400" b="1" dirty="0" smtClean="0"/>
          </a:p>
          <a:p>
            <a:pPr>
              <a:lnSpc>
                <a:spcPct val="100000"/>
              </a:lnSpc>
              <a:buSzPct val="25000"/>
            </a:pPr>
            <a:r>
              <a:rPr lang="en-US" sz="2400" b="1" dirty="0" smtClean="0"/>
              <a:t>Purpose of the Query Handler</a:t>
            </a:r>
          </a:p>
          <a:p>
            <a:pPr>
              <a:lnSpc>
                <a:spcPct val="100000"/>
              </a:lnSpc>
              <a:buSzPct val="25000"/>
            </a:pPr>
            <a:endParaRPr lang="en-US" sz="2400" b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 smtClean="0"/>
              <a:t>Executes the JCR Queries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 smtClean="0"/>
              <a:t>Manages the data indexing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endParaRPr lang="en-US" sz="2200" b="1" i="1" dirty="0" smtClean="0"/>
          </a:p>
          <a:p>
            <a:pPr>
              <a:lnSpc>
                <a:spcPct val="100000"/>
              </a:lnSpc>
              <a:buSzPct val="25000"/>
            </a:pPr>
            <a:r>
              <a:rPr lang="en-US" sz="2400" b="1" dirty="0" smtClean="0"/>
              <a:t>Purpose of the Search Manager</a:t>
            </a:r>
          </a:p>
          <a:p>
            <a:pPr>
              <a:lnSpc>
                <a:spcPct val="100000"/>
              </a:lnSpc>
              <a:buSzPct val="25000"/>
            </a:pPr>
            <a:endParaRPr lang="en-US" sz="2400" b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 smtClean="0"/>
              <a:t>Builds the JCR Queries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 smtClean="0"/>
              <a:t>Provides the Query Handler to the JCR Queries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 smtClean="0"/>
              <a:t>Applies the changes through the </a:t>
            </a:r>
            <a:r>
              <a:rPr lang="en-US" sz="2200" b="1" i="1" dirty="0" err="1" smtClean="0"/>
              <a:t>IndexerChangesFilter</a:t>
            </a:r>
            <a:r>
              <a:rPr lang="en-US" sz="2200" b="1" i="1" dirty="0" smtClean="0"/>
              <a:t> 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endParaRPr lang="en-GB" sz="2200" b="1" i="1" dirty="0"/>
          </a:p>
        </p:txBody>
      </p:sp>
    </p:spTree>
    <p:extLst>
      <p:ext uri="{BB962C8B-B14F-4D97-AF65-F5344CB8AC3E}">
        <p14:creationId xmlns:p14="http://schemas.microsoft.com/office/powerpoint/2010/main" val="211161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r>
              <a:rPr lang="en-US" sz="3500" dirty="0">
                <a:solidFill>
                  <a:srgbClr val="FFA300"/>
                </a:solidFill>
                <a:ea typeface="MS Gothic"/>
              </a:rPr>
              <a:t>Query Handler – Search </a:t>
            </a:r>
            <a:r>
              <a:rPr lang="en-US" sz="3500" dirty="0" smtClean="0">
                <a:solidFill>
                  <a:srgbClr val="FFA300"/>
                </a:solidFill>
                <a:ea typeface="MS Gothic"/>
              </a:rPr>
              <a:t>Manager</a:t>
            </a:r>
            <a:endParaRPr lang="en-US" sz="3600"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err="1" smtClean="0"/>
              <a:t>Configuration</a:t>
            </a:r>
            <a:endParaRPr lang="it-IT" sz="2400" b="1" dirty="0" smtClean="0"/>
          </a:p>
          <a:p>
            <a:pPr>
              <a:lnSpc>
                <a:spcPct val="100000"/>
              </a:lnSpc>
              <a:buSzPct val="25000"/>
            </a:pPr>
            <a:endParaRPr lang="it-IT" sz="2400" b="1" dirty="0"/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</a:t>
            </a:r>
            <a:r>
              <a:rPr lang="en-US" sz="1200" b="1" dirty="0" smtClean="0">
                <a:latin typeface="Monaco"/>
                <a:cs typeface="Monaco"/>
              </a:rPr>
              <a:t>&lt;</a:t>
            </a:r>
            <a:r>
              <a:rPr lang="en-US" sz="1200" b="1" dirty="0">
                <a:latin typeface="Monaco"/>
                <a:cs typeface="Monaco"/>
              </a:rPr>
              <a:t>query-handler class="org.exoplatform.services.jcr.impl.core.query.lucene.SearchIndex"&gt;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&lt;properties&gt;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&lt;property name="index-</a:t>
            </a:r>
            <a:r>
              <a:rPr lang="en-US" sz="1200" b="1" dirty="0" err="1">
                <a:latin typeface="Monaco"/>
                <a:cs typeface="Monaco"/>
              </a:rPr>
              <a:t>dir</a:t>
            </a:r>
            <a:r>
              <a:rPr lang="en-US" sz="1200" b="1" dirty="0">
                <a:latin typeface="Monaco"/>
                <a:cs typeface="Monaco"/>
              </a:rPr>
              <a:t>" value="target/temp/index/db1/</a:t>
            </a:r>
            <a:r>
              <a:rPr lang="en-US" sz="1200" b="1" dirty="0" err="1">
                <a:latin typeface="Monaco"/>
                <a:cs typeface="Monaco"/>
              </a:rPr>
              <a:t>ws</a:t>
            </a:r>
            <a:r>
              <a:rPr lang="en-US" sz="1200" b="1" dirty="0">
                <a:latin typeface="Monaco"/>
                <a:cs typeface="Monaco"/>
              </a:rPr>
              <a:t>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&lt;/properties&gt;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&lt;/query-handler&gt;</a:t>
            </a:r>
            <a:endParaRPr lang="en-GB" sz="1200" b="1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34358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Query Handler – Search Manager</a:t>
            </a:r>
            <a:endParaRPr lang="en-US" sz="3600"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err="1" smtClean="0"/>
              <a:t>Main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classes</a:t>
            </a:r>
            <a:r>
              <a:rPr lang="it-IT" sz="2400" b="1" dirty="0" smtClean="0"/>
              <a:t>/</a:t>
            </a:r>
            <a:r>
              <a:rPr lang="it-IT" sz="2400" b="1" dirty="0" err="1" smtClean="0"/>
              <a:t>packages</a:t>
            </a:r>
            <a:r>
              <a:rPr lang="it-IT" sz="2400" b="1" dirty="0" smtClean="0"/>
              <a:t>/</a:t>
            </a:r>
            <a:r>
              <a:rPr lang="it-IT" sz="2400" b="1" dirty="0" err="1"/>
              <a:t>d</a:t>
            </a:r>
            <a:r>
              <a:rPr lang="it-IT" sz="2400" b="1" dirty="0" err="1" smtClean="0"/>
              <a:t>irectories</a:t>
            </a:r>
            <a:endParaRPr lang="en-GB" sz="2400" b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/>
              <a:t>org.exoplatform.services.jcr.impl.core.query.QueryHandler</a:t>
            </a:r>
            <a:r>
              <a:rPr lang="fr-FR" sz="2200" b="1" i="1" dirty="0" smtClean="0"/>
              <a:t> (interface)</a:t>
            </a:r>
            <a:endParaRPr lang="hu-HU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 smtClean="0"/>
              <a:t>org.exoplatform.services.jcr.impl.core.query.lucene.SearchIndex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 smtClean="0"/>
              <a:t>org.exoplatform.services.jcr.impl.core.query.lucene.MultiIndex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/>
              <a:t>org.exoplatform.services.jcr.impl.core.query.SearchManager</a:t>
            </a:r>
            <a:endParaRPr lang="hu-HU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 smtClean="0"/>
              <a:t>org.exoplatform.services.jcr.impl.core.query.IndexerChangesFilter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/>
              <a:t>org.exoplatform.services.jcr.impl.core.query.QueryImpl</a:t>
            </a:r>
            <a:endParaRPr lang="hu-HU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 smtClean="0"/>
              <a:t>org.exoplatform.services.jcr.impl.core.query.lucene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 smtClean="0"/>
              <a:t>org.exoplatform.services.jcr.impl.core.query.sql.</a:t>
            </a:r>
            <a:r>
              <a:rPr lang="en-US" sz="2200" b="1" i="1" dirty="0" err="1" smtClean="0"/>
              <a:t>JCRSQLQueryBuilder</a:t>
            </a:r>
            <a:endParaRPr lang="hu-HU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 smtClean="0"/>
              <a:t>org.exoplatform.services.jcr.impl.core.query.sql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 smtClean="0"/>
              <a:t>org.exoplatform.services.jcr.impl.core.query.xpath.</a:t>
            </a:r>
            <a:r>
              <a:rPr lang="en-US" sz="2200" b="1" i="1" dirty="0" err="1" smtClean="0"/>
              <a:t>XPathQueryBuilder</a:t>
            </a:r>
            <a:endParaRPr lang="hu-HU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 smtClean="0"/>
              <a:t>org.exoplatform.services.jcr.impl.core.query.xpath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 smtClean="0"/>
              <a:t>org.exoplatform.services.jcr.impl.core.query.jbosscache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pl-PL" sz="2200" b="1" i="1" dirty="0" err="1"/>
              <a:t>org.exoplatform.services.jcr.impl.core.query.ispn</a:t>
            </a:r>
            <a:endParaRPr lang="hu-HU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fr-FR" sz="2200" b="1" i="1" dirty="0"/>
              <a:t>s</a:t>
            </a:r>
            <a:r>
              <a:rPr lang="hu-HU" sz="2200" b="1" i="1" dirty="0" smtClean="0"/>
              <a:t>rc/main/javacc/sql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fr-FR" sz="2200" b="1" i="1" dirty="0"/>
              <a:t>s</a:t>
            </a:r>
            <a:r>
              <a:rPr lang="hu-HU" sz="2200" b="1" i="1" dirty="0" smtClean="0"/>
              <a:t>rc/main/javacc/xpath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endParaRPr lang="hu-HU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endParaRPr lang="en-GB" sz="2400" b="1" i="1" dirty="0"/>
          </a:p>
        </p:txBody>
      </p:sp>
    </p:spTree>
    <p:extLst>
      <p:ext uri="{BB962C8B-B14F-4D97-AF65-F5344CB8AC3E}">
        <p14:creationId xmlns:p14="http://schemas.microsoft.com/office/powerpoint/2010/main" val="57458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Query Handler – Search Manager</a:t>
            </a:r>
            <a:endParaRPr lang="en-US" sz="3600" dirty="0"/>
          </a:p>
        </p:txBody>
      </p:sp>
      <p:sp>
        <p:nvSpPr>
          <p:cNvPr id="241" name="TextShape 2"/>
          <p:cNvSpPr txBox="1"/>
          <p:nvPr/>
        </p:nvSpPr>
        <p:spPr>
          <a:xfrm>
            <a:off x="349215" y="2716489"/>
            <a:ext cx="10498380" cy="4014201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endParaRPr lang="en-GB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GB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GB" sz="2400" b="1" i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890742" y="6071550"/>
            <a:ext cx="99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Flush the Volatile Index if size &gt;= Max Size or </a:t>
            </a:r>
            <a:r>
              <a:rPr lang="fr-FR" b="1" dirty="0" err="1" smtClean="0"/>
              <a:t>idle</a:t>
            </a:r>
            <a:r>
              <a:rPr lang="fr-FR" b="1" dirty="0" smtClean="0"/>
              <a:t> time &gt; Max </a:t>
            </a:r>
            <a:r>
              <a:rPr lang="fr-FR" b="1" dirty="0" err="1" smtClean="0"/>
              <a:t>Idle</a:t>
            </a:r>
            <a:r>
              <a:rPr lang="fr-FR" b="1" dirty="0" smtClean="0"/>
              <a:t> Time or </a:t>
            </a:r>
            <a:r>
              <a:rPr lang="fr-FR" b="1" dirty="0" err="1" smtClean="0"/>
              <a:t>age</a:t>
            </a:r>
            <a:r>
              <a:rPr lang="fr-FR" b="1" dirty="0" smtClean="0"/>
              <a:t> &gt; Max Age</a:t>
            </a:r>
            <a:endParaRPr lang="fr-FR" b="1" dirty="0"/>
          </a:p>
        </p:txBody>
      </p:sp>
      <p:grpSp>
        <p:nvGrpSpPr>
          <p:cNvPr id="15" name="Grouper 14"/>
          <p:cNvGrpSpPr/>
          <p:nvPr/>
        </p:nvGrpSpPr>
        <p:grpSpPr>
          <a:xfrm>
            <a:off x="0" y="1180595"/>
            <a:ext cx="10969625" cy="4766488"/>
            <a:chOff x="490320" y="959294"/>
            <a:chExt cx="9418886" cy="4766488"/>
          </a:xfrm>
        </p:grpSpPr>
        <p:grpSp>
          <p:nvGrpSpPr>
            <p:cNvPr id="10" name="Grouper 9"/>
            <p:cNvGrpSpPr/>
            <p:nvPr/>
          </p:nvGrpSpPr>
          <p:grpSpPr>
            <a:xfrm>
              <a:off x="490320" y="3508932"/>
              <a:ext cx="9418886" cy="2216850"/>
              <a:chOff x="507960" y="1811008"/>
              <a:chExt cx="9418886" cy="2216850"/>
            </a:xfrm>
          </p:grpSpPr>
          <p:sp>
            <p:nvSpPr>
              <p:cNvPr id="2" name="Rectangle à coins arrondis 1"/>
              <p:cNvSpPr/>
              <p:nvPr/>
            </p:nvSpPr>
            <p:spPr>
              <a:xfrm>
                <a:off x="507960" y="1811008"/>
                <a:ext cx="9418886" cy="2216850"/>
              </a:xfrm>
              <a:prstGeom prst="roundRect">
                <a:avLst/>
              </a:prstGeom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softEdge rad="635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fr-FR" dirty="0" err="1" smtClean="0">
                    <a:solidFill>
                      <a:schemeClr val="tx1"/>
                    </a:solidFill>
                  </a:rPr>
                  <a:t>MultiIndex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tangle à coins arrondis 2"/>
              <p:cNvSpPr/>
              <p:nvPr/>
            </p:nvSpPr>
            <p:spPr>
              <a:xfrm>
                <a:off x="1389021" y="2089989"/>
                <a:ext cx="2592840" cy="1322778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softEdge rad="635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chemeClr val="tx1"/>
                    </a:solidFill>
                  </a:rPr>
                  <a:t>Volatile Index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6501674" y="2089989"/>
                <a:ext cx="2592840" cy="1322778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softEdge rad="635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 smtClean="0">
                    <a:solidFill>
                      <a:schemeClr val="tx1"/>
                    </a:solidFill>
                  </a:rPr>
                  <a:t>Persisted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 Index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à coins arrondis 6"/>
              <p:cNvSpPr/>
              <p:nvPr/>
            </p:nvSpPr>
            <p:spPr>
              <a:xfrm>
                <a:off x="6654074" y="2242389"/>
                <a:ext cx="2592840" cy="1322778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softEdge rad="635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 smtClean="0">
                    <a:solidFill>
                      <a:schemeClr val="tx1"/>
                    </a:solidFill>
                  </a:rPr>
                  <a:t>Persisted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 Index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6806474" y="2394789"/>
                <a:ext cx="2592840" cy="1322778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softEdge rad="635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chemeClr val="tx1"/>
                    </a:solidFill>
                  </a:rPr>
                  <a:t>Persistent Index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Flèche droite à entaille 4"/>
              <p:cNvSpPr/>
              <p:nvPr/>
            </p:nvSpPr>
            <p:spPr>
              <a:xfrm>
                <a:off x="4114670" y="2425479"/>
                <a:ext cx="2387004" cy="484632"/>
              </a:xfrm>
              <a:prstGeom prst="notched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On Flush</a:t>
                </a:r>
                <a:endParaRPr lang="fr-FR" dirty="0"/>
              </a:p>
            </p:txBody>
          </p:sp>
        </p:grpSp>
        <p:sp>
          <p:nvSpPr>
            <p:cNvPr id="12" name="Rectangle à coins arrondis 11"/>
            <p:cNvSpPr/>
            <p:nvPr/>
          </p:nvSpPr>
          <p:spPr>
            <a:xfrm>
              <a:off x="490320" y="2495188"/>
              <a:ext cx="9418886" cy="1013743"/>
            </a:xfrm>
            <a:prstGeom prst="roundRect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635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chemeClr val="tx1"/>
                  </a:solidFill>
                </a:rPr>
                <a:t>Search</a:t>
              </a:r>
              <a:r>
                <a:rPr lang="fr-FR" dirty="0" smtClean="0">
                  <a:solidFill>
                    <a:schemeClr val="tx1"/>
                  </a:solidFill>
                </a:rPr>
                <a:t> Index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3" name="Flèche droite à entaille 12"/>
            <p:cNvSpPr/>
            <p:nvPr/>
          </p:nvSpPr>
          <p:spPr>
            <a:xfrm rot="5400000">
              <a:off x="1907537" y="2940201"/>
              <a:ext cx="1463197" cy="1045073"/>
            </a:xfrm>
            <a:prstGeom prst="notch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Update</a:t>
              </a:r>
              <a:endParaRPr lang="fr-FR" sz="1200" dirty="0"/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490320" y="959294"/>
              <a:ext cx="9418886" cy="914400"/>
            </a:xfrm>
            <a:prstGeom prst="roundRect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635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chemeClr val="tx1"/>
                  </a:solidFill>
                </a:rPr>
                <a:t>Search</a:t>
              </a:r>
              <a:r>
                <a:rPr lang="fr-FR" dirty="0" smtClean="0">
                  <a:solidFill>
                    <a:schemeClr val="tx1"/>
                  </a:solidFill>
                </a:rPr>
                <a:t> Manager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490320" y="1873694"/>
              <a:ext cx="9418886" cy="62149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635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Indexer Changes </a:t>
              </a:r>
              <a:r>
                <a:rPr lang="fr-FR" dirty="0" err="1" smtClean="0">
                  <a:solidFill>
                    <a:schemeClr val="tx1"/>
                  </a:solidFill>
                </a:rPr>
                <a:t>Filter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Flèche droite à entaille 17"/>
          <p:cNvSpPr/>
          <p:nvPr/>
        </p:nvSpPr>
        <p:spPr>
          <a:xfrm rot="5400000">
            <a:off x="1900165" y="1816604"/>
            <a:ext cx="1226598" cy="1045073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Apply</a:t>
            </a:r>
            <a:endParaRPr lang="fr-FR" sz="1200" dirty="0"/>
          </a:p>
        </p:txBody>
      </p:sp>
      <p:sp>
        <p:nvSpPr>
          <p:cNvPr id="20" name="Flèche droite à entaille 19"/>
          <p:cNvSpPr/>
          <p:nvPr/>
        </p:nvSpPr>
        <p:spPr>
          <a:xfrm rot="5400000">
            <a:off x="-324526" y="1074897"/>
            <a:ext cx="1694124" cy="1045073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onSaveItems</a:t>
            </a:r>
            <a:endParaRPr lang="fr-FR" sz="1200" dirty="0"/>
          </a:p>
        </p:txBody>
      </p:sp>
      <p:sp>
        <p:nvSpPr>
          <p:cNvPr id="21" name="Flèche droite à entaille 20"/>
          <p:cNvSpPr/>
          <p:nvPr/>
        </p:nvSpPr>
        <p:spPr>
          <a:xfrm rot="16200000">
            <a:off x="1018868" y="1392167"/>
            <a:ext cx="1059582" cy="1045073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200" dirty="0" err="1" smtClean="0"/>
              <a:t>UpdateIndex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56690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001000" y="6886440"/>
            <a:ext cx="2598480" cy="5202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98000"/>
              </a:lnSpc>
            </a:pPr>
            <a:fld id="{678A55B7-472F-4E37-9249-7AC1EF1F62C3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48</a:t>
            </a:fld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550800" y="4692600"/>
            <a:ext cx="10043640" cy="1491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</a:pPr>
            <a:r>
              <a:rPr lang="fr-FR" sz="4800" dirty="0" err="1" smtClean="0">
                <a:solidFill>
                  <a:srgbClr val="FFFFFF"/>
                </a:solidFill>
                <a:ea typeface="MS Gothic"/>
              </a:rPr>
              <a:t>Lock</a:t>
            </a:r>
            <a:r>
              <a:rPr lang="en-US" sz="4800" dirty="0" smtClean="0">
                <a:solidFill>
                  <a:srgbClr val="FFFFFF"/>
                </a:solidFill>
                <a:ea typeface="MS Gothic"/>
              </a:rPr>
              <a:t> Manager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181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fr-FR" sz="3500" dirty="0" err="1" smtClean="0">
                <a:solidFill>
                  <a:srgbClr val="FFA300"/>
                </a:solidFill>
                <a:ea typeface="MS Gothic"/>
              </a:rPr>
              <a:t>Lock</a:t>
            </a:r>
            <a:r>
              <a:rPr lang="en-US" sz="3500" dirty="0" smtClean="0">
                <a:solidFill>
                  <a:srgbClr val="FFA300"/>
                </a:solidFill>
                <a:ea typeface="MS Gothic"/>
              </a:rPr>
              <a:t> Manager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err="1" smtClean="0"/>
              <a:t>Purpose</a:t>
            </a:r>
            <a:endParaRPr lang="en-GB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GB" sz="2400" b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200" b="1" i="1" dirty="0" smtClean="0"/>
              <a:t>Indicates if a node is locked or not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200" b="1" i="1" dirty="0" smtClean="0"/>
              <a:t>Gives access to the lock data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200" b="1" i="1" dirty="0" smtClean="0"/>
              <a:t>Adds and removes locks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200" b="1" i="1" dirty="0" smtClean="0"/>
              <a:t>Persists lock data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endParaRPr lang="en-GB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endParaRPr lang="en-GB" sz="2200" b="1" i="1" dirty="0"/>
          </a:p>
        </p:txBody>
      </p:sp>
    </p:spTree>
    <p:extLst>
      <p:ext uri="{BB962C8B-B14F-4D97-AF65-F5344CB8AC3E}">
        <p14:creationId xmlns:p14="http://schemas.microsoft.com/office/powerpoint/2010/main" val="13204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Kernel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17900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endParaRPr lang="en-GB" dirty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200" b="1" i="1" dirty="0" smtClean="0">
                <a:solidFill>
                  <a:srgbClr val="333333"/>
                </a:solidFill>
                <a:ea typeface="MS Gothic"/>
              </a:rPr>
              <a:t>Leverages </a:t>
            </a:r>
            <a:r>
              <a:rPr lang="en-GB" sz="2200" b="1" i="1" dirty="0" err="1" smtClean="0">
                <a:solidFill>
                  <a:srgbClr val="333333"/>
                </a:solidFill>
                <a:ea typeface="MS Gothic"/>
              </a:rPr>
              <a:t>PicoContainer</a:t>
            </a:r>
            <a:r>
              <a:rPr lang="en-GB" sz="2200" b="1" i="1" dirty="0" smtClean="0">
                <a:solidFill>
                  <a:srgbClr val="333333"/>
                </a:solidFill>
                <a:ea typeface="MS Gothic"/>
              </a:rPr>
              <a:t> 1.1</a:t>
            </a:r>
            <a:endParaRPr sz="2200" dirty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fr-FR" sz="2200" b="1" i="1" dirty="0" err="1" smtClean="0">
                <a:solidFill>
                  <a:srgbClr val="333333"/>
                </a:solidFill>
                <a:ea typeface="MS Gothic"/>
              </a:rPr>
              <a:t>IoC</a:t>
            </a:r>
            <a:r>
              <a:rPr lang="fr-FR" sz="2200" b="1" i="1" dirty="0" smtClean="0">
                <a:solidFill>
                  <a:srgbClr val="333333"/>
                </a:solidFill>
                <a:ea typeface="MS Gothic"/>
              </a:rPr>
              <a:t> </a:t>
            </a:r>
            <a:r>
              <a:rPr lang="fr-FR" sz="2200" b="1" i="1" dirty="0" err="1" smtClean="0">
                <a:solidFill>
                  <a:srgbClr val="333333"/>
                </a:solidFill>
                <a:ea typeface="MS Gothic"/>
              </a:rPr>
              <a:t>principle</a:t>
            </a:r>
            <a:r>
              <a:rPr lang="fr-FR" sz="2200" b="1" i="1" dirty="0" smtClean="0">
                <a:solidFill>
                  <a:srgbClr val="333333"/>
                </a:solidFill>
                <a:ea typeface="MS Gothic"/>
              </a:rPr>
              <a:t> </a:t>
            </a:r>
            <a:r>
              <a:rPr lang="fr-FR" sz="2200" b="1" i="1" dirty="0" err="1" smtClean="0">
                <a:solidFill>
                  <a:srgbClr val="333333"/>
                </a:solidFill>
                <a:ea typeface="MS Gothic"/>
              </a:rPr>
              <a:t>based</a:t>
            </a:r>
            <a:r>
              <a:rPr lang="fr-FR" sz="2200" b="1" i="1" dirty="0" smtClean="0">
                <a:solidFill>
                  <a:srgbClr val="333333"/>
                </a:solidFill>
                <a:ea typeface="MS Gothic"/>
              </a:rPr>
              <a:t> on DI (not CDI JSR 299/341 and JSR 330)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fr-FR" sz="2200" b="1" i="1" dirty="0" err="1" smtClean="0">
                <a:solidFill>
                  <a:srgbClr val="333333"/>
                </a:solidFill>
                <a:ea typeface="MS Gothic"/>
              </a:rPr>
              <a:t>Constructor</a:t>
            </a:r>
            <a:r>
              <a:rPr lang="fr-FR" sz="2200" b="1" i="1" dirty="0" smtClean="0">
                <a:solidFill>
                  <a:srgbClr val="333333"/>
                </a:solidFill>
                <a:ea typeface="MS Gothic"/>
              </a:rPr>
              <a:t> injection</a:t>
            </a:r>
            <a:endParaRPr lang="fr-FR" sz="2200" dirty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de-DE" sz="2200" b="1" i="1" dirty="0">
                <a:solidFill>
                  <a:srgbClr val="333333"/>
                </a:solidFill>
                <a:ea typeface="MS Gothic"/>
              </a:rPr>
              <a:t>Container </a:t>
            </a:r>
            <a:r>
              <a:rPr lang="de-DE" sz="2200" b="1" i="1" dirty="0" err="1" smtClean="0">
                <a:solidFill>
                  <a:srgbClr val="333333"/>
                </a:solidFill>
                <a:ea typeface="MS Gothic"/>
              </a:rPr>
              <a:t>hierarchy</a:t>
            </a:r>
            <a:endParaRPr lang="de-DE" sz="2200" b="1" i="1" dirty="0" smtClean="0">
              <a:solidFill>
                <a:srgbClr val="333333"/>
              </a:solidFill>
              <a:ea typeface="MS Gothic"/>
            </a:endParaRP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de-DE" sz="2200" b="1" i="1" dirty="0" smtClean="0">
                <a:solidFill>
                  <a:srgbClr val="333333"/>
                </a:solidFill>
                <a:ea typeface="MS Gothic"/>
              </a:rPr>
              <a:t>2 </a:t>
            </a:r>
            <a:r>
              <a:rPr lang="de-DE" sz="2200" b="1" i="1" dirty="0" err="1" smtClean="0">
                <a:solidFill>
                  <a:srgbClr val="333333"/>
                </a:solidFill>
                <a:ea typeface="MS Gothic"/>
              </a:rPr>
              <a:t>modes</a:t>
            </a:r>
            <a:r>
              <a:rPr lang="de-DE" sz="2200" b="1" i="1" dirty="0" smtClean="0">
                <a:solidFill>
                  <a:srgbClr val="333333"/>
                </a:solidFill>
                <a:ea typeface="MS Gothic"/>
              </a:rPr>
              <a:t>: Portal </a:t>
            </a:r>
            <a:r>
              <a:rPr lang="de-DE" sz="2200" b="1" i="1" dirty="0" err="1" smtClean="0">
                <a:solidFill>
                  <a:srgbClr val="333333"/>
                </a:solidFill>
                <a:ea typeface="MS Gothic"/>
              </a:rPr>
              <a:t>and</a:t>
            </a:r>
            <a:r>
              <a:rPr lang="de-DE" sz="2200" b="1" i="1" dirty="0" smtClean="0">
                <a:solidFill>
                  <a:srgbClr val="333333"/>
                </a:solidFill>
                <a:ea typeface="MS Gothic"/>
              </a:rPr>
              <a:t> </a:t>
            </a:r>
            <a:r>
              <a:rPr lang="de-DE" sz="2200" b="1" i="1" dirty="0" err="1" smtClean="0">
                <a:solidFill>
                  <a:srgbClr val="333333"/>
                </a:solidFill>
                <a:ea typeface="MS Gothic"/>
              </a:rPr>
              <a:t>Standalone</a:t>
            </a:r>
            <a:endParaRPr lang="de-DE" sz="2200" b="1" i="1" dirty="0" smtClean="0">
              <a:solidFill>
                <a:srgbClr val="333333"/>
              </a:solidFill>
              <a:ea typeface="MS Gothic"/>
            </a:endParaRP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>
                <a:solidFill>
                  <a:srgbClr val="333333"/>
                </a:solidFill>
                <a:ea typeface="MS Gothic"/>
              </a:rPr>
              <a:t>A child container sees parent container </a:t>
            </a:r>
            <a:r>
              <a:rPr lang="en-US" sz="2200" b="1" i="1" dirty="0" smtClean="0">
                <a:solidFill>
                  <a:srgbClr val="333333"/>
                </a:solidFill>
                <a:ea typeface="MS Gothic"/>
              </a:rPr>
              <a:t>components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 smtClean="0">
                <a:solidFill>
                  <a:srgbClr val="333333"/>
                </a:solidFill>
                <a:ea typeface="MS Gothic"/>
              </a:rPr>
              <a:t>A component is defined by (Key, Type)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 smtClean="0">
                <a:solidFill>
                  <a:srgbClr val="333333"/>
                </a:solidFill>
                <a:ea typeface="MS Gothic"/>
              </a:rPr>
              <a:t>Only one component for a given Key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endParaRPr lang="fr-FR" sz="2200" b="1" i="1" dirty="0" smtClean="0">
              <a:solidFill>
                <a:srgbClr val="333333"/>
              </a:solidFill>
              <a:ea typeface="MS Gothic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t="30" b="40540"/>
          <a:stretch/>
        </p:blipFill>
        <p:spPr>
          <a:xfrm>
            <a:off x="3621154" y="4646880"/>
            <a:ext cx="3949020" cy="179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r>
              <a:rPr lang="en-US" sz="3500" dirty="0" smtClean="0">
                <a:solidFill>
                  <a:srgbClr val="FFA300"/>
                </a:solidFill>
                <a:ea typeface="MS Gothic"/>
              </a:rPr>
              <a:t>Lock Manager</a:t>
            </a:r>
            <a:endParaRPr lang="en-US" sz="3600"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err="1" smtClean="0"/>
              <a:t>Configuration</a:t>
            </a:r>
            <a:endParaRPr lang="it-IT" sz="2400" b="1" dirty="0" smtClean="0"/>
          </a:p>
          <a:p>
            <a:pPr>
              <a:lnSpc>
                <a:spcPct val="100000"/>
              </a:lnSpc>
              <a:buSzPct val="25000"/>
            </a:pPr>
            <a:endParaRPr lang="it-IT" sz="2400" b="1" dirty="0"/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</a:t>
            </a:r>
            <a:r>
              <a:rPr lang="en-US" sz="1200" b="1" dirty="0" smtClean="0">
                <a:latin typeface="Monaco"/>
                <a:cs typeface="Monaco"/>
              </a:rPr>
              <a:t>&lt;</a:t>
            </a:r>
            <a:r>
              <a:rPr lang="en-US" sz="1200" b="1" dirty="0">
                <a:latin typeface="Monaco"/>
                <a:cs typeface="Monaco"/>
              </a:rPr>
              <a:t>lock-manager class="org.exoplatform.services.jcr.impl.core.lock.jbosscache.CacheableLockManagerImpl"&gt;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&lt;properties&gt;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&lt;property name="time-out" value="15m"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&lt;property name="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-configuration" value="</a:t>
            </a:r>
            <a:r>
              <a:rPr lang="en-US" sz="1200" b="1" dirty="0" err="1">
                <a:latin typeface="Monaco"/>
                <a:cs typeface="Monaco"/>
              </a:rPr>
              <a:t>conf</a:t>
            </a:r>
            <a:r>
              <a:rPr lang="en-US" sz="1200" b="1" dirty="0">
                <a:latin typeface="Monaco"/>
                <a:cs typeface="Monaco"/>
              </a:rPr>
              <a:t>/standalone/test-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</a:t>
            </a:r>
            <a:r>
              <a:rPr lang="en-US" sz="1200" b="1" dirty="0" err="1">
                <a:latin typeface="Monaco"/>
                <a:cs typeface="Monaco"/>
              </a:rPr>
              <a:t>lock.xml</a:t>
            </a:r>
            <a:r>
              <a:rPr lang="en-US" sz="1200" b="1" dirty="0">
                <a:latin typeface="Monaco"/>
                <a:cs typeface="Monaco"/>
              </a:rPr>
              <a:t>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&lt;property name="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-cl-</a:t>
            </a:r>
            <a:r>
              <a:rPr lang="en-US" sz="1200" b="1" dirty="0" err="1">
                <a:latin typeface="Monaco"/>
                <a:cs typeface="Monaco"/>
              </a:rPr>
              <a:t>cache.jdbc.table.name</a:t>
            </a:r>
            <a:r>
              <a:rPr lang="en-US" sz="1200" b="1" dirty="0">
                <a:latin typeface="Monaco"/>
                <a:cs typeface="Monaco"/>
              </a:rPr>
              <a:t>" value="jcrlocks_db1"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&lt;property name="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-cl-</a:t>
            </a:r>
            <a:r>
              <a:rPr lang="en-US" sz="1200" b="1" dirty="0" err="1">
                <a:latin typeface="Monaco"/>
                <a:cs typeface="Monaco"/>
              </a:rPr>
              <a:t>cache.jdbc.table.create</a:t>
            </a:r>
            <a:r>
              <a:rPr lang="en-US" sz="1200" b="1" dirty="0">
                <a:latin typeface="Monaco"/>
                <a:cs typeface="Monaco"/>
              </a:rPr>
              <a:t>" value="true"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&lt;property name="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-cl-</a:t>
            </a:r>
            <a:r>
              <a:rPr lang="en-US" sz="1200" b="1" dirty="0" err="1">
                <a:latin typeface="Monaco"/>
                <a:cs typeface="Monaco"/>
              </a:rPr>
              <a:t>cache.jdbc.table.drop</a:t>
            </a:r>
            <a:r>
              <a:rPr lang="en-US" sz="1200" b="1" dirty="0">
                <a:latin typeface="Monaco"/>
                <a:cs typeface="Monaco"/>
              </a:rPr>
              <a:t>" value="false"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&lt;property name="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-cl-</a:t>
            </a:r>
            <a:r>
              <a:rPr lang="en-US" sz="1200" b="1" dirty="0" err="1">
                <a:latin typeface="Monaco"/>
                <a:cs typeface="Monaco"/>
              </a:rPr>
              <a:t>cache.jdbc.table.primarykey</a:t>
            </a:r>
            <a:r>
              <a:rPr lang="en-US" sz="1200" b="1" dirty="0">
                <a:latin typeface="Monaco"/>
                <a:cs typeface="Monaco"/>
              </a:rPr>
              <a:t>" value="jcrlocks_db1_pk"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&lt;property name="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-cl-</a:t>
            </a:r>
            <a:r>
              <a:rPr lang="en-US" sz="1200" b="1" dirty="0" err="1">
                <a:latin typeface="Monaco"/>
                <a:cs typeface="Monaco"/>
              </a:rPr>
              <a:t>cache.jdbc.fqn.column</a:t>
            </a:r>
            <a:r>
              <a:rPr lang="en-US" sz="1200" b="1" dirty="0">
                <a:latin typeface="Monaco"/>
                <a:cs typeface="Monaco"/>
              </a:rPr>
              <a:t>" value="</a:t>
            </a:r>
            <a:r>
              <a:rPr lang="en-US" sz="1200" b="1" dirty="0" err="1">
                <a:latin typeface="Monaco"/>
                <a:cs typeface="Monaco"/>
              </a:rPr>
              <a:t>fqn</a:t>
            </a:r>
            <a:r>
              <a:rPr lang="en-US" sz="1200" b="1" dirty="0">
                <a:latin typeface="Monaco"/>
                <a:cs typeface="Monaco"/>
              </a:rPr>
              <a:t>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&lt;property name="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-cl-</a:t>
            </a:r>
            <a:r>
              <a:rPr lang="en-US" sz="1200" b="1" dirty="0" err="1">
                <a:latin typeface="Monaco"/>
                <a:cs typeface="Monaco"/>
              </a:rPr>
              <a:t>cache.jdbc.node.column</a:t>
            </a:r>
            <a:r>
              <a:rPr lang="en-US" sz="1200" b="1" dirty="0">
                <a:latin typeface="Monaco"/>
                <a:cs typeface="Monaco"/>
              </a:rPr>
              <a:t>" value="node"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&lt;property name="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-cl-</a:t>
            </a:r>
            <a:r>
              <a:rPr lang="en-US" sz="1200" b="1" dirty="0" err="1">
                <a:latin typeface="Monaco"/>
                <a:cs typeface="Monaco"/>
              </a:rPr>
              <a:t>cache.jdbc.parent.column</a:t>
            </a:r>
            <a:r>
              <a:rPr lang="en-US" sz="1200" b="1" dirty="0">
                <a:latin typeface="Monaco"/>
                <a:cs typeface="Monaco"/>
              </a:rPr>
              <a:t>" value="parent"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&lt;property name="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-cl-</a:t>
            </a:r>
            <a:r>
              <a:rPr lang="en-US" sz="1200" b="1" dirty="0" err="1">
                <a:latin typeface="Monaco"/>
                <a:cs typeface="Monaco"/>
              </a:rPr>
              <a:t>cache.jdbc.datasource</a:t>
            </a:r>
            <a:r>
              <a:rPr lang="en-US" sz="1200" b="1" dirty="0">
                <a:latin typeface="Monaco"/>
                <a:cs typeface="Monaco"/>
              </a:rPr>
              <a:t>" value="</a:t>
            </a:r>
            <a:r>
              <a:rPr lang="en-US" sz="1200" b="1" dirty="0" err="1">
                <a:latin typeface="Monaco"/>
                <a:cs typeface="Monaco"/>
              </a:rPr>
              <a:t>jdbcjcr</a:t>
            </a:r>
            <a:r>
              <a:rPr lang="en-US" sz="1200" b="1" dirty="0">
                <a:latin typeface="Monaco"/>
                <a:cs typeface="Monaco"/>
              </a:rPr>
              <a:t>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&lt;property name="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-shareable" value="${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-shareable}"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&lt;/properties&gt;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&lt;/lock-manager&gt;</a:t>
            </a:r>
            <a:endParaRPr lang="en-GB" sz="1200" b="1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5986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r>
              <a:rPr lang="en-US" sz="3500" dirty="0" smtClean="0">
                <a:solidFill>
                  <a:srgbClr val="FFA300"/>
                </a:solidFill>
                <a:ea typeface="MS Gothic"/>
              </a:rPr>
              <a:t>Lock Manager</a:t>
            </a:r>
            <a:endParaRPr lang="en-US" sz="3600"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err="1" smtClean="0"/>
              <a:t>Configuration</a:t>
            </a:r>
            <a:r>
              <a:rPr lang="it-IT" sz="2400" b="1" dirty="0" smtClean="0"/>
              <a:t> (JBC)</a:t>
            </a:r>
          </a:p>
          <a:p>
            <a:pPr>
              <a:lnSpc>
                <a:spcPct val="100000"/>
              </a:lnSpc>
              <a:buSzPct val="25000"/>
            </a:pPr>
            <a:endParaRPr lang="it-IT" sz="2400" b="1" dirty="0"/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</a:t>
            </a:r>
            <a:r>
              <a:rPr lang="en-US" sz="1200" b="1" dirty="0" smtClean="0">
                <a:latin typeface="Monaco"/>
                <a:cs typeface="Monaco"/>
              </a:rPr>
              <a:t>&lt;</a:t>
            </a:r>
            <a:r>
              <a:rPr lang="en-US" sz="1200" b="1" dirty="0" err="1" smtClean="0">
                <a:latin typeface="Monaco"/>
                <a:cs typeface="Monaco"/>
              </a:rPr>
              <a:t>jbosscache</a:t>
            </a:r>
            <a:r>
              <a:rPr lang="en-US" sz="1200" b="1" dirty="0" smtClean="0">
                <a:latin typeface="Monaco"/>
                <a:cs typeface="Monaco"/>
              </a:rPr>
              <a:t> </a:t>
            </a:r>
            <a:r>
              <a:rPr lang="en-US" sz="1200" b="1" dirty="0" err="1">
                <a:latin typeface="Monaco"/>
                <a:cs typeface="Monaco"/>
              </a:rPr>
              <a:t>xmlns:xsi</a:t>
            </a:r>
            <a:r>
              <a:rPr lang="en-US" sz="1200" b="1" dirty="0">
                <a:latin typeface="Monaco"/>
                <a:cs typeface="Monaco"/>
              </a:rPr>
              <a:t>="http://www.w3.org/2001/</a:t>
            </a:r>
            <a:r>
              <a:rPr lang="en-US" sz="1200" b="1" dirty="0" err="1">
                <a:latin typeface="Monaco"/>
                <a:cs typeface="Monaco"/>
              </a:rPr>
              <a:t>XMLSchema</a:t>
            </a:r>
            <a:r>
              <a:rPr lang="en-US" sz="1200" b="1" dirty="0">
                <a:latin typeface="Monaco"/>
                <a:cs typeface="Monaco"/>
              </a:rPr>
              <a:t>-instance" </a:t>
            </a:r>
            <a:r>
              <a:rPr lang="en-US" sz="1200" b="1" dirty="0" err="1">
                <a:latin typeface="Monaco"/>
                <a:cs typeface="Monaco"/>
              </a:rPr>
              <a:t>xmlns</a:t>
            </a:r>
            <a:r>
              <a:rPr lang="en-US" sz="1200" b="1" dirty="0">
                <a:latin typeface="Monaco"/>
                <a:cs typeface="Monaco"/>
              </a:rPr>
              <a:t>="urn:jboss:jbosscache-core:config:3.1"&gt;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&lt;locking </a:t>
            </a:r>
            <a:r>
              <a:rPr lang="en-US" sz="1200" b="1" dirty="0" err="1">
                <a:latin typeface="Monaco"/>
                <a:cs typeface="Monaco"/>
              </a:rPr>
              <a:t>useLockStriping</a:t>
            </a:r>
            <a:r>
              <a:rPr lang="en-US" sz="1200" b="1" dirty="0">
                <a:latin typeface="Monaco"/>
                <a:cs typeface="Monaco"/>
              </a:rPr>
              <a:t>="false" </a:t>
            </a:r>
            <a:r>
              <a:rPr lang="en-US" sz="1200" b="1" dirty="0" err="1">
                <a:latin typeface="Monaco"/>
                <a:cs typeface="Monaco"/>
              </a:rPr>
              <a:t>concurrencyLevel</a:t>
            </a:r>
            <a:r>
              <a:rPr lang="en-US" sz="1200" b="1" dirty="0">
                <a:latin typeface="Monaco"/>
                <a:cs typeface="Monaco"/>
              </a:rPr>
              <a:t>="500" </a:t>
            </a:r>
            <a:r>
              <a:rPr lang="en-US" sz="1200" b="1" dirty="0" err="1">
                <a:latin typeface="Monaco"/>
                <a:cs typeface="Monaco"/>
              </a:rPr>
              <a:t>lockParentForChildInsertRemove</a:t>
            </a:r>
            <a:r>
              <a:rPr lang="en-US" sz="1200" b="1" dirty="0">
                <a:latin typeface="Monaco"/>
                <a:cs typeface="Monaco"/>
              </a:rPr>
              <a:t>="false"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</a:t>
            </a:r>
            <a:r>
              <a:rPr lang="en-US" sz="1200" b="1" dirty="0" err="1">
                <a:latin typeface="Monaco"/>
                <a:cs typeface="Monaco"/>
              </a:rPr>
              <a:t>lockAcquisitionTimeout</a:t>
            </a:r>
            <a:r>
              <a:rPr lang="en-US" sz="1200" b="1" dirty="0">
                <a:latin typeface="Monaco"/>
                <a:cs typeface="Monaco"/>
              </a:rPr>
              <a:t>="20000"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&lt;loaders passivation="false" shared="true"&gt;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	  &lt;preload&gt;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	     &lt;node </a:t>
            </a:r>
            <a:r>
              <a:rPr lang="en-US" sz="1200" b="1" dirty="0" err="1">
                <a:latin typeface="Monaco"/>
                <a:cs typeface="Monaco"/>
              </a:rPr>
              <a:t>fqn</a:t>
            </a:r>
            <a:r>
              <a:rPr lang="en-US" sz="1200" b="1" dirty="0">
                <a:latin typeface="Monaco"/>
                <a:cs typeface="Monaco"/>
              </a:rPr>
              <a:t>="/"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	  &lt;/preload&gt;   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&lt;loader class="org.exoplatform.services.jcr.impl.core.lock.jbosscache.JDBCCacheLoader" </a:t>
            </a:r>
            <a:r>
              <a:rPr lang="en-US" sz="1200" b="1" dirty="0" err="1">
                <a:latin typeface="Monaco"/>
                <a:cs typeface="Monaco"/>
              </a:rPr>
              <a:t>async</a:t>
            </a:r>
            <a:r>
              <a:rPr lang="en-US" sz="1200" b="1" dirty="0">
                <a:latin typeface="Monaco"/>
                <a:cs typeface="Monaco"/>
              </a:rPr>
              <a:t>="false" </a:t>
            </a:r>
            <a:r>
              <a:rPr lang="en-US" sz="1200" b="1" dirty="0" err="1">
                <a:latin typeface="Monaco"/>
                <a:cs typeface="Monaco"/>
              </a:rPr>
              <a:t>fetchPersistentState</a:t>
            </a:r>
            <a:r>
              <a:rPr lang="en-US" sz="1200" b="1" dirty="0">
                <a:latin typeface="Monaco"/>
                <a:cs typeface="Monaco"/>
              </a:rPr>
              <a:t>="false"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  </a:t>
            </a:r>
            <a:r>
              <a:rPr lang="en-US" sz="1200" b="1" dirty="0" err="1">
                <a:latin typeface="Monaco"/>
                <a:cs typeface="Monaco"/>
              </a:rPr>
              <a:t>ignoreModifications</a:t>
            </a:r>
            <a:r>
              <a:rPr lang="en-US" sz="1200" b="1" dirty="0">
                <a:latin typeface="Monaco"/>
                <a:cs typeface="Monaco"/>
              </a:rPr>
              <a:t>="false" </a:t>
            </a:r>
            <a:r>
              <a:rPr lang="en-US" sz="1200" b="1" dirty="0" err="1">
                <a:latin typeface="Monaco"/>
                <a:cs typeface="Monaco"/>
              </a:rPr>
              <a:t>purgeOnStartup</a:t>
            </a:r>
            <a:r>
              <a:rPr lang="en-US" sz="1200" b="1" dirty="0">
                <a:latin typeface="Monaco"/>
                <a:cs typeface="Monaco"/>
              </a:rPr>
              <a:t>="false"&gt;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  &lt;properties&gt;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     </a:t>
            </a:r>
            <a:r>
              <a:rPr lang="en-US" sz="1200" b="1" dirty="0" err="1">
                <a:latin typeface="Monaco"/>
                <a:cs typeface="Monaco"/>
              </a:rPr>
              <a:t>cache.jdbc.table.name</a:t>
            </a:r>
            <a:r>
              <a:rPr lang="en-US" sz="1200" b="1" dirty="0">
                <a:latin typeface="Monaco"/>
                <a:cs typeface="Monaco"/>
              </a:rPr>
              <a:t>=${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-cl-</a:t>
            </a:r>
            <a:r>
              <a:rPr lang="en-US" sz="1200" b="1" dirty="0" err="1">
                <a:latin typeface="Monaco"/>
                <a:cs typeface="Monaco"/>
              </a:rPr>
              <a:t>cache.jdbc.table.name</a:t>
            </a:r>
            <a:r>
              <a:rPr lang="en-US" sz="1200" b="1" dirty="0">
                <a:latin typeface="Monaco"/>
                <a:cs typeface="Monaco"/>
              </a:rPr>
              <a:t>}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     </a:t>
            </a:r>
            <a:r>
              <a:rPr lang="en-US" sz="1200" b="1" dirty="0" err="1">
                <a:latin typeface="Monaco"/>
                <a:cs typeface="Monaco"/>
              </a:rPr>
              <a:t>cache.jdbc.table.create</a:t>
            </a:r>
            <a:r>
              <a:rPr lang="en-US" sz="1200" b="1" dirty="0">
                <a:latin typeface="Monaco"/>
                <a:cs typeface="Monaco"/>
              </a:rPr>
              <a:t>=${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-cl-</a:t>
            </a:r>
            <a:r>
              <a:rPr lang="en-US" sz="1200" b="1" dirty="0" err="1">
                <a:latin typeface="Monaco"/>
                <a:cs typeface="Monaco"/>
              </a:rPr>
              <a:t>cache.jdbc.table.create</a:t>
            </a:r>
            <a:r>
              <a:rPr lang="en-US" sz="1200" b="1" dirty="0">
                <a:latin typeface="Monaco"/>
                <a:cs typeface="Monaco"/>
              </a:rPr>
              <a:t>}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     </a:t>
            </a:r>
            <a:r>
              <a:rPr lang="en-US" sz="1200" b="1" dirty="0" err="1">
                <a:latin typeface="Monaco"/>
                <a:cs typeface="Monaco"/>
              </a:rPr>
              <a:t>cache.jdbc.table.drop</a:t>
            </a:r>
            <a:r>
              <a:rPr lang="en-US" sz="1200" b="1" dirty="0">
                <a:latin typeface="Monaco"/>
                <a:cs typeface="Monaco"/>
              </a:rPr>
              <a:t>=${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-cl-</a:t>
            </a:r>
            <a:r>
              <a:rPr lang="en-US" sz="1200" b="1" dirty="0" err="1">
                <a:latin typeface="Monaco"/>
                <a:cs typeface="Monaco"/>
              </a:rPr>
              <a:t>cache.jdbc.table.drop</a:t>
            </a:r>
            <a:r>
              <a:rPr lang="en-US" sz="1200" b="1" dirty="0">
                <a:latin typeface="Monaco"/>
                <a:cs typeface="Monaco"/>
              </a:rPr>
              <a:t>}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     </a:t>
            </a:r>
            <a:r>
              <a:rPr lang="en-US" sz="1200" b="1" dirty="0" err="1">
                <a:latin typeface="Monaco"/>
                <a:cs typeface="Monaco"/>
              </a:rPr>
              <a:t>cache.jdbc.table.primarykey</a:t>
            </a:r>
            <a:r>
              <a:rPr lang="en-US" sz="1200" b="1" dirty="0">
                <a:latin typeface="Monaco"/>
                <a:cs typeface="Monaco"/>
              </a:rPr>
              <a:t>=${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-cl-</a:t>
            </a:r>
            <a:r>
              <a:rPr lang="en-US" sz="1200" b="1" dirty="0" err="1">
                <a:latin typeface="Monaco"/>
                <a:cs typeface="Monaco"/>
              </a:rPr>
              <a:t>cache.jdbc.table.primarykey</a:t>
            </a:r>
            <a:r>
              <a:rPr lang="en-US" sz="1200" b="1" dirty="0">
                <a:latin typeface="Monaco"/>
                <a:cs typeface="Monaco"/>
              </a:rPr>
              <a:t>}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     </a:t>
            </a:r>
            <a:r>
              <a:rPr lang="en-US" sz="1200" b="1" dirty="0" err="1">
                <a:latin typeface="Monaco"/>
                <a:cs typeface="Monaco"/>
              </a:rPr>
              <a:t>cache.jdbc.fqn.column</a:t>
            </a:r>
            <a:r>
              <a:rPr lang="en-US" sz="1200" b="1" dirty="0">
                <a:latin typeface="Monaco"/>
                <a:cs typeface="Monaco"/>
              </a:rPr>
              <a:t>=${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-cl-</a:t>
            </a:r>
            <a:r>
              <a:rPr lang="en-US" sz="1200" b="1" dirty="0" err="1">
                <a:latin typeface="Monaco"/>
                <a:cs typeface="Monaco"/>
              </a:rPr>
              <a:t>cache.jdbc.fqn.column</a:t>
            </a:r>
            <a:r>
              <a:rPr lang="en-US" sz="1200" b="1" dirty="0">
                <a:latin typeface="Monaco"/>
                <a:cs typeface="Monaco"/>
              </a:rPr>
              <a:t>}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     </a:t>
            </a:r>
            <a:r>
              <a:rPr lang="en-US" sz="1200" b="1" dirty="0" err="1">
                <a:latin typeface="Monaco"/>
                <a:cs typeface="Monaco"/>
              </a:rPr>
              <a:t>cache.jdbc.fqn.type</a:t>
            </a:r>
            <a:r>
              <a:rPr lang="en-US" sz="1200" b="1" dirty="0">
                <a:latin typeface="Monaco"/>
                <a:cs typeface="Monaco"/>
              </a:rPr>
              <a:t>=${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-cl-</a:t>
            </a:r>
            <a:r>
              <a:rPr lang="en-US" sz="1200" b="1" dirty="0" err="1">
                <a:latin typeface="Monaco"/>
                <a:cs typeface="Monaco"/>
              </a:rPr>
              <a:t>cache.jdbc.fqn.type</a:t>
            </a:r>
            <a:r>
              <a:rPr lang="en-US" sz="1200" b="1" dirty="0">
                <a:latin typeface="Monaco"/>
                <a:cs typeface="Monaco"/>
              </a:rPr>
              <a:t>}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     </a:t>
            </a:r>
            <a:r>
              <a:rPr lang="en-US" sz="1200" b="1" dirty="0" err="1">
                <a:latin typeface="Monaco"/>
                <a:cs typeface="Monaco"/>
              </a:rPr>
              <a:t>cache.jdbc.node.column</a:t>
            </a:r>
            <a:r>
              <a:rPr lang="en-US" sz="1200" b="1" dirty="0">
                <a:latin typeface="Monaco"/>
                <a:cs typeface="Monaco"/>
              </a:rPr>
              <a:t>=${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-cl-</a:t>
            </a:r>
            <a:r>
              <a:rPr lang="en-US" sz="1200" b="1" dirty="0" err="1">
                <a:latin typeface="Monaco"/>
                <a:cs typeface="Monaco"/>
              </a:rPr>
              <a:t>cache.jdbc.node.column</a:t>
            </a:r>
            <a:r>
              <a:rPr lang="en-US" sz="1200" b="1" dirty="0">
                <a:latin typeface="Monaco"/>
                <a:cs typeface="Monaco"/>
              </a:rPr>
              <a:t>}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     </a:t>
            </a:r>
            <a:r>
              <a:rPr lang="en-US" sz="1200" b="1" dirty="0" err="1">
                <a:latin typeface="Monaco"/>
                <a:cs typeface="Monaco"/>
              </a:rPr>
              <a:t>cache.jdbc.node.type</a:t>
            </a:r>
            <a:r>
              <a:rPr lang="en-US" sz="1200" b="1" dirty="0">
                <a:latin typeface="Monaco"/>
                <a:cs typeface="Monaco"/>
              </a:rPr>
              <a:t>=${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-cl-</a:t>
            </a:r>
            <a:r>
              <a:rPr lang="en-US" sz="1200" b="1" dirty="0" err="1">
                <a:latin typeface="Monaco"/>
                <a:cs typeface="Monaco"/>
              </a:rPr>
              <a:t>cache.jdbc.node.type</a:t>
            </a:r>
            <a:r>
              <a:rPr lang="en-US" sz="1200" b="1" dirty="0">
                <a:latin typeface="Monaco"/>
                <a:cs typeface="Monaco"/>
              </a:rPr>
              <a:t>}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     </a:t>
            </a:r>
            <a:r>
              <a:rPr lang="en-US" sz="1200" b="1" dirty="0" err="1">
                <a:latin typeface="Monaco"/>
                <a:cs typeface="Monaco"/>
              </a:rPr>
              <a:t>cache.jdbc.parent.column</a:t>
            </a:r>
            <a:r>
              <a:rPr lang="en-US" sz="1200" b="1" dirty="0">
                <a:latin typeface="Monaco"/>
                <a:cs typeface="Monaco"/>
              </a:rPr>
              <a:t>=${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-cl-</a:t>
            </a:r>
            <a:r>
              <a:rPr lang="en-US" sz="1200" b="1" dirty="0" err="1">
                <a:latin typeface="Monaco"/>
                <a:cs typeface="Monaco"/>
              </a:rPr>
              <a:t>cache.jdbc.parent.column</a:t>
            </a:r>
            <a:r>
              <a:rPr lang="en-US" sz="1200" b="1" dirty="0">
                <a:latin typeface="Monaco"/>
                <a:cs typeface="Monaco"/>
              </a:rPr>
              <a:t>}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     </a:t>
            </a:r>
            <a:r>
              <a:rPr lang="en-US" sz="1200" b="1" dirty="0" err="1">
                <a:latin typeface="Monaco"/>
                <a:cs typeface="Monaco"/>
              </a:rPr>
              <a:t>cache.jdbc.datasource</a:t>
            </a:r>
            <a:r>
              <a:rPr lang="en-US" sz="1200" b="1" dirty="0">
                <a:latin typeface="Monaco"/>
                <a:cs typeface="Monaco"/>
              </a:rPr>
              <a:t>=${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-cl-</a:t>
            </a:r>
            <a:r>
              <a:rPr lang="en-US" sz="1200" b="1" dirty="0" err="1">
                <a:latin typeface="Monaco"/>
                <a:cs typeface="Monaco"/>
              </a:rPr>
              <a:t>cache.jdbc.datasource</a:t>
            </a:r>
            <a:r>
              <a:rPr lang="en-US" sz="1200" b="1" dirty="0">
                <a:latin typeface="Monaco"/>
                <a:cs typeface="Monaco"/>
              </a:rPr>
              <a:t>}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			&lt;/properties&gt;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&lt;/loader&gt;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&lt;/loaders&gt;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&lt;/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&gt;</a:t>
            </a:r>
            <a:endParaRPr lang="en-GB" sz="1200" b="1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1698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 smtClean="0">
                <a:solidFill>
                  <a:srgbClr val="FFA300"/>
                </a:solidFill>
                <a:ea typeface="MS Gothic"/>
              </a:rPr>
              <a:t>Lock 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Manager</a:t>
            </a:r>
            <a:endParaRPr lang="en-US" sz="3600"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err="1" smtClean="0"/>
              <a:t>Main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classes</a:t>
            </a:r>
            <a:r>
              <a:rPr lang="it-IT" sz="2400" b="1" dirty="0" smtClean="0"/>
              <a:t>/</a:t>
            </a:r>
            <a:r>
              <a:rPr lang="it-IT" sz="2400" b="1" dirty="0" err="1" smtClean="0"/>
              <a:t>packages</a:t>
            </a:r>
            <a:endParaRPr lang="it-IT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GB" sz="2400" b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/>
              <a:t>org.exoplatform.services.jcr.impl.core.lock.WorkspaceLockManager</a:t>
            </a:r>
            <a:r>
              <a:rPr lang="fr-FR" sz="2200" b="1" i="1" dirty="0" smtClean="0"/>
              <a:t> (interface)</a:t>
            </a:r>
            <a:endParaRPr lang="hu-HU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 smtClean="0"/>
              <a:t>org.exoplatform.services.jcr.impl.core.lock.SessionLockManager (interface)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 smtClean="0"/>
              <a:t>org.exoplatform.services.jcr.impl.core.lock.cacheable.CacheableLockManager (interface)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 smtClean="0"/>
              <a:t>org.exoplatform.services.jcr.impl.core.lock.cacheable.AbstractCacheableLockManager (abstract class)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 smtClean="0"/>
              <a:t>org.exoplatform.services.jcr.impl.core.lock.jbosscache.CacheableLockManagerImpl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pl-PL" sz="2200" b="1" i="1" dirty="0"/>
              <a:t>org.exoplatform.services.jcr.impl.core.lock.infinispan.ISPNCacheableLockManagerImpl</a:t>
            </a:r>
            <a:endParaRPr lang="hu-HU" sz="22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51864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001000" y="6886440"/>
            <a:ext cx="2598480" cy="5202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98000"/>
              </a:lnSpc>
            </a:pPr>
            <a:fld id="{678A55B7-472F-4E37-9249-7AC1EF1F62C3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53</a:t>
            </a:fld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550800" y="4692600"/>
            <a:ext cx="10043640" cy="1491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</a:pPr>
            <a:r>
              <a:rPr lang="fr-FR" sz="4800" dirty="0" err="1" smtClean="0">
                <a:solidFill>
                  <a:srgbClr val="FFFFFF"/>
                </a:solidFill>
                <a:ea typeface="MS Gothic"/>
              </a:rPr>
              <a:t>Initializer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22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fr-FR" sz="3500" dirty="0" err="1" smtClean="0">
                <a:solidFill>
                  <a:srgbClr val="FFA300"/>
                </a:solidFill>
                <a:ea typeface="MS Gothic"/>
              </a:rPr>
              <a:t>Initializer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smtClean="0"/>
              <a:t>OPTIONAL</a:t>
            </a:r>
          </a:p>
          <a:p>
            <a:pPr>
              <a:lnSpc>
                <a:spcPct val="100000"/>
              </a:lnSpc>
              <a:buSzPct val="25000"/>
            </a:pPr>
            <a:endParaRPr lang="it-IT" sz="2400" b="1" dirty="0" smtClean="0"/>
          </a:p>
          <a:p>
            <a:pPr>
              <a:lnSpc>
                <a:spcPct val="100000"/>
              </a:lnSpc>
              <a:buSzPct val="25000"/>
            </a:pPr>
            <a:r>
              <a:rPr lang="it-IT" sz="2400" b="1" dirty="0" err="1" smtClean="0"/>
              <a:t>Purpose</a:t>
            </a:r>
            <a:endParaRPr lang="en-GB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GB" sz="2400" b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200" b="1" i="1" dirty="0" smtClean="0"/>
              <a:t>Initializes the workspace (root node)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endParaRPr lang="en-GB" sz="2200" b="1" i="1" dirty="0"/>
          </a:p>
          <a:p>
            <a:pPr>
              <a:lnSpc>
                <a:spcPct val="100000"/>
              </a:lnSpc>
              <a:buSzPct val="25000"/>
            </a:pPr>
            <a:r>
              <a:rPr lang="it-IT" sz="2400" b="1" dirty="0" err="1" smtClean="0"/>
              <a:t>Configuration</a:t>
            </a:r>
            <a:endParaRPr lang="it-IT" sz="2400" b="1" dirty="0" smtClean="0"/>
          </a:p>
          <a:p>
            <a:pPr>
              <a:lnSpc>
                <a:spcPct val="100000"/>
              </a:lnSpc>
              <a:buSzPct val="25000"/>
            </a:pPr>
            <a:r>
              <a:rPr lang="en-US" sz="2400" b="1" i="1" dirty="0"/>
              <a:t> </a:t>
            </a:r>
            <a:r>
              <a:rPr lang="en-US" sz="1400" b="1" i="1" dirty="0">
                <a:latin typeface="Monaco"/>
                <a:cs typeface="Monaco"/>
              </a:rPr>
              <a:t>&lt;initializer class="org.exoplatform.services.jcr.impl.core.ScratchWorkspaceInitializer"&gt;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i="1" dirty="0">
                <a:latin typeface="Monaco"/>
                <a:cs typeface="Monaco"/>
              </a:rPr>
              <a:t>    &lt;properties&gt;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i="1" dirty="0">
                <a:latin typeface="Monaco"/>
                <a:cs typeface="Monaco"/>
              </a:rPr>
              <a:t>       &lt;property name="root-</a:t>
            </a:r>
            <a:r>
              <a:rPr lang="en-US" sz="1400" b="1" i="1" dirty="0" err="1">
                <a:latin typeface="Monaco"/>
                <a:cs typeface="Monaco"/>
              </a:rPr>
              <a:t>nodetype</a:t>
            </a:r>
            <a:r>
              <a:rPr lang="en-US" sz="1400" b="1" i="1" dirty="0">
                <a:latin typeface="Monaco"/>
                <a:cs typeface="Monaco"/>
              </a:rPr>
              <a:t>" value="</a:t>
            </a:r>
            <a:r>
              <a:rPr lang="en-US" sz="1400" b="1" i="1" dirty="0" err="1">
                <a:latin typeface="Monaco"/>
                <a:cs typeface="Monaco"/>
              </a:rPr>
              <a:t>nt:unstructured</a:t>
            </a:r>
            <a:r>
              <a:rPr lang="en-US" sz="1400" b="1" i="1" dirty="0">
                <a:latin typeface="Monaco"/>
                <a:cs typeface="Monaco"/>
              </a:rPr>
              <a:t>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i="1" dirty="0">
                <a:latin typeface="Monaco"/>
                <a:cs typeface="Monaco"/>
              </a:rPr>
              <a:t>       &lt;property name="root-permissions"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i="1" dirty="0">
                <a:latin typeface="Monaco"/>
                <a:cs typeface="Monaco"/>
              </a:rPr>
              <a:t>          value="*:/platform/administrators read;*:/platform/administrators </a:t>
            </a:r>
            <a:r>
              <a:rPr lang="en-US" sz="1400" b="1" i="1" dirty="0" err="1">
                <a:latin typeface="Monaco"/>
                <a:cs typeface="Monaco"/>
              </a:rPr>
              <a:t>add_node</a:t>
            </a:r>
            <a:r>
              <a:rPr lang="en-US" sz="1400" b="1" i="1" dirty="0">
                <a:latin typeface="Monaco"/>
                <a:cs typeface="Monaco"/>
              </a:rPr>
              <a:t>;*:/platform/administrators </a:t>
            </a:r>
            <a:r>
              <a:rPr lang="en-US" sz="1400" b="1" i="1" dirty="0" err="1">
                <a:latin typeface="Monaco"/>
                <a:cs typeface="Monaco"/>
              </a:rPr>
              <a:t>set_property</a:t>
            </a:r>
            <a:r>
              <a:rPr lang="en-US" sz="1400" b="1" i="1" dirty="0">
                <a:latin typeface="Monaco"/>
                <a:cs typeface="Monaco"/>
              </a:rPr>
              <a:t>;*:/platform/administrators remove"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i="1" dirty="0">
                <a:latin typeface="Monaco"/>
                <a:cs typeface="Monaco"/>
              </a:rPr>
              <a:t>    &lt;/properties&gt;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i="1" dirty="0">
                <a:latin typeface="Monaco"/>
                <a:cs typeface="Monaco"/>
              </a:rPr>
              <a:t> &lt;/initializer&gt;</a:t>
            </a:r>
            <a:endParaRPr lang="en-GB" sz="1400" b="1" i="1" dirty="0" smtClean="0">
              <a:latin typeface="Monaco"/>
              <a:cs typeface="Monaco"/>
            </a:endParaRP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endParaRPr lang="en-GB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endParaRPr lang="en-GB" sz="2200" b="1" i="1" dirty="0"/>
          </a:p>
        </p:txBody>
      </p:sp>
    </p:spTree>
    <p:extLst>
      <p:ext uri="{BB962C8B-B14F-4D97-AF65-F5344CB8AC3E}">
        <p14:creationId xmlns:p14="http://schemas.microsoft.com/office/powerpoint/2010/main" val="296425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001000" y="6886440"/>
            <a:ext cx="2598480" cy="5202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98000"/>
              </a:lnSpc>
            </a:pPr>
            <a:fld id="{678A55B7-472F-4E37-9249-7AC1EF1F62C3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55</a:t>
            </a:fld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550800" y="4692600"/>
            <a:ext cx="10043640" cy="1491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</a:pPr>
            <a:r>
              <a:rPr lang="en-US" sz="4800" dirty="0">
                <a:solidFill>
                  <a:srgbClr val="FFFFFF"/>
                </a:solidFill>
                <a:ea typeface="MS Gothic"/>
              </a:rPr>
              <a:t>Advanced internal architecture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244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Advanced internal architecture</a:t>
            </a:r>
            <a:endParaRPr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198432" y="1097905"/>
            <a:ext cx="10754993" cy="16931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Session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Level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490319" y="1230183"/>
            <a:ext cx="9457721" cy="7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Session Data Manager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490321" y="1997392"/>
            <a:ext cx="9457720" cy="7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Transaction Data Manager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98432" y="2864089"/>
            <a:ext cx="10754993" cy="31413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Workspace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Level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90320" y="2996366"/>
            <a:ext cx="9457720" cy="2837083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err="1" smtClean="0"/>
              <a:t>Workspace</a:t>
            </a:r>
            <a:r>
              <a:rPr lang="fr-FR" dirty="0" smtClean="0"/>
              <a:t> Storage Data Manager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14354" y="3763576"/>
            <a:ext cx="8936308" cy="1912824"/>
          </a:xfrm>
          <a:prstGeom prst="roundRect">
            <a:avLst/>
          </a:prstGeom>
          <a:solidFill>
            <a:srgbClr val="CAA2A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err="1" smtClean="0"/>
              <a:t>Workspace</a:t>
            </a:r>
            <a:r>
              <a:rPr lang="fr-FR" dirty="0" smtClean="0"/>
              <a:t> Persistent Data Manager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833413" y="4246114"/>
            <a:ext cx="4193521" cy="1298006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Workspace</a:t>
            </a:r>
            <a:r>
              <a:rPr lang="fr-FR" dirty="0" smtClean="0"/>
              <a:t> Storage Cache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5357655" y="4246114"/>
            <a:ext cx="4293006" cy="1298006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Workspace</a:t>
            </a:r>
            <a:r>
              <a:rPr lang="fr-FR" dirty="0" smtClean="0"/>
              <a:t> Data Container</a:t>
            </a:r>
            <a:endParaRPr lang="fr-FR" dirty="0"/>
          </a:p>
        </p:txBody>
      </p:sp>
      <p:sp>
        <p:nvSpPr>
          <p:cNvPr id="7" name="Disque magnétique 6"/>
          <p:cNvSpPr/>
          <p:nvPr/>
        </p:nvSpPr>
        <p:spPr>
          <a:xfrm>
            <a:off x="6706989" y="6005411"/>
            <a:ext cx="1680053" cy="744926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DB</a:t>
            </a:r>
            <a:endParaRPr lang="fr-FR" dirty="0"/>
          </a:p>
        </p:txBody>
      </p:sp>
      <p:sp>
        <p:nvSpPr>
          <p:cNvPr id="12" name="Flèche droite à entaille 11"/>
          <p:cNvSpPr/>
          <p:nvPr/>
        </p:nvSpPr>
        <p:spPr>
          <a:xfrm rot="5400000">
            <a:off x="7097007" y="5491926"/>
            <a:ext cx="806896" cy="484632"/>
          </a:xfrm>
          <a:prstGeom prst="notchedRightArrow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à entaille 16"/>
          <p:cNvSpPr/>
          <p:nvPr/>
        </p:nvSpPr>
        <p:spPr>
          <a:xfrm rot="5400000">
            <a:off x="1488326" y="1040724"/>
            <a:ext cx="608361" cy="484632"/>
          </a:xfrm>
          <a:prstGeom prst="notchedRightArrow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droite à entaille 17"/>
          <p:cNvSpPr/>
          <p:nvPr/>
        </p:nvSpPr>
        <p:spPr>
          <a:xfrm rot="5400000">
            <a:off x="1481711" y="1761633"/>
            <a:ext cx="621591" cy="484632"/>
          </a:xfrm>
          <a:prstGeom prst="notchedRightArrow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droite à entaille 18"/>
          <p:cNvSpPr/>
          <p:nvPr/>
        </p:nvSpPr>
        <p:spPr>
          <a:xfrm rot="5400000">
            <a:off x="909746" y="3253319"/>
            <a:ext cx="1765522" cy="484632"/>
          </a:xfrm>
          <a:prstGeom prst="notchedRightArrow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Double flèche horizontale 14"/>
          <p:cNvSpPr/>
          <p:nvPr/>
        </p:nvSpPr>
        <p:spPr>
          <a:xfrm>
            <a:off x="4604062" y="4695860"/>
            <a:ext cx="1216152" cy="484632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7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001000" y="6886440"/>
            <a:ext cx="2598480" cy="5202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98000"/>
              </a:lnSpc>
            </a:pPr>
            <a:fld id="{678A55B7-472F-4E37-9249-7AC1EF1F62C3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57</a:t>
            </a:fld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550800" y="4692600"/>
            <a:ext cx="10043640" cy="1491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</a:pPr>
            <a:r>
              <a:rPr lang="en-US" sz="4800" dirty="0">
                <a:solidFill>
                  <a:srgbClr val="FFFFFF"/>
                </a:solidFill>
                <a:ea typeface="MS Gothic"/>
              </a:rPr>
              <a:t>Building </a:t>
            </a:r>
            <a:r>
              <a:rPr lang="en-US" sz="4800" dirty="0" err="1">
                <a:solidFill>
                  <a:srgbClr val="FFFFFF"/>
                </a:solidFill>
                <a:ea typeface="MS Gothic"/>
              </a:rPr>
              <a:t>eXo</a:t>
            </a:r>
            <a:r>
              <a:rPr lang="en-US" sz="4800" dirty="0">
                <a:solidFill>
                  <a:srgbClr val="FFFFFF"/>
                </a:solidFill>
                <a:ea typeface="MS Gothic"/>
              </a:rPr>
              <a:t> JCR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90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fr-FR" sz="3500" dirty="0" smtClean="0">
                <a:solidFill>
                  <a:srgbClr val="FFA300"/>
                </a:solidFill>
                <a:ea typeface="MS Gothic"/>
              </a:rPr>
              <a:t>Building </a:t>
            </a:r>
            <a:r>
              <a:rPr lang="fr-FR" sz="3500" dirty="0" err="1" smtClean="0">
                <a:solidFill>
                  <a:srgbClr val="FFA300"/>
                </a:solidFill>
                <a:ea typeface="MS Gothic"/>
              </a:rPr>
              <a:t>eXo</a:t>
            </a:r>
            <a:r>
              <a:rPr lang="fr-FR" sz="3500" dirty="0" smtClean="0">
                <a:solidFill>
                  <a:srgbClr val="FFA300"/>
                </a:solidFill>
                <a:ea typeface="MS Gothic"/>
              </a:rPr>
              <a:t> JCR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en-US" sz="2400" b="1" dirty="0" smtClean="0"/>
              <a:t>Testing profiles</a:t>
            </a:r>
          </a:p>
          <a:p>
            <a:pPr>
              <a:lnSpc>
                <a:spcPct val="100000"/>
              </a:lnSpc>
              <a:buSzPct val="25000"/>
            </a:pPr>
            <a:endParaRPr lang="en-US" sz="2400" b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 smtClean="0"/>
              <a:t>&lt;default&gt; : </a:t>
            </a:r>
            <a:r>
              <a:rPr lang="en-US" sz="2200" i="1" dirty="0" smtClean="0"/>
              <a:t>runs </a:t>
            </a:r>
            <a:r>
              <a:rPr lang="en-US" sz="2200" i="1" dirty="0" err="1" smtClean="0"/>
              <a:t>eXo</a:t>
            </a:r>
            <a:r>
              <a:rPr lang="en-US" sz="2200" i="1" dirty="0" smtClean="0"/>
              <a:t> JCR tests only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 smtClean="0"/>
              <a:t>run-</a:t>
            </a:r>
            <a:r>
              <a:rPr lang="en-US" sz="2200" b="1" i="1" dirty="0" err="1" smtClean="0"/>
              <a:t>tck</a:t>
            </a:r>
            <a:r>
              <a:rPr lang="en-US" sz="2200" b="1" i="1" dirty="0" smtClean="0"/>
              <a:t> : </a:t>
            </a:r>
            <a:r>
              <a:rPr lang="en-US" sz="2200" i="1" dirty="0" smtClean="0"/>
              <a:t>runs TCK tests only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 smtClean="0"/>
              <a:t>run-all : </a:t>
            </a:r>
            <a:r>
              <a:rPr lang="en-US" sz="2200" i="1" dirty="0" smtClean="0"/>
              <a:t>runs both </a:t>
            </a:r>
            <a:r>
              <a:rPr lang="en-US" sz="2200" i="1" dirty="0" err="1" smtClean="0"/>
              <a:t>eXo</a:t>
            </a:r>
            <a:r>
              <a:rPr lang="en-US" sz="2200" i="1" dirty="0" smtClean="0"/>
              <a:t> and TCK tests</a:t>
            </a:r>
            <a:endParaRPr lang="en-US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endParaRPr lang="en-US" sz="2200" b="1" i="1" dirty="0" smtClean="0"/>
          </a:p>
          <a:p>
            <a:pPr>
              <a:lnSpc>
                <a:spcPct val="100000"/>
              </a:lnSpc>
              <a:buSzPct val="25000"/>
            </a:pPr>
            <a:r>
              <a:rPr lang="en-US" sz="2400" b="1" dirty="0" smtClean="0"/>
              <a:t>Overrides default configuration</a:t>
            </a:r>
          </a:p>
          <a:p>
            <a:pPr>
              <a:lnSpc>
                <a:spcPct val="100000"/>
              </a:lnSpc>
              <a:buSzPct val="25000"/>
            </a:pPr>
            <a:endParaRPr lang="en-US" sz="2400" b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 smtClean="0"/>
              <a:t>cache</a:t>
            </a:r>
            <a:r>
              <a:rPr lang="en-US" sz="2200" b="1" i="1" dirty="0"/>
              <a:t>-disabled : </a:t>
            </a:r>
            <a:r>
              <a:rPr lang="en-US" sz="2200" i="1" dirty="0"/>
              <a:t>disables Workspace Cache if any </a:t>
            </a:r>
            <a:r>
              <a:rPr lang="en-US" sz="2200" i="1" dirty="0" smtClean="0"/>
              <a:t>configured</a:t>
            </a:r>
            <a:endParaRPr lang="en-US" sz="2200" i="1" dirty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/>
              <a:t>value-storage-disabled : </a:t>
            </a:r>
            <a:r>
              <a:rPr lang="en-US" sz="2200" i="1" dirty="0"/>
              <a:t>disables all values-storages if any defined in </a:t>
            </a:r>
            <a:r>
              <a:rPr lang="en-US" sz="2200" i="1" dirty="0" smtClean="0"/>
              <a:t>configuration</a:t>
            </a:r>
            <a:endParaRPr lang="en-US" sz="2200" i="1" dirty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/>
              <a:t>batch-update: </a:t>
            </a:r>
            <a:r>
              <a:rPr lang="en-US" sz="2200" i="1" dirty="0"/>
              <a:t>sets the batch size to 1000 which also enables update batching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/>
              <a:t>oracle-batch-update: </a:t>
            </a:r>
            <a:r>
              <a:rPr lang="en-US" sz="2200" i="1" dirty="0"/>
              <a:t>sets the batch size to 1000 which also enables update batching and excludes known failing tests</a:t>
            </a:r>
            <a:endParaRPr lang="en-GB" sz="2200" i="1" dirty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endParaRPr lang="en-GB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endParaRPr lang="en-GB" sz="2200" b="1" i="1" dirty="0"/>
          </a:p>
        </p:txBody>
      </p:sp>
    </p:spTree>
    <p:extLst>
      <p:ext uri="{BB962C8B-B14F-4D97-AF65-F5344CB8AC3E}">
        <p14:creationId xmlns:p14="http://schemas.microsoft.com/office/powerpoint/2010/main" val="349575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fr-FR" sz="3500" dirty="0" smtClean="0">
                <a:solidFill>
                  <a:srgbClr val="FFA300"/>
                </a:solidFill>
                <a:ea typeface="MS Gothic"/>
              </a:rPr>
              <a:t>Building </a:t>
            </a:r>
            <a:r>
              <a:rPr lang="fr-FR" sz="3500" dirty="0" err="1" smtClean="0">
                <a:solidFill>
                  <a:srgbClr val="FFA300"/>
                </a:solidFill>
                <a:ea typeface="MS Gothic"/>
              </a:rPr>
              <a:t>eXo</a:t>
            </a:r>
            <a:r>
              <a:rPr lang="fr-FR" sz="3500" dirty="0" smtClean="0">
                <a:solidFill>
                  <a:srgbClr val="FFA300"/>
                </a:solidFill>
                <a:ea typeface="MS Gothic"/>
              </a:rPr>
              <a:t> JCR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smtClean="0"/>
              <a:t>JBC </a:t>
            </a:r>
            <a:r>
              <a:rPr lang="it-IT" sz="2400" b="1" dirty="0" err="1" smtClean="0"/>
              <a:t>profiles</a:t>
            </a:r>
            <a:endParaRPr lang="en-GB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GB" sz="2400" b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/>
              <a:t>&lt;default&gt; :</a:t>
            </a:r>
            <a:r>
              <a:rPr lang="en-US" sz="2200" i="1" dirty="0"/>
              <a:t> non-clustered configuration with "isolated database" workspace container that is placed in /</a:t>
            </a:r>
            <a:r>
              <a:rPr lang="en-US" sz="2200" i="1" dirty="0" err="1"/>
              <a:t>conf</a:t>
            </a:r>
            <a:r>
              <a:rPr lang="en-US" sz="2200" i="1" dirty="0"/>
              <a:t>/standalone/test-configuration-</a:t>
            </a:r>
            <a:r>
              <a:rPr lang="en-US" sz="2200" i="1" dirty="0" err="1"/>
              <a:t>ijdbc</a:t>
            </a:r>
            <a:r>
              <a:rPr lang="en-US" sz="2200" i="1" dirty="0"/>
              <a:t>-</a:t>
            </a:r>
            <a:r>
              <a:rPr lang="en-US" sz="2200" i="1" dirty="0" err="1"/>
              <a:t>jbc.xm</a:t>
            </a:r>
            <a:r>
              <a:rPr lang="en-US" sz="2200" b="1" i="1" dirty="0" err="1"/>
              <a:t>l</a:t>
            </a:r>
            <a:endParaRPr lang="en-US" sz="2200" b="1" i="1" dirty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 err="1"/>
              <a:t>sjdbc</a:t>
            </a:r>
            <a:r>
              <a:rPr lang="en-US" sz="2200" b="1" i="1" dirty="0"/>
              <a:t> : </a:t>
            </a:r>
            <a:r>
              <a:rPr lang="en-US" sz="2200" i="1" dirty="0"/>
              <a:t>non-clustered configuration with single-</a:t>
            </a:r>
            <a:r>
              <a:rPr lang="en-US" sz="2200" i="1" dirty="0" err="1"/>
              <a:t>db</a:t>
            </a:r>
            <a:r>
              <a:rPr lang="en-US" sz="2200" i="1" dirty="0"/>
              <a:t> workspace container that is placed in /</a:t>
            </a:r>
            <a:r>
              <a:rPr lang="en-US" sz="2200" i="1" dirty="0" err="1"/>
              <a:t>conf</a:t>
            </a:r>
            <a:r>
              <a:rPr lang="en-US" sz="2200" i="1" dirty="0"/>
              <a:t>/standalone/test-configuration-</a:t>
            </a:r>
            <a:r>
              <a:rPr lang="en-US" sz="2200" i="1" dirty="0" err="1"/>
              <a:t>sjdbc</a:t>
            </a:r>
            <a:r>
              <a:rPr lang="en-US" sz="2200" i="1" dirty="0"/>
              <a:t>-</a:t>
            </a:r>
            <a:r>
              <a:rPr lang="en-US" sz="2200" i="1" dirty="0" err="1"/>
              <a:t>jbc.xml</a:t>
            </a:r>
            <a:endParaRPr lang="en-US" sz="2200" i="1" dirty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 err="1"/>
              <a:t>mjdbc</a:t>
            </a:r>
            <a:r>
              <a:rPr lang="en-US" sz="2200" b="1" i="1" dirty="0"/>
              <a:t> : </a:t>
            </a:r>
            <a:r>
              <a:rPr lang="en-US" sz="2200" i="1" dirty="0"/>
              <a:t>non-clustered configuration with multi-</a:t>
            </a:r>
            <a:r>
              <a:rPr lang="en-US" sz="2200" i="1" dirty="0" err="1"/>
              <a:t>db</a:t>
            </a:r>
            <a:r>
              <a:rPr lang="en-US" sz="2200" i="1" dirty="0"/>
              <a:t> workspace container that is placed in /</a:t>
            </a:r>
            <a:r>
              <a:rPr lang="en-US" sz="2200" i="1" dirty="0" err="1"/>
              <a:t>conf</a:t>
            </a:r>
            <a:r>
              <a:rPr lang="en-US" sz="2200" i="1" dirty="0"/>
              <a:t>/standalone/test-configuration-</a:t>
            </a:r>
            <a:r>
              <a:rPr lang="en-US" sz="2200" i="1" dirty="0" err="1"/>
              <a:t>mjdbc</a:t>
            </a:r>
            <a:r>
              <a:rPr lang="en-US" sz="2200" i="1" dirty="0"/>
              <a:t>-</a:t>
            </a:r>
            <a:r>
              <a:rPr lang="en-US" sz="2200" i="1" dirty="0" err="1"/>
              <a:t>jbc.xml</a:t>
            </a:r>
            <a:endParaRPr lang="en-US" sz="2200" i="1" dirty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 err="1"/>
              <a:t>ijdbc</a:t>
            </a:r>
            <a:r>
              <a:rPr lang="en-US" sz="2200" b="1" i="1" dirty="0"/>
              <a:t> :</a:t>
            </a:r>
            <a:r>
              <a:rPr lang="en-US" sz="2200" i="1" dirty="0"/>
              <a:t> non-clustered configuration with "isolated database" workspace container that is placed in /</a:t>
            </a:r>
            <a:r>
              <a:rPr lang="en-US" sz="2200" i="1" dirty="0" err="1"/>
              <a:t>conf</a:t>
            </a:r>
            <a:r>
              <a:rPr lang="en-US" sz="2200" i="1" dirty="0"/>
              <a:t>/standalone/test-configuration-</a:t>
            </a:r>
            <a:r>
              <a:rPr lang="en-US" sz="2200" i="1" dirty="0" err="1"/>
              <a:t>ijdbc</a:t>
            </a:r>
            <a:r>
              <a:rPr lang="en-US" sz="2200" i="1" dirty="0"/>
              <a:t>-</a:t>
            </a:r>
            <a:r>
              <a:rPr lang="en-US" sz="2200" i="1" dirty="0" err="1"/>
              <a:t>jbc.xml</a:t>
            </a:r>
            <a:r>
              <a:rPr lang="en-US" sz="2200" i="1" dirty="0"/>
              <a:t> (JCR 1.15.x)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/>
              <a:t>cluster : </a:t>
            </a:r>
            <a:r>
              <a:rPr lang="en-US" sz="2200" i="1" dirty="0"/>
              <a:t>clustered configuration with "isolated database" workspace container that is placed in /</a:t>
            </a:r>
            <a:r>
              <a:rPr lang="en-US" sz="2200" i="1" dirty="0" err="1"/>
              <a:t>conf</a:t>
            </a:r>
            <a:r>
              <a:rPr lang="en-US" sz="2200" i="1" dirty="0"/>
              <a:t>/standalone/cluster/test-configuration-</a:t>
            </a:r>
            <a:r>
              <a:rPr lang="en-US" sz="2200" i="1" dirty="0" err="1"/>
              <a:t>ijdbc</a:t>
            </a:r>
            <a:r>
              <a:rPr lang="en-US" sz="2200" i="1" dirty="0"/>
              <a:t>-</a:t>
            </a:r>
            <a:r>
              <a:rPr lang="en-US" sz="2200" i="1" dirty="0" err="1" smtClean="0"/>
              <a:t>jbc.xml</a:t>
            </a:r>
            <a:endParaRPr lang="en-US" sz="2200" i="1" dirty="0" smtClean="0"/>
          </a:p>
          <a:p>
            <a:pPr>
              <a:lnSpc>
                <a:spcPct val="100000"/>
              </a:lnSpc>
              <a:buSzPct val="25000"/>
            </a:pPr>
            <a:endParaRPr lang="en-US" sz="2200" i="1" dirty="0"/>
          </a:p>
          <a:p>
            <a:pPr>
              <a:buSzPct val="25000"/>
            </a:pPr>
            <a:r>
              <a:rPr lang="it-IT" sz="2400" b="1" dirty="0" smtClean="0"/>
              <a:t>ISPN </a:t>
            </a:r>
            <a:r>
              <a:rPr lang="it-IT" sz="2400" b="1" dirty="0" err="1" smtClean="0"/>
              <a:t>profiles</a:t>
            </a:r>
            <a:r>
              <a:rPr lang="it-IT" sz="2400" b="1" dirty="0" smtClean="0"/>
              <a:t>, </a:t>
            </a:r>
            <a:r>
              <a:rPr lang="it-IT" sz="2400" b="1" dirty="0" err="1" smtClean="0"/>
              <a:t>same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profiles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than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above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but</a:t>
            </a:r>
            <a:r>
              <a:rPr lang="it-IT" sz="2400" b="1" dirty="0" smtClean="0"/>
              <a:t> with </a:t>
            </a:r>
            <a:r>
              <a:rPr lang="it-IT" sz="2400" b="1" dirty="0" err="1" smtClean="0"/>
              <a:t>different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locations</a:t>
            </a:r>
            <a:r>
              <a:rPr lang="it-IT" sz="2400" b="1" dirty="0" smtClean="0"/>
              <a:t> and in exo.jcr.component.core.impl.infinispan.v5 </a:t>
            </a:r>
            <a:r>
              <a:rPr lang="it-IT" sz="2400" b="1" dirty="0" err="1" smtClean="0"/>
              <a:t>project</a:t>
            </a:r>
            <a:endParaRPr lang="en-GB" sz="2400" b="1" dirty="0"/>
          </a:p>
          <a:p>
            <a:pPr>
              <a:lnSpc>
                <a:spcPct val="100000"/>
              </a:lnSpc>
              <a:buSzPct val="25000"/>
            </a:pP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135354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Kernel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en-GB" sz="2400" b="1" dirty="0" smtClean="0"/>
              <a:t>XML Configuration</a:t>
            </a:r>
          </a:p>
          <a:p>
            <a:pPr>
              <a:lnSpc>
                <a:spcPct val="100000"/>
              </a:lnSpc>
              <a:buSzPct val="25000"/>
            </a:pPr>
            <a:endParaRPr lang="fr-FR" sz="2200" b="1" i="1" dirty="0">
              <a:solidFill>
                <a:srgbClr val="333333"/>
              </a:solidFill>
              <a:ea typeface="MS Gothic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hu-HU" sz="1400" b="1" dirty="0">
                <a:latin typeface="Monaco"/>
                <a:cs typeface="Monaco"/>
              </a:rPr>
              <a:t>&lt;component&gt;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400" b="1" dirty="0">
                <a:latin typeface="Monaco"/>
                <a:cs typeface="Monaco"/>
              </a:rPr>
              <a:t>&lt;key&gt;org.exoplatform.services.cache.CacheService&lt;/key&gt; 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400" b="1" dirty="0">
                <a:latin typeface="Monaco"/>
                <a:cs typeface="Monaco"/>
              </a:rPr>
              <a:t>&lt;type&gt;org.exoplatform.services.cache.impl.CacheServiceImpl&lt;/type&gt; 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400" b="1" dirty="0">
                <a:latin typeface="Monaco"/>
                <a:cs typeface="Monaco"/>
              </a:rPr>
              <a:t>..</a:t>
            </a:r>
            <a:r>
              <a:rPr lang="hu-HU" sz="1400" b="1" dirty="0" smtClean="0">
                <a:latin typeface="Monaco"/>
                <a:cs typeface="Monaco"/>
              </a:rPr>
              <a:t>.</a:t>
            </a:r>
          </a:p>
          <a:p>
            <a:pPr>
              <a:lnSpc>
                <a:spcPct val="100000"/>
              </a:lnSpc>
              <a:buSzPct val="25000"/>
            </a:pPr>
            <a:endParaRPr lang="hu-HU" sz="14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GB" sz="2400" b="1" dirty="0" smtClean="0"/>
              <a:t>Java Access</a:t>
            </a:r>
          </a:p>
          <a:p>
            <a:pPr>
              <a:lnSpc>
                <a:spcPct val="100000"/>
              </a:lnSpc>
              <a:buSzPct val="25000"/>
            </a:pPr>
            <a:endParaRPr lang="en-GB" sz="1400" b="1" dirty="0" smtClean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// in order to access to the current container. It doesn't greatly matter to your application 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// if the current container is a </a:t>
            </a:r>
            <a:r>
              <a:rPr lang="en-US" sz="1400" b="1" dirty="0" err="1">
                <a:latin typeface="Monaco"/>
                <a:cs typeface="Monaco"/>
              </a:rPr>
              <a:t>PortalContainer</a:t>
            </a:r>
            <a:r>
              <a:rPr lang="en-US" sz="1400" b="1" dirty="0">
                <a:latin typeface="Monaco"/>
                <a:cs typeface="Monaco"/>
              </a:rPr>
              <a:t> or a </a:t>
            </a:r>
            <a:r>
              <a:rPr lang="en-US" sz="1400" b="1" dirty="0" err="1">
                <a:latin typeface="Monaco"/>
                <a:cs typeface="Monaco"/>
              </a:rPr>
              <a:t>StandaloneContainer</a:t>
            </a:r>
            <a:r>
              <a:rPr lang="en-US" sz="1400" b="1" dirty="0">
                <a:latin typeface="Monaco"/>
                <a:cs typeface="Monaco"/>
              </a:rPr>
              <a:t>. 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// Once you have your container you may access to any service registered in this container using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 err="1">
                <a:latin typeface="Monaco"/>
                <a:cs typeface="Monaco"/>
              </a:rPr>
              <a:t>ExoContainer</a:t>
            </a:r>
            <a:r>
              <a:rPr lang="en-US" sz="1400" b="1" dirty="0">
                <a:latin typeface="Monaco"/>
                <a:cs typeface="Monaco"/>
              </a:rPr>
              <a:t> </a:t>
            </a:r>
            <a:r>
              <a:rPr lang="en-US" sz="1400" b="1" dirty="0" err="1">
                <a:latin typeface="Monaco"/>
                <a:cs typeface="Monaco"/>
              </a:rPr>
              <a:t>myContainer</a:t>
            </a:r>
            <a:r>
              <a:rPr lang="en-US" sz="1400" b="1" dirty="0">
                <a:latin typeface="Monaco"/>
                <a:cs typeface="Monaco"/>
              </a:rPr>
              <a:t> = </a:t>
            </a:r>
            <a:r>
              <a:rPr lang="en-US" sz="1400" b="1" dirty="0" err="1">
                <a:latin typeface="Monaco"/>
                <a:cs typeface="Monaco"/>
              </a:rPr>
              <a:t>ExoContainerContext.getCurrentContainer</a:t>
            </a:r>
            <a:r>
              <a:rPr lang="en-US" sz="1400" b="1" dirty="0">
                <a:latin typeface="Monaco"/>
                <a:cs typeface="Monaco"/>
              </a:rPr>
              <a:t>();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// Get my </a:t>
            </a:r>
            <a:r>
              <a:rPr lang="en-US" sz="1400" b="1" dirty="0" err="1" smtClean="0">
                <a:latin typeface="Monaco"/>
                <a:cs typeface="Monaco"/>
              </a:rPr>
              <a:t>CacheService</a:t>
            </a:r>
            <a:r>
              <a:rPr lang="en-US" sz="1400" b="1" dirty="0" smtClean="0">
                <a:latin typeface="Monaco"/>
                <a:cs typeface="Monaco"/>
              </a:rPr>
              <a:t> by FQN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 err="1" smtClean="0">
                <a:latin typeface="Monaco"/>
                <a:cs typeface="Monaco"/>
              </a:rPr>
              <a:t>CacheService</a:t>
            </a:r>
            <a:r>
              <a:rPr lang="en-US" sz="1400" b="1" dirty="0" smtClean="0">
                <a:latin typeface="Monaco"/>
                <a:cs typeface="Monaco"/>
              </a:rPr>
              <a:t> service = (</a:t>
            </a:r>
            <a:r>
              <a:rPr lang="en-US" sz="1400" b="1" dirty="0" err="1" smtClean="0">
                <a:latin typeface="Monaco"/>
                <a:cs typeface="Monaco"/>
              </a:rPr>
              <a:t>CacheService</a:t>
            </a:r>
            <a:r>
              <a:rPr lang="en-US" sz="1400" b="1" dirty="0" smtClean="0">
                <a:latin typeface="Monaco"/>
                <a:cs typeface="Monaco"/>
              </a:rPr>
              <a:t>) </a:t>
            </a:r>
            <a:r>
              <a:rPr lang="en-US" sz="1400" b="1" dirty="0" err="1" smtClean="0">
                <a:latin typeface="Monaco"/>
                <a:cs typeface="Monaco"/>
              </a:rPr>
              <a:t>myContainer.getComponentInstance</a:t>
            </a:r>
            <a:r>
              <a:rPr lang="en-US" sz="1400" b="1" dirty="0" smtClean="0">
                <a:latin typeface="Monaco"/>
                <a:cs typeface="Monaco"/>
              </a:rPr>
              <a:t>(</a:t>
            </a:r>
            <a:r>
              <a:rPr lang="en-US" sz="1400" b="1" dirty="0" err="1" smtClean="0">
                <a:latin typeface="Monaco"/>
                <a:cs typeface="Monaco"/>
              </a:rPr>
              <a:t>CacheService.class</a:t>
            </a:r>
            <a:r>
              <a:rPr lang="en-US" sz="1400" b="1" dirty="0" smtClean="0">
                <a:latin typeface="Monaco"/>
                <a:cs typeface="Monac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3291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fr-FR" sz="3500" dirty="0" smtClean="0">
                <a:solidFill>
                  <a:srgbClr val="FFA300"/>
                </a:solidFill>
                <a:ea typeface="MS Gothic"/>
              </a:rPr>
              <a:t>Building </a:t>
            </a:r>
            <a:r>
              <a:rPr lang="fr-FR" sz="3500" dirty="0" err="1" smtClean="0">
                <a:solidFill>
                  <a:srgbClr val="FFA300"/>
                </a:solidFill>
                <a:ea typeface="MS Gothic"/>
              </a:rPr>
              <a:t>eXo</a:t>
            </a:r>
            <a:r>
              <a:rPr lang="fr-FR" sz="3500" dirty="0" smtClean="0">
                <a:solidFill>
                  <a:srgbClr val="FFA300"/>
                </a:solidFill>
                <a:ea typeface="MS Gothic"/>
              </a:rPr>
              <a:t> JCR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132903" y="1070469"/>
            <a:ext cx="10873437" cy="5693548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smtClean="0"/>
              <a:t>DB </a:t>
            </a:r>
            <a:r>
              <a:rPr lang="it-IT" sz="2400" b="1" dirty="0" err="1" smtClean="0"/>
              <a:t>profiles</a:t>
            </a:r>
            <a:endParaRPr lang="it-IT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GB" sz="2400" b="1" dirty="0" smtClean="0"/>
          </a:p>
          <a:p>
            <a:pPr>
              <a:lnSpc>
                <a:spcPct val="100000"/>
              </a:lnSpc>
              <a:buSzPct val="25000"/>
            </a:pPr>
            <a:r>
              <a:rPr lang="en-US" sz="1300" b="1" dirty="0" smtClean="0"/>
              <a:t>Oracle,</a:t>
            </a:r>
            <a:r>
              <a:rPr lang="en-US" sz="1300" dirty="0" smtClean="0"/>
              <a:t> corresponding </a:t>
            </a:r>
            <a:r>
              <a:rPr lang="en-US" sz="1300" dirty="0"/>
              <a:t>configuration files are : /</a:t>
            </a:r>
            <a:r>
              <a:rPr lang="en-US" sz="1300" dirty="0" err="1"/>
              <a:t>conf</a:t>
            </a:r>
            <a:r>
              <a:rPr lang="en-US" sz="1300" dirty="0"/>
              <a:t>/standalone/</a:t>
            </a:r>
            <a:r>
              <a:rPr lang="en-US" sz="1300" dirty="0" err="1"/>
              <a:t>oracle.properties</a:t>
            </a:r>
            <a:r>
              <a:rPr lang="en-US" sz="1300" dirty="0"/>
              <a:t> for multi </a:t>
            </a:r>
            <a:r>
              <a:rPr lang="en-US" sz="1300" dirty="0" err="1"/>
              <a:t>db</a:t>
            </a:r>
            <a:r>
              <a:rPr lang="en-US" sz="1300" dirty="0"/>
              <a:t> and /</a:t>
            </a:r>
            <a:r>
              <a:rPr lang="en-US" sz="1300" dirty="0" err="1"/>
              <a:t>conf</a:t>
            </a:r>
            <a:r>
              <a:rPr lang="en-US" sz="1300" dirty="0"/>
              <a:t>/standalone/oracle-</a:t>
            </a:r>
            <a:r>
              <a:rPr lang="en-US" sz="1300" dirty="0" err="1"/>
              <a:t>sjdbc.properties</a:t>
            </a:r>
            <a:r>
              <a:rPr lang="en-US" sz="1300" dirty="0"/>
              <a:t> for single </a:t>
            </a:r>
            <a:r>
              <a:rPr lang="en-US" sz="1300" dirty="0" err="1" smtClean="0"/>
              <a:t>db</a:t>
            </a:r>
            <a:endParaRPr lang="en-US" sz="1300" dirty="0"/>
          </a:p>
          <a:p>
            <a:pPr>
              <a:lnSpc>
                <a:spcPct val="100000"/>
              </a:lnSpc>
              <a:buSzPct val="25000"/>
            </a:pPr>
            <a:r>
              <a:rPr lang="en-US" sz="1300" b="1" dirty="0"/>
              <a:t>oracle-10G-</a:t>
            </a:r>
            <a:r>
              <a:rPr lang="en-US" sz="1300" b="1" dirty="0" smtClean="0"/>
              <a:t>R2 / oracle</a:t>
            </a:r>
            <a:r>
              <a:rPr lang="en-US" sz="1300" b="1" dirty="0"/>
              <a:t>-11G-</a:t>
            </a:r>
            <a:r>
              <a:rPr lang="en-US" sz="1300" b="1" dirty="0" smtClean="0"/>
              <a:t>R1 / oracle</a:t>
            </a:r>
            <a:r>
              <a:rPr lang="en-US" sz="1300" b="1" dirty="0"/>
              <a:t>-11G-R2 : </a:t>
            </a:r>
            <a:r>
              <a:rPr lang="en-US" sz="1300" dirty="0"/>
              <a:t>To launch the tests using the driver for Oracle </a:t>
            </a:r>
            <a:r>
              <a:rPr lang="en-US" sz="1300" dirty="0" smtClean="0"/>
              <a:t>10G R2 / 11G R1 / 11G </a:t>
            </a:r>
            <a:r>
              <a:rPr lang="en-US" sz="1300" dirty="0"/>
              <a:t>R2</a:t>
            </a:r>
          </a:p>
          <a:p>
            <a:pPr>
              <a:lnSpc>
                <a:spcPct val="100000"/>
              </a:lnSpc>
              <a:buSzPct val="25000"/>
            </a:pPr>
            <a:endParaRPr lang="en-US" sz="1300" b="1" dirty="0"/>
          </a:p>
          <a:p>
            <a:pPr>
              <a:lnSpc>
                <a:spcPct val="100000"/>
              </a:lnSpc>
              <a:buSzPct val="25000"/>
            </a:pPr>
            <a:r>
              <a:rPr lang="en-US" sz="1300" b="1" dirty="0"/>
              <a:t>MySQL </a:t>
            </a:r>
            <a:r>
              <a:rPr lang="en-US" sz="1300" b="1" dirty="0" smtClean="0"/>
              <a:t>Server,</a:t>
            </a:r>
            <a:r>
              <a:rPr lang="en-US" sz="1300" dirty="0" smtClean="0"/>
              <a:t> corresponding </a:t>
            </a:r>
            <a:r>
              <a:rPr lang="en-US" sz="1300" dirty="0"/>
              <a:t>configuration files are : /</a:t>
            </a:r>
            <a:r>
              <a:rPr lang="en-US" sz="1300" dirty="0" err="1"/>
              <a:t>conf</a:t>
            </a:r>
            <a:r>
              <a:rPr lang="en-US" sz="1300" dirty="0"/>
              <a:t>/standalone/</a:t>
            </a:r>
            <a:r>
              <a:rPr lang="en-US" sz="1300" dirty="0" err="1"/>
              <a:t>mysql.properties</a:t>
            </a:r>
            <a:r>
              <a:rPr lang="en-US" sz="1300" dirty="0"/>
              <a:t> for multi </a:t>
            </a:r>
            <a:r>
              <a:rPr lang="en-US" sz="1300" dirty="0" err="1"/>
              <a:t>db</a:t>
            </a:r>
            <a:r>
              <a:rPr lang="en-US" sz="1300" dirty="0"/>
              <a:t> and /</a:t>
            </a:r>
            <a:r>
              <a:rPr lang="en-US" sz="1300" dirty="0" err="1"/>
              <a:t>conf</a:t>
            </a:r>
            <a:r>
              <a:rPr lang="en-US" sz="1300" dirty="0"/>
              <a:t>/standalone/</a:t>
            </a:r>
            <a:r>
              <a:rPr lang="en-US" sz="1300" dirty="0" err="1"/>
              <a:t>mysql-sjdbc.properties</a:t>
            </a:r>
            <a:r>
              <a:rPr lang="en-US" sz="1300" dirty="0"/>
              <a:t> for single </a:t>
            </a:r>
            <a:r>
              <a:rPr lang="en-US" sz="1300" dirty="0" err="1" smtClean="0"/>
              <a:t>db</a:t>
            </a:r>
            <a:endParaRPr lang="en-US" sz="1300" dirty="0"/>
          </a:p>
          <a:p>
            <a:pPr>
              <a:lnSpc>
                <a:spcPct val="100000"/>
              </a:lnSpc>
              <a:buSzPct val="25000"/>
            </a:pPr>
            <a:r>
              <a:rPr lang="en-US" sz="1300" b="1" dirty="0"/>
              <a:t>mysql-</a:t>
            </a:r>
            <a:r>
              <a:rPr lang="en-US" sz="1300" b="1" dirty="0" smtClean="0"/>
              <a:t>5.0/mysql</a:t>
            </a:r>
            <a:r>
              <a:rPr lang="en-US" sz="1300" b="1" dirty="0"/>
              <a:t>-</a:t>
            </a:r>
            <a:r>
              <a:rPr lang="en-US" sz="1300" b="1" dirty="0" smtClean="0"/>
              <a:t>5.1/mysql</a:t>
            </a:r>
            <a:r>
              <a:rPr lang="en-US" sz="1300" b="1" dirty="0"/>
              <a:t>-5.5 :</a:t>
            </a:r>
            <a:r>
              <a:rPr lang="en-US" sz="1300" dirty="0"/>
              <a:t> To launch the tests using the driver for MySQL </a:t>
            </a:r>
            <a:r>
              <a:rPr lang="en-US" sz="1300" dirty="0" smtClean="0"/>
              <a:t>5.0 / 5.1 / 5.5</a:t>
            </a:r>
            <a:endParaRPr lang="en-US" sz="1300" dirty="0"/>
          </a:p>
          <a:p>
            <a:pPr>
              <a:lnSpc>
                <a:spcPct val="100000"/>
              </a:lnSpc>
              <a:buSzPct val="25000"/>
            </a:pPr>
            <a:endParaRPr lang="en-US" sz="1300" b="1" dirty="0"/>
          </a:p>
          <a:p>
            <a:pPr>
              <a:lnSpc>
                <a:spcPct val="100000"/>
              </a:lnSpc>
              <a:buSzPct val="25000"/>
            </a:pPr>
            <a:r>
              <a:rPr lang="en-US" sz="1300" b="1" dirty="0"/>
              <a:t>Microsoft SQL </a:t>
            </a:r>
            <a:r>
              <a:rPr lang="en-US" sz="1300" b="1" dirty="0" smtClean="0"/>
              <a:t>Server,</a:t>
            </a:r>
            <a:r>
              <a:rPr lang="en-US" sz="1300" dirty="0" smtClean="0"/>
              <a:t> corresponding </a:t>
            </a:r>
            <a:r>
              <a:rPr lang="en-US" sz="1300" dirty="0"/>
              <a:t>configuration files are : /</a:t>
            </a:r>
            <a:r>
              <a:rPr lang="en-US" sz="1300" dirty="0" err="1"/>
              <a:t>conf</a:t>
            </a:r>
            <a:r>
              <a:rPr lang="en-US" sz="1300" dirty="0"/>
              <a:t>/standalone/</a:t>
            </a:r>
            <a:r>
              <a:rPr lang="en-US" sz="1300" dirty="0" err="1"/>
              <a:t>mssql.properties</a:t>
            </a:r>
            <a:r>
              <a:rPr lang="en-US" sz="1300" dirty="0"/>
              <a:t> for multi </a:t>
            </a:r>
            <a:r>
              <a:rPr lang="en-US" sz="1300" dirty="0" err="1"/>
              <a:t>db</a:t>
            </a:r>
            <a:r>
              <a:rPr lang="en-US" sz="1300" dirty="0"/>
              <a:t> and /</a:t>
            </a:r>
            <a:r>
              <a:rPr lang="en-US" sz="1300" dirty="0" err="1"/>
              <a:t>conf</a:t>
            </a:r>
            <a:r>
              <a:rPr lang="en-US" sz="1300" dirty="0"/>
              <a:t>/standalone/</a:t>
            </a:r>
            <a:r>
              <a:rPr lang="en-US" sz="1300" dirty="0" err="1"/>
              <a:t>mssql-sjdbc.properties</a:t>
            </a:r>
            <a:r>
              <a:rPr lang="en-US" sz="1300" dirty="0"/>
              <a:t> for single </a:t>
            </a:r>
            <a:r>
              <a:rPr lang="en-US" sz="1300" dirty="0" err="1" smtClean="0"/>
              <a:t>db</a:t>
            </a:r>
            <a:endParaRPr lang="en-US" sz="1300" dirty="0"/>
          </a:p>
          <a:p>
            <a:pPr>
              <a:lnSpc>
                <a:spcPct val="100000"/>
              </a:lnSpc>
              <a:buSzPct val="25000"/>
            </a:pPr>
            <a:r>
              <a:rPr lang="en-US" sz="1300" b="1" dirty="0" err="1"/>
              <a:t>mssql</a:t>
            </a:r>
            <a:r>
              <a:rPr lang="en-US" sz="1300" b="1" dirty="0"/>
              <a:t> : </a:t>
            </a:r>
            <a:r>
              <a:rPr lang="en-US" sz="1300" dirty="0"/>
              <a:t>To launch the tests using the driver for MS SQL Server 2005 SP1 and MS SQL Server 2008.</a:t>
            </a:r>
          </a:p>
          <a:p>
            <a:pPr>
              <a:lnSpc>
                <a:spcPct val="100000"/>
              </a:lnSpc>
              <a:buSzPct val="25000"/>
            </a:pPr>
            <a:endParaRPr lang="en-US" sz="1300" b="1" dirty="0"/>
          </a:p>
          <a:p>
            <a:pPr>
              <a:lnSpc>
                <a:spcPct val="100000"/>
              </a:lnSpc>
              <a:buSzPct val="25000"/>
            </a:pPr>
            <a:r>
              <a:rPr lang="en-US" sz="1300" b="1" dirty="0"/>
              <a:t>IBM </a:t>
            </a:r>
            <a:r>
              <a:rPr lang="en-US" sz="1300" b="1" dirty="0" smtClean="0"/>
              <a:t>DB2, </a:t>
            </a:r>
            <a:r>
              <a:rPr lang="en-US" sz="1300" dirty="0" smtClean="0"/>
              <a:t>corresponding </a:t>
            </a:r>
            <a:r>
              <a:rPr lang="en-US" sz="1300" dirty="0"/>
              <a:t>configuration files are : /</a:t>
            </a:r>
            <a:r>
              <a:rPr lang="en-US" sz="1300" dirty="0" err="1"/>
              <a:t>conf</a:t>
            </a:r>
            <a:r>
              <a:rPr lang="en-US" sz="1300" dirty="0"/>
              <a:t>/standalone/db2.properties for multi </a:t>
            </a:r>
            <a:r>
              <a:rPr lang="en-US" sz="1300" dirty="0" err="1"/>
              <a:t>db</a:t>
            </a:r>
            <a:r>
              <a:rPr lang="en-US" sz="1300" dirty="0"/>
              <a:t> and /</a:t>
            </a:r>
            <a:r>
              <a:rPr lang="en-US" sz="1300" dirty="0" err="1"/>
              <a:t>conf</a:t>
            </a:r>
            <a:r>
              <a:rPr lang="en-US" sz="1300" dirty="0"/>
              <a:t>/standalone/db2-sjdbc.properties for single </a:t>
            </a:r>
            <a:r>
              <a:rPr lang="en-US" sz="1300" dirty="0" err="1" smtClean="0"/>
              <a:t>db</a:t>
            </a:r>
            <a:endParaRPr lang="en-US" sz="1300" dirty="0"/>
          </a:p>
          <a:p>
            <a:pPr>
              <a:lnSpc>
                <a:spcPct val="100000"/>
              </a:lnSpc>
              <a:buSzPct val="25000"/>
            </a:pPr>
            <a:r>
              <a:rPr lang="en-US" sz="1300" b="1" dirty="0"/>
              <a:t>db2 : </a:t>
            </a:r>
            <a:r>
              <a:rPr lang="en-US" sz="1300" dirty="0"/>
              <a:t>To launch the tests using the driver for DB2 9.7</a:t>
            </a:r>
          </a:p>
          <a:p>
            <a:pPr>
              <a:lnSpc>
                <a:spcPct val="100000"/>
              </a:lnSpc>
              <a:buSzPct val="25000"/>
            </a:pPr>
            <a:endParaRPr lang="en-US" sz="1300" b="1" dirty="0"/>
          </a:p>
          <a:p>
            <a:pPr>
              <a:lnSpc>
                <a:spcPct val="100000"/>
              </a:lnSpc>
              <a:buSzPct val="25000"/>
            </a:pPr>
            <a:r>
              <a:rPr lang="en-US" sz="1300" b="1" dirty="0" err="1"/>
              <a:t>Postgre</a:t>
            </a:r>
            <a:r>
              <a:rPr lang="en-US" sz="1300" b="1" dirty="0"/>
              <a:t> </a:t>
            </a:r>
            <a:r>
              <a:rPr lang="en-US" sz="1300" b="1" dirty="0" smtClean="0"/>
              <a:t>SQL, </a:t>
            </a:r>
            <a:r>
              <a:rPr lang="en-US" sz="1300" dirty="0" smtClean="0"/>
              <a:t>corresponding </a:t>
            </a:r>
            <a:r>
              <a:rPr lang="en-US" sz="1300" dirty="0"/>
              <a:t>configuration files are : /</a:t>
            </a:r>
            <a:r>
              <a:rPr lang="en-US" sz="1300" dirty="0" err="1"/>
              <a:t>conf</a:t>
            </a:r>
            <a:r>
              <a:rPr lang="en-US" sz="1300" dirty="0"/>
              <a:t>/standalone/</a:t>
            </a:r>
            <a:r>
              <a:rPr lang="en-US" sz="1300" dirty="0" err="1"/>
              <a:t>pgsql.properties</a:t>
            </a:r>
            <a:r>
              <a:rPr lang="en-US" sz="1300" dirty="0"/>
              <a:t> for multi </a:t>
            </a:r>
            <a:r>
              <a:rPr lang="en-US" sz="1300" dirty="0" err="1"/>
              <a:t>db</a:t>
            </a:r>
            <a:r>
              <a:rPr lang="en-US" sz="1300" dirty="0"/>
              <a:t> and /</a:t>
            </a:r>
            <a:r>
              <a:rPr lang="en-US" sz="1300" dirty="0" err="1"/>
              <a:t>conf</a:t>
            </a:r>
            <a:r>
              <a:rPr lang="en-US" sz="1300" dirty="0"/>
              <a:t>/standalone/</a:t>
            </a:r>
            <a:r>
              <a:rPr lang="en-US" sz="1300" dirty="0" err="1"/>
              <a:t>pgsql-sjdbc.properties</a:t>
            </a:r>
            <a:r>
              <a:rPr lang="en-US" sz="1300" dirty="0"/>
              <a:t> for single </a:t>
            </a:r>
            <a:r>
              <a:rPr lang="en-US" sz="1300" dirty="0" err="1" smtClean="0"/>
              <a:t>db</a:t>
            </a:r>
            <a:endParaRPr lang="en-US" sz="1300" dirty="0"/>
          </a:p>
          <a:p>
            <a:pPr>
              <a:lnSpc>
                <a:spcPct val="100000"/>
              </a:lnSpc>
              <a:buSzPct val="25000"/>
            </a:pPr>
            <a:r>
              <a:rPr lang="en-US" sz="1300" b="1" dirty="0"/>
              <a:t>pgsql-8.2 </a:t>
            </a:r>
            <a:r>
              <a:rPr lang="en-US" sz="1300" b="1" dirty="0" smtClean="0"/>
              <a:t>/ pgsql</a:t>
            </a:r>
            <a:r>
              <a:rPr lang="en-US" sz="1300" b="1" dirty="0"/>
              <a:t>-</a:t>
            </a:r>
            <a:r>
              <a:rPr lang="en-US" sz="1300" b="1" dirty="0" smtClean="0"/>
              <a:t>8.3 / pgsql</a:t>
            </a:r>
            <a:r>
              <a:rPr lang="en-US" sz="1300" b="1" dirty="0"/>
              <a:t>-8.4 </a:t>
            </a:r>
            <a:r>
              <a:rPr lang="en-US" sz="1300" b="1" dirty="0" smtClean="0"/>
              <a:t>/ pgsql</a:t>
            </a:r>
            <a:r>
              <a:rPr lang="en-US" sz="1300" b="1" dirty="0"/>
              <a:t>-9.1 : </a:t>
            </a:r>
            <a:r>
              <a:rPr lang="en-US" sz="1300" dirty="0"/>
              <a:t>To launch the tests using the driver for </a:t>
            </a:r>
            <a:r>
              <a:rPr lang="en-US" sz="1300" dirty="0" err="1"/>
              <a:t>PosgreSQL</a:t>
            </a:r>
            <a:r>
              <a:rPr lang="en-US" sz="1300" dirty="0"/>
              <a:t> </a:t>
            </a:r>
            <a:r>
              <a:rPr lang="en-US" sz="1300" dirty="0" smtClean="0"/>
              <a:t>8.2 / 8.3 / 8.4 / 9.1</a:t>
            </a:r>
            <a:endParaRPr lang="en-US" sz="1300" dirty="0"/>
          </a:p>
          <a:p>
            <a:pPr>
              <a:lnSpc>
                <a:spcPct val="100000"/>
              </a:lnSpc>
              <a:buSzPct val="25000"/>
            </a:pPr>
            <a:endParaRPr lang="en-US" sz="1300" b="1" dirty="0"/>
          </a:p>
          <a:p>
            <a:pPr>
              <a:lnSpc>
                <a:spcPct val="100000"/>
              </a:lnSpc>
              <a:buSzPct val="25000"/>
            </a:pPr>
            <a:r>
              <a:rPr lang="en-US" sz="1300" b="1" dirty="0" smtClean="0"/>
              <a:t>Sybase,</a:t>
            </a:r>
            <a:r>
              <a:rPr lang="en-US" sz="1300" dirty="0" smtClean="0"/>
              <a:t> corresponding </a:t>
            </a:r>
            <a:r>
              <a:rPr lang="en-US" sz="1300" dirty="0"/>
              <a:t>configuration files are : /</a:t>
            </a:r>
            <a:r>
              <a:rPr lang="en-US" sz="1300" dirty="0" err="1"/>
              <a:t>conf</a:t>
            </a:r>
            <a:r>
              <a:rPr lang="en-US" sz="1300" dirty="0"/>
              <a:t>/standalone/</a:t>
            </a:r>
            <a:r>
              <a:rPr lang="en-US" sz="1300" dirty="0" err="1"/>
              <a:t>sybase.properties</a:t>
            </a:r>
            <a:r>
              <a:rPr lang="en-US" sz="1300" dirty="0"/>
              <a:t> for multi </a:t>
            </a:r>
            <a:r>
              <a:rPr lang="en-US" sz="1300" dirty="0" err="1"/>
              <a:t>db</a:t>
            </a:r>
            <a:r>
              <a:rPr lang="en-US" sz="1300" dirty="0"/>
              <a:t> and /</a:t>
            </a:r>
            <a:r>
              <a:rPr lang="en-US" sz="1300" dirty="0" err="1"/>
              <a:t>conf</a:t>
            </a:r>
            <a:r>
              <a:rPr lang="en-US" sz="1300" dirty="0"/>
              <a:t>/standalone/</a:t>
            </a:r>
            <a:r>
              <a:rPr lang="en-US" sz="1300" dirty="0" err="1"/>
              <a:t>sybase-sjdbc.properties</a:t>
            </a:r>
            <a:r>
              <a:rPr lang="en-US" sz="1300" dirty="0"/>
              <a:t> for single </a:t>
            </a:r>
            <a:r>
              <a:rPr lang="en-US" sz="1300" dirty="0" err="1"/>
              <a:t>db</a:t>
            </a:r>
            <a:endParaRPr lang="en-US" sz="1300" dirty="0"/>
          </a:p>
          <a:p>
            <a:pPr>
              <a:lnSpc>
                <a:spcPct val="100000"/>
              </a:lnSpc>
              <a:buSzPct val="25000"/>
            </a:pPr>
            <a:r>
              <a:rPr lang="en-US" sz="1300" b="1" dirty="0" err="1" smtClean="0"/>
              <a:t>sybase</a:t>
            </a:r>
            <a:r>
              <a:rPr lang="en-US" sz="1300" b="1" dirty="0"/>
              <a:t>: </a:t>
            </a:r>
            <a:r>
              <a:rPr lang="en-US" sz="1300" dirty="0"/>
              <a:t>To launch the tests using the driver for Sybase 15.0</a:t>
            </a:r>
          </a:p>
          <a:p>
            <a:pPr>
              <a:lnSpc>
                <a:spcPct val="100000"/>
              </a:lnSpc>
              <a:buSzPct val="25000"/>
            </a:pPr>
            <a:endParaRPr lang="en-US" sz="1300" b="1" dirty="0"/>
          </a:p>
          <a:p>
            <a:pPr>
              <a:lnSpc>
                <a:spcPct val="100000"/>
              </a:lnSpc>
              <a:buSzPct val="25000"/>
            </a:pPr>
            <a:r>
              <a:rPr lang="en-US" sz="1300" b="1" dirty="0" smtClean="0"/>
              <a:t>H2,</a:t>
            </a:r>
            <a:r>
              <a:rPr lang="en-US" sz="1300" dirty="0" smtClean="0"/>
              <a:t> corresponding </a:t>
            </a:r>
            <a:r>
              <a:rPr lang="en-US" sz="1300" dirty="0"/>
              <a:t>configuration files are : /</a:t>
            </a:r>
            <a:r>
              <a:rPr lang="en-US" sz="1300" dirty="0" err="1"/>
              <a:t>conf</a:t>
            </a:r>
            <a:r>
              <a:rPr lang="en-US" sz="1300" dirty="0"/>
              <a:t>/standalone/h2.properties for multi </a:t>
            </a:r>
            <a:r>
              <a:rPr lang="en-US" sz="1300" dirty="0" err="1"/>
              <a:t>db</a:t>
            </a:r>
            <a:r>
              <a:rPr lang="en-US" sz="1300" dirty="0"/>
              <a:t> and /</a:t>
            </a:r>
            <a:r>
              <a:rPr lang="en-US" sz="1300" dirty="0" err="1"/>
              <a:t>conf</a:t>
            </a:r>
            <a:r>
              <a:rPr lang="en-US" sz="1300" dirty="0"/>
              <a:t>/standalone/h2-sjdbc.properties for single </a:t>
            </a:r>
            <a:r>
              <a:rPr lang="en-US" sz="1300" dirty="0" err="1"/>
              <a:t>db</a:t>
            </a:r>
            <a:endParaRPr lang="en-US" sz="1300" dirty="0"/>
          </a:p>
          <a:p>
            <a:pPr>
              <a:lnSpc>
                <a:spcPct val="100000"/>
              </a:lnSpc>
              <a:buSzPct val="25000"/>
            </a:pPr>
            <a:r>
              <a:rPr lang="en-US" sz="1300" b="1" dirty="0" smtClean="0"/>
              <a:t>h2</a:t>
            </a:r>
            <a:r>
              <a:rPr lang="en-US" sz="1300" b="1" dirty="0"/>
              <a:t>: </a:t>
            </a:r>
            <a:r>
              <a:rPr lang="en-US" sz="1300" dirty="0"/>
              <a:t>To launch the tests using the driver for H2 1.3.161</a:t>
            </a:r>
            <a:endParaRPr lang="en-GB" sz="1300" dirty="0"/>
          </a:p>
          <a:p>
            <a:pPr>
              <a:lnSpc>
                <a:spcPct val="100000"/>
              </a:lnSpc>
              <a:buSzPct val="25000"/>
            </a:pPr>
            <a:endParaRPr lang="en-US" sz="1300" i="1" dirty="0"/>
          </a:p>
        </p:txBody>
      </p:sp>
    </p:spTree>
    <p:extLst>
      <p:ext uri="{BB962C8B-B14F-4D97-AF65-F5344CB8AC3E}">
        <p14:creationId xmlns:p14="http://schemas.microsoft.com/office/powerpoint/2010/main" val="228337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fr-FR" sz="3500" dirty="0" smtClean="0">
                <a:solidFill>
                  <a:srgbClr val="FFA300"/>
                </a:solidFill>
                <a:ea typeface="MS Gothic"/>
              </a:rPr>
              <a:t>Building </a:t>
            </a:r>
            <a:r>
              <a:rPr lang="fr-FR" sz="3500" dirty="0" err="1" smtClean="0">
                <a:solidFill>
                  <a:srgbClr val="FFA300"/>
                </a:solidFill>
                <a:ea typeface="MS Gothic"/>
              </a:rPr>
              <a:t>eXo</a:t>
            </a:r>
            <a:r>
              <a:rPr lang="fr-FR" sz="3500" dirty="0" smtClean="0">
                <a:solidFill>
                  <a:srgbClr val="FFA300"/>
                </a:solidFill>
                <a:ea typeface="MS Gothic"/>
              </a:rPr>
              <a:t> JCR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79"/>
            <a:ext cx="10498380" cy="5265251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err="1" smtClean="0"/>
              <a:t>Profiles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combinations</a:t>
            </a:r>
            <a:endParaRPr lang="it-IT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GB" sz="2400" b="1" dirty="0" smtClean="0"/>
          </a:p>
          <a:p>
            <a:pPr>
              <a:lnSpc>
                <a:spcPct val="100000"/>
              </a:lnSpc>
              <a:buSzPct val="25000"/>
            </a:pPr>
            <a:r>
              <a:rPr lang="en-GB" sz="2400" b="1" dirty="0" smtClean="0"/>
              <a:t>Allowed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 smtClean="0"/>
              <a:t>-P run</a:t>
            </a:r>
            <a:r>
              <a:rPr lang="en-US" sz="2200" b="1" i="1" dirty="0"/>
              <a:t>-tck,pgsql-8.2: </a:t>
            </a:r>
            <a:r>
              <a:rPr lang="en-US" sz="2200" i="1" dirty="0"/>
              <a:t>Run the TCK Tests against </a:t>
            </a:r>
            <a:r>
              <a:rPr lang="en-US" sz="2200" i="1" dirty="0" err="1"/>
              <a:t>PosgreSQL</a:t>
            </a:r>
            <a:r>
              <a:rPr lang="en-US" sz="2200" i="1" dirty="0"/>
              <a:t> 8.2.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 smtClean="0"/>
              <a:t>-P run</a:t>
            </a:r>
            <a:r>
              <a:rPr lang="en-US" sz="2200" b="1" i="1" dirty="0"/>
              <a:t>-</a:t>
            </a:r>
            <a:r>
              <a:rPr lang="en-US" sz="2200" b="1" i="1" dirty="0" err="1"/>
              <a:t>all,cache</a:t>
            </a:r>
            <a:r>
              <a:rPr lang="en-US" sz="2200" b="1" i="1" dirty="0"/>
              <a:t>-</a:t>
            </a:r>
            <a:r>
              <a:rPr lang="en-US" sz="2200" b="1" i="1" dirty="0" err="1"/>
              <a:t>disabled,cluster</a:t>
            </a:r>
            <a:r>
              <a:rPr lang="en-US" sz="2200" b="1" i="1" dirty="0"/>
              <a:t>: </a:t>
            </a:r>
            <a:r>
              <a:rPr lang="en-US" sz="2200" i="1" dirty="0"/>
              <a:t>Run all the tests with the cache disabled, in cluster mode with HSQLDB as DB Type</a:t>
            </a:r>
            <a:r>
              <a:rPr lang="en-US" sz="2200" b="1" i="1" dirty="0"/>
              <a:t>.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 smtClean="0"/>
              <a:t>-P run</a:t>
            </a:r>
            <a:r>
              <a:rPr lang="en-US" sz="2200" b="1" i="1" dirty="0"/>
              <a:t>-all,mysql-5.0,mjdbc:</a:t>
            </a:r>
            <a:r>
              <a:rPr lang="en-US" sz="2200" i="1" dirty="0"/>
              <a:t> Run all the Tests against MySQL 5.0 in multi </a:t>
            </a:r>
            <a:r>
              <a:rPr lang="en-US" sz="2200" i="1" dirty="0" err="1"/>
              <a:t>db</a:t>
            </a:r>
            <a:r>
              <a:rPr lang="en-US" sz="2200" i="1" dirty="0"/>
              <a:t> mode.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 smtClean="0"/>
              <a:t>-P run</a:t>
            </a:r>
            <a:r>
              <a:rPr lang="en-US" sz="2200" b="1" i="1" dirty="0"/>
              <a:t>-</a:t>
            </a:r>
            <a:r>
              <a:rPr lang="en-US" sz="2200" b="1" i="1" dirty="0" err="1"/>
              <a:t>all,sybase,sjdbc</a:t>
            </a:r>
            <a:r>
              <a:rPr lang="en-US" sz="2200" b="1" i="1" dirty="0"/>
              <a:t>:  </a:t>
            </a:r>
            <a:r>
              <a:rPr lang="en-US" sz="2200" i="1" dirty="0"/>
              <a:t>Run all the Tests against Sybase 15.0 in single </a:t>
            </a:r>
            <a:r>
              <a:rPr lang="en-US" sz="2200" i="1" dirty="0" err="1"/>
              <a:t>db</a:t>
            </a:r>
            <a:r>
              <a:rPr lang="en-US" sz="2200" i="1" dirty="0"/>
              <a:t> mode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 smtClean="0"/>
              <a:t>-P run</a:t>
            </a:r>
            <a:r>
              <a:rPr lang="en-US" sz="2200" b="1" i="1" dirty="0"/>
              <a:t>-all,mysql-5.1,cluster: </a:t>
            </a:r>
            <a:r>
              <a:rPr lang="en-US" sz="2200" i="1" dirty="0"/>
              <a:t>Run all the Tests against MySQL 5.1 in cluster mode.</a:t>
            </a:r>
            <a:endParaRPr lang="en-US" sz="2200" i="1" dirty="0" smtClean="0"/>
          </a:p>
          <a:p>
            <a:pPr>
              <a:lnSpc>
                <a:spcPct val="100000"/>
              </a:lnSpc>
              <a:buSzPct val="25000"/>
            </a:pPr>
            <a:endParaRPr lang="en-US" sz="2200" i="1" dirty="0"/>
          </a:p>
          <a:p>
            <a:pPr>
              <a:buSzPct val="25000"/>
            </a:pPr>
            <a:r>
              <a:rPr lang="fr-FR" sz="2400" b="1" dirty="0" smtClean="0"/>
              <a:t>Not </a:t>
            </a:r>
            <a:r>
              <a:rPr lang="fr-FR" sz="2400" b="1" dirty="0" err="1" smtClean="0"/>
              <a:t>allowed</a:t>
            </a:r>
            <a:endParaRPr lang="fr-FR" sz="2400" b="1" dirty="0" smtClean="0"/>
          </a:p>
          <a:p>
            <a:pPr marL="342900" indent="-342900">
              <a:buSzPct val="25000"/>
              <a:buFont typeface="Wingdings" charset="2"/>
              <a:buChar char="u"/>
            </a:pPr>
            <a:r>
              <a:rPr lang="en-US" sz="2400" b="1" i="1" dirty="0"/>
              <a:t>-</a:t>
            </a:r>
            <a:r>
              <a:rPr lang="en-US" sz="2400" b="1" i="1" dirty="0" err="1"/>
              <a:t>Prun-all,sjdbc,cluster</a:t>
            </a:r>
            <a:r>
              <a:rPr lang="en-US" sz="2400" b="1" i="1" dirty="0"/>
              <a:t>: </a:t>
            </a:r>
            <a:r>
              <a:rPr lang="en-US" sz="2400" i="1" dirty="0"/>
              <a:t>Not allowed, because they are exclusive profiles.</a:t>
            </a:r>
          </a:p>
          <a:p>
            <a:pPr>
              <a:buSzPct val="25000"/>
            </a:pPr>
            <a:endParaRPr lang="en-GB" sz="2400" b="1" dirty="0"/>
          </a:p>
          <a:p>
            <a:pPr>
              <a:lnSpc>
                <a:spcPct val="100000"/>
              </a:lnSpc>
              <a:buSzPct val="25000"/>
            </a:pP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215669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fr-FR" sz="3500" dirty="0" smtClean="0">
                <a:solidFill>
                  <a:srgbClr val="FFA300"/>
                </a:solidFill>
                <a:ea typeface="MS Gothic"/>
              </a:rPr>
              <a:t>Building </a:t>
            </a:r>
            <a:r>
              <a:rPr lang="fr-FR" sz="3500" dirty="0" err="1" smtClean="0">
                <a:solidFill>
                  <a:srgbClr val="FFA300"/>
                </a:solidFill>
                <a:ea typeface="MS Gothic"/>
              </a:rPr>
              <a:t>eXo</a:t>
            </a:r>
            <a:r>
              <a:rPr lang="fr-FR" sz="3500" dirty="0" smtClean="0">
                <a:solidFill>
                  <a:srgbClr val="FFA300"/>
                </a:solidFill>
                <a:ea typeface="MS Gothic"/>
              </a:rPr>
              <a:t> JCR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79"/>
            <a:ext cx="10498380" cy="5265251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smtClean="0"/>
              <a:t>Advanced </a:t>
            </a:r>
            <a:r>
              <a:rPr lang="it-IT" sz="2400" b="1" dirty="0" err="1" smtClean="0"/>
              <a:t>features</a:t>
            </a:r>
            <a:endParaRPr lang="it-IT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GB" sz="2400" b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 smtClean="0"/>
              <a:t>-</a:t>
            </a:r>
            <a:r>
              <a:rPr lang="en-US" sz="2200" b="1" i="1" dirty="0" err="1" smtClean="0"/>
              <a:t>Dstatistics.enabled</a:t>
            </a:r>
            <a:r>
              <a:rPr lang="en-US" sz="2200" b="1" i="1" dirty="0"/>
              <a:t>=</a:t>
            </a:r>
            <a:r>
              <a:rPr lang="en-US" sz="2200" b="1" i="1" dirty="0" smtClean="0"/>
              <a:t>true </a:t>
            </a:r>
            <a:r>
              <a:rPr lang="en-US" sz="2200" i="1" dirty="0" smtClean="0"/>
              <a:t>to enable the JCR statistics</a:t>
            </a:r>
            <a:endParaRPr lang="en-US" sz="2200" i="1" dirty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/>
              <a:t>-</a:t>
            </a:r>
            <a:r>
              <a:rPr lang="en-US" sz="2200" b="1" i="1" dirty="0" err="1"/>
              <a:t>Djbosscache.shareable</a:t>
            </a:r>
            <a:r>
              <a:rPr lang="en-US" sz="2200" b="1" i="1" dirty="0"/>
              <a:t>=</a:t>
            </a:r>
            <a:r>
              <a:rPr lang="en-US" sz="2200" b="1" i="1" dirty="0" smtClean="0"/>
              <a:t>false</a:t>
            </a:r>
            <a:r>
              <a:rPr lang="en-US" sz="2200" i="1" dirty="0" smtClean="0"/>
              <a:t> to make the JBC instance not shareable</a:t>
            </a:r>
            <a:endParaRPr lang="en-US" sz="2200" i="1" dirty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/>
              <a:t>-</a:t>
            </a:r>
            <a:r>
              <a:rPr lang="en-US" sz="2200" b="1" i="1" dirty="0" err="1" smtClean="0"/>
              <a:t>Dproperties.url.prefix</a:t>
            </a:r>
            <a:r>
              <a:rPr lang="en-US" sz="2200" b="1" i="1" dirty="0"/>
              <a:t>=$</a:t>
            </a:r>
            <a:r>
              <a:rPr lang="en-US" sz="2200" b="1" i="1" dirty="0" err="1" smtClean="0"/>
              <a:t>myURLToMyPropertiesFile</a:t>
            </a:r>
            <a:r>
              <a:rPr lang="en-US" sz="2200" b="1" i="1" dirty="0"/>
              <a:t> </a:t>
            </a:r>
            <a:r>
              <a:rPr lang="en-US" sz="2200" i="1" dirty="0" smtClean="0"/>
              <a:t>the </a:t>
            </a:r>
            <a:r>
              <a:rPr lang="en-US" sz="2200" i="1" dirty="0"/>
              <a:t>URL can be any supported </a:t>
            </a:r>
            <a:r>
              <a:rPr lang="en-US" sz="2200" i="1" dirty="0" err="1"/>
              <a:t>url</a:t>
            </a:r>
            <a:r>
              <a:rPr lang="en-US" sz="2200" i="1" dirty="0"/>
              <a:t> such as file:///... or jar:/..., </a:t>
            </a:r>
            <a:r>
              <a:rPr lang="en-US" sz="2200" i="1" dirty="0" err="1"/>
              <a:t>classpath</a:t>
            </a:r>
            <a:r>
              <a:rPr lang="en-US" sz="2200" i="1" dirty="0"/>
              <a:t>:/..., etc. Note that it is only a prefix so you must remove from the URL the extension ".properties" and "-</a:t>
            </a:r>
            <a:r>
              <a:rPr lang="en-US" sz="2200" i="1" dirty="0" err="1"/>
              <a:t>sjdbc</a:t>
            </a:r>
            <a:r>
              <a:rPr lang="en-US" sz="2200" i="1" dirty="0"/>
              <a:t>" in case a single db.</a:t>
            </a:r>
            <a:endParaRPr lang="en-US" sz="2200" i="1" dirty="0" smtClean="0"/>
          </a:p>
          <a:p>
            <a:pPr>
              <a:lnSpc>
                <a:spcPct val="100000"/>
              </a:lnSpc>
              <a:buSzPct val="25000"/>
            </a:pP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376561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001000" y="6886440"/>
            <a:ext cx="2598480" cy="5202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98000"/>
              </a:lnSpc>
            </a:pPr>
            <a:fld id="{678A55B7-472F-4E37-9249-7AC1EF1F62C3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63</a:t>
            </a:fld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550800" y="4692600"/>
            <a:ext cx="10043640" cy="1491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</a:pPr>
            <a:r>
              <a:rPr lang="en-US" sz="4800" dirty="0" smtClean="0">
                <a:solidFill>
                  <a:srgbClr val="FFFFFF"/>
                </a:solidFill>
                <a:ea typeface="MS Gothic"/>
              </a:rPr>
              <a:t>Exercises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54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fr-FR" sz="3500" dirty="0" err="1" smtClean="0">
                <a:solidFill>
                  <a:srgbClr val="FFA300"/>
                </a:solidFill>
                <a:ea typeface="MS Gothic"/>
              </a:rPr>
              <a:t>Exercises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79"/>
            <a:ext cx="10498380" cy="5265251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endParaRPr lang="en-US" sz="2200" i="1" dirty="0"/>
          </a:p>
        </p:txBody>
      </p:sp>
      <p:sp>
        <p:nvSpPr>
          <p:cNvPr id="2" name="ZoneTexte 1"/>
          <p:cNvSpPr txBox="1"/>
          <p:nvPr/>
        </p:nvSpPr>
        <p:spPr>
          <a:xfrm>
            <a:off x="383940" y="1085237"/>
            <a:ext cx="10514072" cy="569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/>
              <a:t>Exercise</a:t>
            </a:r>
            <a:r>
              <a:rPr lang="fr-FR" sz="2400" b="1" dirty="0" smtClean="0"/>
              <a:t> #1</a:t>
            </a:r>
            <a:endParaRPr lang="fr-FR" sz="2400" dirty="0" smtClean="0"/>
          </a:p>
          <a:p>
            <a:pPr marL="342900" indent="-342900">
              <a:buFont typeface="Wingdings" charset="2"/>
              <a:buChar char="u"/>
            </a:pPr>
            <a:r>
              <a:rPr lang="fr-FR" b="1" i="1" dirty="0" err="1" smtClean="0"/>
              <a:t>Launch</a:t>
            </a:r>
            <a:r>
              <a:rPr lang="fr-FR" b="1" i="1" dirty="0" smtClean="0"/>
              <a:t> the </a:t>
            </a:r>
            <a:r>
              <a:rPr lang="fr-FR" b="1" i="1" dirty="0" err="1" smtClean="0"/>
              <a:t>eXo</a:t>
            </a:r>
            <a:r>
              <a:rPr lang="fr-FR" b="1" i="1" dirty="0" smtClean="0"/>
              <a:t> JCR tests </a:t>
            </a:r>
            <a:r>
              <a:rPr lang="fr-FR" b="1" i="1" dirty="0" err="1" smtClean="0"/>
              <a:t>against</a:t>
            </a:r>
            <a:r>
              <a:rPr lang="fr-FR" b="1" i="1" dirty="0" smtClean="0"/>
              <a:t> </a:t>
            </a:r>
            <a:r>
              <a:rPr lang="fr-FR" b="1" i="1" dirty="0" err="1" smtClean="0"/>
              <a:t>your</a:t>
            </a:r>
            <a:r>
              <a:rPr lang="fr-FR" b="1" i="1" dirty="0" smtClean="0"/>
              <a:t> favorite DB (</a:t>
            </a:r>
            <a:r>
              <a:rPr lang="fr-FR" b="1" i="1" dirty="0" err="1" smtClean="0"/>
              <a:t>assuming</a:t>
            </a:r>
            <a:r>
              <a:rPr lang="fr-FR" b="1" i="1" dirty="0" smtClean="0"/>
              <a:t> </a:t>
            </a:r>
            <a:r>
              <a:rPr lang="fr-FR" b="1" i="1" dirty="0" err="1" smtClean="0"/>
              <a:t>it</a:t>
            </a:r>
            <a:r>
              <a:rPr lang="fr-FR" b="1" i="1" dirty="0" smtClean="0"/>
              <a:t> </a:t>
            </a:r>
            <a:r>
              <a:rPr lang="fr-FR" b="1" i="1" dirty="0" err="1" smtClean="0"/>
              <a:t>is</a:t>
            </a:r>
            <a:r>
              <a:rPr lang="fr-FR" b="1" i="1" dirty="0" smtClean="0"/>
              <a:t> one of the </a:t>
            </a:r>
            <a:r>
              <a:rPr lang="fr-FR" b="1" i="1" dirty="0" err="1" smtClean="0"/>
              <a:t>supported</a:t>
            </a:r>
            <a:r>
              <a:rPr lang="fr-FR" b="1" i="1" dirty="0" smtClean="0"/>
              <a:t> </a:t>
            </a:r>
            <a:r>
              <a:rPr lang="fr-FR" b="1" i="1" dirty="0" err="1" smtClean="0"/>
              <a:t>database</a:t>
            </a:r>
            <a:r>
              <a:rPr lang="fr-FR" b="1" i="1" dirty="0" smtClean="0"/>
              <a:t>)</a:t>
            </a:r>
            <a:endParaRPr lang="fr-FR" sz="2400" b="1" dirty="0" smtClean="0"/>
          </a:p>
          <a:p>
            <a:r>
              <a:rPr lang="fr-FR" sz="2400" b="1" dirty="0" err="1" smtClean="0"/>
              <a:t>Exercise</a:t>
            </a:r>
            <a:r>
              <a:rPr lang="fr-FR" sz="2400" b="1" dirty="0" smtClean="0"/>
              <a:t> #2</a:t>
            </a:r>
            <a:endParaRPr lang="fr-FR" sz="2400" dirty="0"/>
          </a:p>
          <a:p>
            <a:pPr marL="342900" indent="-342900">
              <a:buFont typeface="Wingdings" charset="2"/>
              <a:buChar char="u"/>
            </a:pPr>
            <a:r>
              <a:rPr lang="cs-CZ" b="1" i="1" dirty="0" err="1" smtClean="0"/>
              <a:t>Put</a:t>
            </a:r>
            <a:r>
              <a:rPr lang="cs-CZ" b="1" i="1" dirty="0" smtClean="0"/>
              <a:t> </a:t>
            </a:r>
            <a:r>
              <a:rPr lang="cs-CZ" b="1" i="1" dirty="0" err="1" smtClean="0"/>
              <a:t>the</a:t>
            </a:r>
            <a:r>
              <a:rPr lang="cs-CZ" b="1" i="1" dirty="0" smtClean="0"/>
              <a:t> </a:t>
            </a:r>
            <a:r>
              <a:rPr lang="cs-CZ" b="1" i="1" dirty="0" err="1" smtClean="0"/>
              <a:t>file</a:t>
            </a:r>
            <a:r>
              <a:rPr lang="cs-CZ" b="1" i="1" dirty="0" smtClean="0"/>
              <a:t> </a:t>
            </a:r>
            <a:r>
              <a:rPr lang="cs-CZ" b="1" i="1" dirty="0" err="1" smtClean="0"/>
              <a:t>jaas.conf</a:t>
            </a:r>
            <a:r>
              <a:rPr lang="cs-CZ" b="1" i="1" dirty="0" smtClean="0"/>
              <a:t> in </a:t>
            </a:r>
            <a:r>
              <a:rPr lang="cs-CZ" b="1" i="1" dirty="0" err="1" smtClean="0"/>
              <a:t>your</a:t>
            </a:r>
            <a:r>
              <a:rPr lang="cs-CZ" b="1" i="1" dirty="0" smtClean="0"/>
              <a:t> </a:t>
            </a:r>
            <a:r>
              <a:rPr lang="cs-CZ" b="1" i="1" dirty="0" err="1" smtClean="0"/>
              <a:t>classpath</a:t>
            </a:r>
            <a:r>
              <a:rPr lang="cs-CZ" b="1" i="1" dirty="0" smtClean="0"/>
              <a:t> and call </a:t>
            </a:r>
            <a:r>
              <a:rPr lang="en-US" sz="1400" b="1" i="1" dirty="0" err="1">
                <a:latin typeface="Monaco"/>
                <a:cs typeface="Monaco"/>
              </a:rPr>
              <a:t>System.setProperty</a:t>
            </a:r>
            <a:r>
              <a:rPr lang="en-US" sz="1400" b="1" i="1" dirty="0">
                <a:latin typeface="Monaco"/>
                <a:cs typeface="Monaco"/>
              </a:rPr>
              <a:t>("</a:t>
            </a:r>
            <a:r>
              <a:rPr lang="en-US" sz="1400" b="1" i="1" dirty="0" err="1">
                <a:latin typeface="Monaco"/>
                <a:cs typeface="Monaco"/>
              </a:rPr>
              <a:t>java.security.auth.login.config</a:t>
            </a:r>
            <a:r>
              <a:rPr lang="en-US" sz="1400" b="1" i="1" dirty="0">
                <a:latin typeface="Monaco"/>
                <a:cs typeface="Monaco"/>
              </a:rPr>
              <a:t>", </a:t>
            </a:r>
            <a:r>
              <a:rPr lang="en-US" sz="1400" b="1" i="1" dirty="0" err="1">
                <a:latin typeface="Monaco"/>
                <a:cs typeface="Monaco"/>
              </a:rPr>
              <a:t>Thread.currentThread</a:t>
            </a:r>
            <a:r>
              <a:rPr lang="en-US" sz="1400" b="1" i="1" dirty="0">
                <a:latin typeface="Monaco"/>
                <a:cs typeface="Monaco"/>
              </a:rPr>
              <a:t>().</a:t>
            </a:r>
            <a:r>
              <a:rPr lang="en-US" sz="1400" b="1" i="1" dirty="0" err="1">
                <a:latin typeface="Monaco"/>
                <a:cs typeface="Monaco"/>
              </a:rPr>
              <a:t>getContextClassLoader</a:t>
            </a:r>
            <a:r>
              <a:rPr lang="en-US" sz="1400" b="1" i="1" dirty="0">
                <a:latin typeface="Monaco"/>
                <a:cs typeface="Monaco"/>
              </a:rPr>
              <a:t>().</a:t>
            </a:r>
            <a:r>
              <a:rPr lang="en-US" sz="1400" b="1" i="1" dirty="0" err="1">
                <a:latin typeface="Monaco"/>
                <a:cs typeface="Monaco"/>
              </a:rPr>
              <a:t>getResource</a:t>
            </a:r>
            <a:r>
              <a:rPr lang="en-US" sz="1400" b="1" i="1" dirty="0">
                <a:latin typeface="Monaco"/>
                <a:cs typeface="Monaco"/>
              </a:rPr>
              <a:t>("</a:t>
            </a:r>
            <a:r>
              <a:rPr lang="en-US" sz="1400" b="1" i="1" dirty="0" err="1" smtClean="0">
                <a:latin typeface="Monaco"/>
                <a:cs typeface="Monaco"/>
              </a:rPr>
              <a:t>jaas.conf</a:t>
            </a:r>
            <a:r>
              <a:rPr lang="en-US" sz="1400" b="1" i="1" dirty="0" smtClean="0">
                <a:latin typeface="Monaco"/>
                <a:cs typeface="Monaco"/>
              </a:rPr>
              <a:t>”</a:t>
            </a:r>
            <a:r>
              <a:rPr lang="fr-FR" sz="1400" b="1" i="1" dirty="0">
                <a:latin typeface="Monaco"/>
                <a:cs typeface="Monaco"/>
              </a:rPr>
              <a:t> ).</a:t>
            </a:r>
            <a:r>
              <a:rPr lang="fr-FR" sz="1400" b="1" i="1" dirty="0" err="1">
                <a:latin typeface="Monaco"/>
                <a:cs typeface="Monaco"/>
              </a:rPr>
              <a:t>toString</a:t>
            </a:r>
            <a:r>
              <a:rPr lang="fr-FR" sz="1400" b="1" i="1" dirty="0">
                <a:latin typeface="Monaco"/>
                <a:cs typeface="Monaco"/>
              </a:rPr>
              <a:t>());</a:t>
            </a:r>
            <a:endParaRPr lang="fr-FR" sz="1400" b="1" i="1" dirty="0" smtClean="0">
              <a:latin typeface="Monaco"/>
              <a:cs typeface="Monaco"/>
            </a:endParaRPr>
          </a:p>
          <a:p>
            <a:pPr marL="342900" indent="-342900">
              <a:buFont typeface="Wingdings" charset="2"/>
              <a:buChar char="u"/>
            </a:pPr>
            <a:r>
              <a:rPr lang="fr-FR" b="1" i="1" dirty="0"/>
              <a:t>Use the configuration file of </a:t>
            </a:r>
            <a:r>
              <a:rPr lang="cs-CZ" b="1" i="1" dirty="0" err="1"/>
              <a:t>tomcat-jbc</a:t>
            </a:r>
            <a:r>
              <a:rPr lang="cs-CZ" b="1" i="1" dirty="0"/>
              <a:t> as </a:t>
            </a:r>
            <a:r>
              <a:rPr lang="cs-CZ" b="1" i="1" dirty="0" err="1"/>
              <a:t>configuration</a:t>
            </a:r>
            <a:r>
              <a:rPr lang="cs-CZ" b="1" i="1" dirty="0"/>
              <a:t> </a:t>
            </a:r>
            <a:r>
              <a:rPr lang="cs-CZ" b="1" i="1" dirty="0" err="1"/>
              <a:t>of</a:t>
            </a:r>
            <a:r>
              <a:rPr lang="cs-CZ" b="1" i="1" dirty="0"/>
              <a:t> </a:t>
            </a:r>
            <a:r>
              <a:rPr lang="cs-CZ" b="1" i="1" dirty="0" err="1"/>
              <a:t>your</a:t>
            </a:r>
            <a:r>
              <a:rPr lang="cs-CZ" b="1" i="1" dirty="0"/>
              <a:t> </a:t>
            </a:r>
            <a:r>
              <a:rPr lang="cs-CZ" b="1" i="1" dirty="0" err="1"/>
              <a:t>Standalone</a:t>
            </a:r>
            <a:r>
              <a:rPr lang="cs-CZ" b="1" i="1" dirty="0"/>
              <a:t> </a:t>
            </a:r>
            <a:r>
              <a:rPr lang="cs-CZ" b="1" i="1" dirty="0" err="1" smtClean="0"/>
              <a:t>Container</a:t>
            </a:r>
            <a:r>
              <a:rPr lang="cs-CZ" b="1" i="1" dirty="0" smtClean="0"/>
              <a:t> (</a:t>
            </a:r>
            <a:r>
              <a:rPr lang="cs-CZ" b="1" i="1" dirty="0" err="1" smtClean="0"/>
              <a:t>apply</a:t>
            </a:r>
            <a:r>
              <a:rPr lang="cs-CZ" b="1" i="1" dirty="0" smtClean="0"/>
              <a:t> </a:t>
            </a:r>
            <a:r>
              <a:rPr lang="cs-CZ" b="1" i="1" dirty="0" err="1" smtClean="0"/>
              <a:t>the</a:t>
            </a:r>
            <a:r>
              <a:rPr lang="cs-CZ" b="1" i="1" dirty="0" smtClean="0"/>
              <a:t> </a:t>
            </a:r>
            <a:r>
              <a:rPr lang="cs-CZ" b="1" i="1" dirty="0" err="1" smtClean="0"/>
              <a:t>same</a:t>
            </a:r>
            <a:r>
              <a:rPr lang="cs-CZ" b="1" i="1" dirty="0" smtClean="0"/>
              <a:t> </a:t>
            </a:r>
            <a:r>
              <a:rPr lang="cs-CZ" b="1" i="1" dirty="0" err="1" smtClean="0"/>
              <a:t>approach</a:t>
            </a:r>
            <a:r>
              <a:rPr lang="cs-CZ" b="1" i="1" dirty="0" smtClean="0"/>
              <a:t> </a:t>
            </a:r>
            <a:r>
              <a:rPr lang="cs-CZ" b="1" i="1" dirty="0" err="1" smtClean="0"/>
              <a:t>than</a:t>
            </a:r>
            <a:r>
              <a:rPr lang="cs-CZ" b="1" i="1" dirty="0" smtClean="0"/>
              <a:t> </a:t>
            </a:r>
            <a:r>
              <a:rPr lang="cs-CZ" b="1" i="1" dirty="0" err="1" smtClean="0"/>
              <a:t>the</a:t>
            </a:r>
            <a:r>
              <a:rPr lang="cs-CZ" b="1" i="1" dirty="0" smtClean="0"/>
              <a:t> </a:t>
            </a:r>
            <a:r>
              <a:rPr lang="cs-CZ" b="1" i="1" dirty="0" err="1" smtClean="0"/>
              <a:t>jaas.conf</a:t>
            </a:r>
            <a:r>
              <a:rPr lang="cs-CZ" b="1" i="1" dirty="0" smtClean="0"/>
              <a:t> </a:t>
            </a:r>
            <a:r>
              <a:rPr lang="cs-CZ" b="1" i="1" dirty="0" err="1" smtClean="0"/>
              <a:t>file</a:t>
            </a:r>
            <a:r>
              <a:rPr lang="cs-CZ" b="1" i="1" dirty="0" smtClean="0"/>
              <a:t> </a:t>
            </a:r>
            <a:r>
              <a:rPr lang="cs-CZ" b="1" i="1" dirty="0" err="1" smtClean="0"/>
              <a:t>for</a:t>
            </a:r>
            <a:r>
              <a:rPr lang="cs-CZ" b="1" i="1" dirty="0" smtClean="0"/>
              <a:t> </a:t>
            </a:r>
            <a:r>
              <a:rPr lang="cs-CZ" b="1" i="1" dirty="0" err="1" smtClean="0"/>
              <a:t>exo-configuration.xml</a:t>
            </a:r>
            <a:r>
              <a:rPr lang="cs-CZ" b="1" i="1" dirty="0" smtClean="0"/>
              <a:t>)</a:t>
            </a:r>
          </a:p>
          <a:p>
            <a:pPr marL="342900" indent="-342900">
              <a:buFont typeface="Wingdings" charset="2"/>
              <a:buChar char="u"/>
            </a:pPr>
            <a:r>
              <a:rPr lang="cs-CZ" b="1" i="1" dirty="0" smtClean="0"/>
              <a:t>Set </a:t>
            </a:r>
            <a:r>
              <a:rPr lang="cs-CZ" b="1" i="1" dirty="0" err="1" smtClean="0"/>
              <a:t>the</a:t>
            </a:r>
            <a:r>
              <a:rPr lang="cs-CZ" b="1" i="1" dirty="0" smtClean="0"/>
              <a:t> </a:t>
            </a:r>
            <a:r>
              <a:rPr lang="cs-CZ" b="1" i="1" dirty="0" err="1" smtClean="0"/>
              <a:t>system</a:t>
            </a:r>
            <a:r>
              <a:rPr lang="cs-CZ" b="1" i="1" dirty="0" smtClean="0"/>
              <a:t> </a:t>
            </a:r>
            <a:r>
              <a:rPr lang="cs-CZ" b="1" i="1" dirty="0" err="1" smtClean="0"/>
              <a:t>properties</a:t>
            </a:r>
            <a:r>
              <a:rPr lang="cs-CZ" b="1" i="1" dirty="0" smtClean="0"/>
              <a:t> </a:t>
            </a:r>
            <a:r>
              <a:rPr lang="cs-CZ" b="1" i="1" dirty="0" err="1" smtClean="0"/>
              <a:t>of</a:t>
            </a:r>
            <a:r>
              <a:rPr lang="cs-CZ" b="1" i="1" dirty="0" smtClean="0"/>
              <a:t> </a:t>
            </a:r>
            <a:r>
              <a:rPr lang="cs-CZ" b="1" i="1" dirty="0" err="1" smtClean="0"/>
              <a:t>the</a:t>
            </a:r>
            <a:r>
              <a:rPr lang="cs-CZ" b="1" i="1" dirty="0" smtClean="0"/>
              <a:t> </a:t>
            </a:r>
            <a:r>
              <a:rPr lang="cs-CZ" b="1" i="1" dirty="0" err="1" smtClean="0"/>
              <a:t>startup</a:t>
            </a:r>
            <a:r>
              <a:rPr lang="cs-CZ" b="1" i="1" dirty="0" smtClean="0"/>
              <a:t> </a:t>
            </a:r>
            <a:r>
              <a:rPr lang="cs-CZ" b="1" i="1" dirty="0" err="1" smtClean="0"/>
              <a:t>script</a:t>
            </a:r>
            <a:endParaRPr lang="cs-CZ" b="1" i="1" dirty="0" smtClean="0"/>
          </a:p>
          <a:p>
            <a:pPr marL="342900" indent="-342900">
              <a:buFont typeface="Wingdings" charset="2"/>
              <a:buChar char="u"/>
            </a:pPr>
            <a:r>
              <a:rPr lang="cs-CZ" b="1" i="1" dirty="0" err="1" smtClean="0"/>
              <a:t>Needed</a:t>
            </a:r>
            <a:r>
              <a:rPr lang="cs-CZ" b="1" i="1" dirty="0" smtClean="0"/>
              <a:t> </a:t>
            </a:r>
            <a:r>
              <a:rPr lang="cs-CZ" b="1" i="1" dirty="0" err="1" smtClean="0"/>
              <a:t>dependencies</a:t>
            </a:r>
            <a:r>
              <a:rPr lang="cs-CZ" b="1" i="1" dirty="0" smtClean="0"/>
              <a:t> are </a:t>
            </a:r>
            <a:r>
              <a:rPr lang="cs-CZ" b="1" i="1" dirty="0" err="1" smtClean="0"/>
              <a:t>jcr.core</a:t>
            </a:r>
            <a:r>
              <a:rPr lang="cs-CZ" b="1" i="1" dirty="0" smtClean="0"/>
              <a:t>, </a:t>
            </a:r>
            <a:r>
              <a:rPr lang="cs-CZ" b="1" i="1" dirty="0" err="1" smtClean="0"/>
              <a:t>jcr.ext</a:t>
            </a:r>
            <a:r>
              <a:rPr lang="cs-CZ" b="1" i="1" dirty="0" smtClean="0"/>
              <a:t>, </a:t>
            </a:r>
            <a:r>
              <a:rPr lang="cs-CZ" b="1" i="1" dirty="0" err="1" smtClean="0"/>
              <a:t>jcr.webdav</a:t>
            </a:r>
            <a:r>
              <a:rPr lang="cs-CZ" b="1" i="1" dirty="0" smtClean="0"/>
              <a:t>, </a:t>
            </a:r>
            <a:r>
              <a:rPr lang="cs-CZ" b="1" i="1" dirty="0" err="1" smtClean="0"/>
              <a:t>jcr.ftp</a:t>
            </a:r>
            <a:r>
              <a:rPr lang="cs-CZ" b="1" i="1" dirty="0" smtClean="0"/>
              <a:t>, </a:t>
            </a:r>
            <a:r>
              <a:rPr lang="cs-CZ" b="1" i="1" dirty="0" err="1" smtClean="0"/>
              <a:t>hsqldb</a:t>
            </a:r>
            <a:r>
              <a:rPr lang="cs-CZ" b="1" i="1" dirty="0" smtClean="0"/>
              <a:t> and </a:t>
            </a:r>
            <a:r>
              <a:rPr lang="fr-FR" b="1" i="1" dirty="0"/>
              <a:t>slf4j-log4j12</a:t>
            </a:r>
            <a:endParaRPr lang="cs-CZ" b="1" i="1" dirty="0"/>
          </a:p>
          <a:p>
            <a:pPr marL="342900" indent="-342900">
              <a:buFont typeface="Wingdings" charset="2"/>
              <a:buChar char="u"/>
            </a:pPr>
            <a:r>
              <a:rPr lang="fr-FR" b="1" i="1" dirty="0" err="1" smtClean="0"/>
              <a:t>Create</a:t>
            </a:r>
            <a:r>
              <a:rPr lang="fr-FR" b="1" i="1" dirty="0" smtClean="0"/>
              <a:t> </a:t>
            </a:r>
            <a:r>
              <a:rPr lang="fr-FR" b="1" i="1" dirty="0"/>
              <a:t>a </a:t>
            </a:r>
            <a:r>
              <a:rPr lang="fr-FR" b="1" i="1" dirty="0" err="1"/>
              <a:t>node</a:t>
            </a:r>
            <a:r>
              <a:rPr lang="fr-FR" b="1" i="1" dirty="0"/>
              <a:t> « training </a:t>
            </a:r>
            <a:r>
              <a:rPr lang="fr-FR" b="1" i="1" dirty="0" smtClean="0"/>
              <a:t>»</a:t>
            </a:r>
          </a:p>
          <a:p>
            <a:pPr marL="342900" indent="-342900">
              <a:buFont typeface="Wingdings" charset="2"/>
              <a:buChar char="u"/>
            </a:pPr>
            <a:r>
              <a:rPr lang="fr-FR" b="1" i="1" dirty="0" err="1" smtClean="0"/>
              <a:t>Add</a:t>
            </a:r>
            <a:r>
              <a:rPr lang="fr-FR" b="1" i="1" dirty="0" smtClean="0"/>
              <a:t> </a:t>
            </a:r>
            <a:r>
              <a:rPr lang="fr-FR" b="1" i="1" dirty="0"/>
              <a:t>a </a:t>
            </a:r>
            <a:r>
              <a:rPr lang="fr-FR" b="1" i="1" dirty="0" err="1"/>
              <a:t>sub</a:t>
            </a:r>
            <a:r>
              <a:rPr lang="fr-FR" b="1" i="1" dirty="0"/>
              <a:t> </a:t>
            </a:r>
            <a:r>
              <a:rPr lang="fr-FR" b="1" i="1" dirty="0" err="1"/>
              <a:t>node</a:t>
            </a:r>
            <a:r>
              <a:rPr lang="fr-FR" b="1" i="1" dirty="0"/>
              <a:t> « Day</a:t>
            </a:r>
            <a:r>
              <a:rPr lang="fr-FR" b="1" i="1" dirty="0" smtClean="0"/>
              <a:t>-1</a:t>
            </a:r>
            <a:r>
              <a:rPr lang="fr-FR" b="1" i="1" dirty="0"/>
              <a:t> » on </a:t>
            </a:r>
            <a:r>
              <a:rPr lang="fr-FR" b="1" i="1" dirty="0" err="1"/>
              <a:t>which</a:t>
            </a:r>
            <a:r>
              <a:rPr lang="fr-FR" b="1" i="1" dirty="0"/>
              <a:t> </a:t>
            </a:r>
            <a:r>
              <a:rPr lang="fr-FR" b="1" i="1" dirty="0" err="1"/>
              <a:t>you</a:t>
            </a:r>
            <a:r>
              <a:rPr lang="fr-FR" b="1" i="1" dirty="0"/>
              <a:t> </a:t>
            </a:r>
            <a:r>
              <a:rPr lang="fr-FR" b="1" i="1" dirty="0" err="1"/>
              <a:t>will</a:t>
            </a:r>
            <a:r>
              <a:rPr lang="fr-FR" b="1" i="1" dirty="0"/>
              <a:t> set a </a:t>
            </a:r>
            <a:r>
              <a:rPr lang="fr-FR" b="1" i="1" dirty="0" err="1"/>
              <a:t>property</a:t>
            </a:r>
            <a:r>
              <a:rPr lang="fr-FR" b="1" i="1" dirty="0"/>
              <a:t> « </a:t>
            </a:r>
            <a:r>
              <a:rPr lang="fr-FR" b="1" i="1" dirty="0" err="1"/>
              <a:t>name</a:t>
            </a:r>
            <a:r>
              <a:rPr lang="fr-FR" b="1" i="1" dirty="0"/>
              <a:t> » to « </a:t>
            </a:r>
            <a:r>
              <a:rPr lang="en-US" b="1" i="1" dirty="0"/>
              <a:t>JCR concepts, architecture and benefits</a:t>
            </a:r>
            <a:r>
              <a:rPr lang="fr-FR" b="1" i="1" dirty="0"/>
              <a:t> »</a:t>
            </a:r>
            <a:endParaRPr lang="fr-FR" b="1" i="1" dirty="0" smtClean="0"/>
          </a:p>
          <a:p>
            <a:pPr marL="342900" indent="-342900">
              <a:buFont typeface="Wingdings" charset="2"/>
              <a:buChar char="u"/>
            </a:pPr>
            <a:r>
              <a:rPr lang="fr-FR" b="1" i="1" dirty="0" err="1" smtClean="0"/>
              <a:t>Add</a:t>
            </a:r>
            <a:r>
              <a:rPr lang="fr-FR" b="1" i="1" dirty="0" smtClean="0"/>
              <a:t> </a:t>
            </a:r>
            <a:r>
              <a:rPr lang="fr-FR" b="1" i="1" dirty="0" err="1" smtClean="0"/>
              <a:t>another</a:t>
            </a:r>
            <a:r>
              <a:rPr lang="fr-FR" b="1" i="1" dirty="0" smtClean="0"/>
              <a:t> </a:t>
            </a:r>
            <a:r>
              <a:rPr lang="fr-FR" b="1" i="1" dirty="0" err="1" smtClean="0"/>
              <a:t>sub</a:t>
            </a:r>
            <a:r>
              <a:rPr lang="fr-FR" b="1" i="1" dirty="0" smtClean="0"/>
              <a:t> </a:t>
            </a:r>
            <a:r>
              <a:rPr lang="fr-FR" b="1" i="1" dirty="0" err="1" smtClean="0"/>
              <a:t>node</a:t>
            </a:r>
            <a:r>
              <a:rPr lang="fr-FR" b="1" i="1" dirty="0" smtClean="0"/>
              <a:t> « Day-2 » on </a:t>
            </a:r>
            <a:r>
              <a:rPr lang="fr-FR" b="1" i="1" dirty="0" err="1" smtClean="0"/>
              <a:t>which</a:t>
            </a:r>
            <a:r>
              <a:rPr lang="fr-FR" b="1" i="1" dirty="0" smtClean="0"/>
              <a:t> </a:t>
            </a:r>
            <a:r>
              <a:rPr lang="fr-FR" b="1" i="1" dirty="0" err="1" smtClean="0"/>
              <a:t>you</a:t>
            </a:r>
            <a:r>
              <a:rPr lang="fr-FR" b="1" i="1" dirty="0" smtClean="0"/>
              <a:t> </a:t>
            </a:r>
            <a:r>
              <a:rPr lang="fr-FR" b="1" i="1" dirty="0" err="1" smtClean="0"/>
              <a:t>will</a:t>
            </a:r>
            <a:r>
              <a:rPr lang="fr-FR" b="1" i="1" dirty="0" smtClean="0"/>
              <a:t> set a </a:t>
            </a:r>
            <a:r>
              <a:rPr lang="fr-FR" b="1" i="1" dirty="0" err="1" smtClean="0"/>
              <a:t>property</a:t>
            </a:r>
            <a:r>
              <a:rPr lang="fr-FR" b="1" i="1" dirty="0" smtClean="0"/>
              <a:t> « </a:t>
            </a:r>
            <a:r>
              <a:rPr lang="fr-FR" b="1" i="1" dirty="0" err="1" smtClean="0"/>
              <a:t>name</a:t>
            </a:r>
            <a:r>
              <a:rPr lang="fr-FR" b="1" i="1" dirty="0" smtClean="0"/>
              <a:t> » to « </a:t>
            </a:r>
            <a:r>
              <a:rPr lang="en-US" b="1" i="1" dirty="0" smtClean="0"/>
              <a:t>JCR </a:t>
            </a:r>
            <a:r>
              <a:rPr lang="en-US" b="1" i="1" dirty="0"/>
              <a:t>for </a:t>
            </a:r>
            <a:r>
              <a:rPr lang="en-US" b="1" i="1" dirty="0" smtClean="0"/>
              <a:t>developers</a:t>
            </a:r>
            <a:r>
              <a:rPr lang="fr-FR" b="1" i="1" dirty="0"/>
              <a:t> </a:t>
            </a:r>
            <a:r>
              <a:rPr lang="fr-FR" b="1" i="1" dirty="0" smtClean="0"/>
              <a:t>»</a:t>
            </a:r>
          </a:p>
          <a:p>
            <a:pPr marL="342900" indent="-342900">
              <a:buFont typeface="Wingdings" charset="2"/>
              <a:buChar char="u"/>
            </a:pPr>
            <a:r>
              <a:rPr lang="fr-FR" b="1" i="1" dirty="0" err="1" smtClean="0"/>
              <a:t>From</a:t>
            </a:r>
            <a:r>
              <a:rPr lang="fr-FR" b="1" i="1" dirty="0" smtClean="0"/>
              <a:t> </a:t>
            </a:r>
            <a:r>
              <a:rPr lang="fr-FR" b="1" i="1" dirty="0" err="1" smtClean="0"/>
              <a:t>another</a:t>
            </a:r>
            <a:r>
              <a:rPr lang="fr-FR" b="1" i="1" dirty="0" smtClean="0"/>
              <a:t> session, </a:t>
            </a:r>
            <a:r>
              <a:rPr lang="fr-FR" b="1" i="1" dirty="0" err="1" smtClean="0"/>
              <a:t>print</a:t>
            </a:r>
            <a:r>
              <a:rPr lang="fr-FR" b="1" i="1" dirty="0" smtClean="0"/>
              <a:t> the </a:t>
            </a:r>
            <a:r>
              <a:rPr lang="fr-FR" b="1" i="1" dirty="0" err="1" smtClean="0"/>
              <a:t>name</a:t>
            </a:r>
            <a:r>
              <a:rPr lang="fr-FR" b="1" i="1" dirty="0" smtClean="0"/>
              <a:t> of all the training </a:t>
            </a:r>
            <a:r>
              <a:rPr lang="fr-FR" b="1" i="1" dirty="0" err="1" smtClean="0"/>
              <a:t>days</a:t>
            </a:r>
            <a:r>
              <a:rPr lang="fr-FR" b="1" i="1" dirty="0" smtClean="0"/>
              <a:t> </a:t>
            </a:r>
            <a:r>
              <a:rPr lang="fr-FR" b="1" i="1" dirty="0" err="1" smtClean="0"/>
              <a:t>following</a:t>
            </a:r>
            <a:r>
              <a:rPr lang="fr-FR" b="1" i="1" dirty="0" smtClean="0"/>
              <a:t> the </a:t>
            </a:r>
            <a:r>
              <a:rPr lang="fr-FR" b="1" i="1" dirty="0" err="1" smtClean="0"/>
              <a:t>next</a:t>
            </a:r>
            <a:r>
              <a:rPr lang="fr-FR" b="1" i="1" dirty="0" smtClean="0"/>
              <a:t> </a:t>
            </a:r>
            <a:r>
              <a:rPr lang="fr-FR" b="1" i="1" dirty="0" err="1" smtClean="0"/>
              <a:t>syntax</a:t>
            </a:r>
            <a:r>
              <a:rPr lang="fr-FR" b="1" i="1" dirty="0" smtClean="0"/>
              <a:t>: ${</a:t>
            </a:r>
            <a:r>
              <a:rPr lang="fr-FR" b="1" i="1" dirty="0" err="1" smtClean="0"/>
              <a:t>node-name</a:t>
            </a:r>
            <a:r>
              <a:rPr lang="fr-FR" b="1" i="1" dirty="0" smtClean="0"/>
              <a:t>}:${</a:t>
            </a:r>
            <a:r>
              <a:rPr lang="fr-FR" b="1" i="1" dirty="0" err="1" smtClean="0"/>
              <a:t>property</a:t>
            </a:r>
            <a:r>
              <a:rPr lang="fr-FR" b="1" i="1" dirty="0" smtClean="0"/>
              <a:t>-</a:t>
            </a:r>
            <a:r>
              <a:rPr lang="fr-FR" b="1" i="1" dirty="0" err="1" smtClean="0"/>
              <a:t>title</a:t>
            </a:r>
            <a:r>
              <a:rPr lang="fr-FR" b="1" i="1" dirty="0" smtClean="0"/>
              <a:t>-value} </a:t>
            </a:r>
          </a:p>
          <a:p>
            <a:pPr marL="342900" indent="-342900">
              <a:buFont typeface="Wingdings" charset="2"/>
              <a:buChar char="u"/>
            </a:pPr>
            <a:endParaRPr lang="fr-FR" b="1" i="1" dirty="0"/>
          </a:p>
          <a:p>
            <a:r>
              <a:rPr lang="fr-FR" dirty="0" err="1" smtClean="0"/>
              <a:t>Dev</a:t>
            </a:r>
            <a:r>
              <a:rPr lang="fr-FR" dirty="0" smtClean="0"/>
              <a:t> </a:t>
            </a:r>
            <a:r>
              <a:rPr lang="fr-FR" dirty="0" err="1" smtClean="0"/>
              <a:t>Env</a:t>
            </a:r>
            <a:r>
              <a:rPr lang="fr-FR" dirty="0" smtClean="0"/>
              <a:t> </a:t>
            </a:r>
            <a:r>
              <a:rPr lang="fr-FR" dirty="0" err="1" smtClean="0"/>
              <a:t>required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maven</a:t>
            </a:r>
            <a:r>
              <a:rPr lang="fr-FR" dirty="0" smtClean="0"/>
              <a:t> </a:t>
            </a:r>
            <a:r>
              <a:rPr lang="fr-FR" dirty="0" err="1" smtClean="0"/>
              <a:t>configured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5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557280" y="255600"/>
            <a:ext cx="10043640" cy="952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</a:pPr>
            <a:r>
              <a:rPr lang="en-US" sz="4800" dirty="0" err="1">
                <a:solidFill>
                  <a:srgbClr val="FFFFFF"/>
                </a:solidFill>
                <a:latin typeface="Arial"/>
                <a:ea typeface="MS Gothic"/>
                <a:cs typeface="Arial"/>
              </a:rPr>
              <a:t>eXo</a:t>
            </a:r>
            <a:r>
              <a:rPr lang="en-US" sz="4800" dirty="0">
                <a:solidFill>
                  <a:srgbClr val="FFFFFF"/>
                </a:solidFill>
                <a:latin typeface="Arial"/>
                <a:ea typeface="MS Gothic"/>
                <a:cs typeface="Arial"/>
              </a:rPr>
              <a:t> JCR</a:t>
            </a:r>
            <a:endParaRPr lang="en-US" sz="4800" dirty="0" smtClean="0">
              <a:latin typeface="Arial"/>
              <a:cs typeface="Arial"/>
            </a:endParaRPr>
          </a:p>
          <a:p>
            <a:pPr algn="r">
              <a:lnSpc>
                <a:spcPct val="96000"/>
              </a:lnSpc>
            </a:pPr>
            <a:r>
              <a:rPr lang="en-US" sz="2800" i="1" dirty="0">
                <a:solidFill>
                  <a:srgbClr val="FFFFFF"/>
                </a:solidFill>
                <a:ea typeface="MS Gothic"/>
                <a:cs typeface="Arial"/>
              </a:rPr>
              <a:t>JCR for developers</a:t>
            </a:r>
            <a:endParaRPr lang="en-US" sz="28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Kernel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buSzPct val="25000"/>
            </a:pPr>
            <a:r>
              <a:rPr lang="en-GB" sz="2400" b="1" dirty="0" smtClean="0"/>
              <a:t>Constructor with </a:t>
            </a:r>
            <a:r>
              <a:rPr lang="en-GB" sz="2400" b="1" dirty="0" err="1" smtClean="0"/>
              <a:t>InitParams</a:t>
            </a:r>
            <a:endParaRPr lang="en-US" sz="2400" b="1" dirty="0"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endParaRPr lang="en-US" sz="1400" b="1" dirty="0" smtClean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public class </a:t>
            </a:r>
            <a:r>
              <a:rPr lang="en-US" sz="1400" b="1" dirty="0" err="1">
                <a:latin typeface="Monaco"/>
                <a:cs typeface="Monaco"/>
              </a:rPr>
              <a:t>CacheServiceImpl</a:t>
            </a:r>
            <a:r>
              <a:rPr lang="en-US" sz="1400" b="1" dirty="0">
                <a:latin typeface="Monaco"/>
                <a:cs typeface="Monaco"/>
              </a:rPr>
              <a:t> implements </a:t>
            </a:r>
            <a:r>
              <a:rPr lang="en-US" sz="1400" b="1" dirty="0" err="1" smtClean="0">
                <a:latin typeface="Monaco"/>
                <a:cs typeface="Monaco"/>
              </a:rPr>
              <a:t>CacheService</a:t>
            </a:r>
            <a:r>
              <a:rPr lang="en-US" sz="1400" b="1" dirty="0" smtClean="0">
                <a:latin typeface="Monaco"/>
                <a:cs typeface="Monaco"/>
              </a:rPr>
              <a:t> 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 smtClean="0">
                <a:latin typeface="Monaco"/>
                <a:cs typeface="Monaco"/>
              </a:rPr>
              <a:t>{</a:t>
            </a:r>
            <a:endParaRPr lang="en-US" sz="14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...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public </a:t>
            </a:r>
            <a:r>
              <a:rPr lang="en-US" sz="1400" b="1" dirty="0" err="1">
                <a:latin typeface="Monaco"/>
                <a:cs typeface="Monaco"/>
              </a:rPr>
              <a:t>CacheServiceImpl</a:t>
            </a:r>
            <a:r>
              <a:rPr lang="en-US" sz="1400" b="1" dirty="0">
                <a:latin typeface="Monaco"/>
                <a:cs typeface="Monaco"/>
              </a:rPr>
              <a:t>(</a:t>
            </a:r>
            <a:r>
              <a:rPr lang="en-US" sz="1400" b="1" dirty="0" err="1">
                <a:latin typeface="Monaco"/>
                <a:cs typeface="Monaco"/>
              </a:rPr>
              <a:t>InitParams</a:t>
            </a:r>
            <a:r>
              <a:rPr lang="en-US" sz="1400" b="1" dirty="0">
                <a:latin typeface="Monaco"/>
                <a:cs typeface="Monaco"/>
              </a:rPr>
              <a:t> </a:t>
            </a:r>
            <a:r>
              <a:rPr lang="en-US" sz="1400" b="1" dirty="0" err="1">
                <a:latin typeface="Monaco"/>
                <a:cs typeface="Monaco"/>
              </a:rPr>
              <a:t>params</a:t>
            </a:r>
            <a:r>
              <a:rPr lang="en-US" sz="1400" b="1" dirty="0">
                <a:latin typeface="Monaco"/>
                <a:cs typeface="Monaco"/>
              </a:rPr>
              <a:t>, </a:t>
            </a:r>
            <a:r>
              <a:rPr lang="en-US" sz="1400" b="1" dirty="0" err="1">
                <a:latin typeface="Monaco"/>
                <a:cs typeface="Monaco"/>
              </a:rPr>
              <a:t>ExoCacheFactory</a:t>
            </a:r>
            <a:r>
              <a:rPr lang="en-US" sz="1400" b="1" dirty="0">
                <a:latin typeface="Monaco"/>
                <a:cs typeface="Monaco"/>
              </a:rPr>
              <a:t> factory) throws </a:t>
            </a:r>
            <a:r>
              <a:rPr lang="en-US" sz="1400" b="1" dirty="0" smtClean="0">
                <a:latin typeface="Monaco"/>
                <a:cs typeface="Monaco"/>
              </a:rPr>
              <a:t>Exception 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</a:t>
            </a:r>
            <a:r>
              <a:rPr lang="en-US" sz="1400" b="1" dirty="0" smtClean="0">
                <a:latin typeface="Monaco"/>
                <a:cs typeface="Monaco"/>
              </a:rPr>
              <a:t>  {</a:t>
            </a:r>
          </a:p>
          <a:p>
            <a:pPr>
              <a:lnSpc>
                <a:spcPct val="100000"/>
              </a:lnSpc>
              <a:buSzPct val="25000"/>
            </a:pPr>
            <a:endParaRPr lang="en-US" sz="1400" b="1" dirty="0">
              <a:latin typeface="Monaco"/>
              <a:cs typeface="Monaco"/>
            </a:endParaRPr>
          </a:p>
          <a:p>
            <a:pPr>
              <a:buSzPct val="25000"/>
            </a:pPr>
            <a:r>
              <a:rPr lang="fr-FR" sz="2400" b="1" dirty="0" err="1" smtClean="0"/>
              <a:t>Constructor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with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ExoContainerContext</a:t>
            </a:r>
            <a:endParaRPr lang="fr-FR" sz="2400" b="1" dirty="0" smtClean="0"/>
          </a:p>
          <a:p>
            <a:pPr>
              <a:buSzPct val="25000"/>
            </a:pPr>
            <a:endParaRPr lang="en-US" sz="14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public </a:t>
            </a:r>
            <a:r>
              <a:rPr lang="en-US" sz="1400" b="1" dirty="0" err="1">
                <a:latin typeface="Monaco"/>
                <a:cs typeface="Monaco"/>
              </a:rPr>
              <a:t>RepositoryServiceImpl</a:t>
            </a:r>
            <a:r>
              <a:rPr lang="en-US" sz="1400" b="1" dirty="0">
                <a:latin typeface="Monaco"/>
                <a:cs typeface="Monaco"/>
              </a:rPr>
              <a:t>(</a:t>
            </a:r>
            <a:r>
              <a:rPr lang="en-US" sz="1400" b="1" dirty="0" err="1">
                <a:latin typeface="Monaco"/>
                <a:cs typeface="Monaco"/>
              </a:rPr>
              <a:t>RepositoryServiceConfiguration</a:t>
            </a:r>
            <a:r>
              <a:rPr lang="en-US" sz="1400" b="1" dirty="0">
                <a:latin typeface="Monaco"/>
                <a:cs typeface="Monaco"/>
              </a:rPr>
              <a:t> configuration, </a:t>
            </a:r>
            <a:endParaRPr lang="en-US" sz="1400" b="1" dirty="0" smtClean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</a:t>
            </a:r>
            <a:r>
              <a:rPr lang="en-US" sz="1400" b="1" dirty="0" smtClean="0">
                <a:latin typeface="Monaco"/>
                <a:cs typeface="Monaco"/>
              </a:rPr>
              <a:t>                            </a:t>
            </a:r>
            <a:r>
              <a:rPr lang="en-US" sz="1400" b="1" dirty="0" err="1" smtClean="0">
                <a:latin typeface="Monaco"/>
                <a:cs typeface="Monaco"/>
              </a:rPr>
              <a:t>ExoContainerContext</a:t>
            </a:r>
            <a:r>
              <a:rPr lang="en-US" sz="1400" b="1" dirty="0" smtClean="0">
                <a:latin typeface="Monaco"/>
                <a:cs typeface="Monaco"/>
              </a:rPr>
              <a:t> </a:t>
            </a:r>
            <a:r>
              <a:rPr lang="en-US" sz="1400" b="1" dirty="0">
                <a:latin typeface="Monaco"/>
                <a:cs typeface="Monaco"/>
              </a:rPr>
              <a:t>context)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 smtClean="0">
                <a:latin typeface="Monaco"/>
                <a:cs typeface="Monaco"/>
              </a:rPr>
              <a:t>{</a:t>
            </a:r>
          </a:p>
          <a:p>
            <a:pPr>
              <a:lnSpc>
                <a:spcPct val="100000"/>
              </a:lnSpc>
              <a:buSzPct val="25000"/>
            </a:pPr>
            <a:endParaRPr lang="en-US" sz="14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endParaRPr lang="en-GB" sz="1400" b="1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6703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Kernel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en-GB" sz="2400" b="1" dirty="0" smtClean="0"/>
              <a:t>Value Parameters</a:t>
            </a:r>
          </a:p>
          <a:p>
            <a:pPr>
              <a:lnSpc>
                <a:spcPct val="100000"/>
              </a:lnSpc>
              <a:buSzPct val="25000"/>
            </a:pPr>
            <a:endParaRPr lang="fr-FR" sz="2200" b="1" i="1" dirty="0" smtClean="0">
              <a:solidFill>
                <a:srgbClr val="333333"/>
              </a:solidFill>
              <a:ea typeface="MS Gothic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fr-FR" sz="2200" b="1" i="1" dirty="0" smtClean="0">
                <a:solidFill>
                  <a:srgbClr val="333333"/>
                </a:solidFill>
                <a:ea typeface="MS Gothic"/>
              </a:rPr>
              <a:t>XML </a:t>
            </a:r>
            <a:endParaRPr lang="fr-FR" sz="2200" b="1" i="1" dirty="0">
              <a:solidFill>
                <a:srgbClr val="333333"/>
              </a:solidFill>
              <a:ea typeface="MS Gothic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&lt;component&gt;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&lt;key&gt;</a:t>
            </a:r>
            <a:r>
              <a:rPr lang="en-US" sz="1400" b="1" dirty="0" err="1">
                <a:latin typeface="Monaco"/>
                <a:cs typeface="Monaco"/>
              </a:rPr>
              <a:t>org.exoplatform.portal.config.UserACL</a:t>
            </a:r>
            <a:r>
              <a:rPr lang="en-US" sz="1400" b="1" dirty="0">
                <a:latin typeface="Monaco"/>
                <a:cs typeface="Monaco"/>
              </a:rPr>
              <a:t>&lt;/key&gt;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&lt;type&gt;</a:t>
            </a:r>
            <a:r>
              <a:rPr lang="en-US" sz="1400" b="1" dirty="0" err="1">
                <a:latin typeface="Monaco"/>
                <a:cs typeface="Monaco"/>
              </a:rPr>
              <a:t>org.exoplatform.portal.config.UserACL</a:t>
            </a:r>
            <a:r>
              <a:rPr lang="en-US" sz="1400" b="1" dirty="0">
                <a:latin typeface="Monaco"/>
                <a:cs typeface="Monaco"/>
              </a:rPr>
              <a:t>&lt;/type&gt;   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</a:t>
            </a:r>
            <a:r>
              <a:rPr lang="en-US" sz="1400" b="1" dirty="0" err="1">
                <a:latin typeface="Monaco"/>
                <a:cs typeface="Monaco"/>
              </a:rPr>
              <a:t>init-params</a:t>
            </a:r>
            <a:r>
              <a:rPr lang="en-US" sz="1400" b="1" dirty="0">
                <a:latin typeface="Monaco"/>
                <a:cs typeface="Monaco"/>
              </a:rPr>
              <a:t>&gt;	     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...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&lt;value-</a:t>
            </a:r>
            <a:r>
              <a:rPr lang="en-US" sz="1400" b="1" dirty="0" err="1">
                <a:latin typeface="Monaco"/>
                <a:cs typeface="Monaco"/>
              </a:rPr>
              <a:t>param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&lt;name&gt;</a:t>
            </a:r>
            <a:r>
              <a:rPr lang="en-US" sz="1400" b="1" dirty="0" err="1">
                <a:latin typeface="Monaco"/>
                <a:cs typeface="Monaco"/>
              </a:rPr>
              <a:t>access.control.workspace</a:t>
            </a:r>
            <a:r>
              <a:rPr lang="en-US" sz="1400" b="1" dirty="0">
                <a:latin typeface="Monaco"/>
                <a:cs typeface="Monaco"/>
              </a:rPr>
              <a:t>&lt;/name&gt;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&lt;description&gt;groups with memberships that have the right to access the User Control Workspace&lt;/description&gt;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&lt;value&gt;*:/platform/administrators,*:/organization/management/executive-board&lt;/value&gt; 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&lt;/value-</a:t>
            </a:r>
            <a:r>
              <a:rPr lang="en-US" sz="1400" b="1" dirty="0" err="1">
                <a:latin typeface="Monaco"/>
                <a:cs typeface="Monaco"/>
              </a:rPr>
              <a:t>param</a:t>
            </a:r>
            <a:r>
              <a:rPr lang="en-US" sz="1400" b="1" dirty="0">
                <a:latin typeface="Monaco"/>
                <a:cs typeface="Monaco"/>
              </a:rPr>
              <a:t>&gt; 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...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&lt;/component&gt;</a:t>
            </a:r>
            <a:r>
              <a:rPr lang="hu-HU" sz="1400" b="1" dirty="0" smtClean="0">
                <a:latin typeface="Monaco"/>
                <a:cs typeface="Monaco"/>
              </a:rPr>
              <a:t>.</a:t>
            </a:r>
            <a:r>
              <a:rPr lang="hu-HU" sz="1400" b="1" dirty="0">
                <a:latin typeface="Monaco"/>
                <a:cs typeface="Monaco"/>
              </a:rPr>
              <a:t>.</a:t>
            </a:r>
            <a:r>
              <a:rPr lang="hu-HU" sz="1400" b="1" dirty="0" smtClean="0">
                <a:latin typeface="Monaco"/>
                <a:cs typeface="Monac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290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Kernel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en-GB" sz="2400" b="1" dirty="0" smtClean="0"/>
              <a:t>Value Parameters</a:t>
            </a:r>
          </a:p>
          <a:p>
            <a:pPr>
              <a:lnSpc>
                <a:spcPct val="100000"/>
              </a:lnSpc>
              <a:buSzPct val="25000"/>
            </a:pPr>
            <a:endParaRPr lang="fr-FR" sz="2200" b="1" i="1" dirty="0" smtClean="0">
              <a:solidFill>
                <a:srgbClr val="333333"/>
              </a:solidFill>
              <a:ea typeface="MS Gothic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fr-FR" sz="2200" b="1" i="1" dirty="0" smtClean="0">
                <a:solidFill>
                  <a:srgbClr val="333333"/>
                </a:solidFill>
                <a:ea typeface="MS Gothic"/>
              </a:rPr>
              <a:t>Java</a:t>
            </a:r>
          </a:p>
          <a:p>
            <a:pPr>
              <a:lnSpc>
                <a:spcPct val="100000"/>
              </a:lnSpc>
              <a:buSzPct val="25000"/>
            </a:pPr>
            <a:endParaRPr lang="fr-FR" sz="2200" b="1" i="1" dirty="0">
              <a:solidFill>
                <a:srgbClr val="333333"/>
              </a:solidFill>
              <a:ea typeface="MS Gothic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pt-BR" sz="1400" b="1" dirty="0" err="1" smtClean="0">
                <a:latin typeface="Monaco"/>
                <a:cs typeface="Monaco"/>
              </a:rPr>
              <a:t>public</a:t>
            </a:r>
            <a:r>
              <a:rPr lang="pt-BR" sz="1400" b="1" dirty="0" smtClean="0">
                <a:latin typeface="Monaco"/>
                <a:cs typeface="Monaco"/>
              </a:rPr>
              <a:t> </a:t>
            </a:r>
            <a:r>
              <a:rPr lang="pt-BR" sz="1400" b="1" dirty="0" err="1">
                <a:latin typeface="Monaco"/>
                <a:cs typeface="Monaco"/>
              </a:rPr>
              <a:t>UserACL</a:t>
            </a:r>
            <a:r>
              <a:rPr lang="pt-BR" sz="1400" b="1" dirty="0">
                <a:latin typeface="Monaco"/>
                <a:cs typeface="Monaco"/>
              </a:rPr>
              <a:t>(</a:t>
            </a:r>
            <a:r>
              <a:rPr lang="pt-BR" sz="1400" b="1" dirty="0" err="1">
                <a:latin typeface="Monaco"/>
                <a:cs typeface="Monaco"/>
              </a:rPr>
              <a:t>InitParams</a:t>
            </a:r>
            <a:r>
              <a:rPr lang="pt-BR" sz="1400" b="1" dirty="0">
                <a:latin typeface="Monaco"/>
                <a:cs typeface="Monaco"/>
              </a:rPr>
              <a:t> </a:t>
            </a:r>
            <a:r>
              <a:rPr lang="pt-BR" sz="1400" b="1" dirty="0" err="1">
                <a:latin typeface="Monaco"/>
                <a:cs typeface="Monaco"/>
              </a:rPr>
              <a:t>params</a:t>
            </a:r>
            <a:r>
              <a:rPr lang="pt-BR" sz="1400" b="1" dirty="0">
                <a:latin typeface="Monaco"/>
                <a:cs typeface="Monaco"/>
              </a:rPr>
              <a:t>) {</a:t>
            </a:r>
          </a:p>
          <a:p>
            <a:pPr>
              <a:lnSpc>
                <a:spcPct val="100000"/>
              </a:lnSpc>
              <a:buSzPct val="25000"/>
            </a:pPr>
            <a:r>
              <a:rPr lang="pt-BR" sz="1400" b="1" dirty="0">
                <a:latin typeface="Monaco"/>
                <a:cs typeface="Monaco"/>
              </a:rPr>
              <a:t>    </a:t>
            </a:r>
            <a:r>
              <a:rPr lang="pt-BR" sz="1400" b="1" dirty="0" err="1">
                <a:latin typeface="Monaco"/>
                <a:cs typeface="Monaco"/>
              </a:rPr>
              <a:t>UserACLMetaData</a:t>
            </a:r>
            <a:r>
              <a:rPr lang="pt-BR" sz="1400" b="1" dirty="0">
                <a:latin typeface="Monaco"/>
                <a:cs typeface="Monaco"/>
              </a:rPr>
              <a:t> </a:t>
            </a:r>
            <a:r>
              <a:rPr lang="pt-BR" sz="1400" b="1" dirty="0" err="1">
                <a:latin typeface="Monaco"/>
                <a:cs typeface="Monaco"/>
              </a:rPr>
              <a:t>md</a:t>
            </a:r>
            <a:r>
              <a:rPr lang="pt-BR" sz="1400" b="1" dirty="0">
                <a:latin typeface="Monaco"/>
                <a:cs typeface="Monaco"/>
              </a:rPr>
              <a:t> = new </a:t>
            </a:r>
            <a:r>
              <a:rPr lang="pt-BR" sz="1400" b="1" dirty="0" err="1">
                <a:latin typeface="Monaco"/>
                <a:cs typeface="Monaco"/>
              </a:rPr>
              <a:t>UserACLMetaData</a:t>
            </a:r>
            <a:r>
              <a:rPr lang="pt-BR" sz="1400" b="1" dirty="0">
                <a:latin typeface="Monaco"/>
                <a:cs typeface="Monaco"/>
              </a:rPr>
              <a:t>();</a:t>
            </a:r>
          </a:p>
          <a:p>
            <a:pPr>
              <a:lnSpc>
                <a:spcPct val="100000"/>
              </a:lnSpc>
              <a:buSzPct val="25000"/>
            </a:pPr>
            <a:r>
              <a:rPr lang="pt-BR" sz="1400" b="1" dirty="0">
                <a:latin typeface="Monaco"/>
                <a:cs typeface="Monaco"/>
              </a:rPr>
              <a:t>    </a:t>
            </a:r>
            <a:r>
              <a:rPr lang="pt-BR" sz="1400" b="1" dirty="0" err="1">
                <a:latin typeface="Monaco"/>
                <a:cs typeface="Monaco"/>
              </a:rPr>
              <a:t>ValueParam</a:t>
            </a:r>
            <a:r>
              <a:rPr lang="pt-BR" sz="1400" b="1" dirty="0">
                <a:latin typeface="Monaco"/>
                <a:cs typeface="Monaco"/>
              </a:rPr>
              <a:t> </a:t>
            </a:r>
            <a:r>
              <a:rPr lang="pt-BR" sz="1400" b="1" dirty="0" err="1">
                <a:latin typeface="Monaco"/>
                <a:cs typeface="Monaco"/>
              </a:rPr>
              <a:t>accessControlWorkspaceParam</a:t>
            </a:r>
            <a:r>
              <a:rPr lang="pt-BR" sz="1400" b="1" dirty="0">
                <a:latin typeface="Monaco"/>
                <a:cs typeface="Monaco"/>
              </a:rPr>
              <a:t> = </a:t>
            </a:r>
            <a:r>
              <a:rPr lang="pt-BR" sz="1400" b="1" dirty="0" err="1">
                <a:latin typeface="Monaco"/>
                <a:cs typeface="Monaco"/>
              </a:rPr>
              <a:t>params.getValueParam</a:t>
            </a:r>
            <a:r>
              <a:rPr lang="pt-BR" sz="1400" b="1" dirty="0">
                <a:latin typeface="Monaco"/>
                <a:cs typeface="Monaco"/>
              </a:rPr>
              <a:t>("</a:t>
            </a:r>
            <a:r>
              <a:rPr lang="pt-BR" sz="1400" b="1" dirty="0" err="1">
                <a:latin typeface="Monaco"/>
                <a:cs typeface="Monaco"/>
              </a:rPr>
              <a:t>access.control.workspace</a:t>
            </a:r>
            <a:r>
              <a:rPr lang="pt-BR" sz="1400" b="1" dirty="0">
                <a:latin typeface="Monaco"/>
                <a:cs typeface="Monaco"/>
              </a:rPr>
              <a:t>");</a:t>
            </a:r>
          </a:p>
          <a:p>
            <a:pPr>
              <a:lnSpc>
                <a:spcPct val="100000"/>
              </a:lnSpc>
              <a:buSzPct val="25000"/>
            </a:pPr>
            <a:r>
              <a:rPr lang="pt-BR" sz="1400" b="1" dirty="0">
                <a:latin typeface="Monaco"/>
                <a:cs typeface="Monaco"/>
              </a:rPr>
              <a:t>    </a:t>
            </a:r>
            <a:r>
              <a:rPr lang="pt-BR" sz="1400" b="1" dirty="0" err="1">
                <a:latin typeface="Monaco"/>
                <a:cs typeface="Monaco"/>
              </a:rPr>
              <a:t>if</a:t>
            </a:r>
            <a:r>
              <a:rPr lang="pt-BR" sz="1400" b="1" dirty="0">
                <a:latin typeface="Monaco"/>
                <a:cs typeface="Monaco"/>
              </a:rPr>
              <a:t>(</a:t>
            </a:r>
            <a:r>
              <a:rPr lang="pt-BR" sz="1400" b="1" dirty="0" err="1">
                <a:latin typeface="Monaco"/>
                <a:cs typeface="Monaco"/>
              </a:rPr>
              <a:t>accessControlWorkspaceParam</a:t>
            </a:r>
            <a:r>
              <a:rPr lang="pt-BR" sz="1400" b="1" dirty="0">
                <a:latin typeface="Monaco"/>
                <a:cs typeface="Monaco"/>
              </a:rPr>
              <a:t> != </a:t>
            </a:r>
            <a:r>
              <a:rPr lang="pt-BR" sz="1400" b="1" dirty="0" err="1">
                <a:latin typeface="Monaco"/>
                <a:cs typeface="Monaco"/>
              </a:rPr>
              <a:t>null</a:t>
            </a:r>
            <a:r>
              <a:rPr lang="pt-BR" sz="1400" b="1" dirty="0" smtClean="0">
                <a:latin typeface="Monaco"/>
                <a:cs typeface="Monaco"/>
              </a:rPr>
              <a:t>)</a:t>
            </a:r>
          </a:p>
          <a:p>
            <a:pPr>
              <a:lnSpc>
                <a:spcPct val="100000"/>
              </a:lnSpc>
              <a:buSzPct val="25000"/>
            </a:pPr>
            <a:r>
              <a:rPr lang="pt-BR" sz="1400" b="1" dirty="0" smtClean="0">
                <a:latin typeface="Monaco"/>
                <a:cs typeface="Monaco"/>
              </a:rPr>
              <a:t>     </a:t>
            </a:r>
            <a:r>
              <a:rPr lang="pt-BR" sz="1400" b="1" dirty="0">
                <a:latin typeface="Monaco"/>
                <a:cs typeface="Monaco"/>
              </a:rPr>
              <a:t> </a:t>
            </a:r>
            <a:r>
              <a:rPr lang="pt-BR" sz="1400" b="1" dirty="0" smtClean="0">
                <a:latin typeface="Monaco"/>
                <a:cs typeface="Monaco"/>
              </a:rPr>
              <a:t>  </a:t>
            </a:r>
            <a:r>
              <a:rPr lang="pt-BR" sz="1400" b="1" dirty="0" err="1" smtClean="0">
                <a:latin typeface="Monaco"/>
                <a:cs typeface="Monaco"/>
              </a:rPr>
              <a:t>md.setAccessControlWorkspace</a:t>
            </a:r>
            <a:r>
              <a:rPr lang="pt-BR" sz="1400" b="1" dirty="0">
                <a:latin typeface="Monaco"/>
                <a:cs typeface="Monaco"/>
              </a:rPr>
              <a:t>(</a:t>
            </a:r>
            <a:r>
              <a:rPr lang="pt-BR" sz="1400" b="1" dirty="0" err="1">
                <a:latin typeface="Monaco"/>
                <a:cs typeface="Monaco"/>
              </a:rPr>
              <a:t>accessControlWorkspaceParam.getValue</a:t>
            </a:r>
            <a:r>
              <a:rPr lang="pt-BR" sz="1400" b="1" dirty="0">
                <a:latin typeface="Monaco"/>
                <a:cs typeface="Monaco"/>
              </a:rPr>
              <a:t>());</a:t>
            </a:r>
          </a:p>
          <a:p>
            <a:pPr>
              <a:lnSpc>
                <a:spcPct val="100000"/>
              </a:lnSpc>
              <a:buSzPct val="25000"/>
            </a:pPr>
            <a:r>
              <a:rPr lang="pt-BR" sz="1400" b="1" dirty="0">
                <a:latin typeface="Monaco"/>
                <a:cs typeface="Monaco"/>
              </a:rPr>
              <a:t>...</a:t>
            </a:r>
            <a:r>
              <a:rPr lang="hu-HU" sz="1400" b="1" dirty="0" smtClean="0">
                <a:latin typeface="Monaco"/>
                <a:cs typeface="Monaco"/>
              </a:rPr>
              <a:t>.</a:t>
            </a:r>
            <a:r>
              <a:rPr lang="hu-HU" sz="1400" b="1" dirty="0">
                <a:latin typeface="Monaco"/>
                <a:cs typeface="Monaco"/>
              </a:rPr>
              <a:t>.</a:t>
            </a:r>
            <a:r>
              <a:rPr lang="hu-HU" sz="1400" b="1" dirty="0" smtClean="0">
                <a:latin typeface="Monaco"/>
                <a:cs typeface="Monac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73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3798</TotalTime>
  <Words>6302</Words>
  <Application>Microsoft Macintosh PowerPoint</Application>
  <PresentationFormat>Personnalisé</PresentationFormat>
  <Paragraphs>926</Paragraphs>
  <Slides>65</Slides>
  <Notes>64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65</vt:i4>
      </vt:variant>
    </vt:vector>
  </HeadingPairs>
  <TitlesOfParts>
    <vt:vector size="68" baseType="lpstr"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Nicolas</cp:lastModifiedBy>
  <cp:revision>146</cp:revision>
  <dcterms:modified xsi:type="dcterms:W3CDTF">2013-03-20T06:40:36Z</dcterms:modified>
</cp:coreProperties>
</file>