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72"/>
  </p:notesMasterIdLst>
  <p:sldIdLst>
    <p:sldId id="256" r:id="rId4"/>
    <p:sldId id="299" r:id="rId5"/>
    <p:sldId id="259" r:id="rId6"/>
    <p:sldId id="260" r:id="rId7"/>
    <p:sldId id="261" r:id="rId8"/>
    <p:sldId id="365" r:id="rId9"/>
    <p:sldId id="366" r:id="rId10"/>
    <p:sldId id="368" r:id="rId11"/>
    <p:sldId id="367" r:id="rId12"/>
    <p:sldId id="364" r:id="rId13"/>
    <p:sldId id="354" r:id="rId14"/>
    <p:sldId id="355" r:id="rId15"/>
    <p:sldId id="356" r:id="rId16"/>
    <p:sldId id="363" r:id="rId17"/>
    <p:sldId id="361" r:id="rId18"/>
    <p:sldId id="362" r:id="rId19"/>
    <p:sldId id="357" r:id="rId20"/>
    <p:sldId id="358" r:id="rId21"/>
    <p:sldId id="359" r:id="rId22"/>
    <p:sldId id="360"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53" r:id="rId39"/>
    <p:sldId id="384" r:id="rId40"/>
    <p:sldId id="411" r:id="rId41"/>
    <p:sldId id="412" r:id="rId42"/>
    <p:sldId id="414" r:id="rId43"/>
    <p:sldId id="415" r:id="rId44"/>
    <p:sldId id="385" r:id="rId45"/>
    <p:sldId id="386" r:id="rId46"/>
    <p:sldId id="387" r:id="rId47"/>
    <p:sldId id="388" r:id="rId48"/>
    <p:sldId id="389" r:id="rId49"/>
    <p:sldId id="390" r:id="rId50"/>
    <p:sldId id="391" r:id="rId51"/>
    <p:sldId id="392" r:id="rId52"/>
    <p:sldId id="393" r:id="rId53"/>
    <p:sldId id="396" r:id="rId54"/>
    <p:sldId id="410" r:id="rId55"/>
    <p:sldId id="395" r:id="rId56"/>
    <p:sldId id="394" r:id="rId57"/>
    <p:sldId id="398" r:id="rId58"/>
    <p:sldId id="399" r:id="rId59"/>
    <p:sldId id="400" r:id="rId60"/>
    <p:sldId id="401" r:id="rId61"/>
    <p:sldId id="397" r:id="rId62"/>
    <p:sldId id="402" r:id="rId63"/>
    <p:sldId id="403" r:id="rId64"/>
    <p:sldId id="404" r:id="rId65"/>
    <p:sldId id="405" r:id="rId66"/>
    <p:sldId id="406" r:id="rId67"/>
    <p:sldId id="407" r:id="rId68"/>
    <p:sldId id="408" r:id="rId69"/>
    <p:sldId id="409" r:id="rId70"/>
    <p:sldId id="293" r:id="rId71"/>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80" d="100"/>
          <a:sy n="80" d="100"/>
        </p:scale>
        <p:origin x="-1416" y="-104"/>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notesMaster" Target="notesMasters/notes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53</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53</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 The single mode, where all the data of all the workspaces are stored into the same tables.</a:t>
            </a:r>
          </a:p>
          <a:p>
            <a:r>
              <a:rPr lang="en-US" dirty="0" smtClean="0"/>
              <a:t>* The multiple mode, where each workspace has its own tables but in a dedicated DB schema.</a:t>
            </a:r>
          </a:p>
          <a:p>
            <a:endParaRPr lang="en-US" dirty="0" smtClean="0"/>
          </a:p>
          <a:p>
            <a:r>
              <a:rPr lang="en-US" dirty="0" smtClean="0"/>
              <a:t>The first mode is easy to set up but is not very scalable and </a:t>
            </a:r>
          </a:p>
          <a:p>
            <a:r>
              <a:rPr lang="en-US" dirty="0" smtClean="0"/>
              <a:t>the second mode is much more scalable but much harder to set up, especially when you have a lot of workspaces and you use a database like Oracle.</a:t>
            </a:r>
          </a:p>
          <a:p>
            <a:r>
              <a:rPr lang="en-US" dirty="0" smtClean="0"/>
              <a:t>A new mode has been added, which provides the benefit of both previous modes without any drawback. </a:t>
            </a:r>
          </a:p>
          <a:p>
            <a:endParaRPr lang="en-US" dirty="0" smtClean="0"/>
          </a:p>
          <a:p>
            <a:r>
              <a:rPr lang="en-US" dirty="0" smtClean="0"/>
              <a:t>This new mode, called isolated, stores the data of each workspace in dedicated tables within the same DB schema which means that it is as easy as the single mode to set up and as scalable as the multiple mode.</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62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62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64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64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66</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66</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68</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68</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4.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s://github.com/exoplatform/jcr/tree/stable/1.15.x/exo.jcr.component.core/src/main/resources/conf/storag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1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17.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for developers (advanced)</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GB" sz="2400" b="1" dirty="0" smtClean="0"/>
              <a:t>Node Types: </a:t>
            </a:r>
            <a:r>
              <a:rPr lang="ro-RO" sz="2400" b="1" dirty="0" smtClean="0"/>
              <a:t>Main API methods</a:t>
            </a:r>
          </a:p>
          <a:p>
            <a:pPr>
              <a:lnSpc>
                <a:spcPct val="100000"/>
              </a:lnSpc>
              <a:buSzPct val="25000"/>
            </a:pPr>
            <a:endParaRPr lang="en-GB" sz="2400" b="1" dirty="0"/>
          </a:p>
          <a:p>
            <a:pPr marL="342900" indent="-342900">
              <a:lnSpc>
                <a:spcPct val="100000"/>
              </a:lnSpc>
              <a:buSzPct val="25000"/>
              <a:buFont typeface="Wingdings" charset="2"/>
              <a:buChar char="u"/>
            </a:pPr>
            <a:r>
              <a:rPr lang="fr-FR" sz="2200" b="1" i="1" dirty="0" err="1" smtClean="0">
                <a:solidFill>
                  <a:srgbClr val="333333"/>
                </a:solidFill>
                <a:ea typeface="MS Gothic"/>
              </a:rPr>
              <a:t>Node.isNodeType</a:t>
            </a:r>
            <a:r>
              <a:rPr lang="fr-FR" sz="2200" b="1" i="1" dirty="0">
                <a:solidFill>
                  <a:srgbClr val="333333"/>
                </a:solidFill>
                <a:ea typeface="MS Gothic"/>
              </a:rPr>
              <a:t>(String</a:t>
            </a:r>
            <a:r>
              <a:rPr lang="fr-FR" sz="2200" b="1" i="1" dirty="0" smtClean="0">
                <a:solidFill>
                  <a:srgbClr val="333333"/>
                </a:solidFill>
                <a:ea typeface="MS Gothic"/>
              </a:rPr>
              <a:t>): </a:t>
            </a:r>
            <a:r>
              <a:rPr lang="en-US" sz="2200" i="1" dirty="0">
                <a:solidFill>
                  <a:srgbClr val="333333"/>
                </a:solidFill>
                <a:ea typeface="MS Gothic"/>
              </a:rPr>
              <a:t>Indicates whether </a:t>
            </a:r>
            <a:r>
              <a:rPr lang="en-US" sz="2200" i="1" dirty="0" smtClean="0">
                <a:solidFill>
                  <a:srgbClr val="333333"/>
                </a:solidFill>
                <a:ea typeface="MS Gothic"/>
              </a:rPr>
              <a:t>the node </a:t>
            </a:r>
            <a:r>
              <a:rPr lang="en-US" sz="2200" i="1" dirty="0">
                <a:solidFill>
                  <a:srgbClr val="333333"/>
                </a:solidFill>
                <a:ea typeface="MS Gothic"/>
              </a:rPr>
              <a:t>is of the specified node type.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Node.addMixin</a:t>
            </a:r>
            <a:r>
              <a:rPr lang="en-US" sz="2200" b="1" i="1" dirty="0" smtClean="0">
                <a:solidFill>
                  <a:srgbClr val="333333"/>
                </a:solidFill>
                <a:ea typeface="MS Gothic"/>
              </a:rPr>
              <a:t>(String</a:t>
            </a:r>
            <a:r>
              <a:rPr lang="en-US" sz="2200" b="1" i="1" dirty="0">
                <a:solidFill>
                  <a:srgbClr val="333333"/>
                </a:solidFill>
                <a:ea typeface="MS Gothic"/>
              </a:rPr>
              <a:t>) : </a:t>
            </a:r>
            <a:r>
              <a:rPr lang="en-US" sz="2200" i="1" dirty="0">
                <a:solidFill>
                  <a:srgbClr val="333333"/>
                </a:solidFill>
                <a:ea typeface="MS Gothic"/>
              </a:rPr>
              <a:t>Adds the specified </a:t>
            </a:r>
            <a:r>
              <a:rPr lang="en-US" sz="2200" i="1" dirty="0" err="1">
                <a:solidFill>
                  <a:srgbClr val="333333"/>
                </a:solidFill>
                <a:ea typeface="MS Gothic"/>
              </a:rPr>
              <a:t>mixin</a:t>
            </a:r>
            <a:r>
              <a:rPr lang="en-US" sz="2200" i="1" dirty="0">
                <a:solidFill>
                  <a:srgbClr val="333333"/>
                </a:solidFill>
                <a:ea typeface="MS Gothic"/>
              </a:rPr>
              <a:t> node type to </a:t>
            </a:r>
            <a:r>
              <a:rPr lang="en-US" sz="2200" i="1" dirty="0" smtClean="0">
                <a:solidFill>
                  <a:srgbClr val="333333"/>
                </a:solidFill>
                <a:ea typeface="MS Gothic"/>
              </a:rPr>
              <a:t>the node</a:t>
            </a:r>
            <a:r>
              <a:rPr lang="en-US" sz="2200" b="1" i="1" dirty="0">
                <a:solidFill>
                  <a:srgbClr val="333333"/>
                </a:solidFill>
                <a:ea typeface="MS Gothic"/>
              </a:rPr>
              <a:t>.</a:t>
            </a:r>
          </a:p>
          <a:p>
            <a:pPr marL="342900" indent="-342900">
              <a:lnSpc>
                <a:spcPct val="100000"/>
              </a:lnSpc>
              <a:buSzPct val="25000"/>
              <a:buFont typeface="Wingdings" charset="2"/>
              <a:buChar char="u"/>
            </a:pPr>
            <a:r>
              <a:rPr lang="en-US" sz="2200" b="1" i="1" dirty="0" err="1" smtClean="0">
                <a:solidFill>
                  <a:srgbClr val="333333"/>
                </a:solidFill>
                <a:ea typeface="MS Gothic"/>
              </a:rPr>
              <a:t>Node.canAddMixin</a:t>
            </a:r>
            <a:r>
              <a:rPr lang="en-US" sz="2200" b="1" i="1" dirty="0" smtClean="0">
                <a:solidFill>
                  <a:srgbClr val="333333"/>
                </a:solidFill>
                <a:ea typeface="MS Gothic"/>
              </a:rPr>
              <a:t>(String):</a:t>
            </a:r>
            <a:r>
              <a:rPr lang="en-US" sz="2200" i="1" dirty="0" smtClean="0">
                <a:solidFill>
                  <a:srgbClr val="333333"/>
                </a:solidFill>
                <a:ea typeface="MS Gothic"/>
              </a:rPr>
              <a:t> Indicates whether the specified </a:t>
            </a:r>
            <a:r>
              <a:rPr lang="en-US" sz="2200" i="1" dirty="0" err="1" smtClean="0">
                <a:solidFill>
                  <a:srgbClr val="333333"/>
                </a:solidFill>
                <a:ea typeface="MS Gothic"/>
              </a:rPr>
              <a:t>mixin</a:t>
            </a:r>
            <a:r>
              <a:rPr lang="en-US" sz="2200" i="1" dirty="0" smtClean="0">
                <a:solidFill>
                  <a:srgbClr val="333333"/>
                </a:solidFill>
                <a:ea typeface="MS Gothic"/>
              </a:rPr>
              <a:t> node type can be added to the node</a:t>
            </a:r>
          </a:p>
          <a:p>
            <a:pPr marL="342900" indent="-342900">
              <a:lnSpc>
                <a:spcPct val="100000"/>
              </a:lnSpc>
              <a:buSzPct val="25000"/>
              <a:buFont typeface="Wingdings" charset="2"/>
              <a:buChar char="u"/>
            </a:pPr>
            <a:r>
              <a:rPr lang="en-US" sz="2200" b="1" i="1" dirty="0" err="1" smtClean="0">
                <a:solidFill>
                  <a:srgbClr val="333333"/>
                </a:solidFill>
                <a:ea typeface="MS Gothic"/>
              </a:rPr>
              <a:t>Node.removeMixin</a:t>
            </a:r>
            <a:r>
              <a:rPr lang="en-US" sz="2200" b="1" i="1" dirty="0" smtClean="0">
                <a:solidFill>
                  <a:srgbClr val="333333"/>
                </a:solidFill>
                <a:ea typeface="MS Gothic"/>
              </a:rPr>
              <a:t>(</a:t>
            </a:r>
            <a:r>
              <a:rPr lang="en-US" sz="2200" b="1" i="1" dirty="0">
                <a:solidFill>
                  <a:srgbClr val="333333"/>
                </a:solidFill>
                <a:ea typeface="MS Gothic"/>
              </a:rPr>
              <a:t>String): </a:t>
            </a:r>
            <a:r>
              <a:rPr lang="en-US" sz="2200" i="1" dirty="0">
                <a:solidFill>
                  <a:srgbClr val="333333"/>
                </a:solidFill>
                <a:ea typeface="MS Gothic"/>
              </a:rPr>
              <a:t>Removes the specified </a:t>
            </a:r>
            <a:r>
              <a:rPr lang="en-US" sz="2200" i="1" dirty="0" err="1">
                <a:solidFill>
                  <a:srgbClr val="333333"/>
                </a:solidFill>
                <a:ea typeface="MS Gothic"/>
              </a:rPr>
              <a:t>mixin</a:t>
            </a:r>
            <a:r>
              <a:rPr lang="en-US" sz="2200" i="1" dirty="0">
                <a:solidFill>
                  <a:srgbClr val="333333"/>
                </a:solidFill>
                <a:ea typeface="MS Gothic"/>
              </a:rPr>
              <a:t> node type from </a:t>
            </a:r>
            <a:r>
              <a:rPr lang="en-US" sz="2200" i="1" dirty="0" smtClean="0">
                <a:solidFill>
                  <a:srgbClr val="333333"/>
                </a:solidFill>
                <a:ea typeface="MS Gothic"/>
              </a:rPr>
              <a:t>the node.</a:t>
            </a:r>
          </a:p>
          <a:p>
            <a:pPr marL="342900" indent="-342900">
              <a:lnSpc>
                <a:spcPct val="100000"/>
              </a:lnSpc>
              <a:buSzPct val="25000"/>
              <a:buFont typeface="Wingdings" charset="2"/>
              <a:buChar char="u"/>
            </a:pPr>
            <a:r>
              <a:rPr lang="en-US" sz="2200" b="1" i="1" dirty="0" err="1" smtClean="0">
                <a:solidFill>
                  <a:srgbClr val="333333"/>
                </a:solidFill>
                <a:ea typeface="MS Gothic"/>
              </a:rPr>
              <a:t>Node.getPrimaryNodeType</a:t>
            </a:r>
            <a:r>
              <a:rPr lang="en-US" sz="2200" b="1" i="1" dirty="0" smtClean="0">
                <a:solidFill>
                  <a:srgbClr val="333333"/>
                </a:solidFill>
                <a:ea typeface="MS Gothic"/>
              </a:rPr>
              <a:t>():</a:t>
            </a:r>
            <a:r>
              <a:rPr lang="en-US" sz="2200" i="1" dirty="0" smtClean="0">
                <a:solidFill>
                  <a:srgbClr val="333333"/>
                </a:solidFill>
                <a:ea typeface="MS Gothic"/>
              </a:rPr>
              <a:t> </a:t>
            </a:r>
            <a:r>
              <a:rPr lang="en-US" sz="2200" i="1" dirty="0">
                <a:solidFill>
                  <a:srgbClr val="333333"/>
                </a:solidFill>
                <a:ea typeface="MS Gothic"/>
              </a:rPr>
              <a:t>Returns the primary node type of the node.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Node.getMixinNodeTypes</a:t>
            </a:r>
            <a:r>
              <a:rPr lang="fr-FR" sz="2200" b="1" i="1" dirty="0">
                <a:solidFill>
                  <a:srgbClr val="333333"/>
                </a:solidFill>
                <a:ea typeface="MS Gothic"/>
              </a:rPr>
              <a:t>(</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Returns an array of </a:t>
            </a:r>
            <a:r>
              <a:rPr lang="en-US" sz="2200" i="1" dirty="0" err="1">
                <a:solidFill>
                  <a:srgbClr val="333333"/>
                </a:solidFill>
                <a:ea typeface="MS Gothic"/>
              </a:rPr>
              <a:t>NodeType</a:t>
            </a:r>
            <a:r>
              <a:rPr lang="en-US" sz="2200" i="1" dirty="0">
                <a:solidFill>
                  <a:srgbClr val="333333"/>
                </a:solidFill>
                <a:ea typeface="MS Gothic"/>
              </a:rPr>
              <a:t> objects representing the </a:t>
            </a:r>
            <a:r>
              <a:rPr lang="en-US" sz="2200" i="1" dirty="0" err="1">
                <a:solidFill>
                  <a:srgbClr val="333333"/>
                </a:solidFill>
                <a:ea typeface="MS Gothic"/>
              </a:rPr>
              <a:t>mixin</a:t>
            </a:r>
            <a:r>
              <a:rPr lang="en-US" sz="2200" i="1" dirty="0">
                <a:solidFill>
                  <a:srgbClr val="333333"/>
                </a:solidFill>
                <a:ea typeface="MS Gothic"/>
              </a:rPr>
              <a:t> node types assigned to this node</a:t>
            </a:r>
            <a:endParaRPr lang="en-US" sz="2200" i="1" dirty="0" smtClean="0">
              <a:solidFill>
                <a:srgbClr val="333333"/>
              </a:solidFill>
              <a:ea typeface="MS Gothic"/>
            </a:endParaRPr>
          </a:p>
        </p:txBody>
      </p:sp>
    </p:spTree>
    <p:extLst>
      <p:ext uri="{BB962C8B-B14F-4D97-AF65-F5344CB8AC3E}">
        <p14:creationId xmlns:p14="http://schemas.microsoft.com/office/powerpoint/2010/main" val="26060064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Referenceable</a:t>
            </a:r>
            <a:r>
              <a:rPr lang="en-US" sz="2400" b="1" dirty="0" smtClean="0"/>
              <a:t> </a:t>
            </a:r>
            <a:r>
              <a:rPr lang="en-US" sz="2400" b="1" dirty="0"/>
              <a:t>Nodes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This node type specifies an auto-created, mandatory, STRING property called </a:t>
            </a:r>
            <a:r>
              <a:rPr lang="en-US" sz="2200" b="1" i="1" dirty="0" err="1">
                <a:solidFill>
                  <a:srgbClr val="333333"/>
                </a:solidFill>
                <a:ea typeface="MS Gothic"/>
              </a:rPr>
              <a:t>jcr:uuid</a:t>
            </a:r>
            <a:r>
              <a:rPr lang="en-US" sz="2200" b="1" i="1" dirty="0">
                <a:solidFill>
                  <a:srgbClr val="333333"/>
                </a:solidFill>
                <a:ea typeface="MS Gothic"/>
              </a:rPr>
              <a:t>. This property is set automatically by the implementation when the </a:t>
            </a:r>
            <a:r>
              <a:rPr lang="en-US" sz="2200" b="1" i="1" dirty="0" err="1">
                <a:solidFill>
                  <a:srgbClr val="333333"/>
                </a:solidFill>
                <a:ea typeface="MS Gothic"/>
              </a:rPr>
              <a:t>mix:referenceable</a:t>
            </a:r>
            <a:r>
              <a:rPr lang="en-US" sz="2200" b="1" i="1" dirty="0">
                <a:solidFill>
                  <a:srgbClr val="333333"/>
                </a:solidFill>
                <a:ea typeface="MS Gothic"/>
              </a:rPr>
              <a:t> node is created or when this </a:t>
            </a:r>
            <a:r>
              <a:rPr lang="en-US" sz="2200" b="1" i="1" dirty="0" err="1">
                <a:solidFill>
                  <a:srgbClr val="333333"/>
                </a:solidFill>
                <a:ea typeface="MS Gothic"/>
              </a:rPr>
              <a:t>mixin</a:t>
            </a:r>
            <a:r>
              <a:rPr lang="en-US" sz="2200" b="1" i="1" dirty="0">
                <a:solidFill>
                  <a:srgbClr val="333333"/>
                </a:solidFill>
                <a:ea typeface="MS Gothic"/>
              </a:rPr>
              <a:t> type is added to an existing node. </a:t>
            </a:r>
          </a:p>
          <a:p>
            <a:pPr marL="342900" indent="-342900">
              <a:lnSpc>
                <a:spcPct val="100000"/>
              </a:lnSpc>
              <a:buSzPct val="25000"/>
              <a:buFont typeface="Wingdings" charset="2"/>
              <a:buChar char="u"/>
            </a:pPr>
            <a:r>
              <a:rPr lang="en-US" sz="2200" b="1" i="1" dirty="0">
                <a:solidFill>
                  <a:srgbClr val="333333"/>
                </a:solidFill>
                <a:ea typeface="MS Gothic"/>
              </a:rPr>
              <a:t>A node must be </a:t>
            </a:r>
            <a:r>
              <a:rPr lang="en-US" sz="2200" b="1" i="1" dirty="0" err="1">
                <a:solidFill>
                  <a:srgbClr val="333333"/>
                </a:solidFill>
                <a:ea typeface="MS Gothic"/>
              </a:rPr>
              <a:t>mix:referenceable</a:t>
            </a:r>
            <a:r>
              <a:rPr lang="en-US" sz="2200" b="1" i="1" dirty="0">
                <a:solidFill>
                  <a:srgbClr val="333333"/>
                </a:solidFill>
                <a:ea typeface="MS Gothic"/>
              </a:rPr>
              <a:t> in order to be the target of a REFERENCE property</a:t>
            </a:r>
            <a:r>
              <a:rPr lang="en-US" sz="2200" b="1" i="1" dirty="0" smtClean="0">
                <a:solidFill>
                  <a:srgbClr val="333333"/>
                </a:solidFill>
                <a:ea typeface="MS Gothic"/>
              </a:rPr>
              <a:t>.</a:t>
            </a:r>
          </a:p>
          <a:p>
            <a:pPr marL="342900" indent="-342900">
              <a:lnSpc>
                <a:spcPct val="100000"/>
              </a:lnSpc>
              <a:buSzPct val="25000"/>
              <a:buFont typeface="Wingdings" charset="2"/>
              <a:buChar char="u"/>
            </a:pPr>
            <a:r>
              <a:rPr lang="en-US" sz="2200" b="1" i="1" dirty="0" smtClean="0">
                <a:solidFill>
                  <a:srgbClr val="333333"/>
                </a:solidFill>
                <a:ea typeface="MS Gothic"/>
              </a:rPr>
              <a:t>Accessible from </a:t>
            </a:r>
            <a:r>
              <a:rPr lang="en-US" sz="2200" b="1" i="1" dirty="0" smtClean="0">
                <a:solidFill>
                  <a:srgbClr val="333333"/>
                </a:solidFill>
                <a:latin typeface="Monaco"/>
                <a:ea typeface="MS Gothic"/>
                <a:cs typeface="Monaco"/>
              </a:rPr>
              <a:t>Session.</a:t>
            </a:r>
            <a:r>
              <a:rPr lang="de-DE" sz="2200" b="1" i="1" dirty="0" err="1" smtClean="0">
                <a:solidFill>
                  <a:srgbClr val="333333"/>
                </a:solidFill>
                <a:latin typeface="Monaco"/>
                <a:ea typeface="MS Gothic"/>
                <a:cs typeface="Monaco"/>
              </a:rPr>
              <a:t>getNodeByUUID</a:t>
            </a:r>
            <a:r>
              <a:rPr lang="de-DE" sz="2200" b="1" i="1" dirty="0">
                <a:solidFill>
                  <a:srgbClr val="333333"/>
                </a:solidFill>
                <a:latin typeface="Monaco"/>
                <a:ea typeface="MS Gothic"/>
                <a:cs typeface="Monaco"/>
              </a:rPr>
              <a:t>(String</a:t>
            </a:r>
            <a:r>
              <a:rPr lang="de-DE" sz="2200" b="1" i="1" dirty="0" smtClean="0">
                <a:solidFill>
                  <a:srgbClr val="333333"/>
                </a:solidFill>
                <a:latin typeface="Monaco"/>
                <a:ea typeface="MS Gothic"/>
                <a:cs typeface="Monaco"/>
              </a:rPr>
              <a:t>)</a:t>
            </a:r>
            <a:endParaRPr lang="en-US" sz="2200" b="1" i="1" dirty="0">
              <a:solidFill>
                <a:srgbClr val="333333"/>
              </a:solidFill>
              <a:latin typeface="Monaco"/>
              <a:ea typeface="MS Gothic"/>
              <a:cs typeface="Monaco"/>
            </a:endParaRPr>
          </a:p>
          <a:p>
            <a:pPr>
              <a:lnSpc>
                <a:spcPct val="100000"/>
              </a:lnSpc>
              <a:buSzPct val="25000"/>
            </a:pPr>
            <a:r>
              <a:rPr lang="en-US" sz="1400" b="1" i="1" dirty="0">
                <a:solidFill>
                  <a:srgbClr val="333333"/>
                </a:solidFill>
                <a:latin typeface="Monaco"/>
                <a:ea typeface="MS Gothic"/>
                <a:cs typeface="Monaco"/>
              </a:rPr>
              <a:t>&lt;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mix:referenceable</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isMixin</a:t>
            </a:r>
            <a:r>
              <a:rPr lang="en-US" sz="1400" b="1" i="1" dirty="0">
                <a:solidFill>
                  <a:srgbClr val="333333"/>
                </a:solidFill>
                <a:latin typeface="Monaco"/>
                <a:ea typeface="MS Gothic"/>
                <a:cs typeface="Monaco"/>
              </a:rPr>
              <a:t>="true" </a:t>
            </a:r>
            <a:r>
              <a:rPr lang="en-US" sz="1400" b="1" i="1" dirty="0" err="1">
                <a:solidFill>
                  <a:srgbClr val="333333"/>
                </a:solidFill>
                <a:latin typeface="Monaco"/>
                <a:ea typeface="MS Gothic"/>
                <a:cs typeface="Monaco"/>
              </a:rPr>
              <a:t>hasOrderableChildNodes</a:t>
            </a:r>
            <a:r>
              <a:rPr lang="en-US" sz="1400" b="1" i="1" dirty="0">
                <a:solidFill>
                  <a:srgbClr val="333333"/>
                </a:solidFill>
                <a:latin typeface="Monaco"/>
                <a:ea typeface="MS Gothic"/>
                <a:cs typeface="Monaco"/>
              </a:rPr>
              <a:t>="false" </a:t>
            </a:r>
            <a:r>
              <a:rPr lang="en-US" sz="1400" b="1" i="1" dirty="0" err="1">
                <a:solidFill>
                  <a:srgbClr val="333333"/>
                </a:solidFill>
                <a:latin typeface="Monaco"/>
                <a:ea typeface="MS Gothic"/>
                <a:cs typeface="Monaco"/>
              </a:rPr>
              <a:t>primaryItemName</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jcr:uuid</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requiredType</a:t>
            </a:r>
            <a:r>
              <a:rPr lang="en-US" sz="1400" b="1" i="1" dirty="0">
                <a:solidFill>
                  <a:srgbClr val="333333"/>
                </a:solidFill>
                <a:latin typeface="Monaco"/>
                <a:ea typeface="MS Gothic"/>
                <a:cs typeface="Monaco"/>
              </a:rPr>
              <a:t>="String" </a:t>
            </a:r>
            <a:r>
              <a:rPr lang="en-US" sz="1400" b="1" i="1" dirty="0" err="1">
                <a:solidFill>
                  <a:srgbClr val="333333"/>
                </a:solidFill>
                <a:latin typeface="Monaco"/>
                <a:ea typeface="MS Gothic"/>
                <a:cs typeface="Monaco"/>
              </a:rPr>
              <a:t>autoCreated</a:t>
            </a:r>
            <a:r>
              <a:rPr lang="en-US" sz="1400" b="1" i="1" dirty="0">
                <a:solidFill>
                  <a:srgbClr val="333333"/>
                </a:solidFill>
                <a:latin typeface="Monaco"/>
                <a:ea typeface="MS Gothic"/>
                <a:cs typeface="Monaco"/>
              </a:rPr>
              <a:t>="true" mandatory="true" </a:t>
            </a:r>
            <a:r>
              <a:rPr lang="en-US" sz="1400" b="1" i="1" dirty="0" err="1">
                <a:solidFill>
                  <a:srgbClr val="333333"/>
                </a:solidFill>
                <a:latin typeface="Monaco"/>
                <a:ea typeface="MS Gothic"/>
                <a:cs typeface="Monaco"/>
              </a:rPr>
              <a:t>onParentVersion</a:t>
            </a:r>
            <a:r>
              <a:rPr lang="en-US" sz="1400" b="1" i="1" dirty="0">
                <a:solidFill>
                  <a:srgbClr val="333333"/>
                </a:solidFill>
                <a:latin typeface="Monaco"/>
                <a:ea typeface="MS Gothic"/>
                <a:cs typeface="Monaco"/>
              </a:rPr>
              <a:t>="INITIALIZE"</a:t>
            </a:r>
          </a:p>
          <a:p>
            <a:pPr>
              <a:lnSpc>
                <a:spcPct val="100000"/>
              </a:lnSpc>
              <a:buSzPct val="25000"/>
            </a:pPr>
            <a:r>
              <a:rPr lang="en-US" sz="1400" b="1" i="1" dirty="0">
                <a:solidFill>
                  <a:srgbClr val="333333"/>
                </a:solidFill>
                <a:latin typeface="Monaco"/>
                <a:ea typeface="MS Gothic"/>
                <a:cs typeface="Monaco"/>
              </a:rPr>
              <a:t>         protected="true" multiple="false"&gt;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valueConstraints</a:t>
            </a:r>
            <a:r>
              <a:rPr lang="en-US" sz="1400" b="1" i="1" dirty="0">
                <a:solidFill>
                  <a:srgbClr val="333333"/>
                </a:solidFill>
                <a:latin typeface="Monaco"/>
                <a:ea typeface="MS Gothic"/>
                <a:cs typeface="Monaco"/>
              </a:rPr>
              <a:t> /&gt;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&gt;</a:t>
            </a:r>
            <a:endParaRPr lang="fr-FR" sz="1400" b="1" i="1" dirty="0" smtClean="0">
              <a:solidFill>
                <a:srgbClr val="333333"/>
              </a:solidFill>
              <a:latin typeface="Monaco"/>
              <a:ea typeface="MS Gothic"/>
              <a:cs typeface="Monaco"/>
            </a:endParaRPr>
          </a:p>
        </p:txBody>
      </p:sp>
    </p:spTree>
    <p:extLst>
      <p:ext uri="{BB962C8B-B14F-4D97-AF65-F5344CB8AC3E}">
        <p14:creationId xmlns:p14="http://schemas.microsoft.com/office/powerpoint/2010/main" val="942869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Locking</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Only nodes with </a:t>
            </a:r>
            <a:r>
              <a:rPr lang="en-US" sz="2200" b="1" i="1" dirty="0" err="1">
                <a:solidFill>
                  <a:srgbClr val="333333"/>
                </a:solidFill>
                <a:ea typeface="MS Gothic"/>
              </a:rPr>
              <a:t>mixin</a:t>
            </a:r>
            <a:r>
              <a:rPr lang="en-US" sz="2200" b="1" i="1" dirty="0">
                <a:solidFill>
                  <a:srgbClr val="333333"/>
                </a:solidFill>
                <a:ea typeface="MS Gothic"/>
              </a:rPr>
              <a:t> node type </a:t>
            </a:r>
            <a:r>
              <a:rPr lang="en-US" sz="2200" b="1" i="1" dirty="0" err="1">
                <a:solidFill>
                  <a:srgbClr val="333333"/>
                </a:solidFill>
                <a:ea typeface="MS Gothic"/>
              </a:rPr>
              <a:t>mix:lockable</a:t>
            </a:r>
            <a:r>
              <a:rPr lang="en-US" sz="2200" b="1" i="1" dirty="0">
                <a:solidFill>
                  <a:srgbClr val="333333"/>
                </a:solidFill>
                <a:ea typeface="MS Gothic"/>
              </a:rPr>
              <a:t> (inherited as part of their primary node type or explicitly assigned) may hold locks. </a:t>
            </a:r>
          </a:p>
          <a:p>
            <a:pPr marL="342900" indent="-342900">
              <a:lnSpc>
                <a:spcPct val="100000"/>
              </a:lnSpc>
              <a:buSzPct val="25000"/>
              <a:buFont typeface="Wingdings" charset="2"/>
              <a:buChar char="u"/>
            </a:pP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This feature allows a user to temporarily lock nodes in order to prevent other users from changing them. </a:t>
            </a:r>
            <a:endParaRPr lang="en-US" sz="2200" b="1" i="1" dirty="0" smtClean="0">
              <a:solidFill>
                <a:srgbClr val="333333"/>
              </a:solidFill>
              <a:ea typeface="MS Gothic"/>
            </a:endParaRPr>
          </a:p>
          <a:p>
            <a:pPr marL="342900" indent="-342900">
              <a:lnSpc>
                <a:spcPct val="100000"/>
              </a:lnSpc>
              <a:buSzPct val="25000"/>
              <a:buFont typeface="Wingdings" charset="2"/>
              <a:buChar char="u"/>
            </a:pP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A lock can be specified as either shallow or deep. A shallow lock applies only to its holding node. A deep lock applies to its holding node and all its descendants. </a:t>
            </a:r>
            <a:endParaRPr lang="en-US" sz="2200" b="1" i="1" dirty="0" smtClean="0">
              <a:solidFill>
                <a:srgbClr val="333333"/>
              </a:solidFill>
              <a:ea typeface="MS Gothic"/>
            </a:endParaRPr>
          </a:p>
          <a:p>
            <a:pPr marL="342900" indent="-342900">
              <a:lnSpc>
                <a:spcPct val="100000"/>
              </a:lnSpc>
              <a:buSzPct val="25000"/>
              <a:buFont typeface="Wingdings" charset="2"/>
              <a:buChar char="u"/>
            </a:pP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The user who places a lock on a node is called the lock owner.</a:t>
            </a:r>
            <a:endParaRPr lang="en-US" sz="2200" b="1" i="1" dirty="0">
              <a:solidFill>
                <a:srgbClr val="333333"/>
              </a:solidFill>
              <a:latin typeface="Monaco"/>
              <a:ea typeface="MS Gothic"/>
              <a:cs typeface="Monaco"/>
            </a:endParaRPr>
          </a:p>
        </p:txBody>
      </p:sp>
    </p:spTree>
    <p:extLst>
      <p:ext uri="{BB962C8B-B14F-4D97-AF65-F5344CB8AC3E}">
        <p14:creationId xmlns:p14="http://schemas.microsoft.com/office/powerpoint/2010/main" val="24734028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490320" y="1333360"/>
            <a:ext cx="10320555" cy="5106320"/>
          </a:xfrm>
          <a:prstGeom prst="rect">
            <a:avLst/>
          </a:prstGeom>
        </p:spPr>
        <p:txBody>
          <a:bodyPr lIns="0" tIns="0" rIns="41760" bIns="0"/>
          <a:lstStyle/>
          <a:p>
            <a:pPr>
              <a:lnSpc>
                <a:spcPct val="100000"/>
              </a:lnSpc>
              <a:buSzPct val="25000"/>
            </a:pPr>
            <a:r>
              <a:rPr lang="fr-FR" sz="2400" b="1" dirty="0" err="1" smtClean="0"/>
              <a:t>Locking</a:t>
            </a:r>
            <a:r>
              <a:rPr lang="fr-FR" sz="2400" b="1" dirty="0" smtClean="0"/>
              <a:t>: </a:t>
            </a:r>
            <a:r>
              <a:rPr lang="da-DK" sz="2400" b="1" dirty="0" err="1" smtClean="0"/>
              <a:t>mix:lockable</a:t>
            </a:r>
            <a:endParaRPr lang="da-DK" sz="2400" b="1" dirty="0" smtClean="0"/>
          </a:p>
          <a:p>
            <a:pPr>
              <a:lnSpc>
                <a:spcPct val="100000"/>
              </a:lnSpc>
              <a:buSzPct val="25000"/>
            </a:pPr>
            <a:endParaRPr lang="en-GB" sz="2400" b="1" dirty="0"/>
          </a:p>
          <a:p>
            <a:pPr>
              <a:lnSpc>
                <a:spcPct val="100000"/>
              </a:lnSpc>
              <a:buSzPct val="25000"/>
            </a:pPr>
            <a:r>
              <a:rPr lang="en-US" sz="1400" b="1" i="1" dirty="0">
                <a:solidFill>
                  <a:srgbClr val="333333"/>
                </a:solidFill>
                <a:latin typeface="Monaco"/>
                <a:ea typeface="MS Gothic"/>
                <a:cs typeface="Monaco"/>
              </a:rPr>
              <a:t> </a:t>
            </a:r>
            <a:r>
              <a:rPr lang="en-US" sz="1400" b="1" i="1" dirty="0" smtClean="0">
                <a:solidFill>
                  <a:srgbClr val="333333"/>
                </a:solidFill>
                <a:latin typeface="Monaco"/>
                <a:ea typeface="MS Gothic"/>
                <a:cs typeface="Monaco"/>
              </a:rPr>
              <a:t>&lt;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mix:lockable</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isMixin</a:t>
            </a:r>
            <a:r>
              <a:rPr lang="en-US" sz="1400" b="1" i="1" dirty="0">
                <a:solidFill>
                  <a:srgbClr val="333333"/>
                </a:solidFill>
                <a:latin typeface="Monaco"/>
                <a:ea typeface="MS Gothic"/>
                <a:cs typeface="Monaco"/>
              </a:rPr>
              <a:t>="true" </a:t>
            </a:r>
            <a:r>
              <a:rPr lang="en-US" sz="1400" b="1" i="1" dirty="0" err="1">
                <a:solidFill>
                  <a:srgbClr val="333333"/>
                </a:solidFill>
                <a:latin typeface="Monaco"/>
                <a:ea typeface="MS Gothic"/>
                <a:cs typeface="Monaco"/>
              </a:rPr>
              <a:t>hasOrderableChildNodes</a:t>
            </a:r>
            <a:r>
              <a:rPr lang="en-US" sz="1400" b="1" i="1" dirty="0">
                <a:solidFill>
                  <a:srgbClr val="333333"/>
                </a:solidFill>
                <a:latin typeface="Monaco"/>
                <a:ea typeface="MS Gothic"/>
                <a:cs typeface="Monaco"/>
              </a:rPr>
              <a:t>="false" </a:t>
            </a:r>
            <a:r>
              <a:rPr lang="en-US" sz="1400" b="1" i="1" dirty="0" err="1">
                <a:solidFill>
                  <a:srgbClr val="333333"/>
                </a:solidFill>
                <a:latin typeface="Monaco"/>
                <a:ea typeface="MS Gothic"/>
                <a:cs typeface="Monaco"/>
              </a:rPr>
              <a:t>primaryItemName</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jcr:lockOwner</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requiredType</a:t>
            </a:r>
            <a:r>
              <a:rPr lang="en-US" sz="1400" b="1" i="1" dirty="0">
                <a:solidFill>
                  <a:srgbClr val="333333"/>
                </a:solidFill>
                <a:latin typeface="Monaco"/>
                <a:ea typeface="MS Gothic"/>
                <a:cs typeface="Monaco"/>
              </a:rPr>
              <a:t>="String" </a:t>
            </a:r>
            <a:r>
              <a:rPr lang="en-US" sz="1400" b="1" i="1" dirty="0" err="1">
                <a:solidFill>
                  <a:srgbClr val="333333"/>
                </a:solidFill>
                <a:latin typeface="Monaco"/>
                <a:ea typeface="MS Gothic"/>
                <a:cs typeface="Monaco"/>
              </a:rPr>
              <a:t>autoCreated</a:t>
            </a:r>
            <a:r>
              <a:rPr lang="en-US" sz="1400" b="1" i="1" dirty="0">
                <a:solidFill>
                  <a:srgbClr val="333333"/>
                </a:solidFill>
                <a:latin typeface="Monaco"/>
                <a:ea typeface="MS Gothic"/>
                <a:cs typeface="Monaco"/>
              </a:rPr>
              <a:t>="false" mandatory="false" </a:t>
            </a:r>
            <a:r>
              <a:rPr lang="en-US" sz="1400" b="1" i="1" dirty="0" err="1">
                <a:solidFill>
                  <a:srgbClr val="333333"/>
                </a:solidFill>
                <a:latin typeface="Monaco"/>
                <a:ea typeface="MS Gothic"/>
                <a:cs typeface="Monaco"/>
              </a:rPr>
              <a:t>onParentVersion</a:t>
            </a:r>
            <a:r>
              <a:rPr lang="en-US" sz="1400" b="1" i="1" dirty="0">
                <a:solidFill>
                  <a:srgbClr val="333333"/>
                </a:solidFill>
                <a:latin typeface="Monaco"/>
                <a:ea typeface="MS Gothic"/>
                <a:cs typeface="Monaco"/>
              </a:rPr>
              <a:t>="IGNORE"</a:t>
            </a:r>
          </a:p>
          <a:p>
            <a:pPr>
              <a:lnSpc>
                <a:spcPct val="100000"/>
              </a:lnSpc>
              <a:buSzPct val="25000"/>
            </a:pPr>
            <a:r>
              <a:rPr lang="en-US" sz="1400" b="1" i="1" dirty="0">
                <a:solidFill>
                  <a:srgbClr val="333333"/>
                </a:solidFill>
                <a:latin typeface="Monaco"/>
                <a:ea typeface="MS Gothic"/>
                <a:cs typeface="Monaco"/>
              </a:rPr>
              <a:t>          protected="true" multiple="false"&gt;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valueConstraints</a:t>
            </a:r>
            <a:r>
              <a:rPr lang="en-US" sz="1400" b="1" i="1" dirty="0">
                <a:solidFill>
                  <a:srgbClr val="333333"/>
                </a:solidFill>
                <a:latin typeface="Monaco"/>
                <a:ea typeface="MS Gothic"/>
                <a:cs typeface="Monaco"/>
              </a:rPr>
              <a:t> /&gt;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 name="</a:t>
            </a:r>
            <a:r>
              <a:rPr lang="en-US" sz="1400" b="1" i="1" dirty="0" err="1">
                <a:solidFill>
                  <a:srgbClr val="333333"/>
                </a:solidFill>
                <a:latin typeface="Monaco"/>
                <a:ea typeface="MS Gothic"/>
                <a:cs typeface="Monaco"/>
              </a:rPr>
              <a:t>jcr:lockIsDeep</a:t>
            </a:r>
            <a:r>
              <a:rPr lang="en-US" sz="1400" b="1" i="1" dirty="0">
                <a:solidFill>
                  <a:srgbClr val="333333"/>
                </a:solidFill>
                <a:latin typeface="Monaco"/>
                <a:ea typeface="MS Gothic"/>
                <a:cs typeface="Monaco"/>
              </a:rPr>
              <a:t>" </a:t>
            </a:r>
            <a:r>
              <a:rPr lang="en-US" sz="1400" b="1" i="1" dirty="0" err="1">
                <a:solidFill>
                  <a:srgbClr val="333333"/>
                </a:solidFill>
                <a:latin typeface="Monaco"/>
                <a:ea typeface="MS Gothic"/>
                <a:cs typeface="Monaco"/>
              </a:rPr>
              <a:t>requiredType</a:t>
            </a:r>
            <a:r>
              <a:rPr lang="en-US" sz="1400" b="1" i="1" dirty="0">
                <a:solidFill>
                  <a:srgbClr val="333333"/>
                </a:solidFill>
                <a:latin typeface="Monaco"/>
                <a:ea typeface="MS Gothic"/>
                <a:cs typeface="Monaco"/>
              </a:rPr>
              <a:t>="Boolean" </a:t>
            </a:r>
            <a:r>
              <a:rPr lang="en-US" sz="1400" b="1" i="1" dirty="0" err="1">
                <a:solidFill>
                  <a:srgbClr val="333333"/>
                </a:solidFill>
                <a:latin typeface="Monaco"/>
                <a:ea typeface="MS Gothic"/>
                <a:cs typeface="Monaco"/>
              </a:rPr>
              <a:t>autoCreated</a:t>
            </a:r>
            <a:r>
              <a:rPr lang="en-US" sz="1400" b="1" i="1" dirty="0">
                <a:solidFill>
                  <a:srgbClr val="333333"/>
                </a:solidFill>
                <a:latin typeface="Monaco"/>
                <a:ea typeface="MS Gothic"/>
                <a:cs typeface="Monaco"/>
              </a:rPr>
              <a:t>="false" mandatory="false" </a:t>
            </a:r>
            <a:r>
              <a:rPr lang="en-US" sz="1400" b="1" i="1" dirty="0" err="1">
                <a:solidFill>
                  <a:srgbClr val="333333"/>
                </a:solidFill>
                <a:latin typeface="Monaco"/>
                <a:ea typeface="MS Gothic"/>
                <a:cs typeface="Monaco"/>
              </a:rPr>
              <a:t>onParentVersion</a:t>
            </a:r>
            <a:r>
              <a:rPr lang="en-US" sz="1400" b="1" i="1" dirty="0">
                <a:solidFill>
                  <a:srgbClr val="333333"/>
                </a:solidFill>
                <a:latin typeface="Monaco"/>
                <a:ea typeface="MS Gothic"/>
                <a:cs typeface="Monaco"/>
              </a:rPr>
              <a:t>="IGNORE"</a:t>
            </a:r>
          </a:p>
          <a:p>
            <a:pPr>
              <a:lnSpc>
                <a:spcPct val="100000"/>
              </a:lnSpc>
              <a:buSzPct val="25000"/>
            </a:pPr>
            <a:r>
              <a:rPr lang="en-US" sz="1400" b="1" i="1" dirty="0">
                <a:solidFill>
                  <a:srgbClr val="333333"/>
                </a:solidFill>
                <a:latin typeface="Monaco"/>
                <a:ea typeface="MS Gothic"/>
                <a:cs typeface="Monaco"/>
              </a:rPr>
              <a:t>          protected="true" multiple="false"&gt;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valueConstraints</a:t>
            </a:r>
            <a:r>
              <a:rPr lang="en-US" sz="1400" b="1" i="1" dirty="0">
                <a:solidFill>
                  <a:srgbClr val="333333"/>
                </a:solidFill>
                <a:latin typeface="Monaco"/>
                <a:ea typeface="MS Gothic"/>
                <a:cs typeface="Monaco"/>
              </a:rPr>
              <a:t> /&gt;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propertyDefinitions</a:t>
            </a:r>
            <a:r>
              <a:rPr lang="en-US" sz="1400" b="1" i="1" dirty="0">
                <a:solidFill>
                  <a:srgbClr val="333333"/>
                </a:solidFill>
                <a:latin typeface="Monaco"/>
                <a:ea typeface="MS Gothic"/>
                <a:cs typeface="Monaco"/>
              </a:rPr>
              <a:t>&gt;</a:t>
            </a:r>
          </a:p>
          <a:p>
            <a:pPr>
              <a:lnSpc>
                <a:spcPct val="100000"/>
              </a:lnSpc>
              <a:buSzPct val="25000"/>
            </a:pPr>
            <a:r>
              <a:rPr lang="en-US" sz="1400" b="1" i="1" dirty="0">
                <a:solidFill>
                  <a:srgbClr val="333333"/>
                </a:solidFill>
                <a:latin typeface="Monaco"/>
                <a:ea typeface="MS Gothic"/>
                <a:cs typeface="Monaco"/>
              </a:rPr>
              <a:t> &lt;/</a:t>
            </a:r>
            <a:r>
              <a:rPr lang="en-US" sz="1400" b="1" i="1" dirty="0" err="1">
                <a:solidFill>
                  <a:srgbClr val="333333"/>
                </a:solidFill>
                <a:latin typeface="Monaco"/>
                <a:ea typeface="MS Gothic"/>
                <a:cs typeface="Monaco"/>
              </a:rPr>
              <a:t>nodeType</a:t>
            </a:r>
            <a:r>
              <a:rPr lang="en-US" sz="14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40043155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GB" sz="2400" b="1" dirty="0" smtClean="0"/>
              <a:t>Locking: </a:t>
            </a:r>
            <a:r>
              <a:rPr lang="ro-RO" sz="2400" b="1" dirty="0" smtClean="0"/>
              <a:t>Main API methods</a:t>
            </a:r>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smtClean="0">
                <a:solidFill>
                  <a:srgbClr val="333333"/>
                </a:solidFill>
                <a:ea typeface="MS Gothic"/>
              </a:rPr>
              <a:t>Node.</a:t>
            </a:r>
            <a:r>
              <a:rPr lang="nl-NL" sz="2200" b="1" i="1" dirty="0" err="1" smtClean="0">
                <a:solidFill>
                  <a:srgbClr val="333333"/>
                </a:solidFill>
                <a:ea typeface="MS Gothic"/>
              </a:rPr>
              <a:t>lock</a:t>
            </a:r>
            <a:r>
              <a:rPr lang="nl-NL" sz="2200" b="1" i="1" dirty="0">
                <a:solidFill>
                  <a:srgbClr val="333333"/>
                </a:solidFill>
                <a:ea typeface="MS Gothic"/>
              </a:rPr>
              <a:t>(</a:t>
            </a:r>
            <a:r>
              <a:rPr lang="nl-NL" sz="2200" b="1" i="1" dirty="0" err="1">
                <a:solidFill>
                  <a:srgbClr val="333333"/>
                </a:solidFill>
                <a:ea typeface="MS Gothic"/>
              </a:rPr>
              <a:t>boolean</a:t>
            </a:r>
            <a:r>
              <a:rPr lang="nl-NL" sz="2200" b="1" i="1" dirty="0">
                <a:solidFill>
                  <a:srgbClr val="333333"/>
                </a:solidFill>
                <a:ea typeface="MS Gothic"/>
              </a:rPr>
              <a:t>, </a:t>
            </a:r>
            <a:r>
              <a:rPr lang="nl-NL" sz="2200" b="1" i="1" dirty="0" err="1">
                <a:solidFill>
                  <a:srgbClr val="333333"/>
                </a:solidFill>
                <a:ea typeface="MS Gothic"/>
              </a:rPr>
              <a:t>boolean</a:t>
            </a:r>
            <a:r>
              <a:rPr lang="nl-NL" sz="2200" b="1" i="1" dirty="0">
                <a:solidFill>
                  <a:srgbClr val="333333"/>
                </a:solidFill>
                <a:ea typeface="MS Gothic"/>
              </a:rPr>
              <a:t>)</a:t>
            </a:r>
            <a:r>
              <a:rPr lang="en-US" sz="2200" b="1" i="1" dirty="0" smtClean="0">
                <a:solidFill>
                  <a:srgbClr val="333333"/>
                </a:solidFill>
                <a:ea typeface="MS Gothic"/>
              </a:rPr>
              <a:t>: </a:t>
            </a:r>
            <a:r>
              <a:rPr lang="en-US" sz="2200" i="1" dirty="0">
                <a:solidFill>
                  <a:srgbClr val="333333"/>
                </a:solidFill>
                <a:ea typeface="MS Gothic"/>
              </a:rPr>
              <a:t>Places a lock on this node.</a:t>
            </a:r>
            <a:endParaRPr lang="fr-FR"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Node.unlock</a:t>
            </a:r>
            <a:r>
              <a:rPr lang="fr-FR" sz="2200" b="1" i="1" dirty="0" smtClean="0">
                <a:solidFill>
                  <a:srgbClr val="333333"/>
                </a:solidFill>
                <a:ea typeface="MS Gothic"/>
              </a:rPr>
              <a:t>(): </a:t>
            </a:r>
            <a:r>
              <a:rPr lang="en-US" sz="2200" i="1" dirty="0">
                <a:solidFill>
                  <a:srgbClr val="333333"/>
                </a:solidFill>
                <a:ea typeface="MS Gothic"/>
              </a:rPr>
              <a:t>Removes the lock on this </a:t>
            </a:r>
            <a:r>
              <a:rPr lang="en-US" sz="2200" i="1" dirty="0" smtClean="0">
                <a:solidFill>
                  <a:srgbClr val="333333"/>
                </a:solidFill>
                <a:ea typeface="MS Gothic"/>
              </a:rPr>
              <a:t>node.</a:t>
            </a:r>
          </a:p>
          <a:p>
            <a:pPr marL="342900" indent="-342900">
              <a:lnSpc>
                <a:spcPct val="100000"/>
              </a:lnSpc>
              <a:buSzPct val="25000"/>
              <a:buFont typeface="Wingdings" charset="2"/>
              <a:buChar char="u"/>
            </a:pPr>
            <a:r>
              <a:rPr lang="en-US" sz="2200" b="1" i="1" dirty="0" smtClean="0">
                <a:solidFill>
                  <a:srgbClr val="333333"/>
                </a:solidFill>
                <a:ea typeface="MS Gothic"/>
              </a:rPr>
              <a:t>Node.</a:t>
            </a:r>
            <a:r>
              <a:rPr lang="da-DK" sz="2200" b="1" i="1" dirty="0" err="1" smtClean="0">
                <a:solidFill>
                  <a:srgbClr val="333333"/>
                </a:solidFill>
                <a:ea typeface="MS Gothic"/>
              </a:rPr>
              <a:t>holdsLock</a:t>
            </a:r>
            <a:r>
              <a:rPr lang="en-US" sz="2200" b="1" i="1" dirty="0" smtClean="0">
                <a:solidFill>
                  <a:srgbClr val="333333"/>
                </a:solidFill>
                <a:ea typeface="MS Gothic"/>
              </a:rPr>
              <a:t>() </a:t>
            </a:r>
            <a:r>
              <a:rPr lang="en-US" sz="2200" b="1" i="1" dirty="0">
                <a:solidFill>
                  <a:srgbClr val="333333"/>
                </a:solidFill>
                <a:ea typeface="MS Gothic"/>
              </a:rPr>
              <a:t>: </a:t>
            </a:r>
            <a:r>
              <a:rPr lang="en-US" sz="2200" i="1" dirty="0">
                <a:solidFill>
                  <a:srgbClr val="333333"/>
                </a:solidFill>
                <a:ea typeface="MS Gothic"/>
              </a:rPr>
              <a:t>Returns true if this node holds a lock</a:t>
            </a:r>
            <a:r>
              <a:rPr lang="en-US" sz="2200" b="1" i="1" dirty="0" smtClean="0">
                <a:solidFill>
                  <a:srgbClr val="333333"/>
                </a:solidFill>
                <a:ea typeface="MS Gothic"/>
              </a:rPr>
              <a:t>.</a:t>
            </a: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smtClean="0">
                <a:solidFill>
                  <a:srgbClr val="333333"/>
                </a:solidFill>
                <a:ea typeface="MS Gothic"/>
              </a:rPr>
              <a:t>Node.</a:t>
            </a:r>
            <a:r>
              <a:rPr lang="fr-FR" sz="2200" b="1" i="1" dirty="0" err="1" smtClean="0">
                <a:solidFill>
                  <a:srgbClr val="333333"/>
                </a:solidFill>
                <a:ea typeface="MS Gothic"/>
              </a:rPr>
              <a:t>isLocked</a:t>
            </a:r>
            <a:r>
              <a:rPr lang="en-US" sz="2200" b="1" i="1" dirty="0" smtClean="0">
                <a:solidFill>
                  <a:srgbClr val="333333"/>
                </a:solidFill>
                <a:ea typeface="MS Gothic"/>
              </a:rPr>
              <a:t>():</a:t>
            </a:r>
            <a:r>
              <a:rPr lang="en-US" sz="2200" i="1" dirty="0">
                <a:solidFill>
                  <a:srgbClr val="333333"/>
                </a:solidFill>
                <a:ea typeface="MS Gothic"/>
              </a:rPr>
              <a:t> Returns true if this node is locked either as a result of a lock held by this node or by a deep lock on a node above this node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Node.getLock</a:t>
            </a:r>
            <a:r>
              <a:rPr lang="en-US" sz="2200" b="1" i="1" dirty="0" smtClean="0">
                <a:solidFill>
                  <a:srgbClr val="333333"/>
                </a:solidFill>
                <a:ea typeface="MS Gothic"/>
              </a:rPr>
              <a:t>()</a:t>
            </a:r>
            <a:r>
              <a:rPr lang="en-US" sz="2200" b="1" i="1" dirty="0">
                <a:solidFill>
                  <a:srgbClr val="333333"/>
                </a:solidFill>
                <a:ea typeface="MS Gothic"/>
              </a:rPr>
              <a:t>: </a:t>
            </a:r>
            <a:r>
              <a:rPr lang="en-US" sz="2200" i="1" dirty="0">
                <a:solidFill>
                  <a:srgbClr val="333333"/>
                </a:solidFill>
                <a:ea typeface="MS Gothic"/>
              </a:rPr>
              <a:t>Returns the Lock object that applies to this node. This may be either a lock on this node itself or a deep lock on a node above this node.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Session.addLockToken</a:t>
            </a:r>
            <a:r>
              <a:rPr lang="en-US" sz="2200" b="1" i="1" dirty="0">
                <a:solidFill>
                  <a:srgbClr val="333333"/>
                </a:solidFill>
                <a:ea typeface="MS Gothic"/>
              </a:rPr>
              <a:t>(</a:t>
            </a:r>
            <a:r>
              <a:rPr lang="en-US" sz="2200" b="1" i="1" dirty="0" smtClean="0">
                <a:solidFill>
                  <a:srgbClr val="333333"/>
                </a:solidFill>
                <a:ea typeface="MS Gothic"/>
              </a:rPr>
              <a:t>):</a:t>
            </a:r>
            <a:r>
              <a:rPr lang="en-US" sz="2200" i="1" dirty="0">
                <a:solidFill>
                  <a:srgbClr val="333333"/>
                </a:solidFill>
                <a:ea typeface="MS Gothic"/>
              </a:rPr>
              <a:t> Adds the specified lock token to this session. Holding a lock token allows the Session object of the lock owner to alter nodes that are locked by the lock specified by that particular lock token.</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fr-FR" sz="2200" b="1" i="1" dirty="0" smtClean="0">
                <a:solidFill>
                  <a:srgbClr val="333333"/>
                </a:solidFill>
                <a:ea typeface="MS Gothic"/>
              </a:rPr>
              <a:t>Session.</a:t>
            </a:r>
            <a:r>
              <a:rPr lang="da-DK" sz="2200" b="1" i="1" dirty="0" err="1" smtClean="0">
                <a:solidFill>
                  <a:srgbClr val="333333"/>
                </a:solidFill>
                <a:ea typeface="MS Gothic"/>
              </a:rPr>
              <a:t>removeLockToken</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Removes the specified lock token from this session</a:t>
            </a:r>
            <a:r>
              <a:rPr lang="en-US" sz="2200" i="1" dirty="0" smtClean="0">
                <a:solidFill>
                  <a:srgbClr val="333333"/>
                </a:solidFill>
                <a:ea typeface="MS Gothic"/>
              </a:rPr>
              <a:t>.</a:t>
            </a:r>
          </a:p>
          <a:p>
            <a:pPr marL="342900" indent="-342900">
              <a:lnSpc>
                <a:spcPct val="100000"/>
              </a:lnSpc>
              <a:buSzPct val="25000"/>
              <a:buFont typeface="Wingdings" charset="2"/>
              <a:buChar char="u"/>
            </a:pPr>
            <a:r>
              <a:rPr lang="fr-FR" sz="2200" b="1" i="1" dirty="0" smtClean="0">
                <a:solidFill>
                  <a:srgbClr val="333333"/>
                </a:solidFill>
                <a:ea typeface="MS Gothic"/>
              </a:rPr>
              <a:t>Session.</a:t>
            </a:r>
            <a:r>
              <a:rPr lang="de-DE" sz="2200" b="1" i="1" dirty="0" err="1" smtClean="0">
                <a:solidFill>
                  <a:srgbClr val="333333"/>
                </a:solidFill>
                <a:ea typeface="MS Gothic"/>
              </a:rPr>
              <a:t>getLockTokens</a:t>
            </a:r>
            <a:r>
              <a:rPr lang="fr-FR" sz="2200" b="1" i="1" dirty="0" smtClean="0">
                <a:solidFill>
                  <a:srgbClr val="333333"/>
                </a:solidFill>
                <a:ea typeface="MS Gothic"/>
              </a:rPr>
              <a:t>(</a:t>
            </a:r>
            <a:r>
              <a:rPr lang="fr-FR" sz="2200" b="1" i="1" dirty="0">
                <a:solidFill>
                  <a:srgbClr val="333333"/>
                </a:solidFill>
                <a:ea typeface="MS Gothic"/>
              </a:rPr>
              <a:t>):</a:t>
            </a:r>
            <a:r>
              <a:rPr lang="fr-FR" sz="2200" i="1" dirty="0">
                <a:solidFill>
                  <a:srgbClr val="333333"/>
                </a:solidFill>
                <a:ea typeface="MS Gothic"/>
              </a:rPr>
              <a:t> </a:t>
            </a:r>
            <a:r>
              <a:rPr lang="en-US" sz="2200" i="1" dirty="0">
                <a:solidFill>
                  <a:srgbClr val="333333"/>
                </a:solidFill>
                <a:ea typeface="MS Gothic"/>
              </a:rPr>
              <a:t>Returns an array containing all lock tokens currently held by this session.</a:t>
            </a:r>
            <a:endParaRPr lang="en-US" sz="2200" i="1" dirty="0" smtClean="0">
              <a:solidFill>
                <a:srgbClr val="333333"/>
              </a:solidFill>
              <a:ea typeface="MS Gothic"/>
            </a:endParaRPr>
          </a:p>
        </p:txBody>
      </p:sp>
    </p:spTree>
    <p:extLst>
      <p:ext uri="{BB962C8B-B14F-4D97-AF65-F5344CB8AC3E}">
        <p14:creationId xmlns:p14="http://schemas.microsoft.com/office/powerpoint/2010/main" val="27517311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Versioning</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A node is </a:t>
            </a:r>
            <a:r>
              <a:rPr lang="en-US" sz="2200" b="1" i="1" dirty="0" err="1">
                <a:solidFill>
                  <a:srgbClr val="333333"/>
                </a:solidFill>
                <a:ea typeface="MS Gothic"/>
              </a:rPr>
              <a:t>versionable</a:t>
            </a:r>
            <a:r>
              <a:rPr lang="en-US" sz="2200" b="1" i="1" dirty="0">
                <a:solidFill>
                  <a:srgbClr val="333333"/>
                </a:solidFill>
                <a:ea typeface="MS Gothic"/>
              </a:rPr>
              <a:t> if and only if it has been assigned the </a:t>
            </a:r>
            <a:r>
              <a:rPr lang="en-US" sz="2200" b="1" i="1" dirty="0" err="1">
                <a:solidFill>
                  <a:srgbClr val="333333"/>
                </a:solidFill>
                <a:ea typeface="MS Gothic"/>
              </a:rPr>
              <a:t>mixin</a:t>
            </a:r>
            <a:r>
              <a:rPr lang="en-US" sz="2200" b="1" i="1" dirty="0">
                <a:solidFill>
                  <a:srgbClr val="333333"/>
                </a:solidFill>
                <a:ea typeface="MS Gothic"/>
              </a:rPr>
              <a:t> type </a:t>
            </a:r>
            <a:r>
              <a:rPr lang="en-US" sz="2200" b="1" i="1" dirty="0" err="1">
                <a:solidFill>
                  <a:srgbClr val="333333"/>
                </a:solidFill>
                <a:ea typeface="MS Gothic"/>
              </a:rPr>
              <a:t>mix:versionable</a:t>
            </a:r>
            <a:r>
              <a:rPr lang="en-US" sz="2200" b="1" i="1" dirty="0">
                <a:solidFill>
                  <a:srgbClr val="333333"/>
                </a:solidFill>
                <a:ea typeface="MS Gothic"/>
              </a:rPr>
              <a:t>, otherwise it is </a:t>
            </a:r>
            <a:r>
              <a:rPr lang="en-US" sz="2200" b="1" i="1" dirty="0" err="1" smtClean="0">
                <a:solidFill>
                  <a:srgbClr val="333333"/>
                </a:solidFill>
                <a:ea typeface="MS Gothic"/>
              </a:rPr>
              <a:t>nonversionable</a:t>
            </a:r>
            <a:endParaRPr lang="en-US" sz="2200" b="1" i="1" dirty="0" smtClean="0">
              <a:solidFill>
                <a:srgbClr val="333333"/>
              </a:solidFill>
              <a:ea typeface="MS Gothic"/>
            </a:endParaRPr>
          </a:p>
          <a:p>
            <a:pPr marL="342900" indent="-342900">
              <a:lnSpc>
                <a:spcPct val="100000"/>
              </a:lnSpc>
              <a:buSzPct val="25000"/>
              <a:buFont typeface="Wingdings" charset="2"/>
              <a:buChar char="u"/>
            </a:pPr>
            <a:endParaRPr lang="en-US" sz="2200" b="1" i="1" dirty="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The type </a:t>
            </a:r>
            <a:r>
              <a:rPr lang="en-US" sz="2200" b="1" i="1" dirty="0" err="1">
                <a:solidFill>
                  <a:srgbClr val="333333"/>
                </a:solidFill>
                <a:ea typeface="MS Gothic"/>
              </a:rPr>
              <a:t>mix:versionable</a:t>
            </a:r>
            <a:r>
              <a:rPr lang="en-US" sz="2200" b="1" i="1" dirty="0">
                <a:solidFill>
                  <a:srgbClr val="333333"/>
                </a:solidFill>
                <a:ea typeface="MS Gothic"/>
              </a:rPr>
              <a:t> is a subtype of </a:t>
            </a:r>
            <a:r>
              <a:rPr lang="en-US" sz="2200" b="1" i="1" dirty="0" err="1">
                <a:solidFill>
                  <a:srgbClr val="333333"/>
                </a:solidFill>
                <a:ea typeface="MS Gothic"/>
              </a:rPr>
              <a:t>mix:referenceable</a:t>
            </a:r>
            <a:r>
              <a:rPr lang="en-US" sz="2200" b="1" i="1" dirty="0">
                <a:solidFill>
                  <a:srgbClr val="333333"/>
                </a:solidFill>
                <a:ea typeface="MS Gothic"/>
              </a:rPr>
              <a:t>, so if a node is </a:t>
            </a:r>
            <a:r>
              <a:rPr lang="en-US" sz="2200" b="1" i="1" dirty="0" err="1">
                <a:solidFill>
                  <a:srgbClr val="333333"/>
                </a:solidFill>
                <a:ea typeface="MS Gothic"/>
              </a:rPr>
              <a:t>versionable</a:t>
            </a:r>
            <a:r>
              <a:rPr lang="en-US" sz="2200" b="1" i="1" dirty="0">
                <a:solidFill>
                  <a:srgbClr val="333333"/>
                </a:solidFill>
                <a:ea typeface="MS Gothic"/>
              </a:rPr>
              <a:t> it is automatically also </a:t>
            </a:r>
            <a:r>
              <a:rPr lang="en-US" sz="2200" b="1" i="1" dirty="0" err="1">
                <a:solidFill>
                  <a:srgbClr val="333333"/>
                </a:solidFill>
                <a:ea typeface="MS Gothic"/>
              </a:rPr>
              <a:t>referenceable</a:t>
            </a:r>
            <a:r>
              <a:rPr lang="en-US" sz="2200" b="1" i="1" dirty="0">
                <a:solidFill>
                  <a:srgbClr val="333333"/>
                </a:solidFill>
                <a:ea typeface="MS Gothic"/>
              </a:rPr>
              <a:t> and thus has a </a:t>
            </a:r>
            <a:r>
              <a:rPr lang="en-US" sz="2200" b="1" i="1" dirty="0" smtClean="0">
                <a:solidFill>
                  <a:srgbClr val="333333"/>
                </a:solidFill>
                <a:ea typeface="MS Gothic"/>
              </a:rPr>
              <a:t>UUID</a:t>
            </a:r>
          </a:p>
          <a:p>
            <a:pPr marL="342900" indent="-342900">
              <a:lnSpc>
                <a:spcPct val="100000"/>
              </a:lnSpc>
              <a:buSzPct val="25000"/>
              <a:buFont typeface="Wingdings" charset="2"/>
              <a:buChar char="u"/>
            </a:pP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Being </a:t>
            </a:r>
            <a:r>
              <a:rPr lang="en-US" sz="2200" b="1" i="1" dirty="0" err="1">
                <a:solidFill>
                  <a:srgbClr val="333333"/>
                </a:solidFill>
                <a:ea typeface="MS Gothic"/>
              </a:rPr>
              <a:t>versionable</a:t>
            </a:r>
            <a:r>
              <a:rPr lang="en-US" sz="2200" b="1" i="1" dirty="0">
                <a:solidFill>
                  <a:srgbClr val="333333"/>
                </a:solidFill>
                <a:ea typeface="MS Gothic"/>
              </a:rPr>
              <a:t> means that at any given time the node's state can be saved for possible future recovery. This saved state is called a version and the action of saving it is called checking in</a:t>
            </a:r>
            <a:r>
              <a:rPr lang="en-US" sz="2200" b="1" i="1" dirty="0" smtClean="0">
                <a:solidFill>
                  <a:srgbClr val="333333"/>
                </a:solidFill>
                <a:ea typeface="MS Gothic"/>
              </a:rPr>
              <a:t>.</a:t>
            </a:r>
          </a:p>
          <a:p>
            <a:pPr marL="342900" indent="-342900">
              <a:lnSpc>
                <a:spcPct val="100000"/>
              </a:lnSpc>
              <a:buSzPct val="25000"/>
              <a:buFont typeface="Wingdings" charset="2"/>
              <a:buChar char="u"/>
            </a:pP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a:solidFill>
                  <a:srgbClr val="333333"/>
                </a:solidFill>
                <a:ea typeface="MS Gothic"/>
              </a:rPr>
              <a:t>There is one version storage per repository, though it is exposed in each workspace as a special protected </a:t>
            </a:r>
            <a:r>
              <a:rPr lang="en-US" sz="2200" b="1" i="1" dirty="0" err="1">
                <a:solidFill>
                  <a:srgbClr val="333333"/>
                </a:solidFill>
                <a:ea typeface="MS Gothic"/>
              </a:rPr>
              <a:t>subtree</a:t>
            </a:r>
            <a:r>
              <a:rPr lang="en-US" sz="2200" b="1" i="1" dirty="0">
                <a:solidFill>
                  <a:srgbClr val="333333"/>
                </a:solidFill>
                <a:ea typeface="MS Gothic"/>
              </a:rPr>
              <a:t> below the node /</a:t>
            </a:r>
            <a:r>
              <a:rPr lang="en-US" sz="2200" b="1" i="1" dirty="0" err="1">
                <a:solidFill>
                  <a:srgbClr val="333333"/>
                </a:solidFill>
                <a:ea typeface="MS Gothic"/>
              </a:rPr>
              <a:t>jcr:system</a:t>
            </a:r>
            <a:r>
              <a:rPr lang="en-US" sz="2200" b="1" i="1" dirty="0">
                <a:solidFill>
                  <a:srgbClr val="333333"/>
                </a:solidFill>
                <a:ea typeface="MS Gothic"/>
              </a:rPr>
              <a:t>/</a:t>
            </a:r>
            <a:r>
              <a:rPr lang="en-US" sz="2200" b="1" i="1" dirty="0" err="1">
                <a:solidFill>
                  <a:srgbClr val="333333"/>
                </a:solidFill>
                <a:ea typeface="MS Gothic"/>
              </a:rPr>
              <a:t>jcr:versionStorage</a:t>
            </a:r>
            <a:r>
              <a:rPr lang="en-US" sz="2200" b="1" i="1" dirty="0">
                <a:solidFill>
                  <a:srgbClr val="333333"/>
                </a:solidFill>
                <a:ea typeface="MS Gothic"/>
              </a:rPr>
              <a:t>.</a:t>
            </a:r>
          </a:p>
          <a:p>
            <a:pPr marL="342900" indent="-342900">
              <a:lnSpc>
                <a:spcPct val="100000"/>
              </a:lnSpc>
              <a:buSzPct val="25000"/>
              <a:buFont typeface="Wingdings" charset="2"/>
              <a:buChar char="u"/>
            </a:pPr>
            <a:endParaRPr lang="en-US" sz="2200" b="1" i="1" dirty="0">
              <a:solidFill>
                <a:srgbClr val="333333"/>
              </a:solidFill>
              <a:latin typeface="Monaco"/>
              <a:ea typeface="MS Gothic"/>
              <a:cs typeface="Monaco"/>
            </a:endParaRPr>
          </a:p>
        </p:txBody>
      </p:sp>
    </p:spTree>
    <p:extLst>
      <p:ext uri="{BB962C8B-B14F-4D97-AF65-F5344CB8AC3E}">
        <p14:creationId xmlns:p14="http://schemas.microsoft.com/office/powerpoint/2010/main" val="21317917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984147"/>
            <a:ext cx="11033125" cy="5455533"/>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mix:versionable</a:t>
            </a:r>
            <a:endParaRPr lang="fr-FR" sz="2400" b="1" dirty="0" smtClean="0"/>
          </a:p>
          <a:p>
            <a:pPr>
              <a:lnSpc>
                <a:spcPct val="100000"/>
              </a:lnSpc>
              <a:buSzPct val="25000"/>
            </a:pPr>
            <a:endParaRPr lang="en-GB" sz="2400" b="1" dirty="0"/>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mix:versionable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isMixin</a:t>
            </a:r>
            <a:r>
              <a:rPr lang="en-US" sz="900" b="1" i="1" dirty="0">
                <a:solidFill>
                  <a:srgbClr val="333333"/>
                </a:solidFill>
                <a:latin typeface="Monaco"/>
                <a:ea typeface="MS Gothic"/>
                <a:cs typeface="Monaco"/>
              </a:rPr>
              <a:t>="true" </a:t>
            </a:r>
            <a:r>
              <a:rPr lang="en-US" sz="900" b="1" i="1" dirty="0" err="1">
                <a:solidFill>
                  <a:srgbClr val="333333"/>
                </a:solidFill>
                <a:latin typeface="Monaco"/>
                <a:ea typeface="MS Gothic"/>
                <a:cs typeface="Monaco"/>
              </a:rPr>
              <a:t>hasOrderableChildNodes</a:t>
            </a:r>
            <a:r>
              <a:rPr lang="en-US" sz="900" b="1" i="1" dirty="0">
                <a:solidFill>
                  <a:srgbClr val="333333"/>
                </a:solidFill>
                <a:latin typeface="Monaco"/>
                <a:ea typeface="MS Gothic"/>
                <a:cs typeface="Monaco"/>
              </a:rPr>
              <a:t>="false" </a:t>
            </a:r>
            <a:r>
              <a:rPr lang="en-US" sz="900" b="1" i="1" dirty="0" err="1">
                <a:solidFill>
                  <a:srgbClr val="333333"/>
                </a:solidFill>
                <a:latin typeface="Monaco"/>
                <a:ea typeface="MS Gothic"/>
                <a:cs typeface="Monaco"/>
              </a:rPr>
              <a:t>primaryItemName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mix:referenceable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jcr:versionHistory</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="COPY"</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nt:versionHistory</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jcr:baseVersion</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="IGNORE"</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nt:version</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jcr:isCheckedOut</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="Boolean"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="true"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="IGNORE"</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defaultValues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defaultValue</a:t>
            </a:r>
            <a:r>
              <a:rPr lang="en-US" sz="900" b="1" i="1" dirty="0">
                <a:solidFill>
                  <a:srgbClr val="333333"/>
                </a:solidFill>
                <a:latin typeface="Monaco"/>
                <a:ea typeface="MS Gothic"/>
                <a:cs typeface="Monaco"/>
              </a:rPr>
              <a:t>&gt;true&lt;/</a:t>
            </a:r>
            <a:r>
              <a:rPr lang="en-US" sz="900" b="1" i="1" dirty="0" err="1">
                <a:solidFill>
                  <a:srgbClr val="333333"/>
                </a:solidFill>
                <a:latin typeface="Monaco"/>
                <a:ea typeface="MS Gothic"/>
                <a:cs typeface="Monaco"/>
              </a:rPr>
              <a:t>defaultValue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defaultValues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jcr:predecessors</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="COPY"</a:t>
            </a:r>
          </a:p>
          <a:p>
            <a:pPr>
              <a:lnSpc>
                <a:spcPct val="100000"/>
              </a:lnSpc>
              <a:buSzPct val="25000"/>
            </a:pPr>
            <a:r>
              <a:rPr lang="en-US" sz="900" b="1" i="1" dirty="0">
                <a:solidFill>
                  <a:srgbClr val="333333"/>
                </a:solidFill>
                <a:latin typeface="Monaco"/>
                <a:ea typeface="MS Gothic"/>
                <a:cs typeface="Monaco"/>
              </a:rPr>
              <a:t>            protected="true"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nt:version</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valueConstraint</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jcr:mergeFailed</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="Reference"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32351062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1351080"/>
            <a:ext cx="11033125" cy="5088600"/>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nt:versionHistory</a:t>
            </a:r>
            <a:endParaRPr lang="en-GB" sz="2400" b="1" dirty="0"/>
          </a:p>
          <a:p>
            <a:pPr>
              <a:lnSpc>
                <a:spcPct val="100000"/>
              </a:lnSpc>
              <a:buSzPct val="25000"/>
            </a:pPr>
            <a:r>
              <a:rPr lang="en-US" sz="900" b="1" i="1" dirty="0">
                <a:solidFill>
                  <a:srgbClr val="333333"/>
                </a:solidFill>
                <a:latin typeface="Monaco"/>
                <a:ea typeface="MS Gothic"/>
                <a:cs typeface="Monaco"/>
              </a:rPr>
              <a:t> </a:t>
            </a:r>
            <a:endParaRPr lang="en-US" sz="900" b="1" i="1" dirty="0" smtClean="0">
              <a:solidFill>
                <a:srgbClr val="333333"/>
              </a:solidFill>
              <a:latin typeface="Monaco"/>
              <a:ea typeface="MS Gothic"/>
              <a:cs typeface="Monaco"/>
            </a:endParaRPr>
          </a:p>
          <a:p>
            <a:pPr>
              <a:lnSpc>
                <a:spcPct val="100000"/>
              </a:lnSpc>
              <a:buSzPct val="25000"/>
            </a:pPr>
            <a:r>
              <a:rPr lang="en-US" sz="1000" b="1" i="1" dirty="0" smtClean="0">
                <a:solidFill>
                  <a:srgbClr val="333333"/>
                </a:solidFill>
                <a:latin typeface="Monaco"/>
                <a:ea typeface="MS Gothic"/>
                <a:cs typeface="Monaco"/>
              </a:rPr>
              <a:t>&lt;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nt:versionHistory</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isMixin</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hasOrderableChildNodes</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primaryItemName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nt:base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mix:referenceable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jcr:versionableUuid</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="String"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multiple="false"&gt;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 /&gt;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jcr:rootVersion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jcr:versionLabels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a:t>
            </a:r>
            <a:r>
              <a:rPr lang="en-US" sz="1000" b="1" i="1" dirty="0" err="1">
                <a:solidFill>
                  <a:srgbClr val="333333"/>
                </a:solidFill>
                <a:latin typeface="Monaco"/>
                <a:ea typeface="MS Gothic"/>
                <a:cs typeface="Monaco"/>
              </a:rPr>
              <a:t>nt:versionLabels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a:t>
            </a:r>
          </a:p>
          <a:p>
            <a:pPr>
              <a:lnSpc>
                <a:spcPct val="100000"/>
              </a:lnSpc>
              <a:buSzPct val="25000"/>
            </a:pP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nt:versionLabels</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7703792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1351080"/>
            <a:ext cx="11033125" cy="5088600"/>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nt:version</a:t>
            </a:r>
            <a:endParaRPr lang="en-GB" sz="2400" b="1" dirty="0"/>
          </a:p>
          <a:p>
            <a:pPr>
              <a:lnSpc>
                <a:spcPct val="100000"/>
              </a:lnSpc>
              <a:buSzPct val="25000"/>
            </a:pPr>
            <a:r>
              <a:rPr lang="en-US" sz="900" b="1" i="1" dirty="0">
                <a:solidFill>
                  <a:srgbClr val="333333"/>
                </a:solidFill>
                <a:latin typeface="Monaco"/>
                <a:ea typeface="MS Gothic"/>
                <a:cs typeface="Monaco"/>
              </a:rPr>
              <a:t> </a:t>
            </a:r>
            <a:endParaRPr lang="en-US" sz="900" b="1" i="1" dirty="0" smtClean="0">
              <a:solidFill>
                <a:srgbClr val="333333"/>
              </a:solidFill>
              <a:latin typeface="Monaco"/>
              <a:ea typeface="MS Gothic"/>
              <a:cs typeface="Monaco"/>
            </a:endParaRPr>
          </a:p>
          <a:p>
            <a:pPr>
              <a:lnSpc>
                <a:spcPct val="100000"/>
              </a:lnSpc>
              <a:buSzPct val="25000"/>
            </a:pPr>
            <a:r>
              <a:rPr lang="en-US" sz="1000" b="1" i="1" dirty="0">
                <a:solidFill>
                  <a:srgbClr val="333333"/>
                </a:solidFill>
                <a:latin typeface="Monaco"/>
                <a:ea typeface="MS Gothic"/>
                <a:cs typeface="Monaco"/>
              </a:rPr>
              <a:t> </a:t>
            </a:r>
            <a:r>
              <a:rPr lang="en-US" sz="1000" b="1" i="1" dirty="0" smtClean="0">
                <a:solidFill>
                  <a:srgbClr val="333333"/>
                </a:solidFill>
                <a:latin typeface="Monaco"/>
                <a:ea typeface="MS Gothic"/>
                <a:cs typeface="Monaco"/>
              </a:rPr>
              <a:t>  &lt;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isMixin</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hasOrderableChildNodes</a:t>
            </a:r>
            <a:r>
              <a:rPr lang="en-US" sz="1000" b="1" i="1" dirty="0">
                <a:solidFill>
                  <a:srgbClr val="333333"/>
                </a:solidFill>
                <a:latin typeface="Monaco"/>
                <a:ea typeface="MS Gothic"/>
                <a:cs typeface="Monaco"/>
              </a:rPr>
              <a:t>="false" </a:t>
            </a:r>
            <a:r>
              <a:rPr lang="en-US" sz="1000" b="1" i="1" dirty="0" err="1">
                <a:solidFill>
                  <a:srgbClr val="333333"/>
                </a:solidFill>
                <a:latin typeface="Monaco"/>
                <a:ea typeface="MS Gothic"/>
                <a:cs typeface="Monaco"/>
              </a:rPr>
              <a:t>primaryItemName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nt:base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mix:referenceable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supertype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supertypes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jcr:created</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="Date"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="true" mandatory="true"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 protected="true"</a:t>
            </a:r>
          </a:p>
          <a:p>
            <a:pPr>
              <a:lnSpc>
                <a:spcPct val="100000"/>
              </a:lnSpc>
              <a:buSzPct val="25000"/>
            </a:pPr>
            <a:r>
              <a:rPr lang="en-US" sz="1000" b="1" i="1" dirty="0">
                <a:solidFill>
                  <a:srgbClr val="333333"/>
                </a:solidFill>
                <a:latin typeface="Monaco"/>
                <a:ea typeface="MS Gothic"/>
                <a:cs typeface="Monaco"/>
              </a:rPr>
              <a:t>            multiple="false"&gt;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 /&gt;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jcr:predecessors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="Reference"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multiple="true"&gt;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jcr:successors</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requiredType</a:t>
            </a:r>
            <a:r>
              <a:rPr lang="en-US" sz="1000" b="1" i="1" dirty="0">
                <a:solidFill>
                  <a:srgbClr val="333333"/>
                </a:solidFill>
                <a:latin typeface="Monaco"/>
                <a:ea typeface="MS Gothic"/>
                <a:cs typeface="Monaco"/>
              </a:rPr>
              <a:t>="Reference"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multiple="true"&gt;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nt:version</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valueConstraint</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valueConstraints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propertyDefinitions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 name="</a:t>
            </a:r>
            <a:r>
              <a:rPr lang="en-US" sz="1000" b="1" i="1" dirty="0" err="1">
                <a:solidFill>
                  <a:srgbClr val="333333"/>
                </a:solidFill>
                <a:latin typeface="Monaco"/>
                <a:ea typeface="MS Gothic"/>
                <a:cs typeface="Monaco"/>
              </a:rPr>
              <a:t>jcr:frozenNode</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defaultPrimaryType</a:t>
            </a:r>
            <a:r>
              <a:rPr lang="en-US" sz="1000" b="1" i="1" dirty="0">
                <a:solidFill>
                  <a:srgbClr val="333333"/>
                </a:solidFill>
                <a:latin typeface="Monaco"/>
                <a:ea typeface="MS Gothic"/>
                <a:cs typeface="Monaco"/>
              </a:rPr>
              <a:t>="" </a:t>
            </a:r>
            <a:r>
              <a:rPr lang="en-US" sz="1000" b="1" i="1" dirty="0" err="1">
                <a:solidFill>
                  <a:srgbClr val="333333"/>
                </a:solidFill>
                <a:latin typeface="Monaco"/>
                <a:ea typeface="MS Gothic"/>
                <a:cs typeface="Monaco"/>
              </a:rPr>
              <a:t>autoCreated</a:t>
            </a:r>
            <a:r>
              <a:rPr lang="en-US" sz="1000" b="1" i="1" dirty="0">
                <a:solidFill>
                  <a:srgbClr val="333333"/>
                </a:solidFill>
                <a:latin typeface="Monaco"/>
                <a:ea typeface="MS Gothic"/>
                <a:cs typeface="Monaco"/>
              </a:rPr>
              <a:t>="false" mandatory="false" </a:t>
            </a:r>
            <a:r>
              <a:rPr lang="en-US" sz="1000" b="1" i="1" dirty="0" err="1">
                <a:solidFill>
                  <a:srgbClr val="333333"/>
                </a:solidFill>
                <a:latin typeface="Monaco"/>
                <a:ea typeface="MS Gothic"/>
                <a:cs typeface="Monaco"/>
              </a:rPr>
              <a:t>onParentVersion</a:t>
            </a:r>
            <a:r>
              <a:rPr lang="en-US" sz="1000" b="1" i="1" dirty="0">
                <a:solidFill>
                  <a:srgbClr val="333333"/>
                </a:solidFill>
                <a:latin typeface="Monaco"/>
                <a:ea typeface="MS Gothic"/>
                <a:cs typeface="Monaco"/>
              </a:rPr>
              <a:t>="ABORT"</a:t>
            </a:r>
          </a:p>
          <a:p>
            <a:pPr>
              <a:lnSpc>
                <a:spcPct val="100000"/>
              </a:lnSpc>
              <a:buSzPct val="25000"/>
            </a:pPr>
            <a:r>
              <a:rPr lang="en-US" sz="1000" b="1" i="1" dirty="0">
                <a:solidFill>
                  <a:srgbClr val="333333"/>
                </a:solidFill>
                <a:latin typeface="Monaco"/>
                <a:ea typeface="MS Gothic"/>
                <a:cs typeface="Monaco"/>
              </a:rPr>
              <a:t>            protected="true" </a:t>
            </a:r>
            <a:r>
              <a:rPr lang="en-US" sz="1000" b="1" i="1" dirty="0" err="1">
                <a:solidFill>
                  <a:srgbClr val="333333"/>
                </a:solidFill>
                <a:latin typeface="Monaco"/>
                <a:ea typeface="MS Gothic"/>
                <a:cs typeface="Monaco"/>
              </a:rPr>
              <a:t>sameNameSiblings</a:t>
            </a:r>
            <a:r>
              <a:rPr lang="en-US" sz="1000" b="1" i="1" dirty="0">
                <a:solidFill>
                  <a:srgbClr val="333333"/>
                </a:solidFill>
                <a:latin typeface="Monaco"/>
                <a:ea typeface="MS Gothic"/>
                <a:cs typeface="Monaco"/>
              </a:rPr>
              <a:t>="false"&gt;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r>
              <a:rPr lang="en-US" sz="1000" b="1" i="1" dirty="0" err="1">
                <a:solidFill>
                  <a:srgbClr val="333333"/>
                </a:solidFill>
                <a:latin typeface="Monaco"/>
                <a:ea typeface="MS Gothic"/>
                <a:cs typeface="Monaco"/>
              </a:rPr>
              <a:t>nt:frozenNode</a:t>
            </a:r>
            <a:r>
              <a:rPr lang="en-US" sz="1000" b="1" i="1" dirty="0">
                <a:solidFill>
                  <a:srgbClr val="333333"/>
                </a:solidFill>
                <a:latin typeface="Monaco"/>
                <a:ea typeface="MS Gothic"/>
                <a:cs typeface="Monaco"/>
              </a:rPr>
              <a:t>&lt;/</a:t>
            </a:r>
            <a:r>
              <a:rPr lang="en-US" sz="1000" b="1" i="1" dirty="0" err="1">
                <a:solidFill>
                  <a:srgbClr val="333333"/>
                </a:solidFill>
                <a:latin typeface="Monaco"/>
                <a:ea typeface="MS Gothic"/>
                <a:cs typeface="Monaco"/>
              </a:rPr>
              <a:t>requiredPrimaryType</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requiredPrimaryTypes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childNodeDefinitions</a:t>
            </a:r>
            <a:r>
              <a:rPr lang="en-US" sz="1000" b="1" i="1" dirty="0">
                <a:solidFill>
                  <a:srgbClr val="333333"/>
                </a:solidFill>
                <a:latin typeface="Monaco"/>
                <a:ea typeface="MS Gothic"/>
                <a:cs typeface="Monaco"/>
              </a:rPr>
              <a:t>&gt;</a:t>
            </a:r>
          </a:p>
          <a:p>
            <a:pPr>
              <a:lnSpc>
                <a:spcPct val="100000"/>
              </a:lnSpc>
              <a:buSzPct val="25000"/>
            </a:pPr>
            <a:r>
              <a:rPr lang="en-US" sz="1000" b="1" i="1" dirty="0">
                <a:solidFill>
                  <a:srgbClr val="333333"/>
                </a:solidFill>
                <a:latin typeface="Monaco"/>
                <a:ea typeface="MS Gothic"/>
                <a:cs typeface="Monaco"/>
              </a:rPr>
              <a:t>   &lt;/</a:t>
            </a:r>
            <a:r>
              <a:rPr lang="en-US" sz="1000" b="1" i="1" dirty="0" err="1">
                <a:solidFill>
                  <a:srgbClr val="333333"/>
                </a:solidFill>
                <a:latin typeface="Monaco"/>
                <a:ea typeface="MS Gothic"/>
                <a:cs typeface="Monaco"/>
              </a:rPr>
              <a:t>nodeType</a:t>
            </a:r>
            <a:r>
              <a:rPr lang="en-US" sz="10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21789713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126999" y="1351080"/>
            <a:ext cx="11033125" cy="5088600"/>
          </a:xfrm>
          <a:prstGeom prst="rect">
            <a:avLst/>
          </a:prstGeom>
        </p:spPr>
        <p:txBody>
          <a:bodyPr lIns="0" tIns="0" rIns="41760" bIns="0"/>
          <a:lstStyle/>
          <a:p>
            <a:pPr>
              <a:lnSpc>
                <a:spcPct val="100000"/>
              </a:lnSpc>
              <a:buSzPct val="25000"/>
            </a:pPr>
            <a:r>
              <a:rPr lang="fr-FR" sz="2400" b="1" dirty="0" err="1" smtClean="0"/>
              <a:t>Versioning</a:t>
            </a:r>
            <a:r>
              <a:rPr lang="fr-FR" sz="2400" b="1" dirty="0" smtClean="0"/>
              <a:t>: </a:t>
            </a:r>
            <a:r>
              <a:rPr lang="fr-FR" sz="2400" b="1" dirty="0" err="1" smtClean="0"/>
              <a:t>nt:frozenNode</a:t>
            </a:r>
            <a:endParaRPr lang="en-US" sz="900" b="1" i="1" dirty="0" smtClean="0">
              <a:solidFill>
                <a:srgbClr val="333333"/>
              </a:solidFill>
              <a:latin typeface="Monaco"/>
              <a:ea typeface="MS Gothic"/>
              <a:cs typeface="Monaco"/>
            </a:endParaRPr>
          </a:p>
          <a:p>
            <a:pPr>
              <a:lnSpc>
                <a:spcPct val="100000"/>
              </a:lnSpc>
              <a:buSzPct val="25000"/>
            </a:pPr>
            <a:r>
              <a:rPr lang="en-US" sz="1000" b="1" i="1" dirty="0">
                <a:solidFill>
                  <a:srgbClr val="333333"/>
                </a:solidFill>
                <a:latin typeface="Monaco"/>
                <a:ea typeface="MS Gothic"/>
                <a:cs typeface="Monaco"/>
              </a:rPr>
              <a:t> </a:t>
            </a:r>
            <a:r>
              <a:rPr lang="en-US" sz="1000" b="1" i="1" dirty="0" smtClean="0">
                <a:solidFill>
                  <a:srgbClr val="333333"/>
                </a:solidFill>
                <a:latin typeface="Monaco"/>
                <a:ea typeface="MS Gothic"/>
                <a:cs typeface="Monaco"/>
              </a:rPr>
              <a:t> </a:t>
            </a:r>
            <a:r>
              <a:rPr lang="en-US" sz="1000" b="1" i="1" dirty="0">
                <a:solidFill>
                  <a:srgbClr val="333333"/>
                </a:solidFill>
                <a:latin typeface="Monaco"/>
                <a:ea typeface="MS Gothic"/>
                <a:cs typeface="Monaco"/>
              </a:rPr>
              <a:t> </a:t>
            </a:r>
            <a:r>
              <a:rPr lang="en-US" sz="900" b="1" i="1" dirty="0" smtClean="0">
                <a:solidFill>
                  <a:srgbClr val="333333"/>
                </a:solidFill>
                <a:latin typeface="Monaco"/>
                <a:ea typeface="MS Gothic"/>
                <a:cs typeface="Monaco"/>
              </a:rPr>
              <a:t>&lt;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nt:frozenNode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isMixin</a:t>
            </a:r>
            <a:r>
              <a:rPr lang="en-US" sz="900" b="1" i="1" dirty="0">
                <a:solidFill>
                  <a:srgbClr val="333333"/>
                </a:solidFill>
                <a:latin typeface="Monaco"/>
                <a:ea typeface="MS Gothic"/>
                <a:cs typeface="Monaco"/>
              </a:rPr>
              <a:t>="false" </a:t>
            </a:r>
            <a:r>
              <a:rPr lang="en-US" sz="900" b="1" i="1" dirty="0" err="1">
                <a:solidFill>
                  <a:srgbClr val="333333"/>
                </a:solidFill>
                <a:latin typeface="Monaco"/>
                <a:ea typeface="MS Gothic"/>
                <a:cs typeface="Monaco"/>
              </a:rPr>
              <a:t>hasOrderableChildNodes</a:t>
            </a:r>
            <a:r>
              <a:rPr lang="en-US" sz="900" b="1" i="1" dirty="0">
                <a:solidFill>
                  <a:srgbClr val="333333"/>
                </a:solidFill>
                <a:latin typeface="Monaco"/>
                <a:ea typeface="MS Gothic"/>
                <a:cs typeface="Monaco"/>
              </a:rPr>
              <a:t>="true" </a:t>
            </a:r>
            <a:r>
              <a:rPr lang="en-US" sz="900" b="1" i="1" dirty="0" err="1">
                <a:solidFill>
                  <a:srgbClr val="333333"/>
                </a:solidFill>
                <a:latin typeface="Monaco"/>
                <a:ea typeface="MS Gothic"/>
                <a:cs typeface="Monaco"/>
              </a:rPr>
              <a:t>primaryItemName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nt:base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mix:referenceable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supertype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supertypes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jcr:frozenPrimaryType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="Name"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="true"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jcr:frozenMixinTypes</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="Name"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a:t>
            </a:r>
            <a:r>
              <a:rPr lang="en-US" sz="900" b="1" i="1" dirty="0" err="1">
                <a:solidFill>
                  <a:srgbClr val="333333"/>
                </a:solidFill>
                <a:latin typeface="Monaco"/>
                <a:ea typeface="MS Gothic"/>
                <a:cs typeface="Monaco"/>
              </a:rPr>
              <a:t>jcr:frozenUuid</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="String"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="true" mandatory="true"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a:t>
            </a:r>
          </a:p>
          <a:p>
            <a:pPr>
              <a:lnSpc>
                <a:spcPct val="100000"/>
              </a:lnSpc>
              <a:buSzPct val="25000"/>
            </a:pPr>
            <a:r>
              <a:rPr lang="en-US" sz="900" b="1" i="1" dirty="0">
                <a:solidFill>
                  <a:srgbClr val="333333"/>
                </a:solidFill>
                <a:latin typeface="Monaco"/>
                <a:ea typeface="MS Gothic"/>
                <a:cs typeface="Monaco"/>
              </a:rPr>
              <a:t>            protected="true"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="undefined"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 protected="true"</a:t>
            </a:r>
          </a:p>
          <a:p>
            <a:pPr>
              <a:lnSpc>
                <a:spcPct val="100000"/>
              </a:lnSpc>
              <a:buSzPct val="25000"/>
            </a:pPr>
            <a:r>
              <a:rPr lang="en-US" sz="900" b="1" i="1" dirty="0">
                <a:solidFill>
                  <a:srgbClr val="333333"/>
                </a:solidFill>
                <a:latin typeface="Monaco"/>
                <a:ea typeface="MS Gothic"/>
                <a:cs typeface="Monaco"/>
              </a:rPr>
              <a:t>            multiple="false"&gt;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 name="*" </a:t>
            </a:r>
            <a:r>
              <a:rPr lang="en-US" sz="900" b="1" i="1" dirty="0" err="1">
                <a:solidFill>
                  <a:srgbClr val="333333"/>
                </a:solidFill>
                <a:latin typeface="Monaco"/>
                <a:ea typeface="MS Gothic"/>
                <a:cs typeface="Monaco"/>
              </a:rPr>
              <a:t>requiredType</a:t>
            </a:r>
            <a:r>
              <a:rPr lang="en-US" sz="900" b="1" i="1" dirty="0">
                <a:solidFill>
                  <a:srgbClr val="333333"/>
                </a:solidFill>
                <a:latin typeface="Monaco"/>
                <a:ea typeface="MS Gothic"/>
                <a:cs typeface="Monaco"/>
              </a:rPr>
              <a:t>="undefined"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 protected="true"</a:t>
            </a:r>
          </a:p>
          <a:p>
            <a:pPr>
              <a:lnSpc>
                <a:spcPct val="100000"/>
              </a:lnSpc>
              <a:buSzPct val="25000"/>
            </a:pPr>
            <a:r>
              <a:rPr lang="en-US" sz="900" b="1" i="1" dirty="0">
                <a:solidFill>
                  <a:srgbClr val="333333"/>
                </a:solidFill>
                <a:latin typeface="Monaco"/>
                <a:ea typeface="MS Gothic"/>
                <a:cs typeface="Monaco"/>
              </a:rPr>
              <a:t>            multiple="true"&gt;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valueConstraints</a:t>
            </a:r>
            <a:r>
              <a:rPr lang="en-US" sz="900" b="1" i="1" dirty="0">
                <a:solidFill>
                  <a:srgbClr val="333333"/>
                </a:solidFill>
                <a:latin typeface="Monaco"/>
                <a:ea typeface="MS Gothic"/>
                <a:cs typeface="Monaco"/>
              </a:rPr>
              <a:t> /&gt;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propertyDefinitions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a:t>
            </a:r>
            <a:r>
              <a:rPr lang="en-US" sz="900" b="1" i="1" dirty="0">
                <a:solidFill>
                  <a:srgbClr val="333333"/>
                </a:solidFill>
                <a:latin typeface="Monaco"/>
                <a:ea typeface="MS Gothic"/>
                <a:cs typeface="Monaco"/>
              </a:rPr>
              <a:t> name="*" </a:t>
            </a:r>
            <a:r>
              <a:rPr lang="en-US" sz="900" b="1" i="1" dirty="0" err="1">
                <a:solidFill>
                  <a:srgbClr val="333333"/>
                </a:solidFill>
                <a:latin typeface="Monaco"/>
                <a:ea typeface="MS Gothic"/>
                <a:cs typeface="Monaco"/>
              </a:rPr>
              <a:t>defaultPrimaryType</a:t>
            </a: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autoCreated</a:t>
            </a:r>
            <a:r>
              <a:rPr lang="en-US" sz="900" b="1" i="1" dirty="0">
                <a:solidFill>
                  <a:srgbClr val="333333"/>
                </a:solidFill>
                <a:latin typeface="Monaco"/>
                <a:ea typeface="MS Gothic"/>
                <a:cs typeface="Monaco"/>
              </a:rPr>
              <a:t>="false" mandatory="false" </a:t>
            </a:r>
            <a:r>
              <a:rPr lang="en-US" sz="900" b="1" i="1" dirty="0" err="1">
                <a:solidFill>
                  <a:srgbClr val="333333"/>
                </a:solidFill>
                <a:latin typeface="Monaco"/>
                <a:ea typeface="MS Gothic"/>
                <a:cs typeface="Monaco"/>
              </a:rPr>
              <a:t>onParentVersion</a:t>
            </a:r>
            <a:r>
              <a:rPr lang="en-US" sz="900" b="1" i="1" dirty="0">
                <a:solidFill>
                  <a:srgbClr val="333333"/>
                </a:solidFill>
                <a:latin typeface="Monaco"/>
                <a:ea typeface="MS Gothic"/>
                <a:cs typeface="Monaco"/>
              </a:rPr>
              <a:t>="ABORT" protected="true"</a:t>
            </a:r>
          </a:p>
          <a:p>
            <a:pPr>
              <a:lnSpc>
                <a:spcPct val="100000"/>
              </a:lnSpc>
              <a:buSzPct val="25000"/>
            </a:pPr>
            <a:r>
              <a:rPr lang="en-US" sz="900" b="1" i="1" dirty="0">
                <a:solidFill>
                  <a:srgbClr val="333333"/>
                </a:solidFill>
                <a:latin typeface="Monaco"/>
                <a:ea typeface="MS Gothic"/>
                <a:cs typeface="Monaco"/>
              </a:rPr>
              <a:t>            </a:t>
            </a:r>
            <a:r>
              <a:rPr lang="en-US" sz="900" b="1" i="1" dirty="0" err="1">
                <a:solidFill>
                  <a:srgbClr val="333333"/>
                </a:solidFill>
                <a:latin typeface="Monaco"/>
                <a:ea typeface="MS Gothic"/>
                <a:cs typeface="Monaco"/>
              </a:rPr>
              <a:t>sameNameSiblings</a:t>
            </a:r>
            <a:r>
              <a:rPr lang="en-US" sz="900" b="1" i="1" dirty="0">
                <a:solidFill>
                  <a:srgbClr val="333333"/>
                </a:solidFill>
                <a:latin typeface="Monaco"/>
                <a:ea typeface="MS Gothic"/>
                <a:cs typeface="Monaco"/>
              </a:rPr>
              <a:t>="true"&gt;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requiredPrimaryTypes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requiredPrimaryType</a:t>
            </a:r>
            <a:r>
              <a:rPr lang="en-US" sz="900" b="1" i="1" dirty="0">
                <a:solidFill>
                  <a:srgbClr val="333333"/>
                </a:solidFill>
                <a:latin typeface="Monaco"/>
                <a:ea typeface="MS Gothic"/>
                <a:cs typeface="Monaco"/>
              </a:rPr>
              <a:t>&gt;</a:t>
            </a:r>
            <a:r>
              <a:rPr lang="en-US" sz="900" b="1" i="1" dirty="0" err="1">
                <a:solidFill>
                  <a:srgbClr val="333333"/>
                </a:solidFill>
                <a:latin typeface="Monaco"/>
                <a:ea typeface="MS Gothic"/>
                <a:cs typeface="Monaco"/>
              </a:rPr>
              <a:t>nt:base</a:t>
            </a:r>
            <a:r>
              <a:rPr lang="en-US" sz="900" b="1" i="1" dirty="0">
                <a:solidFill>
                  <a:srgbClr val="333333"/>
                </a:solidFill>
                <a:latin typeface="Monaco"/>
                <a:ea typeface="MS Gothic"/>
                <a:cs typeface="Monaco"/>
              </a:rPr>
              <a:t>&lt;/</a:t>
            </a:r>
            <a:r>
              <a:rPr lang="en-US" sz="900" b="1" i="1" dirty="0" err="1">
                <a:solidFill>
                  <a:srgbClr val="333333"/>
                </a:solidFill>
                <a:latin typeface="Monaco"/>
                <a:ea typeface="MS Gothic"/>
                <a:cs typeface="Monaco"/>
              </a:rPr>
              <a:t>requiredPrimaryType</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requiredPrimaryTypes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childNodeDefinitions</a:t>
            </a:r>
            <a:r>
              <a:rPr lang="en-US" sz="900" b="1" i="1" dirty="0">
                <a:solidFill>
                  <a:srgbClr val="333333"/>
                </a:solidFill>
                <a:latin typeface="Monaco"/>
                <a:ea typeface="MS Gothic"/>
                <a:cs typeface="Monaco"/>
              </a:rPr>
              <a:t>&gt;</a:t>
            </a:r>
          </a:p>
          <a:p>
            <a:pPr>
              <a:lnSpc>
                <a:spcPct val="100000"/>
              </a:lnSpc>
              <a:buSzPct val="25000"/>
            </a:pPr>
            <a:r>
              <a:rPr lang="en-US" sz="900" b="1" i="1" dirty="0">
                <a:solidFill>
                  <a:srgbClr val="333333"/>
                </a:solidFill>
                <a:latin typeface="Monaco"/>
                <a:ea typeface="MS Gothic"/>
                <a:cs typeface="Monaco"/>
              </a:rPr>
              <a:t>   &lt;/</a:t>
            </a:r>
            <a:r>
              <a:rPr lang="en-US" sz="900" b="1" i="1" dirty="0" err="1">
                <a:solidFill>
                  <a:srgbClr val="333333"/>
                </a:solidFill>
                <a:latin typeface="Monaco"/>
                <a:ea typeface="MS Gothic"/>
                <a:cs typeface="Monaco"/>
              </a:rPr>
              <a:t>nodeType</a:t>
            </a:r>
            <a:r>
              <a:rPr lang="en-US" sz="900" b="1" i="1" dirty="0">
                <a:solidFill>
                  <a:srgbClr val="333333"/>
                </a:solidFill>
                <a:latin typeface="Monaco"/>
                <a:ea typeface="MS Gothic"/>
                <a:cs typeface="Monaco"/>
              </a:rPr>
              <a:t>&gt;</a:t>
            </a:r>
          </a:p>
        </p:txBody>
      </p:sp>
    </p:spTree>
    <p:extLst>
      <p:ext uri="{BB962C8B-B14F-4D97-AF65-F5344CB8AC3E}">
        <p14:creationId xmlns:p14="http://schemas.microsoft.com/office/powerpoint/2010/main" val="2789118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938382"/>
            <a:ext cx="10179000" cy="5088600"/>
          </a:xfrm>
          <a:prstGeom prst="rect">
            <a:avLst/>
          </a:prstGeom>
        </p:spPr>
        <p:txBody>
          <a:bodyPr lIns="0" tIns="0" rIns="41760" bIns="0"/>
          <a:lstStyle/>
          <a:p>
            <a:pPr>
              <a:lnSpc>
                <a:spcPct val="100000"/>
              </a:lnSpc>
              <a:buSzPct val="25000"/>
            </a:pPr>
            <a:r>
              <a:rPr lang="en-GB" sz="2400" b="1" dirty="0" smtClean="0"/>
              <a:t>Versioning: </a:t>
            </a:r>
            <a:r>
              <a:rPr lang="ro-RO" sz="2400" b="1" dirty="0" smtClean="0"/>
              <a:t>Main API methods</a:t>
            </a:r>
            <a:endParaRPr lang="en-GB" sz="2400" b="1" dirty="0"/>
          </a:p>
          <a:p>
            <a:pPr marL="342900" indent="-342900">
              <a:lnSpc>
                <a:spcPct val="100000"/>
              </a:lnSpc>
              <a:buSzPct val="25000"/>
              <a:buFont typeface="Wingdings" charset="2"/>
              <a:buChar char="u"/>
            </a:pPr>
            <a:r>
              <a:rPr lang="en-US" sz="2000" b="1" i="1" dirty="0" err="1" smtClean="0">
                <a:solidFill>
                  <a:srgbClr val="333333"/>
                </a:solidFill>
                <a:ea typeface="MS Gothic"/>
              </a:rPr>
              <a:t>Node.getVersionHistory</a:t>
            </a:r>
            <a:r>
              <a:rPr lang="en-US" sz="2000" b="1" i="1" dirty="0" smtClean="0">
                <a:solidFill>
                  <a:srgbClr val="333333"/>
                </a:solidFill>
                <a:ea typeface="MS Gothic"/>
              </a:rPr>
              <a:t>(): </a:t>
            </a:r>
            <a:r>
              <a:rPr lang="en-US" sz="2000" i="1" dirty="0" smtClean="0">
                <a:solidFill>
                  <a:srgbClr val="333333"/>
                </a:solidFill>
                <a:ea typeface="MS Gothic"/>
              </a:rPr>
              <a:t>Returns </a:t>
            </a:r>
            <a:r>
              <a:rPr lang="en-US" sz="2000" i="1" dirty="0">
                <a:solidFill>
                  <a:srgbClr val="333333"/>
                </a:solidFill>
                <a:ea typeface="MS Gothic"/>
              </a:rPr>
              <a:t>the </a:t>
            </a:r>
            <a:r>
              <a:rPr lang="en-US" sz="2000" i="1" dirty="0" err="1">
                <a:solidFill>
                  <a:srgbClr val="333333"/>
                </a:solidFill>
                <a:ea typeface="MS Gothic"/>
              </a:rPr>
              <a:t>VersionHistory</a:t>
            </a:r>
            <a:r>
              <a:rPr lang="en-US" sz="2000" i="1" dirty="0">
                <a:solidFill>
                  <a:srgbClr val="333333"/>
                </a:solidFill>
                <a:ea typeface="MS Gothic"/>
              </a:rPr>
              <a:t> object of this node.</a:t>
            </a:r>
            <a:endParaRPr lang="fr-FR" sz="2000" i="1" dirty="0" smtClean="0">
              <a:solidFill>
                <a:srgbClr val="333333"/>
              </a:solidFill>
              <a:ea typeface="MS Gothic"/>
            </a:endParaRPr>
          </a:p>
          <a:p>
            <a:pPr marL="342900" indent="-342900">
              <a:lnSpc>
                <a:spcPct val="100000"/>
              </a:lnSpc>
              <a:buSzPct val="25000"/>
              <a:buFont typeface="Wingdings" charset="2"/>
              <a:buChar char="u"/>
            </a:pPr>
            <a:r>
              <a:rPr lang="fr-FR" sz="2000" b="1" i="1" dirty="0" err="1" smtClean="0">
                <a:solidFill>
                  <a:srgbClr val="333333"/>
                </a:solidFill>
                <a:ea typeface="MS Gothic"/>
              </a:rPr>
              <a:t>Node.getBaseVersion</a:t>
            </a:r>
            <a:r>
              <a:rPr lang="fr-FR" sz="2000" b="1" i="1" dirty="0" smtClean="0">
                <a:solidFill>
                  <a:srgbClr val="333333"/>
                </a:solidFill>
                <a:ea typeface="MS Gothic"/>
              </a:rPr>
              <a:t>(</a:t>
            </a:r>
            <a:r>
              <a:rPr lang="fr-FR" sz="2000" b="1" i="1" dirty="0">
                <a:solidFill>
                  <a:srgbClr val="333333"/>
                </a:solidFill>
                <a:ea typeface="MS Gothic"/>
              </a:rPr>
              <a:t>String</a:t>
            </a:r>
            <a:r>
              <a:rPr lang="fr-FR" sz="2000" b="1" i="1" dirty="0" smtClean="0">
                <a:solidFill>
                  <a:srgbClr val="333333"/>
                </a:solidFill>
                <a:ea typeface="MS Gothic"/>
              </a:rPr>
              <a:t>): </a:t>
            </a:r>
            <a:r>
              <a:rPr lang="en-US" sz="2000" i="1" dirty="0">
                <a:solidFill>
                  <a:srgbClr val="333333"/>
                </a:solidFill>
                <a:ea typeface="MS Gothic"/>
              </a:rPr>
              <a:t>Returns the current base version of this </a:t>
            </a:r>
            <a:r>
              <a:rPr lang="en-US" sz="2000" i="1" dirty="0" err="1">
                <a:solidFill>
                  <a:srgbClr val="333333"/>
                </a:solidFill>
                <a:ea typeface="MS Gothic"/>
              </a:rPr>
              <a:t>versionable</a:t>
            </a:r>
            <a:r>
              <a:rPr lang="en-US" sz="2000" i="1" dirty="0">
                <a:solidFill>
                  <a:srgbClr val="333333"/>
                </a:solidFill>
                <a:ea typeface="MS Gothic"/>
              </a:rPr>
              <a:t> node.</a:t>
            </a:r>
            <a:endParaRPr lang="en-US" sz="2000" i="1" dirty="0" smtClean="0">
              <a:solidFill>
                <a:srgbClr val="333333"/>
              </a:solidFill>
              <a:ea typeface="MS Gothic"/>
            </a:endParaRPr>
          </a:p>
          <a:p>
            <a:pPr marL="342900" indent="-342900">
              <a:lnSpc>
                <a:spcPct val="100000"/>
              </a:lnSpc>
              <a:buSzPct val="25000"/>
              <a:buFont typeface="Wingdings" charset="2"/>
              <a:buChar char="u"/>
            </a:pPr>
            <a:r>
              <a:rPr lang="en-US" sz="2000" b="1" i="1" dirty="0" smtClean="0">
                <a:solidFill>
                  <a:srgbClr val="333333"/>
                </a:solidFill>
                <a:ea typeface="MS Gothic"/>
              </a:rPr>
              <a:t>Node.</a:t>
            </a:r>
            <a:r>
              <a:rPr lang="pt-BR" sz="2000" b="1" i="1" dirty="0" err="1" smtClean="0">
                <a:solidFill>
                  <a:srgbClr val="333333"/>
                </a:solidFill>
                <a:ea typeface="MS Gothic"/>
              </a:rPr>
              <a:t>isCheckedOut</a:t>
            </a:r>
            <a:r>
              <a:rPr lang="en-US" sz="2000" b="1" i="1" dirty="0" smtClean="0">
                <a:solidFill>
                  <a:srgbClr val="333333"/>
                </a:solidFill>
                <a:ea typeface="MS Gothic"/>
              </a:rPr>
              <a:t>(): </a:t>
            </a:r>
            <a:r>
              <a:rPr lang="en-US" sz="2000" i="1" dirty="0" smtClean="0">
                <a:solidFill>
                  <a:srgbClr val="333333"/>
                </a:solidFill>
                <a:ea typeface="MS Gothic"/>
              </a:rPr>
              <a:t>Returns </a:t>
            </a:r>
            <a:r>
              <a:rPr lang="en-US" sz="2000" i="1" dirty="0">
                <a:solidFill>
                  <a:srgbClr val="333333"/>
                </a:solidFill>
                <a:ea typeface="MS Gothic"/>
              </a:rPr>
              <a:t>true if the node is </a:t>
            </a:r>
            <a:r>
              <a:rPr lang="en-US" sz="2000" i="1" dirty="0" err="1">
                <a:solidFill>
                  <a:srgbClr val="333333"/>
                </a:solidFill>
                <a:ea typeface="MS Gothic"/>
              </a:rPr>
              <a:t>versionable</a:t>
            </a:r>
            <a:r>
              <a:rPr lang="en-US" sz="2000" i="1" dirty="0">
                <a:solidFill>
                  <a:srgbClr val="333333"/>
                </a:solidFill>
                <a:ea typeface="MS Gothic"/>
              </a:rPr>
              <a:t> and currently checked-out or non-</a:t>
            </a:r>
            <a:r>
              <a:rPr lang="en-US" sz="2000" i="1" dirty="0" err="1">
                <a:solidFill>
                  <a:srgbClr val="333333"/>
                </a:solidFill>
                <a:ea typeface="MS Gothic"/>
              </a:rPr>
              <a:t>versionable</a:t>
            </a:r>
            <a:r>
              <a:rPr lang="en-US" sz="2000" i="1" dirty="0">
                <a:solidFill>
                  <a:srgbClr val="333333"/>
                </a:solidFill>
                <a:ea typeface="MS Gothic"/>
              </a:rPr>
              <a:t> and its nearest </a:t>
            </a:r>
            <a:r>
              <a:rPr lang="en-US" sz="2000" i="1" dirty="0" err="1">
                <a:solidFill>
                  <a:srgbClr val="333333"/>
                </a:solidFill>
                <a:ea typeface="MS Gothic"/>
              </a:rPr>
              <a:t>versionable</a:t>
            </a:r>
            <a:r>
              <a:rPr lang="en-US" sz="2000" i="1" dirty="0">
                <a:solidFill>
                  <a:srgbClr val="333333"/>
                </a:solidFill>
                <a:ea typeface="MS Gothic"/>
              </a:rPr>
              <a:t> ancestor is checked-out </a:t>
            </a:r>
            <a:r>
              <a:rPr lang="en-US" sz="2000" i="1" dirty="0" smtClean="0">
                <a:solidFill>
                  <a:srgbClr val="333333"/>
                </a:solidFill>
                <a:ea typeface="MS Gothic"/>
              </a:rPr>
              <a:t>or non</a:t>
            </a:r>
            <a:r>
              <a:rPr lang="en-US" sz="2000" i="1" dirty="0">
                <a:solidFill>
                  <a:srgbClr val="333333"/>
                </a:solidFill>
                <a:ea typeface="MS Gothic"/>
              </a:rPr>
              <a:t>-</a:t>
            </a:r>
            <a:r>
              <a:rPr lang="en-US" sz="2000" i="1" dirty="0" err="1">
                <a:solidFill>
                  <a:srgbClr val="333333"/>
                </a:solidFill>
                <a:ea typeface="MS Gothic"/>
              </a:rPr>
              <a:t>versionable</a:t>
            </a:r>
            <a:r>
              <a:rPr lang="en-US" sz="2000" i="1" dirty="0">
                <a:solidFill>
                  <a:srgbClr val="333333"/>
                </a:solidFill>
                <a:ea typeface="MS Gothic"/>
              </a:rPr>
              <a:t> and it has no </a:t>
            </a:r>
            <a:r>
              <a:rPr lang="en-US" sz="2000" i="1" dirty="0" err="1">
                <a:solidFill>
                  <a:srgbClr val="333333"/>
                </a:solidFill>
                <a:ea typeface="MS Gothic"/>
              </a:rPr>
              <a:t>versionable</a:t>
            </a:r>
            <a:r>
              <a:rPr lang="en-US" sz="2000" i="1" dirty="0">
                <a:solidFill>
                  <a:srgbClr val="333333"/>
                </a:solidFill>
                <a:ea typeface="MS Gothic"/>
              </a:rPr>
              <a:t> ancestor</a:t>
            </a:r>
            <a:r>
              <a:rPr lang="en-US" sz="2000" i="1" dirty="0" smtClean="0">
                <a:solidFill>
                  <a:srgbClr val="333333"/>
                </a:solidFill>
                <a:ea typeface="MS Gothic"/>
              </a:rPr>
              <a:t>.</a:t>
            </a:r>
          </a:p>
          <a:p>
            <a:pPr marL="342900" indent="-342900">
              <a:lnSpc>
                <a:spcPct val="100000"/>
              </a:lnSpc>
              <a:buSzPct val="25000"/>
              <a:buFont typeface="Wingdings" charset="2"/>
              <a:buChar char="u"/>
            </a:pPr>
            <a:r>
              <a:rPr lang="en-US" sz="2000" b="1" i="1" dirty="0" err="1" smtClean="0">
                <a:solidFill>
                  <a:srgbClr val="333333"/>
                </a:solidFill>
                <a:ea typeface="MS Gothic"/>
              </a:rPr>
              <a:t>Node.checkin</a:t>
            </a:r>
            <a:r>
              <a:rPr lang="en-US" sz="2000" b="1" i="1" dirty="0" smtClean="0">
                <a:solidFill>
                  <a:srgbClr val="333333"/>
                </a:solidFill>
                <a:ea typeface="MS Gothic"/>
              </a:rPr>
              <a:t>(</a:t>
            </a:r>
            <a:r>
              <a:rPr lang="en-US" sz="2000" b="1" i="1" dirty="0">
                <a:solidFill>
                  <a:srgbClr val="333333"/>
                </a:solidFill>
                <a:ea typeface="MS Gothic"/>
              </a:rPr>
              <a:t>): </a:t>
            </a:r>
            <a:r>
              <a:rPr lang="en-US" sz="2000" i="1" dirty="0">
                <a:solidFill>
                  <a:srgbClr val="333333"/>
                </a:solidFill>
                <a:ea typeface="MS Gothic"/>
              </a:rPr>
              <a:t>Creates a new version with a system generated version name and returns that version.</a:t>
            </a:r>
            <a:endParaRPr lang="fr-FR" sz="2000" i="1" dirty="0">
              <a:solidFill>
                <a:srgbClr val="333333"/>
              </a:solidFill>
              <a:ea typeface="MS Gothic"/>
            </a:endParaRPr>
          </a:p>
          <a:p>
            <a:pPr marL="342900" indent="-342900">
              <a:lnSpc>
                <a:spcPct val="100000"/>
              </a:lnSpc>
              <a:buSzPct val="25000"/>
              <a:buFont typeface="Wingdings" charset="2"/>
              <a:buChar char="u"/>
            </a:pPr>
            <a:r>
              <a:rPr lang="fr-FR" sz="2000" b="1" i="1" dirty="0" err="1" smtClean="0">
                <a:solidFill>
                  <a:srgbClr val="333333"/>
                </a:solidFill>
                <a:ea typeface="MS Gothic"/>
              </a:rPr>
              <a:t>Node.checkout</a:t>
            </a:r>
            <a:r>
              <a:rPr lang="fr-FR" sz="2000" b="1" i="1" dirty="0" smtClean="0">
                <a:solidFill>
                  <a:srgbClr val="333333"/>
                </a:solidFill>
                <a:ea typeface="MS Gothic"/>
              </a:rPr>
              <a:t>()</a:t>
            </a:r>
            <a:r>
              <a:rPr lang="fr-FR" sz="2000" b="1" i="1" dirty="0">
                <a:solidFill>
                  <a:srgbClr val="333333"/>
                </a:solidFill>
                <a:ea typeface="MS Gothic"/>
              </a:rPr>
              <a:t>: </a:t>
            </a:r>
            <a:r>
              <a:rPr lang="en-US" sz="2000" i="1" dirty="0">
                <a:solidFill>
                  <a:srgbClr val="333333"/>
                </a:solidFill>
                <a:ea typeface="MS Gothic"/>
              </a:rPr>
              <a:t>Sets this </a:t>
            </a:r>
            <a:r>
              <a:rPr lang="en-US" sz="2000" i="1" dirty="0" err="1">
                <a:solidFill>
                  <a:srgbClr val="333333"/>
                </a:solidFill>
                <a:ea typeface="MS Gothic"/>
              </a:rPr>
              <a:t>versionable</a:t>
            </a:r>
            <a:r>
              <a:rPr lang="en-US" sz="2000" i="1" dirty="0">
                <a:solidFill>
                  <a:srgbClr val="333333"/>
                </a:solidFill>
                <a:ea typeface="MS Gothic"/>
              </a:rPr>
              <a:t> node to checked-out status by setting its </a:t>
            </a:r>
            <a:r>
              <a:rPr lang="en-US" sz="2000" i="1" dirty="0" err="1">
                <a:solidFill>
                  <a:srgbClr val="333333"/>
                </a:solidFill>
                <a:ea typeface="MS Gothic"/>
              </a:rPr>
              <a:t>jcr:isCheckedOut</a:t>
            </a:r>
            <a:r>
              <a:rPr lang="en-US" sz="2000" i="1" dirty="0">
                <a:solidFill>
                  <a:srgbClr val="333333"/>
                </a:solidFill>
                <a:ea typeface="MS Gothic"/>
              </a:rPr>
              <a:t> property to true and adds to the </a:t>
            </a:r>
            <a:r>
              <a:rPr lang="en-US" sz="2000" i="1" dirty="0" err="1">
                <a:solidFill>
                  <a:srgbClr val="333333"/>
                </a:solidFill>
                <a:ea typeface="MS Gothic"/>
              </a:rPr>
              <a:t>jcr:predecessors</a:t>
            </a:r>
            <a:r>
              <a:rPr lang="en-US" sz="2000" i="1" dirty="0">
                <a:solidFill>
                  <a:srgbClr val="333333"/>
                </a:solidFill>
                <a:ea typeface="MS Gothic"/>
              </a:rPr>
              <a:t> (multi-value) property a reference to the current base </a:t>
            </a:r>
            <a:r>
              <a:rPr lang="en-US" sz="2000" i="1" dirty="0" smtClean="0">
                <a:solidFill>
                  <a:srgbClr val="333333"/>
                </a:solidFill>
                <a:ea typeface="MS Gothic"/>
              </a:rPr>
              <a:t>version</a:t>
            </a:r>
          </a:p>
          <a:p>
            <a:pPr marL="342900" indent="-342900">
              <a:lnSpc>
                <a:spcPct val="100000"/>
              </a:lnSpc>
              <a:buSzPct val="25000"/>
              <a:buFont typeface="Wingdings" charset="2"/>
              <a:buChar char="u"/>
            </a:pPr>
            <a:r>
              <a:rPr lang="en-US" sz="2000" b="1" i="1" dirty="0" err="1" smtClean="0">
                <a:solidFill>
                  <a:srgbClr val="333333"/>
                </a:solidFill>
                <a:ea typeface="MS Gothic"/>
              </a:rPr>
              <a:t>Node.restore</a:t>
            </a:r>
            <a:r>
              <a:rPr lang="en-US" sz="2000" b="1" i="1" dirty="0" smtClean="0">
                <a:solidFill>
                  <a:srgbClr val="333333"/>
                </a:solidFill>
                <a:ea typeface="MS Gothic"/>
              </a:rPr>
              <a:t>(</a:t>
            </a:r>
            <a:r>
              <a:rPr lang="fr-FR" sz="2000" b="1" i="1" dirty="0" smtClean="0">
                <a:solidFill>
                  <a:srgbClr val="333333"/>
                </a:solidFill>
                <a:ea typeface="MS Gothic"/>
              </a:rPr>
              <a:t>…</a:t>
            </a:r>
            <a:r>
              <a:rPr lang="en-US" sz="2000" b="1" i="1" dirty="0" smtClean="0">
                <a:solidFill>
                  <a:srgbClr val="333333"/>
                </a:solidFill>
                <a:ea typeface="MS Gothic"/>
              </a:rPr>
              <a:t>): </a:t>
            </a:r>
            <a:r>
              <a:rPr lang="en-US" sz="2000" i="1" dirty="0" smtClean="0">
                <a:solidFill>
                  <a:srgbClr val="333333"/>
                </a:solidFill>
                <a:ea typeface="MS Gothic"/>
              </a:rPr>
              <a:t>Restores this node to the given state.</a:t>
            </a:r>
            <a:endParaRPr lang="en-US" sz="2000" b="1" i="1" dirty="0">
              <a:solidFill>
                <a:srgbClr val="333333"/>
              </a:solidFill>
              <a:ea typeface="MS Gothic"/>
            </a:endParaRPr>
          </a:p>
          <a:p>
            <a:pPr marL="342900" indent="-342900">
              <a:lnSpc>
                <a:spcPct val="100000"/>
              </a:lnSpc>
              <a:buSzPct val="25000"/>
              <a:buFont typeface="Wingdings" charset="2"/>
              <a:buChar char="u"/>
            </a:pPr>
            <a:r>
              <a:rPr lang="nl-NL" sz="2000" b="1" i="1" dirty="0" err="1">
                <a:solidFill>
                  <a:srgbClr val="333333"/>
                </a:solidFill>
                <a:ea typeface="MS Gothic"/>
              </a:rPr>
              <a:t>VersionHistory.getRootVersion</a:t>
            </a:r>
            <a:r>
              <a:rPr lang="en-US" sz="2000" b="1" i="1" dirty="0" smtClean="0">
                <a:solidFill>
                  <a:srgbClr val="333333"/>
                </a:solidFill>
                <a:ea typeface="MS Gothic"/>
              </a:rPr>
              <a:t>():</a:t>
            </a:r>
            <a:r>
              <a:rPr lang="en-US" sz="2000" i="1" dirty="0">
                <a:solidFill>
                  <a:srgbClr val="333333"/>
                </a:solidFill>
                <a:ea typeface="MS Gothic"/>
              </a:rPr>
              <a:t> Returns the root version of this version history.</a:t>
            </a:r>
            <a:endParaRPr lang="en-US" sz="2000" i="1" dirty="0" smtClean="0">
              <a:solidFill>
                <a:srgbClr val="333333"/>
              </a:solidFill>
              <a:ea typeface="MS Gothic"/>
            </a:endParaRPr>
          </a:p>
          <a:p>
            <a:pPr marL="342900" indent="-342900">
              <a:lnSpc>
                <a:spcPct val="100000"/>
              </a:lnSpc>
              <a:buSzPct val="25000"/>
              <a:buFont typeface="Wingdings" charset="2"/>
              <a:buChar char="u"/>
            </a:pPr>
            <a:r>
              <a:rPr lang="en-US" sz="2000" b="1" i="1" dirty="0" err="1" smtClean="0">
                <a:solidFill>
                  <a:srgbClr val="333333"/>
                </a:solidFill>
                <a:ea typeface="MS Gothic"/>
              </a:rPr>
              <a:t>VersionHistory</a:t>
            </a:r>
            <a:r>
              <a:rPr lang="de-DE" sz="2000" b="1" i="1" dirty="0">
                <a:solidFill>
                  <a:srgbClr val="333333"/>
                </a:solidFill>
                <a:ea typeface="MS Gothic"/>
              </a:rPr>
              <a:t>.</a:t>
            </a:r>
            <a:r>
              <a:rPr lang="de-DE" sz="2000" b="1" i="1" dirty="0" err="1">
                <a:solidFill>
                  <a:srgbClr val="333333"/>
                </a:solidFill>
                <a:ea typeface="MS Gothic"/>
              </a:rPr>
              <a:t>getVersion</a:t>
            </a:r>
            <a:r>
              <a:rPr lang="de-DE" sz="2000" b="1" i="1" dirty="0">
                <a:solidFill>
                  <a:srgbClr val="333333"/>
                </a:solidFill>
                <a:ea typeface="MS Gothic"/>
              </a:rPr>
              <a:t>(String)</a:t>
            </a:r>
            <a:r>
              <a:rPr lang="en-US" sz="2000" b="1" i="1" dirty="0" smtClean="0">
                <a:solidFill>
                  <a:srgbClr val="333333"/>
                </a:solidFill>
                <a:ea typeface="MS Gothic"/>
              </a:rPr>
              <a:t>: </a:t>
            </a:r>
            <a:r>
              <a:rPr lang="en-US" sz="2000" i="1" dirty="0">
                <a:solidFill>
                  <a:srgbClr val="333333"/>
                </a:solidFill>
                <a:ea typeface="MS Gothic"/>
              </a:rPr>
              <a:t>Retrieves a particular version from this version history by version name.</a:t>
            </a:r>
            <a:endParaRPr lang="en-US" sz="2000" i="1" dirty="0" smtClean="0">
              <a:solidFill>
                <a:srgbClr val="333333"/>
              </a:solidFill>
              <a:ea typeface="MS Gothic"/>
            </a:endParaRPr>
          </a:p>
          <a:p>
            <a:pPr marL="342900" indent="-342900">
              <a:lnSpc>
                <a:spcPct val="100000"/>
              </a:lnSpc>
              <a:buSzPct val="25000"/>
              <a:buFont typeface="Wingdings" charset="2"/>
              <a:buChar char="u"/>
            </a:pPr>
            <a:r>
              <a:rPr lang="en-US" sz="2000" b="1" i="1" dirty="0" err="1">
                <a:solidFill>
                  <a:srgbClr val="333333"/>
                </a:solidFill>
                <a:ea typeface="MS Gothic"/>
              </a:rPr>
              <a:t>Version.getSuccessors</a:t>
            </a:r>
            <a:r>
              <a:rPr lang="en-US" sz="2000" b="1" i="1" dirty="0">
                <a:solidFill>
                  <a:srgbClr val="333333"/>
                </a:solidFill>
                <a:ea typeface="MS Gothic"/>
              </a:rPr>
              <a:t>()/</a:t>
            </a:r>
            <a:r>
              <a:rPr lang="en-US" sz="2000" b="1" i="1" dirty="0" err="1">
                <a:solidFill>
                  <a:srgbClr val="333333"/>
                </a:solidFill>
                <a:ea typeface="MS Gothic"/>
              </a:rPr>
              <a:t>Version.getPredecessors</a:t>
            </a:r>
            <a:r>
              <a:rPr lang="en-US" sz="2000" b="1" i="1" dirty="0">
                <a:solidFill>
                  <a:srgbClr val="333333"/>
                </a:solidFill>
                <a:ea typeface="MS Gothic"/>
              </a:rPr>
              <a:t>()</a:t>
            </a:r>
            <a:r>
              <a:rPr lang="fr-FR" sz="2000" b="1" i="1" dirty="0" smtClean="0">
                <a:solidFill>
                  <a:srgbClr val="333333"/>
                </a:solidFill>
                <a:ea typeface="MS Gothic"/>
              </a:rPr>
              <a:t>:</a:t>
            </a:r>
            <a:r>
              <a:rPr lang="fr-FR" sz="2000" i="1" dirty="0" smtClean="0">
                <a:solidFill>
                  <a:srgbClr val="333333"/>
                </a:solidFill>
                <a:ea typeface="MS Gothic"/>
              </a:rPr>
              <a:t> </a:t>
            </a:r>
            <a:r>
              <a:rPr lang="en-US" sz="2000" i="1" dirty="0">
                <a:solidFill>
                  <a:srgbClr val="333333"/>
                </a:solidFill>
                <a:ea typeface="MS Gothic"/>
              </a:rPr>
              <a:t>Returns the successor/predecessor versions of this version.</a:t>
            </a:r>
            <a:endParaRPr lang="en-US" sz="2000" i="1" dirty="0" smtClean="0">
              <a:solidFill>
                <a:srgbClr val="333333"/>
              </a:solidFill>
              <a:ea typeface="MS Gothic"/>
            </a:endParaRPr>
          </a:p>
        </p:txBody>
      </p:sp>
    </p:spTree>
    <p:extLst>
      <p:ext uri="{BB962C8B-B14F-4D97-AF65-F5344CB8AC3E}">
        <p14:creationId xmlns:p14="http://schemas.microsoft.com/office/powerpoint/2010/main" val="19556328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Import/Export</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2 XSD schemas for export and </a:t>
            </a:r>
            <a:r>
              <a:rPr lang="en-US" sz="2200" b="1" i="1" dirty="0" smtClean="0">
                <a:solidFill>
                  <a:srgbClr val="333333"/>
                </a:solidFill>
                <a:ea typeface="MS Gothic"/>
              </a:rPr>
              <a:t>import</a:t>
            </a:r>
          </a:p>
          <a:p>
            <a:pPr marL="800100" lvl="1" indent="-342900">
              <a:buSzPct val="25000"/>
              <a:buFont typeface="Wingdings" charset="2"/>
              <a:buChar char="u"/>
            </a:pPr>
            <a:r>
              <a:rPr lang="en-US" sz="2200" b="1" i="1" dirty="0">
                <a:solidFill>
                  <a:srgbClr val="333333"/>
                </a:solidFill>
                <a:ea typeface="MS Gothic"/>
              </a:rPr>
              <a:t>System View: </a:t>
            </a:r>
            <a:r>
              <a:rPr lang="en-US" sz="2200" i="1" dirty="0">
                <a:solidFill>
                  <a:srgbClr val="333333"/>
                </a:solidFill>
                <a:ea typeface="MS Gothic"/>
              </a:rPr>
              <a:t>The system view mapping provides a complete serialization of workspace content to XML without loss of information</a:t>
            </a:r>
            <a:r>
              <a:rPr lang="en-US" sz="2200" b="1" i="1" dirty="0" smtClean="0">
                <a:solidFill>
                  <a:srgbClr val="333333"/>
                </a:solidFill>
                <a:ea typeface="MS Gothic"/>
              </a:rPr>
              <a:t>.</a:t>
            </a:r>
          </a:p>
          <a:p>
            <a:pPr marL="800100" lvl="1" indent="-342900">
              <a:buSzPct val="25000"/>
              <a:buFont typeface="Wingdings" charset="2"/>
              <a:buChar char="u"/>
            </a:pPr>
            <a:r>
              <a:rPr lang="en-US" sz="2200" b="1" i="1" dirty="0">
                <a:solidFill>
                  <a:srgbClr val="333333"/>
                </a:solidFill>
                <a:ea typeface="MS Gothic"/>
              </a:rPr>
              <a:t>Document View: </a:t>
            </a:r>
            <a:r>
              <a:rPr lang="en-US" sz="2200" i="1" dirty="0">
                <a:solidFill>
                  <a:srgbClr val="333333"/>
                </a:solidFill>
                <a:ea typeface="MS Gothic"/>
              </a:rPr>
              <a:t>The document view is designed to be more human-readable than the system view, though it achieves this at the expense of completeness</a:t>
            </a:r>
            <a:r>
              <a:rPr lang="en-US" sz="2200" i="1" dirty="0" smtClean="0">
                <a:solidFill>
                  <a:srgbClr val="333333"/>
                </a:solidFill>
                <a:ea typeface="MS Gothic"/>
              </a:rPr>
              <a:t>.</a:t>
            </a:r>
          </a:p>
          <a:p>
            <a:pPr marL="342900" indent="-342900">
              <a:buSzPct val="25000"/>
              <a:buFont typeface="Wingdings" charset="2"/>
              <a:buChar char="u"/>
            </a:pPr>
            <a:r>
              <a:rPr lang="en-US" sz="2200" b="1" i="1" dirty="0">
                <a:solidFill>
                  <a:srgbClr val="333333"/>
                </a:solidFill>
                <a:ea typeface="MS Gothic"/>
              </a:rPr>
              <a:t>The workspace root node is mapped to an XML element with the name </a:t>
            </a:r>
            <a:r>
              <a:rPr lang="en-US" sz="2200" b="1" i="1" dirty="0" err="1">
                <a:solidFill>
                  <a:srgbClr val="333333"/>
                </a:solidFill>
                <a:ea typeface="MS Gothic"/>
              </a:rPr>
              <a:t>jcr:root</a:t>
            </a:r>
            <a:r>
              <a:rPr lang="en-US" sz="2200" b="1" i="1" dirty="0">
                <a:solidFill>
                  <a:srgbClr val="333333"/>
                </a:solidFill>
                <a:ea typeface="MS Gothic"/>
              </a:rPr>
              <a:t>, because XML elements cannot have empty-string names</a:t>
            </a:r>
          </a:p>
          <a:p>
            <a:pPr marL="342900" indent="-342900">
              <a:lnSpc>
                <a:spcPct val="100000"/>
              </a:lnSpc>
              <a:buSzPct val="25000"/>
              <a:buFont typeface="Wingdings" charset="2"/>
              <a:buChar char="u"/>
            </a:pPr>
            <a:endParaRPr lang="en-US" sz="2200" b="1" i="1" dirty="0" smtClean="0">
              <a:solidFill>
                <a:srgbClr val="333333"/>
              </a:solidFill>
              <a:ea typeface="MS Gothic"/>
            </a:endParaRPr>
          </a:p>
        </p:txBody>
      </p:sp>
    </p:spTree>
    <p:extLst>
      <p:ext uri="{BB962C8B-B14F-4D97-AF65-F5344CB8AC3E}">
        <p14:creationId xmlns:p14="http://schemas.microsoft.com/office/powerpoint/2010/main" val="17168377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Import/Export: Document View Example</a:t>
            </a:r>
          </a:p>
          <a:p>
            <a:pPr>
              <a:lnSpc>
                <a:spcPct val="100000"/>
              </a:lnSpc>
              <a:buSzPct val="25000"/>
            </a:pPr>
            <a:endParaRPr lang="ro-RO" sz="2400" b="1" dirty="0" smtClean="0"/>
          </a:p>
          <a:p>
            <a:pPr>
              <a:lnSpc>
                <a:spcPct val="100000"/>
              </a:lnSpc>
              <a:buSzPct val="25000"/>
            </a:pPr>
            <a:endParaRPr lang="en-US" sz="1400" b="1" i="1" dirty="0" smtClean="0">
              <a:solidFill>
                <a:srgbClr val="333333"/>
              </a:solidFill>
              <a:latin typeface="Monaco"/>
              <a:ea typeface="MS Gothic"/>
              <a:cs typeface="Monaco"/>
            </a:endParaRPr>
          </a:p>
          <a:p>
            <a:pPr>
              <a:lnSpc>
                <a:spcPct val="100000"/>
              </a:lnSpc>
              <a:buSzPct val="25000"/>
            </a:pPr>
            <a:r>
              <a:rPr lang="tr-TR" sz="1400" b="1" i="1" dirty="0">
                <a:solidFill>
                  <a:srgbClr val="333333"/>
                </a:solidFill>
                <a:latin typeface="Monaco"/>
                <a:ea typeface="MS Gothic"/>
                <a:cs typeface="Monaco"/>
              </a:rPr>
              <a:t>&lt;</a:t>
            </a:r>
            <a:r>
              <a:rPr lang="tr-TR" sz="1400" b="1" i="1" dirty="0" err="1">
                <a:solidFill>
                  <a:srgbClr val="333333"/>
                </a:solidFill>
                <a:latin typeface="Monaco"/>
                <a:ea typeface="MS Gothic"/>
                <a:cs typeface="Monaco"/>
              </a:rPr>
              <a:t>myapp:document</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jcr:primaryType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mynt:document</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myapp:title</a:t>
            </a:r>
            <a:r>
              <a:rPr lang="tr-TR" sz="1400" b="1" i="1" dirty="0">
                <a:solidFill>
                  <a:srgbClr val="333333"/>
                </a:solidFill>
                <a:latin typeface="Monaco"/>
                <a:ea typeface="MS Gothic"/>
                <a:cs typeface="Monaco"/>
              </a:rPr>
              <a:t>="JSR 170" </a:t>
            </a:r>
            <a:r>
              <a:rPr lang="tr-TR" sz="1400" b="1" i="1" dirty="0" err="1">
                <a:solidFill>
                  <a:srgbClr val="333333"/>
                </a:solidFill>
                <a:latin typeface="Monaco"/>
                <a:ea typeface="MS Gothic"/>
                <a:cs typeface="Monaco"/>
              </a:rPr>
              <a:t>myapp:lead</a:t>
            </a:r>
            <a:r>
              <a:rPr lang="tr-TR" sz="1400" b="1" i="1" dirty="0">
                <a:solidFill>
                  <a:srgbClr val="333333"/>
                </a:solidFill>
                <a:latin typeface="Monaco"/>
                <a:ea typeface="MS Gothic"/>
                <a:cs typeface="Monaco"/>
              </a:rPr>
              <a:t>="Content </a:t>
            </a:r>
            <a:r>
              <a:rPr lang="tr-TR" sz="1400" b="1" i="1" dirty="0" err="1">
                <a:solidFill>
                  <a:srgbClr val="333333"/>
                </a:solidFill>
                <a:latin typeface="Monaco"/>
                <a:ea typeface="MS Gothic"/>
                <a:cs typeface="Monaco"/>
              </a:rPr>
              <a:t>Repository</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      &lt;</a:t>
            </a:r>
            <a:r>
              <a:rPr lang="tr-TR" sz="1400" b="1" i="1" dirty="0" err="1">
                <a:solidFill>
                  <a:srgbClr val="333333"/>
                </a:solidFill>
                <a:latin typeface="Monaco"/>
                <a:ea typeface="MS Gothic"/>
                <a:cs typeface="Monaco"/>
              </a:rPr>
              <a:t>myapp:body</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jcr:primaryType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mynt:body</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            &lt;</a:t>
            </a:r>
            <a:r>
              <a:rPr lang="tr-TR" sz="1400" b="1" i="1" dirty="0" err="1">
                <a:solidFill>
                  <a:srgbClr val="333333"/>
                </a:solidFill>
                <a:latin typeface="Monaco"/>
                <a:ea typeface="MS Gothic"/>
                <a:cs typeface="Monaco"/>
              </a:rPr>
              <a:t>myapp:paragraph</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jcr:primaryType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mynt:paragraph</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myapp:title</a:t>
            </a:r>
            <a:r>
              <a:rPr lang="tr-TR" sz="1400" b="1" i="1" dirty="0">
                <a:solidFill>
                  <a:srgbClr val="333333"/>
                </a:solidFill>
                <a:latin typeface="Monaco"/>
                <a:ea typeface="MS Gothic"/>
                <a:cs typeface="Monaco"/>
              </a:rPr>
              <a:t>="</a:t>
            </a:r>
            <a:r>
              <a:rPr lang="tr-TR" sz="1400" b="1" i="1" dirty="0" err="1">
                <a:solidFill>
                  <a:srgbClr val="333333"/>
                </a:solidFill>
                <a:latin typeface="Monaco"/>
                <a:ea typeface="MS Gothic"/>
                <a:cs typeface="Monaco"/>
              </a:rPr>
              <a:t>Node</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Types</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myapp:text</a:t>
            </a:r>
            <a:r>
              <a:rPr lang="tr-TR" sz="1400" b="1" i="1" dirty="0">
                <a:solidFill>
                  <a:srgbClr val="333333"/>
                </a:solidFill>
                <a:latin typeface="Monaco"/>
                <a:ea typeface="MS Gothic"/>
                <a:cs typeface="Monaco"/>
              </a:rPr>
              <a:t>="An </a:t>
            </a:r>
            <a:r>
              <a:rPr lang="tr-TR" sz="1400" b="1" i="1" dirty="0" err="1">
                <a:solidFill>
                  <a:srgbClr val="333333"/>
                </a:solidFill>
                <a:latin typeface="Monaco"/>
                <a:ea typeface="MS Gothic"/>
                <a:cs typeface="Monaco"/>
              </a:rPr>
              <a:t>important</a:t>
            </a:r>
            <a:r>
              <a:rPr lang="tr-TR" sz="1400" b="1" i="1" dirty="0">
                <a:solidFill>
                  <a:srgbClr val="333333"/>
                </a:solidFill>
                <a:latin typeface="Monaco"/>
                <a:ea typeface="MS Gothic"/>
                <a:cs typeface="Monaco"/>
              </a:rPr>
              <a:t> </a:t>
            </a:r>
            <a:r>
              <a:rPr lang="tr-TR" sz="1400" b="1" i="1" dirty="0" err="1">
                <a:solidFill>
                  <a:srgbClr val="333333"/>
                </a:solidFill>
                <a:latin typeface="Monaco"/>
                <a:ea typeface="MS Gothic"/>
                <a:cs typeface="Monaco"/>
              </a:rPr>
              <a:t>feature</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      &lt;/</a:t>
            </a:r>
            <a:r>
              <a:rPr lang="tr-TR" sz="1400" b="1" i="1" dirty="0" err="1">
                <a:solidFill>
                  <a:srgbClr val="333333"/>
                </a:solidFill>
                <a:latin typeface="Monaco"/>
                <a:ea typeface="MS Gothic"/>
                <a:cs typeface="Monaco"/>
              </a:rPr>
              <a:t>myapp:body</a:t>
            </a:r>
            <a:r>
              <a:rPr lang="tr-TR" sz="1400" b="1" i="1" dirty="0">
                <a:solidFill>
                  <a:srgbClr val="333333"/>
                </a:solidFill>
                <a:latin typeface="Monaco"/>
                <a:ea typeface="MS Gothic"/>
                <a:cs typeface="Monaco"/>
              </a:rPr>
              <a:t>&gt;</a:t>
            </a:r>
            <a:br>
              <a:rPr lang="tr-TR" sz="1400" b="1" i="1" dirty="0">
                <a:solidFill>
                  <a:srgbClr val="333333"/>
                </a:solidFill>
                <a:latin typeface="Monaco"/>
                <a:ea typeface="MS Gothic"/>
                <a:cs typeface="Monaco"/>
              </a:rPr>
            </a:br>
            <a:r>
              <a:rPr lang="tr-TR" sz="1400" b="1" i="1" dirty="0">
                <a:solidFill>
                  <a:srgbClr val="333333"/>
                </a:solidFill>
                <a:latin typeface="Monaco"/>
                <a:ea typeface="MS Gothic"/>
                <a:cs typeface="Monaco"/>
              </a:rPr>
              <a:t>&lt;/</a:t>
            </a:r>
            <a:r>
              <a:rPr lang="tr-TR" sz="1400" b="1" i="1" dirty="0" err="1">
                <a:solidFill>
                  <a:srgbClr val="333333"/>
                </a:solidFill>
                <a:latin typeface="Monaco"/>
                <a:ea typeface="MS Gothic"/>
                <a:cs typeface="Monaco"/>
              </a:rPr>
              <a:t>myapp:document</a:t>
            </a:r>
            <a:r>
              <a:rPr lang="tr-TR" sz="1400" b="1" i="1" dirty="0">
                <a:solidFill>
                  <a:srgbClr val="333333"/>
                </a:solidFill>
                <a:latin typeface="Monaco"/>
                <a:ea typeface="MS Gothic"/>
                <a:cs typeface="Monaco"/>
              </a:rPr>
              <a:t>&gt; </a:t>
            </a:r>
          </a:p>
          <a:p>
            <a:pPr>
              <a:lnSpc>
                <a:spcPct val="100000"/>
              </a:lnSpc>
              <a:buSzPct val="25000"/>
            </a:pPr>
            <a:endParaRPr lang="tr-TR" sz="1400" b="1" i="1" dirty="0">
              <a:solidFill>
                <a:srgbClr val="333333"/>
              </a:solidFill>
              <a:latin typeface="Monaco"/>
              <a:ea typeface="MS Gothic"/>
              <a:cs typeface="Monaco"/>
            </a:endParaRPr>
          </a:p>
          <a:p>
            <a:pPr>
              <a:lnSpc>
                <a:spcPct val="100000"/>
              </a:lnSpc>
              <a:buSzPct val="25000"/>
            </a:pPr>
            <a:endParaRPr lang="fr-FR" sz="1400" b="1" i="1" dirty="0" smtClean="0">
              <a:solidFill>
                <a:srgbClr val="333333"/>
              </a:solidFill>
              <a:latin typeface="Monaco"/>
              <a:ea typeface="MS Gothic"/>
              <a:cs typeface="Monaco"/>
            </a:endParaRPr>
          </a:p>
        </p:txBody>
      </p:sp>
    </p:spTree>
    <p:extLst>
      <p:ext uri="{BB962C8B-B14F-4D97-AF65-F5344CB8AC3E}">
        <p14:creationId xmlns:p14="http://schemas.microsoft.com/office/powerpoint/2010/main" val="30632063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Import/Export: Document View Example</a:t>
            </a:r>
          </a:p>
          <a:p>
            <a:pPr>
              <a:lnSpc>
                <a:spcPct val="100000"/>
              </a:lnSpc>
              <a:buSzPct val="25000"/>
            </a:pPr>
            <a:endParaRPr lang="en-US" sz="1400" b="1" i="1" dirty="0" smtClean="0">
              <a:solidFill>
                <a:srgbClr val="333333"/>
              </a:solidFill>
              <a:latin typeface="Monaco"/>
              <a:ea typeface="MS Gothic"/>
              <a:cs typeface="Monaco"/>
            </a:endParaRPr>
          </a:p>
          <a:p>
            <a:pPr>
              <a:lnSpc>
                <a:spcPct val="100000"/>
              </a:lnSpc>
              <a:buSzPct val="25000"/>
            </a:pP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xmlns:jcr</a:t>
            </a:r>
            <a:r>
              <a:rPr lang="tr-TR" sz="1100" b="1" i="1" dirty="0">
                <a:solidFill>
                  <a:srgbClr val="333333"/>
                </a:solidFill>
                <a:latin typeface="Monaco"/>
                <a:ea typeface="MS Gothic"/>
                <a:cs typeface="Monaco"/>
              </a:rPr>
              <a:t>="http://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/1.0"xmlns:nt="http://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nt</a:t>
            </a:r>
            <a:r>
              <a:rPr lang="tr-TR" sz="1100" b="1" i="1" dirty="0">
                <a:solidFill>
                  <a:srgbClr val="333333"/>
                </a:solidFill>
                <a:latin typeface="Monaco"/>
                <a:ea typeface="MS Gothic"/>
                <a:cs typeface="Monaco"/>
              </a:rPr>
              <a:t>/1.0"xmlns:mix="http://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/mix/1.0" </a:t>
            </a:r>
            <a:r>
              <a:rPr lang="tr-TR" sz="1100" b="1" i="1" dirty="0" err="1">
                <a:solidFill>
                  <a:srgbClr val="333333"/>
                </a:solidFill>
                <a:latin typeface="Monaco"/>
                <a:ea typeface="MS Gothic"/>
                <a:cs typeface="Monaco"/>
              </a:rPr>
              <a:t>xmlns:sv</a:t>
            </a:r>
            <a:r>
              <a:rPr lang="tr-TR" sz="1100" b="1" i="1" dirty="0">
                <a:solidFill>
                  <a:srgbClr val="333333"/>
                </a:solidFill>
                <a:latin typeface="Monaco"/>
                <a:ea typeface="MS Gothic"/>
                <a:cs typeface="Monaco"/>
              </a:rPr>
              <a:t>="http://</a:t>
            </a:r>
            <a:r>
              <a:rPr lang="tr-TR" sz="1100" b="1" i="1" dirty="0" err="1">
                <a:solidFill>
                  <a:srgbClr val="333333"/>
                </a:solidFill>
                <a:latin typeface="Monaco"/>
                <a:ea typeface="MS Gothic"/>
                <a:cs typeface="Monaco"/>
              </a:rPr>
              <a:t>www.jcp.org</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sv</a:t>
            </a:r>
            <a:r>
              <a:rPr lang="tr-TR" sz="1100" b="1" i="1" dirty="0">
                <a:solidFill>
                  <a:srgbClr val="333333"/>
                </a:solidFill>
                <a:latin typeface="Monaco"/>
                <a:ea typeface="MS Gothic"/>
                <a:cs typeface="Monaco"/>
              </a:rPr>
              <a:t>/1.0"xmlns:myapp="http://</a:t>
            </a:r>
            <a:r>
              <a:rPr lang="tr-TR" sz="1100" b="1" i="1" dirty="0" err="1">
                <a:solidFill>
                  <a:srgbClr val="333333"/>
                </a:solidFill>
                <a:latin typeface="Monaco"/>
                <a:ea typeface="MS Gothic"/>
                <a:cs typeface="Monaco"/>
              </a:rPr>
              <a:t>mycorp.com</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myapp"xmlns:mynt</a:t>
            </a:r>
            <a:r>
              <a:rPr lang="tr-TR" sz="1100" b="1" i="1" dirty="0">
                <a:solidFill>
                  <a:srgbClr val="333333"/>
                </a:solidFill>
                <a:latin typeface="Monaco"/>
                <a:ea typeface="MS Gothic"/>
                <a:cs typeface="Monaco"/>
              </a:rPr>
              <a:t>="http://</a:t>
            </a:r>
            <a:r>
              <a:rPr lang="tr-TR" sz="1100" b="1" i="1" dirty="0" err="1">
                <a:solidFill>
                  <a:srgbClr val="333333"/>
                </a:solidFill>
                <a:latin typeface="Monaco"/>
                <a:ea typeface="MS Gothic"/>
                <a:cs typeface="Monaco"/>
              </a:rPr>
              <a:t>mycorp.com</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mynt</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myapp:document</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jcr:primaryType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="Name"&gt;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mynt:document</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myapp:title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&gt;JSR 170&lt;/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myapp:lead</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&gt;Content </a:t>
            </a:r>
            <a:r>
              <a:rPr lang="tr-TR" sz="1100" b="1" i="1" dirty="0" err="1">
                <a:solidFill>
                  <a:srgbClr val="333333"/>
                </a:solidFill>
                <a:latin typeface="Monaco"/>
                <a:ea typeface="MS Gothic"/>
                <a:cs typeface="Monaco"/>
              </a:rPr>
              <a:t>Repository</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myapp:body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jcr:primaryType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="Name"&gt;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mynt:body</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myapp:paragraph</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jcr:primaryType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="Name"&gt;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mynt:paragraph</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myapp:title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r>
              <a:rPr lang="tr-TR" sz="1100" b="1" i="1" dirty="0" err="1">
                <a:solidFill>
                  <a:srgbClr val="333333"/>
                </a:solidFill>
                <a:latin typeface="Monaco"/>
                <a:ea typeface="MS Gothic"/>
                <a:cs typeface="Monaco"/>
              </a:rPr>
              <a:t>Node</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Types</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sv:name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myapp:text</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sv:type</a:t>
            </a:r>
            <a:r>
              <a:rPr lang="tr-TR" sz="1100" b="1" i="1" dirty="0">
                <a:solidFill>
                  <a:srgbClr val="333333"/>
                </a:solidFill>
                <a:latin typeface="Monaco"/>
                <a:ea typeface="MS Gothic"/>
                <a:cs typeface="Monaco"/>
              </a:rPr>
              <a:t>="</a:t>
            </a:r>
            <a:r>
              <a:rPr lang="tr-TR" sz="1100" b="1" i="1" dirty="0" err="1">
                <a:solidFill>
                  <a:srgbClr val="333333"/>
                </a:solidFill>
                <a:latin typeface="Monaco"/>
                <a:ea typeface="MS Gothic"/>
                <a:cs typeface="Monaco"/>
              </a:rPr>
              <a:t>String</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&gt;An </a:t>
            </a:r>
            <a:r>
              <a:rPr lang="tr-TR" sz="1100" b="1" i="1" dirty="0" err="1">
                <a:solidFill>
                  <a:srgbClr val="333333"/>
                </a:solidFill>
                <a:latin typeface="Monaco"/>
                <a:ea typeface="MS Gothic"/>
                <a:cs typeface="Monaco"/>
              </a:rPr>
              <a:t>important</a:t>
            </a:r>
            <a:r>
              <a:rPr lang="tr-TR" sz="1100" b="1" i="1" dirty="0">
                <a:solidFill>
                  <a:srgbClr val="333333"/>
                </a:solidFill>
                <a:latin typeface="Monaco"/>
                <a:ea typeface="MS Gothic"/>
                <a:cs typeface="Monaco"/>
              </a:rPr>
              <a:t> </a:t>
            </a:r>
            <a:r>
              <a:rPr lang="tr-TR" sz="1100" b="1" i="1" dirty="0" err="1">
                <a:solidFill>
                  <a:srgbClr val="333333"/>
                </a:solidFill>
                <a:latin typeface="Monaco"/>
                <a:ea typeface="MS Gothic"/>
                <a:cs typeface="Monaco"/>
              </a:rPr>
              <a:t>feature</a:t>
            </a: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sv:value</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sv:property</a:t>
            </a:r>
            <a:r>
              <a:rPr lang="tr-TR" sz="1100" b="1" i="1" dirty="0">
                <a:solidFill>
                  <a:srgbClr val="333333"/>
                </a:solidFill>
                <a:latin typeface="Monaco"/>
                <a:ea typeface="MS Gothic"/>
                <a:cs typeface="Monaco"/>
              </a:rPr>
              <a:t>&gt;</a:t>
            </a:r>
            <a:br>
              <a:rPr lang="tr-TR" sz="1100" b="1" i="1" dirty="0">
                <a:solidFill>
                  <a:srgbClr val="333333"/>
                </a:solidFill>
                <a:latin typeface="Monaco"/>
                <a:ea typeface="MS Gothic"/>
                <a:cs typeface="Monaco"/>
              </a:rPr>
            </a:b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&gt;</a:t>
            </a:r>
          </a:p>
          <a:p>
            <a:pPr>
              <a:lnSpc>
                <a:spcPct val="100000"/>
              </a:lnSpc>
              <a:buSzPct val="25000"/>
            </a:pPr>
            <a:r>
              <a:rPr lang="tr-TR" sz="1100" b="1" i="1" dirty="0">
                <a:solidFill>
                  <a:srgbClr val="333333"/>
                </a:solidFill>
                <a:latin typeface="Monaco"/>
                <a:ea typeface="MS Gothic"/>
                <a:cs typeface="Monaco"/>
              </a:rPr>
              <a:t>      &lt;/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&gt;</a:t>
            </a:r>
          </a:p>
          <a:p>
            <a:pPr>
              <a:lnSpc>
                <a:spcPct val="100000"/>
              </a:lnSpc>
              <a:buSzPct val="25000"/>
            </a:pPr>
            <a:r>
              <a:rPr lang="tr-TR" sz="1100" b="1" i="1" dirty="0">
                <a:solidFill>
                  <a:srgbClr val="333333"/>
                </a:solidFill>
                <a:latin typeface="Monaco"/>
                <a:ea typeface="MS Gothic"/>
                <a:cs typeface="Monaco"/>
              </a:rPr>
              <a:t>&lt;/</a:t>
            </a:r>
            <a:r>
              <a:rPr lang="tr-TR" sz="1100" b="1" i="1" dirty="0" err="1">
                <a:solidFill>
                  <a:srgbClr val="333333"/>
                </a:solidFill>
                <a:latin typeface="Monaco"/>
                <a:ea typeface="MS Gothic"/>
                <a:cs typeface="Monaco"/>
              </a:rPr>
              <a:t>sv:node</a:t>
            </a:r>
            <a:r>
              <a:rPr lang="tr-TR" sz="1100" b="1" i="1" dirty="0">
                <a:solidFill>
                  <a:srgbClr val="333333"/>
                </a:solidFill>
                <a:latin typeface="Monaco"/>
                <a:ea typeface="MS Gothic"/>
                <a:cs typeface="Monaco"/>
              </a:rPr>
              <a:t>&gt;</a:t>
            </a:r>
          </a:p>
          <a:p>
            <a:pPr>
              <a:lnSpc>
                <a:spcPct val="100000"/>
              </a:lnSpc>
              <a:buSzPct val="25000"/>
            </a:pPr>
            <a:endParaRPr lang="fr-FR" sz="1400" b="1" i="1" dirty="0" smtClean="0">
              <a:solidFill>
                <a:srgbClr val="333333"/>
              </a:solidFill>
              <a:latin typeface="Monaco"/>
              <a:ea typeface="MS Gothic"/>
              <a:cs typeface="Monaco"/>
            </a:endParaRPr>
          </a:p>
        </p:txBody>
      </p:sp>
    </p:spTree>
    <p:extLst>
      <p:ext uri="{BB962C8B-B14F-4D97-AF65-F5344CB8AC3E}">
        <p14:creationId xmlns:p14="http://schemas.microsoft.com/office/powerpoint/2010/main" val="42900329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Import/Export: </a:t>
            </a:r>
            <a:r>
              <a:rPr lang="fr-FR" sz="2400" b="1" dirty="0" err="1" smtClean="0"/>
              <a:t>Encoding</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a:solidFill>
                  <a:srgbClr val="333333"/>
                </a:solidFill>
                <a:ea typeface="MS Gothic"/>
              </a:rPr>
              <a:t>The output XML is encoded in UTF-</a:t>
            </a:r>
            <a:r>
              <a:rPr lang="en-US" sz="2200" b="1" i="1" dirty="0" smtClean="0">
                <a:solidFill>
                  <a:srgbClr val="333333"/>
                </a:solidFill>
                <a:ea typeface="MS Gothic"/>
              </a:rPr>
              <a:t>8</a:t>
            </a:r>
          </a:p>
          <a:p>
            <a:pPr marL="342900" indent="-342900">
              <a:lnSpc>
                <a:spcPct val="100000"/>
              </a:lnSpc>
              <a:buSzPct val="25000"/>
              <a:buFont typeface="Wingdings" charset="2"/>
              <a:buChar char="u"/>
            </a:pPr>
            <a:r>
              <a:rPr lang="fi-FI" sz="2200" b="1" i="1" dirty="0" err="1" smtClean="0">
                <a:solidFill>
                  <a:srgbClr val="333333"/>
                </a:solidFill>
                <a:ea typeface="MS Gothic"/>
              </a:rPr>
              <a:t>Escaping</a:t>
            </a:r>
            <a:endParaRPr lang="en-US" sz="2200" b="1" i="1" dirty="0" smtClean="0">
              <a:solidFill>
                <a:srgbClr val="333333"/>
              </a:solidFill>
              <a:ea typeface="MS Gothic"/>
            </a:endParaRPr>
          </a:p>
          <a:p>
            <a:pPr marL="800100" lvl="1" indent="-342900">
              <a:buSzPct val="25000"/>
              <a:buFont typeface="Wingdings" charset="2"/>
              <a:buChar char="u"/>
            </a:pPr>
            <a:r>
              <a:rPr lang="en-US" sz="2200" b="1" i="1" dirty="0">
                <a:solidFill>
                  <a:srgbClr val="333333"/>
                </a:solidFill>
                <a:ea typeface="MS Gothic"/>
              </a:rPr>
              <a:t>Escaping of names: </a:t>
            </a:r>
            <a:r>
              <a:rPr lang="en-US" sz="2200" i="1" dirty="0">
                <a:solidFill>
                  <a:srgbClr val="333333"/>
                </a:solidFill>
                <a:ea typeface="MS Gothic"/>
              </a:rPr>
              <a:t>The escape character is the underscore (“_”). Any invalid character is escaped as _</a:t>
            </a:r>
            <a:r>
              <a:rPr lang="en-US" sz="2200" i="1" dirty="0" err="1">
                <a:solidFill>
                  <a:srgbClr val="333333"/>
                </a:solidFill>
                <a:ea typeface="MS Gothic"/>
              </a:rPr>
              <a:t>xHHHH</a:t>
            </a:r>
            <a:r>
              <a:rPr lang="en-US" sz="2200" i="1" dirty="0">
                <a:solidFill>
                  <a:srgbClr val="333333"/>
                </a:solidFill>
                <a:ea typeface="MS Gothic"/>
              </a:rPr>
              <a:t>_, where HHHH is the four-digit hexadecimal UTF-16 code for the character</a:t>
            </a:r>
            <a:r>
              <a:rPr lang="en-US" sz="2200" i="1" dirty="0" smtClean="0">
                <a:solidFill>
                  <a:srgbClr val="333333"/>
                </a:solidFill>
                <a:ea typeface="MS Gothic"/>
              </a:rPr>
              <a:t>. “</a:t>
            </a:r>
            <a:r>
              <a:rPr lang="en-US" sz="2200" i="1" dirty="0">
                <a:solidFill>
                  <a:srgbClr val="333333"/>
                </a:solidFill>
                <a:ea typeface="MS Gothic"/>
              </a:rPr>
              <a:t>My Documents” is converted to “My_x0020_Documents”</a:t>
            </a:r>
            <a:r>
              <a:rPr lang="en-US" sz="2200" i="1" dirty="0" smtClean="0">
                <a:solidFill>
                  <a:srgbClr val="333333"/>
                </a:solidFill>
                <a:ea typeface="MS Gothic"/>
              </a:rPr>
              <a:t>, “</a:t>
            </a:r>
            <a:r>
              <a:rPr lang="en-US" sz="2200" i="1" dirty="0" err="1">
                <a:solidFill>
                  <a:srgbClr val="333333"/>
                </a:solidFill>
                <a:ea typeface="MS Gothic"/>
              </a:rPr>
              <a:t>My_Documents</a:t>
            </a:r>
            <a:r>
              <a:rPr lang="en-US" sz="2200" i="1" dirty="0">
                <a:solidFill>
                  <a:srgbClr val="333333"/>
                </a:solidFill>
                <a:ea typeface="MS Gothic"/>
              </a:rPr>
              <a:t>” is not </a:t>
            </a:r>
            <a:r>
              <a:rPr lang="en-US" sz="2200" i="1" dirty="0" smtClean="0">
                <a:solidFill>
                  <a:srgbClr val="333333"/>
                </a:solidFill>
                <a:ea typeface="MS Gothic"/>
              </a:rPr>
              <a:t>encoded</a:t>
            </a:r>
          </a:p>
          <a:p>
            <a:pPr marL="800100" lvl="1" indent="-342900">
              <a:buSzPct val="25000"/>
              <a:buFont typeface="Wingdings" charset="2"/>
              <a:buChar char="u"/>
            </a:pPr>
            <a:r>
              <a:rPr lang="en-US" sz="2200" b="1" i="1" dirty="0">
                <a:solidFill>
                  <a:srgbClr val="333333"/>
                </a:solidFill>
                <a:ea typeface="MS Gothic"/>
              </a:rPr>
              <a:t>Escaping of XML characters: </a:t>
            </a:r>
            <a:r>
              <a:rPr lang="en-US" sz="2200" i="1" dirty="0">
                <a:solidFill>
                  <a:srgbClr val="333333"/>
                </a:solidFill>
                <a:ea typeface="MS Gothic"/>
              </a:rPr>
              <a:t>Ampersand (&amp;), less-than symbol (&lt;), greater-than symbol (&gt;), apostrophe ('), and quotation mark (") are escaped as &amp;amp;, &amp;</a:t>
            </a:r>
            <a:r>
              <a:rPr lang="en-US" sz="2200" i="1" dirty="0" err="1">
                <a:solidFill>
                  <a:srgbClr val="333333"/>
                </a:solidFill>
                <a:ea typeface="MS Gothic"/>
              </a:rPr>
              <a:t>lt</a:t>
            </a:r>
            <a:r>
              <a:rPr lang="en-US" sz="2200" i="1" dirty="0">
                <a:solidFill>
                  <a:srgbClr val="333333"/>
                </a:solidFill>
                <a:ea typeface="MS Gothic"/>
              </a:rPr>
              <a:t>;, &amp;</a:t>
            </a:r>
            <a:r>
              <a:rPr lang="en-US" sz="2200" i="1" dirty="0" err="1">
                <a:solidFill>
                  <a:srgbClr val="333333"/>
                </a:solidFill>
                <a:ea typeface="MS Gothic"/>
              </a:rPr>
              <a:t>gt</a:t>
            </a:r>
            <a:r>
              <a:rPr lang="en-US" sz="2200" i="1" dirty="0">
                <a:solidFill>
                  <a:srgbClr val="333333"/>
                </a:solidFill>
                <a:ea typeface="MS Gothic"/>
              </a:rPr>
              <a:t>;, &amp;</a:t>
            </a:r>
            <a:r>
              <a:rPr lang="en-US" sz="2200" i="1" dirty="0" err="1">
                <a:solidFill>
                  <a:srgbClr val="333333"/>
                </a:solidFill>
                <a:ea typeface="MS Gothic"/>
              </a:rPr>
              <a:t>apos</a:t>
            </a:r>
            <a:r>
              <a:rPr lang="en-US" sz="2200" i="1" dirty="0">
                <a:solidFill>
                  <a:srgbClr val="333333"/>
                </a:solidFill>
                <a:ea typeface="MS Gothic"/>
              </a:rPr>
              <a:t>; and &amp;</a:t>
            </a:r>
            <a:r>
              <a:rPr lang="en-US" sz="2200" i="1" dirty="0" err="1">
                <a:solidFill>
                  <a:srgbClr val="333333"/>
                </a:solidFill>
                <a:ea typeface="MS Gothic"/>
              </a:rPr>
              <a:t>quot</a:t>
            </a:r>
            <a:r>
              <a:rPr lang="en-US" sz="2200" i="1" dirty="0">
                <a:solidFill>
                  <a:srgbClr val="333333"/>
                </a:solidFill>
                <a:ea typeface="MS Gothic"/>
              </a:rPr>
              <a:t>;</a:t>
            </a:r>
            <a:r>
              <a:rPr lang="en-US" sz="2200" i="1" dirty="0" smtClean="0">
                <a:solidFill>
                  <a:srgbClr val="333333"/>
                </a:solidFill>
                <a:ea typeface="MS Gothic"/>
              </a:rPr>
              <a:t>.</a:t>
            </a:r>
          </a:p>
          <a:p>
            <a:pPr marL="800100" lvl="1" indent="-342900">
              <a:buSzPct val="25000"/>
              <a:buFont typeface="Wingdings" charset="2"/>
              <a:buChar char="u"/>
            </a:pPr>
            <a:r>
              <a:rPr lang="en-US" sz="2200" b="1" i="1" dirty="0">
                <a:solidFill>
                  <a:srgbClr val="333333"/>
                </a:solidFill>
                <a:ea typeface="MS Gothic"/>
              </a:rPr>
              <a:t>A BINARY property is recorded using Base64 encoding.</a:t>
            </a:r>
            <a:endParaRPr lang="en-US" sz="2200" b="1" i="1" dirty="0" smtClean="0">
              <a:solidFill>
                <a:srgbClr val="333333"/>
              </a:solidFill>
              <a:ea typeface="MS Gothic"/>
            </a:endParaRPr>
          </a:p>
        </p:txBody>
      </p:sp>
    </p:spTree>
    <p:extLst>
      <p:ext uri="{BB962C8B-B14F-4D97-AF65-F5344CB8AC3E}">
        <p14:creationId xmlns:p14="http://schemas.microsoft.com/office/powerpoint/2010/main" val="31208991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en-US" sz="2200" b="1" i="1" dirty="0" smtClean="0">
                <a:solidFill>
                  <a:srgbClr val="333333"/>
                </a:solidFill>
                <a:ea typeface="MS Gothic"/>
              </a:rPr>
              <a:t>2 types X</a:t>
            </a:r>
            <a:r>
              <a:rPr lang="fr-FR" sz="2200" b="1" i="1" dirty="0" smtClean="0">
                <a:solidFill>
                  <a:srgbClr val="333333"/>
                </a:solidFill>
                <a:ea typeface="MS Gothic"/>
              </a:rPr>
              <a:t>p</a:t>
            </a:r>
            <a:r>
              <a:rPr lang="en-US" sz="2200" b="1" i="1" dirty="0" err="1" smtClean="0">
                <a:solidFill>
                  <a:srgbClr val="333333"/>
                </a:solidFill>
                <a:ea typeface="MS Gothic"/>
              </a:rPr>
              <a:t>ath</a:t>
            </a:r>
            <a:r>
              <a:rPr lang="en-US" sz="2200" b="1" i="1" dirty="0" smtClean="0">
                <a:solidFill>
                  <a:srgbClr val="333333"/>
                </a:solidFill>
                <a:ea typeface="MS Gothic"/>
              </a:rPr>
              <a:t> and SQL</a:t>
            </a:r>
          </a:p>
          <a:p>
            <a:pPr marL="800100" lvl="1" indent="-342900">
              <a:buSzPct val="25000"/>
              <a:buFont typeface="Wingdings" charset="2"/>
              <a:buChar char="u"/>
            </a:pPr>
            <a:r>
              <a:rPr lang="en-US" sz="2200" b="1" i="1" dirty="0" smtClean="0">
                <a:solidFill>
                  <a:srgbClr val="333333"/>
                </a:solidFill>
                <a:ea typeface="MS Gothic"/>
              </a:rPr>
              <a:t>SQL</a:t>
            </a:r>
          </a:p>
          <a:p>
            <a:pPr marL="1257300" lvl="2" indent="-342900">
              <a:buSzPct val="25000"/>
              <a:buFont typeface="Wingdings" charset="2"/>
              <a:buChar char="u"/>
            </a:pPr>
            <a:r>
              <a:rPr lang="en-US" sz="2200" i="1" dirty="0">
                <a:solidFill>
                  <a:srgbClr val="333333"/>
                </a:solidFill>
                <a:ea typeface="MS Gothic"/>
              </a:rPr>
              <a:t>SQL queries can be thought of as working against a database view of the workspace being searched</a:t>
            </a:r>
            <a:r>
              <a:rPr lang="en-US" sz="2200" i="1" dirty="0" smtClean="0">
                <a:solidFill>
                  <a:srgbClr val="333333"/>
                </a:solidFill>
                <a:ea typeface="MS Gothic"/>
              </a:rPr>
              <a:t>.</a:t>
            </a:r>
            <a:endParaRPr lang="en-US" sz="2200" i="1" dirty="0">
              <a:solidFill>
                <a:srgbClr val="333333"/>
              </a:solidFill>
              <a:ea typeface="MS Gothic"/>
            </a:endParaRPr>
          </a:p>
          <a:p>
            <a:pPr marL="1257300" lvl="2" indent="-342900">
              <a:buSzPct val="25000"/>
              <a:buFont typeface="Wingdings" charset="2"/>
              <a:buChar char="u"/>
            </a:pPr>
            <a:r>
              <a:rPr lang="en-US" sz="2200" i="1" dirty="0">
                <a:solidFill>
                  <a:srgbClr val="333333"/>
                </a:solidFill>
                <a:ea typeface="MS Gothic"/>
              </a:rPr>
              <a:t>Each node type (primary or </a:t>
            </a:r>
            <a:r>
              <a:rPr lang="en-US" sz="2200" i="1" dirty="0" err="1">
                <a:solidFill>
                  <a:srgbClr val="333333"/>
                </a:solidFill>
                <a:ea typeface="MS Gothic"/>
              </a:rPr>
              <a:t>mixin</a:t>
            </a:r>
            <a:r>
              <a:rPr lang="en-US" sz="2200" i="1" dirty="0">
                <a:solidFill>
                  <a:srgbClr val="333333"/>
                </a:solidFill>
                <a:ea typeface="MS Gothic"/>
              </a:rPr>
              <a:t>) corresponds to a table</a:t>
            </a:r>
            <a:r>
              <a:rPr lang="en-US" sz="2200" i="1" dirty="0" smtClean="0">
                <a:solidFill>
                  <a:srgbClr val="333333"/>
                </a:solidFill>
                <a:ea typeface="MS Gothic"/>
              </a:rPr>
              <a:t>.</a:t>
            </a:r>
            <a:endParaRPr lang="en-US" sz="2200" i="1" dirty="0">
              <a:solidFill>
                <a:srgbClr val="333333"/>
              </a:solidFill>
              <a:ea typeface="MS Gothic"/>
            </a:endParaRPr>
          </a:p>
          <a:p>
            <a:pPr marL="1257300" lvl="2" indent="-342900">
              <a:buSzPct val="25000"/>
              <a:buFont typeface="Wingdings" charset="2"/>
              <a:buChar char="u"/>
            </a:pPr>
            <a:r>
              <a:rPr lang="en-US" sz="2200" i="1" dirty="0">
                <a:solidFill>
                  <a:srgbClr val="333333"/>
                </a:solidFill>
                <a:ea typeface="MS Gothic"/>
              </a:rPr>
              <a:t>Each column in the table corresponds to a property defined in or inherited by that node type</a:t>
            </a:r>
            <a:r>
              <a:rPr lang="en-US" sz="2200" i="1" dirty="0" smtClean="0">
                <a:solidFill>
                  <a:srgbClr val="333333"/>
                </a:solidFill>
                <a:ea typeface="MS Gothic"/>
              </a:rPr>
              <a:t>.</a:t>
            </a:r>
            <a:r>
              <a:rPr lang="en-US" sz="2200" i="1" dirty="0">
                <a:solidFill>
                  <a:srgbClr val="333333"/>
                </a:solidFill>
                <a:ea typeface="MS Gothic"/>
              </a:rPr>
              <a:t> Example: Querying the </a:t>
            </a:r>
            <a:r>
              <a:rPr lang="en-US" sz="2200" i="1" dirty="0" err="1">
                <a:solidFill>
                  <a:srgbClr val="333333"/>
                </a:solidFill>
                <a:ea typeface="MS Gothic"/>
              </a:rPr>
              <a:t>nt:base</a:t>
            </a:r>
            <a:r>
              <a:rPr lang="en-US" sz="2200" i="1" dirty="0">
                <a:solidFill>
                  <a:srgbClr val="333333"/>
                </a:solidFill>
                <a:ea typeface="MS Gothic"/>
              </a:rPr>
              <a:t> table will show all nodes in the workspace, but that table will be limited to the columns corresponding to the properties defined by </a:t>
            </a:r>
            <a:r>
              <a:rPr lang="en-US" sz="2200" i="1" dirty="0" err="1">
                <a:solidFill>
                  <a:srgbClr val="333333"/>
                </a:solidFill>
                <a:ea typeface="MS Gothic"/>
              </a:rPr>
              <a:t>nt:base</a:t>
            </a:r>
            <a:r>
              <a:rPr lang="en-US" sz="2200" i="1" dirty="0">
                <a:solidFill>
                  <a:srgbClr val="333333"/>
                </a:solidFill>
                <a:ea typeface="MS Gothic"/>
              </a:rPr>
              <a:t>: </a:t>
            </a:r>
            <a:r>
              <a:rPr lang="en-US" sz="2200" i="1" dirty="0" err="1">
                <a:solidFill>
                  <a:srgbClr val="333333"/>
                </a:solidFill>
                <a:ea typeface="MS Gothic"/>
              </a:rPr>
              <a:t>jcr:primaryType</a:t>
            </a:r>
            <a:r>
              <a:rPr lang="en-US" sz="2200" i="1" dirty="0">
                <a:solidFill>
                  <a:srgbClr val="333333"/>
                </a:solidFill>
                <a:ea typeface="MS Gothic"/>
              </a:rPr>
              <a:t> and </a:t>
            </a:r>
            <a:r>
              <a:rPr lang="en-US" sz="2200" i="1" dirty="0" err="1">
                <a:solidFill>
                  <a:srgbClr val="333333"/>
                </a:solidFill>
                <a:ea typeface="MS Gothic"/>
              </a:rPr>
              <a:t>jcr:mixinTypes</a:t>
            </a:r>
            <a:r>
              <a:rPr lang="en-US" sz="2200" i="1" dirty="0" smtClean="0">
                <a:solidFill>
                  <a:srgbClr val="333333"/>
                </a:solidFill>
                <a:ea typeface="MS Gothic"/>
              </a:rPr>
              <a:t>.</a:t>
            </a:r>
            <a:endParaRPr lang="en-US" sz="2200" i="1" dirty="0">
              <a:solidFill>
                <a:srgbClr val="333333"/>
              </a:solidFill>
              <a:ea typeface="MS Gothic"/>
            </a:endParaRPr>
          </a:p>
          <a:p>
            <a:pPr marL="1257300" lvl="2" indent="-342900">
              <a:buSzPct val="25000"/>
              <a:buFont typeface="Wingdings" charset="2"/>
              <a:buChar char="u"/>
            </a:pPr>
            <a:r>
              <a:rPr lang="en-US" sz="2200" i="1" dirty="0">
                <a:solidFill>
                  <a:srgbClr val="333333"/>
                </a:solidFill>
                <a:ea typeface="MS Gothic"/>
              </a:rPr>
              <a:t>Each row corresponds to a node in the workspace</a:t>
            </a:r>
            <a:r>
              <a:rPr lang="en-US" sz="2200" i="1" dirty="0" smtClean="0">
                <a:solidFill>
                  <a:srgbClr val="333333"/>
                </a:solidFill>
                <a:ea typeface="MS Gothic"/>
              </a:rPr>
              <a:t>.</a:t>
            </a:r>
          </a:p>
          <a:p>
            <a:pPr marL="342900" indent="-342900">
              <a:lnSpc>
                <a:spcPct val="100000"/>
              </a:lnSpc>
              <a:buSzPct val="25000"/>
              <a:buFont typeface="Wingdings" charset="2"/>
              <a:buChar char="u"/>
            </a:pPr>
            <a:r>
              <a:rPr lang="en-US" sz="2200" b="1" i="1" dirty="0" smtClean="0">
                <a:solidFill>
                  <a:srgbClr val="333333"/>
                </a:solidFill>
                <a:ea typeface="MS Gothic"/>
              </a:rPr>
              <a:t>Use them only if direct API calls cannot fulfill your requirements (slower)</a:t>
            </a:r>
            <a:endParaRPr lang="en-US" sz="2200" b="1" i="1" dirty="0">
              <a:solidFill>
                <a:srgbClr val="333333"/>
              </a:solidFill>
              <a:ea typeface="MS Gothic"/>
            </a:endParaRPr>
          </a:p>
          <a:p>
            <a:pPr marL="342900" indent="-342900">
              <a:lnSpc>
                <a:spcPct val="100000"/>
              </a:lnSpc>
              <a:buSzPct val="25000"/>
              <a:buFont typeface="Wingdings" charset="2"/>
              <a:buChar char="u"/>
            </a:pPr>
            <a:endParaRPr lang="en-US" sz="2200" b="1" i="1" dirty="0" smtClean="0">
              <a:solidFill>
                <a:srgbClr val="333333"/>
              </a:solidFill>
              <a:ea typeface="MS Gothic"/>
            </a:endParaRPr>
          </a:p>
        </p:txBody>
      </p:sp>
    </p:spTree>
    <p:extLst>
      <p:ext uri="{BB962C8B-B14F-4D97-AF65-F5344CB8AC3E}">
        <p14:creationId xmlns:p14="http://schemas.microsoft.com/office/powerpoint/2010/main" val="1006981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a:t>
            </a:r>
            <a:r>
              <a:rPr lang="fr-FR" sz="2400" b="1" dirty="0" err="1" smtClean="0"/>
              <a:t>Column</a:t>
            </a:r>
            <a:r>
              <a:rPr lang="fr-FR" sz="2400" b="1" dirty="0" smtClean="0"/>
              <a:t> </a:t>
            </a:r>
            <a:r>
              <a:rPr lang="fr-FR" sz="2400" b="1" dirty="0" err="1" smtClean="0"/>
              <a:t>Specifier</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4"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325" y="2073151"/>
            <a:ext cx="7965485" cy="391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4793914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Type </a:t>
            </a:r>
            <a:r>
              <a:rPr lang="fr-FR" sz="2400" b="1" dirty="0" err="1" smtClean="0"/>
              <a:t>Constraint</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2303321"/>
            <a:ext cx="8000821" cy="318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6188048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a:t>
            </a:r>
            <a:r>
              <a:rPr lang="fr-FR" sz="2400" b="1" dirty="0" err="1" smtClean="0"/>
              <a:t>Property</a:t>
            </a:r>
            <a:r>
              <a:rPr lang="fr-FR" sz="2400" b="1" dirty="0" smtClean="0"/>
              <a:t> </a:t>
            </a:r>
            <a:r>
              <a:rPr lang="fr-FR" sz="2400" b="1" dirty="0" err="1" smtClean="0"/>
              <a:t>Constraints</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1922360"/>
            <a:ext cx="7488673" cy="480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12888475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Exact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160460"/>
            <a:ext cx="788948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472659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JCR advanced concepts</a:t>
            </a:r>
          </a:p>
          <a:p>
            <a:pPr marL="914400" lvl="1" indent="-457200">
              <a:lnSpc>
                <a:spcPct val="100000"/>
              </a:lnSpc>
              <a:buSzPct val="25000"/>
              <a:buFont typeface="Wingdings" charset="2"/>
              <a:buChar char="u"/>
            </a:pPr>
            <a:r>
              <a:rPr lang="en-US" sz="3600" b="1" i="1" dirty="0" err="1">
                <a:solidFill>
                  <a:srgbClr val="4C4C4C"/>
                </a:solidFill>
                <a:latin typeface="+mj-lt"/>
                <a:ea typeface="MS Gothic"/>
              </a:rPr>
              <a:t>eXo</a:t>
            </a:r>
            <a:r>
              <a:rPr lang="en-US" sz="3600" b="1" i="1" dirty="0">
                <a:solidFill>
                  <a:srgbClr val="4C4C4C"/>
                </a:solidFill>
                <a:latin typeface="+mj-lt"/>
                <a:ea typeface="MS Gothic"/>
              </a:rPr>
              <a:t> Kernel’s advanced concepts</a:t>
            </a:r>
          </a:p>
          <a:p>
            <a:pPr marL="914400" lvl="1" indent="-457200">
              <a:lnSpc>
                <a:spcPct val="100000"/>
              </a:lnSpc>
              <a:buSzPct val="25000"/>
              <a:buFont typeface="Wingdings" charset="2"/>
              <a:buChar char="u"/>
            </a:pPr>
            <a:r>
              <a:rPr lang="en-US" sz="3600" b="1" i="1" dirty="0">
                <a:solidFill>
                  <a:srgbClr val="4C4C4C"/>
                </a:solidFill>
                <a:latin typeface="+mj-lt"/>
                <a:ea typeface="MS Gothic"/>
              </a:rPr>
              <a:t>Data structure, storage strategies</a:t>
            </a:r>
          </a:p>
          <a:p>
            <a:pPr marL="914400" lvl="1" indent="-457200">
              <a:lnSpc>
                <a:spcPct val="100000"/>
              </a:lnSpc>
              <a:buSzPct val="25000"/>
              <a:buFont typeface="Wingdings" charset="2"/>
              <a:buChar char="u"/>
            </a:pPr>
            <a:r>
              <a:rPr lang="en-US" sz="3600" b="1" i="1" dirty="0">
                <a:solidFill>
                  <a:srgbClr val="4C4C4C"/>
                </a:solidFill>
                <a:latin typeface="+mj-lt"/>
                <a:ea typeface="MS Gothic"/>
              </a:rPr>
              <a:t>Creating unit tests</a:t>
            </a:r>
          </a:p>
          <a:p>
            <a:pPr marL="914400" lvl="1" indent="-457200">
              <a:lnSpc>
                <a:spcPct val="100000"/>
              </a:lnSpc>
              <a:buSzPct val="25000"/>
              <a:buFont typeface="Wingdings" charset="2"/>
              <a:buChar char="u"/>
            </a:pPr>
            <a:r>
              <a:rPr lang="en-US" sz="3600" b="1" i="1" dirty="0">
                <a:solidFill>
                  <a:srgbClr val="4C4C4C"/>
                </a:solidFill>
                <a:latin typeface="+mj-lt"/>
                <a:ea typeface="MS Gothic"/>
              </a:rPr>
              <a:t>Common </a:t>
            </a:r>
            <a:r>
              <a:rPr lang="en-US" sz="3600" b="1" i="1" dirty="0" smtClean="0">
                <a:solidFill>
                  <a:srgbClr val="4C4C4C"/>
                </a:solidFill>
                <a:latin typeface="+mj-lt"/>
                <a:ea typeface="MS Gothic"/>
              </a:rPr>
              <a:t>pitfalls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Child </a:t>
            </a:r>
            <a:r>
              <a:rPr lang="fr-FR" sz="2400" b="1" dirty="0" err="1" smtClean="0"/>
              <a:t>nodes</a:t>
            </a:r>
            <a:r>
              <a:rPr lang="fr-FR" sz="2400" b="1" dirty="0" smtClean="0"/>
              <a:t>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2074222"/>
            <a:ext cx="8229600" cy="436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501229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Descendants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2323939"/>
            <a:ext cx="8229600" cy="411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4612580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Descendants or self </a:t>
            </a:r>
            <a:r>
              <a:rPr lang="fr-FR" sz="2400" b="1" dirty="0" err="1" smtClean="0"/>
              <a:t>path</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650" y="2170138"/>
            <a:ext cx="7901456" cy="426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5038891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smtClean="0"/>
              <a:t>Queries</a:t>
            </a:r>
            <a:r>
              <a:rPr lang="fr-FR" sz="2400" b="1" dirty="0" smtClean="0"/>
              <a:t>: </a:t>
            </a:r>
            <a:r>
              <a:rPr lang="fr-FR" sz="2400" b="1" dirty="0" err="1" smtClean="0"/>
              <a:t>Ordering</a:t>
            </a:r>
            <a:r>
              <a:rPr lang="fr-FR" sz="2400" b="1" dirty="0" smtClean="0"/>
              <a:t> </a:t>
            </a:r>
            <a:r>
              <a:rPr lang="fr-FR" sz="2400" b="1" dirty="0" err="1" smtClean="0"/>
              <a:t>Specifier</a:t>
            </a:r>
            <a:endParaRPr lang="ro-RO" sz="2400" b="1" dirty="0" smtClean="0"/>
          </a:p>
          <a:p>
            <a:pPr>
              <a:lnSpc>
                <a:spcPct val="100000"/>
              </a:lnSpc>
              <a:buSzPct val="25000"/>
            </a:pPr>
            <a:endParaRPr lang="en-GB" sz="2400" b="1" dirty="0"/>
          </a:p>
          <a:p>
            <a:pPr>
              <a:lnSpc>
                <a:spcPct val="100000"/>
              </a:lnSpc>
              <a:buSzPct val="25000"/>
            </a:pPr>
            <a:endParaRPr lang="en-US" sz="2200" b="1" i="1" dirty="0" smtClean="0">
              <a:solidFill>
                <a:srgbClr val="333333"/>
              </a:solidFill>
              <a:ea typeface="MS Gothic"/>
            </a:endParaRPr>
          </a:p>
        </p:txBody>
      </p:sp>
      <p:pic>
        <p:nvPicPr>
          <p:cNvPr id="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1898215"/>
            <a:ext cx="7515919" cy="454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1216509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a:t>Queries</a:t>
            </a:r>
            <a:r>
              <a:rPr lang="fr-FR" sz="2400" b="1" dirty="0"/>
              <a:t>: </a:t>
            </a:r>
            <a:r>
              <a:rPr lang="fr-FR" sz="2400" b="1" dirty="0" err="1" smtClean="0"/>
              <a:t>Like</a:t>
            </a:r>
            <a:r>
              <a:rPr lang="fr-FR" sz="2400" b="1" dirty="0" smtClean="0"/>
              <a:t> and </a:t>
            </a:r>
            <a:r>
              <a:rPr lang="fr-FR" sz="2400" b="1" dirty="0" err="1" smtClean="0"/>
              <a:t>Contains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fi-FI" sz="2200" b="1" i="1" dirty="0" err="1" smtClean="0">
                <a:solidFill>
                  <a:srgbClr val="333333"/>
                </a:solidFill>
                <a:ea typeface="MS Gothic"/>
              </a:rPr>
              <a:t>Like</a:t>
            </a:r>
            <a:endParaRPr lang="en-US" sz="2200" b="1" i="1" dirty="0" smtClean="0">
              <a:solidFill>
                <a:srgbClr val="333333"/>
              </a:solidFill>
              <a:ea typeface="MS Gothic"/>
            </a:endParaRPr>
          </a:p>
          <a:p>
            <a:pPr marL="800100" lvl="1" indent="-342900">
              <a:buSzPct val="25000"/>
              <a:buFont typeface="Wingdings" charset="2"/>
              <a:buChar char="u"/>
            </a:pPr>
            <a:r>
              <a:rPr lang="en-US" sz="2200" b="1" i="1" dirty="0" smtClean="0">
                <a:solidFill>
                  <a:srgbClr val="333333"/>
                </a:solidFill>
                <a:ea typeface="MS Gothic"/>
              </a:rPr>
              <a:t>SQL: </a:t>
            </a:r>
            <a:r>
              <a:rPr lang="fr-FR" sz="2200" i="1" dirty="0" err="1" smtClean="0">
                <a:solidFill>
                  <a:srgbClr val="333333"/>
                </a:solidFill>
                <a:ea typeface="MS Gothic"/>
              </a:rPr>
              <a:t>title</a:t>
            </a:r>
            <a:r>
              <a:rPr lang="fr-FR" sz="2200" i="1" dirty="0" smtClean="0">
                <a:solidFill>
                  <a:srgbClr val="333333"/>
                </a:solidFill>
                <a:ea typeface="MS Gothic"/>
              </a:rPr>
              <a:t> </a:t>
            </a:r>
            <a:r>
              <a:rPr lang="fr-FR" sz="2200" i="1" dirty="0">
                <a:solidFill>
                  <a:srgbClr val="333333"/>
                </a:solidFill>
                <a:ea typeface="MS Gothic"/>
              </a:rPr>
              <a:t>LIKE '%Java%'</a:t>
            </a:r>
            <a:endParaRPr lang="en-US" sz="2200" i="1" dirty="0" smtClean="0">
              <a:solidFill>
                <a:srgbClr val="333333"/>
              </a:solidFill>
              <a:ea typeface="MS Gothic"/>
            </a:endParaRPr>
          </a:p>
          <a:p>
            <a:pPr marL="800100" lvl="1" indent="-342900">
              <a:buSzPct val="25000"/>
              <a:buFont typeface="Wingdings" charset="2"/>
              <a:buChar char="u"/>
            </a:pPr>
            <a:r>
              <a:rPr lang="en-US" sz="2200" b="1" i="1" dirty="0" smtClean="0">
                <a:solidFill>
                  <a:srgbClr val="333333"/>
                </a:solidFill>
                <a:ea typeface="MS Gothic"/>
              </a:rPr>
              <a:t>XPATH: </a:t>
            </a:r>
            <a:r>
              <a:rPr lang="pl-PL" sz="2200" i="1" dirty="0" err="1">
                <a:solidFill>
                  <a:srgbClr val="333333"/>
                </a:solidFill>
                <a:ea typeface="MS Gothic"/>
              </a:rPr>
              <a:t>jcr:like</a:t>
            </a:r>
            <a:r>
              <a:rPr lang="pl-PL" sz="2200" i="1" dirty="0">
                <a:solidFill>
                  <a:srgbClr val="333333"/>
                </a:solidFill>
                <a:ea typeface="MS Gothic"/>
              </a:rPr>
              <a:t>(@</a:t>
            </a:r>
            <a:r>
              <a:rPr lang="pl-PL" sz="2200" i="1" dirty="0" err="1">
                <a:solidFill>
                  <a:srgbClr val="333333"/>
                </a:solidFill>
                <a:ea typeface="MS Gothic"/>
              </a:rPr>
              <a:t>title</a:t>
            </a:r>
            <a:r>
              <a:rPr lang="pl-PL" sz="2200" i="1" dirty="0">
                <a:solidFill>
                  <a:srgbClr val="333333"/>
                </a:solidFill>
                <a:ea typeface="MS Gothic"/>
              </a:rPr>
              <a:t>,'%Java</a:t>
            </a:r>
            <a:r>
              <a:rPr lang="pl-PL" sz="2200" i="1" dirty="0" smtClean="0">
                <a:solidFill>
                  <a:srgbClr val="333333"/>
                </a:solidFill>
                <a:ea typeface="MS Gothic"/>
              </a:rPr>
              <a:t>%’)</a:t>
            </a:r>
            <a:endParaRPr lang="en-US" sz="2200" i="1" dirty="0" smtClean="0">
              <a:solidFill>
                <a:srgbClr val="333333"/>
              </a:solidFill>
              <a:ea typeface="MS Gothic"/>
            </a:endParaRPr>
          </a:p>
          <a:p>
            <a:pPr marL="342900" indent="-342900">
              <a:buSzPct val="25000"/>
              <a:buFont typeface="Wingdings" charset="2"/>
              <a:buChar char="u"/>
            </a:pPr>
            <a:r>
              <a:rPr lang="en-US" sz="2200" b="1" i="1" dirty="0" smtClean="0">
                <a:solidFill>
                  <a:srgbClr val="333333"/>
                </a:solidFill>
                <a:ea typeface="MS Gothic"/>
              </a:rPr>
              <a:t>Contains</a:t>
            </a:r>
          </a:p>
          <a:p>
            <a:pPr marL="800100" lvl="1" indent="-342900">
              <a:buSzPct val="25000"/>
              <a:buFont typeface="Wingdings" charset="2"/>
              <a:buChar char="u"/>
            </a:pPr>
            <a:r>
              <a:rPr lang="en-US" sz="2200" b="1" i="1" dirty="0" smtClean="0">
                <a:solidFill>
                  <a:srgbClr val="333333"/>
                </a:solidFill>
                <a:ea typeface="MS Gothic"/>
              </a:rPr>
              <a:t>SQL </a:t>
            </a:r>
          </a:p>
          <a:p>
            <a:pPr marL="1257300" lvl="2" indent="-342900">
              <a:buSzPct val="25000"/>
              <a:buFont typeface="Wingdings" charset="2"/>
              <a:buChar char="u"/>
            </a:pPr>
            <a:r>
              <a:rPr lang="en-US" sz="2200" b="1" i="1" dirty="0" smtClean="0">
                <a:solidFill>
                  <a:srgbClr val="333333"/>
                </a:solidFill>
                <a:ea typeface="MS Gothic"/>
              </a:rPr>
              <a:t>All Node content: </a:t>
            </a:r>
            <a:r>
              <a:rPr lang="fr-FR" sz="2200" i="1" dirty="0" err="1" smtClean="0">
                <a:solidFill>
                  <a:srgbClr val="333333"/>
                </a:solidFill>
                <a:ea typeface="MS Gothic"/>
              </a:rPr>
              <a:t>contains</a:t>
            </a:r>
            <a:r>
              <a:rPr lang="fr-FR" sz="2200" i="1" dirty="0">
                <a:solidFill>
                  <a:srgbClr val="333333"/>
                </a:solidFill>
                <a:ea typeface="MS Gothic"/>
              </a:rPr>
              <a:t>(*, 'JSR 170'</a:t>
            </a:r>
            <a:r>
              <a:rPr lang="fr-FR" sz="2200" i="1" dirty="0" smtClean="0">
                <a:solidFill>
                  <a:srgbClr val="333333"/>
                </a:solidFill>
                <a:ea typeface="MS Gothic"/>
              </a:rPr>
              <a:t>)</a:t>
            </a:r>
          </a:p>
          <a:p>
            <a:pPr marL="1257300" lvl="2" indent="-342900">
              <a:buSzPct val="25000"/>
              <a:buFont typeface="Wingdings" charset="2"/>
              <a:buChar char="u"/>
            </a:pPr>
            <a:r>
              <a:rPr lang="en-US" sz="2200" b="1" i="1" dirty="0" smtClean="0">
                <a:solidFill>
                  <a:srgbClr val="333333"/>
                </a:solidFill>
                <a:ea typeface="MS Gothic"/>
              </a:rPr>
              <a:t>Single property</a:t>
            </a:r>
            <a:r>
              <a:rPr lang="en-US" sz="2200" i="1" dirty="0" smtClean="0">
                <a:solidFill>
                  <a:srgbClr val="333333"/>
                </a:solidFill>
                <a:ea typeface="MS Gothic"/>
              </a:rPr>
              <a:t>: </a:t>
            </a:r>
            <a:r>
              <a:rPr lang="tr-TR" sz="2200" i="1" dirty="0" err="1">
                <a:solidFill>
                  <a:srgbClr val="333333"/>
                </a:solidFill>
                <a:ea typeface="MS Gothic"/>
              </a:rPr>
              <a:t>contains</a:t>
            </a:r>
            <a:r>
              <a:rPr lang="tr-TR" sz="2200" i="1" dirty="0">
                <a:solidFill>
                  <a:srgbClr val="333333"/>
                </a:solidFill>
                <a:ea typeface="MS Gothic"/>
              </a:rPr>
              <a:t>(@</a:t>
            </a:r>
            <a:r>
              <a:rPr lang="tr-TR" sz="2200" i="1" dirty="0" err="1">
                <a:solidFill>
                  <a:srgbClr val="333333"/>
                </a:solidFill>
                <a:ea typeface="MS Gothic"/>
              </a:rPr>
              <a:t>myapp:title</a:t>
            </a:r>
            <a:r>
              <a:rPr lang="tr-TR" sz="2200" i="1" dirty="0">
                <a:solidFill>
                  <a:srgbClr val="333333"/>
                </a:solidFill>
                <a:ea typeface="MS Gothic"/>
              </a:rPr>
              <a:t>, 'JSR 170')</a:t>
            </a:r>
            <a:endParaRPr lang="en-US" sz="2200" i="1" dirty="0">
              <a:solidFill>
                <a:srgbClr val="333333"/>
              </a:solidFill>
              <a:ea typeface="MS Gothic"/>
            </a:endParaRPr>
          </a:p>
          <a:p>
            <a:pPr marL="800100" lvl="1" indent="-342900">
              <a:buSzPct val="25000"/>
              <a:buFont typeface="Wingdings" charset="2"/>
              <a:buChar char="u"/>
            </a:pPr>
            <a:r>
              <a:rPr lang="en-US" sz="2200" b="1" i="1" dirty="0" smtClean="0">
                <a:solidFill>
                  <a:srgbClr val="333333"/>
                </a:solidFill>
                <a:ea typeface="MS Gothic"/>
              </a:rPr>
              <a:t>XPATH</a:t>
            </a:r>
          </a:p>
          <a:p>
            <a:pPr marL="1257300" lvl="2" indent="-342900">
              <a:buSzPct val="25000"/>
              <a:buFont typeface="Wingdings" charset="2"/>
              <a:buChar char="u"/>
            </a:pPr>
            <a:r>
              <a:rPr lang="en-US" sz="2200" b="1" i="1" dirty="0">
                <a:solidFill>
                  <a:srgbClr val="333333"/>
                </a:solidFill>
                <a:ea typeface="MS Gothic"/>
              </a:rPr>
              <a:t>All Node content: </a:t>
            </a:r>
            <a:r>
              <a:rPr lang="fr-FR" sz="2200" i="1" dirty="0" err="1">
                <a:solidFill>
                  <a:srgbClr val="333333"/>
                </a:solidFill>
                <a:ea typeface="MS Gothic"/>
              </a:rPr>
              <a:t>jcr:contains</a:t>
            </a:r>
            <a:r>
              <a:rPr lang="fr-FR" sz="2200" i="1" dirty="0">
                <a:solidFill>
                  <a:srgbClr val="333333"/>
                </a:solidFill>
                <a:ea typeface="MS Gothic"/>
              </a:rPr>
              <a:t>(., 'JSR 170')</a:t>
            </a:r>
          </a:p>
          <a:p>
            <a:pPr marL="1257300" lvl="2" indent="-342900">
              <a:buSzPct val="25000"/>
              <a:buFont typeface="Wingdings" charset="2"/>
              <a:buChar char="u"/>
            </a:pPr>
            <a:r>
              <a:rPr lang="en-US" sz="2200" b="1" i="1" dirty="0">
                <a:solidFill>
                  <a:srgbClr val="333333"/>
                </a:solidFill>
                <a:ea typeface="MS Gothic"/>
              </a:rPr>
              <a:t>Single property</a:t>
            </a:r>
            <a:r>
              <a:rPr lang="en-US" sz="2200" i="1" dirty="0">
                <a:solidFill>
                  <a:srgbClr val="333333"/>
                </a:solidFill>
                <a:ea typeface="MS Gothic"/>
              </a:rPr>
              <a:t>: </a:t>
            </a:r>
            <a:r>
              <a:rPr lang="tr-TR" sz="2200" i="1" dirty="0" err="1">
                <a:solidFill>
                  <a:srgbClr val="333333"/>
                </a:solidFill>
                <a:ea typeface="MS Gothic"/>
              </a:rPr>
              <a:t>jcr:contains</a:t>
            </a:r>
            <a:r>
              <a:rPr lang="tr-TR" sz="2200" i="1" dirty="0">
                <a:solidFill>
                  <a:srgbClr val="333333"/>
                </a:solidFill>
                <a:ea typeface="MS Gothic"/>
              </a:rPr>
              <a:t>(@</a:t>
            </a:r>
            <a:r>
              <a:rPr lang="tr-TR" sz="2200" i="1" dirty="0" err="1">
                <a:solidFill>
                  <a:srgbClr val="333333"/>
                </a:solidFill>
                <a:ea typeface="MS Gothic"/>
              </a:rPr>
              <a:t>myapp:title</a:t>
            </a:r>
            <a:r>
              <a:rPr lang="tr-TR" sz="2200" i="1" dirty="0">
                <a:solidFill>
                  <a:srgbClr val="333333"/>
                </a:solidFill>
                <a:ea typeface="MS Gothic"/>
              </a:rPr>
              <a:t>, 'JSR </a:t>
            </a:r>
            <a:r>
              <a:rPr lang="tr-TR" sz="2200" i="1" dirty="0" smtClean="0">
                <a:solidFill>
                  <a:srgbClr val="333333"/>
                </a:solidFill>
                <a:ea typeface="MS Gothic"/>
              </a:rPr>
              <a:t>170’)</a:t>
            </a:r>
            <a:endParaRPr lang="en-US" sz="2200" i="1" dirty="0">
              <a:solidFill>
                <a:srgbClr val="333333"/>
              </a:solidFill>
              <a:ea typeface="MS Gothic"/>
            </a:endParaRPr>
          </a:p>
          <a:p>
            <a:pPr>
              <a:buSzPct val="25000"/>
            </a:pPr>
            <a:endParaRPr lang="en-US" sz="2200" b="1" i="1" dirty="0" smtClean="0">
              <a:solidFill>
                <a:srgbClr val="333333"/>
              </a:solidFill>
              <a:ea typeface="MS Gothic"/>
            </a:endParaRPr>
          </a:p>
        </p:txBody>
      </p:sp>
    </p:spTree>
    <p:extLst>
      <p:ext uri="{BB962C8B-B14F-4D97-AF65-F5344CB8AC3E}">
        <p14:creationId xmlns:p14="http://schemas.microsoft.com/office/powerpoint/2010/main" val="21595096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a:t>
            </a:r>
            <a:r>
              <a:rPr lang="fr-FR" sz="2400" b="1" dirty="0" err="1"/>
              <a:t>Queries</a:t>
            </a:r>
            <a:r>
              <a:rPr lang="fr-FR" sz="2400" b="1" dirty="0"/>
              <a:t>: </a:t>
            </a:r>
            <a:r>
              <a:rPr lang="fr-FR" sz="2400" b="1" dirty="0" smtClean="0"/>
              <a:t>Java Code</a:t>
            </a:r>
            <a:endParaRPr lang="ro-RO" sz="2400" b="1" dirty="0" smtClean="0"/>
          </a:p>
          <a:p>
            <a:pPr>
              <a:lnSpc>
                <a:spcPct val="100000"/>
              </a:lnSpc>
              <a:buSzPct val="25000"/>
            </a:pPr>
            <a:endParaRPr lang="en-GB" sz="2400" b="1" dirty="0"/>
          </a:p>
          <a:p>
            <a:pPr>
              <a:buSzPct val="25000"/>
            </a:pPr>
            <a:r>
              <a:rPr lang="en-US" sz="2000" b="1" i="1" dirty="0" err="1">
                <a:solidFill>
                  <a:srgbClr val="333333"/>
                </a:solidFill>
                <a:latin typeface="Monaco"/>
                <a:ea typeface="MS Gothic"/>
                <a:cs typeface="Monaco"/>
              </a:rPr>
              <a:t>QueryManager</a:t>
            </a:r>
            <a:r>
              <a:rPr lang="en-US" sz="2000" b="1" i="1" dirty="0">
                <a:solidFill>
                  <a:srgbClr val="333333"/>
                </a:solidFill>
                <a:latin typeface="Monaco"/>
                <a:ea typeface="MS Gothic"/>
                <a:cs typeface="Monaco"/>
              </a:rPr>
              <a:t> </a:t>
            </a:r>
            <a:r>
              <a:rPr lang="en-US" sz="2000" b="1" i="1" dirty="0" err="1">
                <a:solidFill>
                  <a:srgbClr val="333333"/>
                </a:solidFill>
                <a:latin typeface="Monaco"/>
                <a:ea typeface="MS Gothic"/>
                <a:cs typeface="Monaco"/>
              </a:rPr>
              <a:t>qm</a:t>
            </a:r>
            <a:r>
              <a:rPr lang="en-US" sz="2000" b="1" i="1" dirty="0">
                <a:solidFill>
                  <a:srgbClr val="333333"/>
                </a:solidFill>
                <a:latin typeface="Monaco"/>
                <a:ea typeface="MS Gothic"/>
                <a:cs typeface="Monaco"/>
              </a:rPr>
              <a:t> = </a:t>
            </a:r>
            <a:r>
              <a:rPr lang="en-US" sz="2000" b="1" i="1" dirty="0" err="1">
                <a:solidFill>
                  <a:srgbClr val="333333"/>
                </a:solidFill>
                <a:latin typeface="Monaco"/>
                <a:ea typeface="MS Gothic"/>
                <a:cs typeface="Monaco"/>
              </a:rPr>
              <a:t>jcrSession.getWorkspace</a:t>
            </a:r>
            <a:r>
              <a:rPr lang="en-US" sz="2000" b="1" i="1" dirty="0">
                <a:solidFill>
                  <a:srgbClr val="333333"/>
                </a:solidFill>
                <a:latin typeface="Monaco"/>
                <a:ea typeface="MS Gothic"/>
                <a:cs typeface="Monaco"/>
              </a:rPr>
              <a:t>().</a:t>
            </a:r>
            <a:r>
              <a:rPr lang="en-US" sz="2000" b="1" i="1" dirty="0" err="1">
                <a:solidFill>
                  <a:srgbClr val="333333"/>
                </a:solidFill>
                <a:latin typeface="Monaco"/>
                <a:ea typeface="MS Gothic"/>
                <a:cs typeface="Monaco"/>
              </a:rPr>
              <a:t>getQueryManager</a:t>
            </a:r>
            <a:r>
              <a:rPr lang="en-US" sz="2000" b="1" i="1" dirty="0">
                <a:solidFill>
                  <a:srgbClr val="333333"/>
                </a:solidFill>
                <a:latin typeface="Monaco"/>
                <a:ea typeface="MS Gothic"/>
                <a:cs typeface="Monaco"/>
              </a:rPr>
              <a:t>()</a:t>
            </a:r>
            <a:r>
              <a:rPr lang="en-US" sz="2000" b="1" i="1" dirty="0" smtClean="0">
                <a:solidFill>
                  <a:srgbClr val="333333"/>
                </a:solidFill>
                <a:latin typeface="Monaco"/>
                <a:ea typeface="MS Gothic"/>
                <a:cs typeface="Monaco"/>
              </a:rPr>
              <a:t>;</a:t>
            </a:r>
            <a:endParaRPr lang="en-US" sz="2000" b="1" i="1" dirty="0">
              <a:solidFill>
                <a:srgbClr val="333333"/>
              </a:solidFill>
              <a:latin typeface="Monaco"/>
              <a:ea typeface="MS Gothic"/>
              <a:cs typeface="Monaco"/>
            </a:endParaRPr>
          </a:p>
          <a:p>
            <a:pPr>
              <a:buSzPct val="25000"/>
            </a:pPr>
            <a:r>
              <a:rPr lang="en-US" sz="2000" b="1" i="1" dirty="0">
                <a:solidFill>
                  <a:srgbClr val="333333"/>
                </a:solidFill>
                <a:latin typeface="Monaco"/>
                <a:ea typeface="MS Gothic"/>
                <a:cs typeface="Monaco"/>
              </a:rPr>
              <a:t>Query q = </a:t>
            </a:r>
            <a:r>
              <a:rPr lang="en-US" sz="2000" b="1" i="1" dirty="0" err="1">
                <a:solidFill>
                  <a:srgbClr val="333333"/>
                </a:solidFill>
                <a:latin typeface="Monaco"/>
                <a:ea typeface="MS Gothic"/>
                <a:cs typeface="Monaco"/>
              </a:rPr>
              <a:t>qm.createQuery</a:t>
            </a:r>
            <a:r>
              <a:rPr lang="en-US" sz="2000" b="1" i="1" dirty="0">
                <a:solidFill>
                  <a:srgbClr val="333333"/>
                </a:solidFill>
                <a:latin typeface="Monaco"/>
                <a:ea typeface="MS Gothic"/>
                <a:cs typeface="Monaco"/>
              </a:rPr>
              <a:t>("select * from </a:t>
            </a:r>
            <a:r>
              <a:rPr lang="en-US" sz="2000" b="1" i="1" dirty="0" err="1">
                <a:solidFill>
                  <a:srgbClr val="333333"/>
                </a:solidFill>
                <a:latin typeface="Monaco"/>
                <a:ea typeface="MS Gothic"/>
                <a:cs typeface="Monaco"/>
              </a:rPr>
              <a:t>exo:article</a:t>
            </a:r>
            <a:r>
              <a:rPr lang="en-US" sz="2000" b="1" i="1" dirty="0">
                <a:solidFill>
                  <a:srgbClr val="333333"/>
                </a:solidFill>
                <a:latin typeface="Monaco"/>
                <a:ea typeface="MS Gothic"/>
                <a:cs typeface="Monaco"/>
              </a:rPr>
              <a:t>", </a:t>
            </a:r>
            <a:r>
              <a:rPr lang="en-US" sz="2000" b="1" i="1" dirty="0" err="1">
                <a:solidFill>
                  <a:srgbClr val="333333"/>
                </a:solidFill>
                <a:latin typeface="Monaco"/>
                <a:ea typeface="MS Gothic"/>
                <a:cs typeface="Monaco"/>
              </a:rPr>
              <a:t>Query.SQL</a:t>
            </a:r>
            <a:r>
              <a:rPr lang="en-US" sz="2000" b="1" i="1" dirty="0" smtClean="0">
                <a:solidFill>
                  <a:srgbClr val="333333"/>
                </a:solidFill>
                <a:latin typeface="Monaco"/>
                <a:ea typeface="MS Gothic"/>
                <a:cs typeface="Monaco"/>
              </a:rPr>
              <a:t>)</a:t>
            </a:r>
            <a:endParaRPr lang="en-US" sz="2000" b="1" i="1" dirty="0">
              <a:solidFill>
                <a:srgbClr val="333333"/>
              </a:solidFill>
              <a:latin typeface="Monaco"/>
              <a:ea typeface="MS Gothic"/>
              <a:cs typeface="Monaco"/>
            </a:endParaRPr>
          </a:p>
          <a:p>
            <a:pPr>
              <a:buSzPct val="25000"/>
            </a:pPr>
            <a:r>
              <a:rPr lang="en-US" sz="2000" b="1" i="1" dirty="0" err="1">
                <a:solidFill>
                  <a:srgbClr val="333333"/>
                </a:solidFill>
                <a:latin typeface="Monaco"/>
                <a:ea typeface="MS Gothic"/>
                <a:cs typeface="Monaco"/>
              </a:rPr>
              <a:t>NodeIterator</a:t>
            </a:r>
            <a:r>
              <a:rPr lang="en-US" sz="2000" b="1" i="1" dirty="0">
                <a:solidFill>
                  <a:srgbClr val="333333"/>
                </a:solidFill>
                <a:latin typeface="Monaco"/>
                <a:ea typeface="MS Gothic"/>
                <a:cs typeface="Monaco"/>
              </a:rPr>
              <a:t> </a:t>
            </a:r>
            <a:r>
              <a:rPr lang="en-US" sz="2000" b="1" i="1" dirty="0" err="1">
                <a:solidFill>
                  <a:srgbClr val="333333"/>
                </a:solidFill>
                <a:latin typeface="Monaco"/>
                <a:ea typeface="MS Gothic"/>
                <a:cs typeface="Monaco"/>
              </a:rPr>
              <a:t>ni</a:t>
            </a:r>
            <a:r>
              <a:rPr lang="en-US" sz="2000" b="1" i="1" dirty="0">
                <a:solidFill>
                  <a:srgbClr val="333333"/>
                </a:solidFill>
                <a:latin typeface="Monaco"/>
                <a:ea typeface="MS Gothic"/>
                <a:cs typeface="Monaco"/>
              </a:rPr>
              <a:t> = </a:t>
            </a:r>
            <a:r>
              <a:rPr lang="en-US" sz="2000" b="1" i="1" dirty="0" err="1">
                <a:solidFill>
                  <a:srgbClr val="333333"/>
                </a:solidFill>
                <a:latin typeface="Monaco"/>
                <a:ea typeface="MS Gothic"/>
                <a:cs typeface="Monaco"/>
              </a:rPr>
              <a:t>q.execute</a:t>
            </a:r>
            <a:r>
              <a:rPr lang="en-US" sz="2000" b="1" i="1" dirty="0">
                <a:solidFill>
                  <a:srgbClr val="333333"/>
                </a:solidFill>
                <a:latin typeface="Monaco"/>
                <a:ea typeface="MS Gothic"/>
                <a:cs typeface="Monaco"/>
              </a:rPr>
              <a:t>().</a:t>
            </a:r>
            <a:r>
              <a:rPr lang="en-US" sz="2000" b="1" i="1" dirty="0" err="1">
                <a:solidFill>
                  <a:srgbClr val="333333"/>
                </a:solidFill>
                <a:latin typeface="Monaco"/>
                <a:ea typeface="MS Gothic"/>
                <a:cs typeface="Monaco"/>
              </a:rPr>
              <a:t>getNodes</a:t>
            </a:r>
            <a:r>
              <a:rPr lang="en-US" sz="2000" b="1" i="1" dirty="0">
                <a:solidFill>
                  <a:srgbClr val="333333"/>
                </a:solidFill>
                <a:latin typeface="Monaco"/>
                <a:ea typeface="MS Gothic"/>
                <a:cs typeface="Monaco"/>
              </a:rPr>
              <a:t>();</a:t>
            </a:r>
          </a:p>
          <a:p>
            <a:pPr>
              <a:buSzPct val="25000"/>
            </a:pPr>
            <a:endParaRPr lang="en-US" sz="2200" b="1" i="1" dirty="0">
              <a:solidFill>
                <a:srgbClr val="333333"/>
              </a:solidFill>
              <a:ea typeface="MS Gothic"/>
            </a:endParaRPr>
          </a:p>
          <a:p>
            <a:pPr>
              <a:buSzPct val="25000"/>
            </a:pPr>
            <a:endParaRPr lang="en-US" sz="2200" b="1" i="1" dirty="0" smtClean="0">
              <a:solidFill>
                <a:srgbClr val="333333"/>
              </a:solidFill>
              <a:ea typeface="MS Gothic"/>
            </a:endParaRPr>
          </a:p>
        </p:txBody>
      </p:sp>
    </p:spTree>
    <p:extLst>
      <p:ext uri="{BB962C8B-B14F-4D97-AF65-F5344CB8AC3E}">
        <p14:creationId xmlns:p14="http://schemas.microsoft.com/office/powerpoint/2010/main" val="603986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498380" cy="5088600"/>
          </a:xfrm>
          <a:prstGeom prst="rect">
            <a:avLst/>
          </a:prstGeom>
        </p:spPr>
        <p:txBody>
          <a:bodyPr lIns="0" tIns="0" rIns="41760" bIns="0"/>
          <a:lstStyle/>
          <a:p>
            <a:pPr>
              <a:lnSpc>
                <a:spcPct val="100000"/>
              </a:lnSpc>
              <a:buSzPct val="25000"/>
            </a:pPr>
            <a:r>
              <a:rPr lang="en-US" sz="2400" b="1" dirty="0" smtClean="0"/>
              <a:t>Important Classes</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i="1" dirty="0" err="1" smtClean="0"/>
              <a:t>CacheableWorkspaceDataManager</a:t>
            </a:r>
            <a:r>
              <a:rPr lang="en-US" sz="2200" b="1" i="1" dirty="0" smtClean="0"/>
              <a:t>: </a:t>
            </a:r>
            <a:r>
              <a:rPr lang="en-US" sz="2200" i="1" dirty="0" smtClean="0"/>
              <a:t>Class in which we deal with the cache and the persistence layer</a:t>
            </a:r>
          </a:p>
          <a:p>
            <a:pPr marL="342900" indent="-342900">
              <a:lnSpc>
                <a:spcPct val="100000"/>
              </a:lnSpc>
              <a:buSzPct val="25000"/>
              <a:buFont typeface="Wingdings" charset="2"/>
              <a:buChar char="u"/>
            </a:pPr>
            <a:r>
              <a:rPr lang="en-US" sz="2200" b="1" i="1" dirty="0" smtClean="0"/>
              <a:t>Extended Interfaces: </a:t>
            </a:r>
            <a:r>
              <a:rPr lang="en-US" sz="2200" i="1" dirty="0" smtClean="0"/>
              <a:t>Interfaces that extend the JCR Interfaces to provide advanced features</a:t>
            </a:r>
            <a:endParaRPr lang="en-US" sz="2200" b="1" i="1" dirty="0" smtClean="0"/>
          </a:p>
          <a:p>
            <a:pPr marL="800100" lvl="1" indent="-342900">
              <a:buSzPct val="25000"/>
              <a:buFont typeface="Wingdings" charset="2"/>
              <a:buChar char="u"/>
            </a:pPr>
            <a:r>
              <a:rPr lang="en-US" sz="2200" b="1" i="1" dirty="0" err="1" smtClean="0"/>
              <a:t>ExtendedNode</a:t>
            </a:r>
            <a:r>
              <a:rPr lang="en-US" sz="2200" i="1" dirty="0" smtClean="0"/>
              <a:t>: Internal interface that extends Node in which we propose the ACL management and the advanced methods </a:t>
            </a:r>
            <a:r>
              <a:rPr lang="en-US" sz="2200" i="1" dirty="0" err="1" smtClean="0"/>
              <a:t>getNodesCount</a:t>
            </a:r>
            <a:r>
              <a:rPr lang="en-US" sz="2200" i="1" dirty="0" smtClean="0"/>
              <a:t>(), </a:t>
            </a:r>
            <a:r>
              <a:rPr lang="en-US" sz="2200" i="1" dirty="0" err="1" smtClean="0"/>
              <a:t>getNodesLazily</a:t>
            </a:r>
            <a:r>
              <a:rPr lang="en-US" sz="2200" i="1" dirty="0" smtClean="0"/>
              <a:t>(), </a:t>
            </a:r>
            <a:r>
              <a:rPr lang="en-US" sz="2200" i="1" dirty="0" err="1" smtClean="0"/>
              <a:t>getNodesLazily</a:t>
            </a:r>
            <a:r>
              <a:rPr lang="en-US" sz="2200" i="1" dirty="0" smtClean="0"/>
              <a:t>(</a:t>
            </a:r>
            <a:r>
              <a:rPr lang="en-US" sz="2200" i="1" dirty="0" err="1" smtClean="0"/>
              <a:t>int</a:t>
            </a:r>
            <a:r>
              <a:rPr lang="en-US" sz="2200" i="1" dirty="0" smtClean="0"/>
              <a:t> </a:t>
            </a:r>
            <a:r>
              <a:rPr lang="en-US" sz="2200" i="1" dirty="0" err="1" smtClean="0"/>
              <a:t>pageSize</a:t>
            </a:r>
            <a:r>
              <a:rPr lang="en-US" sz="2200" i="1" dirty="0" smtClean="0"/>
              <a:t>)</a:t>
            </a:r>
          </a:p>
          <a:p>
            <a:pPr marL="800100" lvl="1" indent="-342900">
              <a:buSzPct val="25000"/>
              <a:buFont typeface="Wingdings" charset="2"/>
              <a:buChar char="u"/>
            </a:pPr>
            <a:r>
              <a:rPr lang="en-US" sz="2200" b="1" i="1" dirty="0" err="1" smtClean="0"/>
              <a:t>QueryImpl</a:t>
            </a:r>
            <a:r>
              <a:rPr lang="en-US" sz="2200" b="1" i="1" dirty="0" smtClean="0"/>
              <a:t>:</a:t>
            </a:r>
            <a:r>
              <a:rPr lang="en-US" sz="2200" i="1" dirty="0" smtClean="0"/>
              <a:t> Gives access to the methods </a:t>
            </a:r>
            <a:r>
              <a:rPr lang="en-US" sz="2200" i="1" dirty="0" err="1" smtClean="0"/>
              <a:t>setLimit</a:t>
            </a:r>
            <a:r>
              <a:rPr lang="en-US" sz="2200" i="1" dirty="0" smtClean="0"/>
              <a:t>(long limit) and </a:t>
            </a:r>
            <a:r>
              <a:rPr lang="en-US" sz="2200" i="1" dirty="0" err="1" smtClean="0"/>
              <a:t>setOffset</a:t>
            </a:r>
            <a:r>
              <a:rPr lang="en-US" sz="2200" i="1" dirty="0" smtClean="0"/>
              <a:t>(long offset)</a:t>
            </a:r>
            <a:endParaRPr lang="en-US" sz="2200" b="1" i="1" dirty="0" smtClean="0"/>
          </a:p>
          <a:p>
            <a:pPr marL="342900" indent="-342900">
              <a:lnSpc>
                <a:spcPct val="100000"/>
              </a:lnSpc>
              <a:buSzPct val="25000"/>
              <a:buFont typeface="Wingdings" charset="2"/>
              <a:buChar char="u"/>
            </a:pPr>
            <a:r>
              <a:rPr lang="en-US" sz="2200" b="1" i="1" dirty="0" smtClean="0"/>
              <a:t>JCR </a:t>
            </a:r>
            <a:r>
              <a:rPr lang="en-US" sz="2200" b="1" i="1" dirty="0" err="1" smtClean="0"/>
              <a:t>ExoContainers</a:t>
            </a:r>
            <a:endParaRPr lang="en-US" sz="2200" b="1" dirty="0" smtClean="0"/>
          </a:p>
          <a:p>
            <a:pPr marL="800100" lvl="1" indent="-342900">
              <a:buSzPct val="25000"/>
              <a:buFont typeface="Wingdings" charset="2"/>
              <a:buChar char="u"/>
            </a:pPr>
            <a:r>
              <a:rPr lang="en-US" sz="2200" b="1" i="1" dirty="0" err="1" smtClean="0"/>
              <a:t>RepositoryContainer</a:t>
            </a:r>
            <a:r>
              <a:rPr lang="en-US" sz="2200" b="1" i="1" dirty="0" smtClean="0"/>
              <a:t>: </a:t>
            </a:r>
            <a:r>
              <a:rPr lang="en-US" sz="2200" i="1" dirty="0" smtClean="0"/>
              <a:t>One container per repository, it is where we create and initialize the workspaces.</a:t>
            </a:r>
            <a:endParaRPr lang="en-US" sz="2200" dirty="0" smtClean="0"/>
          </a:p>
          <a:p>
            <a:pPr marL="800100" lvl="1" indent="-342900">
              <a:buSzPct val="25000"/>
              <a:buFont typeface="Wingdings" charset="2"/>
              <a:buChar char="u"/>
            </a:pPr>
            <a:r>
              <a:rPr lang="en-US" sz="2200" b="1" i="1" dirty="0" err="1" smtClean="0"/>
              <a:t>WorkspaceContainer</a:t>
            </a:r>
            <a:r>
              <a:rPr lang="en-US" sz="2200" b="1" i="1" dirty="0" smtClean="0"/>
              <a:t>: </a:t>
            </a:r>
            <a:r>
              <a:rPr lang="en-US" sz="2200" i="1" dirty="0" smtClean="0"/>
              <a:t>One container per workspace</a:t>
            </a:r>
            <a:endParaRPr lang="en-US" sz="2200" dirty="0"/>
          </a:p>
        </p:txBody>
      </p:sp>
    </p:spTree>
    <p:extLst>
      <p:ext uri="{BB962C8B-B14F-4D97-AF65-F5344CB8AC3E}">
        <p14:creationId xmlns:p14="http://schemas.microsoft.com/office/powerpoint/2010/main" val="32088142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047640"/>
            <a:ext cx="10179000" cy="5392040"/>
          </a:xfrm>
          <a:prstGeom prst="rect">
            <a:avLst/>
          </a:prstGeom>
        </p:spPr>
        <p:txBody>
          <a:bodyPr lIns="0" tIns="0" rIns="41760" bIns="0"/>
          <a:lstStyle/>
          <a:p>
            <a:pPr>
              <a:lnSpc>
                <a:spcPct val="100000"/>
              </a:lnSpc>
              <a:buSzPct val="25000"/>
            </a:pPr>
            <a:r>
              <a:rPr lang="fr-FR" sz="2400" b="1" dirty="0" err="1" smtClean="0"/>
              <a:t>Understanding</a:t>
            </a:r>
            <a:r>
              <a:rPr lang="fr-FR" sz="2400" b="1" dirty="0" smtClean="0"/>
              <a:t> the ACL </a:t>
            </a:r>
            <a:endParaRPr lang="ro-RO" sz="2400" b="1" dirty="0" smtClean="0"/>
          </a:p>
          <a:p>
            <a:pPr>
              <a:lnSpc>
                <a:spcPct val="100000"/>
              </a:lnSpc>
              <a:buSzPct val="25000"/>
            </a:pPr>
            <a:endParaRPr lang="en-GB" sz="2400" b="1" dirty="0"/>
          </a:p>
          <a:p>
            <a:pPr>
              <a:buSzPct val="25000"/>
            </a:pPr>
            <a:endParaRPr lang="en-US" sz="2200" b="1" i="1" dirty="0">
              <a:solidFill>
                <a:srgbClr val="333333"/>
              </a:solidFill>
              <a:ea typeface="MS Gothic"/>
            </a:endParaRPr>
          </a:p>
          <a:p>
            <a:pPr>
              <a:buSzPct val="25000"/>
            </a:pPr>
            <a:endParaRPr lang="en-US" sz="2200" b="1" i="1" dirty="0" smtClean="0">
              <a:solidFill>
                <a:srgbClr val="333333"/>
              </a:solidFill>
              <a:ea typeface="MS Gothic"/>
            </a:endParaRPr>
          </a:p>
        </p:txBody>
      </p:sp>
      <p:pic>
        <p:nvPicPr>
          <p:cNvPr id="3" name="Image 2" descr="ac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3266"/>
            <a:ext cx="11160125" cy="5240614"/>
          </a:xfrm>
          <a:prstGeom prst="rect">
            <a:avLst/>
          </a:prstGeom>
        </p:spPr>
      </p:pic>
    </p:spTree>
    <p:extLst>
      <p:ext uri="{BB962C8B-B14F-4D97-AF65-F5344CB8AC3E}">
        <p14:creationId xmlns:p14="http://schemas.microsoft.com/office/powerpoint/2010/main" val="31556034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ACL: </a:t>
            </a:r>
            <a:r>
              <a:rPr lang="pl-PL" sz="2400" b="1" dirty="0" err="1"/>
              <a:t>exo:owneable</a:t>
            </a:r>
            <a:endParaRPr lang="en-US" sz="2400" b="1" dirty="0" smtClean="0"/>
          </a:p>
          <a:p>
            <a:pPr>
              <a:lnSpc>
                <a:spcPct val="100000"/>
              </a:lnSpc>
              <a:buSzPct val="25000"/>
            </a:pPr>
            <a:endParaRPr lang="en-US" sz="1700" b="1" dirty="0" smtClean="0"/>
          </a:p>
          <a:p>
            <a:r>
              <a:rPr lang="en-US" sz="2000" dirty="0">
                <a:latin typeface="Monaco"/>
                <a:cs typeface="Monaco"/>
              </a:rPr>
              <a:t> &lt;</a:t>
            </a:r>
            <a:r>
              <a:rPr lang="en-US" sz="2000" dirty="0" err="1">
                <a:latin typeface="Monaco"/>
                <a:cs typeface="Monaco"/>
              </a:rPr>
              <a:t>nodeType</a:t>
            </a:r>
            <a:r>
              <a:rPr lang="en-US" sz="2000" dirty="0">
                <a:latin typeface="Monaco"/>
                <a:cs typeface="Monaco"/>
              </a:rPr>
              <a:t> name=</a:t>
            </a:r>
            <a:r>
              <a:rPr lang="en-US" sz="2000" i="1" dirty="0">
                <a:latin typeface="Monaco"/>
                <a:cs typeface="Monaco"/>
              </a:rPr>
              <a:t>"</a:t>
            </a:r>
            <a:r>
              <a:rPr lang="en-US" sz="2000" i="1" dirty="0" err="1">
                <a:latin typeface="Monaco"/>
                <a:cs typeface="Monaco"/>
              </a:rPr>
              <a:t>exo:owneable</a:t>
            </a:r>
            <a:r>
              <a:rPr lang="en-US" sz="2000" i="1" dirty="0">
                <a:latin typeface="Monaco"/>
                <a:cs typeface="Monaco"/>
              </a:rPr>
              <a:t>" </a:t>
            </a:r>
            <a:r>
              <a:rPr lang="en-US" sz="2000" i="1" dirty="0" err="1">
                <a:latin typeface="Monaco"/>
                <a:cs typeface="Monaco"/>
              </a:rPr>
              <a:t>isMixin</a:t>
            </a:r>
            <a:r>
              <a:rPr lang="en-US" sz="2000" i="1" dirty="0">
                <a:latin typeface="Monaco"/>
                <a:cs typeface="Monaco"/>
              </a:rPr>
              <a:t>="true" </a:t>
            </a:r>
            <a:r>
              <a:rPr lang="en-US" sz="2000" i="1" dirty="0" err="1">
                <a:latin typeface="Monaco"/>
                <a:cs typeface="Monaco"/>
              </a:rPr>
              <a:t>hasOrderableChildNodes</a:t>
            </a:r>
            <a:r>
              <a:rPr lang="en-US" sz="2000" i="1" dirty="0">
                <a:latin typeface="Monaco"/>
                <a:cs typeface="Monaco"/>
              </a:rPr>
              <a:t>="false" </a:t>
            </a:r>
            <a:r>
              <a:rPr lang="en-US" sz="2000" i="1" dirty="0" err="1">
                <a:latin typeface="Monaco"/>
                <a:cs typeface="Monaco"/>
              </a:rPr>
              <a:t>primaryItemName</a:t>
            </a:r>
            <a:r>
              <a:rPr lang="en-US" sz="2000" i="1" dirty="0">
                <a:latin typeface="Monaco"/>
                <a:cs typeface="Monaco"/>
              </a:rPr>
              <a:t>=""&gt;</a:t>
            </a:r>
          </a:p>
          <a:p>
            <a:r>
              <a:rPr lang="en-US" sz="2000" dirty="0">
                <a:latin typeface="Monaco"/>
                <a:cs typeface="Monaco"/>
              </a:rPr>
              <a:t>      &lt;</a:t>
            </a:r>
            <a:r>
              <a:rPr lang="en-US" sz="2000" dirty="0" err="1">
                <a:latin typeface="Monaco"/>
                <a:cs typeface="Monaco"/>
              </a:rPr>
              <a:t>propertyDefinitions</a:t>
            </a:r>
            <a:r>
              <a:rPr lang="en-US" sz="2000" dirty="0">
                <a:latin typeface="Monaco"/>
                <a:cs typeface="Monaco"/>
              </a:rPr>
              <a:t>&gt;</a:t>
            </a:r>
          </a:p>
          <a:p>
            <a:r>
              <a:rPr lang="en-US" sz="2000" dirty="0">
                <a:latin typeface="Monaco"/>
                <a:cs typeface="Monaco"/>
              </a:rPr>
              <a:t>         &lt;</a:t>
            </a:r>
            <a:r>
              <a:rPr lang="en-US" sz="2000" dirty="0" err="1">
                <a:latin typeface="Monaco"/>
                <a:cs typeface="Monaco"/>
              </a:rPr>
              <a:t>propertyDefinition</a:t>
            </a:r>
            <a:r>
              <a:rPr lang="en-US" sz="2000" dirty="0">
                <a:latin typeface="Monaco"/>
                <a:cs typeface="Monaco"/>
              </a:rPr>
              <a:t> name=</a:t>
            </a:r>
            <a:r>
              <a:rPr lang="en-US" sz="2000" i="1" dirty="0">
                <a:latin typeface="Monaco"/>
                <a:cs typeface="Monaco"/>
              </a:rPr>
              <a:t>"</a:t>
            </a:r>
            <a:r>
              <a:rPr lang="en-US" sz="2000" i="1" dirty="0" err="1">
                <a:latin typeface="Monaco"/>
                <a:cs typeface="Monaco"/>
              </a:rPr>
              <a:t>exo:owner</a:t>
            </a:r>
            <a:r>
              <a:rPr lang="en-US" sz="2000" i="1" dirty="0">
                <a:latin typeface="Monaco"/>
                <a:cs typeface="Monaco"/>
              </a:rPr>
              <a:t>" </a:t>
            </a:r>
            <a:r>
              <a:rPr lang="en-US" sz="2000" i="1" dirty="0" err="1">
                <a:latin typeface="Monaco"/>
                <a:cs typeface="Monaco"/>
              </a:rPr>
              <a:t>requiredType</a:t>
            </a:r>
            <a:r>
              <a:rPr lang="en-US" sz="2000" i="1" dirty="0">
                <a:latin typeface="Monaco"/>
                <a:cs typeface="Monaco"/>
              </a:rPr>
              <a:t>="String" </a:t>
            </a:r>
            <a:r>
              <a:rPr lang="en-US" sz="2000" i="1" dirty="0" err="1">
                <a:latin typeface="Monaco"/>
                <a:cs typeface="Monaco"/>
              </a:rPr>
              <a:t>autoCreated</a:t>
            </a:r>
            <a:r>
              <a:rPr lang="en-US" sz="2000" i="1" dirty="0">
                <a:latin typeface="Monaco"/>
                <a:cs typeface="Monaco"/>
              </a:rPr>
              <a:t>="true" mandatory="true" </a:t>
            </a:r>
            <a:r>
              <a:rPr lang="en-US" sz="2000" i="1" dirty="0" err="1">
                <a:latin typeface="Monaco"/>
                <a:cs typeface="Monaco"/>
              </a:rPr>
              <a:t>onParentVersion</a:t>
            </a:r>
            <a:r>
              <a:rPr lang="en-US" sz="2000" i="1" dirty="0">
                <a:latin typeface="Monaco"/>
                <a:cs typeface="Monaco"/>
              </a:rPr>
              <a:t>="COPY" protected="true"</a:t>
            </a:r>
          </a:p>
          <a:p>
            <a:r>
              <a:rPr lang="ro-RO" sz="2000" dirty="0">
                <a:latin typeface="Monaco"/>
                <a:cs typeface="Monaco"/>
              </a:rPr>
              <a:t>            multiple=</a:t>
            </a:r>
            <a:r>
              <a:rPr lang="ro-RO" sz="2000" i="1" dirty="0">
                <a:latin typeface="Monaco"/>
                <a:cs typeface="Monaco"/>
              </a:rPr>
              <a:t>"false"&gt;</a:t>
            </a:r>
          </a:p>
          <a:p>
            <a:r>
              <a:rPr lang="en-US" sz="2000" dirty="0">
                <a:latin typeface="Monaco"/>
                <a:cs typeface="Monaco"/>
              </a:rPr>
              <a:t>            &lt;</a:t>
            </a:r>
            <a:r>
              <a:rPr lang="en-US" sz="2000" dirty="0" err="1">
                <a:latin typeface="Monaco"/>
                <a:cs typeface="Monaco"/>
              </a:rPr>
              <a:t>valueConstraints</a:t>
            </a:r>
            <a:r>
              <a:rPr lang="en-US" sz="2000" dirty="0">
                <a:latin typeface="Monaco"/>
                <a:cs typeface="Monaco"/>
              </a:rPr>
              <a:t> /&gt;</a:t>
            </a:r>
          </a:p>
          <a:p>
            <a:r>
              <a:rPr lang="fr-FR" sz="2000" dirty="0">
                <a:latin typeface="Monaco"/>
                <a:cs typeface="Monaco"/>
              </a:rPr>
              <a:t>         &lt;/</a:t>
            </a:r>
            <a:r>
              <a:rPr lang="fr-FR" sz="2000" dirty="0" err="1">
                <a:latin typeface="Monaco"/>
                <a:cs typeface="Monaco"/>
              </a:rPr>
              <a:t>propertyDefinition</a:t>
            </a:r>
            <a:r>
              <a:rPr lang="fr-FR" sz="2000" dirty="0">
                <a:latin typeface="Monaco"/>
                <a:cs typeface="Monaco"/>
              </a:rPr>
              <a:t>&gt;</a:t>
            </a:r>
          </a:p>
          <a:p>
            <a:r>
              <a:rPr lang="en-US" sz="2000" dirty="0">
                <a:latin typeface="Monaco"/>
                <a:cs typeface="Monaco"/>
              </a:rPr>
              <a:t>      &lt;/</a:t>
            </a:r>
            <a:r>
              <a:rPr lang="en-US" sz="2000" dirty="0" err="1">
                <a:latin typeface="Monaco"/>
                <a:cs typeface="Monaco"/>
              </a:rPr>
              <a:t>propertyDefinitions</a:t>
            </a:r>
            <a:r>
              <a:rPr lang="en-US" sz="2000" dirty="0">
                <a:latin typeface="Monaco"/>
                <a:cs typeface="Monaco"/>
              </a:rPr>
              <a:t>&gt;</a:t>
            </a:r>
          </a:p>
          <a:p>
            <a:r>
              <a:rPr lang="fr-FR" sz="2000" dirty="0">
                <a:latin typeface="Monaco"/>
                <a:cs typeface="Monaco"/>
              </a:rPr>
              <a:t>   &lt;/</a:t>
            </a:r>
            <a:r>
              <a:rPr lang="fr-FR" sz="2000" dirty="0" err="1">
                <a:latin typeface="Monaco"/>
                <a:cs typeface="Monaco"/>
              </a:rPr>
              <a:t>nodeType</a:t>
            </a:r>
            <a:r>
              <a:rPr lang="fr-FR" sz="2000" dirty="0">
                <a:latin typeface="Monaco"/>
                <a:cs typeface="Monaco"/>
              </a:rPr>
              <a:t>&gt;</a:t>
            </a:r>
            <a:endParaRPr lang="en-US" sz="2000" b="1" dirty="0" smtClean="0">
              <a:latin typeface="Monaco"/>
              <a:cs typeface="Monaco"/>
            </a:endParaRPr>
          </a:p>
          <a:p>
            <a:pPr marL="285750" indent="-285750">
              <a:lnSpc>
                <a:spcPct val="100000"/>
              </a:lnSpc>
              <a:buSzPct val="25000"/>
              <a:buFont typeface="Wingdings" charset="2"/>
              <a:buChar char="u"/>
            </a:pPr>
            <a:endParaRPr lang="en-US" sz="2000" b="1"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37528916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ACL: </a:t>
            </a:r>
            <a:r>
              <a:rPr lang="hu-HU" sz="2400" b="1" dirty="0"/>
              <a:t>exo:privilegeable</a:t>
            </a:r>
            <a:endParaRPr lang="en-US" sz="2400" b="1" dirty="0" smtClean="0"/>
          </a:p>
          <a:p>
            <a:pPr>
              <a:lnSpc>
                <a:spcPct val="100000"/>
              </a:lnSpc>
              <a:buSzPct val="25000"/>
            </a:pPr>
            <a:endParaRPr lang="en-US" sz="1700" b="1" dirty="0" smtClean="0"/>
          </a:p>
          <a:p>
            <a:r>
              <a:rPr lang="en-US" sz="2000" dirty="0">
                <a:latin typeface="Monaco"/>
                <a:cs typeface="Monaco"/>
              </a:rPr>
              <a:t> </a:t>
            </a:r>
            <a:r>
              <a:rPr lang="en-US" sz="2000" dirty="0">
                <a:latin typeface="Monaco"/>
                <a:cs typeface="Monaco"/>
              </a:rPr>
              <a:t>&lt;</a:t>
            </a:r>
            <a:r>
              <a:rPr lang="en-US" sz="2000" dirty="0" err="1">
                <a:latin typeface="Monaco"/>
                <a:cs typeface="Monaco"/>
              </a:rPr>
              <a:t>nodeType</a:t>
            </a:r>
            <a:r>
              <a:rPr lang="en-US" sz="2000" dirty="0">
                <a:latin typeface="Monaco"/>
                <a:cs typeface="Monaco"/>
              </a:rPr>
              <a:t> name="</a:t>
            </a:r>
            <a:r>
              <a:rPr lang="en-US" sz="2000" dirty="0" err="1">
                <a:latin typeface="Monaco"/>
                <a:cs typeface="Monaco"/>
              </a:rPr>
              <a:t>exo:privilegeable</a:t>
            </a:r>
            <a:r>
              <a:rPr lang="en-US" sz="2000" dirty="0">
                <a:latin typeface="Monaco"/>
                <a:cs typeface="Monaco"/>
              </a:rPr>
              <a:t>" </a:t>
            </a:r>
            <a:r>
              <a:rPr lang="en-US" sz="2000" dirty="0" err="1">
                <a:latin typeface="Monaco"/>
                <a:cs typeface="Monaco"/>
              </a:rPr>
              <a:t>isMixin</a:t>
            </a:r>
            <a:r>
              <a:rPr lang="en-US" sz="2000" dirty="0">
                <a:latin typeface="Monaco"/>
                <a:cs typeface="Monaco"/>
              </a:rPr>
              <a:t>="true" </a:t>
            </a:r>
            <a:r>
              <a:rPr lang="en-US" sz="2000" dirty="0" err="1">
                <a:latin typeface="Monaco"/>
                <a:cs typeface="Monaco"/>
              </a:rPr>
              <a:t>hasOrderableChildNodes</a:t>
            </a:r>
            <a:r>
              <a:rPr lang="en-US" sz="2000" dirty="0">
                <a:latin typeface="Monaco"/>
                <a:cs typeface="Monaco"/>
              </a:rPr>
              <a:t>="false" </a:t>
            </a:r>
            <a:r>
              <a:rPr lang="en-US" sz="2000" dirty="0" err="1">
                <a:latin typeface="Monaco"/>
                <a:cs typeface="Monaco"/>
              </a:rPr>
              <a:t>primaryItemName</a:t>
            </a:r>
            <a:r>
              <a:rPr lang="en-US" sz="2000" dirty="0">
                <a:latin typeface="Monaco"/>
                <a:cs typeface="Monaco"/>
              </a:rPr>
              <a:t>=""&gt;</a:t>
            </a:r>
          </a:p>
          <a:p>
            <a:r>
              <a:rPr lang="en-US" sz="2000" dirty="0">
                <a:latin typeface="Monaco"/>
                <a:cs typeface="Monaco"/>
              </a:rPr>
              <a:t>   &lt;</a:t>
            </a:r>
            <a:r>
              <a:rPr lang="en-US" sz="2000" dirty="0" err="1">
                <a:latin typeface="Monaco"/>
                <a:cs typeface="Monaco"/>
              </a:rPr>
              <a:t>propertyDefinitions</a:t>
            </a:r>
            <a:r>
              <a:rPr lang="en-US" sz="2000" dirty="0">
                <a:latin typeface="Monaco"/>
                <a:cs typeface="Monaco"/>
              </a:rPr>
              <a:t>&gt;</a:t>
            </a:r>
          </a:p>
          <a:p>
            <a:r>
              <a:rPr lang="en-US" sz="2000" dirty="0">
                <a:latin typeface="Monaco"/>
                <a:cs typeface="Monaco"/>
              </a:rPr>
              <a:t>      &lt;</a:t>
            </a:r>
            <a:r>
              <a:rPr lang="en-US" sz="2000" dirty="0" err="1">
                <a:latin typeface="Monaco"/>
                <a:cs typeface="Monaco"/>
              </a:rPr>
              <a:t>propertyDefinition</a:t>
            </a:r>
            <a:r>
              <a:rPr lang="en-US" sz="2000" dirty="0">
                <a:latin typeface="Monaco"/>
                <a:cs typeface="Monaco"/>
              </a:rPr>
              <a:t> name="</a:t>
            </a:r>
            <a:r>
              <a:rPr lang="en-US" sz="2000" dirty="0" err="1">
                <a:latin typeface="Monaco"/>
                <a:cs typeface="Monaco"/>
              </a:rPr>
              <a:t>exo:permissions</a:t>
            </a:r>
            <a:r>
              <a:rPr lang="en-US" sz="2000" dirty="0">
                <a:latin typeface="Monaco"/>
                <a:cs typeface="Monaco"/>
              </a:rPr>
              <a:t>" </a:t>
            </a:r>
            <a:r>
              <a:rPr lang="en-US" sz="2000" dirty="0" err="1">
                <a:latin typeface="Monaco"/>
                <a:cs typeface="Monaco"/>
              </a:rPr>
              <a:t>requiredType</a:t>
            </a:r>
            <a:r>
              <a:rPr lang="en-US" sz="2000" dirty="0">
                <a:latin typeface="Monaco"/>
                <a:cs typeface="Monaco"/>
              </a:rPr>
              <a:t>="Permission" </a:t>
            </a:r>
            <a:r>
              <a:rPr lang="en-US" sz="2000" dirty="0" err="1">
                <a:latin typeface="Monaco"/>
                <a:cs typeface="Monaco"/>
              </a:rPr>
              <a:t>autoCreated</a:t>
            </a:r>
            <a:r>
              <a:rPr lang="en-US" sz="2000" dirty="0">
                <a:latin typeface="Monaco"/>
                <a:cs typeface="Monaco"/>
              </a:rPr>
              <a:t>="true" mandatory="true" </a:t>
            </a:r>
            <a:r>
              <a:rPr lang="en-US" sz="2000" dirty="0" err="1">
                <a:latin typeface="Monaco"/>
                <a:cs typeface="Monaco"/>
              </a:rPr>
              <a:t>onParentVersion</a:t>
            </a:r>
            <a:r>
              <a:rPr lang="en-US" sz="2000" dirty="0">
                <a:latin typeface="Monaco"/>
                <a:cs typeface="Monaco"/>
              </a:rPr>
              <a:t>="COPY"</a:t>
            </a:r>
          </a:p>
          <a:p>
            <a:r>
              <a:rPr lang="en-US" sz="2000" dirty="0">
                <a:latin typeface="Monaco"/>
                <a:cs typeface="Monaco"/>
              </a:rPr>
              <a:t>         protected="false" multiple="true"&gt;</a:t>
            </a:r>
          </a:p>
          <a:p>
            <a:r>
              <a:rPr lang="en-US" sz="2000" dirty="0">
                <a:latin typeface="Monaco"/>
                <a:cs typeface="Monaco"/>
              </a:rPr>
              <a:t>         &lt;</a:t>
            </a:r>
            <a:r>
              <a:rPr lang="en-US" sz="2000" dirty="0" err="1">
                <a:latin typeface="Monaco"/>
                <a:cs typeface="Monaco"/>
              </a:rPr>
              <a:t>valueConstraints</a:t>
            </a:r>
            <a:r>
              <a:rPr lang="en-US" sz="2000" dirty="0">
                <a:latin typeface="Monaco"/>
                <a:cs typeface="Monaco"/>
              </a:rPr>
              <a:t> /&gt;</a:t>
            </a:r>
          </a:p>
          <a:p>
            <a:r>
              <a:rPr lang="en-US" sz="2000" dirty="0">
                <a:latin typeface="Monaco"/>
                <a:cs typeface="Monaco"/>
              </a:rPr>
              <a:t>      &lt;/</a:t>
            </a:r>
            <a:r>
              <a:rPr lang="en-US" sz="2000" dirty="0" err="1">
                <a:latin typeface="Monaco"/>
                <a:cs typeface="Monaco"/>
              </a:rPr>
              <a:t>propertyDefinition</a:t>
            </a:r>
            <a:r>
              <a:rPr lang="en-US" sz="2000" dirty="0">
                <a:latin typeface="Monaco"/>
                <a:cs typeface="Monaco"/>
              </a:rPr>
              <a:t>&gt;</a:t>
            </a:r>
          </a:p>
          <a:p>
            <a:r>
              <a:rPr lang="en-US" sz="2000" dirty="0">
                <a:latin typeface="Monaco"/>
                <a:cs typeface="Monaco"/>
              </a:rPr>
              <a:t>   &lt;/</a:t>
            </a:r>
            <a:r>
              <a:rPr lang="en-US" sz="2000" dirty="0" err="1">
                <a:latin typeface="Monaco"/>
                <a:cs typeface="Monaco"/>
              </a:rPr>
              <a:t>propertyDefinitions</a:t>
            </a:r>
            <a:r>
              <a:rPr lang="en-US" sz="2000" dirty="0">
                <a:latin typeface="Monaco"/>
                <a:cs typeface="Monaco"/>
              </a:rPr>
              <a:t>&gt;</a:t>
            </a:r>
          </a:p>
          <a:p>
            <a:r>
              <a:rPr lang="en-US" sz="2000" dirty="0">
                <a:latin typeface="Monaco"/>
                <a:cs typeface="Monaco"/>
              </a:rPr>
              <a:t>&lt;/</a:t>
            </a:r>
            <a:r>
              <a:rPr lang="en-US" sz="2000" dirty="0" err="1">
                <a:latin typeface="Monaco"/>
                <a:cs typeface="Monaco"/>
              </a:rPr>
              <a:t>nodeType</a:t>
            </a:r>
            <a:r>
              <a:rPr lang="en-US" sz="2000" dirty="0">
                <a:latin typeface="Monaco"/>
                <a:cs typeface="Monaco"/>
              </a:rPr>
              <a:t>&gt;</a:t>
            </a:r>
          </a:p>
          <a:p>
            <a:pPr marL="285750" indent="-285750">
              <a:lnSpc>
                <a:spcPct val="100000"/>
              </a:lnSpc>
              <a:buSzPct val="25000"/>
              <a:buFont typeface="Wingdings" charset="2"/>
              <a:buChar char="u"/>
            </a:pPr>
            <a:endParaRPr lang="en-US" sz="2000" b="1"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38773573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JCR advanced concepts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ACL: Main Java </a:t>
            </a:r>
            <a:r>
              <a:rPr lang="fr-FR" sz="2400" b="1" dirty="0" err="1" smtClean="0"/>
              <a:t>Methods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cs-CZ" sz="2200" b="1" i="1" dirty="0" err="1" smtClean="0">
                <a:solidFill>
                  <a:srgbClr val="333333"/>
                </a:solidFill>
                <a:ea typeface="MS Gothic"/>
              </a:rPr>
              <a:t>ExtendedNode.getACL</a:t>
            </a:r>
            <a:r>
              <a:rPr lang="cs-CZ" sz="2200" b="1" i="1" dirty="0" smtClean="0">
                <a:solidFill>
                  <a:srgbClr val="333333"/>
                </a:solidFill>
                <a:ea typeface="MS Gothic"/>
              </a:rPr>
              <a:t>(</a:t>
            </a:r>
            <a:r>
              <a:rPr lang="en-US" sz="2200" b="1" i="1" dirty="0" smtClean="0">
                <a:solidFill>
                  <a:srgbClr val="333333"/>
                </a:solidFill>
                <a:ea typeface="MS Gothic"/>
              </a:rPr>
              <a:t>): </a:t>
            </a:r>
            <a:r>
              <a:rPr lang="en-US" sz="2200" i="1" dirty="0">
                <a:solidFill>
                  <a:srgbClr val="333333"/>
                </a:solidFill>
                <a:ea typeface="MS Gothic"/>
              </a:rPr>
              <a:t>Returns </a:t>
            </a:r>
            <a:r>
              <a:rPr lang="en-US" sz="2200" i="1" dirty="0" smtClean="0">
                <a:solidFill>
                  <a:srgbClr val="333333"/>
                </a:solidFill>
                <a:ea typeface="MS Gothic"/>
              </a:rPr>
              <a:t>the Access Control List of the node</a:t>
            </a:r>
            <a:r>
              <a:rPr lang="en-US" sz="2200" i="1" dirty="0" smtClean="0">
                <a:solidFill>
                  <a:srgbClr val="333333"/>
                </a:solidFill>
                <a:ea typeface="MS Gothic"/>
              </a:rPr>
              <a:t>.</a:t>
            </a:r>
            <a:endParaRPr lang="fr-FR" sz="2200" i="1" dirty="0" smtClean="0">
              <a:solidFill>
                <a:srgbClr val="333333"/>
              </a:solidFill>
              <a:ea typeface="MS Gothic"/>
            </a:endParaRPr>
          </a:p>
          <a:p>
            <a:pPr marL="342900" indent="-342900">
              <a:lnSpc>
                <a:spcPct val="100000"/>
              </a:lnSpc>
              <a:buSzPct val="25000"/>
              <a:buFont typeface="Wingdings" charset="2"/>
              <a:buChar char="u"/>
            </a:pPr>
            <a:r>
              <a:rPr lang="cs-CZ" sz="2200" b="1" i="1" dirty="0" err="1" smtClean="0">
                <a:solidFill>
                  <a:srgbClr val="333333"/>
                </a:solidFill>
                <a:ea typeface="MS Gothic"/>
              </a:rPr>
              <a:t>ExtendedNode</a:t>
            </a:r>
            <a:r>
              <a:rPr lang="cs-CZ" sz="2200" b="1" i="1" dirty="0" smtClean="0">
                <a:solidFill>
                  <a:srgbClr val="333333"/>
                </a:solidFill>
                <a:ea typeface="MS Gothic"/>
              </a:rPr>
              <a:t>.</a:t>
            </a:r>
            <a:r>
              <a:rPr lang="da-DK" sz="2200" b="1" i="1" dirty="0" err="1" smtClean="0">
                <a:solidFill>
                  <a:srgbClr val="333333"/>
                </a:solidFill>
                <a:ea typeface="MS Gothic"/>
              </a:rPr>
              <a:t>setPermission</a:t>
            </a:r>
            <a:r>
              <a:rPr lang="da-DK" sz="2200" b="1" i="1" dirty="0">
                <a:solidFill>
                  <a:srgbClr val="333333"/>
                </a:solidFill>
                <a:ea typeface="MS Gothic"/>
              </a:rPr>
              <a:t>(</a:t>
            </a:r>
            <a:r>
              <a:rPr lang="da-DK" sz="2200" b="1" i="1" dirty="0" err="1" smtClean="0">
                <a:solidFill>
                  <a:srgbClr val="333333"/>
                </a:solidFill>
                <a:ea typeface="MS Gothic"/>
              </a:rPr>
              <a:t>String</a:t>
            </a:r>
            <a:r>
              <a:rPr lang="da-DK" sz="2200" b="1" i="1" dirty="0" smtClean="0">
                <a:solidFill>
                  <a:srgbClr val="333333"/>
                </a:solidFill>
                <a:ea typeface="MS Gothic"/>
              </a:rPr>
              <a:t>, </a:t>
            </a:r>
            <a:r>
              <a:rPr lang="da-DK" sz="2200" b="1" i="1" dirty="0" err="1">
                <a:solidFill>
                  <a:srgbClr val="333333"/>
                </a:solidFill>
                <a:ea typeface="MS Gothic"/>
              </a:rPr>
              <a:t>String</a:t>
            </a:r>
            <a:r>
              <a:rPr lang="da-DK" sz="2200" b="1" i="1" dirty="0">
                <a:solidFill>
                  <a:srgbClr val="333333"/>
                </a:solidFill>
                <a:ea typeface="MS Gothic"/>
              </a:rPr>
              <a:t>[</a:t>
            </a:r>
            <a:r>
              <a:rPr lang="da-DK" sz="2200" b="1" i="1" dirty="0" smtClean="0">
                <a:solidFill>
                  <a:srgbClr val="333333"/>
                </a:solidFill>
                <a:ea typeface="MS Gothic"/>
              </a:rPr>
              <a:t>])</a:t>
            </a:r>
            <a:r>
              <a:rPr lang="fr-FR" sz="2200" b="1" i="1" dirty="0" smtClean="0">
                <a:solidFill>
                  <a:srgbClr val="333333"/>
                </a:solidFill>
                <a:ea typeface="MS Gothic"/>
              </a:rPr>
              <a:t>: </a:t>
            </a:r>
            <a:r>
              <a:rPr lang="en-US" sz="2200" i="1" dirty="0" smtClean="0">
                <a:solidFill>
                  <a:srgbClr val="333333"/>
                </a:solidFill>
                <a:ea typeface="MS Gothic"/>
              </a:rPr>
              <a:t>Grants permission to perform several actions for a given identity.</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cs-CZ" sz="2200" b="1" i="1" dirty="0" err="1" smtClean="0">
                <a:solidFill>
                  <a:srgbClr val="333333"/>
                </a:solidFill>
                <a:ea typeface="MS Gothic"/>
              </a:rPr>
              <a:t>ExtendedNode</a:t>
            </a:r>
            <a:r>
              <a:rPr lang="cs-CZ" sz="2200" b="1" i="1" dirty="0" smtClean="0">
                <a:solidFill>
                  <a:srgbClr val="333333"/>
                </a:solidFill>
                <a:ea typeface="MS Gothic"/>
              </a:rPr>
              <a:t>.</a:t>
            </a:r>
            <a:r>
              <a:rPr lang="da-DK" sz="2200" b="1" i="1" dirty="0" err="1" smtClean="0">
                <a:solidFill>
                  <a:srgbClr val="333333"/>
                </a:solidFill>
                <a:ea typeface="MS Gothic"/>
              </a:rPr>
              <a:t>removePermission</a:t>
            </a:r>
            <a:r>
              <a:rPr lang="da-DK" sz="2200" b="1" i="1" dirty="0">
                <a:solidFill>
                  <a:srgbClr val="333333"/>
                </a:solidFill>
                <a:ea typeface="MS Gothic"/>
              </a:rPr>
              <a:t>(</a:t>
            </a:r>
            <a:r>
              <a:rPr lang="da-DK" sz="2200" b="1" i="1" dirty="0" err="1" smtClean="0">
                <a:solidFill>
                  <a:srgbClr val="333333"/>
                </a:solidFill>
                <a:ea typeface="MS Gothic"/>
              </a:rPr>
              <a:t>String</a:t>
            </a:r>
            <a:r>
              <a:rPr lang="en-US" sz="2200" b="1" i="1" dirty="0" smtClean="0">
                <a:solidFill>
                  <a:srgbClr val="333333"/>
                </a:solidFill>
                <a:ea typeface="MS Gothic"/>
              </a:rPr>
              <a:t>) </a:t>
            </a:r>
            <a:r>
              <a:rPr lang="en-US" sz="2200" b="1" i="1" dirty="0">
                <a:solidFill>
                  <a:srgbClr val="333333"/>
                </a:solidFill>
                <a:ea typeface="MS Gothic"/>
              </a:rPr>
              <a:t>: </a:t>
            </a:r>
            <a:r>
              <a:rPr lang="en-US" sz="2200" i="1" dirty="0" smtClean="0">
                <a:solidFill>
                  <a:srgbClr val="333333"/>
                </a:solidFill>
                <a:ea typeface="MS Gothic"/>
              </a:rPr>
              <a:t>Removes all the permissions of a given identity</a:t>
            </a:r>
            <a:r>
              <a:rPr lang="en-US" sz="2200" b="1" i="1" dirty="0" smtClean="0">
                <a:solidFill>
                  <a:srgbClr val="333333"/>
                </a:solidFill>
                <a:ea typeface="MS Gothic"/>
              </a:rPr>
              <a:t>.</a:t>
            </a:r>
            <a:endParaRPr lang="en-US" sz="2200" b="1" i="1" dirty="0">
              <a:solidFill>
                <a:srgbClr val="333333"/>
              </a:solidFill>
              <a:ea typeface="MS Gothic"/>
            </a:endParaRPr>
          </a:p>
          <a:p>
            <a:pPr marL="342900" indent="-342900">
              <a:lnSpc>
                <a:spcPct val="100000"/>
              </a:lnSpc>
              <a:buSzPct val="25000"/>
              <a:buFont typeface="Wingdings" charset="2"/>
              <a:buChar char="u"/>
            </a:pPr>
            <a:r>
              <a:rPr lang="nl-NL" sz="2200" b="1" i="1" dirty="0" err="1" smtClean="0">
                <a:solidFill>
                  <a:srgbClr val="333333"/>
                </a:solidFill>
                <a:ea typeface="MS Gothic"/>
              </a:rPr>
              <a:t>Session.checkPermission</a:t>
            </a:r>
            <a:r>
              <a:rPr lang="en-US" sz="2200" b="1" i="1" dirty="0" smtClean="0">
                <a:solidFill>
                  <a:srgbClr val="333333"/>
                </a:solidFill>
                <a:ea typeface="MS Gothic"/>
              </a:rPr>
              <a:t>(String </a:t>
            </a:r>
            <a:r>
              <a:rPr lang="en-US" sz="2200" b="1" i="1" dirty="0" err="1" smtClean="0">
                <a:solidFill>
                  <a:srgbClr val="333333"/>
                </a:solidFill>
                <a:ea typeface="MS Gothic"/>
              </a:rPr>
              <a:t>absPath</a:t>
            </a:r>
            <a:r>
              <a:rPr lang="en-US" sz="2200" b="1" i="1" dirty="0" smtClean="0">
                <a:solidFill>
                  <a:srgbClr val="333333"/>
                </a:solidFill>
                <a:ea typeface="MS Gothic"/>
              </a:rPr>
              <a:t>, String actions):</a:t>
            </a:r>
            <a:r>
              <a:rPr lang="en-US" sz="2200" i="1" dirty="0" smtClean="0">
                <a:solidFill>
                  <a:srgbClr val="333333"/>
                </a:solidFill>
                <a:ea typeface="MS Gothic"/>
              </a:rPr>
              <a:t> Indicates </a:t>
            </a:r>
            <a:r>
              <a:rPr lang="en-US" sz="2200" i="1" dirty="0" smtClean="0">
                <a:solidFill>
                  <a:srgbClr val="333333"/>
                </a:solidFill>
                <a:ea typeface="MS Gothic"/>
              </a:rPr>
              <a:t>whether the session has permission</a:t>
            </a:r>
            <a:r>
              <a:rPr lang="en-US" sz="2200" i="1" dirty="0" smtClean="0">
                <a:solidFill>
                  <a:srgbClr val="333333"/>
                </a:solidFill>
                <a:ea typeface="MS Gothic"/>
              </a:rPr>
              <a:t> to perform specified actions at the specified </a:t>
            </a:r>
            <a:r>
              <a:rPr lang="en-US" sz="2200" i="1" dirty="0" err="1" smtClean="0">
                <a:solidFill>
                  <a:srgbClr val="333333"/>
                </a:solidFill>
                <a:ea typeface="MS Gothic"/>
              </a:rPr>
              <a:t>absPath</a:t>
            </a:r>
            <a:endParaRPr lang="en-US" sz="2200" i="1" dirty="0" smtClean="0">
              <a:solidFill>
                <a:srgbClr val="333333"/>
              </a:solidFill>
              <a:ea typeface="MS Gothic"/>
            </a:endParaRPr>
          </a:p>
        </p:txBody>
      </p:sp>
    </p:spTree>
    <p:extLst>
      <p:ext uri="{BB962C8B-B14F-4D97-AF65-F5344CB8AC3E}">
        <p14:creationId xmlns:p14="http://schemas.microsoft.com/office/powerpoint/2010/main" val="36989144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ACL: Actions</a:t>
            </a:r>
          </a:p>
          <a:p>
            <a:pPr marL="342900" indent="-342900">
              <a:lnSpc>
                <a:spcPct val="100000"/>
              </a:lnSpc>
              <a:buSzPct val="25000"/>
              <a:buFont typeface="Wingdings" charset="2"/>
              <a:buChar char="u"/>
            </a:pPr>
            <a:r>
              <a:rPr lang="en-US" sz="2200" b="1" i="1" dirty="0" err="1" smtClean="0">
                <a:solidFill>
                  <a:srgbClr val="333333"/>
                </a:solidFill>
                <a:ea typeface="MS Gothic"/>
              </a:rPr>
              <a:t>add_node</a:t>
            </a:r>
            <a:r>
              <a:rPr lang="en-US" sz="2200" b="1" i="1" dirty="0" smtClean="0">
                <a:solidFill>
                  <a:srgbClr val="333333"/>
                </a:solidFill>
                <a:ea typeface="MS Gothic"/>
              </a:rPr>
              <a:t>: </a:t>
            </a:r>
            <a:r>
              <a:rPr lang="en-US" sz="2200" i="1" dirty="0" smtClean="0">
                <a:solidFill>
                  <a:srgbClr val="333333"/>
                </a:solidFill>
                <a:ea typeface="MS Gothic"/>
              </a:rPr>
              <a:t>Add a node.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set_property</a:t>
            </a:r>
            <a:r>
              <a:rPr lang="en-US" sz="2200" b="1" i="1" dirty="0" smtClean="0">
                <a:solidFill>
                  <a:srgbClr val="333333"/>
                </a:solidFill>
                <a:ea typeface="MS Gothic"/>
              </a:rPr>
              <a:t>: </a:t>
            </a:r>
            <a:r>
              <a:rPr lang="en-US" sz="2200" i="1" dirty="0" smtClean="0">
                <a:solidFill>
                  <a:srgbClr val="333333"/>
                </a:solidFill>
                <a:ea typeface="MS Gothic"/>
              </a:rPr>
              <a:t>Add or change a property</a:t>
            </a:r>
          </a:p>
          <a:p>
            <a:pPr marL="342900" indent="-342900">
              <a:lnSpc>
                <a:spcPct val="100000"/>
              </a:lnSpc>
              <a:buSzPct val="25000"/>
              <a:buFont typeface="Wingdings" charset="2"/>
              <a:buChar char="u"/>
            </a:pPr>
            <a:r>
              <a:rPr lang="en-US" sz="2200" b="1" i="1" dirty="0" smtClean="0">
                <a:solidFill>
                  <a:srgbClr val="333333"/>
                </a:solidFill>
                <a:ea typeface="MS Gothic"/>
              </a:rPr>
              <a:t>remove</a:t>
            </a:r>
            <a:r>
              <a:rPr lang="en-US" sz="2200" b="1" i="1" dirty="0" smtClean="0">
                <a:solidFill>
                  <a:srgbClr val="333333"/>
                </a:solidFill>
                <a:ea typeface="MS Gothic"/>
              </a:rPr>
              <a:t>: </a:t>
            </a:r>
            <a:r>
              <a:rPr lang="en-US" sz="2200" i="1" dirty="0" smtClean="0">
                <a:solidFill>
                  <a:srgbClr val="333333"/>
                </a:solidFill>
                <a:ea typeface="MS Gothic"/>
              </a:rPr>
              <a:t>Remove an item</a:t>
            </a:r>
            <a:r>
              <a:rPr lang="en-US" sz="2200" b="1" i="1" dirty="0" smtClean="0">
                <a:solidFill>
                  <a:srgbClr val="333333"/>
                </a:solidFill>
                <a:ea typeface="MS Gothic"/>
              </a:rPr>
              <a:t>.</a:t>
            </a:r>
          </a:p>
          <a:p>
            <a:pPr marL="342900" indent="-342900">
              <a:lnSpc>
                <a:spcPct val="100000"/>
              </a:lnSpc>
              <a:buSzPct val="25000"/>
              <a:buFont typeface="Wingdings" charset="2"/>
              <a:buChar char="u"/>
            </a:pPr>
            <a:r>
              <a:rPr lang="en-US" sz="2200" b="1" i="1" dirty="0" smtClean="0">
                <a:solidFill>
                  <a:srgbClr val="333333"/>
                </a:solidFill>
                <a:ea typeface="MS Gothic"/>
              </a:rPr>
              <a:t>read:</a:t>
            </a:r>
            <a:r>
              <a:rPr lang="en-US" sz="2200" i="1" dirty="0" smtClean="0">
                <a:solidFill>
                  <a:srgbClr val="333333"/>
                </a:solidFill>
                <a:ea typeface="MS Gothic"/>
              </a:rPr>
              <a:t> Retrieve an Item</a:t>
            </a:r>
          </a:p>
          <a:p>
            <a:pPr marL="342900" indent="-342900">
              <a:lnSpc>
                <a:spcPct val="100000"/>
              </a:lnSpc>
              <a:buSzPct val="25000"/>
              <a:buFont typeface="Wingdings" charset="2"/>
              <a:buChar char="u"/>
            </a:pPr>
            <a:r>
              <a:rPr lang="en-US" sz="2200" b="1" i="1" dirty="0" smtClean="0">
                <a:solidFill>
                  <a:srgbClr val="333333"/>
                </a:solidFill>
                <a:ea typeface="MS Gothic"/>
              </a:rPr>
              <a:t>All available from</a:t>
            </a:r>
            <a:r>
              <a:rPr lang="en-US" sz="2200" b="1" i="1" dirty="0" smtClean="0">
                <a:solidFill>
                  <a:srgbClr val="333333"/>
                </a:solidFill>
                <a:latin typeface="Monaco"/>
                <a:ea typeface="MS Gothic"/>
                <a:cs typeface="Monaco"/>
              </a:rPr>
              <a:t> </a:t>
            </a:r>
            <a:r>
              <a:rPr lang="en-US" b="1" i="1" dirty="0" err="1" smtClean="0">
                <a:solidFill>
                  <a:srgbClr val="333333"/>
                </a:solidFill>
                <a:latin typeface="Monaco"/>
                <a:ea typeface="MS Gothic"/>
                <a:cs typeface="Monaco"/>
              </a:rPr>
              <a:t>org.exoplatform.services.jcr.access.PermissionType</a:t>
            </a:r>
            <a:endParaRPr lang="en-US" b="1" i="1" dirty="0" smtClean="0">
              <a:solidFill>
                <a:srgbClr val="333333"/>
              </a:solidFill>
              <a:latin typeface="Monaco"/>
              <a:ea typeface="MS Gothic"/>
              <a:cs typeface="Monaco"/>
            </a:endParaRPr>
          </a:p>
          <a:p>
            <a:pPr>
              <a:lnSpc>
                <a:spcPct val="100000"/>
              </a:lnSpc>
              <a:buSzPct val="25000"/>
            </a:pPr>
            <a:endParaRPr lang="en-US" i="1" dirty="0" smtClean="0">
              <a:solidFill>
                <a:srgbClr val="333333"/>
              </a:solidFill>
              <a:latin typeface="Monaco"/>
              <a:ea typeface="MS Gothic"/>
              <a:cs typeface="Monaco"/>
            </a:endParaRPr>
          </a:p>
          <a:p>
            <a:pPr>
              <a:lnSpc>
                <a:spcPct val="100000"/>
              </a:lnSpc>
              <a:buSzPct val="25000"/>
            </a:pPr>
            <a:r>
              <a:rPr lang="en-US" sz="2400" b="1" dirty="0" smtClean="0"/>
              <a:t>ACL: Identities</a:t>
            </a:r>
            <a:endParaRPr lang="en-US" sz="22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r>
              <a:rPr lang="en-US" sz="2200" b="1" i="1" dirty="0" smtClean="0">
                <a:solidFill>
                  <a:srgbClr val="333333"/>
                </a:solidFill>
                <a:ea typeface="MS Gothic"/>
              </a:rPr>
              <a:t>Can be a user id or a group id</a:t>
            </a:r>
            <a:r>
              <a:rPr lang="en-US" sz="2200" i="1" dirty="0" smtClean="0">
                <a:solidFill>
                  <a:srgbClr val="333333"/>
                </a:solidFill>
                <a:ea typeface="MS Gothic"/>
              </a:rPr>
              <a:t>.</a:t>
            </a:r>
          </a:p>
          <a:p>
            <a:pPr marL="342900" indent="-342900">
              <a:lnSpc>
                <a:spcPct val="100000"/>
              </a:lnSpc>
              <a:buSzPct val="25000"/>
              <a:buFont typeface="Wingdings" charset="2"/>
              <a:buChar char="u"/>
            </a:pPr>
            <a:r>
              <a:rPr lang="en-US" sz="2200" b="1" i="1" dirty="0" smtClean="0">
                <a:solidFill>
                  <a:srgbClr val="333333"/>
                </a:solidFill>
                <a:ea typeface="MS Gothic"/>
              </a:rPr>
              <a:t>The syntax of a identity based on a group is ${membership}:${group-name}, membership can be * for all memberships. Example </a:t>
            </a:r>
            <a:r>
              <a:rPr lang="fr-FR" sz="2200" b="1" i="1" dirty="0">
                <a:solidFill>
                  <a:srgbClr val="333333"/>
                </a:solidFill>
                <a:ea typeface="MS Gothic"/>
              </a:rPr>
              <a:t>*:/</a:t>
            </a:r>
            <a:r>
              <a:rPr lang="fr-FR" sz="2200" b="1" i="1" dirty="0" err="1">
                <a:solidFill>
                  <a:srgbClr val="333333"/>
                </a:solidFill>
                <a:ea typeface="MS Gothic"/>
              </a:rPr>
              <a:t>platform</a:t>
            </a:r>
            <a:r>
              <a:rPr lang="fr-FR" sz="2200" b="1" i="1" dirty="0">
                <a:solidFill>
                  <a:srgbClr val="333333"/>
                </a:solidFill>
                <a:ea typeface="MS Gothic"/>
              </a:rPr>
              <a:t>/</a:t>
            </a:r>
            <a:r>
              <a:rPr lang="fr-FR" sz="2200" b="1" i="1" dirty="0" err="1" smtClean="0">
                <a:solidFill>
                  <a:srgbClr val="333333"/>
                </a:solidFill>
                <a:ea typeface="MS Gothic"/>
              </a:rPr>
              <a:t>administrators</a:t>
            </a:r>
            <a:endParaRPr lang="fr-FR" sz="2200" b="1" i="1" dirty="0" smtClean="0">
              <a:solidFill>
                <a:srgbClr val="333333"/>
              </a:solidFill>
              <a:ea typeface="MS Gothic"/>
            </a:endParaRPr>
          </a:p>
          <a:p>
            <a:pPr marL="342900" indent="-342900">
              <a:lnSpc>
                <a:spcPct val="100000"/>
              </a:lnSpc>
              <a:buSzPct val="25000"/>
              <a:buFont typeface="Wingdings" charset="2"/>
              <a:buChar char="u"/>
            </a:pPr>
            <a:r>
              <a:rPr lang="fr-FR" sz="2200" b="1" i="1" dirty="0" smtClean="0">
                <a:solidFill>
                  <a:srgbClr val="333333"/>
                </a:solidFill>
                <a:ea typeface="MS Gothic"/>
              </a:rPr>
              <a:t>All </a:t>
            </a:r>
            <a:r>
              <a:rPr lang="fr-FR" sz="2200" b="1" i="1" dirty="0" err="1" smtClean="0">
                <a:solidFill>
                  <a:srgbClr val="333333"/>
                </a:solidFill>
                <a:ea typeface="MS Gothic"/>
              </a:rPr>
              <a:t>specific</a:t>
            </a:r>
            <a:r>
              <a:rPr lang="fr-FR" sz="2200" b="1" i="1" dirty="0" smtClean="0">
                <a:solidFill>
                  <a:srgbClr val="333333"/>
                </a:solidFill>
                <a:ea typeface="MS Gothic"/>
              </a:rPr>
              <a:t> </a:t>
            </a:r>
            <a:r>
              <a:rPr lang="fr-FR" sz="2200" b="1" i="1" dirty="0" err="1" smtClean="0">
                <a:solidFill>
                  <a:srgbClr val="333333"/>
                </a:solidFill>
                <a:ea typeface="MS Gothic"/>
              </a:rPr>
              <a:t>ones</a:t>
            </a:r>
            <a:r>
              <a:rPr lang="fr-FR" sz="2200" b="1" i="1" dirty="0" smtClean="0">
                <a:solidFill>
                  <a:srgbClr val="333333"/>
                </a:solidFill>
                <a:ea typeface="MS Gothic"/>
              </a:rPr>
              <a:t> </a:t>
            </a:r>
            <a:r>
              <a:rPr lang="fr-FR" sz="2200" b="1" i="1" dirty="0" err="1" smtClean="0">
                <a:solidFill>
                  <a:srgbClr val="333333"/>
                </a:solidFill>
                <a:ea typeface="MS Gothic"/>
              </a:rPr>
              <a:t>available</a:t>
            </a:r>
            <a:r>
              <a:rPr lang="fr-FR" sz="2200" b="1" i="1" dirty="0" smtClean="0">
                <a:solidFill>
                  <a:srgbClr val="333333"/>
                </a:solidFill>
                <a:ea typeface="MS Gothic"/>
              </a:rPr>
              <a:t> </a:t>
            </a:r>
            <a:r>
              <a:rPr lang="fr-FR" sz="2200" b="1" i="1" dirty="0" err="1" smtClean="0">
                <a:solidFill>
                  <a:srgbClr val="333333"/>
                </a:solidFill>
                <a:ea typeface="MS Gothic"/>
              </a:rPr>
              <a:t>from</a:t>
            </a:r>
            <a:r>
              <a:rPr lang="fr-FR" sz="2200" b="1" i="1" dirty="0" smtClean="0">
                <a:solidFill>
                  <a:srgbClr val="333333"/>
                </a:solidFill>
                <a:ea typeface="MS Gothic"/>
              </a:rPr>
              <a:t> </a:t>
            </a:r>
            <a:r>
              <a:rPr lang="en-US" b="1" i="1" dirty="0" err="1" smtClean="0">
                <a:solidFill>
                  <a:srgbClr val="333333"/>
                </a:solidFill>
                <a:latin typeface="Monaco"/>
                <a:ea typeface="MS Gothic"/>
                <a:cs typeface="Monaco"/>
              </a:rPr>
              <a:t>org.exoplatform.services.security.IdentityConstants</a:t>
            </a:r>
            <a:r>
              <a:rPr lang="en-US" b="1" i="1" dirty="0" smtClean="0">
                <a:solidFill>
                  <a:srgbClr val="333333"/>
                </a:solidFill>
                <a:latin typeface="Monaco"/>
                <a:ea typeface="MS Gothic"/>
                <a:cs typeface="Monaco"/>
              </a:rPr>
              <a:t> </a:t>
            </a:r>
            <a:r>
              <a:rPr lang="en-US" sz="2200" b="1" i="1" dirty="0" smtClean="0">
                <a:solidFill>
                  <a:srgbClr val="333333"/>
                </a:solidFill>
                <a:ea typeface="MS Gothic"/>
                <a:cs typeface="Monaco"/>
              </a:rPr>
              <a:t>such as any and _system</a:t>
            </a:r>
            <a:endParaRPr lang="en-US" sz="2200" i="1" dirty="0" smtClean="0">
              <a:solidFill>
                <a:srgbClr val="333333"/>
              </a:solidFill>
              <a:latin typeface="Monaco"/>
              <a:ea typeface="MS Gothic"/>
              <a:cs typeface="Monaco"/>
            </a:endParaRPr>
          </a:p>
          <a:p>
            <a:pPr>
              <a:lnSpc>
                <a:spcPct val="100000"/>
              </a:lnSpc>
              <a:buSzPct val="25000"/>
            </a:pPr>
            <a:endParaRPr lang="en-US" sz="2400" i="1" dirty="0" smtClean="0">
              <a:solidFill>
                <a:srgbClr val="333333"/>
              </a:solidFill>
              <a:latin typeface="Monaco"/>
              <a:ea typeface="MS Gothic"/>
              <a:cs typeface="Monaco"/>
            </a:endParaRPr>
          </a:p>
        </p:txBody>
      </p:sp>
    </p:spTree>
    <p:extLst>
      <p:ext uri="{BB962C8B-B14F-4D97-AF65-F5344CB8AC3E}">
        <p14:creationId xmlns:p14="http://schemas.microsoft.com/office/powerpoint/2010/main" val="21425880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err="1">
                <a:solidFill>
                  <a:srgbClr val="FFFFFF"/>
                </a:solidFill>
                <a:ea typeface="MS Gothic"/>
              </a:rPr>
              <a:t>eXo</a:t>
            </a:r>
            <a:r>
              <a:rPr lang="en-US" sz="4800" dirty="0">
                <a:solidFill>
                  <a:srgbClr val="FFFFFF"/>
                </a:solidFill>
                <a:ea typeface="MS Gothic"/>
              </a:rPr>
              <a:t> Kernel’s advanced concepts</a:t>
            </a:r>
            <a:endParaRPr dirty="0"/>
          </a:p>
        </p:txBody>
      </p:sp>
    </p:spTree>
    <p:extLst>
      <p:ext uri="{BB962C8B-B14F-4D97-AF65-F5344CB8AC3E}">
        <p14:creationId xmlns:p14="http://schemas.microsoft.com/office/powerpoint/2010/main" val="17223796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Standalone Container</a:t>
            </a:r>
          </a:p>
          <a:p>
            <a:pPr>
              <a:lnSpc>
                <a:spcPct val="100000"/>
              </a:lnSpc>
              <a:buSzPct val="25000"/>
            </a:pPr>
            <a:endParaRPr lang="en-US" sz="1700" b="1" dirty="0" smtClean="0"/>
          </a:p>
          <a:p>
            <a:pPr marL="457200" indent="-457200">
              <a:lnSpc>
                <a:spcPct val="100000"/>
              </a:lnSpc>
              <a:buSzPct val="100000"/>
              <a:buFont typeface="Wingdings" charset="2"/>
              <a:buAutoNum type="arabicPlain"/>
            </a:pPr>
            <a:r>
              <a:rPr lang="en-US" sz="1700" b="1" i="1" dirty="0" smtClean="0">
                <a:solidFill>
                  <a:srgbClr val="333333"/>
                </a:solidFill>
                <a:ea typeface="MS Gothic"/>
              </a:rPr>
              <a:t>Services default </a:t>
            </a:r>
            <a:r>
              <a:rPr lang="en-US" sz="1700" b="1" i="1" dirty="0" err="1" smtClean="0">
                <a:solidFill>
                  <a:srgbClr val="333333"/>
                </a:solidFill>
                <a:ea typeface="MS Gothic"/>
              </a:rPr>
              <a:t>RootContainer</a:t>
            </a:r>
            <a:r>
              <a:rPr lang="en-US" sz="1700" b="1" i="1" dirty="0" smtClean="0">
                <a:solidFill>
                  <a:srgbClr val="333333"/>
                </a:solidFill>
                <a:ea typeface="MS Gothic"/>
              </a:rPr>
              <a:t> configurations from JAR files /</a:t>
            </a:r>
            <a:r>
              <a:rPr lang="en-US" sz="1700" b="1" i="1" dirty="0" err="1" smtClean="0">
                <a:solidFill>
                  <a:srgbClr val="333333"/>
                </a:solidFill>
                <a:ea typeface="MS Gothic"/>
              </a:rPr>
              <a:t>conf</a:t>
            </a:r>
            <a:r>
              <a:rPr lang="en-US" sz="1700" b="1" i="1" dirty="0" smtClean="0">
                <a:solidFill>
                  <a:srgbClr val="333333"/>
                </a:solidFill>
                <a:ea typeface="MS Gothic"/>
              </a:rPr>
              <a:t>/</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External </a:t>
            </a:r>
            <a:r>
              <a:rPr lang="en-US" sz="1700" b="1" i="1" dirty="0" err="1" smtClean="0">
                <a:solidFill>
                  <a:srgbClr val="333333"/>
                </a:solidFill>
                <a:ea typeface="MS Gothic"/>
              </a:rPr>
              <a:t>RootContainer</a:t>
            </a:r>
            <a:r>
              <a:rPr lang="en-US" sz="1700" b="1" i="1" dirty="0" smtClean="0">
                <a:solidFill>
                  <a:srgbClr val="333333"/>
                </a:solidFill>
                <a:ea typeface="MS Gothic"/>
              </a:rPr>
              <a:t> configuration can be found at $AS_HOME/</a:t>
            </a:r>
            <a:r>
              <a:rPr lang="en-US" sz="1700" b="1" i="1" dirty="0" err="1" smtClean="0">
                <a:solidFill>
                  <a:srgbClr val="333333"/>
                </a:solidFill>
                <a:ea typeface="MS Gothic"/>
              </a:rPr>
              <a:t>exo-conf</a:t>
            </a:r>
            <a:r>
              <a:rPr lang="en-US" sz="1700" b="1" i="1" dirty="0" smtClean="0">
                <a:solidFill>
                  <a:srgbClr val="333333"/>
                </a:solidFill>
                <a:ea typeface="MS Gothic"/>
              </a:rPr>
              <a:t>/</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Services default </a:t>
            </a:r>
            <a:r>
              <a:rPr lang="en-US" sz="1700" b="1" i="1" dirty="0" err="1" smtClean="0">
                <a:solidFill>
                  <a:srgbClr val="333333"/>
                </a:solidFill>
                <a:ea typeface="MS Gothic"/>
              </a:rPr>
              <a:t>StandaloneContainer</a:t>
            </a:r>
            <a:r>
              <a:rPr lang="en-US" sz="1700" b="1" i="1" dirty="0" smtClean="0">
                <a:solidFill>
                  <a:srgbClr val="333333"/>
                </a:solidFill>
                <a:ea typeface="MS Gothic"/>
              </a:rPr>
              <a:t> configurations from JAR files /</a:t>
            </a:r>
            <a:r>
              <a:rPr lang="en-US" sz="1700" b="1" i="1" dirty="0" err="1" smtClean="0">
                <a:solidFill>
                  <a:srgbClr val="333333"/>
                </a:solidFill>
                <a:ea typeface="MS Gothic"/>
              </a:rPr>
              <a:t>conf</a:t>
            </a:r>
            <a:r>
              <a:rPr lang="en-US" sz="1700" b="1" i="1" dirty="0" smtClean="0">
                <a:solidFill>
                  <a:srgbClr val="333333"/>
                </a:solidFill>
                <a:ea typeface="MS Gothic"/>
              </a:rPr>
              <a:t>/portal/</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Web applications configurations from WAR files /WEB-INF/</a:t>
            </a:r>
            <a:r>
              <a:rPr lang="en-US" sz="1700" b="1" i="1" dirty="0" err="1" smtClean="0">
                <a:solidFill>
                  <a:srgbClr val="333333"/>
                </a:solidFill>
                <a:ea typeface="MS Gothic"/>
              </a:rPr>
              <a:t>conf</a:t>
            </a:r>
            <a:r>
              <a:rPr lang="en-US" sz="1700" b="1" i="1" dirty="0" smtClean="0">
                <a:solidFill>
                  <a:srgbClr val="333333"/>
                </a:solidFill>
                <a:ea typeface="MS Gothic"/>
              </a:rPr>
              <a:t>/</a:t>
            </a:r>
            <a:r>
              <a:rPr lang="en-US" sz="1700" b="1" i="1" dirty="0" err="1" smtClean="0">
                <a:solidFill>
                  <a:srgbClr val="333333"/>
                </a:solidFill>
                <a:ea typeface="MS Gothic"/>
              </a:rPr>
              <a:t>configuration.xml</a:t>
            </a:r>
            <a:endParaRPr lang="en-US" sz="1700" b="1" i="1" dirty="0" smtClean="0">
              <a:solidFill>
                <a:srgbClr val="333333"/>
              </a:solidFill>
              <a:ea typeface="MS Gothic"/>
            </a:endParaRPr>
          </a:p>
          <a:p>
            <a:pPr marL="457200" indent="-457200">
              <a:lnSpc>
                <a:spcPct val="100000"/>
              </a:lnSpc>
              <a:buSzPct val="100000"/>
              <a:buFont typeface="Wingdings" charset="2"/>
              <a:buAutoNum type="arabicPlain"/>
            </a:pPr>
            <a:r>
              <a:rPr lang="en-US" sz="1700" b="1" i="1" dirty="0" smtClean="0">
                <a:solidFill>
                  <a:srgbClr val="333333"/>
                </a:solidFill>
                <a:ea typeface="MS Gothic"/>
              </a:rPr>
              <a:t>Then depending on the </a:t>
            </a:r>
            <a:r>
              <a:rPr lang="en-US" sz="1700" b="1" i="1" dirty="0" err="1" smtClean="0">
                <a:solidFill>
                  <a:srgbClr val="333333"/>
                </a:solidFill>
                <a:ea typeface="MS Gothic"/>
              </a:rPr>
              <a:t>StandaloneContainer</a:t>
            </a:r>
            <a:r>
              <a:rPr lang="en-US" sz="1700" b="1" i="1" dirty="0" smtClean="0">
                <a:solidFill>
                  <a:srgbClr val="333333"/>
                </a:solidFill>
                <a:ea typeface="MS Gothic"/>
              </a:rPr>
              <a:t> configuration URL initialization:</a:t>
            </a:r>
          </a:p>
          <a:p>
            <a:pPr marL="457200" indent="-457200">
              <a:buSzPct val="100000"/>
              <a:buFont typeface="Wingdings" charset="2"/>
              <a:buAutoNum type="arabicPlain"/>
            </a:pPr>
            <a:r>
              <a:rPr lang="en-US" sz="1700" b="1" i="1" dirty="0" smtClean="0">
                <a:solidFill>
                  <a:srgbClr val="333333"/>
                </a:solidFill>
                <a:ea typeface="MS Gothic"/>
              </a:rPr>
              <a:t>if configuration URL was initialized to be added to services defaults, as below:</a:t>
            </a:r>
          </a:p>
          <a:p>
            <a:pPr marL="742950" lvl="1" indent="-285750">
              <a:buSzPct val="100000"/>
              <a:buFont typeface="Wingdings" charset="2"/>
              <a:buChar char="§"/>
            </a:pPr>
            <a:r>
              <a:rPr lang="en-US" sz="1700" i="1" dirty="0" smtClean="0">
                <a:solidFill>
                  <a:srgbClr val="333333"/>
                </a:solidFill>
                <a:ea typeface="MS Gothic"/>
              </a:rPr>
              <a:t>// add configuration to the default services configurations from JARs/WARs. </a:t>
            </a:r>
            <a:r>
              <a:rPr lang="en-US" sz="1700" i="1" dirty="0" err="1" smtClean="0">
                <a:solidFill>
                  <a:srgbClr val="333333"/>
                </a:solidFill>
                <a:ea typeface="MS Gothic"/>
              </a:rPr>
              <a:t>StandaloneContainer.addConfigurationURL</a:t>
            </a:r>
            <a:r>
              <a:rPr lang="en-US" sz="1700" i="1" dirty="0" smtClean="0">
                <a:solidFill>
                  <a:srgbClr val="333333"/>
                </a:solidFill>
                <a:ea typeface="MS Gothic"/>
              </a:rPr>
              <a:t>(</a:t>
            </a:r>
            <a:r>
              <a:rPr lang="en-US" sz="1700" i="1" dirty="0" err="1" smtClean="0">
                <a:solidFill>
                  <a:srgbClr val="333333"/>
                </a:solidFill>
                <a:ea typeface="MS Gothic"/>
              </a:rPr>
              <a:t>containerConf</a:t>
            </a:r>
            <a:r>
              <a:rPr lang="en-US" sz="1700" i="1" dirty="0" smtClean="0">
                <a:solidFill>
                  <a:srgbClr val="333333"/>
                </a:solidFill>
                <a:ea typeface="MS Gothic"/>
              </a:rPr>
              <a:t>). Configuration from added URL </a:t>
            </a:r>
            <a:r>
              <a:rPr lang="en-US" sz="1700" i="1" dirty="0" err="1" smtClean="0">
                <a:solidFill>
                  <a:srgbClr val="333333"/>
                </a:solidFill>
                <a:ea typeface="MS Gothic"/>
              </a:rPr>
              <a:t>containerConf</a:t>
            </a:r>
            <a:r>
              <a:rPr lang="en-US" sz="1700" i="1" dirty="0" smtClean="0">
                <a:solidFill>
                  <a:srgbClr val="333333"/>
                </a:solidFill>
                <a:ea typeface="MS Gothic"/>
              </a:rPr>
              <a:t> will override only services configured in the file</a:t>
            </a:r>
          </a:p>
          <a:p>
            <a:pPr marL="742950" lvl="1" indent="-285750">
              <a:buSzPct val="100000"/>
              <a:buFont typeface="Wingdings" charset="2"/>
              <a:buChar char="§"/>
            </a:pPr>
            <a:r>
              <a:rPr lang="en-US" sz="1700" i="1" dirty="0" smtClean="0">
                <a:solidFill>
                  <a:srgbClr val="333333"/>
                </a:solidFill>
                <a:ea typeface="MS Gothic"/>
              </a:rPr>
              <a:t>if configuration URL not initialized at all, it will be found at $AS_HOME/</a:t>
            </a:r>
            <a:r>
              <a:rPr lang="en-US" sz="1700" i="1" dirty="0" err="1" smtClean="0">
                <a:solidFill>
                  <a:srgbClr val="333333"/>
                </a:solidFill>
                <a:ea typeface="MS Gothic"/>
              </a:rPr>
              <a:t>exo-configuration.xml</a:t>
            </a:r>
            <a:r>
              <a:rPr lang="en-US" sz="1700" i="1" dirty="0" smtClean="0">
                <a:solidFill>
                  <a:srgbClr val="333333"/>
                </a:solidFill>
                <a:ea typeface="MS Gothic"/>
              </a:rPr>
              <a:t>. If $AS_HOME/</a:t>
            </a:r>
            <a:r>
              <a:rPr lang="en-US" sz="1700" i="1" dirty="0" err="1" smtClean="0">
                <a:solidFill>
                  <a:srgbClr val="333333"/>
                </a:solidFill>
                <a:ea typeface="MS Gothic"/>
              </a:rPr>
              <a:t>exo-configuration.xml</a:t>
            </a:r>
            <a:r>
              <a:rPr lang="en-US" sz="1700" i="1" dirty="0" smtClean="0">
                <a:solidFill>
                  <a:srgbClr val="333333"/>
                </a:solidFill>
                <a:ea typeface="MS Gothic"/>
              </a:rPr>
              <a:t> doesn't exist the container will try find it at $AS_HOME/</a:t>
            </a:r>
            <a:r>
              <a:rPr lang="en-US" sz="1700" i="1" dirty="0" err="1" smtClean="0">
                <a:solidFill>
                  <a:srgbClr val="333333"/>
                </a:solidFill>
                <a:ea typeface="MS Gothic"/>
              </a:rPr>
              <a:t>exo-conf</a:t>
            </a:r>
            <a:r>
              <a:rPr lang="en-US" sz="1700" i="1" dirty="0" smtClean="0">
                <a:solidFill>
                  <a:srgbClr val="333333"/>
                </a:solidFill>
                <a:ea typeface="MS Gothic"/>
              </a:rPr>
              <a:t>/</a:t>
            </a:r>
            <a:r>
              <a:rPr lang="en-US" sz="1700" i="1" dirty="0" err="1" smtClean="0">
                <a:solidFill>
                  <a:srgbClr val="333333"/>
                </a:solidFill>
                <a:ea typeface="MS Gothic"/>
              </a:rPr>
              <a:t>exo-configuration.xml</a:t>
            </a:r>
            <a:r>
              <a:rPr lang="en-US" sz="1700" i="1" dirty="0" smtClean="0">
                <a:solidFill>
                  <a:srgbClr val="333333"/>
                </a:solidFill>
                <a:ea typeface="MS Gothic"/>
              </a:rPr>
              <a:t> location and if it's still not found and the </a:t>
            </a:r>
            <a:r>
              <a:rPr lang="en-US" sz="1700" i="1" dirty="0" err="1" smtClean="0">
                <a:solidFill>
                  <a:srgbClr val="333333"/>
                </a:solidFill>
                <a:ea typeface="MS Gothic"/>
              </a:rPr>
              <a:t>StandaloneContainer</a:t>
            </a:r>
            <a:r>
              <a:rPr lang="en-US" sz="1700" i="1" dirty="0" smtClean="0">
                <a:solidFill>
                  <a:srgbClr val="333333"/>
                </a:solidFill>
                <a:ea typeface="MS Gothic"/>
              </a:rPr>
              <a:t> instance obtained with the dedicated configuration </a:t>
            </a:r>
            <a:r>
              <a:rPr lang="en-US" sz="1700" i="1" dirty="0" err="1" smtClean="0">
                <a:solidFill>
                  <a:srgbClr val="333333"/>
                </a:solidFill>
                <a:ea typeface="MS Gothic"/>
              </a:rPr>
              <a:t>ClassLoader</a:t>
            </a:r>
            <a:r>
              <a:rPr lang="en-US" sz="1700" i="1" dirty="0" smtClean="0">
                <a:solidFill>
                  <a:srgbClr val="333333"/>
                </a:solidFill>
                <a:ea typeface="MS Gothic"/>
              </a:rPr>
              <a:t> the container will try to retrieve the resource </a:t>
            </a:r>
            <a:r>
              <a:rPr lang="en-US" sz="1700" i="1" dirty="0" err="1" smtClean="0">
                <a:solidFill>
                  <a:srgbClr val="333333"/>
                </a:solidFill>
                <a:ea typeface="MS Gothic"/>
              </a:rPr>
              <a:t>conf</a:t>
            </a:r>
            <a:r>
              <a:rPr lang="en-US" sz="1700" i="1" dirty="0" smtClean="0">
                <a:solidFill>
                  <a:srgbClr val="333333"/>
                </a:solidFill>
                <a:ea typeface="MS Gothic"/>
              </a:rPr>
              <a:t>/</a:t>
            </a:r>
            <a:r>
              <a:rPr lang="en-US" sz="1700" i="1" dirty="0" err="1" smtClean="0">
                <a:solidFill>
                  <a:srgbClr val="333333"/>
                </a:solidFill>
                <a:ea typeface="MS Gothic"/>
              </a:rPr>
              <a:t>exo-configuration.xml</a:t>
            </a:r>
            <a:r>
              <a:rPr lang="en-US" sz="1700" i="1" dirty="0" smtClean="0">
                <a:solidFill>
                  <a:srgbClr val="333333"/>
                </a:solidFill>
                <a:ea typeface="MS Gothic"/>
              </a:rPr>
              <a:t> within the given </a:t>
            </a:r>
            <a:r>
              <a:rPr lang="en-US" sz="1700" i="1" dirty="0" err="1" smtClean="0">
                <a:solidFill>
                  <a:srgbClr val="333333"/>
                </a:solidFill>
                <a:ea typeface="MS Gothic"/>
              </a:rPr>
              <a:t>ClassLoader</a:t>
            </a:r>
            <a:r>
              <a:rPr lang="en-US" sz="1700" b="1" i="1" dirty="0" smtClean="0">
                <a:solidFill>
                  <a:srgbClr val="333333"/>
                </a:solidFill>
                <a:ea typeface="MS Gothic"/>
              </a:rPr>
              <a:t>.</a:t>
            </a:r>
            <a:endParaRPr lang="en-US" sz="1700" i="1" dirty="0" smtClean="0">
              <a:solidFill>
                <a:srgbClr val="333333"/>
              </a:solidFill>
              <a:ea typeface="MS Gothic"/>
            </a:endParaRPr>
          </a:p>
        </p:txBody>
      </p:sp>
    </p:spTree>
    <p:extLst>
      <p:ext uri="{BB962C8B-B14F-4D97-AF65-F5344CB8AC3E}">
        <p14:creationId xmlns:p14="http://schemas.microsoft.com/office/powerpoint/2010/main" val="3463871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Portal Container</a:t>
            </a:r>
          </a:p>
          <a:p>
            <a:pPr>
              <a:lnSpc>
                <a:spcPct val="100000"/>
              </a:lnSpc>
              <a:buSzPct val="25000"/>
            </a:pPr>
            <a:endParaRPr lang="en-US" sz="1700" b="1" dirty="0" smtClean="0"/>
          </a:p>
          <a:p>
            <a:pPr marL="457200" indent="-457200">
              <a:lnSpc>
                <a:spcPct val="100000"/>
              </a:lnSpc>
              <a:buSzPct val="100000"/>
              <a:buFont typeface="Wingdings" charset="2"/>
              <a:buAutoNum type="arabicPlain"/>
            </a:pPr>
            <a:r>
              <a:rPr lang="en-US" sz="2000" b="1" i="1" dirty="0">
                <a:solidFill>
                  <a:srgbClr val="333333"/>
                </a:solidFill>
                <a:ea typeface="MS Gothic"/>
              </a:rPr>
              <a:t>Services default </a:t>
            </a:r>
            <a:r>
              <a:rPr lang="en-US" sz="2000" b="1" i="1" dirty="0" err="1">
                <a:solidFill>
                  <a:srgbClr val="333333"/>
                </a:solidFill>
                <a:ea typeface="MS Gothic"/>
              </a:rPr>
              <a:t>RootContainer</a:t>
            </a:r>
            <a:r>
              <a:rPr lang="en-US" sz="2000" b="1" i="1" dirty="0">
                <a:solidFill>
                  <a:srgbClr val="333333"/>
                </a:solidFill>
                <a:ea typeface="MS Gothic"/>
              </a:rPr>
              <a:t> configurations from JAR files /</a:t>
            </a:r>
            <a:r>
              <a:rPr lang="en-US" sz="2000" b="1" i="1" dirty="0" err="1">
                <a:solidFill>
                  <a:srgbClr val="333333"/>
                </a:solidFill>
                <a:ea typeface="MS Gothic"/>
              </a:rPr>
              <a:t>conf</a:t>
            </a:r>
            <a:r>
              <a:rPr lang="en-US" sz="2000" b="1" i="1" dirty="0">
                <a:solidFill>
                  <a:srgbClr val="333333"/>
                </a:solidFill>
                <a:ea typeface="MS Gothic"/>
              </a:rPr>
              <a:t>/</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External </a:t>
            </a:r>
            <a:r>
              <a:rPr lang="en-US" sz="2000" b="1" i="1" dirty="0" err="1">
                <a:solidFill>
                  <a:srgbClr val="333333"/>
                </a:solidFill>
                <a:ea typeface="MS Gothic"/>
              </a:rPr>
              <a:t>RootContainer</a:t>
            </a:r>
            <a:r>
              <a:rPr lang="en-US" sz="2000" b="1" i="1" dirty="0">
                <a:solidFill>
                  <a:srgbClr val="333333"/>
                </a:solidFill>
                <a:ea typeface="MS Gothic"/>
              </a:rPr>
              <a:t> configuration can be found at $AS_HOME/</a:t>
            </a:r>
            <a:r>
              <a:rPr lang="en-US" sz="2000" b="1" i="1" dirty="0" err="1">
                <a:solidFill>
                  <a:srgbClr val="333333"/>
                </a:solidFill>
                <a:ea typeface="MS Gothic"/>
              </a:rPr>
              <a:t>exo-conf</a:t>
            </a:r>
            <a:r>
              <a:rPr lang="en-US" sz="2000" b="1" i="1" dirty="0">
                <a:solidFill>
                  <a:srgbClr val="333333"/>
                </a:solidFill>
                <a:ea typeface="MS Gothic"/>
              </a:rPr>
              <a:t>/</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Services default </a:t>
            </a:r>
            <a:r>
              <a:rPr lang="en-US" sz="2000" b="1" i="1" dirty="0" err="1">
                <a:solidFill>
                  <a:srgbClr val="333333"/>
                </a:solidFill>
                <a:ea typeface="MS Gothic"/>
              </a:rPr>
              <a:t>PortalContainer</a:t>
            </a:r>
            <a:r>
              <a:rPr lang="en-US" sz="2000" b="1" i="1" dirty="0">
                <a:solidFill>
                  <a:srgbClr val="333333"/>
                </a:solidFill>
                <a:ea typeface="MS Gothic"/>
              </a:rPr>
              <a:t> configurations from JAR files /</a:t>
            </a:r>
            <a:r>
              <a:rPr lang="en-US" sz="2000" b="1" i="1" dirty="0" err="1">
                <a:solidFill>
                  <a:srgbClr val="333333"/>
                </a:solidFill>
                <a:ea typeface="MS Gothic"/>
              </a:rPr>
              <a:t>conf</a:t>
            </a:r>
            <a:r>
              <a:rPr lang="en-US" sz="2000" b="1" i="1" dirty="0">
                <a:solidFill>
                  <a:srgbClr val="333333"/>
                </a:solidFill>
                <a:ea typeface="MS Gothic"/>
              </a:rPr>
              <a:t>/portal/</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Web applications configurations from WAR files /WEB-INF/</a:t>
            </a:r>
            <a:r>
              <a:rPr lang="en-US" sz="2000" b="1" i="1" dirty="0" err="1">
                <a:solidFill>
                  <a:srgbClr val="333333"/>
                </a:solidFill>
                <a:ea typeface="MS Gothic"/>
              </a:rPr>
              <a:t>conf</a:t>
            </a:r>
            <a:r>
              <a:rPr lang="en-US" sz="2000" b="1" i="1" dirty="0">
                <a:solidFill>
                  <a:srgbClr val="333333"/>
                </a:solidFill>
                <a:ea typeface="MS Gothic"/>
              </a:rPr>
              <a:t>/</a:t>
            </a:r>
            <a:r>
              <a:rPr lang="en-US" sz="2000" b="1" i="1" dirty="0" err="1" smtClean="0">
                <a:solidFill>
                  <a:srgbClr val="333333"/>
                </a:solidFill>
                <a:ea typeface="MS Gothic"/>
              </a:rPr>
              <a:t>configuration.xml</a:t>
            </a:r>
            <a:endParaRPr lang="en-US" sz="2000" b="1" i="1" dirty="0" smtClean="0">
              <a:solidFill>
                <a:srgbClr val="333333"/>
              </a:solidFill>
              <a:ea typeface="MS Gothic"/>
            </a:endParaRPr>
          </a:p>
          <a:p>
            <a:pPr marL="457200" indent="-457200">
              <a:lnSpc>
                <a:spcPct val="100000"/>
              </a:lnSpc>
              <a:buSzPct val="100000"/>
              <a:buFont typeface="Wingdings" charset="2"/>
              <a:buAutoNum type="arabicPlain"/>
            </a:pPr>
            <a:endParaRPr lang="en-US" sz="2000" b="1" i="1" dirty="0">
              <a:solidFill>
                <a:srgbClr val="333333"/>
              </a:solidFill>
              <a:ea typeface="MS Gothic"/>
            </a:endParaRPr>
          </a:p>
          <a:p>
            <a:pPr marL="457200" indent="-457200">
              <a:lnSpc>
                <a:spcPct val="100000"/>
              </a:lnSpc>
              <a:buSzPct val="100000"/>
              <a:buFont typeface="Wingdings" charset="2"/>
              <a:buAutoNum type="arabicPlain"/>
            </a:pPr>
            <a:r>
              <a:rPr lang="en-US" sz="2000" b="1" i="1" dirty="0">
                <a:solidFill>
                  <a:srgbClr val="333333"/>
                </a:solidFill>
                <a:ea typeface="MS Gothic"/>
              </a:rPr>
              <a:t>External configuration for services of named portal can be found at $AS_HOME/</a:t>
            </a:r>
            <a:r>
              <a:rPr lang="en-US" sz="2000" b="1" i="1" dirty="0" err="1">
                <a:solidFill>
                  <a:srgbClr val="333333"/>
                </a:solidFill>
                <a:ea typeface="MS Gothic"/>
              </a:rPr>
              <a:t>exo-conf</a:t>
            </a:r>
            <a:r>
              <a:rPr lang="en-US" sz="2000" b="1" i="1" dirty="0">
                <a:solidFill>
                  <a:srgbClr val="333333"/>
                </a:solidFill>
                <a:ea typeface="MS Gothic"/>
              </a:rPr>
              <a:t>/portal/$PORTAL_NAME/</a:t>
            </a:r>
            <a:r>
              <a:rPr lang="en-US" sz="2000" b="1" i="1" dirty="0" err="1" smtClean="0">
                <a:solidFill>
                  <a:srgbClr val="333333"/>
                </a:solidFill>
                <a:ea typeface="MS Gothic"/>
              </a:rPr>
              <a:t>configuration.xml</a:t>
            </a:r>
            <a:endParaRPr lang="en-US" sz="2000" i="1" dirty="0" smtClean="0">
              <a:solidFill>
                <a:srgbClr val="333333"/>
              </a:solidFill>
              <a:ea typeface="MS Gothic"/>
            </a:endParaRPr>
          </a:p>
        </p:txBody>
      </p:sp>
    </p:spTree>
    <p:extLst>
      <p:ext uri="{BB962C8B-B14F-4D97-AF65-F5344CB8AC3E}">
        <p14:creationId xmlns:p14="http://schemas.microsoft.com/office/powerpoint/2010/main" val="41557136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AS HOME</a:t>
            </a:r>
          </a:p>
          <a:p>
            <a:pPr>
              <a:lnSpc>
                <a:spcPct val="100000"/>
              </a:lnSpc>
              <a:buSzPct val="25000"/>
            </a:pPr>
            <a:endParaRPr lang="en-US" sz="1700" b="1" dirty="0" smtClean="0"/>
          </a:p>
          <a:p>
            <a:pPr>
              <a:lnSpc>
                <a:spcPct val="100000"/>
              </a:lnSpc>
              <a:buSzPct val="25000"/>
            </a:pPr>
            <a:r>
              <a:rPr lang="en-US" sz="2200" b="1" dirty="0"/>
              <a:t>$AS_HOME - application server home directory, or </a:t>
            </a:r>
            <a:r>
              <a:rPr lang="en-US" sz="2200" b="1" dirty="0" err="1"/>
              <a:t>user.dir</a:t>
            </a:r>
            <a:r>
              <a:rPr lang="en-US" sz="2200" b="1" dirty="0"/>
              <a:t> JVM system property value in case of Java Standalone application. The application server home is</a:t>
            </a:r>
            <a:r>
              <a:rPr lang="en-US" sz="2200" b="1" dirty="0" smtClean="0"/>
              <a:t>:</a:t>
            </a:r>
          </a:p>
          <a:p>
            <a:pPr>
              <a:lnSpc>
                <a:spcPct val="100000"/>
              </a:lnSpc>
              <a:buSzPct val="25000"/>
            </a:pPr>
            <a:endParaRPr lang="en-US" sz="1700" b="1" dirty="0" smtClean="0"/>
          </a:p>
          <a:p>
            <a:pPr marL="342900" indent="-342900">
              <a:lnSpc>
                <a:spcPct val="100000"/>
              </a:lnSpc>
              <a:buSzPct val="100000"/>
              <a:buFont typeface="Wingdings" charset="2"/>
              <a:buChar char="u"/>
            </a:pPr>
            <a:r>
              <a:rPr lang="en-US" sz="2000" b="1" i="1" dirty="0">
                <a:solidFill>
                  <a:srgbClr val="333333"/>
                </a:solidFill>
                <a:ea typeface="MS Gothic"/>
              </a:rPr>
              <a:t>For Jonas, the value of the variable ${</a:t>
            </a:r>
            <a:r>
              <a:rPr lang="en-US" sz="2000" b="1" i="1" dirty="0" err="1">
                <a:solidFill>
                  <a:srgbClr val="333333"/>
                </a:solidFill>
                <a:ea typeface="MS Gothic"/>
              </a:rPr>
              <a:t>jonas.base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Jetty, the value of the variable ${</a:t>
            </a:r>
            <a:r>
              <a:rPr lang="en-US" sz="2000" b="1" i="1" dirty="0" err="1">
                <a:solidFill>
                  <a:srgbClr val="333333"/>
                </a:solidFill>
                <a:ea typeface="MS Gothic"/>
              </a:rPr>
              <a:t>jetty.home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a:t>
            </a:r>
            <a:r>
              <a:rPr lang="en-US" sz="2000" b="1" i="1" dirty="0" err="1">
                <a:solidFill>
                  <a:srgbClr val="333333"/>
                </a:solidFill>
                <a:ea typeface="MS Gothic"/>
              </a:rPr>
              <a:t>Websphere</a:t>
            </a:r>
            <a:r>
              <a:rPr lang="en-US" sz="2000" b="1" i="1" dirty="0">
                <a:solidFill>
                  <a:srgbClr val="333333"/>
                </a:solidFill>
                <a:ea typeface="MS Gothic"/>
              </a:rPr>
              <a:t>, the value of the variable ${</a:t>
            </a:r>
            <a:r>
              <a:rPr lang="en-US" sz="2000" b="1" i="1" dirty="0" err="1">
                <a:solidFill>
                  <a:srgbClr val="333333"/>
                </a:solidFill>
                <a:ea typeface="MS Gothic"/>
              </a:rPr>
              <a:t>was.install.root</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a:t>
            </a:r>
            <a:r>
              <a:rPr lang="en-US" sz="2000" b="1" i="1" dirty="0" err="1">
                <a:solidFill>
                  <a:srgbClr val="333333"/>
                </a:solidFill>
                <a:ea typeface="MS Gothic"/>
              </a:rPr>
              <a:t>Weblogic</a:t>
            </a:r>
            <a:r>
              <a:rPr lang="en-US" sz="2000" b="1" i="1" dirty="0">
                <a:solidFill>
                  <a:srgbClr val="333333"/>
                </a:solidFill>
                <a:ea typeface="MS Gothic"/>
              </a:rPr>
              <a:t>, the value of the variable ${</a:t>
            </a:r>
            <a:r>
              <a:rPr lang="en-US" sz="2000" b="1" i="1" dirty="0" err="1">
                <a:solidFill>
                  <a:srgbClr val="333333"/>
                </a:solidFill>
                <a:ea typeface="MS Gothic"/>
              </a:rPr>
              <a:t>wls.home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Glassfish, the value of the variable ${</a:t>
            </a:r>
            <a:r>
              <a:rPr lang="en-US" sz="2000" b="1" i="1" dirty="0" err="1">
                <a:solidFill>
                  <a:srgbClr val="333333"/>
                </a:solidFill>
                <a:ea typeface="MS Gothic"/>
              </a:rPr>
              <a:t>com.sun.aas.instanceRoot</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Tomcat, the value of the variable ${</a:t>
            </a:r>
            <a:r>
              <a:rPr lang="en-US" sz="2000" b="1" i="1" dirty="0" err="1">
                <a:solidFill>
                  <a:srgbClr val="333333"/>
                </a:solidFill>
                <a:ea typeface="MS Gothic"/>
              </a:rPr>
              <a:t>catalina.home</a:t>
            </a:r>
            <a:r>
              <a:rPr lang="en-US" sz="2000" b="1" i="1" dirty="0">
                <a:solidFill>
                  <a:srgbClr val="333333"/>
                </a:solidFill>
                <a:ea typeface="MS Gothic"/>
              </a:rPr>
              <a:t>}.</a:t>
            </a:r>
          </a:p>
          <a:p>
            <a:pPr marL="342900" indent="-342900">
              <a:lnSpc>
                <a:spcPct val="100000"/>
              </a:lnSpc>
              <a:buSzPct val="100000"/>
              <a:buFont typeface="Wingdings" charset="2"/>
              <a:buChar char="u"/>
            </a:pPr>
            <a:r>
              <a:rPr lang="en-US" sz="2000" b="1" i="1" dirty="0">
                <a:solidFill>
                  <a:srgbClr val="333333"/>
                </a:solidFill>
                <a:ea typeface="MS Gothic"/>
              </a:rPr>
              <a:t>For </a:t>
            </a:r>
            <a:r>
              <a:rPr lang="en-US" sz="2000" b="1" i="1" dirty="0" err="1">
                <a:solidFill>
                  <a:srgbClr val="333333"/>
                </a:solidFill>
                <a:ea typeface="MS Gothic"/>
              </a:rPr>
              <a:t>JBoss</a:t>
            </a:r>
            <a:r>
              <a:rPr lang="en-US" sz="2000" b="1" i="1" dirty="0">
                <a:solidFill>
                  <a:srgbClr val="333333"/>
                </a:solidFill>
                <a:ea typeface="MS Gothic"/>
              </a:rPr>
              <a:t> AS, the value of the variable ${</a:t>
            </a:r>
            <a:r>
              <a:rPr lang="en-US" sz="2000" b="1" i="1" dirty="0" err="1">
                <a:solidFill>
                  <a:srgbClr val="333333"/>
                </a:solidFill>
                <a:ea typeface="MS Gothic"/>
              </a:rPr>
              <a:t>jboss.server.config.url</a:t>
            </a:r>
            <a:r>
              <a:rPr lang="en-US" sz="2000" b="1" i="1" dirty="0" smtClean="0">
                <a:solidFill>
                  <a:srgbClr val="333333"/>
                </a:solidFill>
                <a:ea typeface="MS Gothic"/>
              </a:rPr>
              <a:t>} or ${</a:t>
            </a:r>
            <a:r>
              <a:rPr lang="cs-CZ" sz="2000" b="1" i="1" dirty="0" err="1" smtClean="0"/>
              <a:t>jboss.server.config.dir</a:t>
            </a:r>
            <a:r>
              <a:rPr lang="cs-CZ" sz="2000" b="1" i="1" dirty="0" smtClean="0"/>
              <a:t>}</a:t>
            </a:r>
            <a:r>
              <a:rPr lang="en-US" sz="2000" b="1" i="1" dirty="0" smtClean="0">
                <a:solidFill>
                  <a:srgbClr val="333333"/>
                </a:solidFill>
                <a:ea typeface="MS Gothic"/>
              </a:rPr>
              <a:t> </a:t>
            </a:r>
            <a:r>
              <a:rPr lang="en-US" sz="2000" b="1" i="1" dirty="0">
                <a:solidFill>
                  <a:srgbClr val="333333"/>
                </a:solidFill>
                <a:ea typeface="MS Gothic"/>
              </a:rPr>
              <a:t>if the </a:t>
            </a:r>
            <a:r>
              <a:rPr lang="en-US" sz="2000" b="1" i="1" dirty="0" err="1">
                <a:solidFill>
                  <a:srgbClr val="333333"/>
                </a:solidFill>
                <a:ea typeface="MS Gothic"/>
              </a:rPr>
              <a:t>exo-conf</a:t>
            </a:r>
            <a:r>
              <a:rPr lang="en-US" sz="2000" b="1" i="1" dirty="0">
                <a:solidFill>
                  <a:srgbClr val="333333"/>
                </a:solidFill>
                <a:ea typeface="MS Gothic"/>
              </a:rPr>
              <a:t> directory can be found there otherwise it will be the value of the variable ${</a:t>
            </a:r>
            <a:r>
              <a:rPr lang="en-US" sz="2000" b="1" i="1" dirty="0" err="1">
                <a:solidFill>
                  <a:srgbClr val="333333"/>
                </a:solidFill>
                <a:ea typeface="MS Gothic"/>
              </a:rPr>
              <a:t>jboss.home.dir</a:t>
            </a:r>
            <a:r>
              <a:rPr lang="en-US" sz="2000" b="1" i="1" dirty="0">
                <a:solidFill>
                  <a:srgbClr val="333333"/>
                </a:solidFill>
                <a:ea typeface="MS Gothic"/>
              </a:rPr>
              <a:t>}</a:t>
            </a:r>
            <a:r>
              <a:rPr lang="en-US" sz="2000" b="1" i="1" dirty="0" smtClean="0">
                <a:solidFill>
                  <a:srgbClr val="333333"/>
                </a:solidFill>
                <a:ea typeface="MS Gothic"/>
              </a:rPr>
              <a:t>.</a:t>
            </a:r>
            <a:endParaRPr lang="en-US" sz="2000" i="1" dirty="0" smtClean="0">
              <a:solidFill>
                <a:srgbClr val="333333"/>
              </a:solidFill>
              <a:ea typeface="MS Gothic"/>
            </a:endParaRPr>
          </a:p>
        </p:txBody>
      </p:sp>
    </p:spTree>
    <p:extLst>
      <p:ext uri="{BB962C8B-B14F-4D97-AF65-F5344CB8AC3E}">
        <p14:creationId xmlns:p14="http://schemas.microsoft.com/office/powerpoint/2010/main" val="17929145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Loading sequence: Notes</a:t>
            </a:r>
          </a:p>
          <a:p>
            <a:pPr>
              <a:lnSpc>
                <a:spcPct val="100000"/>
              </a:lnSpc>
              <a:buSzPct val="25000"/>
            </a:pPr>
            <a:endParaRPr lang="en-US" sz="1700" b="1" dirty="0" smtClean="0"/>
          </a:p>
          <a:p>
            <a:pPr marL="342900" indent="-342900">
              <a:lnSpc>
                <a:spcPct val="100000"/>
              </a:lnSpc>
              <a:buSzPct val="100000"/>
              <a:buFont typeface="Wingdings" charset="2"/>
              <a:buChar char="u"/>
            </a:pPr>
            <a:r>
              <a:rPr lang="en-US" sz="2000" b="1" i="1" dirty="0">
                <a:solidFill>
                  <a:srgbClr val="333333"/>
                </a:solidFill>
                <a:ea typeface="MS Gothic"/>
              </a:rPr>
              <a:t>External configuration location can be overridden with System property </a:t>
            </a:r>
            <a:r>
              <a:rPr lang="en-US" sz="2000" b="1" i="1" dirty="0" err="1">
                <a:solidFill>
                  <a:srgbClr val="333333"/>
                </a:solidFill>
                <a:ea typeface="MS Gothic"/>
              </a:rPr>
              <a:t>exo.conf.dir</a:t>
            </a:r>
            <a:r>
              <a:rPr lang="en-US" sz="2000" b="1" i="1" dirty="0">
                <a:solidFill>
                  <a:srgbClr val="333333"/>
                </a:solidFill>
                <a:ea typeface="MS Gothic"/>
              </a:rPr>
              <a:t>. If the property exists, its value will be used as path to </a:t>
            </a:r>
            <a:r>
              <a:rPr lang="en-US" sz="2000" b="1" i="1" dirty="0" err="1">
                <a:solidFill>
                  <a:srgbClr val="333333"/>
                </a:solidFill>
                <a:ea typeface="MS Gothic"/>
              </a:rPr>
              <a:t>eXo</a:t>
            </a:r>
            <a:r>
              <a:rPr lang="en-US" sz="2000" b="1" i="1" dirty="0">
                <a:solidFill>
                  <a:srgbClr val="333333"/>
                </a:solidFill>
                <a:ea typeface="MS Gothic"/>
              </a:rPr>
              <a:t> configuration directory, i.e. to $AS_HOME/</a:t>
            </a:r>
            <a:r>
              <a:rPr lang="en-US" sz="2000" b="1" i="1" dirty="0" err="1">
                <a:solidFill>
                  <a:srgbClr val="333333"/>
                </a:solidFill>
                <a:ea typeface="MS Gothic"/>
              </a:rPr>
              <a:t>exo-conf</a:t>
            </a:r>
            <a:r>
              <a:rPr lang="en-US" sz="2000" b="1" i="1" dirty="0">
                <a:solidFill>
                  <a:srgbClr val="333333"/>
                </a:solidFill>
                <a:ea typeface="MS Gothic"/>
              </a:rPr>
              <a:t> alternative. E.g. put property in command line java -</a:t>
            </a:r>
            <a:r>
              <a:rPr lang="en-US" sz="2000" b="1" i="1" dirty="0" err="1">
                <a:solidFill>
                  <a:srgbClr val="333333"/>
                </a:solidFill>
                <a:ea typeface="MS Gothic"/>
              </a:rPr>
              <a:t>Dexo.conf.dir</a:t>
            </a:r>
            <a:r>
              <a:rPr lang="en-US" sz="2000" b="1" i="1" dirty="0">
                <a:solidFill>
                  <a:srgbClr val="333333"/>
                </a:solidFill>
                <a:ea typeface="MS Gothic"/>
              </a:rPr>
              <a:t>=/path/to/</a:t>
            </a:r>
            <a:r>
              <a:rPr lang="en-US" sz="2000" b="1" i="1" dirty="0" err="1">
                <a:solidFill>
                  <a:srgbClr val="333333"/>
                </a:solidFill>
                <a:ea typeface="MS Gothic"/>
              </a:rPr>
              <a:t>exo</a:t>
            </a:r>
            <a:r>
              <a:rPr lang="en-US" sz="2000" b="1" i="1" dirty="0">
                <a:solidFill>
                  <a:srgbClr val="333333"/>
                </a:solidFill>
                <a:ea typeface="MS Gothic"/>
              </a:rPr>
              <a:t>/conf. </a:t>
            </a:r>
            <a:endParaRPr lang="en-US" sz="2000" b="1" i="1" dirty="0" smtClean="0">
              <a:solidFill>
                <a:srgbClr val="333333"/>
              </a:solidFill>
              <a:ea typeface="MS Gothic"/>
            </a:endParaRPr>
          </a:p>
          <a:p>
            <a:pPr marL="342900" indent="-342900">
              <a:lnSpc>
                <a:spcPct val="100000"/>
              </a:lnSpc>
              <a:buSzPct val="100000"/>
              <a:buFont typeface="Wingdings" charset="2"/>
              <a:buChar char="u"/>
            </a:pPr>
            <a:r>
              <a:rPr lang="en-US" sz="2000" b="1" i="1" dirty="0">
                <a:solidFill>
                  <a:srgbClr val="333333"/>
                </a:solidFill>
                <a:ea typeface="MS Gothic"/>
              </a:rPr>
              <a:t>The name of the configuration folder that is by default "</a:t>
            </a:r>
            <a:r>
              <a:rPr lang="en-US" sz="2000" b="1" i="1" dirty="0" err="1">
                <a:solidFill>
                  <a:srgbClr val="333333"/>
                </a:solidFill>
                <a:ea typeface="MS Gothic"/>
              </a:rPr>
              <a:t>exo-conf</a:t>
            </a:r>
            <a:r>
              <a:rPr lang="en-US" sz="2000" b="1" i="1" dirty="0">
                <a:solidFill>
                  <a:srgbClr val="333333"/>
                </a:solidFill>
                <a:ea typeface="MS Gothic"/>
              </a:rPr>
              <a:t>", can be changed thanks to the System property </a:t>
            </a:r>
            <a:r>
              <a:rPr lang="en-US" sz="2000" b="1" i="1" dirty="0" err="1">
                <a:solidFill>
                  <a:srgbClr val="333333"/>
                </a:solidFill>
                <a:ea typeface="MS Gothic"/>
              </a:rPr>
              <a:t>exo.conf.dir.name</a:t>
            </a:r>
            <a:r>
              <a:rPr lang="en-US" sz="2000" b="1" i="1" dirty="0">
                <a:solidFill>
                  <a:srgbClr val="333333"/>
                </a:solidFill>
                <a:ea typeface="MS Gothic"/>
              </a:rPr>
              <a:t>.</a:t>
            </a:r>
            <a:endParaRPr lang="en-US" sz="2000" b="1" i="1" dirty="0" smtClean="0">
              <a:solidFill>
                <a:srgbClr val="333333"/>
              </a:solidFill>
              <a:ea typeface="MS Gothic"/>
            </a:endParaRPr>
          </a:p>
        </p:txBody>
      </p:sp>
    </p:spTree>
    <p:extLst>
      <p:ext uri="{BB962C8B-B14F-4D97-AF65-F5344CB8AC3E}">
        <p14:creationId xmlns:p14="http://schemas.microsoft.com/office/powerpoint/2010/main" val="3662039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Motivations</a:t>
            </a:r>
          </a:p>
          <a:p>
            <a:pPr>
              <a:lnSpc>
                <a:spcPct val="100000"/>
              </a:lnSpc>
              <a:buSzPct val="25000"/>
            </a:pPr>
            <a:endParaRPr lang="en-US" sz="1700" b="1" dirty="0" smtClean="0"/>
          </a:p>
          <a:p>
            <a:pPr>
              <a:lnSpc>
                <a:spcPct val="100000"/>
              </a:lnSpc>
              <a:buSzPct val="25000"/>
            </a:pPr>
            <a:r>
              <a:rPr lang="en-US" sz="2200" b="1" dirty="0" smtClean="0"/>
              <a:t>Up </a:t>
            </a:r>
            <a:r>
              <a:rPr lang="en-US" sz="2200" b="1" dirty="0"/>
              <a:t>to now, to create an application over an </a:t>
            </a:r>
            <a:r>
              <a:rPr lang="en-US" sz="2200" b="1" dirty="0" err="1"/>
              <a:t>GateIn</a:t>
            </a:r>
            <a:r>
              <a:rPr lang="en-US" sz="2200" b="1" dirty="0"/>
              <a:t> such as DMS, WCM, CS and KS, we need to modify files into the "</a:t>
            </a:r>
            <a:r>
              <a:rPr lang="en-US" sz="2200" b="1" dirty="0" err="1"/>
              <a:t>portal.war</a:t>
            </a:r>
            <a:r>
              <a:rPr lang="en-US" sz="2200" b="1" dirty="0"/>
              <a:t>". This has many painful consequences, such as:</a:t>
            </a:r>
          </a:p>
          <a:p>
            <a:pPr>
              <a:lnSpc>
                <a:spcPct val="100000"/>
              </a:lnSpc>
              <a:buSzPct val="25000"/>
            </a:pPr>
            <a:endParaRPr lang="en-US" sz="1700" b="1" dirty="0"/>
          </a:p>
          <a:p>
            <a:pPr marL="285750" indent="-285750">
              <a:lnSpc>
                <a:spcPct val="100000"/>
              </a:lnSpc>
              <a:buSzPct val="25000"/>
              <a:buFont typeface="Wingdings" charset="2"/>
              <a:buChar char="u"/>
            </a:pPr>
            <a:r>
              <a:rPr lang="en-US" sz="2000" b="1" dirty="0"/>
              <a:t>It is quite hard to manage from the support point of view since we never know if or how the customer changed his </a:t>
            </a:r>
            <a:r>
              <a:rPr lang="en-US" sz="2000" b="1" dirty="0" err="1"/>
              <a:t>eXo</a:t>
            </a:r>
            <a:r>
              <a:rPr lang="en-US" sz="2000" b="1" dirty="0"/>
              <a:t> product</a:t>
            </a:r>
            <a:r>
              <a:rPr lang="en-US" sz="2000" b="1" dirty="0" smtClean="0"/>
              <a:t>.</a:t>
            </a:r>
          </a:p>
          <a:p>
            <a:pPr marL="285750" indent="-285750">
              <a:lnSpc>
                <a:spcPct val="100000"/>
              </a:lnSpc>
              <a:buSzPct val="25000"/>
              <a:buFont typeface="Wingdings" charset="2"/>
              <a:buChar char="u"/>
            </a:pPr>
            <a:endParaRPr lang="en-US" sz="2000" b="1" dirty="0"/>
          </a:p>
          <a:p>
            <a:pPr marL="285750" indent="-285750">
              <a:lnSpc>
                <a:spcPct val="100000"/>
              </a:lnSpc>
              <a:buSzPct val="25000"/>
              <a:buFont typeface="Wingdings" charset="2"/>
              <a:buChar char="u"/>
            </a:pPr>
            <a:r>
              <a:rPr lang="en-US" sz="2000" b="1" dirty="0"/>
              <a:t>It is hard to be able to package several </a:t>
            </a:r>
            <a:r>
              <a:rPr lang="en-US" sz="2000" b="1" dirty="0" err="1"/>
              <a:t>eXo</a:t>
            </a:r>
            <a:r>
              <a:rPr lang="en-US" sz="2000" b="1" dirty="0"/>
              <a:t> products (WCM, CS...) as we need to merge everything manually which is quite error prone</a:t>
            </a:r>
            <a:r>
              <a:rPr lang="en-US" sz="2000" b="1" dirty="0" smtClean="0"/>
              <a:t>.</a:t>
            </a:r>
          </a:p>
        </p:txBody>
      </p:sp>
    </p:spTree>
    <p:extLst>
      <p:ext uri="{BB962C8B-B14F-4D97-AF65-F5344CB8AC3E}">
        <p14:creationId xmlns:p14="http://schemas.microsoft.com/office/powerpoint/2010/main" val="11740646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Concepts</a:t>
            </a:r>
          </a:p>
          <a:p>
            <a:pPr>
              <a:lnSpc>
                <a:spcPct val="100000"/>
              </a:lnSpc>
              <a:buSzPct val="25000"/>
            </a:pPr>
            <a:endParaRPr lang="en-US" sz="1700" b="1" dirty="0" smtClean="0"/>
          </a:p>
          <a:p>
            <a:pPr>
              <a:lnSpc>
                <a:spcPct val="100000"/>
              </a:lnSpc>
              <a:buSzPct val="25000"/>
            </a:pPr>
            <a:endParaRPr lang="en-US" sz="1700" b="1" dirty="0" smtClean="0"/>
          </a:p>
          <a:p>
            <a:pPr marL="285750" indent="-285750">
              <a:lnSpc>
                <a:spcPct val="100000"/>
              </a:lnSpc>
              <a:buSzPct val="25000"/>
              <a:buFont typeface="Wingdings" charset="2"/>
              <a:buChar char="u"/>
            </a:pPr>
            <a:r>
              <a:rPr lang="en-US" sz="2000" b="1" dirty="0" err="1" smtClean="0"/>
              <a:t>PortalContainerDefinition</a:t>
            </a:r>
            <a:r>
              <a:rPr lang="en-US" sz="2000" b="1" dirty="0" smtClean="0"/>
              <a:t>: </a:t>
            </a:r>
            <a:r>
              <a:rPr lang="en-US" sz="2000" dirty="0" smtClean="0"/>
              <a:t>Defines the main parameters of the portal container (name, rest context, realm) and the dependency order</a:t>
            </a:r>
          </a:p>
          <a:p>
            <a:pPr marL="285750" indent="-285750">
              <a:lnSpc>
                <a:spcPct val="100000"/>
              </a:lnSpc>
              <a:buSzPct val="25000"/>
              <a:buFont typeface="Wingdings" charset="2"/>
              <a:buChar char="u"/>
            </a:pPr>
            <a:r>
              <a:rPr lang="en-US" sz="2000" b="1" dirty="0" err="1" smtClean="0"/>
              <a:t>PortalContainerConfigOwner</a:t>
            </a:r>
            <a:r>
              <a:rPr lang="en-US" sz="2000" b="1" dirty="0" smtClean="0"/>
              <a:t>: </a:t>
            </a:r>
            <a:r>
              <a:rPr lang="en-US" sz="2000" dirty="0" err="1" smtClean="0"/>
              <a:t>ServletContextListener</a:t>
            </a:r>
            <a:r>
              <a:rPr lang="en-US" sz="2000" dirty="0" smtClean="0"/>
              <a:t> that indicates that the </a:t>
            </a:r>
            <a:r>
              <a:rPr lang="en-US" sz="2000" dirty="0" err="1" smtClean="0"/>
              <a:t>webapp</a:t>
            </a:r>
            <a:r>
              <a:rPr lang="en-US" sz="2000" dirty="0" smtClean="0"/>
              <a:t> holds potentially configuration files and that it wants to join the Unified </a:t>
            </a:r>
            <a:r>
              <a:rPr lang="en-US" sz="2000" dirty="0" err="1" smtClean="0"/>
              <a:t>ClassLoader</a:t>
            </a:r>
            <a:r>
              <a:rPr lang="en-US" sz="2000" dirty="0" smtClean="0"/>
              <a:t> and </a:t>
            </a:r>
            <a:r>
              <a:rPr lang="en-US" sz="2000" dirty="0" err="1" smtClean="0"/>
              <a:t>ServletContext</a:t>
            </a:r>
            <a:r>
              <a:rPr lang="en-US" sz="2000" dirty="0" smtClean="0"/>
              <a:t> used to get resources following the dependency order</a:t>
            </a:r>
          </a:p>
          <a:p>
            <a:pPr marL="285750" indent="-285750">
              <a:lnSpc>
                <a:spcPct val="100000"/>
              </a:lnSpc>
              <a:buSzPct val="25000"/>
              <a:buFont typeface="Wingdings" charset="2"/>
              <a:buChar char="u"/>
            </a:pPr>
            <a:r>
              <a:rPr lang="fr-FR" sz="2000" b="1" dirty="0" err="1" smtClean="0"/>
              <a:t>PortalContainerInitTask</a:t>
            </a:r>
            <a:r>
              <a:rPr lang="fr-FR" sz="2000" b="1" dirty="0" smtClean="0"/>
              <a:t>: </a:t>
            </a:r>
            <a:r>
              <a:rPr lang="fr-FR" sz="2000" dirty="0" err="1" smtClean="0"/>
              <a:t>Used</a:t>
            </a:r>
            <a:r>
              <a:rPr lang="fr-FR" sz="2000" dirty="0" smtClean="0"/>
              <a:t> to </a:t>
            </a:r>
            <a:r>
              <a:rPr lang="fr-FR" sz="2000" dirty="0" err="1" smtClean="0"/>
              <a:t>delay</a:t>
            </a:r>
            <a:r>
              <a:rPr lang="fr-FR" sz="2000" dirty="0" smtClean="0"/>
              <a:t> the </a:t>
            </a:r>
            <a:r>
              <a:rPr lang="fr-FR" sz="2000" dirty="0" err="1" smtClean="0"/>
              <a:t>webapp</a:t>
            </a:r>
            <a:r>
              <a:rPr lang="fr-FR" sz="2000" dirty="0" smtClean="0"/>
              <a:t> </a:t>
            </a:r>
            <a:r>
              <a:rPr lang="fr-FR" sz="2000" dirty="0" err="1" smtClean="0"/>
              <a:t>initialization</a:t>
            </a:r>
            <a:r>
              <a:rPr lang="fr-FR" sz="2000" dirty="0" smtClean="0"/>
              <a:t> </a:t>
            </a:r>
            <a:r>
              <a:rPr lang="fr-FR" sz="2000" dirty="0" err="1" smtClean="0"/>
              <a:t>tasks</a:t>
            </a:r>
            <a:r>
              <a:rPr lang="fr-FR" sz="2000" dirty="0" smtClean="0"/>
              <a:t> in </a:t>
            </a:r>
            <a:r>
              <a:rPr lang="fr-FR" sz="2000" dirty="0" err="1" smtClean="0"/>
              <a:t>order</a:t>
            </a:r>
            <a:r>
              <a:rPr lang="fr-FR" sz="2000" dirty="0" smtClean="0"/>
              <a:t> to </a:t>
            </a:r>
            <a:r>
              <a:rPr lang="fr-FR" sz="2000" dirty="0" err="1" smtClean="0"/>
              <a:t>be</a:t>
            </a:r>
            <a:r>
              <a:rPr lang="fr-FR" sz="2000" dirty="0" smtClean="0"/>
              <a:t> able to </a:t>
            </a:r>
            <a:r>
              <a:rPr lang="fr-FR" sz="2000" dirty="0" err="1" smtClean="0"/>
              <a:t>launch</a:t>
            </a:r>
            <a:r>
              <a:rPr lang="fr-FR" sz="2000" dirty="0" smtClean="0"/>
              <a:t> </a:t>
            </a:r>
            <a:r>
              <a:rPr lang="fr-FR" sz="2000" dirty="0" err="1" smtClean="0"/>
              <a:t>them</a:t>
            </a:r>
            <a:r>
              <a:rPr lang="fr-FR" sz="2000" dirty="0" smtClean="0"/>
              <a:t> </a:t>
            </a:r>
            <a:r>
              <a:rPr lang="fr-FR" sz="2000" dirty="0" err="1" smtClean="0"/>
              <a:t>following</a:t>
            </a:r>
            <a:r>
              <a:rPr lang="fr-FR" sz="2000" dirty="0" smtClean="0"/>
              <a:t> the </a:t>
            </a:r>
            <a:r>
              <a:rPr lang="fr-FR" sz="2000" dirty="0" err="1" smtClean="0"/>
              <a:t>dependency</a:t>
            </a:r>
            <a:r>
              <a:rPr lang="fr-FR" sz="2000" dirty="0" smtClean="0"/>
              <a:t> </a:t>
            </a:r>
            <a:r>
              <a:rPr lang="fr-FR" sz="2000" dirty="0" err="1" smtClean="0"/>
              <a:t>order</a:t>
            </a:r>
            <a:r>
              <a:rPr lang="fr-FR" sz="2000" dirty="0" smtClean="0"/>
              <a:t>.</a:t>
            </a:r>
            <a:endParaRPr lang="fr-FR" sz="2000" dirty="0" smtClean="0"/>
          </a:p>
          <a:p>
            <a:pPr marL="285750" indent="-285750">
              <a:lnSpc>
                <a:spcPct val="100000"/>
              </a:lnSpc>
              <a:buSzPct val="25000"/>
              <a:buFont typeface="Wingdings" charset="2"/>
              <a:buChar char="u"/>
            </a:pPr>
            <a:r>
              <a:rPr lang="fr-FR" sz="2000" b="1" dirty="0" smtClean="0"/>
              <a:t>Starter: </a:t>
            </a:r>
            <a:r>
              <a:rPr lang="fr-FR" sz="2000" dirty="0" err="1" smtClean="0"/>
              <a:t>War</a:t>
            </a:r>
            <a:r>
              <a:rPr lang="fr-FR" sz="2000" dirty="0" smtClean="0"/>
              <a:t>/</a:t>
            </a:r>
            <a:r>
              <a:rPr lang="fr-FR" sz="2000" dirty="0" err="1" smtClean="0"/>
              <a:t>Ear</a:t>
            </a:r>
            <a:r>
              <a:rPr lang="fr-FR" sz="2000" dirty="0" smtClean="0"/>
              <a:t> file </a:t>
            </a:r>
            <a:r>
              <a:rPr lang="fr-FR" sz="2000" dirty="0" err="1" smtClean="0"/>
              <a:t>used</a:t>
            </a:r>
            <a:r>
              <a:rPr lang="fr-FR" sz="2000" dirty="0" smtClean="0"/>
              <a:t> to </a:t>
            </a:r>
            <a:r>
              <a:rPr lang="fr-FR" sz="2000" dirty="0" err="1" smtClean="0"/>
              <a:t>launch</a:t>
            </a:r>
            <a:r>
              <a:rPr lang="fr-FR" sz="2000" dirty="0" smtClean="0"/>
              <a:t> the portal containers. It must </a:t>
            </a:r>
            <a:r>
              <a:rPr lang="fr-FR" sz="2000" dirty="0" err="1" smtClean="0"/>
              <a:t>be</a:t>
            </a:r>
            <a:r>
              <a:rPr lang="fr-FR" sz="2000" dirty="0" smtClean="0"/>
              <a:t> </a:t>
            </a:r>
            <a:r>
              <a:rPr lang="fr-FR" sz="2000" dirty="0" err="1" smtClean="0"/>
              <a:t>launched</a:t>
            </a:r>
            <a:r>
              <a:rPr lang="fr-FR" sz="2000" dirty="0" smtClean="0"/>
              <a:t> </a:t>
            </a:r>
            <a:r>
              <a:rPr lang="fr-FR" sz="2000" dirty="0" err="1" smtClean="0"/>
              <a:t>after</a:t>
            </a:r>
            <a:r>
              <a:rPr lang="fr-FR" sz="2000" dirty="0" smtClean="0"/>
              <a:t> all </a:t>
            </a:r>
            <a:r>
              <a:rPr lang="fr-FR" sz="2000" dirty="0" err="1" smtClean="0"/>
              <a:t>other</a:t>
            </a:r>
            <a:r>
              <a:rPr lang="fr-FR" sz="2000" dirty="0" smtClean="0"/>
              <a:t> web applications</a:t>
            </a:r>
          </a:p>
          <a:p>
            <a:pPr marL="285750" indent="-285750">
              <a:lnSpc>
                <a:spcPct val="100000"/>
              </a:lnSpc>
              <a:buSzPct val="25000"/>
              <a:buFont typeface="Wingdings" charset="2"/>
              <a:buChar char="u"/>
            </a:pPr>
            <a:endParaRPr lang="en-US" sz="2000" b="1" dirty="0" smtClean="0"/>
          </a:p>
          <a:p>
            <a:pPr marL="285750" indent="-285750">
              <a:lnSpc>
                <a:spcPct val="100000"/>
              </a:lnSpc>
              <a:buSzPct val="25000"/>
              <a:buFont typeface="Wingdings" charset="2"/>
              <a:buChar char="u"/>
            </a:pPr>
            <a:endParaRPr lang="en-US" sz="2000" b="1"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2724744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Features</a:t>
            </a:r>
          </a:p>
          <a:p>
            <a:pPr>
              <a:lnSpc>
                <a:spcPct val="100000"/>
              </a:lnSpc>
              <a:buSzPct val="25000"/>
            </a:pPr>
            <a:endParaRPr lang="en-US" sz="1700" b="1" dirty="0" smtClean="0"/>
          </a:p>
          <a:p>
            <a:pPr>
              <a:lnSpc>
                <a:spcPct val="100000"/>
              </a:lnSpc>
              <a:buSzPct val="25000"/>
            </a:pPr>
            <a:endParaRPr lang="en-US" sz="1700" b="1" dirty="0" smtClean="0"/>
          </a:p>
          <a:p>
            <a:pPr marL="285750" indent="-285750">
              <a:lnSpc>
                <a:spcPct val="100000"/>
              </a:lnSpc>
              <a:buSzPct val="25000"/>
              <a:buFont typeface="Wingdings" charset="2"/>
              <a:buChar char="u"/>
            </a:pPr>
            <a:r>
              <a:rPr lang="en-US" sz="2000" b="1" dirty="0" smtClean="0"/>
              <a:t>Ability to redefine a resource file from the </a:t>
            </a:r>
            <a:r>
              <a:rPr lang="en-US" sz="2000" b="1" dirty="0" err="1" smtClean="0"/>
              <a:t>portal.war</a:t>
            </a:r>
            <a:r>
              <a:rPr lang="en-US" sz="2000" b="1" dirty="0" smtClean="0"/>
              <a:t> (groovy template, </a:t>
            </a:r>
            <a:r>
              <a:rPr lang="en-US" sz="2000" b="1" dirty="0" err="1" smtClean="0"/>
              <a:t>login.jsp</a:t>
            </a:r>
            <a:r>
              <a:rPr lang="en-US" sz="2000" b="1" dirty="0" smtClean="0"/>
              <a:t>, resource bundles, configuration files</a:t>
            </a:r>
            <a:r>
              <a:rPr lang="fr-FR" sz="2000" b="1" dirty="0" smtClean="0"/>
              <a:t>…</a:t>
            </a:r>
            <a:r>
              <a:rPr lang="en-US" sz="2000" b="1" dirty="0" smtClean="0"/>
              <a:t>)</a:t>
            </a:r>
            <a:endParaRPr lang="en-US" sz="2000" dirty="0" smtClean="0"/>
          </a:p>
          <a:p>
            <a:pPr marL="285750" indent="-285750">
              <a:lnSpc>
                <a:spcPct val="100000"/>
              </a:lnSpc>
              <a:buSzPct val="25000"/>
              <a:buFont typeface="Wingdings" charset="2"/>
              <a:buChar char="u"/>
            </a:pPr>
            <a:r>
              <a:rPr lang="en-US" sz="2000" b="1" dirty="0" smtClean="0"/>
              <a:t>Add new configuration files</a:t>
            </a:r>
          </a:p>
          <a:p>
            <a:pPr marL="285750" indent="-285750">
              <a:lnSpc>
                <a:spcPct val="100000"/>
              </a:lnSpc>
              <a:buSzPct val="25000"/>
              <a:buFont typeface="Wingdings" charset="2"/>
              <a:buChar char="u"/>
            </a:pPr>
            <a:r>
              <a:rPr lang="en-US" sz="2000" b="1" dirty="0" smtClean="0"/>
              <a:t>Define or redefine a workspace/repository configuration</a:t>
            </a:r>
          </a:p>
          <a:p>
            <a:pPr marL="285750" indent="-285750">
              <a:lnSpc>
                <a:spcPct val="100000"/>
              </a:lnSpc>
              <a:buSzPct val="25000"/>
              <a:buFont typeface="Wingdings" charset="2"/>
              <a:buChar char="u"/>
            </a:pPr>
            <a:r>
              <a:rPr lang="en-US" sz="2000" b="1" dirty="0" smtClean="0"/>
              <a:t>Add new resource bundles</a:t>
            </a:r>
          </a:p>
          <a:p>
            <a:pPr marL="285750" indent="-285750">
              <a:lnSpc>
                <a:spcPct val="100000"/>
              </a:lnSpc>
              <a:buSzPct val="25000"/>
              <a:buFont typeface="Wingdings" charset="2"/>
              <a:buChar char="u"/>
            </a:pPr>
            <a:r>
              <a:rPr lang="en-US" sz="2000" b="1" dirty="0" smtClean="0"/>
              <a:t>Add new </a:t>
            </a:r>
            <a:r>
              <a:rPr lang="en-US" sz="2000" b="1" dirty="0" err="1" smtClean="0"/>
              <a:t>gatein</a:t>
            </a:r>
            <a:r>
              <a:rPr lang="en-US" sz="2000" b="1" dirty="0" smtClean="0"/>
              <a:t> portal configuration, navigations, pages, </a:t>
            </a:r>
            <a:r>
              <a:rPr lang="en-US" sz="2000" b="1" dirty="0" err="1" smtClean="0"/>
              <a:t>portlet</a:t>
            </a:r>
            <a:r>
              <a:rPr lang="en-US" sz="2000" b="1" dirty="0" smtClean="0"/>
              <a:t> preferences</a:t>
            </a:r>
          </a:p>
          <a:p>
            <a:pPr marL="285750" indent="-285750">
              <a:lnSpc>
                <a:spcPct val="100000"/>
              </a:lnSpc>
              <a:buSzPct val="25000"/>
              <a:buFont typeface="Wingdings" charset="2"/>
              <a:buChar char="u"/>
            </a:pPr>
            <a:r>
              <a:rPr lang="en-US" sz="2000" b="1" dirty="0" smtClean="0"/>
              <a:t>Add new </a:t>
            </a:r>
            <a:r>
              <a:rPr lang="en-US" sz="2000" b="1" dirty="0" err="1" smtClean="0"/>
              <a:t>HttpFilers</a:t>
            </a:r>
            <a:endParaRPr lang="en-US" sz="2000" b="1" dirty="0" smtClean="0"/>
          </a:p>
          <a:p>
            <a:pPr marL="285750" indent="-285750">
              <a:lnSpc>
                <a:spcPct val="100000"/>
              </a:lnSpc>
              <a:buSzPct val="25000"/>
              <a:buFont typeface="Wingdings" charset="2"/>
              <a:buChar char="u"/>
            </a:pPr>
            <a:r>
              <a:rPr lang="en-US" sz="2000" b="1" dirty="0" smtClean="0"/>
              <a:t>Add new </a:t>
            </a:r>
            <a:r>
              <a:rPr lang="en-US" sz="2000" b="1" dirty="0" err="1" smtClean="0"/>
              <a:t>HttpSessionListeners</a:t>
            </a:r>
            <a:r>
              <a:rPr lang="en-US" sz="2000" b="1" dirty="0" smtClean="0"/>
              <a:t> and/or </a:t>
            </a:r>
            <a:r>
              <a:rPr lang="en-US" sz="2000" b="1" dirty="0" err="1" smtClean="0"/>
              <a:t>ServletContextListeners</a:t>
            </a:r>
            <a:endParaRPr lang="en-US" sz="2000" b="1" dirty="0" smtClean="0"/>
          </a:p>
          <a:p>
            <a:pPr marL="285750" indent="-285750">
              <a:lnSpc>
                <a:spcPct val="100000"/>
              </a:lnSpc>
              <a:buSzPct val="25000"/>
              <a:buFont typeface="Wingdings" charset="2"/>
              <a:buChar char="u"/>
            </a:pPr>
            <a:r>
              <a:rPr lang="en-US" sz="2000" b="1" dirty="0" smtClean="0"/>
              <a:t>Provide a specific variable called </a:t>
            </a:r>
            <a:r>
              <a:rPr lang="fr-FR" sz="2000" b="1" dirty="0" err="1" smtClean="0"/>
              <a:t>container.name.suffix</a:t>
            </a:r>
            <a:r>
              <a:rPr lang="fr-FR" sz="2000" b="1" dirty="0" smtClean="0"/>
              <a:t> to </a:t>
            </a:r>
            <a:r>
              <a:rPr lang="fr-FR" sz="2000" b="1" dirty="0" err="1" smtClean="0"/>
              <a:t>be</a:t>
            </a:r>
            <a:r>
              <a:rPr lang="fr-FR" sz="2000" b="1" dirty="0" smtClean="0"/>
              <a:t> able to use the </a:t>
            </a:r>
            <a:r>
              <a:rPr lang="fr-FR" sz="2000" b="1" dirty="0" err="1" smtClean="0"/>
              <a:t>same</a:t>
            </a:r>
            <a:r>
              <a:rPr lang="fr-FR" sz="2000" b="1" dirty="0" smtClean="0"/>
              <a:t> </a:t>
            </a:r>
            <a:r>
              <a:rPr lang="fr-FR" sz="2000" b="1" dirty="0" err="1" smtClean="0"/>
              <a:t>repository</a:t>
            </a:r>
            <a:r>
              <a:rPr lang="fr-FR" sz="2000" b="1" dirty="0" smtClean="0"/>
              <a:t> configuration for </a:t>
            </a:r>
            <a:r>
              <a:rPr lang="fr-FR" sz="2000" b="1" dirty="0" err="1" smtClean="0"/>
              <a:t>several</a:t>
            </a:r>
            <a:r>
              <a:rPr lang="fr-FR" sz="2000" b="1" dirty="0" smtClean="0"/>
              <a:t> </a:t>
            </a:r>
            <a:r>
              <a:rPr lang="fr-FR" sz="2000" b="1" smtClean="0"/>
              <a:t>portal containers.</a:t>
            </a:r>
            <a:endParaRPr lang="en-US" sz="2000" b="1"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24392335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Session Read </a:t>
            </a:r>
            <a:r>
              <a:rPr lang="fr-FR" sz="2400" b="1" dirty="0" err="1" smtClean="0"/>
              <a:t>Methods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cs-CZ" sz="2200" b="1" i="1" dirty="0" err="1" smtClean="0">
                <a:solidFill>
                  <a:srgbClr val="333333"/>
                </a:solidFill>
                <a:ea typeface="MS Gothic"/>
              </a:rPr>
              <a:t>getRepository</a:t>
            </a:r>
            <a:r>
              <a:rPr lang="cs-CZ" sz="2200" b="1" i="1" dirty="0" smtClean="0">
                <a:solidFill>
                  <a:srgbClr val="333333"/>
                </a:solidFill>
                <a:ea typeface="MS Gothic"/>
              </a:rPr>
              <a:t>(</a:t>
            </a:r>
            <a:r>
              <a:rPr lang="en-US" sz="2200" b="1" i="1" dirty="0" smtClean="0">
                <a:solidFill>
                  <a:srgbClr val="333333"/>
                </a:solidFill>
                <a:ea typeface="MS Gothic"/>
              </a:rPr>
              <a:t>): </a:t>
            </a:r>
            <a:r>
              <a:rPr lang="en-US" sz="2200" i="1" dirty="0">
                <a:solidFill>
                  <a:srgbClr val="333333"/>
                </a:solidFill>
                <a:ea typeface="MS Gothic"/>
              </a:rPr>
              <a:t>Returns the Repository object through which this Session was acquired</a:t>
            </a:r>
            <a:r>
              <a:rPr lang="en-US" sz="2200" i="1" dirty="0" smtClean="0">
                <a:solidFill>
                  <a:srgbClr val="333333"/>
                </a:solidFill>
                <a:ea typeface="MS Gothic"/>
              </a:rPr>
              <a:t>.</a:t>
            </a:r>
            <a:endParaRPr lang="fr-FR"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getUserID</a:t>
            </a:r>
            <a:r>
              <a:rPr lang="fr-FR" sz="2200" b="1" i="1" dirty="0" smtClean="0">
                <a:solidFill>
                  <a:srgbClr val="333333"/>
                </a:solidFill>
                <a:ea typeface="MS Gothic"/>
              </a:rPr>
              <a:t>(): </a:t>
            </a:r>
            <a:r>
              <a:rPr lang="en-US" sz="2200" i="1" dirty="0">
                <a:solidFill>
                  <a:srgbClr val="333333"/>
                </a:solidFill>
                <a:ea typeface="MS Gothic"/>
              </a:rPr>
              <a:t>Gets the user ID associated with this Session</a:t>
            </a:r>
            <a:r>
              <a:rPr lang="en-US" sz="2200" i="1" dirty="0" smtClean="0">
                <a:solidFill>
                  <a:srgbClr val="333333"/>
                </a:solidFill>
                <a:ea typeface="MS Gothic"/>
              </a:rPr>
              <a:t>.</a:t>
            </a:r>
          </a:p>
          <a:p>
            <a:pPr marL="342900" indent="-342900">
              <a:lnSpc>
                <a:spcPct val="100000"/>
              </a:lnSpc>
              <a:buSzPct val="25000"/>
              <a:buFont typeface="Wingdings" charset="2"/>
              <a:buChar char="u"/>
            </a:pPr>
            <a:r>
              <a:rPr lang="fr-FR" sz="2200" b="1" i="1" dirty="0" err="1">
                <a:solidFill>
                  <a:srgbClr val="333333"/>
                </a:solidFill>
                <a:ea typeface="MS Gothic"/>
              </a:rPr>
              <a:t>getWorkspace</a:t>
            </a:r>
            <a:r>
              <a:rPr lang="en-US" sz="2200" b="1" i="1" dirty="0" smtClean="0">
                <a:solidFill>
                  <a:srgbClr val="333333"/>
                </a:solidFill>
                <a:ea typeface="MS Gothic"/>
              </a:rPr>
              <a:t>() </a:t>
            </a:r>
            <a:r>
              <a:rPr lang="en-US" sz="2200" b="1" i="1" dirty="0">
                <a:solidFill>
                  <a:srgbClr val="333333"/>
                </a:solidFill>
                <a:ea typeface="MS Gothic"/>
              </a:rPr>
              <a:t>: </a:t>
            </a:r>
            <a:r>
              <a:rPr lang="en-US" sz="2200" i="1" dirty="0">
                <a:solidFill>
                  <a:srgbClr val="333333"/>
                </a:solidFill>
                <a:ea typeface="MS Gothic"/>
              </a:rPr>
              <a:t>Returns the Workspace attached to this </a:t>
            </a:r>
            <a:r>
              <a:rPr lang="en-US" sz="2200" i="1" dirty="0" smtClean="0">
                <a:solidFill>
                  <a:srgbClr val="333333"/>
                </a:solidFill>
                <a:ea typeface="MS Gothic"/>
              </a:rPr>
              <a:t>Session</a:t>
            </a:r>
            <a:r>
              <a:rPr lang="en-US" sz="2200" b="1" i="1" dirty="0" smtClean="0">
                <a:solidFill>
                  <a:srgbClr val="333333"/>
                </a:solidFill>
                <a:ea typeface="MS Gothic"/>
              </a:rPr>
              <a:t>.</a:t>
            </a:r>
            <a:endParaRPr lang="en-US" sz="2200" b="1" i="1" dirty="0">
              <a:solidFill>
                <a:srgbClr val="333333"/>
              </a:solidFill>
              <a:ea typeface="MS Gothic"/>
            </a:endParaRPr>
          </a:p>
          <a:p>
            <a:pPr marL="342900" indent="-342900">
              <a:lnSpc>
                <a:spcPct val="100000"/>
              </a:lnSpc>
              <a:buSzPct val="25000"/>
              <a:buFont typeface="Wingdings" charset="2"/>
              <a:buChar char="u"/>
            </a:pPr>
            <a:r>
              <a:rPr lang="nl-NL" sz="2200" b="1" i="1" dirty="0" err="1">
                <a:solidFill>
                  <a:srgbClr val="333333"/>
                </a:solidFill>
                <a:ea typeface="MS Gothic"/>
              </a:rPr>
              <a:t>getRootNode</a:t>
            </a:r>
            <a:r>
              <a:rPr lang="en-US" sz="2200" b="1" i="1" dirty="0" smtClean="0">
                <a:solidFill>
                  <a:srgbClr val="333333"/>
                </a:solidFill>
                <a:ea typeface="MS Gothic"/>
              </a:rPr>
              <a:t>():</a:t>
            </a:r>
            <a:r>
              <a:rPr lang="en-US" sz="2200" i="1" dirty="0">
                <a:solidFill>
                  <a:srgbClr val="333333"/>
                </a:solidFill>
                <a:ea typeface="MS Gothic"/>
              </a:rPr>
              <a:t> Returns the root node of the </a:t>
            </a:r>
            <a:r>
              <a:rPr lang="en-US" sz="2200" i="1" dirty="0" smtClean="0">
                <a:solidFill>
                  <a:srgbClr val="333333"/>
                </a:solidFill>
                <a:ea typeface="MS Gothic"/>
              </a:rPr>
              <a:t>workspace</a:t>
            </a:r>
          </a:p>
          <a:p>
            <a:pPr marL="342900" indent="-342900">
              <a:lnSpc>
                <a:spcPct val="100000"/>
              </a:lnSpc>
              <a:buSzPct val="25000"/>
              <a:buFont typeface="Wingdings" charset="2"/>
              <a:buChar char="u"/>
            </a:pPr>
            <a:r>
              <a:rPr lang="fr-FR" sz="2200" b="1" i="1" dirty="0" err="1">
                <a:solidFill>
                  <a:srgbClr val="333333"/>
                </a:solidFill>
                <a:ea typeface="MS Gothic"/>
              </a:rPr>
              <a:t>getItem</a:t>
            </a:r>
            <a:r>
              <a:rPr lang="fr-FR" sz="2200" b="1" i="1" dirty="0">
                <a:solidFill>
                  <a:srgbClr val="333333"/>
                </a:solidFill>
                <a:ea typeface="MS Gothic"/>
              </a:rPr>
              <a:t>(</a:t>
            </a:r>
            <a:r>
              <a:rPr lang="fr-FR" sz="2200" b="1" i="1" dirty="0" smtClean="0">
                <a:solidFill>
                  <a:srgbClr val="333333"/>
                </a:solidFill>
                <a:ea typeface="MS Gothic"/>
              </a:rPr>
              <a:t>String</a:t>
            </a:r>
            <a:r>
              <a:rPr lang="en-US" sz="2200" b="1" i="1" dirty="0" smtClean="0">
                <a:solidFill>
                  <a:srgbClr val="333333"/>
                </a:solidFill>
                <a:ea typeface="MS Gothic"/>
              </a:rPr>
              <a:t>)</a:t>
            </a:r>
            <a:r>
              <a:rPr lang="en-US" sz="2200" b="1" i="1" dirty="0">
                <a:solidFill>
                  <a:srgbClr val="333333"/>
                </a:solidFill>
                <a:ea typeface="MS Gothic"/>
              </a:rPr>
              <a:t>: </a:t>
            </a:r>
            <a:r>
              <a:rPr lang="en-US" sz="2200" i="1" dirty="0">
                <a:solidFill>
                  <a:srgbClr val="333333"/>
                </a:solidFill>
                <a:ea typeface="MS Gothic"/>
              </a:rPr>
              <a:t>Returns the item at the specified absolute path in the workspace.</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en-US" sz="2200" b="1" i="1" dirty="0" err="1">
                <a:solidFill>
                  <a:srgbClr val="333333"/>
                </a:solidFill>
                <a:ea typeface="MS Gothic"/>
              </a:rPr>
              <a:t>itemExists</a:t>
            </a:r>
            <a:r>
              <a:rPr lang="en-US" sz="2200" b="1" i="1" dirty="0" smtClean="0">
                <a:solidFill>
                  <a:srgbClr val="333333"/>
                </a:solidFill>
                <a:ea typeface="MS Gothic"/>
              </a:rPr>
              <a:t>(String):</a:t>
            </a:r>
            <a:r>
              <a:rPr lang="en-US" sz="2200" i="1" dirty="0">
                <a:solidFill>
                  <a:srgbClr val="333333"/>
                </a:solidFill>
                <a:ea typeface="MS Gothic"/>
              </a:rPr>
              <a:t> Returns true if an item exists at </a:t>
            </a:r>
            <a:r>
              <a:rPr lang="en-US" sz="2200" i="1" dirty="0" err="1">
                <a:solidFill>
                  <a:srgbClr val="333333"/>
                </a:solidFill>
                <a:ea typeface="MS Gothic"/>
              </a:rPr>
              <a:t>absPath</a:t>
            </a:r>
            <a:r>
              <a:rPr lang="en-US" sz="2200" i="1" dirty="0">
                <a:solidFill>
                  <a:srgbClr val="333333"/>
                </a:solidFill>
                <a:ea typeface="MS Gothic"/>
              </a:rPr>
              <a:t> and this Session has read access to it.</a:t>
            </a:r>
            <a:endParaRPr lang="en-US" sz="2200" i="1" dirty="0" smtClean="0">
              <a:solidFill>
                <a:srgbClr val="333333"/>
              </a:solidFill>
              <a:ea typeface="MS Gothic"/>
            </a:endParaRPr>
          </a:p>
          <a:p>
            <a:pPr marL="342900" indent="-342900">
              <a:lnSpc>
                <a:spcPct val="100000"/>
              </a:lnSpc>
              <a:buSzPct val="25000"/>
              <a:buFont typeface="Wingdings" charset="2"/>
              <a:buChar char="u"/>
            </a:pPr>
            <a:r>
              <a:rPr lang="fr-FR" sz="2200" b="1" i="1" dirty="0" err="1">
                <a:solidFill>
                  <a:srgbClr val="333333"/>
                </a:solidFill>
                <a:ea typeface="MS Gothic"/>
              </a:rPr>
              <a:t>l</a:t>
            </a:r>
            <a:r>
              <a:rPr lang="fr-FR" sz="2200" b="1" i="1" dirty="0" err="1" smtClean="0">
                <a:solidFill>
                  <a:srgbClr val="333333"/>
                </a:solidFill>
                <a:ea typeface="MS Gothic"/>
              </a:rPr>
              <a:t>ogout</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Releases all resources associated with this Session</a:t>
            </a:r>
            <a:r>
              <a:rPr lang="en-US" sz="2200" i="1" dirty="0" smtClean="0">
                <a:solidFill>
                  <a:srgbClr val="333333"/>
                </a:solidFill>
                <a:ea typeface="MS Gothic"/>
              </a:rPr>
              <a:t>.</a:t>
            </a:r>
          </a:p>
          <a:p>
            <a:pPr marL="342900" indent="-342900">
              <a:lnSpc>
                <a:spcPct val="100000"/>
              </a:lnSpc>
              <a:buSzPct val="25000"/>
              <a:buFont typeface="Wingdings" charset="2"/>
              <a:buChar char="u"/>
            </a:pPr>
            <a:r>
              <a:rPr lang="fr-FR" sz="2200" b="1" i="1" dirty="0" err="1" smtClean="0">
                <a:solidFill>
                  <a:srgbClr val="333333"/>
                </a:solidFill>
                <a:ea typeface="MS Gothic"/>
              </a:rPr>
              <a:t>isLive</a:t>
            </a:r>
            <a:r>
              <a:rPr lang="fr-FR" sz="2200" b="1" i="1" dirty="0" smtClean="0">
                <a:solidFill>
                  <a:srgbClr val="333333"/>
                </a:solidFill>
                <a:ea typeface="MS Gothic"/>
              </a:rPr>
              <a:t>():</a:t>
            </a:r>
            <a:r>
              <a:rPr lang="fr-FR" sz="2200" i="1" dirty="0" smtClean="0">
                <a:solidFill>
                  <a:srgbClr val="333333"/>
                </a:solidFill>
                <a:ea typeface="MS Gothic"/>
              </a:rPr>
              <a:t> </a:t>
            </a:r>
            <a:r>
              <a:rPr lang="en-US" sz="2200" i="1" dirty="0">
                <a:solidFill>
                  <a:srgbClr val="333333"/>
                </a:solidFill>
                <a:ea typeface="MS Gothic"/>
              </a:rPr>
              <a:t>Returns true if this Session object is usable by the client.</a:t>
            </a:r>
            <a:endParaRPr lang="en-US" sz="2200" i="1"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315720"/>
          </a:xfrm>
          <a:prstGeom prst="rect">
            <a:avLst/>
          </a:prstGeom>
        </p:spPr>
        <p:txBody>
          <a:bodyPr lIns="0" tIns="0" rIns="41760" bIns="0"/>
          <a:lstStyle/>
          <a:p>
            <a:pPr>
              <a:lnSpc>
                <a:spcPct val="100000"/>
              </a:lnSpc>
              <a:buSzPct val="25000"/>
            </a:pPr>
            <a:r>
              <a:rPr lang="en-US" sz="2400" b="1" dirty="0" smtClean="0"/>
              <a:t>Extension Mechanism: Configuration Example</a:t>
            </a:r>
            <a:endParaRPr lang="en-US" sz="1700" b="1" dirty="0" smtClean="0"/>
          </a:p>
          <a:p>
            <a:pPr>
              <a:lnSpc>
                <a:spcPct val="100000"/>
              </a:lnSpc>
              <a:buSzPct val="25000"/>
            </a:pPr>
            <a:r>
              <a:rPr lang="en-US" sz="1000" b="1" dirty="0" smtClean="0">
                <a:latin typeface="Monaco"/>
                <a:cs typeface="Monaco"/>
              </a:rPr>
              <a:t>&lt;external</a:t>
            </a:r>
            <a:r>
              <a:rPr lang="en-US" sz="1000" b="1" dirty="0">
                <a:latin typeface="Monaco"/>
                <a:cs typeface="Monaco"/>
              </a:rPr>
              <a:t>-component-plugins&gt;</a:t>
            </a:r>
          </a:p>
          <a:p>
            <a:pPr>
              <a:lnSpc>
                <a:spcPct val="100000"/>
              </a:lnSpc>
              <a:buSzPct val="25000"/>
            </a:pPr>
            <a:r>
              <a:rPr lang="en-US" sz="1000" b="1" dirty="0">
                <a:latin typeface="Monaco"/>
                <a:cs typeface="Monaco"/>
              </a:rPr>
              <a:t>    &lt;target-component&gt;</a:t>
            </a:r>
            <a:r>
              <a:rPr lang="en-US" sz="1000" b="1" dirty="0" err="1">
                <a:latin typeface="Monaco"/>
                <a:cs typeface="Monaco"/>
              </a:rPr>
              <a:t>org.exoplatform.container.definition.PortalContainerConfig</a:t>
            </a:r>
            <a:r>
              <a:rPr lang="en-US" sz="1000" b="1" dirty="0">
                <a:latin typeface="Monaco"/>
                <a:cs typeface="Monaco"/>
              </a:rPr>
              <a:t>&lt;/target-component&gt;</a:t>
            </a:r>
          </a:p>
          <a:p>
            <a:pPr>
              <a:lnSpc>
                <a:spcPct val="100000"/>
              </a:lnSpc>
              <a:buSzPct val="25000"/>
            </a:pPr>
            <a:r>
              <a:rPr lang="en-US" sz="1000" b="1" dirty="0">
                <a:latin typeface="Monaco"/>
                <a:cs typeface="Monaco"/>
              </a:rPr>
              <a:t>    &lt;component-plugin&gt;</a:t>
            </a:r>
          </a:p>
          <a:p>
            <a:pPr>
              <a:lnSpc>
                <a:spcPct val="100000"/>
              </a:lnSpc>
              <a:buSzPct val="25000"/>
            </a:pPr>
            <a:r>
              <a:rPr lang="en-US" sz="1000" b="1" dirty="0">
                <a:latin typeface="Monaco"/>
                <a:cs typeface="Monaco"/>
              </a:rPr>
              <a:t>      &lt;name&gt;Add </a:t>
            </a:r>
            <a:r>
              <a:rPr lang="en-US" sz="1000" b="1" dirty="0" err="1">
                <a:latin typeface="Monaco"/>
                <a:cs typeface="Monaco"/>
              </a:rPr>
              <a:t>PortalContainer</a:t>
            </a:r>
            <a:r>
              <a:rPr lang="en-US" sz="1000" b="1" dirty="0">
                <a:latin typeface="Monaco"/>
                <a:cs typeface="Monaco"/>
              </a:rPr>
              <a:t> Definitions&lt;/name&gt;</a:t>
            </a:r>
          </a:p>
          <a:p>
            <a:pPr>
              <a:lnSpc>
                <a:spcPct val="100000"/>
              </a:lnSpc>
              <a:buSzPct val="25000"/>
            </a:pPr>
            <a:r>
              <a:rPr lang="en-US" sz="1000" b="1" dirty="0">
                <a:latin typeface="Monaco"/>
                <a:cs typeface="Monaco"/>
              </a:rPr>
              <a:t>      &lt;set-method&gt;</a:t>
            </a:r>
            <a:r>
              <a:rPr lang="en-US" sz="1000" b="1" dirty="0" err="1">
                <a:latin typeface="Monaco"/>
                <a:cs typeface="Monaco"/>
              </a:rPr>
              <a:t>registerPlugin</a:t>
            </a:r>
            <a:r>
              <a:rPr lang="en-US" sz="1000" b="1" dirty="0">
                <a:latin typeface="Monaco"/>
                <a:cs typeface="Monaco"/>
              </a:rPr>
              <a:t>&lt;/set-method&gt;</a:t>
            </a:r>
          </a:p>
          <a:p>
            <a:pPr>
              <a:lnSpc>
                <a:spcPct val="100000"/>
              </a:lnSpc>
              <a:buSzPct val="25000"/>
            </a:pPr>
            <a:r>
              <a:rPr lang="en-US" sz="1000" b="1" dirty="0">
                <a:latin typeface="Monaco"/>
                <a:cs typeface="Monaco"/>
              </a:rPr>
              <a:t>      &lt;type&gt;org.exoplatform.container.definition.PortalContainerDefinitionPlugin&lt;/type&gt;</a:t>
            </a:r>
          </a:p>
          <a:p>
            <a:pPr>
              <a:lnSpc>
                <a:spcPct val="100000"/>
              </a:lnSpc>
              <a:buSzPct val="25000"/>
            </a:pPr>
            <a:r>
              <a:rPr lang="en-US" sz="1000" b="1" dirty="0">
                <a:latin typeface="Monaco"/>
                <a:cs typeface="Monaco"/>
              </a:rPr>
              <a:t>      &lt;</a:t>
            </a:r>
            <a:r>
              <a:rPr lang="en-US" sz="1000" b="1" dirty="0" err="1">
                <a:latin typeface="Monaco"/>
                <a:cs typeface="Monaco"/>
              </a:rPr>
              <a:t>init-params</a:t>
            </a:r>
            <a:r>
              <a:rPr lang="en-US" sz="1000" b="1" dirty="0">
                <a:latin typeface="Monaco"/>
                <a:cs typeface="Monaco"/>
              </a:rPr>
              <a:t>&gt;</a:t>
            </a:r>
          </a:p>
          <a:p>
            <a:pPr>
              <a:lnSpc>
                <a:spcPct val="100000"/>
              </a:lnSpc>
              <a:buSzPct val="25000"/>
            </a:pPr>
            <a:r>
              <a:rPr lang="en-US" sz="1000" b="1" dirty="0">
                <a:latin typeface="Monaco"/>
                <a:cs typeface="Monaco"/>
              </a:rPr>
              <a:t>        &lt;object-</a:t>
            </a:r>
            <a:r>
              <a:rPr lang="en-US" sz="1000" b="1" dirty="0" err="1">
                <a:latin typeface="Monaco"/>
                <a:cs typeface="Monaco"/>
              </a:rPr>
              <a:t>param</a:t>
            </a:r>
            <a:r>
              <a:rPr lang="en-US" sz="1000" b="1" dirty="0">
                <a:latin typeface="Monaco"/>
                <a:cs typeface="Monaco"/>
              </a:rPr>
              <a:t>&gt;</a:t>
            </a:r>
          </a:p>
          <a:p>
            <a:pPr>
              <a:lnSpc>
                <a:spcPct val="100000"/>
              </a:lnSpc>
              <a:buSzPct val="25000"/>
            </a:pPr>
            <a:r>
              <a:rPr lang="en-US" sz="1000" b="1" dirty="0">
                <a:latin typeface="Monaco"/>
                <a:cs typeface="Monaco"/>
              </a:rPr>
              <a:t>          &lt;name&gt;portal&lt;/name&gt;</a:t>
            </a:r>
          </a:p>
          <a:p>
            <a:pPr>
              <a:lnSpc>
                <a:spcPct val="100000"/>
              </a:lnSpc>
              <a:buSzPct val="25000"/>
            </a:pPr>
            <a:r>
              <a:rPr lang="en-US" sz="1000" b="1" dirty="0">
                <a:latin typeface="Monaco"/>
                <a:cs typeface="Monaco"/>
              </a:rPr>
              <a:t>          &lt;object type="org.exoplatform.container.definition.PortalContainerDefinition"&gt;</a:t>
            </a:r>
          </a:p>
          <a:p>
            <a:pPr>
              <a:lnSpc>
                <a:spcPct val="100000"/>
              </a:lnSpc>
              <a:buSzPct val="25000"/>
            </a:pPr>
            <a:r>
              <a:rPr lang="en-US" sz="1000" b="1" dirty="0">
                <a:latin typeface="Monaco"/>
                <a:cs typeface="Monaco"/>
              </a:rPr>
              <a:t>            &lt;field name="name"&gt;&lt;string&gt;portal&lt;/string&gt;&lt;/field&gt;</a:t>
            </a:r>
          </a:p>
          <a:p>
            <a:pPr>
              <a:lnSpc>
                <a:spcPct val="100000"/>
              </a:lnSpc>
              <a:buSzPct val="25000"/>
            </a:pPr>
            <a:r>
              <a:rPr lang="en-US" sz="1000" b="1" dirty="0">
                <a:latin typeface="Monaco"/>
                <a:cs typeface="Monaco"/>
              </a:rPr>
              <a:t>            &lt;field name="</a:t>
            </a:r>
            <a:r>
              <a:rPr lang="en-US" sz="1000" b="1" dirty="0" err="1">
                <a:latin typeface="Monaco"/>
                <a:cs typeface="Monaco"/>
              </a:rPr>
              <a:t>restContextName</a:t>
            </a:r>
            <a:r>
              <a:rPr lang="en-US" sz="1000" b="1" dirty="0">
                <a:latin typeface="Monaco"/>
                <a:cs typeface="Monaco"/>
              </a:rPr>
              <a:t>"&gt;&lt;string&gt;rest&lt;/string&gt;&lt;/field&gt;</a:t>
            </a:r>
          </a:p>
          <a:p>
            <a:pPr>
              <a:lnSpc>
                <a:spcPct val="100000"/>
              </a:lnSpc>
              <a:buSzPct val="25000"/>
            </a:pPr>
            <a:r>
              <a:rPr lang="en-US" sz="1000" b="1" dirty="0">
                <a:latin typeface="Monaco"/>
                <a:cs typeface="Monaco"/>
              </a:rPr>
              <a:t>            &lt;field name="</a:t>
            </a:r>
            <a:r>
              <a:rPr lang="en-US" sz="1000" b="1" dirty="0" err="1">
                <a:latin typeface="Monaco"/>
                <a:cs typeface="Monaco"/>
              </a:rPr>
              <a:t>realmName</a:t>
            </a:r>
            <a:r>
              <a:rPr lang="en-US" sz="1000" b="1" dirty="0">
                <a:latin typeface="Monaco"/>
                <a:cs typeface="Monaco"/>
              </a:rPr>
              <a:t>"&gt;&lt;string&gt;</a:t>
            </a:r>
            <a:r>
              <a:rPr lang="en-US" sz="1000" b="1" dirty="0" err="1">
                <a:latin typeface="Monaco"/>
                <a:cs typeface="Monaco"/>
              </a:rPr>
              <a:t>exo</a:t>
            </a:r>
            <a:r>
              <a:rPr lang="en-US" sz="1000" b="1" dirty="0">
                <a:latin typeface="Monaco"/>
                <a:cs typeface="Monaco"/>
              </a:rPr>
              <a:t>-domain&lt;/string&gt;&lt;/field&gt;</a:t>
            </a:r>
          </a:p>
          <a:p>
            <a:pPr>
              <a:lnSpc>
                <a:spcPct val="100000"/>
              </a:lnSpc>
              <a:buSzPct val="25000"/>
            </a:pPr>
            <a:r>
              <a:rPr lang="en-US" sz="1000" b="1" dirty="0">
                <a:latin typeface="Monaco"/>
                <a:cs typeface="Monaco"/>
              </a:rPr>
              <a:t>            &lt;field name="dependencies"&gt;</a:t>
            </a:r>
          </a:p>
          <a:p>
            <a:pPr>
              <a:lnSpc>
                <a:spcPct val="100000"/>
              </a:lnSpc>
              <a:buSzPct val="25000"/>
            </a:pPr>
            <a:r>
              <a:rPr lang="en-US" sz="1000" b="1" dirty="0">
                <a:latin typeface="Monaco"/>
                <a:cs typeface="Monaco"/>
              </a:rPr>
              <a:t>              &lt;collection type="</a:t>
            </a:r>
            <a:r>
              <a:rPr lang="en-US" sz="1000" b="1" dirty="0" err="1">
                <a:latin typeface="Monaco"/>
                <a:cs typeface="Monaco"/>
              </a:rPr>
              <a:t>java.util.ArrayList</a:t>
            </a:r>
            <a:r>
              <a:rPr lang="en-US" sz="1000" b="1" dirty="0">
                <a:latin typeface="Monaco"/>
                <a:cs typeface="Monaco"/>
              </a:rPr>
              <a:t>"&gt;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&lt;string&gt;</a:t>
            </a:r>
            <a:r>
              <a:rPr lang="en-US" sz="1000" b="1" dirty="0" err="1">
                <a:latin typeface="Monaco"/>
                <a:cs typeface="Monaco"/>
              </a:rPr>
              <a:t>eXoResources</a:t>
            </a:r>
            <a:r>
              <a:rPr lang="en-US" sz="1000" b="1" dirty="0">
                <a:latin typeface="Monaco"/>
                <a:cs typeface="Monaco"/>
              </a:rPr>
              <a:t>&lt;/string&gt;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&lt;string&gt;portal&lt;/string&gt;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a:t>
            </a:r>
            <a:r>
              <a:rPr lang="en-US" sz="1000" b="1" dirty="0" smtClean="0">
                <a:latin typeface="Monaco"/>
                <a:cs typeface="Monaco"/>
              </a:rPr>
              <a:t>...</a:t>
            </a:r>
            <a:endParaRPr lang="en-US" sz="1000" b="1" dirty="0">
              <a:latin typeface="Monaco"/>
              <a:cs typeface="Monaco"/>
            </a:endParaRPr>
          </a:p>
          <a:p>
            <a:pPr>
              <a:lnSpc>
                <a:spcPct val="100000"/>
              </a:lnSpc>
              <a:buSzPct val="25000"/>
            </a:pPr>
            <a:r>
              <a:rPr lang="en-US" sz="1000" b="1" dirty="0" smtClean="0">
                <a:latin typeface="Monaco"/>
                <a:cs typeface="Monaco"/>
              </a:rPr>
              <a:t>                &lt;</a:t>
            </a:r>
            <a:r>
              <a:rPr lang="en-US" sz="1000" b="1" dirty="0">
                <a:latin typeface="Monaco"/>
                <a:cs typeface="Monaco"/>
              </a:rPr>
              <a:t>value&gt;</a:t>
            </a:r>
          </a:p>
          <a:p>
            <a:pPr>
              <a:lnSpc>
                <a:spcPct val="100000"/>
              </a:lnSpc>
              <a:buSzPct val="25000"/>
            </a:pPr>
            <a:r>
              <a:rPr lang="en-US" sz="1000" b="1" dirty="0">
                <a:latin typeface="Monaco"/>
                <a:cs typeface="Monaco"/>
              </a:rPr>
              <a:t>                  &lt;string&gt;sample-</a:t>
            </a:r>
            <a:r>
              <a:rPr lang="en-US" sz="1000" b="1" dirty="0" err="1">
                <a:latin typeface="Monaco"/>
                <a:cs typeface="Monaco"/>
              </a:rPr>
              <a:t>ext</a:t>
            </a:r>
            <a:r>
              <a:rPr lang="en-US" sz="1000" b="1" dirty="0">
                <a:latin typeface="Monaco"/>
                <a:cs typeface="Monaco"/>
              </a:rPr>
              <a:t>&lt;/string&gt;</a:t>
            </a:r>
          </a:p>
          <a:p>
            <a:pPr>
              <a:lnSpc>
                <a:spcPct val="100000"/>
              </a:lnSpc>
              <a:buSzPct val="25000"/>
            </a:pPr>
            <a:r>
              <a:rPr lang="en-US" sz="1000" b="1" dirty="0">
                <a:latin typeface="Monaco"/>
                <a:cs typeface="Monaco"/>
              </a:rPr>
              <a:t>                &lt;/value&gt;</a:t>
            </a:r>
          </a:p>
          <a:p>
            <a:pPr>
              <a:lnSpc>
                <a:spcPct val="100000"/>
              </a:lnSpc>
              <a:buSzPct val="25000"/>
            </a:pPr>
            <a:r>
              <a:rPr lang="en-US" sz="1000" b="1" dirty="0">
                <a:latin typeface="Monaco"/>
                <a:cs typeface="Monaco"/>
              </a:rPr>
              <a:t>              &lt;/collection&gt;</a:t>
            </a:r>
          </a:p>
          <a:p>
            <a:pPr>
              <a:lnSpc>
                <a:spcPct val="100000"/>
              </a:lnSpc>
              <a:buSzPct val="25000"/>
            </a:pPr>
            <a:r>
              <a:rPr lang="en-US" sz="1000" b="1" dirty="0">
                <a:latin typeface="Monaco"/>
                <a:cs typeface="Monaco"/>
              </a:rPr>
              <a:t>            &lt;/field&gt;</a:t>
            </a:r>
          </a:p>
          <a:p>
            <a:pPr>
              <a:lnSpc>
                <a:spcPct val="100000"/>
              </a:lnSpc>
              <a:buSzPct val="25000"/>
            </a:pPr>
            <a:r>
              <a:rPr lang="en-US" sz="1000" b="1" dirty="0">
                <a:latin typeface="Monaco"/>
                <a:cs typeface="Monaco"/>
              </a:rPr>
              <a:t>          &lt;/object&gt;</a:t>
            </a:r>
          </a:p>
          <a:p>
            <a:pPr>
              <a:lnSpc>
                <a:spcPct val="100000"/>
              </a:lnSpc>
              <a:buSzPct val="25000"/>
            </a:pPr>
            <a:r>
              <a:rPr lang="en-US" sz="1000" b="1" dirty="0">
                <a:latin typeface="Monaco"/>
                <a:cs typeface="Monaco"/>
              </a:rPr>
              <a:t>        &lt;/object-</a:t>
            </a:r>
            <a:r>
              <a:rPr lang="en-US" sz="1000" b="1" dirty="0" err="1">
                <a:latin typeface="Monaco"/>
                <a:cs typeface="Monaco"/>
              </a:rPr>
              <a:t>param</a:t>
            </a:r>
            <a:r>
              <a:rPr lang="en-US" sz="1000" b="1" dirty="0">
                <a:latin typeface="Monaco"/>
                <a:cs typeface="Monaco"/>
              </a:rPr>
              <a:t>&gt;</a:t>
            </a:r>
          </a:p>
          <a:p>
            <a:pPr>
              <a:lnSpc>
                <a:spcPct val="100000"/>
              </a:lnSpc>
              <a:buSzPct val="25000"/>
            </a:pPr>
            <a:r>
              <a:rPr lang="en-US" sz="1000" b="1" dirty="0">
                <a:latin typeface="Monaco"/>
                <a:cs typeface="Monaco"/>
              </a:rPr>
              <a:t>      &lt;/</a:t>
            </a:r>
            <a:r>
              <a:rPr lang="en-US" sz="1000" b="1" dirty="0" err="1">
                <a:latin typeface="Monaco"/>
                <a:cs typeface="Monaco"/>
              </a:rPr>
              <a:t>init-params</a:t>
            </a:r>
            <a:r>
              <a:rPr lang="en-US" sz="1000" b="1" dirty="0">
                <a:latin typeface="Monaco"/>
                <a:cs typeface="Monaco"/>
              </a:rPr>
              <a:t>&gt;</a:t>
            </a:r>
          </a:p>
          <a:p>
            <a:pPr>
              <a:lnSpc>
                <a:spcPct val="100000"/>
              </a:lnSpc>
              <a:buSzPct val="25000"/>
            </a:pPr>
            <a:r>
              <a:rPr lang="en-US" sz="1000" b="1" dirty="0">
                <a:latin typeface="Monaco"/>
                <a:cs typeface="Monaco"/>
              </a:rPr>
              <a:t>    &lt;/component-plugin&gt;</a:t>
            </a:r>
          </a:p>
          <a:p>
            <a:pPr>
              <a:lnSpc>
                <a:spcPct val="100000"/>
              </a:lnSpc>
              <a:buSzPct val="25000"/>
            </a:pPr>
            <a:r>
              <a:rPr lang="en-US" sz="1000" b="1" dirty="0">
                <a:latin typeface="Monaco"/>
                <a:cs typeface="Monaco"/>
              </a:rPr>
              <a:t>&lt;/external-component-plugins&gt;</a:t>
            </a:r>
          </a:p>
        </p:txBody>
      </p:sp>
    </p:spTree>
    <p:extLst>
      <p:ext uri="{BB962C8B-B14F-4D97-AF65-F5344CB8AC3E}">
        <p14:creationId xmlns:p14="http://schemas.microsoft.com/office/powerpoint/2010/main" val="1246421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Extension Mechanism: Configuration Locations</a:t>
            </a:r>
          </a:p>
          <a:p>
            <a:pPr>
              <a:lnSpc>
                <a:spcPct val="100000"/>
              </a:lnSpc>
              <a:buSzPct val="25000"/>
            </a:pPr>
            <a:endParaRPr lang="en-US" sz="1700" b="1" dirty="0" smtClean="0"/>
          </a:p>
          <a:p>
            <a:pPr>
              <a:lnSpc>
                <a:spcPct val="100000"/>
              </a:lnSpc>
              <a:buSzPct val="25000"/>
            </a:pPr>
            <a:endParaRPr lang="en-US" sz="1700" b="1" dirty="0" smtClean="0"/>
          </a:p>
          <a:p>
            <a:pPr marL="285750" indent="-285750">
              <a:lnSpc>
                <a:spcPct val="100000"/>
              </a:lnSpc>
              <a:buSzPct val="25000"/>
              <a:buFont typeface="Wingdings" charset="2"/>
              <a:buChar char="u"/>
            </a:pPr>
            <a:r>
              <a:rPr lang="fr-FR" sz="2000" b="1" dirty="0" err="1" smtClean="0"/>
              <a:t>PortalContainerConfig</a:t>
            </a:r>
            <a:r>
              <a:rPr lang="fr-FR" sz="2000" b="1" dirty="0" smtClean="0"/>
              <a:t> for the main portal: </a:t>
            </a:r>
            <a:r>
              <a:rPr lang="fr-FR" sz="2000" dirty="0" smtClean="0"/>
              <a:t>In </a:t>
            </a:r>
            <a:r>
              <a:rPr lang="en-US" sz="2000" dirty="0"/>
              <a:t>standalone/configuration/</a:t>
            </a:r>
            <a:r>
              <a:rPr lang="en-US" sz="2000" dirty="0" err="1"/>
              <a:t>gatein</a:t>
            </a:r>
            <a:r>
              <a:rPr lang="en-US" sz="2000" dirty="0"/>
              <a:t>/</a:t>
            </a:r>
            <a:r>
              <a:rPr lang="en-US" sz="2000" dirty="0" err="1"/>
              <a:t>configuration.xml</a:t>
            </a:r>
            <a:endParaRPr lang="en-US" sz="2000" dirty="0" smtClean="0"/>
          </a:p>
          <a:p>
            <a:pPr marL="285750" indent="-285750">
              <a:lnSpc>
                <a:spcPct val="100000"/>
              </a:lnSpc>
              <a:buSzPct val="25000"/>
              <a:buFont typeface="Wingdings" charset="2"/>
              <a:buChar char="u"/>
            </a:pPr>
            <a:r>
              <a:rPr lang="en-US" sz="2000" b="1" dirty="0" err="1" smtClean="0"/>
              <a:t>PortalContainerConfig</a:t>
            </a:r>
            <a:r>
              <a:rPr lang="en-US" sz="2000" b="1" dirty="0" smtClean="0"/>
              <a:t> for the extensions: </a:t>
            </a:r>
            <a:r>
              <a:rPr lang="en-US" sz="2000" dirty="0" smtClean="0"/>
              <a:t>In a jar file of the extension bundle into </a:t>
            </a:r>
            <a:r>
              <a:rPr lang="en-US" sz="2000" dirty="0" err="1" smtClean="0"/>
              <a:t>conf</a:t>
            </a:r>
            <a:r>
              <a:rPr lang="en-US" sz="2000" dirty="0" smtClean="0"/>
              <a:t>/</a:t>
            </a:r>
            <a:r>
              <a:rPr lang="en-US" sz="2000" dirty="0" err="1" smtClean="0"/>
              <a:t>configuration.xml</a:t>
            </a:r>
            <a:r>
              <a:rPr lang="en-US" sz="2000" dirty="0" smtClean="0"/>
              <a:t>. </a:t>
            </a:r>
            <a:r>
              <a:rPr lang="fr-FR" sz="2000" dirty="0" smtClean="0"/>
              <a:t>B</a:t>
            </a:r>
            <a:r>
              <a:rPr lang="en-US" sz="2000" dirty="0" smtClean="0"/>
              <a:t>y convention the name of the jar contains “</a:t>
            </a:r>
            <a:r>
              <a:rPr lang="en-US" sz="2000" dirty="0" err="1" smtClean="0"/>
              <a:t>extension.config</a:t>
            </a:r>
            <a:r>
              <a:rPr lang="en-US" sz="2000" dirty="0" smtClean="0"/>
              <a:t>”</a:t>
            </a:r>
          </a:p>
          <a:p>
            <a:pPr marL="285750" indent="-285750">
              <a:buSzPct val="25000"/>
              <a:buFont typeface="Wingdings" charset="2"/>
              <a:buChar char="u"/>
            </a:pPr>
            <a:r>
              <a:rPr lang="en-US" sz="2000" b="1" dirty="0" smtClean="0"/>
              <a:t>Main configuration parameters: </a:t>
            </a:r>
            <a:r>
              <a:rPr lang="en-US" sz="2000" dirty="0" smtClean="0"/>
              <a:t>In </a:t>
            </a:r>
            <a:r>
              <a:rPr lang="en-US" sz="2000" dirty="0"/>
              <a:t>standalone/configuration/</a:t>
            </a:r>
            <a:r>
              <a:rPr lang="en-US" sz="2000" dirty="0" err="1"/>
              <a:t>gatein</a:t>
            </a:r>
            <a:r>
              <a:rPr lang="en-US" sz="2000" dirty="0"/>
              <a:t>/</a:t>
            </a:r>
            <a:r>
              <a:rPr lang="en-US" sz="2000" dirty="0" err="1" smtClean="0"/>
              <a:t>configuration.properties</a:t>
            </a:r>
            <a:endParaRPr lang="en-US" sz="2000" dirty="0"/>
          </a:p>
          <a:p>
            <a:pPr marL="285750" indent="-285750">
              <a:lnSpc>
                <a:spcPct val="100000"/>
              </a:lnSpc>
              <a:buSzPct val="25000"/>
              <a:buFont typeface="Wingdings" charset="2"/>
              <a:buChar char="u"/>
            </a:pPr>
            <a:endParaRPr lang="en-US" sz="2000"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31980080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err="1">
                <a:solidFill>
                  <a:srgbClr val="FFA300"/>
                </a:solidFill>
                <a:ea typeface="MS Gothic"/>
              </a:rPr>
              <a:t>eXo</a:t>
            </a:r>
            <a:r>
              <a:rPr lang="en-US" sz="3500" dirty="0">
                <a:solidFill>
                  <a:srgbClr val="FFA300"/>
                </a:solidFill>
                <a:ea typeface="MS Gothic"/>
              </a:rPr>
              <a:t> Kernel’s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Runtime configuration profiles</a:t>
            </a:r>
          </a:p>
          <a:p>
            <a:pPr>
              <a:lnSpc>
                <a:spcPct val="100000"/>
              </a:lnSpc>
              <a:buSzPct val="25000"/>
            </a:pPr>
            <a:endParaRPr lang="en-US" sz="1700" b="1" dirty="0" smtClean="0"/>
          </a:p>
          <a:p>
            <a:pPr marL="285750" indent="-285750">
              <a:lnSpc>
                <a:spcPct val="100000"/>
              </a:lnSpc>
              <a:buSzPct val="25000"/>
              <a:buFont typeface="Wingdings" charset="2"/>
              <a:buChar char="u"/>
            </a:pPr>
            <a:r>
              <a:rPr lang="en-US" sz="2000" b="1" dirty="0" smtClean="0"/>
              <a:t>An </a:t>
            </a:r>
            <a:r>
              <a:rPr lang="en-US" sz="2000" b="1" dirty="0"/>
              <a:t>active profile list is obtained during the boot of the root container </a:t>
            </a:r>
            <a:r>
              <a:rPr lang="en-US" sz="2000" b="1" dirty="0" smtClean="0"/>
              <a:t>from the value of the </a:t>
            </a:r>
            <a:r>
              <a:rPr lang="en-US" sz="2000" b="1" dirty="0"/>
              <a:t>system property </a:t>
            </a:r>
            <a:r>
              <a:rPr lang="en-US" sz="2000" b="1" dirty="0" err="1"/>
              <a:t>exo.profiles</a:t>
            </a:r>
            <a:r>
              <a:rPr lang="en-US" sz="2000" b="1" dirty="0"/>
              <a:t> </a:t>
            </a:r>
            <a:r>
              <a:rPr lang="en-US" sz="2000" b="1" dirty="0" smtClean="0"/>
              <a:t>which is a comma separated list of profiles </a:t>
            </a:r>
            <a:r>
              <a:rPr lang="en-US" sz="2000" b="1" dirty="0"/>
              <a:t>and also a server specific profile value (tomcat for tomcat, </a:t>
            </a:r>
            <a:r>
              <a:rPr lang="en-US" sz="2000" b="1" dirty="0" err="1"/>
              <a:t>jboss</a:t>
            </a:r>
            <a:r>
              <a:rPr lang="en-US" sz="2000" b="1" dirty="0"/>
              <a:t> for </a:t>
            </a:r>
            <a:r>
              <a:rPr lang="en-US" sz="2000" b="1" dirty="0" err="1"/>
              <a:t>jboss</a:t>
            </a:r>
            <a:r>
              <a:rPr lang="en-US" sz="2000" b="1" dirty="0"/>
              <a:t>, etc...)</a:t>
            </a:r>
            <a:r>
              <a:rPr lang="en-US" sz="2000" b="1" dirty="0" smtClean="0"/>
              <a:t>. Example: </a:t>
            </a:r>
            <a:r>
              <a:rPr lang="nl-NL" sz="2000" b="1" dirty="0"/>
              <a:t>-</a:t>
            </a:r>
            <a:r>
              <a:rPr lang="nl-NL" sz="2000" b="1" dirty="0" err="1"/>
              <a:t>Dexo.profiles</a:t>
            </a:r>
            <a:r>
              <a:rPr lang="nl-NL" sz="2000" b="1" dirty="0"/>
              <a:t>=</a:t>
            </a:r>
            <a:r>
              <a:rPr lang="nl-NL" sz="2000" b="1" dirty="0" err="1"/>
              <a:t>foo,</a:t>
            </a:r>
            <a:r>
              <a:rPr lang="nl-NL" sz="2000" b="1" dirty="0" err="1" smtClean="0"/>
              <a:t>bar</a:t>
            </a:r>
            <a:endParaRPr lang="nl-NL" sz="2000" b="1" dirty="0" smtClean="0"/>
          </a:p>
          <a:p>
            <a:pPr marL="285750" indent="-285750">
              <a:lnSpc>
                <a:spcPct val="100000"/>
              </a:lnSpc>
              <a:buSzPct val="25000"/>
              <a:buFont typeface="Wingdings" charset="2"/>
              <a:buChar char="u"/>
            </a:pPr>
            <a:r>
              <a:rPr lang="nl-NL" sz="2000" b="1" dirty="0" err="1" smtClean="0"/>
              <a:t>Can</a:t>
            </a:r>
            <a:r>
              <a:rPr lang="nl-NL" sz="2000" b="1" dirty="0" smtClean="0"/>
              <a:t> </a:t>
            </a:r>
            <a:r>
              <a:rPr lang="nl-NL" sz="2000" b="1" dirty="0" err="1" smtClean="0"/>
              <a:t>be</a:t>
            </a:r>
            <a:r>
              <a:rPr lang="nl-NL" sz="2000" b="1" dirty="0" smtClean="0"/>
              <a:t> </a:t>
            </a:r>
            <a:r>
              <a:rPr lang="nl-NL" sz="2000" b="1" dirty="0" err="1" smtClean="0"/>
              <a:t>defined</a:t>
            </a:r>
            <a:r>
              <a:rPr lang="nl-NL" sz="2000" b="1" dirty="0" smtClean="0"/>
              <a:t> </a:t>
            </a:r>
            <a:r>
              <a:rPr lang="nl-NL" sz="2000" b="1" dirty="0" smtClean="0"/>
              <a:t>as </a:t>
            </a:r>
            <a:r>
              <a:rPr lang="nl-NL" sz="2000" b="1" dirty="0" err="1" smtClean="0"/>
              <a:t>an</a:t>
            </a:r>
            <a:r>
              <a:rPr lang="nl-NL" sz="2000" b="1" dirty="0" smtClean="0"/>
              <a:t> </a:t>
            </a:r>
            <a:r>
              <a:rPr lang="nl-NL" sz="2000" b="1" dirty="0" err="1" smtClean="0"/>
              <a:t>attribute</a:t>
            </a:r>
            <a:r>
              <a:rPr lang="nl-NL" sz="2000" b="1" dirty="0" smtClean="0"/>
              <a:t> in </a:t>
            </a:r>
            <a:r>
              <a:rPr lang="nl-NL" sz="2000" b="1" dirty="0" err="1" smtClean="0"/>
              <a:t>all</a:t>
            </a:r>
            <a:r>
              <a:rPr lang="nl-NL" sz="2000" b="1" dirty="0" smtClean="0"/>
              <a:t> the </a:t>
            </a:r>
            <a:r>
              <a:rPr lang="nl-NL" sz="2000" b="1" dirty="0" err="1" smtClean="0"/>
              <a:t>main</a:t>
            </a:r>
            <a:r>
              <a:rPr lang="nl-NL" sz="2000" b="1" dirty="0" smtClean="0"/>
              <a:t> </a:t>
            </a:r>
            <a:r>
              <a:rPr lang="nl-NL" sz="2000" b="1" dirty="0" err="1" smtClean="0"/>
              <a:t>elements</a:t>
            </a:r>
            <a:r>
              <a:rPr lang="nl-NL" sz="2000" b="1" dirty="0" smtClean="0"/>
              <a:t> </a:t>
            </a:r>
            <a:r>
              <a:rPr lang="nl-NL" sz="2000" b="1" dirty="0" err="1" smtClean="0"/>
              <a:t>such</a:t>
            </a:r>
            <a:r>
              <a:rPr lang="nl-NL" sz="2000" b="1" dirty="0" smtClean="0"/>
              <a:t> as component, component-</a:t>
            </a:r>
            <a:r>
              <a:rPr lang="nl-NL" sz="2000" b="1" dirty="0" err="1" smtClean="0"/>
              <a:t>plugin</a:t>
            </a:r>
            <a:r>
              <a:rPr lang="nl-NL" sz="2000" b="1" dirty="0" smtClean="0"/>
              <a:t>, import, </a:t>
            </a:r>
            <a:r>
              <a:rPr lang="nl-NL" sz="2000" b="1" dirty="0" err="1" smtClean="0"/>
              <a:t>value-param</a:t>
            </a:r>
            <a:r>
              <a:rPr lang="nl-NL" sz="2000" b="1" dirty="0" smtClean="0"/>
              <a:t>, </a:t>
            </a:r>
            <a:r>
              <a:rPr lang="nl-NL" sz="2000" b="1" dirty="0" err="1" smtClean="0"/>
              <a:t>value</a:t>
            </a:r>
            <a:r>
              <a:rPr lang="nl-NL" sz="2000" b="1" dirty="0" smtClean="0"/>
              <a:t>, field, </a:t>
            </a:r>
            <a:r>
              <a:rPr lang="en-US" sz="2000" b="1" dirty="0" smtClean="0"/>
              <a:t>container</a:t>
            </a:r>
            <a:r>
              <a:rPr lang="en-US" sz="2000" b="1" dirty="0"/>
              <a:t>-lifecycle-</a:t>
            </a:r>
            <a:r>
              <a:rPr lang="en-US" sz="2000" b="1" dirty="0" smtClean="0"/>
              <a:t>plugin, component-</a:t>
            </a:r>
            <a:r>
              <a:rPr lang="en-US" sz="2000" b="1" dirty="0"/>
              <a:t>lifecycle-plugin</a:t>
            </a:r>
            <a:r>
              <a:rPr lang="en-US" sz="2000" b="1" dirty="0" smtClean="0"/>
              <a:t>, </a:t>
            </a:r>
            <a:r>
              <a:rPr lang="en-US" sz="2000" b="1" dirty="0"/>
              <a:t>external-component-plugins and remove-</a:t>
            </a:r>
            <a:r>
              <a:rPr lang="en-US" sz="2000" b="1" dirty="0" smtClean="0"/>
              <a:t>configuration.</a:t>
            </a:r>
            <a:r>
              <a:rPr lang="en-US" sz="2000" dirty="0" smtClean="0"/>
              <a:t> (more details here </a:t>
            </a:r>
            <a:r>
              <a:rPr lang="pl-PL" sz="2000" dirty="0" smtClean="0"/>
              <a:t>http</a:t>
            </a:r>
            <a:r>
              <a:rPr lang="pl-PL" sz="2000" dirty="0"/>
              <a:t>://</a:t>
            </a:r>
            <a:r>
              <a:rPr lang="pl-PL" sz="2000" dirty="0" err="1"/>
              <a:t>www.exoplatform.org</a:t>
            </a:r>
            <a:r>
              <a:rPr lang="pl-PL" sz="2000" dirty="0"/>
              <a:t>/</a:t>
            </a:r>
            <a:r>
              <a:rPr lang="pl-PL" sz="2000" dirty="0" err="1"/>
              <a:t>xml</a:t>
            </a:r>
            <a:r>
              <a:rPr lang="pl-PL" sz="2000" dirty="0"/>
              <a:t>/</a:t>
            </a:r>
            <a:r>
              <a:rPr lang="pl-PL" sz="2000" dirty="0" err="1"/>
              <a:t>ns</a:t>
            </a:r>
            <a:r>
              <a:rPr lang="pl-PL" sz="2000" dirty="0"/>
              <a:t>/kernel_1_3.</a:t>
            </a:r>
            <a:r>
              <a:rPr lang="pl-PL" sz="2000" dirty="0" smtClean="0"/>
              <a:t>xsd)</a:t>
            </a:r>
            <a:endParaRPr lang="en-US" sz="2000" b="1" dirty="0" smtClean="0"/>
          </a:p>
          <a:p>
            <a:pPr marL="285750" indent="-285750">
              <a:lnSpc>
                <a:spcPct val="100000"/>
              </a:lnSpc>
              <a:buSzPct val="25000"/>
              <a:buFont typeface="Wingdings" charset="2"/>
              <a:buChar char="u"/>
            </a:pPr>
            <a:endParaRPr lang="en-US" sz="2000" b="1" dirty="0"/>
          </a:p>
          <a:p>
            <a:pPr>
              <a:lnSpc>
                <a:spcPct val="100000"/>
              </a:lnSpc>
              <a:buSzPct val="25000"/>
            </a:pPr>
            <a:r>
              <a:rPr lang="fr-FR" sz="1400" b="1" dirty="0">
                <a:latin typeface="Monaco"/>
                <a:cs typeface="Monaco"/>
              </a:rPr>
              <a:t>&lt;component&gt;</a:t>
            </a:r>
          </a:p>
          <a:p>
            <a:pPr>
              <a:lnSpc>
                <a:spcPct val="100000"/>
              </a:lnSpc>
              <a:buSzPct val="25000"/>
            </a:pPr>
            <a:r>
              <a:rPr lang="fr-FR" sz="1400" b="1" dirty="0">
                <a:latin typeface="Monaco"/>
                <a:cs typeface="Monaco"/>
              </a:rPr>
              <a:t>  &lt;</a:t>
            </a:r>
            <a:r>
              <a:rPr lang="fr-FR" sz="1400" b="1" dirty="0" err="1">
                <a:latin typeface="Monaco"/>
                <a:cs typeface="Monaco"/>
              </a:rPr>
              <a:t>key</a:t>
            </a:r>
            <a:r>
              <a:rPr lang="fr-FR" sz="1400" b="1" dirty="0">
                <a:latin typeface="Monaco"/>
                <a:cs typeface="Monaco"/>
              </a:rPr>
              <a:t>&gt;Component&lt;/</a:t>
            </a:r>
            <a:r>
              <a:rPr lang="fr-FR" sz="1400" b="1" dirty="0" err="1">
                <a:latin typeface="Monaco"/>
                <a:cs typeface="Monaco"/>
              </a:rPr>
              <a:t>key</a:t>
            </a:r>
            <a:r>
              <a:rPr lang="fr-FR" sz="1400" b="1" dirty="0">
                <a:latin typeface="Monaco"/>
                <a:cs typeface="Monaco"/>
              </a:rPr>
              <a:t>&gt;</a:t>
            </a:r>
          </a:p>
          <a:p>
            <a:pPr>
              <a:lnSpc>
                <a:spcPct val="100000"/>
              </a:lnSpc>
              <a:buSzPct val="25000"/>
            </a:pPr>
            <a:r>
              <a:rPr lang="fr-FR" sz="1400" b="1" dirty="0">
                <a:latin typeface="Monaco"/>
                <a:cs typeface="Monaco"/>
              </a:rPr>
              <a:t>  &lt;type&gt;Component&lt;/type&gt;</a:t>
            </a:r>
          </a:p>
          <a:p>
            <a:pPr>
              <a:lnSpc>
                <a:spcPct val="100000"/>
              </a:lnSpc>
              <a:buSzPct val="25000"/>
            </a:pPr>
            <a:r>
              <a:rPr lang="fr-FR" sz="1400" b="1" dirty="0">
                <a:latin typeface="Monaco"/>
                <a:cs typeface="Monaco"/>
              </a:rPr>
              <a:t>&lt;/component&gt;</a:t>
            </a:r>
          </a:p>
          <a:p>
            <a:pPr>
              <a:lnSpc>
                <a:spcPct val="100000"/>
              </a:lnSpc>
              <a:buSzPct val="25000"/>
            </a:pPr>
            <a:endParaRPr lang="fr-FR" sz="1400" b="1" dirty="0">
              <a:latin typeface="Monaco"/>
              <a:cs typeface="Monaco"/>
            </a:endParaRPr>
          </a:p>
          <a:p>
            <a:pPr>
              <a:lnSpc>
                <a:spcPct val="100000"/>
              </a:lnSpc>
              <a:buSzPct val="25000"/>
            </a:pPr>
            <a:r>
              <a:rPr lang="fr-FR" sz="1400" b="1" dirty="0">
                <a:latin typeface="Monaco"/>
                <a:cs typeface="Monaco"/>
              </a:rPr>
              <a:t>&lt;component profiles="</a:t>
            </a:r>
            <a:r>
              <a:rPr lang="fr-FR" sz="1400" b="1" dirty="0" err="1">
                <a:latin typeface="Monaco"/>
                <a:cs typeface="Monaco"/>
              </a:rPr>
              <a:t>foo</a:t>
            </a:r>
            <a:r>
              <a:rPr lang="fr-FR" sz="1400" b="1" dirty="0">
                <a:latin typeface="Monaco"/>
                <a:cs typeface="Monaco"/>
              </a:rPr>
              <a:t>"&gt;</a:t>
            </a:r>
          </a:p>
          <a:p>
            <a:pPr>
              <a:lnSpc>
                <a:spcPct val="100000"/>
              </a:lnSpc>
              <a:buSzPct val="25000"/>
            </a:pPr>
            <a:r>
              <a:rPr lang="fr-FR" sz="1400" b="1" dirty="0">
                <a:latin typeface="Monaco"/>
                <a:cs typeface="Monaco"/>
              </a:rPr>
              <a:t>  &lt;</a:t>
            </a:r>
            <a:r>
              <a:rPr lang="fr-FR" sz="1400" b="1" dirty="0" err="1">
                <a:latin typeface="Monaco"/>
                <a:cs typeface="Monaco"/>
              </a:rPr>
              <a:t>key</a:t>
            </a:r>
            <a:r>
              <a:rPr lang="fr-FR" sz="1400" b="1" dirty="0">
                <a:latin typeface="Monaco"/>
                <a:cs typeface="Monaco"/>
              </a:rPr>
              <a:t>&gt;Component&lt;/</a:t>
            </a:r>
            <a:r>
              <a:rPr lang="fr-FR" sz="1400" b="1" dirty="0" err="1">
                <a:latin typeface="Monaco"/>
                <a:cs typeface="Monaco"/>
              </a:rPr>
              <a:t>key</a:t>
            </a:r>
            <a:r>
              <a:rPr lang="fr-FR" sz="1400" b="1" dirty="0">
                <a:latin typeface="Monaco"/>
                <a:cs typeface="Monaco"/>
              </a:rPr>
              <a:t>&gt;</a:t>
            </a:r>
          </a:p>
          <a:p>
            <a:pPr>
              <a:lnSpc>
                <a:spcPct val="100000"/>
              </a:lnSpc>
              <a:buSzPct val="25000"/>
            </a:pPr>
            <a:r>
              <a:rPr lang="fr-FR" sz="1400" b="1" dirty="0">
                <a:latin typeface="Monaco"/>
                <a:cs typeface="Monaco"/>
              </a:rPr>
              <a:t>  &lt;type&gt;</a:t>
            </a:r>
            <a:r>
              <a:rPr lang="fr-FR" sz="1400" b="1" dirty="0" err="1">
                <a:latin typeface="Monaco"/>
                <a:cs typeface="Monaco"/>
              </a:rPr>
              <a:t>FooComponent</a:t>
            </a:r>
            <a:r>
              <a:rPr lang="fr-FR" sz="1400" b="1" dirty="0">
                <a:latin typeface="Monaco"/>
                <a:cs typeface="Monaco"/>
              </a:rPr>
              <a:t>&lt;/type&gt;</a:t>
            </a:r>
          </a:p>
          <a:p>
            <a:pPr>
              <a:lnSpc>
                <a:spcPct val="100000"/>
              </a:lnSpc>
              <a:buSzPct val="25000"/>
            </a:pPr>
            <a:r>
              <a:rPr lang="fr-FR" sz="1400" b="1" dirty="0">
                <a:latin typeface="Monaco"/>
                <a:cs typeface="Monaco"/>
              </a:rPr>
              <a:t>&lt;/component&gt;</a:t>
            </a:r>
            <a:endParaRPr lang="nl-NL" sz="1400" b="1" dirty="0" smtClean="0">
              <a:latin typeface="Monaco"/>
              <a:cs typeface="Monaco"/>
            </a:endParaRPr>
          </a:p>
          <a:p>
            <a:pPr marL="285750" indent="-285750">
              <a:lnSpc>
                <a:spcPct val="100000"/>
              </a:lnSpc>
              <a:buSzPct val="25000"/>
              <a:buFont typeface="Wingdings" charset="2"/>
              <a:buChar char="u"/>
            </a:pPr>
            <a:endParaRPr lang="en-US" sz="2000" dirty="0" smtClean="0"/>
          </a:p>
          <a:p>
            <a:pPr marL="285750" indent="-285750">
              <a:lnSpc>
                <a:spcPct val="100000"/>
              </a:lnSpc>
              <a:buSzPct val="25000"/>
              <a:buFont typeface="Wingdings" charset="2"/>
              <a:buChar char="u"/>
            </a:pPr>
            <a:endParaRPr lang="en-US" sz="2000" b="1" dirty="0"/>
          </a:p>
        </p:txBody>
      </p:sp>
    </p:spTree>
    <p:extLst>
      <p:ext uri="{BB962C8B-B14F-4D97-AF65-F5344CB8AC3E}">
        <p14:creationId xmlns:p14="http://schemas.microsoft.com/office/powerpoint/2010/main" val="1318143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53</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a:solidFill>
                  <a:srgbClr val="FFFFFF"/>
                </a:solidFill>
                <a:ea typeface="MS Gothic"/>
              </a:rPr>
              <a:t>Data structure, storage strategies</a:t>
            </a:r>
            <a:endParaRPr dirty="0"/>
          </a:p>
        </p:txBody>
      </p:sp>
    </p:spTree>
    <p:extLst>
      <p:ext uri="{BB962C8B-B14F-4D97-AF65-F5344CB8AC3E}">
        <p14:creationId xmlns:p14="http://schemas.microsoft.com/office/powerpoint/2010/main" val="2412475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DB</a:t>
            </a:r>
          </a:p>
          <a:p>
            <a:pPr>
              <a:lnSpc>
                <a:spcPct val="100000"/>
              </a:lnSpc>
              <a:buSzPct val="25000"/>
            </a:pPr>
            <a:endParaRPr lang="en-US" sz="2400" b="1" dirty="0"/>
          </a:p>
          <a:p>
            <a:pPr>
              <a:lnSpc>
                <a:spcPct val="100000"/>
              </a:lnSpc>
              <a:buSzPct val="25000"/>
            </a:pPr>
            <a:r>
              <a:rPr lang="en-US" sz="2200" b="1" dirty="0" smtClean="0"/>
              <a:t>SQL files </a:t>
            </a:r>
            <a:r>
              <a:rPr lang="en-US" sz="2200" b="1" dirty="0"/>
              <a:t>available from </a:t>
            </a:r>
            <a:r>
              <a:rPr lang="en-US" sz="2200" b="1" dirty="0">
                <a:hlinkClick r:id="rId3"/>
              </a:rPr>
              <a:t>https://github.com/exoplatform/jcr/tree/stable/1.15.x/exo.jcr.component.core/src/main/resources/conf/storage</a:t>
            </a:r>
            <a:r>
              <a:rPr lang="en-US" sz="2200" b="1" dirty="0" smtClean="0">
                <a:hlinkClick r:id="rId3"/>
              </a:rPr>
              <a:t>/</a:t>
            </a:r>
            <a:endParaRPr lang="en-US" sz="2200" b="1" dirty="0" smtClean="0"/>
          </a:p>
          <a:p>
            <a:pPr>
              <a:lnSpc>
                <a:spcPct val="100000"/>
              </a:lnSpc>
              <a:buSzPct val="25000"/>
            </a:pPr>
            <a:endParaRPr lang="en-US" sz="2200" b="1" dirty="0" smtClean="0"/>
          </a:p>
          <a:p>
            <a:pPr>
              <a:lnSpc>
                <a:spcPct val="100000"/>
              </a:lnSpc>
              <a:buSzPct val="25000"/>
            </a:pPr>
            <a:r>
              <a:rPr lang="en-US" sz="2200" b="1" dirty="0" smtClean="0"/>
              <a:t>Syntax of the SQL files </a:t>
            </a:r>
            <a:r>
              <a:rPr lang="en-US" sz="2200" b="1" dirty="0" err="1" smtClean="0"/>
              <a:t>jcr</a:t>
            </a:r>
            <a:r>
              <a:rPr lang="en-US" sz="2200" b="1" dirty="0" smtClean="0"/>
              <a:t>-[</a:t>
            </a:r>
            <a:r>
              <a:rPr lang="en-US" sz="2200" b="1" dirty="0" err="1" smtClean="0"/>
              <a:t>m|s</a:t>
            </a:r>
            <a:r>
              <a:rPr lang="en-US" sz="2200" b="1" dirty="0" smtClean="0"/>
              <a:t>]</a:t>
            </a:r>
            <a:r>
              <a:rPr lang="en-US" sz="2200" b="1" dirty="0" err="1" smtClean="0"/>
              <a:t>jdbc</a:t>
            </a:r>
            <a:r>
              <a:rPr lang="en-US" sz="2200" b="1" dirty="0" smtClean="0"/>
              <a:t>.${dialect}.</a:t>
            </a:r>
            <a:r>
              <a:rPr lang="en-US" sz="2200" b="1" dirty="0" err="1" smtClean="0"/>
              <a:t>sql</a:t>
            </a:r>
            <a:endParaRPr lang="en-US" sz="2200" b="1" dirty="0" smtClean="0"/>
          </a:p>
          <a:p>
            <a:pPr>
              <a:lnSpc>
                <a:spcPct val="100000"/>
              </a:lnSpc>
              <a:buSzPct val="25000"/>
            </a:pPr>
            <a:endParaRPr lang="en-US" sz="2200" b="1" dirty="0"/>
          </a:p>
          <a:p>
            <a:pPr>
              <a:lnSpc>
                <a:spcPct val="100000"/>
              </a:lnSpc>
              <a:buSzPct val="25000"/>
            </a:pPr>
            <a:r>
              <a:rPr lang="en-US" sz="2200" b="1" dirty="0" smtClean="0"/>
              <a:t>3 Modes, that can be configured at workspace/container level property </a:t>
            </a:r>
            <a:r>
              <a:rPr lang="en-US" sz="2200" b="1" dirty="0" err="1" smtClean="0"/>
              <a:t>db</a:t>
            </a:r>
            <a:r>
              <a:rPr lang="en-US" sz="2200" b="1" dirty="0" smtClean="0"/>
              <a:t>-structure-type:</a:t>
            </a:r>
          </a:p>
          <a:p>
            <a:pPr marL="342900" indent="-342900">
              <a:lnSpc>
                <a:spcPct val="100000"/>
              </a:lnSpc>
              <a:buSzPct val="25000"/>
              <a:buFont typeface="Wingdings" charset="2"/>
              <a:buChar char="§"/>
            </a:pPr>
            <a:r>
              <a:rPr lang="en-US" sz="2200" b="1" dirty="0" smtClean="0"/>
              <a:t>Single Mode: </a:t>
            </a:r>
            <a:r>
              <a:rPr lang="en-US" sz="2200" dirty="0" err="1"/>
              <a:t>d</a:t>
            </a:r>
            <a:r>
              <a:rPr lang="en-US" sz="2200" dirty="0" err="1" smtClean="0"/>
              <a:t>b</a:t>
            </a:r>
            <a:r>
              <a:rPr lang="en-US" sz="2200" dirty="0" smtClean="0"/>
              <a:t>-structure-type set to “single”</a:t>
            </a:r>
          </a:p>
          <a:p>
            <a:pPr marL="342900" indent="-342900">
              <a:buSzPct val="25000"/>
              <a:buFont typeface="Wingdings" charset="2"/>
              <a:buChar char="§"/>
            </a:pPr>
            <a:r>
              <a:rPr lang="en-US" sz="2200" b="1" dirty="0" smtClean="0"/>
              <a:t>Multiple Mode: </a:t>
            </a:r>
            <a:r>
              <a:rPr lang="en-US" sz="2200" dirty="0" err="1"/>
              <a:t>d</a:t>
            </a:r>
            <a:r>
              <a:rPr lang="en-US" sz="2200" dirty="0" err="1" smtClean="0"/>
              <a:t>b</a:t>
            </a:r>
            <a:r>
              <a:rPr lang="en-US" sz="2200" dirty="0"/>
              <a:t>-structure-type set to </a:t>
            </a:r>
            <a:r>
              <a:rPr lang="en-US" sz="2200" dirty="0" smtClean="0"/>
              <a:t>“multi”</a:t>
            </a:r>
            <a:endParaRPr lang="en-US" sz="2200" b="1" dirty="0" smtClean="0"/>
          </a:p>
          <a:p>
            <a:pPr marL="342900" indent="-342900">
              <a:buSzPct val="25000"/>
              <a:buFont typeface="Wingdings" charset="2"/>
              <a:buChar char="§"/>
            </a:pPr>
            <a:r>
              <a:rPr lang="en-US" sz="2200" b="1" dirty="0" smtClean="0"/>
              <a:t>Isolated Mode: </a:t>
            </a:r>
            <a:r>
              <a:rPr lang="en-US" sz="2200" dirty="0" err="1"/>
              <a:t>d</a:t>
            </a:r>
            <a:r>
              <a:rPr lang="en-US" sz="2200" dirty="0" err="1" smtClean="0"/>
              <a:t>b</a:t>
            </a:r>
            <a:r>
              <a:rPr lang="en-US" sz="2200" dirty="0"/>
              <a:t>-structure-type set to </a:t>
            </a:r>
            <a:r>
              <a:rPr lang="en-US" sz="2200" dirty="0" smtClean="0"/>
              <a:t>“isolated”</a:t>
            </a:r>
            <a:endParaRPr lang="en-US" sz="2200" dirty="0"/>
          </a:p>
          <a:p>
            <a:pPr marL="342900" indent="-342900">
              <a:lnSpc>
                <a:spcPct val="100000"/>
              </a:lnSpc>
              <a:buSzPct val="25000"/>
              <a:buFont typeface="Wingdings" charset="2"/>
              <a:buChar char="§"/>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26190633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pic>
        <p:nvPicPr>
          <p:cNvPr id="2" name="Image 1"/>
          <p:cNvPicPr>
            <a:picLocks noChangeAspect="1"/>
          </p:cNvPicPr>
          <p:nvPr/>
        </p:nvPicPr>
        <p:blipFill>
          <a:blip r:embed="rId3"/>
          <a:stretch>
            <a:fillRect/>
          </a:stretch>
        </p:blipFill>
        <p:spPr>
          <a:xfrm>
            <a:off x="1" y="873033"/>
            <a:ext cx="11160124" cy="5889007"/>
          </a:xfrm>
          <a:prstGeom prst="rect">
            <a:avLst/>
          </a:prstGeom>
        </p:spPr>
      </p:pic>
    </p:spTree>
    <p:extLst>
      <p:ext uri="{BB962C8B-B14F-4D97-AF65-F5344CB8AC3E}">
        <p14:creationId xmlns:p14="http://schemas.microsoft.com/office/powerpoint/2010/main" val="31060247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984150"/>
            <a:ext cx="10179000" cy="5777890"/>
          </a:xfrm>
          <a:prstGeom prst="rect">
            <a:avLst/>
          </a:prstGeom>
        </p:spPr>
        <p:txBody>
          <a:bodyPr lIns="0" tIns="0" rIns="41760" bIns="0"/>
          <a:lstStyle/>
          <a:p>
            <a:pPr>
              <a:lnSpc>
                <a:spcPct val="100000"/>
              </a:lnSpc>
              <a:buSzPct val="25000"/>
            </a:pPr>
            <a:r>
              <a:rPr lang="en-US" sz="2400" b="1" dirty="0" smtClean="0"/>
              <a:t>JCR Data: DB (Single Mode)</a:t>
            </a:r>
          </a:p>
          <a:p>
            <a:pPr>
              <a:lnSpc>
                <a:spcPct val="100000"/>
              </a:lnSpc>
              <a:buSzPct val="25000"/>
            </a:pPr>
            <a:r>
              <a:rPr lang="fr-FR" sz="1000" b="1" dirty="0">
                <a:latin typeface="Monaco"/>
                <a:cs typeface="Monaco"/>
              </a:rPr>
              <a:t>CREATE TABLE JCR_SITEM(</a:t>
            </a:r>
          </a:p>
          <a:p>
            <a:pPr>
              <a:lnSpc>
                <a:spcPct val="100000"/>
              </a:lnSpc>
              <a:buSzPct val="25000"/>
            </a:pPr>
            <a:r>
              <a:rPr lang="fr-FR" sz="1000" b="1" dirty="0">
                <a:latin typeface="Monaco"/>
                <a:cs typeface="Monaco"/>
              </a:rPr>
              <a:t>	ID VARCHAR(96) NOT NULL,</a:t>
            </a:r>
          </a:p>
          <a:p>
            <a:pPr>
              <a:lnSpc>
                <a:spcPct val="100000"/>
              </a:lnSpc>
              <a:buSzPct val="25000"/>
            </a:pPr>
            <a:r>
              <a:rPr lang="fr-FR" sz="1000" b="1" dirty="0">
                <a:latin typeface="Monaco"/>
                <a:cs typeface="Monaco"/>
              </a:rPr>
              <a:t>	PARENT_ID VARCHAR(96) NOT NULL,</a:t>
            </a:r>
          </a:p>
          <a:p>
            <a:pPr>
              <a:lnSpc>
                <a:spcPct val="100000"/>
              </a:lnSpc>
              <a:buSzPct val="25000"/>
            </a:pPr>
            <a:r>
              <a:rPr lang="fr-FR" sz="1000" b="1" dirty="0">
                <a:latin typeface="Monaco"/>
                <a:cs typeface="Monaco"/>
              </a:rPr>
              <a:t>	NAME VARCHAR(512) NOT NULL,</a:t>
            </a:r>
          </a:p>
          <a:p>
            <a:pPr>
              <a:lnSpc>
                <a:spcPct val="100000"/>
              </a:lnSpc>
              <a:buSzPct val="25000"/>
            </a:pPr>
            <a:r>
              <a:rPr lang="fr-FR" sz="1000" b="1" dirty="0">
                <a:latin typeface="Monaco"/>
                <a:cs typeface="Monaco"/>
              </a:rPr>
              <a:t>	VERSION INTEGER NOT NULL,</a:t>
            </a:r>
          </a:p>
          <a:p>
            <a:pPr>
              <a:lnSpc>
                <a:spcPct val="100000"/>
              </a:lnSpc>
              <a:buSzPct val="25000"/>
            </a:pPr>
            <a:r>
              <a:rPr lang="fr-FR" sz="1000" b="1" dirty="0">
                <a:latin typeface="Monaco"/>
                <a:cs typeface="Monaco"/>
              </a:rPr>
              <a:t>	CONTAINER_NAME VARCHAR(96) NOT NULL,</a:t>
            </a:r>
          </a:p>
          <a:p>
            <a:pPr>
              <a:lnSpc>
                <a:spcPct val="100000"/>
              </a:lnSpc>
              <a:buSzPct val="25000"/>
            </a:pPr>
            <a:r>
              <a:rPr lang="fr-FR" sz="1000" b="1" dirty="0">
                <a:latin typeface="Monaco"/>
                <a:cs typeface="Monaco"/>
              </a:rPr>
              <a:t>	I_CLASS INTEGER NOT NULL,</a:t>
            </a:r>
          </a:p>
          <a:p>
            <a:pPr>
              <a:lnSpc>
                <a:spcPct val="100000"/>
              </a:lnSpc>
              <a:buSzPct val="25000"/>
            </a:pPr>
            <a:r>
              <a:rPr lang="fr-FR" sz="1000" b="1" dirty="0">
                <a:latin typeface="Monaco"/>
                <a:cs typeface="Monaco"/>
              </a:rPr>
              <a:t>	I_INDEX INTEGER NOT NULL,</a:t>
            </a:r>
          </a:p>
          <a:p>
            <a:pPr>
              <a:lnSpc>
                <a:spcPct val="100000"/>
              </a:lnSpc>
              <a:buSzPct val="25000"/>
            </a:pPr>
            <a:r>
              <a:rPr lang="fr-FR" sz="1000" b="1" dirty="0">
                <a:latin typeface="Monaco"/>
                <a:cs typeface="Monaco"/>
              </a:rPr>
              <a:t>	N_ORDER_NUM INTEGER,</a:t>
            </a:r>
          </a:p>
          <a:p>
            <a:pPr>
              <a:lnSpc>
                <a:spcPct val="100000"/>
              </a:lnSpc>
              <a:buSzPct val="25000"/>
            </a:pPr>
            <a:r>
              <a:rPr lang="fr-FR" sz="1000" b="1" dirty="0">
                <a:latin typeface="Monaco"/>
                <a:cs typeface="Monaco"/>
              </a:rPr>
              <a:t>	P_TYPE INTEGER, </a:t>
            </a:r>
          </a:p>
          <a:p>
            <a:pPr>
              <a:lnSpc>
                <a:spcPct val="100000"/>
              </a:lnSpc>
              <a:buSzPct val="25000"/>
            </a:pPr>
            <a:r>
              <a:rPr lang="fr-FR" sz="1000" b="1" dirty="0">
                <a:latin typeface="Monaco"/>
                <a:cs typeface="Monaco"/>
              </a:rPr>
              <a:t>	P_MULTIVALUED BOOLEAN,	</a:t>
            </a:r>
          </a:p>
          <a:p>
            <a:pPr>
              <a:lnSpc>
                <a:spcPct val="100000"/>
              </a:lnSpc>
              <a:buSzPct val="25000"/>
            </a:pPr>
            <a:r>
              <a:rPr lang="fr-FR" sz="1000" b="1" dirty="0">
                <a:latin typeface="Monaco"/>
                <a:cs typeface="Monaco"/>
              </a:rPr>
              <a:t>	CONSTRAINT JCR_PK_SITEM PRIMARY KEY(ID),</a:t>
            </a:r>
          </a:p>
          <a:p>
            <a:pPr>
              <a:lnSpc>
                <a:spcPct val="100000"/>
              </a:lnSpc>
              <a:buSzPct val="25000"/>
            </a:pPr>
            <a:r>
              <a:rPr lang="fr-FR" sz="1000" b="1" dirty="0">
                <a:latin typeface="Monaco"/>
                <a:cs typeface="Monaco"/>
              </a:rPr>
              <a:t>	CONSTRAINT JCR_FK_SITEM_PARENT FOREIGN KEY(PARENT_ID) REFERENCES JCR_SITEM(ID)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JCR_IDX_SITEM_PARENT ON JCR_SITEM(CONTAINER_NAME, PARENT_ID, NAME, I_INDEX, I_CLASS, VERSION DESC);</a:t>
            </a:r>
          </a:p>
          <a:p>
            <a:pPr>
              <a:lnSpc>
                <a:spcPct val="100000"/>
              </a:lnSpc>
              <a:buSzPct val="25000"/>
            </a:pPr>
            <a:r>
              <a:rPr lang="fr-FR" sz="1000" b="1" dirty="0">
                <a:latin typeface="Monaco"/>
                <a:cs typeface="Monaco"/>
              </a:rPr>
              <a:t>CREATE UNIQUE INDEX JCR_IDX_SITEM_PARENT_NAME ON JCR_SITEM(I_CLASS, CONTAINER_NAME, PARENT_ID, NAME, I_INDEX, VERSION DESC);</a:t>
            </a:r>
          </a:p>
          <a:p>
            <a:pPr>
              <a:lnSpc>
                <a:spcPct val="100000"/>
              </a:lnSpc>
              <a:buSzPct val="25000"/>
            </a:pPr>
            <a:r>
              <a:rPr lang="fr-FR" sz="1000" b="1" dirty="0">
                <a:latin typeface="Monaco"/>
                <a:cs typeface="Monaco"/>
              </a:rPr>
              <a:t>CREATE UNIQUE INDEX JCR_IDX_SITEM_PARENT_ID ON JCR_SITEM(I_CLASS, CONTAINER_NAME, PARENT_ID, ID, VERSION DESC);</a:t>
            </a:r>
          </a:p>
          <a:p>
            <a:pPr>
              <a:lnSpc>
                <a:spcPct val="100000"/>
              </a:lnSpc>
              <a:buSzPct val="25000"/>
            </a:pPr>
            <a:r>
              <a:rPr lang="fr-FR" sz="1000" b="1" dirty="0">
                <a:latin typeface="Monaco"/>
                <a:cs typeface="Monaco"/>
              </a:rPr>
              <a:t>CREATE INDEX JCR_IDX_SITEM_N_ORDER_NUM ON JCR_SITEM(I_CLASS, CONTAINER_NAME, PARENT_ID, N_ORDER_NUM);</a:t>
            </a:r>
          </a:p>
          <a:p>
            <a:pPr>
              <a:lnSpc>
                <a:spcPct val="100000"/>
              </a:lnSpc>
              <a:buSzPct val="25000"/>
            </a:pPr>
            <a:r>
              <a:rPr lang="fr-FR" sz="1000" b="1" dirty="0">
                <a:latin typeface="Monaco"/>
                <a:cs typeface="Monaco"/>
              </a:rPr>
              <a:t>CREATE TABLE JCR_SVALUE(</a:t>
            </a:r>
          </a:p>
          <a:p>
            <a:pPr>
              <a:lnSpc>
                <a:spcPct val="100000"/>
              </a:lnSpc>
              <a:buSzPct val="25000"/>
            </a:pPr>
            <a:r>
              <a:rPr lang="fr-FR" sz="1000" b="1" dirty="0">
                <a:latin typeface="Monaco"/>
                <a:cs typeface="Monaco"/>
              </a:rPr>
              <a:t>	ID BIGINT </a:t>
            </a:r>
            <a:r>
              <a:rPr lang="fr-FR" sz="1000" b="1" dirty="0" err="1">
                <a:latin typeface="Monaco"/>
                <a:cs typeface="Monaco"/>
              </a:rPr>
              <a:t>generated</a:t>
            </a:r>
            <a:r>
              <a:rPr lang="fr-FR" sz="1000" b="1" dirty="0">
                <a:latin typeface="Monaco"/>
                <a:cs typeface="Monaco"/>
              </a:rPr>
              <a:t> by default as </a:t>
            </a:r>
            <a:r>
              <a:rPr lang="fr-FR" sz="1000" b="1" dirty="0" err="1">
                <a:latin typeface="Monaco"/>
                <a:cs typeface="Monaco"/>
              </a:rPr>
              <a:t>identity</a:t>
            </a:r>
            <a:r>
              <a:rPr lang="fr-FR" sz="1000" b="1" dirty="0">
                <a:latin typeface="Monaco"/>
                <a:cs typeface="Monaco"/>
              </a:rPr>
              <a:t> (START WITH 2) NOT NULL, </a:t>
            </a:r>
          </a:p>
          <a:p>
            <a:pPr>
              <a:lnSpc>
                <a:spcPct val="100000"/>
              </a:lnSpc>
              <a:buSzPct val="25000"/>
            </a:pPr>
            <a:r>
              <a:rPr lang="fr-FR" sz="1000" b="1" dirty="0">
                <a:latin typeface="Monaco"/>
                <a:cs typeface="Monaco"/>
              </a:rPr>
              <a:t>	DATA VARBINARY(16777216),</a:t>
            </a:r>
          </a:p>
          <a:p>
            <a:pPr>
              <a:lnSpc>
                <a:spcPct val="100000"/>
              </a:lnSpc>
              <a:buSzPct val="25000"/>
            </a:pPr>
            <a:r>
              <a:rPr lang="fr-FR" sz="1000" b="1" dirty="0">
                <a:latin typeface="Monaco"/>
                <a:cs typeface="Monaco"/>
              </a:rPr>
              <a:t>	ORDER_NUM INTEGER NOT NULL,</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STORAGE_DESC VARCHAR(512),</a:t>
            </a:r>
          </a:p>
          <a:p>
            <a:pPr>
              <a:lnSpc>
                <a:spcPct val="100000"/>
              </a:lnSpc>
              <a:buSzPct val="25000"/>
            </a:pPr>
            <a:r>
              <a:rPr lang="fr-FR" sz="1000" b="1" dirty="0">
                <a:latin typeface="Monaco"/>
                <a:cs typeface="Monaco"/>
              </a:rPr>
              <a:t>	CONSTRAINT JCR_PK_SVALUE PRIMARY KEY(ID),</a:t>
            </a:r>
          </a:p>
          <a:p>
            <a:pPr>
              <a:lnSpc>
                <a:spcPct val="100000"/>
              </a:lnSpc>
              <a:buSzPct val="25000"/>
            </a:pPr>
            <a:r>
              <a:rPr lang="fr-FR" sz="1000" b="1" dirty="0">
                <a:latin typeface="Monaco"/>
                <a:cs typeface="Monaco"/>
              </a:rPr>
              <a:t>	CONSTRAINT JCR_FK_SVALUE_PROPERTY FOREIGN KEY(PROPERTY_ID) REFERENCES JCR_SITEM(ID)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JCR_IDX_SVALUE_PROPERTY ON JCR_SVALUE(PROPERTY_ID, ORDER_NUM);</a:t>
            </a:r>
          </a:p>
          <a:p>
            <a:pPr>
              <a:lnSpc>
                <a:spcPct val="100000"/>
              </a:lnSpc>
              <a:buSzPct val="25000"/>
            </a:pPr>
            <a:r>
              <a:rPr lang="fr-FR" sz="1000" b="1" dirty="0">
                <a:latin typeface="Monaco"/>
                <a:cs typeface="Monaco"/>
              </a:rPr>
              <a:t>CREATE TABLE JCR_SREF(</a:t>
            </a:r>
          </a:p>
          <a:p>
            <a:pPr>
              <a:lnSpc>
                <a:spcPct val="100000"/>
              </a:lnSpc>
              <a:buSzPct val="25000"/>
            </a:pPr>
            <a:r>
              <a:rPr lang="fr-FR" sz="1000" b="1" dirty="0">
                <a:latin typeface="Monaco"/>
                <a:cs typeface="Monaco"/>
              </a:rPr>
              <a:t>  NODE_ID VARCHAR(96) NOT NULL, </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ORDER_NUM INTEGER NOT NULL,  </a:t>
            </a:r>
          </a:p>
          <a:p>
            <a:pPr>
              <a:lnSpc>
                <a:spcPct val="100000"/>
              </a:lnSpc>
              <a:buSzPct val="25000"/>
            </a:pPr>
            <a:r>
              <a:rPr lang="fr-FR" sz="1000" b="1" dirty="0">
                <a:latin typeface="Monaco"/>
                <a:cs typeface="Monaco"/>
              </a:rPr>
              <a:t>  CONSTRAINT JCR_PK_SREF PRIMARY KEY(NODE_ID, PROPERTY_ID, ORDER_NUM)</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JCR_IDX_SREF_PROPERTY ON JCR_SREF(PROPERTY_ID, ORDER_NUM);</a:t>
            </a:r>
            <a:endParaRPr lang="en-US" sz="1000" b="1" dirty="0">
              <a:latin typeface="Monaco"/>
              <a:cs typeface="Monaco"/>
            </a:endParaRPr>
          </a:p>
          <a:p>
            <a:pPr>
              <a:lnSpc>
                <a:spcPct val="100000"/>
              </a:lnSpc>
              <a:buSzPct val="25000"/>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32733981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984150"/>
            <a:ext cx="10179000" cy="5777890"/>
          </a:xfrm>
          <a:prstGeom prst="rect">
            <a:avLst/>
          </a:prstGeom>
        </p:spPr>
        <p:txBody>
          <a:bodyPr lIns="0" tIns="0" rIns="41760" bIns="0"/>
          <a:lstStyle/>
          <a:p>
            <a:pPr>
              <a:lnSpc>
                <a:spcPct val="100000"/>
              </a:lnSpc>
              <a:buSzPct val="25000"/>
            </a:pPr>
            <a:r>
              <a:rPr lang="en-US" sz="2400" b="1" dirty="0" smtClean="0"/>
              <a:t>JCR Data: DB (Multiple Mode)</a:t>
            </a:r>
          </a:p>
          <a:p>
            <a:pPr>
              <a:lnSpc>
                <a:spcPct val="100000"/>
              </a:lnSpc>
              <a:buSzPct val="25000"/>
            </a:pPr>
            <a:r>
              <a:rPr lang="fr-FR" sz="1000" b="1" dirty="0">
                <a:latin typeface="Monaco"/>
                <a:cs typeface="Monaco"/>
              </a:rPr>
              <a:t>CREATE TABLE JCR_MITEM(</a:t>
            </a:r>
          </a:p>
          <a:p>
            <a:pPr>
              <a:lnSpc>
                <a:spcPct val="100000"/>
              </a:lnSpc>
              <a:buSzPct val="25000"/>
            </a:pPr>
            <a:r>
              <a:rPr lang="fr-FR" sz="1000" b="1" dirty="0">
                <a:latin typeface="Monaco"/>
                <a:cs typeface="Monaco"/>
              </a:rPr>
              <a:t>	ID VARCHAR(96) NOT NULL,</a:t>
            </a:r>
          </a:p>
          <a:p>
            <a:pPr>
              <a:lnSpc>
                <a:spcPct val="100000"/>
              </a:lnSpc>
              <a:buSzPct val="25000"/>
            </a:pPr>
            <a:r>
              <a:rPr lang="fr-FR" sz="1000" b="1" dirty="0">
                <a:latin typeface="Monaco"/>
                <a:cs typeface="Monaco"/>
              </a:rPr>
              <a:t>	PARENT_ID VARCHAR(96) NOT NULL,</a:t>
            </a:r>
          </a:p>
          <a:p>
            <a:pPr>
              <a:lnSpc>
                <a:spcPct val="100000"/>
              </a:lnSpc>
              <a:buSzPct val="25000"/>
            </a:pPr>
            <a:r>
              <a:rPr lang="fr-FR" sz="1000" b="1" dirty="0">
                <a:latin typeface="Monaco"/>
                <a:cs typeface="Monaco"/>
              </a:rPr>
              <a:t>	NAME VARCHAR(512) NOT NULL,</a:t>
            </a:r>
          </a:p>
          <a:p>
            <a:pPr>
              <a:lnSpc>
                <a:spcPct val="100000"/>
              </a:lnSpc>
              <a:buSzPct val="25000"/>
            </a:pPr>
            <a:r>
              <a:rPr lang="fr-FR" sz="1000" b="1" dirty="0">
                <a:latin typeface="Monaco"/>
                <a:cs typeface="Monaco"/>
              </a:rPr>
              <a:t>	VERSION INTEGER NOT NULL, </a:t>
            </a:r>
          </a:p>
          <a:p>
            <a:pPr>
              <a:lnSpc>
                <a:spcPct val="100000"/>
              </a:lnSpc>
              <a:buSzPct val="25000"/>
            </a:pPr>
            <a:r>
              <a:rPr lang="fr-FR" sz="1000" b="1" dirty="0">
                <a:latin typeface="Monaco"/>
                <a:cs typeface="Monaco"/>
              </a:rPr>
              <a:t>	I_CLASS INTEGER NOT NULL,</a:t>
            </a:r>
          </a:p>
          <a:p>
            <a:pPr>
              <a:lnSpc>
                <a:spcPct val="100000"/>
              </a:lnSpc>
              <a:buSzPct val="25000"/>
            </a:pPr>
            <a:r>
              <a:rPr lang="fr-FR" sz="1000" b="1" dirty="0">
                <a:latin typeface="Monaco"/>
                <a:cs typeface="Monaco"/>
              </a:rPr>
              <a:t>	I_INDEX INTEGER NOT NULL,</a:t>
            </a:r>
          </a:p>
          <a:p>
            <a:pPr>
              <a:lnSpc>
                <a:spcPct val="100000"/>
              </a:lnSpc>
              <a:buSzPct val="25000"/>
            </a:pPr>
            <a:r>
              <a:rPr lang="fr-FR" sz="1000" b="1" dirty="0">
                <a:latin typeface="Monaco"/>
                <a:cs typeface="Monaco"/>
              </a:rPr>
              <a:t>	N_ORDER_NUM INTEGER,</a:t>
            </a:r>
          </a:p>
          <a:p>
            <a:pPr>
              <a:lnSpc>
                <a:spcPct val="100000"/>
              </a:lnSpc>
              <a:buSzPct val="25000"/>
            </a:pPr>
            <a:r>
              <a:rPr lang="fr-FR" sz="1000" b="1" dirty="0">
                <a:latin typeface="Monaco"/>
                <a:cs typeface="Monaco"/>
              </a:rPr>
              <a:t>	P_TYPE INTEGER, </a:t>
            </a:r>
          </a:p>
          <a:p>
            <a:pPr>
              <a:lnSpc>
                <a:spcPct val="100000"/>
              </a:lnSpc>
              <a:buSzPct val="25000"/>
            </a:pPr>
            <a:r>
              <a:rPr lang="fr-FR" sz="1000" b="1" dirty="0">
                <a:latin typeface="Monaco"/>
                <a:cs typeface="Monaco"/>
              </a:rPr>
              <a:t>	P_MULTIVALUED BOOLEAN,	</a:t>
            </a:r>
          </a:p>
          <a:p>
            <a:pPr>
              <a:lnSpc>
                <a:spcPct val="100000"/>
              </a:lnSpc>
              <a:buSzPct val="25000"/>
            </a:pPr>
            <a:r>
              <a:rPr lang="fr-FR" sz="1000" b="1" dirty="0">
                <a:latin typeface="Monaco"/>
                <a:cs typeface="Monaco"/>
              </a:rPr>
              <a:t>	CONSTRAINT JCR_PK_MITEM PRIMARY KEY(ID),</a:t>
            </a:r>
          </a:p>
          <a:p>
            <a:pPr>
              <a:lnSpc>
                <a:spcPct val="100000"/>
              </a:lnSpc>
              <a:buSzPct val="25000"/>
            </a:pPr>
            <a:r>
              <a:rPr lang="fr-FR" sz="1000" b="1" dirty="0">
                <a:latin typeface="Monaco"/>
                <a:cs typeface="Monaco"/>
              </a:rPr>
              <a:t>	CONSTRAINT JCR_FK_MITEM_PARENT FOREIGN KEY(PARENT_ID) REFERENCES JCR_MITEM(ID)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JCR_IDX_MITEM_PARENT ON JCR_MITEM(PARENT_ID, NAME, I_INDEX, I_CLASS, VERSION DESC);</a:t>
            </a:r>
          </a:p>
          <a:p>
            <a:pPr>
              <a:lnSpc>
                <a:spcPct val="100000"/>
              </a:lnSpc>
              <a:buSzPct val="25000"/>
            </a:pPr>
            <a:r>
              <a:rPr lang="fr-FR" sz="1000" b="1" dirty="0">
                <a:latin typeface="Monaco"/>
                <a:cs typeface="Monaco"/>
              </a:rPr>
              <a:t>CREATE UNIQUE INDEX JCR_IDX_MITEM_PARENT_NAME ON JCR_MITEM(I_CLASS, PARENT_ID, NAME, I_INDEX, VERSION DESC);</a:t>
            </a:r>
          </a:p>
          <a:p>
            <a:pPr>
              <a:lnSpc>
                <a:spcPct val="100000"/>
              </a:lnSpc>
              <a:buSzPct val="25000"/>
            </a:pPr>
            <a:r>
              <a:rPr lang="fr-FR" sz="1000" b="1" dirty="0">
                <a:latin typeface="Monaco"/>
                <a:cs typeface="Monaco"/>
              </a:rPr>
              <a:t>CREATE UNIQUE INDEX JCR_IDX_MITEM_PARENT_ID ON JCR_MITEM(I_CLASS, PARENT_ID, ID, VERSION DESC);</a:t>
            </a:r>
          </a:p>
          <a:p>
            <a:pPr>
              <a:lnSpc>
                <a:spcPct val="100000"/>
              </a:lnSpc>
              <a:buSzPct val="25000"/>
            </a:pPr>
            <a:r>
              <a:rPr lang="fr-FR" sz="1000" b="1" dirty="0">
                <a:latin typeface="Monaco"/>
                <a:cs typeface="Monaco"/>
              </a:rPr>
              <a:t>CREATE INDEX JCR_IDX_MITEM_N_ORDER_NUM ON JCR_MITEM(I_CLASS, PARENT_ID, N_ORDER_NUM);</a:t>
            </a:r>
          </a:p>
          <a:p>
            <a:pPr>
              <a:lnSpc>
                <a:spcPct val="100000"/>
              </a:lnSpc>
              <a:buSzPct val="25000"/>
            </a:pPr>
            <a:r>
              <a:rPr lang="fr-FR" sz="1000" b="1" dirty="0">
                <a:latin typeface="Monaco"/>
                <a:cs typeface="Monaco"/>
              </a:rPr>
              <a:t>CREATE TABLE JCR_MVALUE(</a:t>
            </a:r>
          </a:p>
          <a:p>
            <a:pPr>
              <a:lnSpc>
                <a:spcPct val="100000"/>
              </a:lnSpc>
              <a:buSzPct val="25000"/>
            </a:pPr>
            <a:r>
              <a:rPr lang="fr-FR" sz="1000" b="1" dirty="0">
                <a:latin typeface="Monaco"/>
                <a:cs typeface="Monaco"/>
              </a:rPr>
              <a:t>	ID BIGINT </a:t>
            </a:r>
            <a:r>
              <a:rPr lang="fr-FR" sz="1000" b="1" dirty="0" err="1">
                <a:latin typeface="Monaco"/>
                <a:cs typeface="Monaco"/>
              </a:rPr>
              <a:t>generated</a:t>
            </a:r>
            <a:r>
              <a:rPr lang="fr-FR" sz="1000" b="1" dirty="0">
                <a:latin typeface="Monaco"/>
                <a:cs typeface="Monaco"/>
              </a:rPr>
              <a:t> by default as </a:t>
            </a:r>
            <a:r>
              <a:rPr lang="fr-FR" sz="1000" b="1" dirty="0" err="1">
                <a:latin typeface="Monaco"/>
                <a:cs typeface="Monaco"/>
              </a:rPr>
              <a:t>identity</a:t>
            </a:r>
            <a:r>
              <a:rPr lang="fr-FR" sz="1000" b="1" dirty="0">
                <a:latin typeface="Monaco"/>
                <a:cs typeface="Monaco"/>
              </a:rPr>
              <a:t> (START WITH 2) NOT NULL, </a:t>
            </a:r>
          </a:p>
          <a:p>
            <a:pPr>
              <a:lnSpc>
                <a:spcPct val="100000"/>
              </a:lnSpc>
              <a:buSzPct val="25000"/>
            </a:pPr>
            <a:r>
              <a:rPr lang="fr-FR" sz="1000" b="1" dirty="0">
                <a:latin typeface="Monaco"/>
                <a:cs typeface="Monaco"/>
              </a:rPr>
              <a:t>	DATA VARBINARY(16777216), </a:t>
            </a:r>
          </a:p>
          <a:p>
            <a:pPr>
              <a:lnSpc>
                <a:spcPct val="100000"/>
              </a:lnSpc>
              <a:buSzPct val="25000"/>
            </a:pPr>
            <a:r>
              <a:rPr lang="fr-FR" sz="1000" b="1" dirty="0">
                <a:latin typeface="Monaco"/>
                <a:cs typeface="Monaco"/>
              </a:rPr>
              <a:t>	ORDER_NUM INTEGER NOT NULL, </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STORAGE_DESC VARCHAR(512),</a:t>
            </a:r>
          </a:p>
          <a:p>
            <a:pPr>
              <a:lnSpc>
                <a:spcPct val="100000"/>
              </a:lnSpc>
              <a:buSzPct val="25000"/>
            </a:pPr>
            <a:r>
              <a:rPr lang="fr-FR" sz="1000" b="1" dirty="0">
                <a:latin typeface="Monaco"/>
                <a:cs typeface="Monaco"/>
              </a:rPr>
              <a:t>	CONSTRAINT JCR_PK_MVALUE PRIMARY KEY(ID),</a:t>
            </a:r>
          </a:p>
          <a:p>
            <a:pPr>
              <a:lnSpc>
                <a:spcPct val="100000"/>
              </a:lnSpc>
              <a:buSzPct val="25000"/>
            </a:pPr>
            <a:r>
              <a:rPr lang="fr-FR" sz="1000" b="1" dirty="0">
                <a:latin typeface="Monaco"/>
                <a:cs typeface="Monaco"/>
              </a:rPr>
              <a:t>	CONSTRAINT JCR_FK_MVALUE_PROPERTY FOREIGN KEY(PROPERTY_ID) REFERENCES JCR_MITEM(ID)</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JCR_IDX_MVALUE_PROPERTY ON JCR_MVALUE(PROPERTY_ID, ORDER_NUM);</a:t>
            </a:r>
          </a:p>
          <a:p>
            <a:pPr>
              <a:lnSpc>
                <a:spcPct val="100000"/>
              </a:lnSpc>
              <a:buSzPct val="25000"/>
            </a:pPr>
            <a:r>
              <a:rPr lang="fr-FR" sz="1000" b="1" dirty="0">
                <a:latin typeface="Monaco"/>
                <a:cs typeface="Monaco"/>
              </a:rPr>
              <a:t>CREATE TABLE JCR_MREF(</a:t>
            </a:r>
          </a:p>
          <a:p>
            <a:pPr>
              <a:lnSpc>
                <a:spcPct val="100000"/>
              </a:lnSpc>
              <a:buSzPct val="25000"/>
            </a:pPr>
            <a:r>
              <a:rPr lang="fr-FR" sz="1000" b="1" dirty="0">
                <a:latin typeface="Monaco"/>
                <a:cs typeface="Monaco"/>
              </a:rPr>
              <a:t>  NODE_ID VARCHAR(96) NOT NULL, </a:t>
            </a:r>
          </a:p>
          <a:p>
            <a:pPr>
              <a:lnSpc>
                <a:spcPct val="100000"/>
              </a:lnSpc>
              <a:buSzPct val="25000"/>
            </a:pPr>
            <a:r>
              <a:rPr lang="fr-FR" sz="1000" b="1" dirty="0">
                <a:latin typeface="Monaco"/>
                <a:cs typeface="Monaco"/>
              </a:rPr>
              <a:t>  PROPERTY_ID VARCHAR(96) NOT NULL,</a:t>
            </a:r>
          </a:p>
          <a:p>
            <a:pPr>
              <a:lnSpc>
                <a:spcPct val="100000"/>
              </a:lnSpc>
              <a:buSzPct val="25000"/>
            </a:pPr>
            <a:r>
              <a:rPr lang="fr-FR" sz="1000" b="1" dirty="0">
                <a:latin typeface="Monaco"/>
                <a:cs typeface="Monaco"/>
              </a:rPr>
              <a:t>  ORDER_NUM INTEGER NOT NULL,</a:t>
            </a:r>
          </a:p>
          <a:p>
            <a:pPr>
              <a:lnSpc>
                <a:spcPct val="100000"/>
              </a:lnSpc>
              <a:buSzPct val="25000"/>
            </a:pPr>
            <a:r>
              <a:rPr lang="fr-FR" sz="1000" b="1" dirty="0">
                <a:latin typeface="Monaco"/>
                <a:cs typeface="Monaco"/>
              </a:rPr>
              <a:t>  CONSTRAINT JCR_PK_MREF PRIMARY KEY(NODE_ID, PROPERTY_ID, ORDER_NUM)</a:t>
            </a:r>
          </a:p>
          <a:p>
            <a:pPr>
              <a:lnSpc>
                <a:spcPct val="100000"/>
              </a:lnSpc>
              <a:buSzPct val="25000"/>
            </a:pPr>
            <a:r>
              <a:rPr lang="fr-FR" sz="1000" b="1" dirty="0">
                <a:latin typeface="Monaco"/>
                <a:cs typeface="Monaco"/>
              </a:rPr>
              <a:t>);</a:t>
            </a:r>
          </a:p>
          <a:p>
            <a:pPr>
              <a:lnSpc>
                <a:spcPct val="100000"/>
              </a:lnSpc>
              <a:buSzPct val="25000"/>
            </a:pPr>
            <a:r>
              <a:rPr lang="fr-FR" sz="1000" b="1" dirty="0">
                <a:latin typeface="Monaco"/>
                <a:cs typeface="Monaco"/>
              </a:rPr>
              <a:t>CREATE UNIQUE INDEX JCR_IDX_MREF_PROPERTY ON JCR_MREF(PROPERTY_ID, ORDER_NUM);</a:t>
            </a: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3733135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DB</a:t>
            </a:r>
          </a:p>
          <a:p>
            <a:pPr>
              <a:lnSpc>
                <a:spcPct val="100000"/>
              </a:lnSpc>
              <a:buSzPct val="25000"/>
            </a:pPr>
            <a:endParaRPr lang="en-US" sz="2400" b="1" dirty="0" smtClean="0"/>
          </a:p>
          <a:p>
            <a:pPr>
              <a:lnSpc>
                <a:spcPct val="100000"/>
              </a:lnSpc>
              <a:buSzPct val="25000"/>
            </a:pPr>
            <a:r>
              <a:rPr lang="en-US" sz="2200" b="1" dirty="0" smtClean="0"/>
              <a:t>Name of the tables:</a:t>
            </a:r>
          </a:p>
          <a:p>
            <a:pPr marL="342900" indent="-342900">
              <a:lnSpc>
                <a:spcPct val="100000"/>
              </a:lnSpc>
              <a:buSzPct val="25000"/>
              <a:buFont typeface="Wingdings" charset="2"/>
              <a:buChar char="§"/>
            </a:pPr>
            <a:r>
              <a:rPr lang="en-US" sz="2200" b="1" dirty="0" smtClean="0"/>
              <a:t>Single Mode: </a:t>
            </a:r>
            <a:r>
              <a:rPr lang="en-US" sz="2200" dirty="0" smtClean="0"/>
              <a:t>starts with “JCR_S”</a:t>
            </a:r>
          </a:p>
          <a:p>
            <a:pPr marL="342900" indent="-342900">
              <a:buSzPct val="25000"/>
              <a:buFont typeface="Wingdings" charset="2"/>
              <a:buChar char="§"/>
            </a:pPr>
            <a:r>
              <a:rPr lang="en-US" sz="2200" b="1" dirty="0" smtClean="0"/>
              <a:t>Multiple Mode: </a:t>
            </a:r>
            <a:r>
              <a:rPr lang="en-US" sz="2200" dirty="0" smtClean="0"/>
              <a:t>starts with “JCR_M”</a:t>
            </a:r>
            <a:endParaRPr lang="en-US" sz="2200" b="1" dirty="0" smtClean="0"/>
          </a:p>
          <a:p>
            <a:pPr marL="342900" indent="-342900">
              <a:buSzPct val="25000"/>
              <a:buFont typeface="Wingdings" charset="2"/>
              <a:buChar char="§"/>
            </a:pPr>
            <a:r>
              <a:rPr lang="en-US" sz="2200" b="1" dirty="0" smtClean="0"/>
              <a:t>Isolated Mode: </a:t>
            </a:r>
            <a:r>
              <a:rPr lang="en-US" sz="2200" dirty="0" smtClean="0"/>
              <a:t>starts with “JCR_” followed by the first letter of the table name then the table suffix that is the value of the property </a:t>
            </a:r>
            <a:r>
              <a:rPr lang="en-US" sz="2200" dirty="0" err="1" smtClean="0"/>
              <a:t>db</a:t>
            </a:r>
            <a:r>
              <a:rPr lang="en-US" sz="2200" dirty="0" smtClean="0"/>
              <a:t>-</a:t>
            </a:r>
            <a:r>
              <a:rPr lang="en-US" sz="2200" dirty="0" err="1" smtClean="0"/>
              <a:t>tablename</a:t>
            </a:r>
            <a:r>
              <a:rPr lang="en-US" sz="2200" dirty="0" smtClean="0"/>
              <a:t>-suffix if set otherwise the name of the workspace without [^A-Za-z_0-9]</a:t>
            </a:r>
          </a:p>
          <a:p>
            <a:pPr marL="342900" indent="-342900">
              <a:buSzPct val="25000"/>
              <a:buFont typeface="Wingdings" charset="2"/>
              <a:buChar char="§"/>
            </a:pPr>
            <a:endParaRPr lang="en-US" sz="2200" dirty="0" smtClean="0"/>
          </a:p>
          <a:p>
            <a:pPr>
              <a:buSzPct val="25000"/>
            </a:pPr>
            <a:r>
              <a:rPr lang="en-US" sz="2200" b="1" dirty="0" smtClean="0"/>
              <a:t>The syntax of the UUID in single mode is ${workspace-name}${</a:t>
            </a:r>
            <a:r>
              <a:rPr lang="en-US" sz="2200" b="1" dirty="0" err="1" smtClean="0"/>
              <a:t>uuid</a:t>
            </a:r>
            <a:r>
              <a:rPr lang="en-US" sz="2200" b="1" dirty="0" smtClean="0"/>
              <a:t>-item}</a:t>
            </a:r>
          </a:p>
          <a:p>
            <a:pPr>
              <a:buSzPct val="25000"/>
            </a:pPr>
            <a:endParaRPr lang="en-US" sz="2200" b="1" dirty="0" smtClean="0"/>
          </a:p>
          <a:p>
            <a:pPr>
              <a:buSzPct val="25000"/>
            </a:pPr>
            <a:r>
              <a:rPr lang="en-US" sz="2200" b="1" dirty="0" smtClean="0"/>
              <a:t>The SQL scripts and java classes used for the isolated mode are the same as for the multiple mode, the objects are only renamed</a:t>
            </a:r>
          </a:p>
          <a:p>
            <a:pPr>
              <a:buSzPct val="25000"/>
            </a:pPr>
            <a:r>
              <a:rPr lang="fr-FR" sz="2200" b="1" dirty="0" smtClean="0"/>
              <a:t> </a:t>
            </a:r>
            <a:endParaRPr lang="en-US" sz="2200" b="1" dirty="0" smtClean="0"/>
          </a:p>
          <a:p>
            <a:pPr marL="342900" indent="-342900">
              <a:lnSpc>
                <a:spcPct val="100000"/>
              </a:lnSpc>
              <a:buSzPct val="25000"/>
              <a:buFont typeface="Wingdings" charset="2"/>
              <a:buChar char="§"/>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29571649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DB</a:t>
            </a:r>
          </a:p>
          <a:p>
            <a:pPr>
              <a:lnSpc>
                <a:spcPct val="100000"/>
              </a:lnSpc>
              <a:buSzPct val="25000"/>
            </a:pPr>
            <a:endParaRPr lang="en-US" sz="2400" b="1" dirty="0"/>
          </a:p>
          <a:p>
            <a:pPr marL="342900" indent="-342900">
              <a:lnSpc>
                <a:spcPct val="100000"/>
              </a:lnSpc>
              <a:buSzPct val="25000"/>
              <a:buFont typeface="Wingdings" charset="2"/>
              <a:buChar char="u"/>
            </a:pPr>
            <a:r>
              <a:rPr lang="en-US" b="1" dirty="0" smtClean="0"/>
              <a:t>I_CLASS = 1 -&gt; Node</a:t>
            </a:r>
          </a:p>
          <a:p>
            <a:pPr marL="342900" indent="-342900">
              <a:lnSpc>
                <a:spcPct val="100000"/>
              </a:lnSpc>
              <a:buSzPct val="25000"/>
              <a:buFont typeface="Wingdings" charset="2"/>
              <a:buChar char="u"/>
            </a:pPr>
            <a:r>
              <a:rPr lang="en-US" b="1" dirty="0" smtClean="0"/>
              <a:t>I_CLASS = 2 -&gt; Property</a:t>
            </a:r>
          </a:p>
          <a:p>
            <a:pPr marL="342900" indent="-342900">
              <a:lnSpc>
                <a:spcPct val="100000"/>
              </a:lnSpc>
              <a:buSzPct val="25000"/>
              <a:buFont typeface="Wingdings" charset="2"/>
              <a:buChar char="u"/>
            </a:pPr>
            <a:r>
              <a:rPr lang="en-US" b="1" dirty="0" smtClean="0"/>
              <a:t>STORAGE_DESC -&gt; ID of the VS</a:t>
            </a:r>
          </a:p>
          <a:p>
            <a:pPr marL="342900" indent="-342900">
              <a:lnSpc>
                <a:spcPct val="100000"/>
              </a:lnSpc>
              <a:buSzPct val="25000"/>
              <a:buFont typeface="Wingdings" charset="2"/>
              <a:buChar char="u"/>
            </a:pPr>
            <a:r>
              <a:rPr lang="en-US" b="1" dirty="0" smtClean="0"/>
              <a:t>An ITEM must have a Parent Item</a:t>
            </a:r>
          </a:p>
          <a:p>
            <a:pPr marL="342900" indent="-342900">
              <a:lnSpc>
                <a:spcPct val="100000"/>
              </a:lnSpc>
              <a:buSzPct val="25000"/>
              <a:buFont typeface="Wingdings" charset="2"/>
              <a:buChar char="u"/>
            </a:pPr>
            <a:r>
              <a:rPr lang="en-US" b="1" dirty="0" smtClean="0"/>
              <a:t>ITEM.ID &lt;-&gt; VALUE.PROPERTY_ID</a:t>
            </a:r>
          </a:p>
          <a:p>
            <a:pPr marL="342900" indent="-342900">
              <a:buSzPct val="25000"/>
              <a:buFont typeface="Wingdings" charset="2"/>
              <a:buChar char="u"/>
            </a:pPr>
            <a:r>
              <a:rPr lang="en-US" b="1" dirty="0"/>
              <a:t>ITEM.ID &lt;-&gt; </a:t>
            </a:r>
            <a:r>
              <a:rPr lang="en-US" b="1" dirty="0" smtClean="0"/>
              <a:t>REF.PROPERTY_ID</a:t>
            </a:r>
            <a:endParaRPr lang="en-US" b="1" dirty="0"/>
          </a:p>
          <a:p>
            <a:pPr marL="342900" indent="-342900">
              <a:lnSpc>
                <a:spcPct val="100000"/>
              </a:lnSpc>
              <a:buSzPct val="25000"/>
              <a:buFont typeface="Wingdings" charset="2"/>
              <a:buChar char="u"/>
            </a:pPr>
            <a:endParaRPr lang="en-US" b="1" dirty="0" smtClean="0"/>
          </a:p>
          <a:p>
            <a:pPr>
              <a:lnSpc>
                <a:spcPct val="100000"/>
              </a:lnSpc>
              <a:buSzPct val="25000"/>
            </a:pPr>
            <a:endParaRPr lang="en-US" sz="2000" b="1" dirty="0"/>
          </a:p>
        </p:txBody>
      </p:sp>
      <p:pic>
        <p:nvPicPr>
          <p:cNvPr id="2" name="Image 1" descr="Application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725" y="990600"/>
            <a:ext cx="6375400" cy="5575300"/>
          </a:xfrm>
          <a:prstGeom prst="rect">
            <a:avLst/>
          </a:prstGeom>
        </p:spPr>
      </p:pic>
    </p:spTree>
    <p:extLst>
      <p:ext uri="{BB962C8B-B14F-4D97-AF65-F5344CB8AC3E}">
        <p14:creationId xmlns:p14="http://schemas.microsoft.com/office/powerpoint/2010/main" val="25721409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Workspace</a:t>
            </a:r>
            <a:r>
              <a:rPr lang="fr-FR" sz="2400" b="1" dirty="0" smtClean="0"/>
              <a:t> Read </a:t>
            </a:r>
            <a:r>
              <a:rPr lang="fr-FR" sz="2400" b="1" dirty="0" err="1" smtClean="0"/>
              <a:t>Methods</a:t>
            </a:r>
            <a:endParaRPr lang="ro-RO" sz="2400" b="1" dirty="0" smtClean="0"/>
          </a:p>
          <a:p>
            <a:pPr>
              <a:lnSpc>
                <a:spcPct val="100000"/>
              </a:lnSpc>
              <a:buSzPct val="25000"/>
            </a:pPr>
            <a:endParaRPr lang="fr-FR" sz="2400" b="1" dirty="0" smtClean="0"/>
          </a:p>
          <a:p>
            <a:pPr>
              <a:lnSpc>
                <a:spcPct val="100000"/>
              </a:lnSpc>
              <a:buSzPct val="25000"/>
            </a:pPr>
            <a:r>
              <a:rPr lang="fr-FR" sz="2400" b="1" dirty="0" smtClean="0">
                <a:solidFill>
                  <a:srgbClr val="333333"/>
                </a:solidFill>
                <a:ea typeface="MS Gothic"/>
              </a:rPr>
              <a:t>The </a:t>
            </a:r>
            <a:r>
              <a:rPr lang="fr-FR" sz="2400" b="1" dirty="0" err="1" smtClean="0">
                <a:solidFill>
                  <a:srgbClr val="333333"/>
                </a:solidFill>
                <a:ea typeface="MS Gothic"/>
              </a:rPr>
              <a:t>workspace</a:t>
            </a:r>
            <a:r>
              <a:rPr lang="fr-FR" sz="2400" b="1" dirty="0" smtClean="0">
                <a:solidFill>
                  <a:srgbClr val="333333"/>
                </a:solidFill>
                <a:ea typeface="MS Gothic"/>
              </a:rPr>
              <a:t> </a:t>
            </a:r>
            <a:r>
              <a:rPr lang="fr-FR" sz="2400" b="1" dirty="0" err="1" smtClean="0">
                <a:solidFill>
                  <a:srgbClr val="333333"/>
                </a:solidFill>
                <a:ea typeface="MS Gothic"/>
              </a:rPr>
              <a:t>is</a:t>
            </a:r>
            <a:r>
              <a:rPr lang="fr-FR" sz="2400" b="1" dirty="0" smtClean="0">
                <a:solidFill>
                  <a:srgbClr val="333333"/>
                </a:solidFill>
                <a:ea typeface="MS Gothic"/>
              </a:rPr>
              <a:t> the entry point to:</a:t>
            </a: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QueryManager</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getQueryManager</a:t>
            </a:r>
            <a:r>
              <a:rPr lang="fr-FR" sz="2400" i="1" dirty="0" smtClean="0">
                <a:solidFill>
                  <a:srgbClr val="333333"/>
                </a:solidFill>
                <a:ea typeface="MS Gothic"/>
              </a:rPr>
              <a:t>()</a:t>
            </a:r>
            <a:endParaRPr lang="fr-FR" sz="2400" i="1" dirty="0">
              <a:solidFill>
                <a:srgbClr val="333333"/>
              </a:solidFill>
              <a:ea typeface="MS Gothic"/>
            </a:endParaRP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NamespaceRegistry</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getNamespaceRegistry</a:t>
            </a:r>
            <a:r>
              <a:rPr lang="fr-FR" sz="2400" i="1" dirty="0" smtClean="0">
                <a:solidFill>
                  <a:srgbClr val="333333"/>
                </a:solidFill>
                <a:ea typeface="MS Gothic"/>
              </a:rPr>
              <a:t>()</a:t>
            </a:r>
            <a:endParaRPr lang="fr-FR" sz="2400" i="1" dirty="0">
              <a:solidFill>
                <a:srgbClr val="333333"/>
              </a:solidFill>
              <a:ea typeface="MS Gothic"/>
            </a:endParaRP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NodeTypeManager</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getNodeTypeManager</a:t>
            </a:r>
            <a:r>
              <a:rPr lang="fr-FR" sz="2400" i="1" dirty="0" smtClean="0">
                <a:solidFill>
                  <a:srgbClr val="333333"/>
                </a:solidFill>
                <a:ea typeface="MS Gothic"/>
              </a:rPr>
              <a:t>()</a:t>
            </a: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ObservationManager</a:t>
            </a:r>
            <a:r>
              <a:rPr lang="fr-FR" sz="2400" b="1" i="1" dirty="0" smtClean="0">
                <a:solidFill>
                  <a:srgbClr val="333333"/>
                </a:solidFill>
                <a:ea typeface="MS Gothic"/>
              </a:rPr>
              <a:t> </a:t>
            </a:r>
            <a:r>
              <a:rPr lang="fr-FR" sz="2400" i="1" dirty="0" smtClean="0">
                <a:solidFill>
                  <a:srgbClr val="333333"/>
                </a:solidFill>
                <a:ea typeface="MS Gothic"/>
              </a:rPr>
              <a:t>-&gt; </a:t>
            </a:r>
            <a:r>
              <a:rPr lang="fr-FR" sz="2400" i="1" dirty="0" err="1" smtClean="0">
                <a:solidFill>
                  <a:srgbClr val="333333"/>
                </a:solidFill>
                <a:ea typeface="MS Gothic"/>
              </a:rPr>
              <a:t>getObservationManager</a:t>
            </a:r>
            <a:r>
              <a:rPr lang="fr-FR" sz="2400" i="1" dirty="0" smtClean="0">
                <a:solidFill>
                  <a:srgbClr val="333333"/>
                </a:solidFill>
                <a:ea typeface="MS Gothic"/>
              </a:rPr>
              <a:t>()</a:t>
            </a:r>
          </a:p>
          <a:p>
            <a:pPr marL="342900" indent="-342900">
              <a:lnSpc>
                <a:spcPct val="100000"/>
              </a:lnSpc>
              <a:buSzPct val="25000"/>
              <a:buFont typeface="Wingdings" charset="2"/>
              <a:buChar char="u"/>
            </a:pPr>
            <a:r>
              <a:rPr lang="fr-FR" sz="2400" b="1" i="1" dirty="0" smtClean="0">
                <a:solidFill>
                  <a:srgbClr val="333333"/>
                </a:solidFill>
                <a:ea typeface="MS Gothic"/>
              </a:rPr>
              <a:t>The </a:t>
            </a:r>
            <a:r>
              <a:rPr lang="fr-FR" sz="2400" b="1" i="1" dirty="0" err="1" smtClean="0">
                <a:solidFill>
                  <a:srgbClr val="333333"/>
                </a:solidFill>
                <a:ea typeface="MS Gothic"/>
              </a:rPr>
              <a:t>name</a:t>
            </a:r>
            <a:r>
              <a:rPr lang="fr-FR" sz="2400" b="1" i="1" dirty="0" smtClean="0">
                <a:solidFill>
                  <a:srgbClr val="333333"/>
                </a:solidFill>
                <a:ea typeface="MS Gothic"/>
              </a:rPr>
              <a:t> of the accessible </a:t>
            </a:r>
            <a:r>
              <a:rPr lang="fr-FR" sz="2400" b="1" i="1" dirty="0" err="1" smtClean="0">
                <a:solidFill>
                  <a:srgbClr val="333333"/>
                </a:solidFill>
                <a:ea typeface="MS Gothic"/>
              </a:rPr>
              <a:t>workspaces</a:t>
            </a:r>
            <a:r>
              <a:rPr lang="fr-FR" sz="2400" b="1" i="1" dirty="0" smtClean="0">
                <a:solidFill>
                  <a:srgbClr val="333333"/>
                </a:solidFill>
                <a:ea typeface="MS Gothic"/>
              </a:rPr>
              <a:t> </a:t>
            </a:r>
            <a:r>
              <a:rPr lang="fr-FR" sz="2400" i="1" dirty="0" smtClean="0">
                <a:solidFill>
                  <a:srgbClr val="333333"/>
                </a:solidFill>
                <a:ea typeface="MS Gothic"/>
              </a:rPr>
              <a:t>-&gt; </a:t>
            </a:r>
            <a:r>
              <a:rPr lang="en-US" sz="2400" i="1" dirty="0" err="1">
                <a:solidFill>
                  <a:srgbClr val="333333"/>
                </a:solidFill>
                <a:ea typeface="MS Gothic"/>
              </a:rPr>
              <a:t>getAccessibleWorkspaceNames</a:t>
            </a:r>
            <a:r>
              <a:rPr lang="en-US" sz="2400" i="1" dirty="0">
                <a:solidFill>
                  <a:srgbClr val="333333"/>
                </a:solidFill>
                <a:ea typeface="MS Gothic"/>
              </a:rPr>
              <a:t>()</a:t>
            </a:r>
            <a:endParaRPr lang="en-US" sz="2200" i="1" dirty="0" smtClean="0">
              <a:solidFill>
                <a:srgbClr val="333333"/>
              </a:solidFill>
              <a:ea typeface="MS Gothic"/>
            </a:endParaRPr>
          </a:p>
        </p:txBody>
      </p:sp>
    </p:spTree>
    <p:extLst>
      <p:ext uri="{BB962C8B-B14F-4D97-AF65-F5344CB8AC3E}">
        <p14:creationId xmlns:p14="http://schemas.microsoft.com/office/powerpoint/2010/main" val="2687910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Value Store (</a:t>
            </a:r>
            <a:r>
              <a:rPr lang="fi-FI" sz="2400" b="1" dirty="0" err="1" smtClean="0"/>
              <a:t>TreeFileValueStorage</a:t>
            </a:r>
            <a:r>
              <a:rPr lang="fi-FI" sz="2400" b="1" dirty="0" smtClean="0"/>
              <a:t>)</a:t>
            </a:r>
          </a:p>
          <a:p>
            <a:pPr>
              <a:lnSpc>
                <a:spcPct val="100000"/>
              </a:lnSpc>
              <a:buSzPct val="25000"/>
            </a:pPr>
            <a:endParaRPr lang="fi-FI" sz="2400" b="1" dirty="0"/>
          </a:p>
          <a:p>
            <a:pPr>
              <a:lnSpc>
                <a:spcPct val="100000"/>
              </a:lnSpc>
              <a:buSzPct val="25000"/>
            </a:pPr>
            <a:r>
              <a:rPr lang="en-US" sz="2200" b="1" dirty="0" smtClean="0"/>
              <a:t>Distributes the files using the UUID of the Properties. We </a:t>
            </a:r>
            <a:r>
              <a:rPr lang="fr-FR" sz="2200" b="1" dirty="0" smtClean="0"/>
              <a:t>use :</a:t>
            </a:r>
          </a:p>
          <a:p>
            <a:pPr>
              <a:lnSpc>
                <a:spcPct val="100000"/>
              </a:lnSpc>
              <a:buSzPct val="25000"/>
            </a:pPr>
            <a:endParaRPr lang="fr-FR" sz="2200" b="1" dirty="0" smtClean="0"/>
          </a:p>
          <a:p>
            <a:pPr marL="457200" indent="-457200">
              <a:lnSpc>
                <a:spcPct val="100000"/>
              </a:lnSpc>
              <a:buSzPct val="100000"/>
              <a:buFont typeface="Wingdings" charset="2"/>
              <a:buAutoNum type="arabicPlain"/>
            </a:pPr>
            <a:r>
              <a:rPr lang="fr-FR" sz="2200" b="1" dirty="0" smtClean="0"/>
              <a:t>the 7 first </a:t>
            </a:r>
            <a:r>
              <a:rPr lang="fr-FR" sz="2200" b="1" dirty="0" err="1" smtClean="0"/>
              <a:t>characters</a:t>
            </a:r>
            <a:r>
              <a:rPr lang="fr-FR" sz="2200" b="1" dirty="0" smtClean="0"/>
              <a:t> to </a:t>
            </a:r>
            <a:r>
              <a:rPr lang="fr-FR" sz="2200" b="1" dirty="0" err="1" smtClean="0"/>
              <a:t>create</a:t>
            </a:r>
            <a:r>
              <a:rPr lang="fr-FR" sz="2200" b="1" dirty="0" smtClean="0"/>
              <a:t> a </a:t>
            </a:r>
            <a:r>
              <a:rPr lang="fr-FR" sz="2200" b="1" dirty="0" err="1" smtClean="0"/>
              <a:t>hierachy</a:t>
            </a:r>
            <a:r>
              <a:rPr lang="fr-FR" sz="2200" b="1" dirty="0" smtClean="0"/>
              <a:t> of </a:t>
            </a:r>
            <a:r>
              <a:rPr lang="fr-FR" sz="2200" b="1" dirty="0" err="1" smtClean="0"/>
              <a:t>folders</a:t>
            </a:r>
            <a:r>
              <a:rPr lang="fr-FR" sz="2200" b="1" dirty="0" smtClean="0"/>
              <a:t>, the </a:t>
            </a:r>
            <a:r>
              <a:rPr lang="fr-FR" sz="2200" b="1" dirty="0" err="1" smtClean="0"/>
              <a:t>name</a:t>
            </a:r>
            <a:r>
              <a:rPr lang="fr-FR" sz="2200" b="1" dirty="0" smtClean="0"/>
              <a:t> of </a:t>
            </a:r>
            <a:r>
              <a:rPr lang="fr-FR" sz="2200" b="1" dirty="0" err="1" smtClean="0"/>
              <a:t>each</a:t>
            </a:r>
            <a:r>
              <a:rPr lang="fr-FR" sz="2200" b="1" dirty="0" smtClean="0"/>
              <a:t> </a:t>
            </a:r>
            <a:r>
              <a:rPr lang="fr-FR" sz="2200" b="1" dirty="0" err="1" smtClean="0"/>
              <a:t>folder</a:t>
            </a:r>
            <a:r>
              <a:rPr lang="fr-FR" sz="2200" b="1" dirty="0" smtClean="0"/>
              <a:t> of </a:t>
            </a:r>
            <a:r>
              <a:rPr lang="fr-FR" sz="2200" b="1" dirty="0" err="1" smtClean="0"/>
              <a:t>this</a:t>
            </a:r>
            <a:r>
              <a:rPr lang="fr-FR" sz="2200" b="1" dirty="0" smtClean="0"/>
              <a:t> </a:t>
            </a:r>
            <a:r>
              <a:rPr lang="fr-FR" sz="2200" b="1" dirty="0" err="1" smtClean="0"/>
              <a:t>hierarchy</a:t>
            </a:r>
            <a:r>
              <a:rPr lang="fr-FR" sz="2200" b="1" dirty="0" smtClean="0"/>
              <a:t> </a:t>
            </a:r>
            <a:r>
              <a:rPr lang="fr-FR" sz="2200" b="1" dirty="0" err="1" smtClean="0"/>
              <a:t>is</a:t>
            </a:r>
            <a:r>
              <a:rPr lang="fr-FR" sz="2200" b="1" dirty="0" smtClean="0"/>
              <a:t> one of the </a:t>
            </a:r>
            <a:r>
              <a:rPr lang="fr-FR" sz="2200" b="1" dirty="0" err="1" smtClean="0"/>
              <a:t>characters</a:t>
            </a:r>
            <a:r>
              <a:rPr lang="fr-FR" sz="2200" b="1" dirty="0" smtClean="0"/>
              <a:t> of the </a:t>
            </a:r>
            <a:r>
              <a:rPr lang="fr-FR" sz="2200" b="1" dirty="0" err="1" smtClean="0"/>
              <a:t>uuid</a:t>
            </a:r>
            <a:r>
              <a:rPr lang="fr-FR" sz="2200" b="1" dirty="0" smtClean="0"/>
              <a:t>.</a:t>
            </a:r>
          </a:p>
          <a:p>
            <a:pPr marL="457200" indent="-457200">
              <a:lnSpc>
                <a:spcPct val="100000"/>
              </a:lnSpc>
              <a:buSzPct val="100000"/>
              <a:buFont typeface="Wingdings" charset="2"/>
              <a:buAutoNum type="arabicPlain"/>
            </a:pPr>
            <a:r>
              <a:rPr lang="fr-FR" sz="2200" b="1" dirty="0" smtClean="0"/>
              <a:t>the </a:t>
            </a:r>
            <a:r>
              <a:rPr lang="fr-FR" sz="2200" b="1" dirty="0" err="1" smtClean="0"/>
              <a:t>rest</a:t>
            </a:r>
            <a:r>
              <a:rPr lang="fr-FR" sz="2200" b="1" dirty="0" smtClean="0"/>
              <a:t> of the </a:t>
            </a:r>
            <a:r>
              <a:rPr lang="fr-FR" sz="2200" b="1" dirty="0" err="1" smtClean="0"/>
              <a:t>uuid</a:t>
            </a:r>
            <a:r>
              <a:rPr lang="fr-FR" sz="2200" b="1" dirty="0" smtClean="0"/>
              <a:t> to </a:t>
            </a:r>
            <a:r>
              <a:rPr lang="fr-FR" sz="2200" b="1" dirty="0" err="1" smtClean="0"/>
              <a:t>create</a:t>
            </a:r>
            <a:r>
              <a:rPr lang="fr-FR" sz="2200" b="1" dirty="0" smtClean="0"/>
              <a:t> </a:t>
            </a:r>
            <a:r>
              <a:rPr lang="fr-FR" sz="2200" b="1" dirty="0" smtClean="0"/>
              <a:t>the last </a:t>
            </a:r>
            <a:r>
              <a:rPr lang="fr-FR" sz="2200" b="1" dirty="0" err="1" smtClean="0"/>
              <a:t>folder</a:t>
            </a:r>
            <a:endParaRPr lang="fr-FR" sz="2200" b="1" dirty="0" smtClean="0"/>
          </a:p>
          <a:p>
            <a:pPr marL="457200" indent="-457200">
              <a:lnSpc>
                <a:spcPct val="100000"/>
              </a:lnSpc>
              <a:buSzPct val="100000"/>
              <a:buFont typeface="Wingdings" charset="2"/>
              <a:buAutoNum type="arabicPlain"/>
            </a:pPr>
            <a:r>
              <a:rPr lang="fr-FR" sz="2200" b="1" dirty="0" smtClean="0"/>
              <a:t>The </a:t>
            </a:r>
            <a:r>
              <a:rPr lang="fr-FR" sz="2200" b="1" dirty="0" err="1" smtClean="0"/>
              <a:t>entire</a:t>
            </a:r>
            <a:r>
              <a:rPr lang="fr-FR" sz="2200" b="1" dirty="0" smtClean="0"/>
              <a:t> id </a:t>
            </a:r>
            <a:r>
              <a:rPr lang="en-US" sz="2200" b="1" dirty="0"/>
              <a:t>followed by the index of the property</a:t>
            </a:r>
            <a:r>
              <a:rPr lang="fr-FR" sz="2200" b="1" dirty="0" smtClean="0"/>
              <a:t> to </a:t>
            </a:r>
            <a:r>
              <a:rPr lang="fr-FR" sz="2200" b="1" dirty="0" err="1" smtClean="0"/>
              <a:t>create</a:t>
            </a:r>
            <a:r>
              <a:rPr lang="fr-FR" sz="2200" b="1" dirty="0" smtClean="0"/>
              <a:t> the file </a:t>
            </a:r>
            <a:r>
              <a:rPr lang="fr-FR" sz="2200" b="1" dirty="0" err="1" smtClean="0"/>
              <a:t>that</a:t>
            </a:r>
            <a:r>
              <a:rPr lang="fr-FR" sz="2200" b="1" dirty="0" smtClean="0"/>
              <a:t> </a:t>
            </a:r>
            <a:r>
              <a:rPr lang="fr-FR" sz="2200" b="1" dirty="0" err="1" smtClean="0"/>
              <a:t>will</a:t>
            </a:r>
            <a:r>
              <a:rPr lang="fr-FR" sz="2200" b="1" dirty="0" smtClean="0"/>
              <a:t> </a:t>
            </a:r>
            <a:r>
              <a:rPr lang="fr-FR" sz="2200" b="1" dirty="0" err="1" smtClean="0"/>
              <a:t>contain</a:t>
            </a:r>
            <a:r>
              <a:rPr lang="fr-FR" sz="2200" b="1" dirty="0" smtClean="0"/>
              <a:t> the value of the </a:t>
            </a:r>
            <a:r>
              <a:rPr lang="fr-FR" sz="2200" b="1" dirty="0" err="1" smtClean="0"/>
              <a:t>property</a:t>
            </a:r>
            <a:endParaRPr lang="fr-FR" sz="2200" b="1" dirty="0" smtClean="0"/>
          </a:p>
          <a:p>
            <a:pPr marL="457200" indent="-457200">
              <a:lnSpc>
                <a:spcPct val="100000"/>
              </a:lnSpc>
              <a:buSzPct val="100000"/>
              <a:buFont typeface="Wingdings" charset="2"/>
              <a:buAutoNum type="arabicPlain"/>
            </a:pPr>
            <a:endParaRPr lang="fr-FR" sz="2200" b="1" dirty="0"/>
          </a:p>
          <a:p>
            <a:pPr>
              <a:lnSpc>
                <a:spcPct val="100000"/>
              </a:lnSpc>
              <a:buSzPct val="100000"/>
            </a:pPr>
            <a:r>
              <a:rPr lang="fr-FR" sz="2200" b="1" dirty="0" err="1" smtClean="0"/>
              <a:t>Example</a:t>
            </a:r>
            <a:r>
              <a:rPr lang="fr-FR" sz="2200" b="1" dirty="0" smtClean="0"/>
              <a:t>: </a:t>
            </a:r>
            <a:r>
              <a:rPr lang="fr-FR" sz="2200" b="1" dirty="0" err="1" smtClean="0"/>
              <a:t>we</a:t>
            </a:r>
            <a:r>
              <a:rPr lang="fr-FR" sz="2200" b="1" dirty="0" smtClean="0"/>
              <a:t> have a </a:t>
            </a:r>
            <a:r>
              <a:rPr lang="fr-FR" sz="2200" b="1" dirty="0" err="1" smtClean="0"/>
              <a:t>property</a:t>
            </a:r>
            <a:r>
              <a:rPr lang="fr-FR" sz="2200" b="1" dirty="0" smtClean="0"/>
              <a:t> </a:t>
            </a:r>
            <a:r>
              <a:rPr lang="fr-FR" sz="2200" b="1" dirty="0" err="1" smtClean="0"/>
              <a:t>whose</a:t>
            </a:r>
            <a:r>
              <a:rPr lang="fr-FR" sz="2200" b="1" dirty="0" smtClean="0"/>
              <a:t> </a:t>
            </a:r>
            <a:r>
              <a:rPr lang="fr-FR" sz="2200" b="1" dirty="0" err="1" smtClean="0"/>
              <a:t>uuid</a:t>
            </a:r>
            <a:r>
              <a:rPr lang="fr-FR" sz="2200" b="1" dirty="0" smtClean="0"/>
              <a:t> </a:t>
            </a:r>
            <a:r>
              <a:rPr lang="fr-FR" sz="2200" b="1" dirty="0" err="1" smtClean="0"/>
              <a:t>is</a:t>
            </a:r>
            <a:r>
              <a:rPr lang="fr-FR" sz="2200" b="1" dirty="0"/>
              <a:t> </a:t>
            </a:r>
            <a:r>
              <a:rPr lang="en-US" sz="2200" b="1" dirty="0" smtClean="0"/>
              <a:t>005beac8c0a8000b5661279a638c4ce1 </a:t>
            </a:r>
            <a:r>
              <a:rPr lang="fr-FR" sz="2200" b="1" dirty="0" smtClean="0"/>
              <a:t>and </a:t>
            </a:r>
            <a:r>
              <a:rPr lang="fr-FR" sz="2200" b="1" dirty="0" err="1" smtClean="0"/>
              <a:t>whose</a:t>
            </a:r>
            <a:r>
              <a:rPr lang="fr-FR" sz="2200" b="1" dirty="0" smtClean="0"/>
              <a:t> index </a:t>
            </a:r>
            <a:r>
              <a:rPr lang="fr-FR" sz="2200" b="1" dirty="0" err="1" smtClean="0"/>
              <a:t>is</a:t>
            </a:r>
            <a:r>
              <a:rPr lang="fr-FR" sz="2200" b="1" dirty="0" smtClean="0"/>
              <a:t> 0</a:t>
            </a:r>
          </a:p>
          <a:p>
            <a:pPr>
              <a:lnSpc>
                <a:spcPct val="100000"/>
              </a:lnSpc>
              <a:buSzPct val="100000"/>
            </a:pPr>
            <a:r>
              <a:rPr lang="fr-FR" sz="2200" b="1" dirty="0" smtClean="0"/>
              <a:t>The content </a:t>
            </a:r>
            <a:r>
              <a:rPr lang="fr-FR" sz="2200" b="1" dirty="0" err="1" smtClean="0"/>
              <a:t>will</a:t>
            </a:r>
            <a:r>
              <a:rPr lang="fr-FR" sz="2200" b="1" dirty="0" smtClean="0"/>
              <a:t> </a:t>
            </a:r>
            <a:r>
              <a:rPr lang="fr-FR" sz="2200" b="1" dirty="0" err="1" smtClean="0"/>
              <a:t>be</a:t>
            </a:r>
            <a:r>
              <a:rPr lang="fr-FR" sz="2200" b="1" dirty="0" smtClean="0"/>
              <a:t> </a:t>
            </a:r>
            <a:r>
              <a:rPr lang="fr-FR" sz="2200" b="1" dirty="0" err="1" smtClean="0"/>
              <a:t>stored</a:t>
            </a:r>
            <a:r>
              <a:rPr lang="fr-FR" sz="2200" b="1" dirty="0" smtClean="0"/>
              <a:t> </a:t>
            </a:r>
            <a:r>
              <a:rPr lang="fr-FR" sz="2200" b="1" dirty="0" err="1" smtClean="0"/>
              <a:t>into</a:t>
            </a:r>
            <a:r>
              <a:rPr lang="fr-FR" sz="2200" b="1" dirty="0" smtClean="0"/>
              <a:t> ${</a:t>
            </a:r>
            <a:r>
              <a:rPr lang="fr-FR" sz="2200" b="1" dirty="0" err="1" smtClean="0"/>
              <a:t>root</a:t>
            </a:r>
            <a:r>
              <a:rPr lang="fr-FR" sz="2200" b="1" dirty="0" smtClean="0"/>
              <a:t>-</a:t>
            </a:r>
            <a:r>
              <a:rPr lang="fr-FR" sz="2200" b="1" dirty="0" err="1" smtClean="0"/>
              <a:t>path</a:t>
            </a:r>
            <a:r>
              <a:rPr lang="fr-FR" sz="2200" b="1" dirty="0"/>
              <a:t>-vs}/0/0/5/b/e/a/c/8c0a8000b5661279a638c4ce1</a:t>
            </a:r>
            <a:r>
              <a:rPr lang="fr-FR" sz="2200" b="1" dirty="0" smtClean="0"/>
              <a:t>/</a:t>
            </a:r>
            <a:r>
              <a:rPr lang="en-US" sz="2200" b="1" dirty="0"/>
              <a:t>005beac8c0a8000b5661279a638c4ce10</a:t>
            </a:r>
            <a:endParaRPr lang="fr-FR" sz="2200" b="1" dirty="0" smtClean="0"/>
          </a:p>
          <a:p>
            <a:pPr marL="457200" indent="-457200">
              <a:lnSpc>
                <a:spcPct val="100000"/>
              </a:lnSpc>
              <a:buSzPct val="100000"/>
              <a:buFont typeface="Wingdings" charset="2"/>
              <a:buAutoNum type="arabicPlain"/>
            </a:pPr>
            <a:endParaRPr lang="en-US" sz="2200" b="1" dirty="0" smtClean="0"/>
          </a:p>
          <a:p>
            <a:pPr marL="342900" indent="-342900">
              <a:lnSpc>
                <a:spcPct val="100000"/>
              </a:lnSpc>
              <a:buSzPct val="25000"/>
              <a:buFont typeface="Wingdings" charset="2"/>
              <a:buChar char="§"/>
            </a:pPr>
            <a:endParaRPr lang="en-US" sz="2200" b="1" dirty="0" smtClean="0"/>
          </a:p>
          <a:p>
            <a:pPr>
              <a:lnSpc>
                <a:spcPct val="100000"/>
              </a:lnSpc>
              <a:buSzPct val="25000"/>
            </a:pPr>
            <a:r>
              <a:rPr lang="en-US" sz="2200" b="1" dirty="0" smtClean="0"/>
              <a:t> </a:t>
            </a:r>
          </a:p>
          <a:p>
            <a:pPr>
              <a:lnSpc>
                <a:spcPct val="100000"/>
              </a:lnSpc>
              <a:buSzPct val="25000"/>
            </a:pPr>
            <a:endParaRPr lang="en-US" sz="2400" b="1" dirty="0"/>
          </a:p>
          <a:p>
            <a:pPr>
              <a:lnSpc>
                <a:spcPct val="100000"/>
              </a:lnSpc>
              <a:buSzPct val="25000"/>
            </a:pPr>
            <a:endParaRPr lang="en-US" sz="2400" b="1" dirty="0"/>
          </a:p>
        </p:txBody>
      </p:sp>
    </p:spTree>
    <p:extLst>
      <p:ext uri="{BB962C8B-B14F-4D97-AF65-F5344CB8AC3E}">
        <p14:creationId xmlns:p14="http://schemas.microsoft.com/office/powerpoint/2010/main" val="31167794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a:solidFill>
                  <a:srgbClr val="FFA300"/>
                </a:solidFill>
                <a:ea typeface="MS Gothic"/>
              </a:rPr>
              <a:t>Data structure, storage strategies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smtClean="0"/>
              <a:t>JCR Data: Lock (JBC)</a:t>
            </a:r>
          </a:p>
          <a:p>
            <a:pPr>
              <a:lnSpc>
                <a:spcPct val="100000"/>
              </a:lnSpc>
              <a:buSzPct val="25000"/>
            </a:pPr>
            <a:endParaRPr lang="en-US" sz="2400" b="1" dirty="0"/>
          </a:p>
          <a:p>
            <a:pPr marL="342900" indent="-342900">
              <a:lnSpc>
                <a:spcPct val="100000"/>
              </a:lnSpc>
              <a:buSzPct val="25000"/>
              <a:buFont typeface="Wingdings" charset="2"/>
              <a:buChar char="u"/>
            </a:pPr>
            <a:r>
              <a:rPr lang="fr-FR" sz="1600" b="1" dirty="0" smtClean="0"/>
              <a:t>F</a:t>
            </a:r>
            <a:r>
              <a:rPr lang="en-US" sz="1600" b="1" dirty="0" err="1" smtClean="0"/>
              <a:t>qn</a:t>
            </a:r>
            <a:r>
              <a:rPr lang="en-US" sz="1600" b="1" dirty="0" smtClean="0"/>
              <a:t> = /${repository}_${workspace}/${LOCKS}/$UUID (if shareable)</a:t>
            </a:r>
          </a:p>
          <a:p>
            <a:pPr marL="342900" indent="-342900">
              <a:buSzPct val="25000"/>
              <a:buFont typeface="Wingdings" charset="2"/>
              <a:buChar char="u"/>
            </a:pPr>
            <a:r>
              <a:rPr lang="fr-FR" sz="1600" b="1" dirty="0"/>
              <a:t>F</a:t>
            </a:r>
            <a:r>
              <a:rPr lang="en-US" sz="1600" b="1" dirty="0" err="1"/>
              <a:t>qn</a:t>
            </a:r>
            <a:r>
              <a:rPr lang="en-US" sz="1600" b="1" dirty="0"/>
              <a:t> </a:t>
            </a:r>
            <a:r>
              <a:rPr lang="en-US" sz="1600" b="1" dirty="0" smtClean="0"/>
              <a:t>= /</a:t>
            </a:r>
            <a:r>
              <a:rPr lang="en-US" sz="1600" b="1" dirty="0"/>
              <a:t>${LOCKS}/$UUID (</a:t>
            </a:r>
            <a:r>
              <a:rPr lang="en-US" sz="1600" b="1" dirty="0" smtClean="0"/>
              <a:t>if not </a:t>
            </a:r>
            <a:r>
              <a:rPr lang="en-US" sz="1600" b="1" dirty="0"/>
              <a:t>shareable)</a:t>
            </a:r>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pic>
        <p:nvPicPr>
          <p:cNvPr id="3" name="Image 2" descr="Lock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4320" y="1663800"/>
            <a:ext cx="1905000" cy="2311400"/>
          </a:xfrm>
          <a:prstGeom prst="rect">
            <a:avLst/>
          </a:prstGeom>
        </p:spPr>
      </p:pic>
    </p:spTree>
    <p:extLst>
      <p:ext uri="{BB962C8B-B14F-4D97-AF65-F5344CB8AC3E}">
        <p14:creationId xmlns:p14="http://schemas.microsoft.com/office/powerpoint/2010/main" val="27032001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62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smtClean="0">
                <a:solidFill>
                  <a:srgbClr val="FFFFFF"/>
                </a:solidFill>
                <a:ea typeface="MS Gothic"/>
              </a:rPr>
              <a:t>Creating unit tests</a:t>
            </a:r>
            <a:endParaRPr dirty="0"/>
          </a:p>
        </p:txBody>
      </p:sp>
    </p:spTree>
    <p:extLst>
      <p:ext uri="{BB962C8B-B14F-4D97-AF65-F5344CB8AC3E}">
        <p14:creationId xmlns:p14="http://schemas.microsoft.com/office/powerpoint/2010/main" val="24840199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smtClean="0">
                <a:solidFill>
                  <a:srgbClr val="FFA300"/>
                </a:solidFill>
                <a:ea typeface="MS Gothic"/>
              </a:rPr>
              <a:t>Creating Unit Test</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r>
              <a:rPr lang="en-US" sz="2400" b="1" dirty="0" smtClean="0"/>
              <a:t>Use -</a:t>
            </a:r>
            <a:r>
              <a:rPr lang="en-US" sz="2400" b="1" dirty="0" err="1"/>
              <a:t>Djcr.test.configuration.file</a:t>
            </a:r>
            <a:r>
              <a:rPr lang="en-US" sz="2400" b="1" dirty="0" smtClean="0"/>
              <a:t>=${</a:t>
            </a:r>
            <a:r>
              <a:rPr lang="en-US" sz="2400" b="1" dirty="0" err="1" smtClean="0"/>
              <a:t>config</a:t>
            </a:r>
            <a:r>
              <a:rPr lang="en-US" sz="2400" b="1" dirty="0" smtClean="0"/>
              <a:t>-file-path}</a:t>
            </a:r>
          </a:p>
          <a:p>
            <a:pPr marL="800100" lvl="1" indent="-342900">
              <a:buSzPct val="25000"/>
              <a:buFont typeface="Wingdings" charset="2"/>
              <a:buChar char="u"/>
            </a:pPr>
            <a:r>
              <a:rPr lang="fr-FR" sz="2000" b="1" dirty="0" err="1" smtClean="0"/>
              <a:t>Isolated</a:t>
            </a:r>
            <a:r>
              <a:rPr lang="fr-FR" sz="2000" b="1" dirty="0" smtClean="0"/>
              <a:t> Mode: </a:t>
            </a:r>
            <a:r>
              <a:rPr lang="fr-FR" sz="2000" dirty="0" smtClean="0"/>
              <a:t>/</a:t>
            </a:r>
            <a:r>
              <a:rPr lang="fr-FR" sz="2000" dirty="0" err="1" smtClean="0"/>
              <a:t>conf</a:t>
            </a:r>
            <a:r>
              <a:rPr lang="fr-FR" sz="2000" dirty="0" smtClean="0"/>
              <a:t>/</a:t>
            </a:r>
            <a:r>
              <a:rPr lang="fr-FR" sz="2000" dirty="0" err="1" smtClean="0"/>
              <a:t>standalone</a:t>
            </a:r>
            <a:r>
              <a:rPr lang="fr-FR" sz="2000" dirty="0" smtClean="0"/>
              <a:t>/</a:t>
            </a:r>
            <a:r>
              <a:rPr lang="nl-NL" sz="2000" dirty="0"/>
              <a:t>test-</a:t>
            </a:r>
            <a:r>
              <a:rPr lang="nl-NL" sz="2000" dirty="0" err="1"/>
              <a:t>configuration</a:t>
            </a:r>
            <a:r>
              <a:rPr lang="nl-NL" sz="2000" dirty="0"/>
              <a:t>-</a:t>
            </a:r>
            <a:r>
              <a:rPr lang="nl-NL" sz="2000" dirty="0" err="1"/>
              <a:t>ijdbc-jbc.xml</a:t>
            </a:r>
            <a:endParaRPr lang="en-US" sz="2000" dirty="0" smtClean="0"/>
          </a:p>
          <a:p>
            <a:pPr marL="800100" lvl="1" indent="-342900">
              <a:buSzPct val="25000"/>
              <a:buFont typeface="Wingdings" charset="2"/>
              <a:buChar char="u"/>
            </a:pPr>
            <a:r>
              <a:rPr lang="fr-FR" sz="2000" b="1" dirty="0" smtClean="0"/>
              <a:t>Single Mode</a:t>
            </a:r>
            <a:r>
              <a:rPr lang="fr-FR" sz="2000" b="1" dirty="0"/>
              <a:t>: </a:t>
            </a:r>
            <a:r>
              <a:rPr lang="fr-FR" sz="2000" dirty="0" smtClean="0"/>
              <a:t>/</a:t>
            </a:r>
            <a:r>
              <a:rPr lang="fr-FR" sz="2000" dirty="0" err="1"/>
              <a:t>conf</a:t>
            </a:r>
            <a:r>
              <a:rPr lang="fr-FR" sz="2000" dirty="0"/>
              <a:t>/</a:t>
            </a:r>
            <a:r>
              <a:rPr lang="fr-FR" sz="2000" dirty="0" err="1"/>
              <a:t>standalone</a:t>
            </a:r>
            <a:r>
              <a:rPr lang="fr-FR" sz="2000" dirty="0"/>
              <a:t>/</a:t>
            </a:r>
            <a:r>
              <a:rPr lang="nl-NL" sz="2000" dirty="0"/>
              <a:t>test-</a:t>
            </a:r>
            <a:r>
              <a:rPr lang="nl-NL" sz="2000" dirty="0" err="1"/>
              <a:t>configuration</a:t>
            </a:r>
            <a:r>
              <a:rPr lang="nl-NL" sz="2000" dirty="0" smtClean="0"/>
              <a:t>-</a:t>
            </a:r>
            <a:r>
              <a:rPr lang="nl-NL" sz="2000" dirty="0" err="1" smtClean="0"/>
              <a:t>sjdbc</a:t>
            </a:r>
            <a:r>
              <a:rPr lang="nl-NL" sz="2000" dirty="0" err="1"/>
              <a:t>-jbc.xml</a:t>
            </a:r>
            <a:endParaRPr lang="en-US" sz="2000" dirty="0"/>
          </a:p>
          <a:p>
            <a:pPr marL="800100" lvl="1" indent="-342900">
              <a:buSzPct val="25000"/>
              <a:buFont typeface="Wingdings" charset="2"/>
              <a:buChar char="u"/>
            </a:pPr>
            <a:r>
              <a:rPr lang="fr-FR" sz="2000" b="1" dirty="0" smtClean="0"/>
              <a:t>Multiple </a:t>
            </a:r>
            <a:r>
              <a:rPr lang="fr-FR" sz="2000" b="1" dirty="0"/>
              <a:t>Mode: </a:t>
            </a:r>
            <a:r>
              <a:rPr lang="fr-FR" sz="2000" dirty="0" smtClean="0"/>
              <a:t>/</a:t>
            </a:r>
            <a:r>
              <a:rPr lang="fr-FR" sz="2000" dirty="0" err="1"/>
              <a:t>conf</a:t>
            </a:r>
            <a:r>
              <a:rPr lang="fr-FR" sz="2000" dirty="0"/>
              <a:t>/</a:t>
            </a:r>
            <a:r>
              <a:rPr lang="fr-FR" sz="2000" dirty="0" err="1"/>
              <a:t>standalone</a:t>
            </a:r>
            <a:r>
              <a:rPr lang="fr-FR" sz="2000" dirty="0"/>
              <a:t>/</a:t>
            </a:r>
            <a:r>
              <a:rPr lang="nl-NL" sz="2000" dirty="0"/>
              <a:t>test-</a:t>
            </a:r>
            <a:r>
              <a:rPr lang="nl-NL" sz="2000" dirty="0" err="1"/>
              <a:t>configuration</a:t>
            </a:r>
            <a:r>
              <a:rPr lang="nl-NL" sz="2000" dirty="0" smtClean="0"/>
              <a:t>-</a:t>
            </a:r>
            <a:r>
              <a:rPr lang="nl-NL" sz="2000" dirty="0" err="1" smtClean="0"/>
              <a:t>mjdbc</a:t>
            </a:r>
            <a:r>
              <a:rPr lang="nl-NL" sz="2000" dirty="0" err="1"/>
              <a:t>-</a:t>
            </a:r>
            <a:r>
              <a:rPr lang="nl-NL" sz="2000" dirty="0" err="1" smtClean="0"/>
              <a:t>jbc.xml</a:t>
            </a:r>
            <a:endParaRPr lang="nl-NL" sz="2000" dirty="0" smtClean="0"/>
          </a:p>
          <a:p>
            <a:pPr marL="800100" lvl="1" indent="-342900">
              <a:buSzPct val="25000"/>
              <a:buFont typeface="Wingdings" charset="2"/>
              <a:buChar char="u"/>
            </a:pPr>
            <a:r>
              <a:rPr lang="nl-NL" sz="2000" b="1" dirty="0" smtClean="0"/>
              <a:t>Cluster/</a:t>
            </a:r>
            <a:r>
              <a:rPr lang="nl-NL" sz="2000" b="1" dirty="0" err="1" smtClean="0"/>
              <a:t>Isolated</a:t>
            </a:r>
            <a:r>
              <a:rPr lang="nl-NL" sz="2000" b="1" dirty="0" smtClean="0"/>
              <a:t> Mode</a:t>
            </a:r>
            <a:r>
              <a:rPr lang="fr-FR" sz="2000" b="1" dirty="0" smtClean="0"/>
              <a:t>: </a:t>
            </a:r>
            <a:r>
              <a:rPr lang="fr-FR" sz="2000" dirty="0" smtClean="0"/>
              <a:t>/</a:t>
            </a:r>
            <a:r>
              <a:rPr lang="fr-FR" sz="2000" dirty="0" err="1"/>
              <a:t>conf</a:t>
            </a:r>
            <a:r>
              <a:rPr lang="fr-FR" sz="2000" dirty="0"/>
              <a:t>/</a:t>
            </a:r>
            <a:r>
              <a:rPr lang="fr-FR" sz="2000" dirty="0" err="1"/>
              <a:t>standalone</a:t>
            </a:r>
            <a:r>
              <a:rPr lang="fr-FR" sz="2000" dirty="0" smtClean="0"/>
              <a:t>/cluster/</a:t>
            </a:r>
            <a:r>
              <a:rPr lang="nl-NL" sz="2000" dirty="0" smtClean="0"/>
              <a:t>test</a:t>
            </a:r>
            <a:r>
              <a:rPr lang="nl-NL" sz="2000" dirty="0"/>
              <a:t>-</a:t>
            </a:r>
            <a:r>
              <a:rPr lang="nl-NL" sz="2000" dirty="0" err="1"/>
              <a:t>configuration</a:t>
            </a:r>
            <a:r>
              <a:rPr lang="nl-NL" sz="2000" dirty="0"/>
              <a:t>-</a:t>
            </a:r>
            <a:r>
              <a:rPr lang="nl-NL" sz="2000" dirty="0" err="1"/>
              <a:t>ijdbc-</a:t>
            </a:r>
            <a:r>
              <a:rPr lang="nl-NL" sz="2000" dirty="0" err="1" smtClean="0"/>
              <a:t>jbc.xml</a:t>
            </a:r>
            <a:endParaRPr lang="nl-NL" sz="2000" dirty="0"/>
          </a:p>
          <a:p>
            <a:pPr marL="342900" indent="-342900">
              <a:buSzPct val="25000"/>
              <a:buFont typeface="Wingdings" charset="2"/>
              <a:buChar char="u"/>
            </a:pPr>
            <a:r>
              <a:rPr lang="en-US" sz="2400" b="1" dirty="0" smtClean="0"/>
              <a:t>Check the exclusions in </a:t>
            </a:r>
            <a:r>
              <a:rPr lang="en-US" sz="2400" b="1" dirty="0" err="1" smtClean="0"/>
              <a:t>pom</a:t>
            </a:r>
            <a:r>
              <a:rPr lang="en-US" sz="2400" b="1" dirty="0" smtClean="0"/>
              <a:t> file</a:t>
            </a:r>
          </a:p>
          <a:p>
            <a:pPr marL="342900" indent="-342900">
              <a:buSzPct val="25000"/>
              <a:buFont typeface="Wingdings" charset="2"/>
              <a:buChar char="u"/>
            </a:pPr>
            <a:r>
              <a:rPr lang="en-US" sz="2400" b="1" dirty="0" smtClean="0"/>
              <a:t>Extend </a:t>
            </a:r>
            <a:r>
              <a:rPr lang="pl-PL" sz="2400" b="1" dirty="0" err="1" smtClean="0">
                <a:latin typeface="Monaco"/>
                <a:cs typeface="Monaco"/>
              </a:rPr>
              <a:t>org.exoplatform.services.jcr.JcrAPIBaseTest</a:t>
            </a:r>
            <a:endParaRPr lang="pl-PL" sz="2400" b="1" dirty="0" smtClean="0">
              <a:latin typeface="Monaco"/>
              <a:cs typeface="Monaco"/>
            </a:endParaRPr>
          </a:p>
          <a:p>
            <a:pPr marL="342900" indent="-342900">
              <a:buSzPct val="25000"/>
              <a:buFont typeface="Wingdings" charset="2"/>
              <a:buChar char="u"/>
            </a:pPr>
            <a:r>
              <a:rPr lang="hu-HU" sz="2400" b="1" dirty="0" smtClean="0"/>
              <a:t>Prevent </a:t>
            </a:r>
            <a:r>
              <a:rPr lang="hu-HU" sz="2400" b="1" dirty="0" smtClean="0"/>
              <a:t>error of type </a:t>
            </a:r>
            <a:r>
              <a:rPr lang="hr-HR" sz="2400" b="1" dirty="0"/>
              <a:t>“java.lang.NoSuchFieldException</a:t>
            </a:r>
            <a:r>
              <a:rPr lang="hr-HR" sz="2400" b="1" dirty="0"/>
              <a:t>: </a:t>
            </a:r>
            <a:r>
              <a:rPr lang="hr-HR" sz="2400" b="1" dirty="0" smtClean="0"/>
              <a:t>JiBX_bindingList” by building exo.jcr.component.core using “mvn clean install </a:t>
            </a:r>
            <a:r>
              <a:rPr lang="fr-FR" sz="2400" b="1" dirty="0" smtClean="0"/>
              <a:t>–</a:t>
            </a:r>
            <a:r>
              <a:rPr lang="hr-HR" sz="2400" b="1" dirty="0" smtClean="0"/>
              <a:t>DskipTests=true”</a:t>
            </a:r>
          </a:p>
          <a:p>
            <a:pPr marL="342900" indent="-342900">
              <a:buSzPct val="25000"/>
              <a:buFont typeface="Wingdings" charset="2"/>
              <a:buChar char="u"/>
            </a:pPr>
            <a:r>
              <a:rPr lang="hr-HR" sz="2400" b="1" dirty="0" smtClean="0"/>
              <a:t>When launched from the IDE don’t forget to remove the temp directory (usually in </a:t>
            </a:r>
            <a:r>
              <a:rPr lang="hr-HR" sz="2400" b="1" dirty="0" smtClean="0"/>
              <a:t>the target directory)</a:t>
            </a:r>
            <a:endParaRPr lang="hu-HU" sz="2400" b="1" dirty="0" smtClean="0"/>
          </a:p>
          <a:p>
            <a:pPr marL="342900" indent="-342900">
              <a:buSzPct val="25000"/>
              <a:buFont typeface="Wingdings" charset="2"/>
              <a:buChar char="u"/>
            </a:pPr>
            <a:endParaRPr lang="en-US" sz="2400" dirty="0"/>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spTree>
    <p:extLst>
      <p:ext uri="{BB962C8B-B14F-4D97-AF65-F5344CB8AC3E}">
        <p14:creationId xmlns:p14="http://schemas.microsoft.com/office/powerpoint/2010/main" val="20516323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64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smtClean="0">
                <a:solidFill>
                  <a:srgbClr val="FFFFFF"/>
                </a:solidFill>
                <a:ea typeface="MS Gothic"/>
              </a:rPr>
              <a:t>Common pitfalls</a:t>
            </a:r>
            <a:endParaRPr dirty="0"/>
          </a:p>
        </p:txBody>
      </p:sp>
    </p:spTree>
    <p:extLst>
      <p:ext uri="{BB962C8B-B14F-4D97-AF65-F5344CB8AC3E}">
        <p14:creationId xmlns:p14="http://schemas.microsoft.com/office/powerpoint/2010/main" val="15907311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smtClean="0">
                <a:solidFill>
                  <a:srgbClr val="FFA300"/>
                </a:solidFill>
                <a:ea typeface="MS Gothic"/>
              </a:rPr>
              <a:t>Common pitfalls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r>
              <a:rPr lang="en-US" sz="2400" b="1" dirty="0" err="1" smtClean="0"/>
              <a:t>getNodes</a:t>
            </a:r>
            <a:endParaRPr lang="en-US" sz="2400" b="1" dirty="0"/>
          </a:p>
          <a:p>
            <a:pPr marL="342900" indent="-342900">
              <a:lnSpc>
                <a:spcPct val="100000"/>
              </a:lnSpc>
              <a:buSzPct val="25000"/>
              <a:buFont typeface="Wingdings" charset="2"/>
              <a:buChar char="u"/>
            </a:pPr>
            <a:r>
              <a:rPr lang="en-US" sz="2400" b="1" dirty="0" smtClean="0"/>
              <a:t>session leak</a:t>
            </a:r>
          </a:p>
          <a:p>
            <a:pPr marL="342900" indent="-342900">
              <a:lnSpc>
                <a:spcPct val="100000"/>
              </a:lnSpc>
              <a:buSzPct val="25000"/>
              <a:buFont typeface="Wingdings" charset="2"/>
              <a:buChar char="u"/>
            </a:pPr>
            <a:r>
              <a:rPr lang="en-US" sz="2400" b="1" dirty="0" smtClean="0"/>
              <a:t>queries </a:t>
            </a:r>
            <a:r>
              <a:rPr lang="en-US" sz="2400" b="1" dirty="0"/>
              <a:t>with /</a:t>
            </a:r>
            <a:r>
              <a:rPr lang="en-US" sz="2400" b="1" dirty="0" smtClean="0"/>
              <a:t>/</a:t>
            </a:r>
            <a:endParaRPr lang="en-US" sz="2400" b="1" dirty="0"/>
          </a:p>
          <a:p>
            <a:pPr marL="342900" indent="-342900">
              <a:lnSpc>
                <a:spcPct val="100000"/>
              </a:lnSpc>
              <a:buSzPct val="25000"/>
              <a:buFont typeface="Wingdings" charset="2"/>
              <a:buChar char="u"/>
            </a:pPr>
            <a:r>
              <a:rPr lang="en-US" sz="2400" b="1" dirty="0" err="1" smtClean="0"/>
              <a:t>workspace.copy</a:t>
            </a:r>
            <a:endParaRPr lang="en-US" sz="2400" b="1" dirty="0" smtClean="0"/>
          </a:p>
          <a:p>
            <a:pPr marL="342900" indent="-342900">
              <a:lnSpc>
                <a:spcPct val="100000"/>
              </a:lnSpc>
              <a:buSzPct val="25000"/>
              <a:buFont typeface="Wingdings" charset="2"/>
              <a:buChar char="u"/>
            </a:pPr>
            <a:r>
              <a:rPr lang="en-US" sz="2400" b="1" dirty="0" smtClean="0"/>
              <a:t>sharing nodes</a:t>
            </a:r>
          </a:p>
          <a:p>
            <a:pPr marL="342900" indent="-342900">
              <a:lnSpc>
                <a:spcPct val="100000"/>
              </a:lnSpc>
              <a:buSzPct val="25000"/>
              <a:buFont typeface="Wingdings" charset="2"/>
              <a:buChar char="u"/>
            </a:pPr>
            <a:r>
              <a:rPr lang="fr-FR" sz="2400" b="1" dirty="0"/>
              <a:t>s</a:t>
            </a:r>
            <a:r>
              <a:rPr lang="en-US" sz="2400" b="1" dirty="0" err="1"/>
              <a:t>ession.save</a:t>
            </a:r>
            <a:r>
              <a:rPr lang="en-US" sz="2400" b="1" dirty="0"/>
              <a:t> or </a:t>
            </a:r>
            <a:r>
              <a:rPr lang="en-US" sz="2400" b="1" dirty="0" err="1"/>
              <a:t>item.save</a:t>
            </a:r>
            <a:endParaRPr lang="en-US" sz="2400" b="1" dirty="0"/>
          </a:p>
          <a:p>
            <a:pPr marL="342900" indent="-342900">
              <a:lnSpc>
                <a:spcPct val="100000"/>
              </a:lnSpc>
              <a:buSzPct val="25000"/>
              <a:buFont typeface="Wingdings" charset="2"/>
              <a:buChar char="u"/>
            </a:pPr>
            <a:r>
              <a:rPr lang="fr-FR" sz="2400" b="1" dirty="0"/>
              <a:t>n</a:t>
            </a:r>
            <a:r>
              <a:rPr lang="en-US" sz="2400" b="1" dirty="0" err="1"/>
              <a:t>t:unstructured</a:t>
            </a:r>
            <a:endParaRPr lang="en-US" sz="2400" b="1" dirty="0"/>
          </a:p>
          <a:p>
            <a:pPr>
              <a:lnSpc>
                <a:spcPct val="100000"/>
              </a:lnSpc>
              <a:buSzPct val="25000"/>
            </a:pPr>
            <a:endParaRPr lang="en-US" sz="2400" dirty="0"/>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spTree>
    <p:extLst>
      <p:ext uri="{BB962C8B-B14F-4D97-AF65-F5344CB8AC3E}">
        <p14:creationId xmlns:p14="http://schemas.microsoft.com/office/powerpoint/2010/main" val="3428163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66</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ro-RO" sz="4800" dirty="0" smtClean="0">
                <a:solidFill>
                  <a:srgbClr val="FFFFFF"/>
                </a:solidFill>
                <a:ea typeface="MS Gothic"/>
              </a:rPr>
              <a:t>Exercise</a:t>
            </a:r>
            <a:endParaRPr dirty="0"/>
          </a:p>
        </p:txBody>
      </p:sp>
    </p:spTree>
    <p:extLst>
      <p:ext uri="{BB962C8B-B14F-4D97-AF65-F5344CB8AC3E}">
        <p14:creationId xmlns:p14="http://schemas.microsoft.com/office/powerpoint/2010/main" val="32726368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ro-RO" sz="3500" dirty="0" smtClean="0">
                <a:solidFill>
                  <a:srgbClr val="FFA300"/>
                </a:solidFill>
                <a:ea typeface="MS Gothic"/>
              </a:rPr>
              <a:t>Exercise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Create a unit test that shows the results of the slide « Understanding the ACL »</a:t>
            </a:r>
          </a:p>
          <a:p>
            <a:pPr marL="342900" indent="-342900">
              <a:lnSpc>
                <a:spcPct val="100000"/>
              </a:lnSpc>
              <a:buSzPct val="25000"/>
              <a:buFont typeface="Wingdings" charset="2"/>
              <a:buChar char="u"/>
            </a:pPr>
            <a:r>
              <a:rPr lang="en-US" sz="2200" b="1" dirty="0" smtClean="0"/>
              <a:t>Use </a:t>
            </a:r>
            <a:r>
              <a:rPr lang="en-US" sz="2200" b="1" dirty="0" err="1" smtClean="0">
                <a:latin typeface="Monaco"/>
                <a:cs typeface="Monaco"/>
              </a:rPr>
              <a:t>RepositoryImpl.getSystemSession</a:t>
            </a:r>
            <a:r>
              <a:rPr lang="en-US" sz="2200" b="1" dirty="0" smtClean="0">
                <a:latin typeface="Monaco"/>
                <a:cs typeface="Monaco"/>
              </a:rPr>
              <a:t>(String </a:t>
            </a:r>
            <a:r>
              <a:rPr lang="en-US" sz="2200" b="1" dirty="0" err="1" smtClean="0">
                <a:latin typeface="Monaco"/>
                <a:cs typeface="Monaco"/>
              </a:rPr>
              <a:t>workspaceName</a:t>
            </a:r>
            <a:r>
              <a:rPr lang="en-US" sz="2200" b="1" dirty="0" smtClean="0">
                <a:latin typeface="Monaco"/>
                <a:cs typeface="Monaco"/>
              </a:rPr>
              <a:t>) </a:t>
            </a:r>
            <a:r>
              <a:rPr lang="en-US" sz="2200" b="1" dirty="0" smtClean="0"/>
              <a:t>to create a system session.</a:t>
            </a:r>
          </a:p>
          <a:p>
            <a:pPr marL="342900" indent="-342900">
              <a:lnSpc>
                <a:spcPct val="100000"/>
              </a:lnSpc>
              <a:buSzPct val="25000"/>
              <a:buFont typeface="Wingdings" charset="2"/>
              <a:buChar char="u"/>
            </a:pPr>
            <a:r>
              <a:rPr lang="en-US" sz="2200" b="1" dirty="0" smtClean="0"/>
              <a:t>Use workspace “</a:t>
            </a:r>
            <a:r>
              <a:rPr lang="en-US" sz="2200" b="1" dirty="0" err="1" smtClean="0"/>
              <a:t>ws</a:t>
            </a:r>
            <a:r>
              <a:rPr lang="en-US" sz="2200" b="1" dirty="0" smtClean="0"/>
              <a:t>”</a:t>
            </a:r>
            <a:endParaRPr lang="en-US" sz="2200" dirty="0" smtClean="0"/>
          </a:p>
          <a:p>
            <a:pPr marL="342900" indent="-342900">
              <a:lnSpc>
                <a:spcPct val="100000"/>
              </a:lnSpc>
              <a:buSzPct val="25000"/>
              <a:buFont typeface="Wingdings" charset="2"/>
              <a:buChar char="u"/>
            </a:pPr>
            <a:endParaRPr lang="en-US" sz="1600" b="1" dirty="0" smtClean="0"/>
          </a:p>
          <a:p>
            <a:pPr>
              <a:lnSpc>
                <a:spcPct val="100000"/>
              </a:lnSpc>
              <a:buSzPct val="25000"/>
            </a:pPr>
            <a:endParaRPr lang="en-US" sz="2000" b="1" dirty="0"/>
          </a:p>
        </p:txBody>
      </p:sp>
    </p:spTree>
    <p:extLst>
      <p:ext uri="{BB962C8B-B14F-4D97-AF65-F5344CB8AC3E}">
        <p14:creationId xmlns:p14="http://schemas.microsoft.com/office/powerpoint/2010/main" val="3349663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for developers (advanced)</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Node</a:t>
            </a:r>
            <a:r>
              <a:rPr lang="fr-FR" sz="2400" b="1" dirty="0" smtClean="0"/>
              <a:t> Read </a:t>
            </a:r>
            <a:r>
              <a:rPr lang="fr-FR" sz="2400" b="1" dirty="0" err="1" smtClean="0"/>
              <a:t>Methods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fr-FR" sz="1900" b="1" i="1" dirty="0" err="1">
                <a:solidFill>
                  <a:srgbClr val="333333"/>
                </a:solidFill>
                <a:ea typeface="MS Gothic"/>
              </a:rPr>
              <a:t>getNode</a:t>
            </a:r>
            <a:r>
              <a:rPr lang="fr-FR" sz="1900" b="1" i="1" dirty="0">
                <a:solidFill>
                  <a:srgbClr val="333333"/>
                </a:solidFill>
                <a:ea typeface="MS Gothic"/>
              </a:rPr>
              <a:t>(String</a:t>
            </a:r>
            <a:r>
              <a:rPr lang="fr-FR" sz="1900" b="1" i="1" dirty="0" smtClean="0">
                <a:solidFill>
                  <a:srgbClr val="333333"/>
                </a:solidFill>
                <a:ea typeface="MS Gothic"/>
              </a:rPr>
              <a:t>)</a:t>
            </a:r>
            <a:r>
              <a:rPr lang="en-US" sz="1900" b="1" i="1" dirty="0" smtClean="0">
                <a:solidFill>
                  <a:srgbClr val="333333"/>
                </a:solidFill>
                <a:ea typeface="MS Gothic"/>
              </a:rPr>
              <a:t>: </a:t>
            </a:r>
            <a:r>
              <a:rPr lang="en-US" sz="1900" i="1" dirty="0">
                <a:solidFill>
                  <a:srgbClr val="333333"/>
                </a:solidFill>
                <a:ea typeface="MS Gothic"/>
              </a:rPr>
              <a:t>Returns the node at </a:t>
            </a:r>
            <a:r>
              <a:rPr lang="en-US" sz="1900" i="1" dirty="0" err="1">
                <a:solidFill>
                  <a:srgbClr val="333333"/>
                </a:solidFill>
                <a:ea typeface="MS Gothic"/>
              </a:rPr>
              <a:t>relPath</a:t>
            </a:r>
            <a:r>
              <a:rPr lang="en-US" sz="1900" i="1" dirty="0">
                <a:solidFill>
                  <a:srgbClr val="333333"/>
                </a:solidFill>
                <a:ea typeface="MS Gothic"/>
              </a:rPr>
              <a:t> relative to this node.</a:t>
            </a:r>
            <a:endParaRPr lang="fr-FR" sz="1900" i="1" dirty="0" smtClean="0">
              <a:solidFill>
                <a:srgbClr val="333333"/>
              </a:solidFill>
              <a:ea typeface="MS Gothic"/>
            </a:endParaRPr>
          </a:p>
          <a:p>
            <a:pPr marL="342900" indent="-342900">
              <a:lnSpc>
                <a:spcPct val="100000"/>
              </a:lnSpc>
              <a:buSzPct val="25000"/>
              <a:buFont typeface="Wingdings" charset="2"/>
              <a:buChar char="u"/>
            </a:pPr>
            <a:r>
              <a:rPr lang="fr-FR" sz="1900" b="1" i="1" dirty="0" err="1">
                <a:solidFill>
                  <a:srgbClr val="333333"/>
                </a:solidFill>
                <a:ea typeface="MS Gothic"/>
              </a:rPr>
              <a:t>getNodes</a:t>
            </a:r>
            <a:r>
              <a:rPr lang="fr-FR" sz="1900" b="1" i="1" dirty="0">
                <a:solidFill>
                  <a:srgbClr val="333333"/>
                </a:solidFill>
                <a:ea typeface="MS Gothic"/>
              </a:rPr>
              <a:t>(</a:t>
            </a:r>
            <a:r>
              <a:rPr lang="fr-FR" sz="1900" b="1" i="1" dirty="0" smtClean="0">
                <a:solidFill>
                  <a:srgbClr val="333333"/>
                </a:solidFill>
                <a:ea typeface="MS Gothic"/>
              </a:rPr>
              <a:t>): </a:t>
            </a:r>
            <a:r>
              <a:rPr lang="en-US" sz="1900" i="1" dirty="0">
                <a:solidFill>
                  <a:srgbClr val="333333"/>
                </a:solidFill>
                <a:ea typeface="MS Gothic"/>
              </a:rPr>
              <a:t>Returns all child nodes of this node</a:t>
            </a:r>
            <a:r>
              <a:rPr lang="en-US" sz="1900" i="1" dirty="0" smtClean="0">
                <a:solidFill>
                  <a:srgbClr val="333333"/>
                </a:solidFill>
                <a:ea typeface="MS Gothic"/>
              </a:rPr>
              <a:t>.</a:t>
            </a:r>
          </a:p>
          <a:p>
            <a:pPr marL="342900" indent="-342900">
              <a:lnSpc>
                <a:spcPct val="100000"/>
              </a:lnSpc>
              <a:buSzPct val="25000"/>
              <a:buFont typeface="Wingdings" charset="2"/>
              <a:buChar char="u"/>
            </a:pPr>
            <a:r>
              <a:rPr lang="fr-FR" sz="1900" b="1" i="1" dirty="0" err="1">
                <a:solidFill>
                  <a:srgbClr val="333333"/>
                </a:solidFill>
                <a:ea typeface="MS Gothic"/>
              </a:rPr>
              <a:t>getNodes</a:t>
            </a:r>
            <a:r>
              <a:rPr lang="fr-FR" sz="1900" b="1" i="1" dirty="0">
                <a:solidFill>
                  <a:srgbClr val="333333"/>
                </a:solidFill>
                <a:ea typeface="MS Gothic"/>
              </a:rPr>
              <a:t>(String</a:t>
            </a:r>
            <a:r>
              <a:rPr lang="fr-FR" sz="1900" b="1" i="1" dirty="0" smtClean="0">
                <a:solidFill>
                  <a:srgbClr val="333333"/>
                </a:solidFill>
                <a:ea typeface="MS Gothic"/>
              </a:rPr>
              <a:t>)</a:t>
            </a:r>
            <a:r>
              <a:rPr lang="en-US" sz="1900" b="1" i="1" dirty="0" smtClean="0">
                <a:solidFill>
                  <a:srgbClr val="333333"/>
                </a:solidFill>
                <a:ea typeface="MS Gothic"/>
              </a:rPr>
              <a:t> </a:t>
            </a:r>
            <a:r>
              <a:rPr lang="en-US" sz="1900" b="1" i="1" dirty="0">
                <a:solidFill>
                  <a:srgbClr val="333333"/>
                </a:solidFill>
                <a:ea typeface="MS Gothic"/>
              </a:rPr>
              <a:t>: </a:t>
            </a:r>
            <a:r>
              <a:rPr lang="en-US" sz="1900" i="1" dirty="0">
                <a:solidFill>
                  <a:srgbClr val="333333"/>
                </a:solidFill>
                <a:ea typeface="MS Gothic"/>
              </a:rPr>
              <a:t>Gets all child nodes of this node that match </a:t>
            </a:r>
            <a:r>
              <a:rPr lang="en-US" sz="1900" i="1" dirty="0" err="1">
                <a:solidFill>
                  <a:srgbClr val="333333"/>
                </a:solidFill>
                <a:ea typeface="MS Gothic"/>
              </a:rPr>
              <a:t>namePattern</a:t>
            </a:r>
            <a:r>
              <a:rPr lang="en-US" sz="1900" i="1" dirty="0">
                <a:solidFill>
                  <a:srgbClr val="333333"/>
                </a:solidFill>
                <a:ea typeface="MS Gothic"/>
              </a:rPr>
              <a:t>.</a:t>
            </a:r>
            <a:endParaRPr lang="en-US" sz="1900" b="1" i="1" dirty="0">
              <a:solidFill>
                <a:srgbClr val="333333"/>
              </a:solidFill>
              <a:ea typeface="MS Gothic"/>
            </a:endParaRPr>
          </a:p>
          <a:p>
            <a:pPr marL="342900" indent="-342900">
              <a:lnSpc>
                <a:spcPct val="100000"/>
              </a:lnSpc>
              <a:buSzPct val="25000"/>
              <a:buFont typeface="Wingdings" charset="2"/>
              <a:buChar char="u"/>
            </a:pPr>
            <a:r>
              <a:rPr lang="fr-FR" sz="1900" b="1" i="1" dirty="0" err="1">
                <a:solidFill>
                  <a:srgbClr val="333333"/>
                </a:solidFill>
                <a:ea typeface="MS Gothic"/>
              </a:rPr>
              <a:t>hasNode</a:t>
            </a:r>
            <a:r>
              <a:rPr lang="fr-FR" sz="1900" b="1" i="1" dirty="0">
                <a:solidFill>
                  <a:srgbClr val="333333"/>
                </a:solidFill>
                <a:ea typeface="MS Gothic"/>
              </a:rPr>
              <a:t>(String)</a:t>
            </a:r>
            <a:r>
              <a:rPr lang="en-US" sz="1900" b="1" i="1" dirty="0" smtClean="0">
                <a:solidFill>
                  <a:srgbClr val="333333"/>
                </a:solidFill>
                <a:ea typeface="MS Gothic"/>
              </a:rPr>
              <a:t>:</a:t>
            </a:r>
            <a:r>
              <a:rPr lang="en-US" sz="1900" i="1" dirty="0">
                <a:solidFill>
                  <a:srgbClr val="333333"/>
                </a:solidFill>
                <a:ea typeface="MS Gothic"/>
              </a:rPr>
              <a:t> Returns true if a node exists at </a:t>
            </a:r>
            <a:r>
              <a:rPr lang="en-US" sz="1900" i="1" dirty="0" err="1">
                <a:solidFill>
                  <a:srgbClr val="333333"/>
                </a:solidFill>
                <a:ea typeface="MS Gothic"/>
              </a:rPr>
              <a:t>relPath</a:t>
            </a:r>
            <a:r>
              <a:rPr lang="en-US" sz="1900" i="1" dirty="0">
                <a:solidFill>
                  <a:srgbClr val="333333"/>
                </a:solidFill>
                <a:ea typeface="MS Gothic"/>
              </a:rPr>
              <a:t> and false otherwise</a:t>
            </a:r>
            <a:r>
              <a:rPr lang="en-US" sz="1900" i="1" dirty="0" smtClean="0">
                <a:solidFill>
                  <a:srgbClr val="333333"/>
                </a:solidFill>
                <a:ea typeface="MS Gothic"/>
              </a:rPr>
              <a:t>.</a:t>
            </a:r>
          </a:p>
          <a:p>
            <a:pPr marL="342900" indent="-342900">
              <a:lnSpc>
                <a:spcPct val="100000"/>
              </a:lnSpc>
              <a:buSzPct val="25000"/>
              <a:buFont typeface="Wingdings" charset="2"/>
              <a:buChar char="u"/>
            </a:pPr>
            <a:r>
              <a:rPr lang="fr-FR" sz="1900" b="1" i="1" dirty="0" err="1">
                <a:solidFill>
                  <a:srgbClr val="333333"/>
                </a:solidFill>
                <a:ea typeface="MS Gothic"/>
              </a:rPr>
              <a:t>hasNodes</a:t>
            </a:r>
            <a:r>
              <a:rPr lang="fr-FR" sz="1900" b="1" i="1" dirty="0" smtClean="0">
                <a:solidFill>
                  <a:srgbClr val="333333"/>
                </a:solidFill>
                <a:ea typeface="MS Gothic"/>
              </a:rPr>
              <a:t>(</a:t>
            </a:r>
            <a:r>
              <a:rPr lang="en-US" sz="1900" b="1" i="1" dirty="0" smtClean="0">
                <a:solidFill>
                  <a:srgbClr val="333333"/>
                </a:solidFill>
                <a:ea typeface="MS Gothic"/>
              </a:rPr>
              <a:t>)</a:t>
            </a:r>
            <a:r>
              <a:rPr lang="en-US" sz="1900" b="1" i="1" dirty="0">
                <a:solidFill>
                  <a:srgbClr val="333333"/>
                </a:solidFill>
                <a:ea typeface="MS Gothic"/>
              </a:rPr>
              <a:t>: </a:t>
            </a:r>
            <a:r>
              <a:rPr lang="en-US" sz="1900" i="1" dirty="0">
                <a:solidFill>
                  <a:srgbClr val="333333"/>
                </a:solidFill>
                <a:ea typeface="MS Gothic"/>
              </a:rPr>
              <a:t>Returns true if this node has one or more child nodes. Returns false </a:t>
            </a:r>
            <a:r>
              <a:rPr lang="en-US" sz="1900" i="1" dirty="0" smtClean="0">
                <a:solidFill>
                  <a:srgbClr val="333333"/>
                </a:solidFill>
                <a:ea typeface="MS Gothic"/>
              </a:rPr>
              <a:t>otherwise.</a:t>
            </a:r>
          </a:p>
          <a:p>
            <a:pPr marL="342900" indent="-342900">
              <a:lnSpc>
                <a:spcPct val="100000"/>
              </a:lnSpc>
              <a:buSzPct val="25000"/>
              <a:buFont typeface="Wingdings" charset="2"/>
              <a:buChar char="u"/>
            </a:pPr>
            <a:r>
              <a:rPr lang="fr-FR" sz="1900" b="1" i="1" dirty="0" err="1">
                <a:solidFill>
                  <a:srgbClr val="333333"/>
                </a:solidFill>
                <a:ea typeface="MS Gothic"/>
              </a:rPr>
              <a:t>getProperty</a:t>
            </a:r>
            <a:r>
              <a:rPr lang="fr-FR" sz="1900" b="1" i="1" dirty="0">
                <a:solidFill>
                  <a:srgbClr val="333333"/>
                </a:solidFill>
                <a:ea typeface="MS Gothic"/>
              </a:rPr>
              <a:t>(String</a:t>
            </a:r>
            <a:r>
              <a:rPr lang="fr-FR" sz="1900" b="1" i="1" dirty="0" smtClean="0">
                <a:solidFill>
                  <a:srgbClr val="333333"/>
                </a:solidFill>
                <a:ea typeface="MS Gothic"/>
              </a:rPr>
              <a:t>)</a:t>
            </a:r>
            <a:r>
              <a:rPr lang="en-US" sz="1900" b="1" i="1" dirty="0" smtClean="0">
                <a:solidFill>
                  <a:srgbClr val="333333"/>
                </a:solidFill>
                <a:ea typeface="MS Gothic"/>
              </a:rPr>
              <a:t> :</a:t>
            </a:r>
            <a:r>
              <a:rPr lang="en-US" sz="1900" i="1" dirty="0">
                <a:solidFill>
                  <a:srgbClr val="333333"/>
                </a:solidFill>
                <a:ea typeface="MS Gothic"/>
              </a:rPr>
              <a:t> Get the property at </a:t>
            </a:r>
            <a:r>
              <a:rPr lang="en-US" sz="1900" i="1" dirty="0" err="1">
                <a:solidFill>
                  <a:srgbClr val="333333"/>
                </a:solidFill>
                <a:ea typeface="MS Gothic"/>
              </a:rPr>
              <a:t>relPath</a:t>
            </a:r>
            <a:r>
              <a:rPr lang="en-US" sz="1900" i="1" dirty="0">
                <a:solidFill>
                  <a:srgbClr val="333333"/>
                </a:solidFill>
                <a:ea typeface="MS Gothic"/>
              </a:rPr>
              <a:t> relative to this node</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smtClean="0">
                <a:solidFill>
                  <a:srgbClr val="333333"/>
                </a:solidFill>
                <a:ea typeface="MS Gothic"/>
              </a:rPr>
              <a:t>getProperties</a:t>
            </a:r>
            <a:r>
              <a:rPr lang="fr-FR" sz="1900" b="1" i="1" dirty="0" smtClean="0">
                <a:solidFill>
                  <a:srgbClr val="333333"/>
                </a:solidFill>
                <a:ea typeface="MS Gothic"/>
              </a:rPr>
              <a:t>():</a:t>
            </a:r>
            <a:r>
              <a:rPr lang="fr-FR" sz="1900" i="1" dirty="0" smtClean="0">
                <a:solidFill>
                  <a:srgbClr val="333333"/>
                </a:solidFill>
                <a:ea typeface="MS Gothic"/>
              </a:rPr>
              <a:t> </a:t>
            </a:r>
            <a:r>
              <a:rPr lang="en-US" sz="1900" i="1" dirty="0">
                <a:solidFill>
                  <a:srgbClr val="333333"/>
                </a:solidFill>
                <a:ea typeface="MS Gothic"/>
              </a:rPr>
              <a:t>Gets all properties of this node.</a:t>
            </a:r>
            <a:endParaRPr lang="en-US" sz="1900" i="1" dirty="0" smtClean="0">
              <a:solidFill>
                <a:srgbClr val="333333"/>
              </a:solidFill>
              <a:ea typeface="MS Gothic"/>
            </a:endParaRPr>
          </a:p>
          <a:p>
            <a:pPr marL="342900" indent="-342900">
              <a:lnSpc>
                <a:spcPct val="100000"/>
              </a:lnSpc>
              <a:buSzPct val="25000"/>
              <a:buFont typeface="Wingdings" charset="2"/>
              <a:buChar char="u"/>
            </a:pPr>
            <a:r>
              <a:rPr lang="en-US" sz="1900" b="1" i="1" dirty="0" err="1">
                <a:solidFill>
                  <a:srgbClr val="333333"/>
                </a:solidFill>
                <a:ea typeface="MS Gothic"/>
              </a:rPr>
              <a:t>getProperties</a:t>
            </a:r>
            <a:r>
              <a:rPr lang="en-US" sz="1900" b="1" i="1" dirty="0">
                <a:solidFill>
                  <a:srgbClr val="333333"/>
                </a:solidFill>
                <a:ea typeface="MS Gothic"/>
              </a:rPr>
              <a:t>(</a:t>
            </a:r>
            <a:r>
              <a:rPr lang="en-US" sz="1900" b="1" i="1" dirty="0" smtClean="0">
                <a:solidFill>
                  <a:srgbClr val="333333"/>
                </a:solidFill>
                <a:ea typeface="MS Gothic"/>
              </a:rPr>
              <a:t>String</a:t>
            </a:r>
            <a:r>
              <a:rPr lang="fr-FR" sz="1900" b="1" i="1" dirty="0" smtClean="0">
                <a:solidFill>
                  <a:srgbClr val="333333"/>
                </a:solidFill>
                <a:ea typeface="MS Gothic"/>
              </a:rPr>
              <a:t>):</a:t>
            </a:r>
            <a:r>
              <a:rPr lang="fr-FR" sz="1900" i="1" dirty="0" smtClean="0">
                <a:solidFill>
                  <a:srgbClr val="333333"/>
                </a:solidFill>
                <a:ea typeface="MS Gothic"/>
              </a:rPr>
              <a:t> </a:t>
            </a:r>
            <a:r>
              <a:rPr lang="en-US" sz="1900" i="1" dirty="0">
                <a:solidFill>
                  <a:srgbClr val="333333"/>
                </a:solidFill>
                <a:ea typeface="MS Gothic"/>
              </a:rPr>
              <a:t>Gets all properties of this node that match </a:t>
            </a:r>
            <a:r>
              <a:rPr lang="en-US" sz="1900" i="1" dirty="0" err="1">
                <a:solidFill>
                  <a:srgbClr val="333333"/>
                </a:solidFill>
                <a:ea typeface="MS Gothic"/>
              </a:rPr>
              <a:t>namePattern</a:t>
            </a:r>
            <a:r>
              <a:rPr lang="en-US" sz="1900" i="1" dirty="0" smtClean="0">
                <a:solidFill>
                  <a:srgbClr val="333333"/>
                </a:solidFill>
                <a:ea typeface="MS Gothic"/>
              </a:rPr>
              <a:t>.</a:t>
            </a:r>
          </a:p>
          <a:p>
            <a:pPr marL="342900" indent="-342900">
              <a:lnSpc>
                <a:spcPct val="100000"/>
              </a:lnSpc>
              <a:buSzPct val="25000"/>
              <a:buFont typeface="Wingdings" charset="2"/>
              <a:buChar char="u"/>
            </a:pPr>
            <a:r>
              <a:rPr lang="fr-FR" sz="1900" b="1" i="1" dirty="0" err="1">
                <a:solidFill>
                  <a:srgbClr val="333333"/>
                </a:solidFill>
                <a:ea typeface="MS Gothic"/>
              </a:rPr>
              <a:t>hasProperty</a:t>
            </a:r>
            <a:r>
              <a:rPr lang="fr-FR" sz="1900" b="1" i="1" dirty="0">
                <a:solidFill>
                  <a:srgbClr val="333333"/>
                </a:solidFill>
                <a:ea typeface="MS Gothic"/>
              </a:rPr>
              <a:t>(String</a:t>
            </a:r>
            <a:r>
              <a:rPr lang="fr-FR" sz="1900" b="1" i="1" dirty="0" smtClean="0">
                <a:solidFill>
                  <a:srgbClr val="333333"/>
                </a:solidFill>
                <a:ea typeface="MS Gothic"/>
              </a:rPr>
              <a:t>)</a:t>
            </a:r>
            <a:r>
              <a:rPr lang="fr-FR" sz="1900" i="1" dirty="0" smtClean="0">
                <a:solidFill>
                  <a:srgbClr val="333333"/>
                </a:solidFill>
                <a:ea typeface="MS Gothic"/>
              </a:rPr>
              <a:t>: </a:t>
            </a:r>
            <a:r>
              <a:rPr lang="en-US" sz="1900" i="1" dirty="0">
                <a:solidFill>
                  <a:srgbClr val="333333"/>
                </a:solidFill>
                <a:ea typeface="MS Gothic"/>
              </a:rPr>
              <a:t>Returns true if a property exists at </a:t>
            </a:r>
            <a:r>
              <a:rPr lang="en-US" sz="1900" i="1" dirty="0" err="1">
                <a:solidFill>
                  <a:srgbClr val="333333"/>
                </a:solidFill>
                <a:ea typeface="MS Gothic"/>
              </a:rPr>
              <a:t>relPath</a:t>
            </a:r>
            <a:r>
              <a:rPr lang="en-US" sz="1900" i="1" dirty="0">
                <a:solidFill>
                  <a:srgbClr val="333333"/>
                </a:solidFill>
                <a:ea typeface="MS Gothic"/>
              </a:rPr>
              <a:t> and false otherwise</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hasProperties</a:t>
            </a:r>
            <a:r>
              <a:rPr lang="en-US" sz="1900" b="1" i="1" dirty="0">
                <a:solidFill>
                  <a:srgbClr val="333333"/>
                </a:solidFill>
                <a:ea typeface="MS Gothic"/>
              </a:rPr>
              <a:t>()</a:t>
            </a:r>
            <a:r>
              <a:rPr lang="en-US" sz="1900" i="1" dirty="0">
                <a:solidFill>
                  <a:srgbClr val="333333"/>
                </a:solidFill>
                <a:ea typeface="MS Gothic"/>
              </a:rPr>
              <a:t>: Returns true if this node has one or more properties. Returns false otherwise</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getUUID</a:t>
            </a:r>
            <a:r>
              <a:rPr lang="en-US" sz="1900" b="1" i="1" dirty="0">
                <a:solidFill>
                  <a:srgbClr val="333333"/>
                </a:solidFill>
                <a:ea typeface="MS Gothic"/>
              </a:rPr>
              <a:t>(</a:t>
            </a:r>
            <a:r>
              <a:rPr lang="en-US" sz="1900" b="1" i="1" dirty="0" smtClean="0">
                <a:solidFill>
                  <a:srgbClr val="333333"/>
                </a:solidFill>
                <a:ea typeface="MS Gothic"/>
              </a:rPr>
              <a:t>):</a:t>
            </a:r>
            <a:r>
              <a:rPr lang="en-US" sz="1900" i="1" dirty="0" smtClean="0">
                <a:solidFill>
                  <a:srgbClr val="333333"/>
                </a:solidFill>
                <a:ea typeface="MS Gothic"/>
              </a:rPr>
              <a:t> Returns </a:t>
            </a:r>
            <a:r>
              <a:rPr lang="en-US" sz="1900" i="1" dirty="0">
                <a:solidFill>
                  <a:srgbClr val="333333"/>
                </a:solidFill>
                <a:ea typeface="MS Gothic"/>
              </a:rPr>
              <a:t>the UUID of this node as recorded in the node's </a:t>
            </a:r>
            <a:r>
              <a:rPr lang="en-US" sz="1900" i="1" dirty="0" err="1">
                <a:solidFill>
                  <a:srgbClr val="333333"/>
                </a:solidFill>
                <a:ea typeface="MS Gothic"/>
              </a:rPr>
              <a:t>jcr:uuid</a:t>
            </a:r>
            <a:r>
              <a:rPr lang="en-US" sz="1900" i="1" dirty="0">
                <a:solidFill>
                  <a:srgbClr val="333333"/>
                </a:solidFill>
                <a:ea typeface="MS Gothic"/>
              </a:rPr>
              <a:t> property</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getIndex</a:t>
            </a:r>
            <a:r>
              <a:rPr lang="en-US" sz="1900" b="1" i="1" dirty="0">
                <a:solidFill>
                  <a:srgbClr val="333333"/>
                </a:solidFill>
                <a:ea typeface="MS Gothic"/>
              </a:rPr>
              <a:t>(</a:t>
            </a:r>
            <a:r>
              <a:rPr lang="en-US" sz="1900" b="1" i="1" dirty="0" smtClean="0">
                <a:solidFill>
                  <a:srgbClr val="333333"/>
                </a:solidFill>
                <a:ea typeface="MS Gothic"/>
              </a:rPr>
              <a:t>):</a:t>
            </a:r>
            <a:r>
              <a:rPr lang="en-US" sz="1900" i="1" dirty="0" smtClean="0">
                <a:solidFill>
                  <a:srgbClr val="333333"/>
                </a:solidFill>
                <a:ea typeface="MS Gothic"/>
              </a:rPr>
              <a:t> This </a:t>
            </a:r>
            <a:r>
              <a:rPr lang="en-US" sz="1900" i="1" dirty="0">
                <a:solidFill>
                  <a:srgbClr val="333333"/>
                </a:solidFill>
                <a:ea typeface="MS Gothic"/>
              </a:rPr>
              <a:t>method returns the index of this node within the ordered set of its same-name sibling nodes</a:t>
            </a:r>
            <a:r>
              <a:rPr lang="en-US" sz="1900" i="1" dirty="0" smtClean="0">
                <a:solidFill>
                  <a:srgbClr val="333333"/>
                </a:solidFill>
                <a:ea typeface="MS Gothic"/>
              </a:rPr>
              <a:t>.</a:t>
            </a:r>
          </a:p>
          <a:p>
            <a:pPr marL="342900" indent="-342900">
              <a:lnSpc>
                <a:spcPct val="100000"/>
              </a:lnSpc>
              <a:buSzPct val="25000"/>
              <a:buFont typeface="Wingdings" charset="2"/>
              <a:buChar char="u"/>
            </a:pPr>
            <a:r>
              <a:rPr lang="en-US" sz="1900" b="1" i="1" dirty="0" err="1">
                <a:solidFill>
                  <a:srgbClr val="333333"/>
                </a:solidFill>
                <a:ea typeface="MS Gothic"/>
              </a:rPr>
              <a:t>getReferences</a:t>
            </a:r>
            <a:r>
              <a:rPr lang="en-US" sz="1900" b="1" i="1" dirty="0">
                <a:solidFill>
                  <a:srgbClr val="333333"/>
                </a:solidFill>
                <a:ea typeface="MS Gothic"/>
              </a:rPr>
              <a:t>(</a:t>
            </a:r>
            <a:r>
              <a:rPr lang="en-US" sz="1900" b="1" i="1" dirty="0" smtClean="0">
                <a:solidFill>
                  <a:srgbClr val="333333"/>
                </a:solidFill>
                <a:ea typeface="MS Gothic"/>
              </a:rPr>
              <a:t>)</a:t>
            </a:r>
            <a:r>
              <a:rPr lang="en-US" sz="1900" i="1" dirty="0" smtClean="0">
                <a:solidFill>
                  <a:srgbClr val="333333"/>
                </a:solidFill>
                <a:ea typeface="MS Gothic"/>
              </a:rPr>
              <a:t>: Returns </a:t>
            </a:r>
            <a:r>
              <a:rPr lang="en-US" sz="1900" i="1" dirty="0">
                <a:solidFill>
                  <a:srgbClr val="333333"/>
                </a:solidFill>
                <a:ea typeface="MS Gothic"/>
              </a:rPr>
              <a:t>all REFERENCE properties that refer to this node.</a:t>
            </a:r>
            <a:endParaRPr lang="en-US" sz="1900" i="1" dirty="0" smtClean="0">
              <a:solidFill>
                <a:srgbClr val="333333"/>
              </a:solidFill>
              <a:ea typeface="MS Gothic"/>
            </a:endParaRPr>
          </a:p>
          <a:p>
            <a:pPr marL="342900" indent="-342900">
              <a:lnSpc>
                <a:spcPct val="100000"/>
              </a:lnSpc>
              <a:buSzPct val="25000"/>
              <a:buFont typeface="Wingdings" charset="2"/>
              <a:buChar char="u"/>
            </a:pPr>
            <a:endParaRPr lang="en-US" sz="2000" i="1" dirty="0" smtClean="0">
              <a:solidFill>
                <a:srgbClr val="333333"/>
              </a:solidFill>
              <a:ea typeface="MS Gothic"/>
            </a:endParaRPr>
          </a:p>
        </p:txBody>
      </p:sp>
    </p:spTree>
    <p:extLst>
      <p:ext uri="{BB962C8B-B14F-4D97-AF65-F5344CB8AC3E}">
        <p14:creationId xmlns:p14="http://schemas.microsoft.com/office/powerpoint/2010/main" val="28023430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Node</a:t>
            </a:r>
            <a:r>
              <a:rPr lang="fr-FR" sz="2400" b="1" dirty="0" smtClean="0"/>
              <a:t> </a:t>
            </a:r>
            <a:r>
              <a:rPr lang="fr-FR" sz="2400" b="1" dirty="0" err="1" smtClean="0"/>
              <a:t>Write</a:t>
            </a:r>
            <a:r>
              <a:rPr lang="fr-FR" sz="2400" b="1" dirty="0" smtClean="0"/>
              <a:t> </a:t>
            </a:r>
            <a:r>
              <a:rPr lang="fr-FR" sz="2400" b="1" dirty="0" err="1" smtClean="0"/>
              <a:t>Methods</a:t>
            </a:r>
            <a:endParaRPr lang="ro-RO" sz="2400" b="1" dirty="0" smtClean="0"/>
          </a:p>
          <a:p>
            <a:pPr>
              <a:lnSpc>
                <a:spcPct val="100000"/>
              </a:lnSpc>
              <a:buSzPct val="25000"/>
            </a:pPr>
            <a:endParaRPr lang="en-GB" sz="2400" b="1" dirty="0"/>
          </a:p>
          <a:p>
            <a:pPr marL="342900" indent="-342900">
              <a:buSzPct val="25000"/>
              <a:buFont typeface="Wingdings" charset="2"/>
              <a:buChar char="u"/>
            </a:pPr>
            <a:r>
              <a:rPr lang="en-US" sz="2200" b="1" i="1" dirty="0" err="1" smtClean="0">
                <a:solidFill>
                  <a:srgbClr val="333333"/>
                </a:solidFill>
                <a:ea typeface="MS Gothic"/>
              </a:rPr>
              <a:t>addNode</a:t>
            </a:r>
            <a:r>
              <a:rPr lang="en-US" sz="2200" b="1" i="1" dirty="0">
                <a:solidFill>
                  <a:srgbClr val="333333"/>
                </a:solidFill>
                <a:ea typeface="MS Gothic"/>
              </a:rPr>
              <a:t>(</a:t>
            </a:r>
            <a:r>
              <a:rPr lang="en-US" sz="2200" b="1" i="1" dirty="0" smtClean="0">
                <a:solidFill>
                  <a:srgbClr val="333333"/>
                </a:solidFill>
                <a:ea typeface="MS Gothic"/>
              </a:rPr>
              <a:t>String)</a:t>
            </a:r>
            <a:r>
              <a:rPr lang="en-US" sz="2200" b="1" i="1" dirty="0">
                <a:solidFill>
                  <a:srgbClr val="333333"/>
                </a:solidFill>
                <a:ea typeface="MS Gothic"/>
              </a:rPr>
              <a:t>: </a:t>
            </a:r>
            <a:r>
              <a:rPr lang="en-US" sz="2200" i="1" dirty="0">
                <a:solidFill>
                  <a:srgbClr val="333333"/>
                </a:solidFill>
                <a:ea typeface="MS Gothic"/>
              </a:rPr>
              <a:t>Adds a sub node </a:t>
            </a:r>
            <a:r>
              <a:rPr lang="en-US" sz="2200" i="1" dirty="0" smtClean="0">
                <a:solidFill>
                  <a:srgbClr val="333333"/>
                </a:solidFill>
                <a:ea typeface="MS Gothic"/>
              </a:rPr>
              <a:t>of </a:t>
            </a:r>
            <a:r>
              <a:rPr lang="en-US" sz="2200" i="1" dirty="0">
                <a:solidFill>
                  <a:srgbClr val="333333"/>
                </a:solidFill>
                <a:ea typeface="MS Gothic"/>
              </a:rPr>
              <a:t>a </a:t>
            </a:r>
            <a:r>
              <a:rPr lang="en-US" sz="2200" i="1" dirty="0" smtClean="0">
                <a:solidFill>
                  <a:srgbClr val="333333"/>
                </a:solidFill>
                <a:ea typeface="MS Gothic"/>
              </a:rPr>
              <a:t>default primary node </a:t>
            </a:r>
            <a:r>
              <a:rPr lang="en-US" sz="2200" i="1" dirty="0">
                <a:solidFill>
                  <a:srgbClr val="333333"/>
                </a:solidFill>
                <a:ea typeface="MS Gothic"/>
              </a:rPr>
              <a:t>type to the node</a:t>
            </a:r>
            <a:r>
              <a:rPr lang="en-US" sz="2200" i="1" dirty="0" smtClean="0">
                <a:solidFill>
                  <a:srgbClr val="333333"/>
                </a:solidFill>
                <a:ea typeface="MS Gothic"/>
              </a:rPr>
              <a:t>.</a:t>
            </a:r>
            <a:endParaRPr lang="en-US" sz="2200" b="1" i="1" dirty="0" smtClean="0">
              <a:solidFill>
                <a:srgbClr val="333333"/>
              </a:solidFill>
              <a:ea typeface="MS Gothic"/>
            </a:endParaRPr>
          </a:p>
          <a:p>
            <a:pPr marL="342900" indent="-342900">
              <a:lnSpc>
                <a:spcPct val="100000"/>
              </a:lnSpc>
              <a:buSzPct val="25000"/>
              <a:buFont typeface="Wingdings" charset="2"/>
              <a:buChar char="u"/>
            </a:pPr>
            <a:r>
              <a:rPr lang="en-US" sz="2200" b="1" i="1" dirty="0" err="1" smtClean="0">
                <a:solidFill>
                  <a:srgbClr val="333333"/>
                </a:solidFill>
                <a:ea typeface="MS Gothic"/>
              </a:rPr>
              <a:t>addNode</a:t>
            </a:r>
            <a:r>
              <a:rPr lang="en-US" sz="2200" b="1" i="1" dirty="0">
                <a:solidFill>
                  <a:srgbClr val="333333"/>
                </a:solidFill>
                <a:ea typeface="MS Gothic"/>
              </a:rPr>
              <a:t>(String, String): </a:t>
            </a:r>
            <a:r>
              <a:rPr lang="en-US" sz="2200" i="1" dirty="0">
                <a:solidFill>
                  <a:srgbClr val="333333"/>
                </a:solidFill>
                <a:ea typeface="MS Gothic"/>
              </a:rPr>
              <a:t>Adds a sub node </a:t>
            </a:r>
            <a:r>
              <a:rPr lang="en-US" sz="2200" i="1" dirty="0" smtClean="0">
                <a:solidFill>
                  <a:srgbClr val="333333"/>
                </a:solidFill>
                <a:ea typeface="MS Gothic"/>
              </a:rPr>
              <a:t>of </a:t>
            </a:r>
            <a:r>
              <a:rPr lang="en-US" sz="2200" i="1" dirty="0">
                <a:solidFill>
                  <a:srgbClr val="333333"/>
                </a:solidFill>
                <a:ea typeface="MS Gothic"/>
              </a:rPr>
              <a:t>a specified node type to the node.</a:t>
            </a:r>
            <a:endParaRPr lang="fr-FR" sz="2200" i="1" dirty="0">
              <a:solidFill>
                <a:srgbClr val="333333"/>
              </a:solidFill>
              <a:ea typeface="MS Gothic"/>
            </a:endParaRPr>
          </a:p>
          <a:p>
            <a:pPr marL="342900" indent="-342900">
              <a:lnSpc>
                <a:spcPct val="100000"/>
              </a:lnSpc>
              <a:buSzPct val="25000"/>
              <a:buFont typeface="Wingdings" charset="2"/>
              <a:buChar char="u"/>
            </a:pPr>
            <a:r>
              <a:rPr lang="fr-FR" sz="2200" b="1" i="1" dirty="0" err="1" smtClean="0">
                <a:solidFill>
                  <a:srgbClr val="333333"/>
                </a:solidFill>
                <a:ea typeface="MS Gothic"/>
              </a:rPr>
              <a:t>setProperty</a:t>
            </a:r>
            <a:r>
              <a:rPr lang="fr-FR" sz="2200" b="1" i="1" dirty="0" smtClean="0">
                <a:solidFill>
                  <a:srgbClr val="333333"/>
                </a:solidFill>
                <a:ea typeface="MS Gothic"/>
              </a:rPr>
              <a:t>(</a:t>
            </a:r>
            <a:r>
              <a:rPr lang="fr-FR" sz="2200" b="1" i="1" dirty="0" err="1" smtClean="0">
                <a:solidFill>
                  <a:srgbClr val="333333"/>
                </a:solidFill>
                <a:ea typeface="MS Gothic"/>
              </a:rPr>
              <a:t>String,Value</a:t>
            </a:r>
            <a:r>
              <a:rPr lang="fr-FR" sz="2200" b="1" i="1" dirty="0" smtClean="0">
                <a:solidFill>
                  <a:srgbClr val="333333"/>
                </a:solidFill>
                <a:ea typeface="MS Gothic"/>
              </a:rPr>
              <a:t>): </a:t>
            </a:r>
            <a:r>
              <a:rPr lang="en-US" sz="2200" i="1" dirty="0">
                <a:solidFill>
                  <a:srgbClr val="333333"/>
                </a:solidFill>
                <a:ea typeface="MS Gothic"/>
              </a:rPr>
              <a:t>Sets the specified (single value) property of this node to the specified </a:t>
            </a:r>
            <a:r>
              <a:rPr lang="en-US" sz="2200" i="1" dirty="0" smtClean="0">
                <a:solidFill>
                  <a:srgbClr val="333333"/>
                </a:solidFill>
                <a:ea typeface="MS Gothic"/>
              </a:rPr>
              <a:t>value.</a:t>
            </a:r>
          </a:p>
          <a:p>
            <a:pPr marL="342900" indent="-342900">
              <a:lnSpc>
                <a:spcPct val="100000"/>
              </a:lnSpc>
              <a:buSzPct val="25000"/>
              <a:buFont typeface="Wingdings" charset="2"/>
              <a:buChar char="u"/>
            </a:pPr>
            <a:r>
              <a:rPr lang="fr-FR" sz="2200" b="1" i="1" dirty="0" err="1">
                <a:solidFill>
                  <a:srgbClr val="333333"/>
                </a:solidFill>
                <a:ea typeface="MS Gothic"/>
              </a:rPr>
              <a:t>setProperty</a:t>
            </a:r>
            <a:r>
              <a:rPr lang="en-US" sz="2200" b="1" i="1" dirty="0" smtClean="0">
                <a:solidFill>
                  <a:srgbClr val="333333"/>
                </a:solidFill>
                <a:ea typeface="MS Gothic"/>
              </a:rPr>
              <a:t>(</a:t>
            </a:r>
            <a:r>
              <a:rPr lang="en-US" sz="2200" b="1" i="1" dirty="0" err="1" smtClean="0">
                <a:solidFill>
                  <a:srgbClr val="333333"/>
                </a:solidFill>
                <a:ea typeface="MS Gothic"/>
              </a:rPr>
              <a:t>String,Value</a:t>
            </a:r>
            <a:r>
              <a:rPr lang="en-US" sz="2200" b="1" i="1" dirty="0" smtClean="0">
                <a:solidFill>
                  <a:srgbClr val="333333"/>
                </a:solidFill>
                <a:ea typeface="MS Gothic"/>
              </a:rPr>
              <a:t>[]) : </a:t>
            </a:r>
            <a:r>
              <a:rPr lang="en-US" sz="2200" i="1" dirty="0">
                <a:solidFill>
                  <a:srgbClr val="333333"/>
                </a:solidFill>
                <a:ea typeface="MS Gothic"/>
              </a:rPr>
              <a:t>Sets the specified (multi-value) property to the specified array of values.</a:t>
            </a:r>
            <a:endParaRPr lang="en-US" sz="2200" b="1" i="1" dirty="0">
              <a:solidFill>
                <a:srgbClr val="333333"/>
              </a:solidFill>
              <a:ea typeface="MS Gothic"/>
            </a:endParaRPr>
          </a:p>
          <a:p>
            <a:pPr marL="342900" indent="-342900">
              <a:lnSpc>
                <a:spcPct val="100000"/>
              </a:lnSpc>
              <a:buSzPct val="25000"/>
              <a:buFont typeface="Wingdings" charset="2"/>
              <a:buChar char="u"/>
            </a:pPr>
            <a:r>
              <a:rPr lang="fr-FR" sz="2200" b="1" i="1" dirty="0" err="1">
                <a:solidFill>
                  <a:srgbClr val="333333"/>
                </a:solidFill>
                <a:ea typeface="MS Gothic"/>
              </a:rPr>
              <a:t>setProperty</a:t>
            </a:r>
            <a:r>
              <a:rPr lang="fr-FR" sz="2200" b="1" i="1" dirty="0">
                <a:solidFill>
                  <a:srgbClr val="333333"/>
                </a:solidFill>
                <a:ea typeface="MS Gothic"/>
              </a:rPr>
              <a:t>(</a:t>
            </a:r>
            <a:r>
              <a:rPr lang="fr-FR" sz="2200" b="1" i="1" dirty="0" err="1">
                <a:solidFill>
                  <a:srgbClr val="333333"/>
                </a:solidFill>
                <a:ea typeface="MS Gothic"/>
              </a:rPr>
              <a:t>String</a:t>
            </a:r>
            <a:r>
              <a:rPr lang="fr-FR" sz="2200" b="1" i="1" dirty="0" err="1" smtClean="0">
                <a:solidFill>
                  <a:srgbClr val="333333"/>
                </a:solidFill>
                <a:ea typeface="MS Gothic"/>
              </a:rPr>
              <a:t>,X</a:t>
            </a:r>
            <a:r>
              <a:rPr lang="fr-FR" sz="2200" b="1" i="1" dirty="0" smtClean="0">
                <a:solidFill>
                  <a:srgbClr val="333333"/>
                </a:solidFill>
                <a:ea typeface="MS Gothic"/>
              </a:rPr>
              <a:t>)</a:t>
            </a:r>
            <a:r>
              <a:rPr lang="fr-FR" sz="2200" b="1" i="1" dirty="0">
                <a:solidFill>
                  <a:srgbClr val="333333"/>
                </a:solidFill>
                <a:ea typeface="MS Gothic"/>
              </a:rPr>
              <a:t>: </a:t>
            </a:r>
            <a:r>
              <a:rPr lang="en-US" sz="2200" i="1" dirty="0">
                <a:solidFill>
                  <a:srgbClr val="333333"/>
                </a:solidFill>
                <a:ea typeface="MS Gothic"/>
              </a:rPr>
              <a:t>Sets the specified (single value) property of this node to the specified </a:t>
            </a:r>
            <a:r>
              <a:rPr lang="en-US" sz="2200" i="1" dirty="0" smtClean="0">
                <a:solidFill>
                  <a:srgbClr val="333333"/>
                </a:solidFill>
                <a:ea typeface="MS Gothic"/>
              </a:rPr>
              <a:t>value of type X.</a:t>
            </a:r>
            <a:endParaRPr lang="en-US" sz="2200" i="1" dirty="0">
              <a:solidFill>
                <a:srgbClr val="333333"/>
              </a:solidFill>
              <a:ea typeface="MS Gothic"/>
            </a:endParaRPr>
          </a:p>
          <a:p>
            <a:pPr marL="342900" indent="-342900">
              <a:lnSpc>
                <a:spcPct val="100000"/>
              </a:lnSpc>
              <a:buSzPct val="25000"/>
              <a:buFont typeface="Wingdings" charset="2"/>
              <a:buChar char="u"/>
            </a:pPr>
            <a:r>
              <a:rPr lang="fr-FR" sz="2200" b="1" i="1" dirty="0" err="1">
                <a:solidFill>
                  <a:srgbClr val="333333"/>
                </a:solidFill>
                <a:ea typeface="MS Gothic"/>
              </a:rPr>
              <a:t>setProperty</a:t>
            </a:r>
            <a:r>
              <a:rPr lang="en-US" sz="2200" b="1" i="1" dirty="0">
                <a:solidFill>
                  <a:srgbClr val="333333"/>
                </a:solidFill>
                <a:ea typeface="MS Gothic"/>
              </a:rPr>
              <a:t>(</a:t>
            </a:r>
            <a:r>
              <a:rPr lang="en-US" sz="2200" b="1" i="1" dirty="0" err="1">
                <a:solidFill>
                  <a:srgbClr val="333333"/>
                </a:solidFill>
                <a:ea typeface="MS Gothic"/>
              </a:rPr>
              <a:t>String</a:t>
            </a:r>
            <a:r>
              <a:rPr lang="en-US" sz="2200" b="1" i="1" dirty="0" err="1" smtClean="0">
                <a:solidFill>
                  <a:srgbClr val="333333"/>
                </a:solidFill>
                <a:ea typeface="MS Gothic"/>
              </a:rPr>
              <a:t>,X</a:t>
            </a:r>
            <a:r>
              <a:rPr lang="en-US" sz="2200" b="1" i="1" dirty="0" smtClean="0">
                <a:solidFill>
                  <a:srgbClr val="333333"/>
                </a:solidFill>
                <a:ea typeface="MS Gothic"/>
              </a:rPr>
              <a:t>[</a:t>
            </a:r>
            <a:r>
              <a:rPr lang="en-US" sz="2200" b="1" i="1" dirty="0">
                <a:solidFill>
                  <a:srgbClr val="333333"/>
                </a:solidFill>
                <a:ea typeface="MS Gothic"/>
              </a:rPr>
              <a:t>]) : </a:t>
            </a:r>
            <a:r>
              <a:rPr lang="en-US" sz="2200" i="1" dirty="0">
                <a:solidFill>
                  <a:srgbClr val="333333"/>
                </a:solidFill>
                <a:ea typeface="MS Gothic"/>
              </a:rPr>
              <a:t>Sets the specified (multi-value) property to the specified array of </a:t>
            </a:r>
            <a:r>
              <a:rPr lang="en-US" sz="2200" i="1" dirty="0" smtClean="0">
                <a:solidFill>
                  <a:srgbClr val="333333"/>
                </a:solidFill>
                <a:ea typeface="MS Gothic"/>
              </a:rPr>
              <a:t>values of type X.</a:t>
            </a:r>
            <a:endParaRPr lang="en-US" sz="2200" b="1" i="1" dirty="0">
              <a:solidFill>
                <a:srgbClr val="333333"/>
              </a:solidFill>
              <a:ea typeface="MS Gothic"/>
            </a:endParaRPr>
          </a:p>
        </p:txBody>
      </p:sp>
    </p:spTree>
    <p:extLst>
      <p:ext uri="{BB962C8B-B14F-4D97-AF65-F5344CB8AC3E}">
        <p14:creationId xmlns:p14="http://schemas.microsoft.com/office/powerpoint/2010/main" val="3432201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JCR advanced concepts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Main </a:t>
            </a:r>
            <a:r>
              <a:rPr lang="fr-FR" sz="2400" b="1" dirty="0" err="1" smtClean="0"/>
              <a:t>Property</a:t>
            </a:r>
            <a:r>
              <a:rPr lang="fr-FR" sz="2400" b="1" dirty="0" smtClean="0"/>
              <a:t> Read </a:t>
            </a:r>
            <a:r>
              <a:rPr lang="fr-FR" sz="2400" b="1" dirty="0" err="1" smtClean="0"/>
              <a:t>Methods</a:t>
            </a:r>
            <a:endParaRPr lang="ro-RO" sz="2400" b="1" dirty="0" smtClean="0"/>
          </a:p>
          <a:p>
            <a:pPr>
              <a:lnSpc>
                <a:spcPct val="100000"/>
              </a:lnSpc>
              <a:buSzPct val="25000"/>
            </a:pPr>
            <a:endParaRPr lang="en-GB" sz="2400" b="1" dirty="0"/>
          </a:p>
          <a:p>
            <a:pPr marL="342900" indent="-342900">
              <a:lnSpc>
                <a:spcPct val="100000"/>
              </a:lnSpc>
              <a:buSzPct val="25000"/>
              <a:buFont typeface="Wingdings" charset="2"/>
              <a:buChar char="u"/>
            </a:pPr>
            <a:r>
              <a:rPr lang="fi-FI" sz="2200" b="1" i="1" dirty="0" err="1">
                <a:solidFill>
                  <a:srgbClr val="333333"/>
                </a:solidFill>
                <a:ea typeface="MS Gothic"/>
              </a:rPr>
              <a:t>getValue</a:t>
            </a:r>
            <a:r>
              <a:rPr lang="cs-CZ" sz="2200" b="1" i="1" dirty="0" smtClean="0">
                <a:solidFill>
                  <a:srgbClr val="333333"/>
                </a:solidFill>
                <a:ea typeface="MS Gothic"/>
              </a:rPr>
              <a:t>(</a:t>
            </a:r>
            <a:r>
              <a:rPr lang="en-US" sz="2200" b="1" i="1" dirty="0" smtClean="0">
                <a:solidFill>
                  <a:srgbClr val="333333"/>
                </a:solidFill>
                <a:ea typeface="MS Gothic"/>
              </a:rPr>
              <a:t>): </a:t>
            </a:r>
            <a:r>
              <a:rPr lang="en-US" sz="2200" i="1" dirty="0">
                <a:solidFill>
                  <a:srgbClr val="333333"/>
                </a:solidFill>
                <a:ea typeface="MS Gothic"/>
              </a:rPr>
              <a:t>Returns the value of this property as a Value object.</a:t>
            </a:r>
            <a:endParaRPr lang="fr-FR" sz="2200" i="1" dirty="0" smtClean="0">
              <a:solidFill>
                <a:srgbClr val="333333"/>
              </a:solidFill>
              <a:ea typeface="MS Gothic"/>
            </a:endParaRPr>
          </a:p>
          <a:p>
            <a:pPr marL="342900" indent="-342900">
              <a:lnSpc>
                <a:spcPct val="100000"/>
              </a:lnSpc>
              <a:buSzPct val="25000"/>
              <a:buFont typeface="Wingdings" charset="2"/>
              <a:buChar char="u"/>
            </a:pPr>
            <a:r>
              <a:rPr lang="fi-FI" sz="2200" b="1" i="1" dirty="0" err="1">
                <a:solidFill>
                  <a:srgbClr val="333333"/>
                </a:solidFill>
                <a:ea typeface="MS Gothic"/>
              </a:rPr>
              <a:t>getValues</a:t>
            </a:r>
            <a:r>
              <a:rPr lang="fr-FR" sz="2200" b="1" i="1" dirty="0" smtClean="0">
                <a:solidFill>
                  <a:srgbClr val="333333"/>
                </a:solidFill>
                <a:ea typeface="MS Gothic"/>
              </a:rPr>
              <a:t>(): </a:t>
            </a:r>
            <a:r>
              <a:rPr lang="en-US" sz="2200" i="1" dirty="0">
                <a:solidFill>
                  <a:srgbClr val="333333"/>
                </a:solidFill>
                <a:ea typeface="MS Gothic"/>
              </a:rPr>
              <a:t>Returns an array of all the values of this property. This method is used to access multi-value </a:t>
            </a:r>
            <a:r>
              <a:rPr lang="en-US" sz="2200" i="1" dirty="0" smtClean="0">
                <a:solidFill>
                  <a:srgbClr val="333333"/>
                </a:solidFill>
                <a:ea typeface="MS Gothic"/>
              </a:rPr>
              <a:t>properties.</a:t>
            </a:r>
          </a:p>
          <a:p>
            <a:pPr marL="342900" indent="-342900">
              <a:lnSpc>
                <a:spcPct val="100000"/>
              </a:lnSpc>
              <a:buSzPct val="25000"/>
              <a:buFont typeface="Wingdings" charset="2"/>
              <a:buChar char="u"/>
            </a:pPr>
            <a:r>
              <a:rPr lang="fr-FR" sz="2200" b="1" i="1" dirty="0" err="1">
                <a:solidFill>
                  <a:srgbClr val="333333"/>
                </a:solidFill>
                <a:ea typeface="MS Gothic"/>
              </a:rPr>
              <a:t>getString</a:t>
            </a:r>
            <a:r>
              <a:rPr lang="en-US" sz="2200" b="1" i="1" dirty="0" smtClean="0">
                <a:solidFill>
                  <a:srgbClr val="333333"/>
                </a:solidFill>
                <a:ea typeface="MS Gothic"/>
              </a:rPr>
              <a:t>() </a:t>
            </a:r>
            <a:r>
              <a:rPr lang="en-US" sz="2200" b="1" i="1" dirty="0">
                <a:solidFill>
                  <a:srgbClr val="333333"/>
                </a:solidFill>
                <a:ea typeface="MS Gothic"/>
              </a:rPr>
              <a:t>: </a:t>
            </a:r>
            <a:r>
              <a:rPr lang="en-US" sz="2200" i="1" dirty="0">
                <a:solidFill>
                  <a:srgbClr val="333333"/>
                </a:solidFill>
                <a:ea typeface="MS Gothic"/>
              </a:rPr>
              <a:t>Returns a String representation of the value of this property. A shortcut for </a:t>
            </a:r>
            <a:r>
              <a:rPr lang="en-US" sz="2200" i="1" dirty="0" err="1">
                <a:solidFill>
                  <a:srgbClr val="333333"/>
                </a:solidFill>
                <a:ea typeface="MS Gothic"/>
              </a:rPr>
              <a:t>Property.getValue</a:t>
            </a:r>
            <a:r>
              <a:rPr lang="en-US" sz="2200" i="1" dirty="0">
                <a:solidFill>
                  <a:srgbClr val="333333"/>
                </a:solidFill>
                <a:ea typeface="MS Gothic"/>
              </a:rPr>
              <a:t>().</a:t>
            </a:r>
            <a:r>
              <a:rPr lang="en-US" sz="2200" i="1" dirty="0" err="1">
                <a:solidFill>
                  <a:srgbClr val="333333"/>
                </a:solidFill>
                <a:ea typeface="MS Gothic"/>
              </a:rPr>
              <a:t>getString</a:t>
            </a:r>
            <a:r>
              <a:rPr lang="en-US" sz="2200" i="1" dirty="0">
                <a:solidFill>
                  <a:srgbClr val="333333"/>
                </a:solidFill>
                <a:ea typeface="MS Gothic"/>
              </a:rPr>
              <a:t>(</a:t>
            </a:r>
            <a:r>
              <a:rPr lang="en-US" sz="2200" i="1" dirty="0" smtClean="0">
                <a:solidFill>
                  <a:srgbClr val="333333"/>
                </a:solidFill>
                <a:ea typeface="MS Gothic"/>
              </a:rPr>
              <a:t>)</a:t>
            </a:r>
            <a:r>
              <a:rPr lang="en-US" sz="2200" b="1" i="1" dirty="0">
                <a:solidFill>
                  <a:srgbClr val="333333"/>
                </a:solidFill>
                <a:ea typeface="MS Gothic"/>
              </a:rPr>
              <a:t>.</a:t>
            </a:r>
          </a:p>
          <a:p>
            <a:pPr marL="342900" indent="-342900">
              <a:lnSpc>
                <a:spcPct val="100000"/>
              </a:lnSpc>
              <a:buSzPct val="25000"/>
              <a:buFont typeface="Wingdings" charset="2"/>
              <a:buChar char="u"/>
            </a:pPr>
            <a:r>
              <a:rPr lang="nl-NL" sz="2200" b="1" i="1" dirty="0" err="1">
                <a:solidFill>
                  <a:srgbClr val="333333"/>
                </a:solidFill>
                <a:ea typeface="MS Gothic"/>
              </a:rPr>
              <a:t>getStream</a:t>
            </a:r>
            <a:r>
              <a:rPr lang="nl-NL" sz="2200" b="1" i="1" dirty="0">
                <a:solidFill>
                  <a:srgbClr val="333333"/>
                </a:solidFill>
                <a:ea typeface="MS Gothic"/>
              </a:rPr>
              <a:t>()/</a:t>
            </a:r>
            <a:r>
              <a:rPr lang="nl-NL" sz="2200" b="1" i="1" dirty="0" err="1">
                <a:solidFill>
                  <a:srgbClr val="333333"/>
                </a:solidFill>
                <a:ea typeface="MS Gothic"/>
              </a:rPr>
              <a:t>getLong</a:t>
            </a:r>
            <a:r>
              <a:rPr lang="nl-NL" sz="2200" b="1" i="1" dirty="0">
                <a:solidFill>
                  <a:srgbClr val="333333"/>
                </a:solidFill>
                <a:ea typeface="MS Gothic"/>
              </a:rPr>
              <a:t>()/</a:t>
            </a:r>
            <a:r>
              <a:rPr lang="nl-NL" sz="2200" b="1" i="1" dirty="0" err="1">
                <a:solidFill>
                  <a:srgbClr val="333333"/>
                </a:solidFill>
                <a:ea typeface="MS Gothic"/>
              </a:rPr>
              <a:t>getDouble</a:t>
            </a:r>
            <a:r>
              <a:rPr lang="nl-NL" sz="2200" b="1" i="1" dirty="0">
                <a:solidFill>
                  <a:srgbClr val="333333"/>
                </a:solidFill>
                <a:ea typeface="MS Gothic"/>
              </a:rPr>
              <a:t>()/</a:t>
            </a:r>
            <a:r>
              <a:rPr lang="nl-NL" sz="2200" b="1" i="1" dirty="0" err="1">
                <a:solidFill>
                  <a:srgbClr val="333333"/>
                </a:solidFill>
                <a:ea typeface="MS Gothic"/>
              </a:rPr>
              <a:t>getDate</a:t>
            </a:r>
            <a:r>
              <a:rPr lang="nl-NL" sz="2200" b="1" i="1" dirty="0">
                <a:solidFill>
                  <a:srgbClr val="333333"/>
                </a:solidFill>
                <a:ea typeface="MS Gothic"/>
              </a:rPr>
              <a:t>()/</a:t>
            </a:r>
            <a:r>
              <a:rPr lang="nl-NL" sz="2200" b="1" i="1" dirty="0" err="1">
                <a:solidFill>
                  <a:srgbClr val="333333"/>
                </a:solidFill>
                <a:ea typeface="MS Gothic"/>
              </a:rPr>
              <a:t>getBoolean</a:t>
            </a:r>
            <a:r>
              <a:rPr lang="nl-NL" sz="2200" b="1" i="1" dirty="0">
                <a:solidFill>
                  <a:srgbClr val="333333"/>
                </a:solidFill>
                <a:ea typeface="MS Gothic"/>
              </a:rPr>
              <a:t>()/</a:t>
            </a:r>
            <a:r>
              <a:rPr lang="nl-NL" sz="2200" b="1" i="1" dirty="0" err="1">
                <a:solidFill>
                  <a:srgbClr val="333333"/>
                </a:solidFill>
                <a:ea typeface="MS Gothic"/>
              </a:rPr>
              <a:t>getNode</a:t>
            </a:r>
            <a:r>
              <a:rPr lang="nl-NL" sz="2200" b="1" i="1" dirty="0" smtClean="0">
                <a:solidFill>
                  <a:srgbClr val="333333"/>
                </a:solidFill>
                <a:ea typeface="MS Gothic"/>
              </a:rPr>
              <a:t>(</a:t>
            </a:r>
            <a:r>
              <a:rPr lang="en-US" sz="2200" b="1" i="1" dirty="0" smtClean="0">
                <a:solidFill>
                  <a:srgbClr val="333333"/>
                </a:solidFill>
                <a:ea typeface="MS Gothic"/>
              </a:rPr>
              <a:t>):</a:t>
            </a:r>
            <a:r>
              <a:rPr lang="en-US" sz="2200" i="1" dirty="0">
                <a:solidFill>
                  <a:srgbClr val="333333"/>
                </a:solidFill>
                <a:ea typeface="MS Gothic"/>
              </a:rPr>
              <a:t> </a:t>
            </a:r>
            <a:r>
              <a:rPr lang="en-US" sz="2200" i="1" dirty="0" smtClean="0">
                <a:solidFill>
                  <a:srgbClr val="333333"/>
                </a:solidFill>
                <a:ea typeface="MS Gothic"/>
              </a:rPr>
              <a:t>Same than above for the corresponding type.</a:t>
            </a:r>
          </a:p>
          <a:p>
            <a:pPr marL="342900" indent="-342900">
              <a:lnSpc>
                <a:spcPct val="100000"/>
              </a:lnSpc>
              <a:buSzPct val="25000"/>
              <a:buFont typeface="Wingdings" charset="2"/>
              <a:buChar char="u"/>
            </a:pPr>
            <a:r>
              <a:rPr lang="fr-FR" sz="2200" b="1" i="1" dirty="0" err="1">
                <a:solidFill>
                  <a:srgbClr val="333333"/>
                </a:solidFill>
                <a:ea typeface="MS Gothic"/>
              </a:rPr>
              <a:t>getType</a:t>
            </a:r>
            <a:r>
              <a:rPr lang="fr-FR" sz="2200" b="1" i="1" dirty="0" smtClean="0">
                <a:solidFill>
                  <a:srgbClr val="333333"/>
                </a:solidFill>
                <a:ea typeface="MS Gothic"/>
              </a:rPr>
              <a:t>(</a:t>
            </a:r>
            <a:r>
              <a:rPr lang="en-US" sz="2200" b="1" i="1" dirty="0" smtClean="0">
                <a:solidFill>
                  <a:srgbClr val="333333"/>
                </a:solidFill>
                <a:ea typeface="MS Gothic"/>
              </a:rPr>
              <a:t>)</a:t>
            </a:r>
            <a:r>
              <a:rPr lang="en-US" sz="2200" b="1" i="1" dirty="0">
                <a:solidFill>
                  <a:srgbClr val="333333"/>
                </a:solidFill>
                <a:ea typeface="MS Gothic"/>
              </a:rPr>
              <a:t>: </a:t>
            </a:r>
            <a:r>
              <a:rPr lang="en-US" sz="2200" i="1" dirty="0">
                <a:solidFill>
                  <a:srgbClr val="333333"/>
                </a:solidFill>
                <a:ea typeface="MS Gothic"/>
              </a:rPr>
              <a:t>Returns the type of this </a:t>
            </a:r>
            <a:r>
              <a:rPr lang="en-US" sz="2200" i="1" dirty="0" smtClean="0">
                <a:solidFill>
                  <a:srgbClr val="333333"/>
                </a:solidFill>
                <a:ea typeface="MS Gothic"/>
              </a:rPr>
              <a:t>Property.</a:t>
            </a:r>
          </a:p>
        </p:txBody>
      </p:sp>
    </p:spTree>
    <p:extLst>
      <p:ext uri="{BB962C8B-B14F-4D97-AF65-F5344CB8AC3E}">
        <p14:creationId xmlns:p14="http://schemas.microsoft.com/office/powerpoint/2010/main" val="21639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6784</TotalTime>
  <Words>6535</Words>
  <Application>Microsoft Macintosh PowerPoint</Application>
  <PresentationFormat>Personnalisé</PresentationFormat>
  <Paragraphs>795</Paragraphs>
  <Slides>68</Slides>
  <Notes>67</Notes>
  <HiddenSlides>0</HiddenSlides>
  <MMClips>0</MMClips>
  <ScaleCrop>false</ScaleCrop>
  <HeadingPairs>
    <vt:vector size="4" baseType="variant">
      <vt:variant>
        <vt:lpstr>Thème</vt:lpstr>
      </vt:variant>
      <vt:variant>
        <vt:i4>3</vt:i4>
      </vt:variant>
      <vt:variant>
        <vt:lpstr>Titres des diapositives</vt:lpstr>
      </vt:variant>
      <vt:variant>
        <vt:i4>68</vt:i4>
      </vt:variant>
    </vt:vector>
  </HeadingPairs>
  <TitlesOfParts>
    <vt:vector size="71"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200</cp:revision>
  <dcterms:modified xsi:type="dcterms:W3CDTF">2013-03-20T14:33:07Z</dcterms:modified>
</cp:coreProperties>
</file>