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8"/>
  </p:notesMasterIdLst>
  <p:sldIdLst>
    <p:sldId id="256" r:id="rId4"/>
    <p:sldId id="287" r:id="rId5"/>
    <p:sldId id="268" r:id="rId6"/>
    <p:sldId id="379" r:id="rId7"/>
    <p:sldId id="380" r:id="rId8"/>
    <p:sldId id="381" r:id="rId9"/>
    <p:sldId id="383" r:id="rId10"/>
    <p:sldId id="270" r:id="rId11"/>
    <p:sldId id="387" r:id="rId12"/>
    <p:sldId id="386" r:id="rId13"/>
    <p:sldId id="388" r:id="rId14"/>
    <p:sldId id="389" r:id="rId15"/>
    <p:sldId id="390" r:id="rId16"/>
    <p:sldId id="391" r:id="rId17"/>
    <p:sldId id="297" r:id="rId18"/>
    <p:sldId id="278" r:id="rId19"/>
    <p:sldId id="298" r:id="rId20"/>
    <p:sldId id="396" r:id="rId21"/>
    <p:sldId id="299" r:id="rId22"/>
    <p:sldId id="393" r:id="rId23"/>
    <p:sldId id="395" r:id="rId24"/>
    <p:sldId id="394" r:id="rId25"/>
    <p:sldId id="397" r:id="rId26"/>
    <p:sldId id="288" r:id="rId27"/>
    <p:sldId id="392" r:id="rId28"/>
    <p:sldId id="398" r:id="rId29"/>
    <p:sldId id="289" r:id="rId30"/>
    <p:sldId id="304" r:id="rId31"/>
    <p:sldId id="295" r:id="rId32"/>
    <p:sldId id="296" r:id="rId33"/>
    <p:sldId id="294" r:id="rId34"/>
    <p:sldId id="305" r:id="rId35"/>
    <p:sldId id="308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82" r:id="rId46"/>
    <p:sldId id="307" r:id="rId4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7" d="100"/>
          <a:sy n="77" d="100"/>
        </p:scale>
        <p:origin x="-1520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0"/>
            <a:ext cx="11160125" cy="5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Sample Users:</a:t>
            </a:r>
            <a:endParaRPr lang="en-US" sz="2000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Jack </a:t>
            </a:r>
            <a:r>
              <a:rPr lang="en-US" sz="2000" dirty="0" smtClean="0">
                <a:solidFill>
                  <a:srgbClr val="4C4C4C"/>
                </a:solidFill>
              </a:rPr>
              <a:t>Miller: A </a:t>
            </a:r>
            <a:r>
              <a:rPr lang="en-US" sz="2000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dirty="0" smtClean="0">
                <a:solidFill>
                  <a:srgbClr val="4C4C4C"/>
                </a:solidFill>
              </a:rPr>
              <a:t>IDE.</a:t>
            </a:r>
            <a:endParaRPr lang="en-US" sz="2000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James </a:t>
            </a:r>
            <a:r>
              <a:rPr lang="en-US" sz="2000" dirty="0" smtClean="0">
                <a:solidFill>
                  <a:srgbClr val="4C4C4C"/>
                </a:solidFill>
              </a:rPr>
              <a:t>Davis: An </a:t>
            </a:r>
            <a:r>
              <a:rPr lang="en-US" sz="2000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dirty="0" err="1">
                <a:solidFill>
                  <a:srgbClr val="4C4C4C"/>
                </a:solidFill>
              </a:rPr>
              <a:t>backoffice</a:t>
            </a:r>
            <a:r>
              <a:rPr lang="en-US" sz="2000" dirty="0">
                <a:solidFill>
                  <a:srgbClr val="4C4C4C"/>
                </a:solidFill>
              </a:rPr>
              <a:t> </a:t>
            </a:r>
            <a:r>
              <a:rPr lang="en-US" sz="2000" dirty="0" smtClean="0">
                <a:solidFill>
                  <a:srgbClr val="4C4C4C"/>
                </a:solidFill>
              </a:rPr>
              <a:t>access.</a:t>
            </a:r>
            <a:endParaRPr lang="en-US" sz="2000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Mary </a:t>
            </a:r>
            <a:r>
              <a:rPr lang="en-US" sz="2000" dirty="0" smtClean="0">
                <a:solidFill>
                  <a:srgbClr val="4C4C4C"/>
                </a:solidFill>
              </a:rPr>
              <a:t>Williams: A </a:t>
            </a:r>
            <a:r>
              <a:rPr lang="en-US" sz="2000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dirty="0" smtClean="0">
                <a:solidFill>
                  <a:srgbClr val="4C4C4C"/>
                </a:solidFill>
              </a:rPr>
              <a:t>site.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John Smith: An </a:t>
            </a:r>
            <a:r>
              <a:rPr lang="en-US" sz="2000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dirty="0" smtClean="0">
                <a:solidFill>
                  <a:srgbClr val="4C4C4C"/>
                </a:solidFill>
              </a:rPr>
              <a:t>organization.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All have the same default password: “</a:t>
            </a:r>
            <a:r>
              <a:rPr lang="en-US" sz="2000" dirty="0" err="1" smtClean="0">
                <a:solidFill>
                  <a:srgbClr val="4C4C4C"/>
                </a:solidFill>
              </a:rPr>
              <a:t>gtn</a:t>
            </a:r>
            <a:r>
              <a:rPr lang="en-US" sz="2000" dirty="0" smtClean="0">
                <a:solidFill>
                  <a:srgbClr val="4C4C4C"/>
                </a:solidFill>
              </a:rPr>
              <a:t>”.</a:t>
            </a: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3" y="3203772"/>
            <a:ext cx="6682092" cy="34540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" y="1187549"/>
            <a:ext cx="967244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Address: http:</a:t>
            </a:r>
            <a:r>
              <a:rPr lang="en-GB" sz="2000" dirty="0">
                <a:solidFill>
                  <a:srgbClr val="4C4C4C"/>
                </a:solidFill>
              </a:rPr>
              <a:t>//localhost:8080/portal/acme/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1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0" y="5062975"/>
            <a:ext cx="10692631" cy="9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Address: http</a:t>
            </a:r>
            <a:r>
              <a:rPr lang="en-GB" sz="2000" dirty="0">
                <a:solidFill>
                  <a:srgbClr val="4C4C4C"/>
                </a:solidFill>
              </a:rPr>
              <a:t>://localhost:8080/</a:t>
            </a:r>
            <a:r>
              <a:rPr lang="en-GB" sz="2000" dirty="0" smtClean="0">
                <a:solidFill>
                  <a:srgbClr val="4C4C4C"/>
                </a:solidFill>
              </a:rPr>
              <a:t>portal/acme/</a:t>
            </a:r>
            <a:endParaRPr lang="en-GB" sz="20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668933"/>
            <a:ext cx="10020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Admin Tool Bar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5688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The Admin Tool Bar contains menu entries for: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Sites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Dashboard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Editor, where you can edit the current page and site.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User Name with account and language preferences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Platform Preferences and Settings, using </a:t>
            </a:r>
            <a:r>
              <a:rPr lang="en-GB" sz="2000" dirty="0" err="1" smtClean="0">
                <a:solidFill>
                  <a:srgbClr val="4C4C4C"/>
                </a:solidFill>
              </a:rPr>
              <a:t>eXo’s</a:t>
            </a:r>
            <a:r>
              <a:rPr lang="en-GB" sz="2000" dirty="0" smtClean="0">
                <a:solidFill>
                  <a:srgbClr val="4C4C4C"/>
                </a:solidFill>
              </a:rPr>
              <a:t> ready-to-use applications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2" y="1187549"/>
            <a:ext cx="10836647" cy="12668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0" y="3059757"/>
            <a:ext cx="10441160" cy="51623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36246" y="4355901"/>
            <a:ext cx="2160240" cy="432048"/>
          </a:xfrm>
          <a:prstGeom prst="wedgeRoundRectCallout">
            <a:avLst>
              <a:gd name="adj1" fmla="val -45721"/>
              <a:gd name="adj2" fmla="val -2259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Admin Tool Bar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69"/>
            <a:ext cx="4784066" cy="713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Select your public site, for the current site you can directly open a page</a:t>
            </a:r>
            <a:endParaRPr lang="fr-FR" sz="2000" dirty="0" smtClean="0">
              <a:solidFill>
                <a:srgbClr val="4C4C4C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95486" y="2555701"/>
            <a:ext cx="10081120" cy="3124448"/>
            <a:chOff x="395486" y="3203773"/>
            <a:chExt cx="10081120" cy="3124448"/>
          </a:xfrm>
        </p:grpSpPr>
        <p:grpSp>
          <p:nvGrpSpPr>
            <p:cNvPr id="6" name="Grouper 5"/>
            <p:cNvGrpSpPr/>
            <p:nvPr/>
          </p:nvGrpSpPr>
          <p:grpSpPr>
            <a:xfrm>
              <a:off x="3131790" y="3203773"/>
              <a:ext cx="4608512" cy="3124448"/>
              <a:chOff x="1259582" y="3635821"/>
              <a:chExt cx="3403600" cy="2692400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582" y="3635821"/>
                <a:ext cx="3403600" cy="2692400"/>
              </a:xfrm>
              <a:prstGeom prst="rect">
                <a:avLst/>
              </a:prstGeom>
            </p:spPr>
          </p:pic>
          <p:sp>
            <p:nvSpPr>
              <p:cNvPr id="4" name="Rectangle à coins arrondis 3"/>
              <p:cNvSpPr/>
              <p:nvPr/>
            </p:nvSpPr>
            <p:spPr bwMode="auto">
              <a:xfrm>
                <a:off x="1403598" y="4067869"/>
                <a:ext cx="1080120" cy="1008112"/>
              </a:xfrm>
              <a:prstGeom prst="roundRect">
                <a:avLst>
                  <a:gd name="adj" fmla="val 9949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ymbol" charset="2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à coins arrondis 9"/>
              <p:cNvSpPr/>
              <p:nvPr/>
            </p:nvSpPr>
            <p:spPr bwMode="auto">
              <a:xfrm>
                <a:off x="2915766" y="4859957"/>
                <a:ext cx="1440160" cy="1296144"/>
              </a:xfrm>
              <a:prstGeom prst="roundRect">
                <a:avLst>
                  <a:gd name="adj" fmla="val 9949"/>
                </a:avLst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ymbol" charset="2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3971" name="Text Box 2"/>
            <p:cNvSpPr txBox="1">
              <a:spLocks noChangeArrowheads="1"/>
            </p:cNvSpPr>
            <p:nvPr/>
          </p:nvSpPr>
          <p:spPr bwMode="auto">
            <a:xfrm>
              <a:off x="8172350" y="3347789"/>
              <a:ext cx="2304256" cy="720080"/>
            </a:xfrm>
            <a:prstGeom prst="wedgeRoundRectCallout">
              <a:avLst>
                <a:gd name="adj1" fmla="val -99418"/>
                <a:gd name="adj2" fmla="val 20270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63" indent="-255588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63" algn="l"/>
                  <a:tab pos="715963" algn="l"/>
                  <a:tab pos="1173163" algn="l"/>
                  <a:tab pos="1630363" algn="l"/>
                  <a:tab pos="2087563" algn="l"/>
                  <a:tab pos="2544763" algn="l"/>
                  <a:tab pos="3001963" algn="l"/>
                  <a:tab pos="3459163" algn="l"/>
                  <a:tab pos="3916363" algn="l"/>
                  <a:tab pos="4373563" algn="l"/>
                  <a:tab pos="4830763" algn="l"/>
                  <a:tab pos="5287963" algn="l"/>
                  <a:tab pos="5745163" algn="l"/>
                  <a:tab pos="6202363" algn="l"/>
                  <a:tab pos="6659563" algn="l"/>
                  <a:tab pos="7116763" algn="l"/>
                  <a:tab pos="7573963" algn="l"/>
                  <a:tab pos="8031163" algn="l"/>
                  <a:tab pos="8488363" algn="l"/>
                  <a:tab pos="8945563" algn="l"/>
                  <a:tab pos="9402763" algn="l"/>
                </a:tabLst>
              </a:pPr>
              <a:r>
                <a:rPr lang="en-GB" sz="2000" b="1" dirty="0" smtClean="0">
                  <a:solidFill>
                    <a:srgbClr val="4C4C4C"/>
                  </a:solidFill>
                </a:rPr>
                <a:t>Navigation of the site “acme”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95486" y="4139877"/>
              <a:ext cx="2376264" cy="432048"/>
            </a:xfrm>
            <a:prstGeom prst="wedgeRoundRectCallout">
              <a:avLst>
                <a:gd name="adj1" fmla="val 79427"/>
                <a:gd name="adj2" fmla="val -7709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63" indent="-255588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63" algn="l"/>
                  <a:tab pos="715963" algn="l"/>
                  <a:tab pos="1173163" algn="l"/>
                  <a:tab pos="1630363" algn="l"/>
                  <a:tab pos="2087563" algn="l"/>
                  <a:tab pos="2544763" algn="l"/>
                  <a:tab pos="3001963" algn="l"/>
                  <a:tab pos="3459163" algn="l"/>
                  <a:tab pos="3916363" algn="l"/>
                  <a:tab pos="4373563" algn="l"/>
                  <a:tab pos="4830763" algn="l"/>
                  <a:tab pos="5287963" algn="l"/>
                  <a:tab pos="5745163" algn="l"/>
                  <a:tab pos="6202363" algn="l"/>
                  <a:tab pos="6659563" algn="l"/>
                  <a:tab pos="7116763" algn="l"/>
                  <a:tab pos="7573963" algn="l"/>
                  <a:tab pos="8031163" algn="l"/>
                  <a:tab pos="8488363" algn="l"/>
                  <a:tab pos="8945563" algn="l"/>
                  <a:tab pos="9402763" algn="l"/>
                </a:tabLst>
              </a:pPr>
              <a:r>
                <a:rPr lang="en-GB" sz="2000" b="1" dirty="0" smtClean="0">
                  <a:solidFill>
                    <a:srgbClr val="4C4C4C"/>
                  </a:solidFill>
                </a:rPr>
                <a:t>All available sites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67494" y="125955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Personal Gadgets, which are private to each user.</a:t>
            </a:r>
            <a:endParaRPr lang="fr-FR" sz="2000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4" y="2210127"/>
            <a:ext cx="10936022" cy="35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62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You can edit the layout of the current page, add new pages, edit the site layout and modify the navigation. We will see more about this later.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827534" y="4643933"/>
            <a:ext cx="9793088" cy="2019300"/>
            <a:chOff x="827534" y="4643933"/>
            <a:chExt cx="9793088" cy="20193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34" y="4643933"/>
              <a:ext cx="6019800" cy="2019300"/>
            </a:xfrm>
            <a:prstGeom prst="rect">
              <a:avLst/>
            </a:prstGeom>
          </p:spPr>
        </p:pic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7668294" y="5364013"/>
              <a:ext cx="2952328" cy="792088"/>
            </a:xfrm>
            <a:prstGeom prst="wedgeRoundRectCallout">
              <a:avLst>
                <a:gd name="adj1" fmla="val -101053"/>
                <a:gd name="adj2" fmla="val 3334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63" indent="-255588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63" algn="l"/>
                  <a:tab pos="715963" algn="l"/>
                  <a:tab pos="1173163" algn="l"/>
                  <a:tab pos="1630363" algn="l"/>
                  <a:tab pos="2087563" algn="l"/>
                  <a:tab pos="2544763" algn="l"/>
                  <a:tab pos="3001963" algn="l"/>
                  <a:tab pos="3459163" algn="l"/>
                  <a:tab pos="3916363" algn="l"/>
                  <a:tab pos="4373563" algn="l"/>
                  <a:tab pos="4830763" algn="l"/>
                  <a:tab pos="5287963" algn="l"/>
                  <a:tab pos="5745163" algn="l"/>
                  <a:tab pos="6202363" algn="l"/>
                  <a:tab pos="6659563" algn="l"/>
                  <a:tab pos="7116763" algn="l"/>
                  <a:tab pos="7573963" algn="l"/>
                  <a:tab pos="8031163" algn="l"/>
                  <a:tab pos="8488363" algn="l"/>
                  <a:tab pos="8945563" algn="l"/>
                  <a:tab pos="9402763" algn="l"/>
                </a:tabLst>
              </a:pPr>
              <a:r>
                <a:rPr lang="en-GB" sz="2000" b="1" dirty="0" smtClean="0">
                  <a:solidFill>
                    <a:srgbClr val="4C4C4C"/>
                  </a:solidFill>
                </a:rPr>
                <a:t>Layout and navigation of the current site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 bwMode="auto">
            <a:xfrm>
              <a:off x="5076006" y="5724053"/>
              <a:ext cx="1512168" cy="864096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ymbol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755526" y="2195661"/>
            <a:ext cx="9937104" cy="2592288"/>
            <a:chOff x="755526" y="2195661"/>
            <a:chExt cx="9937104" cy="259228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26" y="2195661"/>
              <a:ext cx="6134100" cy="2171700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 bwMode="auto">
            <a:xfrm>
              <a:off x="5220022" y="3059757"/>
              <a:ext cx="1368152" cy="1224136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ymbol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7596286" y="2627709"/>
              <a:ext cx="2952328" cy="792088"/>
            </a:xfrm>
            <a:prstGeom prst="wedgeRoundRectCallout">
              <a:avLst>
                <a:gd name="adj1" fmla="val -98759"/>
                <a:gd name="adj2" fmla="val 3334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63" indent="-255588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63" algn="l"/>
                  <a:tab pos="715963" algn="l"/>
                  <a:tab pos="1173163" algn="l"/>
                  <a:tab pos="1630363" algn="l"/>
                  <a:tab pos="2087563" algn="l"/>
                  <a:tab pos="2544763" algn="l"/>
                  <a:tab pos="3001963" algn="l"/>
                  <a:tab pos="3459163" algn="l"/>
                  <a:tab pos="3916363" algn="l"/>
                  <a:tab pos="4373563" algn="l"/>
                  <a:tab pos="4830763" algn="l"/>
                  <a:tab pos="5287963" algn="l"/>
                  <a:tab pos="5745163" algn="l"/>
                  <a:tab pos="6202363" algn="l"/>
                  <a:tab pos="6659563" algn="l"/>
                  <a:tab pos="7116763" algn="l"/>
                  <a:tab pos="7573963" algn="l"/>
                  <a:tab pos="8031163" algn="l"/>
                  <a:tab pos="8488363" algn="l"/>
                  <a:tab pos="8945563" algn="l"/>
                  <a:tab pos="9402763" algn="l"/>
                </a:tabLst>
              </a:pPr>
              <a:r>
                <a:rPr lang="en-GB" sz="2000" b="1" dirty="0" smtClean="0">
                  <a:solidFill>
                    <a:srgbClr val="4C4C4C"/>
                  </a:solidFill>
                </a:rPr>
                <a:t>Layout and SEO of the current page. 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7740302" y="3995861"/>
              <a:ext cx="2952328" cy="792088"/>
            </a:xfrm>
            <a:prstGeom prst="wedgeRoundRectCallout">
              <a:avLst>
                <a:gd name="adj1" fmla="val -92450"/>
                <a:gd name="adj2" fmla="val -3933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46800" rIns="72000" bIns="46800"/>
            <a:lstStyle/>
            <a:p>
              <a:pPr marL="258763" indent="-255588" hangingPunct="1">
                <a:lnSpc>
                  <a:spcPct val="92000"/>
                </a:lnSpc>
                <a:spcAft>
                  <a:spcPts val="1425"/>
                </a:spcAft>
                <a:buSzPct val="70000"/>
                <a:tabLst>
                  <a:tab pos="258763" algn="l"/>
                  <a:tab pos="715963" algn="l"/>
                  <a:tab pos="1173163" algn="l"/>
                  <a:tab pos="1630363" algn="l"/>
                  <a:tab pos="2087563" algn="l"/>
                  <a:tab pos="2544763" algn="l"/>
                  <a:tab pos="3001963" algn="l"/>
                  <a:tab pos="3459163" algn="l"/>
                  <a:tab pos="3916363" algn="l"/>
                  <a:tab pos="4373563" algn="l"/>
                  <a:tab pos="4830763" algn="l"/>
                  <a:tab pos="5287963" algn="l"/>
                  <a:tab pos="5745163" algn="l"/>
                  <a:tab pos="6202363" algn="l"/>
                  <a:tab pos="6659563" algn="l"/>
                  <a:tab pos="7116763" algn="l"/>
                  <a:tab pos="7573963" algn="l"/>
                  <a:tab pos="8031163" algn="l"/>
                  <a:tab pos="8488363" algn="l"/>
                  <a:tab pos="8945563" algn="l"/>
                  <a:tab pos="9402763" algn="l"/>
                </a:tabLst>
              </a:pPr>
              <a:r>
                <a:rPr lang="en-GB" sz="2000" b="1" dirty="0" smtClean="0">
                  <a:solidFill>
                    <a:srgbClr val="4C4C4C"/>
                  </a:solidFill>
                </a:rPr>
                <a:t>Add a new page to the current site.</a:t>
              </a:r>
              <a:endParaRPr lang="en-GB" sz="2000" b="1" dirty="0">
                <a:solidFill>
                  <a:srgbClr val="4C4C4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Discovery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5760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By clicking on the user name you can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Modify some user data</a:t>
            </a:r>
            <a:endParaRPr lang="en-GB" sz="2000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Change the user language preference</a:t>
            </a:r>
            <a:endParaRPr lang="en-GB" sz="2000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Log out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8" y="1187548"/>
            <a:ext cx="10369152" cy="5126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782" y="1835621"/>
            <a:ext cx="6840760" cy="22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88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19" r="30542" b="39883"/>
          <a:stretch/>
        </p:blipFill>
        <p:spPr>
          <a:xfrm>
            <a:off x="107454" y="3110525"/>
            <a:ext cx="6552000" cy="3261600"/>
          </a:xfrm>
          <a:prstGeom prst="rect">
            <a:avLst/>
          </a:prstGeom>
        </p:spPr>
      </p:pic>
      <p:grpSp>
        <p:nvGrpSpPr>
          <p:cNvPr id="15" name="Grouper 14"/>
          <p:cNvGrpSpPr/>
          <p:nvPr/>
        </p:nvGrpSpPr>
        <p:grpSpPr>
          <a:xfrm>
            <a:off x="4211910" y="1043533"/>
            <a:ext cx="6786488" cy="2160240"/>
            <a:chOff x="4211910" y="899517"/>
            <a:chExt cx="6786488" cy="216024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998" y="899517"/>
              <a:ext cx="5994400" cy="1727200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 bwMode="auto">
            <a:xfrm>
              <a:off x="5436046" y="1475581"/>
              <a:ext cx="1296144" cy="432048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ymbol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Connecteur en arc 3"/>
            <p:cNvCxnSpPr>
              <a:stCxn id="6" idx="1"/>
            </p:cNvCxnSpPr>
            <p:nvPr/>
          </p:nvCxnSpPr>
          <p:spPr bwMode="auto">
            <a:xfrm rot="10800000" flipV="1">
              <a:off x="4211910" y="1691605"/>
              <a:ext cx="1224136" cy="1368152"/>
            </a:xfrm>
            <a:prstGeom prst="curvedConnector2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48435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479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eXo Platform is available in French and English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Anonymous / public site: </a:t>
            </a:r>
            <a:br>
              <a:rPr lang="en-GB" sz="2000" dirty="0" smtClean="0">
                <a:solidFill>
                  <a:srgbClr val="4C4C4C"/>
                </a:solidFill>
              </a:rPr>
            </a:br>
            <a:r>
              <a:rPr lang="en-GB" sz="2000" dirty="0" smtClean="0">
                <a:solidFill>
                  <a:srgbClr val="4C4C4C"/>
                </a:solidFill>
              </a:rPr>
              <a:t>the language </a:t>
            </a:r>
            <a:r>
              <a:rPr lang="en-GB" sz="2000" dirty="0">
                <a:solidFill>
                  <a:srgbClr val="4C4C4C"/>
                </a:solidFill>
              </a:rPr>
              <a:t>choice is </a:t>
            </a:r>
            <a:br>
              <a:rPr lang="en-GB" sz="2000" dirty="0">
                <a:solidFill>
                  <a:srgbClr val="4C4C4C"/>
                </a:solidFill>
              </a:rPr>
            </a:br>
            <a:r>
              <a:rPr lang="en-GB" sz="2000" dirty="0">
                <a:solidFill>
                  <a:srgbClr val="4C4C4C"/>
                </a:solidFill>
              </a:rPr>
              <a:t>stored in the </a:t>
            </a:r>
            <a:r>
              <a:rPr lang="en-GB" sz="2000" dirty="0" smtClean="0">
                <a:solidFill>
                  <a:srgbClr val="4C4C4C"/>
                </a:solidFill>
              </a:rPr>
              <a:t>temporary session</a:t>
            </a:r>
            <a:r>
              <a:rPr lang="en-GB" sz="2000" dirty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After login: The choice is stored in </a:t>
            </a:r>
            <a:br>
              <a:rPr lang="en-GB" sz="2000" dirty="0" smtClean="0">
                <a:solidFill>
                  <a:srgbClr val="4C4C4C"/>
                </a:solidFill>
              </a:rPr>
            </a:br>
            <a:r>
              <a:rPr lang="en-GB" sz="2000" dirty="0" smtClean="0">
                <a:solidFill>
                  <a:srgbClr val="4C4C4C"/>
                </a:solidFill>
              </a:rPr>
              <a:t>the user preferences.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Language Preferences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99717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64360"/>
          <a:stretch/>
        </p:blipFill>
        <p:spPr>
          <a:xfrm>
            <a:off x="7236246" y="3059757"/>
            <a:ext cx="3235912" cy="1728192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8" name="Grouper 17"/>
          <p:cNvGrpSpPr/>
          <p:nvPr/>
        </p:nvGrpSpPr>
        <p:grpSpPr>
          <a:xfrm>
            <a:off x="395486" y="4283893"/>
            <a:ext cx="6696744" cy="2375272"/>
            <a:chOff x="395486" y="4283893"/>
            <a:chExt cx="6696744" cy="237527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486" y="4931965"/>
              <a:ext cx="5994400" cy="1727200"/>
            </a:xfrm>
            <a:prstGeom prst="rect">
              <a:avLst/>
            </a:prstGeom>
          </p:spPr>
        </p:pic>
        <p:sp>
          <p:nvSpPr>
            <p:cNvPr id="7" name="Rectangle à coins arrondis 6"/>
            <p:cNvSpPr/>
            <p:nvPr/>
          </p:nvSpPr>
          <p:spPr bwMode="auto">
            <a:xfrm>
              <a:off x="3347814" y="5508029"/>
              <a:ext cx="1584176" cy="432048"/>
            </a:xfrm>
            <a:prstGeom prst="roundRect">
              <a:avLst>
                <a:gd name="adj" fmla="val 9949"/>
              </a:avLst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ymbol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Connecteur en arc 7"/>
            <p:cNvCxnSpPr>
              <a:stCxn id="7" idx="3"/>
            </p:cNvCxnSpPr>
            <p:nvPr/>
          </p:nvCxnSpPr>
          <p:spPr bwMode="auto">
            <a:xfrm flipV="1">
              <a:off x="4931990" y="4283893"/>
              <a:ext cx="2160240" cy="1440160"/>
            </a:xfrm>
            <a:prstGeom prst="curvedConnector3">
              <a:avLst>
                <a:gd name="adj1" fmla="val 50000"/>
              </a:avLst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14" name="Connecteur en arc 13"/>
          <p:cNvCxnSpPr/>
          <p:nvPr/>
        </p:nvCxnSpPr>
        <p:spPr bwMode="auto">
          <a:xfrm>
            <a:off x="3203798" y="3635821"/>
            <a:ext cx="3888432" cy="36004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532484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10110378" cy="219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err="1" smtClean="0">
                <a:solidFill>
                  <a:srgbClr val="4C4C4C"/>
                </a:solidFill>
              </a:rPr>
              <a:t>eXo’s</a:t>
            </a:r>
            <a:r>
              <a:rPr lang="en-GB" sz="2000" dirty="0" smtClean="0">
                <a:solidFill>
                  <a:srgbClr val="4C4C4C"/>
                </a:solidFill>
              </a:rPr>
              <a:t> internal applications are available and top right corner. </a:t>
            </a: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You have access to settings, administration and monitoring tools.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rgbClr val="4C4C4C"/>
                </a:solidFill>
              </a:rPr>
              <a:t>The choice of applications depend on the user profile. Different users have access to different applications.</a:t>
            </a:r>
            <a:endParaRPr lang="en-GB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Platform Settings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38" y="3275781"/>
            <a:ext cx="5872399" cy="34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03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Personal Dashboard and Gadgets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Live user interface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Accessible in Dashboards, </a:t>
            </a:r>
            <a:r>
              <a:rPr lang="en-US" sz="2000" dirty="0" err="1" smtClean="0">
                <a:solidFill>
                  <a:srgbClr val="4C4C4C"/>
                </a:solidFill>
              </a:rPr>
              <a:t>WebOS</a:t>
            </a:r>
            <a:r>
              <a:rPr lang="en-US" sz="2000" dirty="0" smtClean="0">
                <a:solidFill>
                  <a:srgbClr val="4C4C4C"/>
                </a:solidFill>
              </a:rPr>
              <a:t> or using a Gadget Wrapper (later more about this)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Many implementations : Google Gadget standard in GateIn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>
                <a:solidFill>
                  <a:srgbClr val="4C4C4C"/>
                </a:solidFill>
              </a:rPr>
              <a:t>Embeddable chunk of HTML and </a:t>
            </a:r>
            <a:r>
              <a:rPr lang="en-US" sz="2000" dirty="0" err="1">
                <a:solidFill>
                  <a:srgbClr val="4C4C4C"/>
                </a:solidFill>
              </a:rPr>
              <a:t>Javascript</a:t>
            </a:r>
            <a:r>
              <a:rPr lang="en-US" sz="2000" dirty="0">
                <a:solidFill>
                  <a:srgbClr val="4C4C4C"/>
                </a:solidFill>
              </a:rPr>
              <a:t>, defined in a standard XML file.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99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7749"/>
            <a:ext cx="11160125" cy="3585934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96286" y="4643933"/>
            <a:ext cx="3024336" cy="792088"/>
          </a:xfrm>
          <a:prstGeom prst="wedgeRoundRectCallout">
            <a:avLst>
              <a:gd name="adj1" fmla="val 42123"/>
              <a:gd name="adj2" fmla="val -1483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Add gadgets from the gadget directory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0116565" y="3563813"/>
            <a:ext cx="1043559" cy="288032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470" y="4355901"/>
            <a:ext cx="4032448" cy="720080"/>
          </a:xfrm>
          <a:prstGeom prst="wedgeRoundRectCallout">
            <a:avLst>
              <a:gd name="adj1" fmla="val -28230"/>
              <a:gd name="adj2" fmla="val -1734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Click for edit the name of a tab of John Smith’s dashboard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148" y="3275781"/>
            <a:ext cx="2051522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76006" y="2267669"/>
            <a:ext cx="3672408" cy="504056"/>
          </a:xfrm>
          <a:prstGeom prst="wedgeRoundRectCallout">
            <a:avLst>
              <a:gd name="adj1" fmla="val 808"/>
              <a:gd name="adj2" fmla="val 2837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Minimize, maximize, delete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87774" y="3275781"/>
            <a:ext cx="2304256" cy="432048"/>
          </a:xfrm>
          <a:prstGeom prst="wedgeRoundRectCallout">
            <a:avLst>
              <a:gd name="adj1" fmla="val -72096"/>
              <a:gd name="adj2" fmla="val -292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Create a new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164238" y="971525"/>
            <a:ext cx="2808312" cy="720080"/>
          </a:xfrm>
          <a:prstGeom prst="wedgeRoundRectCallout">
            <a:avLst>
              <a:gd name="adj1" fmla="val 48155"/>
              <a:gd name="adj2" fmla="val 22764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Personal dashboard of John Smith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462" y="1043533"/>
            <a:ext cx="2304256" cy="432048"/>
          </a:xfrm>
          <a:prstGeom prst="wedgeRoundRectCallout">
            <a:avLst>
              <a:gd name="adj1" fmla="val 11672"/>
              <a:gd name="adj2" fmla="val 3979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Create a new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259582" y="2987749"/>
            <a:ext cx="827386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9540502" y="2987749"/>
            <a:ext cx="899394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6588174" y="3923853"/>
            <a:ext cx="683370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2195686" y="3275781"/>
            <a:ext cx="314946" cy="2160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428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Internal gadgets are stored on the eXo server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62" y="683493"/>
            <a:ext cx="3352800" cy="5918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87774" y="1259557"/>
            <a:ext cx="3384376" cy="792088"/>
          </a:xfrm>
          <a:prstGeom prst="wedgeRoundRectCallout">
            <a:avLst>
              <a:gd name="adj1" fmla="val 88777"/>
              <a:gd name="adj2" fmla="val -4146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Only for external gadgets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7596286" y="1187549"/>
            <a:ext cx="2592288" cy="43204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707854" y="3635821"/>
            <a:ext cx="2952328" cy="792088"/>
          </a:xfrm>
          <a:prstGeom prst="wedgeRoundRectCallout">
            <a:avLst>
              <a:gd name="adj1" fmla="val 86483"/>
              <a:gd name="adj2" fmla="val -436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Drag a gadget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7812310" y="3131765"/>
            <a:ext cx="2304256" cy="115212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4" y="2267669"/>
            <a:ext cx="2161581" cy="720527"/>
          </a:xfrm>
          <a:prstGeom prst="rect">
            <a:avLst/>
          </a:prstGeom>
        </p:spPr>
      </p:pic>
      <p:cxnSp>
        <p:nvCxnSpPr>
          <p:cNvPr id="13" name="Connecteur en arc 12"/>
          <p:cNvCxnSpPr/>
          <p:nvPr/>
        </p:nvCxnSpPr>
        <p:spPr bwMode="auto">
          <a:xfrm flipV="1">
            <a:off x="2627734" y="2339677"/>
            <a:ext cx="4536504" cy="360040"/>
          </a:xfrm>
          <a:prstGeom prst="curvedConnector3">
            <a:avLst>
              <a:gd name="adj1" fmla="val 57465"/>
            </a:avLst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70175"/>
            <a:ext cx="8124369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External gadgets are stored on other servers. You need an Internet connection.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You need to enter or copy a complete URL which points to an XML file.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dirty="0" smtClean="0">
                <a:solidFill>
                  <a:srgbClr val="333333"/>
                </a:solidFill>
              </a:rPr>
              <a:t>Requirement: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Java  SDK 6 (For </a:t>
            </a:r>
            <a:r>
              <a:rPr lang="en-US" sz="2000" dirty="0" err="1" smtClean="0">
                <a:solidFill>
                  <a:srgbClr val="4C4C4C"/>
                </a:solidFill>
              </a:rPr>
              <a:t>eXo</a:t>
            </a:r>
            <a:r>
              <a:rPr lang="en-US" sz="2000" dirty="0" smtClean="0">
                <a:solidFill>
                  <a:srgbClr val="4C4C4C"/>
                </a:solidFill>
              </a:rPr>
              <a:t> Portal it was Java 5)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Image Discovery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380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Start the portal</a:t>
            </a:r>
            <a:endParaRPr lang="en-GB" sz="2800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Create a directory $TRAINING_HOME and unzip eXoPlatform-3.5.2.zip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Search for the binary subfolder: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...\eXoPlatform-3.5.2\bin\tomcat6-bundle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In command line, launch: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Linux / Mac OS : ./</a:t>
            </a:r>
            <a:r>
              <a:rPr lang="en-GB" sz="2000" dirty="0" err="1" smtClean="0">
                <a:solidFill>
                  <a:schemeClr val="tx1"/>
                </a:solidFill>
              </a:rPr>
              <a:t>start_eXo.sh</a:t>
            </a:r>
            <a:r>
              <a:rPr lang="en-GB" sz="2000" dirty="0" smtClean="0">
                <a:solidFill>
                  <a:schemeClr val="tx1"/>
                </a:solidFill>
              </a:rPr>
              <a:t> run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Windows : </a:t>
            </a:r>
            <a:r>
              <a:rPr lang="en-GB" sz="2000" dirty="0" err="1" smtClean="0">
                <a:solidFill>
                  <a:schemeClr val="tx1"/>
                </a:solidFill>
              </a:rPr>
              <a:t>start_eXo</a:t>
            </a:r>
            <a:r>
              <a:rPr lang="en-GB" sz="2000" dirty="0" smtClean="0">
                <a:solidFill>
                  <a:schemeClr val="tx1"/>
                </a:solidFill>
              </a:rPr>
              <a:t> run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Wait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Watch the </a:t>
            </a:r>
            <a:r>
              <a:rPr lang="en-GB" sz="1800" dirty="0" err="1" smtClean="0">
                <a:solidFill>
                  <a:schemeClr val="tx1"/>
                </a:solidFill>
              </a:rPr>
              <a:t>startup</a:t>
            </a:r>
            <a:r>
              <a:rPr lang="en-GB" sz="1800" dirty="0" smtClean="0">
                <a:solidFill>
                  <a:schemeClr val="tx1"/>
                </a:solidFill>
              </a:rPr>
              <a:t> messages.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The </a:t>
            </a:r>
            <a:r>
              <a:rPr lang="en-GB" sz="1800" dirty="0" err="1" smtClean="0">
                <a:solidFill>
                  <a:schemeClr val="tx1"/>
                </a:solidFill>
              </a:rPr>
              <a:t>startup</a:t>
            </a:r>
            <a:r>
              <a:rPr lang="en-GB" sz="1800" dirty="0" smtClean="0">
                <a:solidFill>
                  <a:schemeClr val="tx1"/>
                </a:solidFill>
              </a:rPr>
              <a:t> is finished when you see “INFO: Server </a:t>
            </a:r>
            <a:r>
              <a:rPr lang="en-GB" sz="1800" dirty="0" err="1" smtClean="0">
                <a:solidFill>
                  <a:schemeClr val="tx1"/>
                </a:solidFill>
              </a:rPr>
              <a:t>startup</a:t>
            </a:r>
            <a:r>
              <a:rPr lang="en-GB" sz="1800" dirty="0" smtClean="0">
                <a:solidFill>
                  <a:schemeClr val="tx1"/>
                </a:solidFill>
              </a:rPr>
              <a:t> in 71219 ms”.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smtClean="0">
                <a:solidFill>
                  <a:schemeClr val="tx1"/>
                </a:solidFill>
              </a:rPr>
              <a:t>Open this </a:t>
            </a:r>
            <a:r>
              <a:rPr lang="en-GB" sz="2000" dirty="0" smtClean="0">
                <a:solidFill>
                  <a:schemeClr val="tx1"/>
                </a:solidFill>
              </a:rPr>
              <a:t>page in </a:t>
            </a:r>
            <a:r>
              <a:rPr lang="en-GB" sz="2000" smtClean="0">
                <a:solidFill>
                  <a:schemeClr val="tx1"/>
                </a:solidFill>
              </a:rPr>
              <a:t>a browser: </a:t>
            </a:r>
            <a:r>
              <a:rPr lang="en-GB" sz="2000" dirty="0" smtClean="0">
                <a:solidFill>
                  <a:schemeClr val="tx1"/>
                </a:solidFill>
              </a:rPr>
              <a:t>http://localhost:8080/portal/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How to stop eXo platform</a:t>
            </a:r>
            <a:endParaRPr lang="en-GB" sz="2800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To stop the server, simply type </a:t>
            </a:r>
            <a:r>
              <a:rPr lang="en-US" sz="2000" dirty="0" err="1" smtClean="0">
                <a:solidFill>
                  <a:schemeClr val="tx1"/>
                </a:solidFill>
              </a:rPr>
              <a:t>Ctrl+C</a:t>
            </a:r>
            <a:r>
              <a:rPr lang="en-US" sz="2000" dirty="0" smtClean="0">
                <a:solidFill>
                  <a:schemeClr val="tx1"/>
                </a:solidFill>
              </a:rPr>
              <a:t> from the console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You can also use : ./</a:t>
            </a:r>
            <a:r>
              <a:rPr lang="en-US" sz="2000" dirty="0" err="1" smtClean="0">
                <a:solidFill>
                  <a:schemeClr val="tx1"/>
                </a:solidFill>
              </a:rPr>
              <a:t>stop_eXo.sh</a:t>
            </a:r>
            <a:r>
              <a:rPr lang="en-US" sz="2000" dirty="0" smtClean="0">
                <a:solidFill>
                  <a:schemeClr val="tx1"/>
                </a:solidFill>
              </a:rPr>
              <a:t> stop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To re-init and get the default configuration (starting from scratch):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Unzip again in order to get a fresh eXo installation.</a:t>
            </a: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Settings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Switch to Acme Website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Before logging in, change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Log in as </a:t>
            </a:r>
            <a:r>
              <a:rPr lang="en-GB" sz="2000" dirty="0">
                <a:solidFill>
                  <a:schemeClr val="tx1"/>
                </a:solidFill>
              </a:rPr>
              <a:t>M</a:t>
            </a:r>
            <a:r>
              <a:rPr lang="en-GB" sz="2000" dirty="0" smtClean="0">
                <a:solidFill>
                  <a:schemeClr val="tx1"/>
                </a:solidFill>
              </a:rPr>
              <a:t>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Change the language for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Change her email address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rgbClr val="333333"/>
                </a:solidFill>
              </a:rPr>
              <a:t>Dashboard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Log in as “</a:t>
            </a:r>
            <a:r>
              <a:rPr lang="en-GB" sz="2000" dirty="0" err="1" smtClean="0">
                <a:solidFill>
                  <a:schemeClr val="tx1"/>
                </a:solidFill>
              </a:rPr>
              <a:t>mary</a:t>
            </a:r>
            <a:r>
              <a:rPr lang="en-GB" sz="2000" dirty="0" smtClean="0">
                <a:solidFill>
                  <a:schemeClr val="tx1"/>
                </a:solidFill>
              </a:rPr>
              <a:t>” (password: </a:t>
            </a:r>
            <a:r>
              <a:rPr lang="en-GB" sz="2000" dirty="0" err="1" smtClean="0">
                <a:solidFill>
                  <a:schemeClr val="tx1"/>
                </a:solidFill>
              </a:rPr>
              <a:t>gtn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Create two dashboards tabs with different names and drag gadgets to it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Log in as “john” (password: </a:t>
            </a:r>
            <a:r>
              <a:rPr lang="en-GB" sz="2000" dirty="0" err="1" smtClean="0">
                <a:solidFill>
                  <a:schemeClr val="tx1"/>
                </a:solidFill>
              </a:rPr>
              <a:t>gtn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Verify that his dashboard is empty (remember that the dashboard is personal)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Create a dashboard for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http://shazingo.com/lig/lg/142002.xml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If not otherwise stated, in all following exercises of this training use “john”.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Organisation Model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Components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Users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Groups 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Authentication and Authorization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Generalized model for the platform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By default: Database storage (Hibernate)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Possible: Directory storage (LDAP), Microsoft Active Directory, or a custom system.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82" y="2121951"/>
            <a:ext cx="4464494" cy="262221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96086" y="1043533"/>
            <a:ext cx="4320480" cy="504056"/>
          </a:xfrm>
          <a:prstGeom prst="wedgeRoundRectCallout">
            <a:avLst>
              <a:gd name="adj1" fmla="val -3576"/>
              <a:gd name="adj2" fmla="val 2601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Access to user organisation tools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7236246" y="2555701"/>
            <a:ext cx="1872208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Membership are identical with roles: manager, validator, editor.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Membership are shared among all groups.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When a user is added to a group she or he must be assigned with a membership to that group.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The asterisk “*” stands for “all memberships”.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3" y="971525"/>
            <a:ext cx="11160125" cy="6060788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 bwMode="auto">
          <a:xfrm>
            <a:off x="3491830" y="1043533"/>
            <a:ext cx="2232248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32190" y="1043533"/>
            <a:ext cx="2736304" cy="720080"/>
          </a:xfrm>
          <a:prstGeom prst="wedgeRoundRectCallout">
            <a:avLst>
              <a:gd name="adj1" fmla="val -86685"/>
              <a:gd name="adj2" fmla="val 1631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Add or modify memberships tab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016" y="5580037"/>
            <a:ext cx="1979662" cy="792088"/>
          </a:xfrm>
          <a:prstGeom prst="wedgeRoundRectCallout">
            <a:avLst>
              <a:gd name="adj1" fmla="val 101490"/>
              <a:gd name="adj2" fmla="val -330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For adding and 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203798" y="4931965"/>
            <a:ext cx="4752528" cy="1944216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9612510" y="2267669"/>
            <a:ext cx="432048" cy="187220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676406" y="5147989"/>
            <a:ext cx="2232248" cy="792088"/>
          </a:xfrm>
          <a:prstGeom prst="wedgeRoundRectCallout">
            <a:avLst>
              <a:gd name="adj1" fmla="val 5299"/>
              <a:gd name="adj2" fmla="val -1789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M</a:t>
            </a:r>
            <a:r>
              <a:rPr lang="en-GB" sz="2000" b="1" dirty="0" smtClean="0">
                <a:solidFill>
                  <a:srgbClr val="4C4C4C"/>
                </a:solidFill>
              </a:rPr>
              <a:t>odify memberships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84" y="2051645"/>
            <a:ext cx="7992888" cy="4864767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 bwMode="auto">
          <a:xfrm>
            <a:off x="4441744" y="2123653"/>
            <a:ext cx="1800200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52471" y="2411685"/>
            <a:ext cx="1907654" cy="792088"/>
          </a:xfrm>
          <a:prstGeom prst="wedgeRoundRectCallout">
            <a:avLst>
              <a:gd name="adj1" fmla="val 13803"/>
              <a:gd name="adj2" fmla="val 1521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Edit or delete a user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4441744" y="3203773"/>
            <a:ext cx="936104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665880" y="4859957"/>
            <a:ext cx="4392488" cy="187220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10058368" y="4067869"/>
            <a:ext cx="864096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3577648" y="3779837"/>
            <a:ext cx="1728192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55526" y="2195661"/>
            <a:ext cx="2952328" cy="1080120"/>
          </a:xfrm>
          <a:prstGeom prst="wedgeRoundRectCallout">
            <a:avLst>
              <a:gd name="adj1" fmla="val 74477"/>
              <a:gd name="adj2" fmla="val 468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Add subgroup, modify or delete the current group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57368" y="4211885"/>
            <a:ext cx="2074423" cy="432048"/>
          </a:xfrm>
          <a:prstGeom prst="wedgeRoundRectCallout">
            <a:avLst>
              <a:gd name="adj1" fmla="val 73726"/>
              <a:gd name="adj2" fmla="val -616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Current group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73592" y="5219997"/>
            <a:ext cx="2074423" cy="792088"/>
          </a:xfrm>
          <a:prstGeom prst="wedgeRoundRectCallout">
            <a:avLst>
              <a:gd name="adj1" fmla="val 76991"/>
              <a:gd name="adj2" fmla="val 25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Add or edit a membership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6" y="1835621"/>
            <a:ext cx="4254500" cy="2095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25" y="3059757"/>
            <a:ext cx="5791200" cy="300990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 bwMode="auto">
          <a:xfrm>
            <a:off x="2411710" y="2267669"/>
            <a:ext cx="504056" cy="36004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Connecteur en arc 7"/>
          <p:cNvCxnSpPr>
            <a:stCxn id="7" idx="2"/>
          </p:cNvCxnSpPr>
          <p:nvPr/>
        </p:nvCxnSpPr>
        <p:spPr bwMode="auto">
          <a:xfrm rot="16200000" flipH="1">
            <a:off x="2897764" y="2393683"/>
            <a:ext cx="2304256" cy="2772308"/>
          </a:xfrm>
          <a:prstGeom prst="curvedConnector2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b="0" i="0" dirty="0" smtClean="0"/>
              <a:t>Improvement of productivity</a:t>
            </a:r>
          </a:p>
          <a:p>
            <a:pPr marL="584962" lvl="1" indent="-219361"/>
            <a:r>
              <a:rPr lang="en-US" b="0" i="0" dirty="0" smtClean="0"/>
              <a:t>Single Entry Point</a:t>
            </a:r>
          </a:p>
          <a:p>
            <a:pPr marL="584962" lvl="1" indent="-219361"/>
            <a:r>
              <a:rPr lang="en-US" b="0" i="0" dirty="0" smtClean="0"/>
              <a:t>Single Sign-On</a:t>
            </a:r>
          </a:p>
          <a:p>
            <a:pPr marL="584962" lvl="1" indent="-219361"/>
            <a:r>
              <a:rPr lang="en-US" b="0" i="0" dirty="0" smtClean="0"/>
              <a:t>Application Integration</a:t>
            </a:r>
          </a:p>
          <a:p>
            <a:pPr marL="219361" indent="-216749">
              <a:buNone/>
            </a:pPr>
            <a:r>
              <a:rPr lang="en-US" b="0" i="0" dirty="0" smtClean="0"/>
              <a:t>Resources leverage</a:t>
            </a:r>
          </a:p>
          <a:p>
            <a:pPr marL="584962" lvl="1" indent="-219361"/>
            <a:r>
              <a:rPr lang="en-US" b="0" i="0" dirty="0" smtClean="0"/>
              <a:t>Centralized User Management</a:t>
            </a:r>
          </a:p>
          <a:p>
            <a:pPr marL="584962" lvl="1" indent="-219361"/>
            <a:r>
              <a:rPr lang="en-US" b="0" i="0" dirty="0" smtClean="0"/>
              <a:t>Simplified Administration and Deployment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User Management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4" y="1547589"/>
            <a:ext cx="9423400" cy="3937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 bwMode="auto">
          <a:xfrm>
            <a:off x="827534" y="1691605"/>
            <a:ext cx="1872208" cy="79208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8820422" y="3419797"/>
            <a:ext cx="504056" cy="2016224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748414" y="6084093"/>
            <a:ext cx="1440160" cy="504056"/>
          </a:xfrm>
          <a:prstGeom prst="wedgeRoundRectCallout">
            <a:avLst>
              <a:gd name="adj1" fmla="val -23428"/>
              <a:gd name="adj2" fmla="val -1776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0" y="2411685"/>
            <a:ext cx="1079500" cy="2476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98" y="1403573"/>
            <a:ext cx="8974584" cy="5287255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8374" y="4931965"/>
            <a:ext cx="1944216" cy="1008112"/>
          </a:xfrm>
          <a:prstGeom prst="wedgeRoundRectCallout">
            <a:avLst>
              <a:gd name="adj1" fmla="val -23475"/>
              <a:gd name="adj2" fmla="val -1321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Three info blocs of the user profile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7668294" y="2339677"/>
            <a:ext cx="2448272" cy="1800200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1403598" y="1403573"/>
            <a:ext cx="4320480" cy="432048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588174" y="1187549"/>
            <a:ext cx="3456384" cy="504056"/>
          </a:xfrm>
          <a:prstGeom prst="wedgeRoundRectCallout">
            <a:avLst>
              <a:gd name="adj1" fmla="val -74254"/>
              <a:gd name="adj2" fmla="val 2387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>
                <a:solidFill>
                  <a:srgbClr val="4C4C4C"/>
                </a:solidFill>
              </a:rPr>
              <a:t>U</a:t>
            </a:r>
            <a:r>
              <a:rPr lang="en-GB" sz="2000" b="1" dirty="0" smtClean="0">
                <a:solidFill>
                  <a:srgbClr val="4C4C4C"/>
                </a:solidFill>
              </a:rPr>
              <a:t>ser management tabs</a:t>
            </a:r>
            <a:endParaRPr lang="en-GB" sz="2000" b="1" dirty="0">
              <a:solidFill>
                <a:srgbClr val="4C4C4C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323478" y="2843733"/>
            <a:ext cx="432048" cy="1944216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470" y="5436021"/>
            <a:ext cx="1080120" cy="504056"/>
          </a:xfrm>
          <a:prstGeom prst="wedgeRoundRectCallout">
            <a:avLst>
              <a:gd name="adj1" fmla="val -23428"/>
              <a:gd name="adj2" fmla="val -1776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46800" rIns="72000" bIns="4680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dirty="0" smtClean="0">
                <a:solidFill>
                  <a:srgbClr val="4C4C4C"/>
                </a:solidFill>
              </a:rPr>
              <a:t>Editing</a:t>
            </a:r>
            <a:endParaRPr lang="en-GB" sz="2000" b="1" dirty="0">
              <a:solidFill>
                <a:srgbClr val="4C4C4C"/>
              </a:solidFill>
            </a:endParaRPr>
          </a:p>
        </p:txBody>
      </p:sp>
      <p:cxnSp>
        <p:nvCxnSpPr>
          <p:cNvPr id="14" name="Connecteur en arc 13"/>
          <p:cNvCxnSpPr>
            <a:stCxn id="12" idx="0"/>
            <a:endCxn id="9" idx="1"/>
          </p:cNvCxnSpPr>
          <p:nvPr/>
        </p:nvCxnSpPr>
        <p:spPr bwMode="auto">
          <a:xfrm rot="5400000" flipH="1" flipV="1">
            <a:off x="359482" y="1799617"/>
            <a:ext cx="1224136" cy="864096"/>
          </a:xfrm>
          <a:prstGeom prst="curvedConnector2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General 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Name = ID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Every time you see a field asking for a group, membership or user name, you should think of an ID. Therefore, names cannot be modified. For end users, there is sometimes a second field </a:t>
            </a:r>
            <a:r>
              <a:rPr lang="en-US" sz="2000" dirty="0">
                <a:solidFill>
                  <a:schemeClr val="tx1"/>
                </a:solidFill>
              </a:rPr>
              <a:t>called „label“ which is used for the interface. You will see this usage of the „name“ field in other areas of eXo.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Case Sensitivity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63" lvl="0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Membership Type manager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This is the role of the manager of each group. Each group has to have one member with a role. The administrator who creates a group is automatically added to that group with the membership type “manager”.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Create a new member</a:t>
            </a:r>
            <a:endParaRPr lang="en-GB" sz="2800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Login as John.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Open the application “’Add Users” (Menu: Upper right corner)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Create a user called “</a:t>
            </a:r>
            <a:r>
              <a:rPr lang="en-US" sz="2000" dirty="0" err="1" smtClean="0">
                <a:solidFill>
                  <a:schemeClr val="tx1"/>
                </a:solidFill>
              </a:rPr>
              <a:t>elena</a:t>
            </a:r>
            <a:r>
              <a:rPr lang="en-US" sz="2000" dirty="0" smtClean="0">
                <a:solidFill>
                  <a:schemeClr val="tx1"/>
                </a:solidFill>
              </a:rPr>
              <a:t>”.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Manage users and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Open “Groups and roles</a:t>
            </a:r>
            <a:r>
              <a:rPr lang="en-US" sz="2000" dirty="0">
                <a:solidFill>
                  <a:schemeClr val="tx1"/>
                </a:solidFill>
              </a:rPr>
              <a:t>” (Menu: Upper right corner)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Create  a new subgroup in platform called “bike”.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6013" y="5422911"/>
            <a:ext cx="5035553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Q &amp; A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Why </a:t>
            </a:r>
            <a:r>
              <a:rPr lang="en-US" dirty="0" err="1" smtClean="0"/>
              <a:t>eXo</a:t>
            </a:r>
            <a:r>
              <a:rPr lang="en-US" dirty="0" smtClean="0"/>
              <a:t> Platform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584962" lvl="1" indent="-219361"/>
            <a:endParaRPr lang="en-US" b="0" i="0" dirty="0"/>
          </a:p>
          <a:p>
            <a:pPr marL="584962" lvl="1" indent="-219361"/>
            <a:r>
              <a:rPr lang="en-US" b="0" i="0" dirty="0" smtClean="0"/>
              <a:t>Respect for Standards</a:t>
            </a:r>
          </a:p>
          <a:p>
            <a:pPr marL="584962" lvl="1" indent="-219361"/>
            <a:r>
              <a:rPr lang="en-US" b="0" i="0" dirty="0" smtClean="0"/>
              <a:t>Professional Open Source</a:t>
            </a:r>
          </a:p>
          <a:p>
            <a:pPr marL="584962" lvl="1" indent="-219361"/>
            <a:r>
              <a:rPr lang="en-US" b="0" i="0" dirty="0" smtClean="0"/>
              <a:t>Integrated and Extensible</a:t>
            </a:r>
          </a:p>
          <a:p>
            <a:pPr marL="584962" lvl="1" indent="-219361"/>
            <a:r>
              <a:rPr lang="en-US" b="0" i="0" dirty="0"/>
              <a:t>C</a:t>
            </a:r>
            <a:r>
              <a:rPr lang="en-US" b="0" i="0" dirty="0" smtClean="0"/>
              <a:t>ustomer-driven innovation (ex: cloud IDE, web OS)</a:t>
            </a:r>
          </a:p>
          <a:p>
            <a:pPr marL="584962" lvl="1" indent="-219361"/>
            <a:r>
              <a:rPr lang="en-US" b="0" i="0" dirty="0" smtClean="0"/>
              <a:t>Flexible Roadmap</a:t>
            </a:r>
          </a:p>
          <a:p>
            <a:pPr marL="219361" indent="-216749">
              <a:buNone/>
            </a:pPr>
            <a:endParaRPr lang="en-US" b="0" i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3518" y="1979637"/>
            <a:ext cx="9867650" cy="482333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5" y="1403572"/>
            <a:ext cx="4893453" cy="46488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3" y="6061029"/>
            <a:ext cx="86722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67870"/>
            <a:ext cx="138499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2" y="5405217"/>
            <a:ext cx="117840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98499"/>
            <a:ext cx="129683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dirty="0" smtClean="0">
                <a:solidFill>
                  <a:srgbClr val="4C4C4C"/>
                </a:solidFill>
              </a:rPr>
              <a:t>Open the this address:</a:t>
            </a:r>
            <a:br>
              <a:rPr lang="en-GB" sz="1800" dirty="0" smtClean="0">
                <a:solidFill>
                  <a:srgbClr val="4C4C4C"/>
                </a:solidFill>
              </a:rPr>
            </a:br>
            <a:r>
              <a:rPr lang="en-GB" sz="1800" dirty="0" smtClean="0">
                <a:solidFill>
                  <a:srgbClr val="4C4C4C"/>
                </a:solidFill>
              </a:rPr>
              <a:t>http</a:t>
            </a:r>
            <a:r>
              <a:rPr lang="en-GB" sz="1800" dirty="0">
                <a:solidFill>
                  <a:srgbClr val="4C4C4C"/>
                </a:solidFill>
              </a:rPr>
              <a:t>://</a:t>
            </a:r>
            <a:r>
              <a:rPr lang="en-GB" sz="1800" dirty="0" smtClean="0">
                <a:solidFill>
                  <a:srgbClr val="4C4C4C"/>
                </a:solidFill>
              </a:rPr>
              <a:t>localhost:8080/portal/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dirty="0" smtClean="0">
                <a:solidFill>
                  <a:srgbClr val="4C4C4C"/>
                </a:solidFill>
              </a:rPr>
              <a:t>Forwards to the default portal:</a:t>
            </a:r>
            <a:br>
              <a:rPr lang="en-GB" sz="1800" dirty="0" smtClean="0">
                <a:solidFill>
                  <a:srgbClr val="4C4C4C"/>
                </a:solidFill>
              </a:rPr>
            </a:br>
            <a:r>
              <a:rPr lang="en-GB" sz="1800" dirty="0" smtClean="0">
                <a:solidFill>
                  <a:srgbClr val="4C4C4C"/>
                </a:solidFill>
              </a:rPr>
              <a:t>http</a:t>
            </a:r>
            <a:r>
              <a:rPr lang="en-GB" sz="1800" dirty="0">
                <a:solidFill>
                  <a:srgbClr val="4C4C4C"/>
                </a:solidFill>
              </a:rPr>
              <a:t>://</a:t>
            </a:r>
            <a:r>
              <a:rPr lang="en-GB" sz="1800" dirty="0" smtClean="0">
                <a:solidFill>
                  <a:srgbClr val="4C4C4C"/>
                </a:solidFill>
              </a:rPr>
              <a:t>localhost:8080/portal</a:t>
            </a:r>
            <a:br>
              <a:rPr lang="en-GB" sz="1800" dirty="0" smtClean="0">
                <a:solidFill>
                  <a:srgbClr val="4C4C4C"/>
                </a:solidFill>
              </a:rPr>
            </a:br>
            <a:r>
              <a:rPr lang="en-GB" sz="1800" i="1" dirty="0" smtClean="0">
                <a:solidFill>
                  <a:srgbClr val="4C4C4C"/>
                </a:solidFill>
              </a:rPr>
              <a:t>/</a:t>
            </a:r>
            <a:r>
              <a:rPr lang="en-GB" sz="1800" i="1" dirty="0">
                <a:solidFill>
                  <a:srgbClr val="4C4C4C"/>
                </a:solidFill>
              </a:rPr>
              <a:t>default/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52" y="2915741"/>
            <a:ext cx="7882026" cy="35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eXo Platform 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1143000"/>
            <a:ext cx="4381500" cy="5257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" y="1187549"/>
            <a:ext cx="9672446" cy="172819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54" y="3491805"/>
            <a:ext cx="9252471" cy="31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15487</TotalTime>
  <Words>1457</Words>
  <Application>Microsoft Macintosh PowerPoint</Application>
  <PresentationFormat>Personnalisé</PresentationFormat>
  <Paragraphs>314</Paragraphs>
  <Slides>44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44</vt:i4>
      </vt:variant>
    </vt:vector>
  </HeadingPairs>
  <TitlesOfParts>
    <vt:vector size="47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Why a portal ?</vt:lpstr>
      <vt:lpstr>Why eXo Platform ?</vt:lpstr>
      <vt:lpstr>Enterprise Portal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271</cp:revision>
  <dcterms:created xsi:type="dcterms:W3CDTF">2010-06-15T15:11:14Z</dcterms:created>
  <dcterms:modified xsi:type="dcterms:W3CDTF">2012-02-21T16:57:49Z</dcterms:modified>
</cp:coreProperties>
</file>