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  <p:sldMasterId id="2147483821" r:id="rId4"/>
  </p:sldMasterIdLst>
  <p:notesMasterIdLst>
    <p:notesMasterId r:id="rId38"/>
  </p:notesMasterIdLst>
  <p:sldIdLst>
    <p:sldId id="256" r:id="rId5"/>
    <p:sldId id="304" r:id="rId6"/>
    <p:sldId id="268" r:id="rId7"/>
    <p:sldId id="302" r:id="rId8"/>
    <p:sldId id="288" r:id="rId9"/>
    <p:sldId id="275" r:id="rId10"/>
    <p:sldId id="283" r:id="rId11"/>
    <p:sldId id="272" r:id="rId12"/>
    <p:sldId id="289" r:id="rId13"/>
    <p:sldId id="303" r:id="rId14"/>
    <p:sldId id="274" r:id="rId15"/>
    <p:sldId id="284" r:id="rId16"/>
    <p:sldId id="301" r:id="rId17"/>
    <p:sldId id="285" r:id="rId18"/>
    <p:sldId id="286" r:id="rId19"/>
    <p:sldId id="287" r:id="rId20"/>
    <p:sldId id="300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71" r:id="rId30"/>
    <p:sldId id="276" r:id="rId31"/>
    <p:sldId id="277" r:id="rId32"/>
    <p:sldId id="279" r:id="rId33"/>
    <p:sldId id="280" r:id="rId34"/>
    <p:sldId id="282" r:id="rId35"/>
    <p:sldId id="305" r:id="rId36"/>
    <p:sldId id="278" r:id="rId37"/>
  </p:sldIdLst>
  <p:sldSz cx="11160125" cy="7559675"/>
  <p:notesSz cx="7772400" cy="10058400"/>
  <p:defaultTextStyle>
    <a:defPPr>
      <a:defRPr lang="en-GB"/>
    </a:defPPr>
    <a:lvl1pPr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791" indent="-214277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654" indent="-209514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518" indent="-212689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382" indent="-211102" algn="l" defTabSz="457124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5612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2736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199858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6980" algn="l" defTabSz="914244" rtl="0" eaLnBrk="1" latinLnBrk="0" hangingPunct="1">
      <a:defRPr sz="23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83" autoAdjust="0"/>
  </p:normalViewPr>
  <p:slideViewPr>
    <p:cSldViewPr>
      <p:cViewPr varScale="1">
        <p:scale>
          <a:sx n="68" d="100"/>
          <a:sy n="68" d="100"/>
        </p:scale>
        <p:origin x="-968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25299" indent="-37468177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2808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9928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052" indent="-228560" algn="l" defTabSz="4571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5612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6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8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80" algn="l" defTabSz="457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27290" indent="-37470144"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14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294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44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586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146" algn="l"/>
                <a:tab pos="914294" algn="l"/>
                <a:tab pos="1371440" algn="l"/>
                <a:tab pos="1828586" algn="l"/>
                <a:tab pos="2285732" algn="l"/>
                <a:tab pos="2742880" algn="l"/>
                <a:tab pos="3200026" algn="l"/>
                <a:tab pos="3657172" algn="l"/>
                <a:tab pos="4114319" algn="l"/>
                <a:tab pos="4571466" algn="l"/>
                <a:tab pos="5028612" algn="l"/>
                <a:tab pos="5485758" algn="l"/>
                <a:tab pos="5942905" algn="l"/>
                <a:tab pos="6400052" algn="l"/>
                <a:tab pos="6857198" algn="l"/>
                <a:tab pos="7314344" algn="l"/>
                <a:tab pos="7771492" algn="l"/>
                <a:tab pos="8228638" algn="l"/>
                <a:tab pos="8685784" algn="l"/>
                <a:tab pos="9142931" algn="l"/>
              </a:tabLst>
              <a:defRPr sz="25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4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defTabSz="455137" eaLnBrk="1">
              <a:lnSpc>
                <a:spcPct val="98000"/>
              </a:lnSpc>
              <a:buFont typeface="Symbol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r" defTabSz="455137" eaLnBrk="1">
                <a:lnSpc>
                  <a:spcPct val="98000"/>
                </a:lnSpc>
                <a:buFont typeface="Symbol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6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37" eaLnBrk="1">
              <a:buFont typeface="Symbol" charset="0"/>
              <a:buNone/>
            </a:pPr>
            <a:endParaRPr lang="en-US">
              <a:solidFill>
                <a:prstClr val="white"/>
              </a:solidFill>
              <a:sym typeface="Helvetica Neue Light" charset="0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6" y="4776788"/>
            <a:ext cx="6210299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33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AD35EDD-1FEE-4FD2-B929-6096066949A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5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36A6F5D-E923-41C1-9228-36630D55006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5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19D723FD-9552-4F69-9192-896B5EE6EDD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29E8C92-C7E0-4C7B-98F1-11E51420D43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2BB3935-E35E-4FE2-AFEE-E6AEA4FB1D2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A23C87A4-3B8C-4291-816B-DC56F2A0D23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2CDED0C6-9DF1-478B-8B4C-916C279B5AD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DB16B96-28F3-4F85-B7CB-B363740620D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BD3AB14-E041-4B2A-8E7E-25195A0A156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358901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1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34143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347390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341440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4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24" indent="0" algn="ctr">
              <a:buNone/>
              <a:defRPr/>
            </a:lvl2pPr>
            <a:lvl3pPr marL="914244" indent="0" algn="ctr">
              <a:buNone/>
              <a:defRPr/>
            </a:lvl3pPr>
            <a:lvl4pPr marL="1371368" indent="0" algn="ctr">
              <a:buNone/>
              <a:defRPr/>
            </a:lvl4pPr>
            <a:lvl5pPr marL="1828491" indent="0" algn="ctr">
              <a:buNone/>
              <a:defRPr/>
            </a:lvl5pPr>
            <a:lvl6pPr marL="2285612" indent="0" algn="ctr">
              <a:buNone/>
              <a:defRPr/>
            </a:lvl6pPr>
            <a:lvl7pPr marL="2742736" indent="0" algn="ctr">
              <a:buNone/>
              <a:defRPr/>
            </a:lvl7pPr>
            <a:lvl8pPr marL="3199858" indent="0" algn="ctr">
              <a:buNone/>
              <a:defRPr/>
            </a:lvl8pPr>
            <a:lvl9pPr marL="36569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922CF0A-DD42-4B43-A955-016691216C7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4" y="485775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4" y="320357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4" indent="0">
              <a:buNone/>
              <a:defRPr sz="1800"/>
            </a:lvl2pPr>
            <a:lvl3pPr marL="914244" indent="0">
              <a:buNone/>
              <a:defRPr sz="1600"/>
            </a:lvl3pPr>
            <a:lvl4pPr marL="1371368" indent="0">
              <a:buNone/>
              <a:defRPr sz="1500"/>
            </a:lvl4pPr>
            <a:lvl5pPr marL="1828491" indent="0">
              <a:buNone/>
              <a:defRPr sz="1500"/>
            </a:lvl5pPr>
            <a:lvl6pPr marL="2285612" indent="0">
              <a:buNone/>
              <a:defRPr sz="1500"/>
            </a:lvl6pPr>
            <a:lvl7pPr marL="2742736" indent="0">
              <a:buNone/>
              <a:defRPr sz="1500"/>
            </a:lvl7pPr>
            <a:lvl8pPr marL="3199858" indent="0">
              <a:buNone/>
              <a:defRPr sz="1500"/>
            </a:lvl8pPr>
            <a:lvl9pPr marL="365698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11D59B14-D013-42D1-836B-3D9CE244BBC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6E8F03E-FC1D-428E-B811-5F20D0A99BB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88DB380-A881-4A82-89F3-52D02D2B61B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5" y="1768476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6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9B1925F1-E193-438D-9398-C0717F9899FA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EBB7955-3151-41A4-B823-5FA2DBC8513E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5FCBAF89-5569-424E-9EB2-A826342ED1F4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9914B9A-8963-443F-84FF-2E61ED15C69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8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10A8871-B1FA-4242-8EBA-F39E80AE8E43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5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A7CC3E5-C161-4999-BB06-AA7AD0B576C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5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2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2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24" indent="0">
              <a:buNone/>
              <a:defRPr sz="2000" b="1"/>
            </a:lvl2pPr>
            <a:lvl3pPr marL="914244" indent="0">
              <a:buNone/>
              <a:defRPr sz="1800" b="1"/>
            </a:lvl3pPr>
            <a:lvl4pPr marL="1371368" indent="0">
              <a:buNone/>
              <a:defRPr sz="1600" b="1"/>
            </a:lvl4pPr>
            <a:lvl5pPr marL="1828491" indent="0">
              <a:buNone/>
              <a:defRPr sz="1600" b="1"/>
            </a:lvl5pPr>
            <a:lvl6pPr marL="2285612" indent="0">
              <a:buNone/>
              <a:defRPr sz="1600" b="1"/>
            </a:lvl6pPr>
            <a:lvl7pPr marL="2742736" indent="0">
              <a:buNone/>
              <a:defRPr sz="1600" b="1"/>
            </a:lvl7pPr>
            <a:lvl8pPr marL="3199858" indent="0">
              <a:buNone/>
              <a:defRPr sz="1600" b="1"/>
            </a:lvl8pPr>
            <a:lvl9pPr marL="365698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717D61B-E075-4F83-864F-4C1484B4577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0E2C30E-1671-4488-A2A3-8E59AB52E16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2430DC9-CF95-4732-B9CC-B54D5C80AD25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7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2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43B3426-FE45-4B10-92B3-12F00CE10D8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6" y="5291140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6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24" indent="0">
              <a:buNone/>
              <a:defRPr sz="2800"/>
            </a:lvl2pPr>
            <a:lvl3pPr marL="914244" indent="0">
              <a:buNone/>
              <a:defRPr sz="2300"/>
            </a:lvl3pPr>
            <a:lvl4pPr marL="1371368" indent="0">
              <a:buNone/>
              <a:defRPr sz="2000"/>
            </a:lvl4pPr>
            <a:lvl5pPr marL="1828491" indent="0">
              <a:buNone/>
              <a:defRPr sz="2000"/>
            </a:lvl5pPr>
            <a:lvl6pPr marL="2285612" indent="0">
              <a:buNone/>
              <a:defRPr sz="2000"/>
            </a:lvl6pPr>
            <a:lvl7pPr marL="2742736" indent="0">
              <a:buNone/>
              <a:defRPr sz="2000"/>
            </a:lvl7pPr>
            <a:lvl8pPr marL="3199858" indent="0">
              <a:buNone/>
              <a:defRPr sz="2000"/>
            </a:lvl8pPr>
            <a:lvl9pPr marL="365698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6" y="5916613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24" indent="0">
              <a:buNone/>
              <a:defRPr sz="1200"/>
            </a:lvl2pPr>
            <a:lvl3pPr marL="914244" indent="0">
              <a:buNone/>
              <a:defRPr sz="1000"/>
            </a:lvl3pPr>
            <a:lvl4pPr marL="1371368" indent="0">
              <a:buNone/>
              <a:defRPr sz="900"/>
            </a:lvl4pPr>
            <a:lvl5pPr marL="1828491" indent="0">
              <a:buNone/>
              <a:defRPr sz="900"/>
            </a:lvl5pPr>
            <a:lvl6pPr marL="2285612" indent="0">
              <a:buNone/>
              <a:defRPr sz="900"/>
            </a:lvl6pPr>
            <a:lvl7pPr marL="2742736" indent="0">
              <a:buNone/>
              <a:defRPr sz="900"/>
            </a:lvl7pPr>
            <a:lvl8pPr marL="3199858" indent="0">
              <a:buNone/>
              <a:defRPr sz="900"/>
            </a:lvl8pPr>
            <a:lvl9pPr marL="365698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53FF9ADF-9006-473C-B789-6C83F2D34F5D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AE18EF74-8D13-4EB7-8106-071F55958770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50F5595-FD95-42C5-B33F-9A8C85EC31D2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5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62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191" indent="0" algn="ctr">
              <a:buNone/>
              <a:defRPr/>
            </a:lvl2pPr>
            <a:lvl3pPr marL="910361" indent="0" algn="ctr">
              <a:buNone/>
              <a:defRPr/>
            </a:lvl3pPr>
            <a:lvl4pPr marL="1365543" indent="0" algn="ctr">
              <a:buNone/>
              <a:defRPr/>
            </a:lvl4pPr>
            <a:lvl5pPr marL="1820713" indent="0" algn="ctr">
              <a:buNone/>
              <a:defRPr/>
            </a:lvl5pPr>
            <a:lvl6pPr marL="2275888" indent="0" algn="ctr">
              <a:buNone/>
              <a:defRPr/>
            </a:lvl6pPr>
            <a:lvl7pPr marL="2731063" indent="0" algn="ctr">
              <a:buNone/>
              <a:defRPr/>
            </a:lvl7pPr>
            <a:lvl8pPr marL="3186233" indent="0" algn="ctr">
              <a:buNone/>
              <a:defRPr/>
            </a:lvl8pPr>
            <a:lvl9pPr marL="3641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1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12" y="4857814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12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191" indent="0">
              <a:buNone/>
              <a:defRPr sz="1800"/>
            </a:lvl2pPr>
            <a:lvl3pPr marL="910361" indent="0">
              <a:buNone/>
              <a:defRPr sz="1600"/>
            </a:lvl3pPr>
            <a:lvl4pPr marL="1365543" indent="0">
              <a:buNone/>
              <a:defRPr sz="1500"/>
            </a:lvl4pPr>
            <a:lvl5pPr marL="1820713" indent="0">
              <a:buNone/>
              <a:defRPr sz="1500"/>
            </a:lvl5pPr>
            <a:lvl6pPr marL="2275888" indent="0">
              <a:buNone/>
              <a:defRPr sz="1500"/>
            </a:lvl6pPr>
            <a:lvl7pPr marL="2731063" indent="0">
              <a:buNone/>
              <a:defRPr sz="1500"/>
            </a:lvl7pPr>
            <a:lvl8pPr marL="3186233" indent="0">
              <a:buNone/>
              <a:defRPr sz="1500"/>
            </a:lvl8pPr>
            <a:lvl9pPr marL="364141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81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7" y="1358912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9" y="1358912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693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138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1610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605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81DEB101-BD45-4097-8462-967570CFFE47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900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445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57677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6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52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47" y="134147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25186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87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21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191" indent="0">
              <a:buNone/>
              <a:defRPr sz="2000" b="1"/>
            </a:lvl2pPr>
            <a:lvl3pPr marL="910361" indent="0">
              <a:buNone/>
              <a:defRPr sz="1800" b="1"/>
            </a:lvl3pPr>
            <a:lvl4pPr marL="1365543" indent="0">
              <a:buNone/>
              <a:defRPr sz="1600" b="1"/>
            </a:lvl4pPr>
            <a:lvl5pPr marL="1820713" indent="0">
              <a:buNone/>
              <a:defRPr sz="1600" b="1"/>
            </a:lvl5pPr>
            <a:lvl6pPr marL="2275888" indent="0">
              <a:buNone/>
              <a:defRPr sz="1600" b="1"/>
            </a:lvl6pPr>
            <a:lvl7pPr marL="2731063" indent="0">
              <a:buNone/>
              <a:defRPr sz="1600" b="1"/>
            </a:lvl7pPr>
            <a:lvl8pPr marL="3186233" indent="0">
              <a:buNone/>
              <a:defRPr sz="1600" b="1"/>
            </a:lvl8pPr>
            <a:lvl9pPr marL="3641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21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191" indent="0">
              <a:buNone/>
              <a:defRPr sz="2000" b="1"/>
            </a:lvl2pPr>
            <a:lvl3pPr marL="910361" indent="0">
              <a:buNone/>
              <a:defRPr sz="1800" b="1"/>
            </a:lvl3pPr>
            <a:lvl4pPr marL="1365543" indent="0">
              <a:buNone/>
              <a:defRPr sz="1600" b="1"/>
            </a:lvl4pPr>
            <a:lvl5pPr marL="1820713" indent="0">
              <a:buNone/>
              <a:defRPr sz="1600" b="1"/>
            </a:lvl5pPr>
            <a:lvl6pPr marL="2275888" indent="0">
              <a:buNone/>
              <a:defRPr sz="1600" b="1"/>
            </a:lvl6pPr>
            <a:lvl7pPr marL="2731063" indent="0">
              <a:buNone/>
              <a:defRPr sz="1600" b="1"/>
            </a:lvl7pPr>
            <a:lvl8pPr marL="3186233" indent="0">
              <a:buNone/>
              <a:defRPr sz="1600" b="1"/>
            </a:lvl8pPr>
            <a:lvl9pPr marL="3641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52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1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015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41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213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191" indent="0">
              <a:buNone/>
              <a:defRPr sz="1200"/>
            </a:lvl2pPr>
            <a:lvl3pPr marL="910361" indent="0">
              <a:buNone/>
              <a:defRPr sz="1000"/>
            </a:lvl3pPr>
            <a:lvl4pPr marL="1365543" indent="0">
              <a:buNone/>
              <a:defRPr sz="900"/>
            </a:lvl4pPr>
            <a:lvl5pPr marL="1820713" indent="0">
              <a:buNone/>
              <a:defRPr sz="900"/>
            </a:lvl5pPr>
            <a:lvl6pPr marL="2275888" indent="0">
              <a:buNone/>
              <a:defRPr sz="900"/>
            </a:lvl6pPr>
            <a:lvl7pPr marL="2731063" indent="0">
              <a:buNone/>
              <a:defRPr sz="900"/>
            </a:lvl7pPr>
            <a:lvl8pPr marL="3186233" indent="0">
              <a:buNone/>
              <a:defRPr sz="900"/>
            </a:lvl8pPr>
            <a:lvl9pPr marL="3641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3883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191" indent="0">
              <a:buNone/>
              <a:defRPr sz="2800"/>
            </a:lvl2pPr>
            <a:lvl3pPr marL="910361" indent="0">
              <a:buNone/>
              <a:defRPr sz="2300"/>
            </a:lvl3pPr>
            <a:lvl4pPr marL="1365543" indent="0">
              <a:buNone/>
              <a:defRPr sz="2000"/>
            </a:lvl4pPr>
            <a:lvl5pPr marL="1820713" indent="0">
              <a:buNone/>
              <a:defRPr sz="2000"/>
            </a:lvl5pPr>
            <a:lvl6pPr marL="2275888" indent="0">
              <a:buNone/>
              <a:defRPr sz="2000"/>
            </a:lvl6pPr>
            <a:lvl7pPr marL="2731063" indent="0">
              <a:buNone/>
              <a:defRPr sz="2000"/>
            </a:lvl7pPr>
            <a:lvl8pPr marL="3186233" indent="0">
              <a:buNone/>
              <a:defRPr sz="2000"/>
            </a:lvl8pPr>
            <a:lvl9pPr marL="364141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191" indent="0">
              <a:buNone/>
              <a:defRPr sz="1200"/>
            </a:lvl2pPr>
            <a:lvl3pPr marL="910361" indent="0">
              <a:buNone/>
              <a:defRPr sz="1000"/>
            </a:lvl3pPr>
            <a:lvl4pPr marL="1365543" indent="0">
              <a:buNone/>
              <a:defRPr sz="900"/>
            </a:lvl4pPr>
            <a:lvl5pPr marL="1820713" indent="0">
              <a:buNone/>
              <a:defRPr sz="900"/>
            </a:lvl5pPr>
            <a:lvl6pPr marL="2275888" indent="0">
              <a:buNone/>
              <a:defRPr sz="900"/>
            </a:lvl6pPr>
            <a:lvl7pPr marL="2731063" indent="0">
              <a:buNone/>
              <a:defRPr sz="900"/>
            </a:lvl7pPr>
            <a:lvl8pPr marL="3186233" indent="0">
              <a:buNone/>
              <a:defRPr sz="900"/>
            </a:lvl8pPr>
            <a:lvl9pPr marL="3641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634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3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4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78" y="26354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653396A5-591B-49B1-9FF2-63B1AA5267CF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7" y="1762526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3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38526F30-1652-4A4D-8851-D1CB6B5A444B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F42DC585-B266-463D-AF1A-E75F36822C8C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6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8" y="1762524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7" y="1768478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2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301627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124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244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368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491" algn="ctr" defTabSz="457124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791" indent="-319034" algn="l" defTabSz="457124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518" indent="-285702" algn="l" defTabSz="457124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246" indent="-212689" algn="l" defTabSz="457124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971" indent="-207929" algn="l" defTabSz="457124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699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823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943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067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189" indent="-209514" algn="l" defTabSz="457124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263527"/>
            <a:ext cx="10034587" cy="6032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358901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E115FDB0-A764-42E0-8E12-DBCD8BBA2598}" type="slidenum">
              <a:rPr lang="en-GB" sz="15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‹#›</a:t>
            </a:fld>
            <a:endParaRPr lang="en-GB" sz="15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90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124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244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368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491" algn="l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20" indent="-255544" algn="l" defTabSz="457124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893" indent="-261893" algn="l" defTabSz="457124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246" indent="-212689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1216" indent="-3695074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052" indent="-228560" algn="l" defTabSz="457124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124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244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368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491" algn="l" defTabSz="457124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301627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5" y="1768476"/>
            <a:ext cx="10034587" cy="4981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25" tIns="45712" rIns="91425" bIns="45712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2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425" tIns="45712" rIns="91425" bIns="45712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124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244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368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491" algn="ctr" defTabSz="45712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791" indent="-319034" algn="l" defTabSz="457124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518" indent="-285702" algn="l" defTabSz="457124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246" indent="-212689" algn="l" defTabSz="457124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8971" indent="-207929" algn="l" defTabSz="457124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0699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7823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4943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067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189" indent="-209514" algn="l" defTabSz="457124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2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0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62" y="263565"/>
            <a:ext cx="10034587" cy="6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62" y="1358912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55191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55191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915992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6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5191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0361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5543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0713" algn="l" defTabSz="45519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613" indent="-254463" algn="l" defTabSz="455191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60767" indent="-260767" algn="l" defTabSz="455191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1775" indent="-211784" algn="l" defTabSz="455191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50913" indent="-3679348" algn="l" defTabSz="455191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48297" indent="-227593" algn="l" defTabSz="455191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5191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0361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5543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0713" algn="l" defTabSz="455191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91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61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4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71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88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6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23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413" algn="l" defTabSz="4551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8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10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Benefits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Keywords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Use Java 5 annotation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Enable development of rich models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Benefits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Details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Object oriented programming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Add any method you need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Methods are invoked with an appropriate node type, enforced during the compilation.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Productivity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Code completion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Refactoring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13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285156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Concept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613696" cy="267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rgbClr val="000000"/>
                  </a:solidFill>
                  <a:latin typeface="Calibri"/>
                  <a:cs typeface="ＭＳ Ｐゴシック" pitchFamily="-109" charset="-128"/>
                </a:rPr>
                <a:t>Chromattic</a:t>
              </a:r>
              <a:r>
                <a:rPr lang="en-US" sz="1800" b="1" kern="0" dirty="0">
                  <a:solidFill>
                    <a:srgbClr val="000000"/>
                  </a:solidFill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endParaRPr lang="en-US" sz="1800" b="1" kern="0" dirty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613772" cy="267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Node type </a:t>
              </a:r>
              <a:r>
                <a:rPr lang="en-US" sz="1500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defs</a:t>
              </a:r>
              <a:endParaRPr lang="en-US" sz="1500" kern="0" dirty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Java</a:t>
              </a:r>
            </a:p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5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Object Lifecycle</a:t>
            </a: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9"/>
            <a:ext cx="5761053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 err="1">
                  <a:solidFill>
                    <a:sysClr val="windowText" lastClr="000000"/>
                  </a:solidFill>
                  <a:latin typeface="Calibri"/>
                  <a:ea typeface="+mn-ea"/>
                </a:rPr>
                <a:t>Chromattic</a:t>
              </a:r>
              <a:r>
                <a:rPr lang="en-US" sz="1800" b="1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962692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064031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7"/>
              <a:ext cx="1064031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962692" cy="374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3" y="1422384"/>
            <a:ext cx="10001320" cy="40011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Class Generation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9403" y="1279508"/>
            <a:ext cx="10001320" cy="400111"/>
          </a:xfrm>
          <a:prstGeom prst="rect">
            <a:avLst/>
          </a:prstGeom>
        </p:spPr>
        <p:txBody>
          <a:bodyPr wrap="square" lIns="91425" tIns="45712" rIns="91425" bIns="45712">
            <a:spAutoFit/>
          </a:bodyPr>
          <a:lstStyle/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4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File_Chromattic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.</a:t>
              </a:r>
              <a:b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</a:b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java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 err="1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lang="en-US" sz="1600" b="1" kern="0" dirty="0">
                  <a:solidFill>
                    <a:srgbClr val="000000"/>
                  </a:solidFill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Class&lt;</a:t>
              </a:r>
              <a:r>
                <a:rPr lang="en-US" sz="1600" b="1" kern="0" dirty="0" err="1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File_Chromattic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02573" cy="33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>
                  <a:solidFill>
                    <a:sysClr val="windowText" lastClr="000000"/>
                  </a:solidFill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244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800" b="1" kern="0" dirty="0">
                  <a:solidFill>
                    <a:sysClr val="windowText" lastClr="000000"/>
                  </a:solidFill>
                </a:rPr>
                <a:t>&lt;&lt;extends&gt;&gt;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17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>
                <a:solidFill>
                  <a:srgbClr val="FFFFFF"/>
                </a:solidFill>
              </a:rPr>
              <a:t>Property Mapping</a:t>
            </a: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3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Integer/</a:t>
            </a:r>
            <a:r>
              <a:rPr lang="en-US" sz="2300" dirty="0" err="1"/>
              <a:t>int</a:t>
            </a:r>
            <a:r>
              <a:rPr lang="en-US" sz="23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Boolean/</a:t>
            </a:r>
            <a:r>
              <a:rPr lang="en-US" sz="2300" dirty="0" err="1"/>
              <a:t>boolean</a:t>
            </a:r>
            <a:r>
              <a:rPr lang="en-US" sz="23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 err="1"/>
              <a:t>java.util.Date</a:t>
            </a:r>
            <a:r>
              <a:rPr lang="en-US" sz="23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300" dirty="0" err="1"/>
              <a:t>InputStream</a:t>
            </a:r>
            <a:r>
              <a:rPr lang="en-US" sz="2300" dirty="0"/>
              <a:t> as JCR Binary</a:t>
            </a:r>
          </a:p>
          <a:p>
            <a:pPr marL="3173" indent="0">
              <a:buNone/>
              <a:defRPr/>
            </a:pPr>
            <a:endParaRPr lang="en-US" dirty="0" smtClean="0"/>
          </a:p>
          <a:p>
            <a:pPr marL="3173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8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6" y="2627710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43" tIns="53471" rIns="106943" bIns="5347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3" y="301677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15"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  <a:sym typeface="Helvetica Neue Light" charset="0"/>
              </a:rPr>
              <a:t>Table of Content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3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err="1" smtClean="0">
                <a:solidFill>
                  <a:srgbClr val="4C4C4C"/>
                </a:solidFill>
                <a:sym typeface="Helvetica Neue Light" charset="0"/>
              </a:rPr>
              <a:t>Chromattic</a:t>
            </a: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 – JCR comparison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Concept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Benefits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Property Mapping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How-</a:t>
            </a: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To</a:t>
            </a:r>
          </a:p>
          <a:p>
            <a:pPr defTabSz="455115"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smtClean="0">
                <a:solidFill>
                  <a:srgbClr val="4C4C4C"/>
                </a:solidFill>
                <a:sym typeface="Helvetica Neue Light" charset="0"/>
              </a:rPr>
              <a:t>Exercise</a:t>
            </a:r>
            <a:endParaRPr lang="en-GB" b="1" dirty="0">
              <a:solidFill>
                <a:srgbClr val="4C4C4C"/>
              </a:solidFill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616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3" indent="0">
              <a:buNone/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enables mapping for super type and </a:t>
            </a:r>
            <a:r>
              <a:rPr lang="en-US" sz="23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300" dirty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sz="2000" dirty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3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OneToMany</a:t>
            </a: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nt:folder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(name=“identities”)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IdentityContainer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&lt;I extends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IdentityObject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&gt; extends Container&lt;I&gt;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9"/>
            <a:ext cx="10044113" cy="2162907"/>
          </a:xfrm>
        </p:spPr>
        <p:txBody>
          <a:bodyPr/>
          <a:lstStyle/>
          <a:p>
            <a:pPr marL="3173" indent="0">
              <a:lnSpc>
                <a:spcPct val="90000"/>
              </a:lnSpc>
              <a:buNone/>
            </a:pP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23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3" indent="0">
              <a:lnSpc>
                <a:spcPct val="90000"/>
              </a:lnSpc>
              <a:buNone/>
            </a:pPr>
            <a:r>
              <a:rPr lang="en-US" sz="23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347789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43" tIns="53471" rIns="106943" bIns="5347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25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800" dirty="0" err="1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Example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name</a:t>
            </a:r>
            <a:r>
              <a:rPr lang="en-US" sz="2000" b="1" i="1" dirty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title</a:t>
            </a:r>
            <a:r>
              <a:rPr lang="en-US" sz="2000" b="1" i="1" dirty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property </a:t>
            </a:r>
            <a:r>
              <a:rPr lang="en-US" sz="2000" dirty="0">
                <a:solidFill>
                  <a:srgbClr val="4C4C4C"/>
                </a:solidFill>
              </a:rPr>
              <a:t>content</a:t>
            </a:r>
            <a:r>
              <a:rPr lang="en-US" sz="2000" b="1" i="1" dirty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>
                <a:solidFill>
                  <a:srgbClr val="4C4C4C"/>
                </a:solidFill>
              </a:rPr>
              <a:t>Chromattic</a:t>
            </a:r>
            <a:r>
              <a:rPr lang="en-US" sz="2000" b="1" i="1" dirty="0">
                <a:solidFill>
                  <a:srgbClr val="4C4C4C"/>
                </a:solidFill>
              </a:rPr>
              <a:t> will implement this class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Use annotations for the mapping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15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39503" y="125955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Session:</a:t>
            </a:r>
            <a:endParaRPr lang="en-US" sz="1500" b="1" i="1" dirty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Build: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Uses APT (Annotation Processor Tool)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Does not modify existing classes, but takes the existing classes and adds new classes.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Maven dependency entry: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6" y="4442426"/>
            <a:ext cx="7393495" cy="15080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What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An object mapping framework 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http://code.google.com/p/chromattic/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6" y="3636963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Multiple Values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Uses a List &lt;?&gt;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41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4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Parent-Child Relation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One to One relation.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i="1" dirty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60" y="1279509"/>
            <a:ext cx="6078541" cy="25338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2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25" tIns="45712" rIns="91425" bIns="45712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10542996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dirty="0">
                <a:solidFill>
                  <a:srgbClr val="4C4C4C"/>
                </a:solidFill>
              </a:rPr>
              <a:t>In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data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folder</a:t>
            </a:r>
            <a:r>
              <a:rPr lang="de-DE" sz="2000" b="1" dirty="0">
                <a:solidFill>
                  <a:srgbClr val="4C4C4C"/>
                </a:solidFill>
              </a:rPr>
              <a:t>, </a:t>
            </a:r>
            <a:r>
              <a:rPr lang="de-DE" sz="2000" b="1" dirty="0" err="1">
                <a:solidFill>
                  <a:srgbClr val="4C4C4C"/>
                </a:solidFill>
              </a:rPr>
              <a:t>create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node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types</a:t>
            </a:r>
            <a:r>
              <a:rPr lang="de-DE" sz="2000" b="1" dirty="0">
                <a:solidFill>
                  <a:srgbClr val="4C4C4C"/>
                </a:solidFill>
              </a:rPr>
              <a:t> (</a:t>
            </a:r>
            <a:r>
              <a:rPr lang="de-DE" sz="2000" b="1" dirty="0" err="1">
                <a:solidFill>
                  <a:srgbClr val="4C4C4C"/>
                </a:solidFill>
              </a:rPr>
              <a:t>upper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right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corner</a:t>
            </a:r>
            <a:r>
              <a:rPr lang="de-DE" sz="2000" b="1" dirty="0">
                <a:solidFill>
                  <a:srgbClr val="4C4C4C"/>
                </a:solidFill>
              </a:rPr>
              <a:t>) </a:t>
            </a:r>
            <a:r>
              <a:rPr lang="de-DE" sz="2000" b="1" dirty="0" err="1" smtClean="0">
                <a:solidFill>
                  <a:srgbClr val="4C4C4C"/>
                </a:solidFill>
              </a:rPr>
              <a:t>for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cmtc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files</a:t>
            </a:r>
            <a:r>
              <a:rPr lang="de-DE" sz="2000" b="1" dirty="0" smtClean="0">
                <a:solidFill>
                  <a:srgbClr val="4C4C4C"/>
                </a:solidFill>
              </a:rPr>
              <a:t>.</a:t>
            </a:r>
            <a:endParaRPr lang="de-DE" sz="2000" b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dirty="0">
                <a:solidFill>
                  <a:srgbClr val="4C4C4C"/>
                </a:solidFill>
              </a:rPr>
              <a:t>In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logic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folder</a:t>
            </a:r>
            <a:r>
              <a:rPr lang="de-DE" sz="2000" b="1" dirty="0">
                <a:solidFill>
                  <a:srgbClr val="4C4C4C"/>
                </a:solidFill>
              </a:rPr>
              <a:t>, </a:t>
            </a:r>
            <a:r>
              <a:rPr lang="de-DE" sz="2000" b="1" dirty="0" err="1">
                <a:solidFill>
                  <a:srgbClr val="4C4C4C"/>
                </a:solidFill>
              </a:rPr>
              <a:t>deploy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PhoneBookRestService.grs</a:t>
            </a:r>
            <a:r>
              <a:rPr lang="de-DE" sz="2000" b="1" dirty="0" smtClean="0">
                <a:solidFill>
                  <a:srgbClr val="4C4C4C"/>
                </a:solidFill>
              </a:rPr>
              <a:t> REST </a:t>
            </a:r>
            <a:r>
              <a:rPr lang="de-DE" sz="2000" b="1" dirty="0" err="1" smtClean="0">
                <a:solidFill>
                  <a:srgbClr val="4C4C4C"/>
                </a:solidFill>
              </a:rPr>
              <a:t>service</a:t>
            </a:r>
            <a:r>
              <a:rPr lang="de-DE" sz="2000" b="1" smtClean="0">
                <a:solidFill>
                  <a:srgbClr val="4C4C4C"/>
                </a:solidFill>
              </a:rPr>
              <a:t>.</a:t>
            </a:r>
            <a:endParaRPr lang="de-DE" sz="2000" b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dirty="0">
                <a:solidFill>
                  <a:srgbClr val="4C4C4C"/>
                </a:solidFill>
              </a:rPr>
              <a:t>In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UI </a:t>
            </a:r>
            <a:r>
              <a:rPr lang="de-DE" sz="2000" b="1" dirty="0" err="1">
                <a:solidFill>
                  <a:srgbClr val="4C4C4C"/>
                </a:solidFill>
              </a:rPr>
              <a:t>folder</a:t>
            </a:r>
            <a:r>
              <a:rPr lang="de-DE" sz="2000" b="1" dirty="0">
                <a:solidFill>
                  <a:srgbClr val="4C4C4C"/>
                </a:solidFill>
              </a:rPr>
              <a:t>, </a:t>
            </a:r>
            <a:r>
              <a:rPr lang="de-DE" sz="2000" b="1" dirty="0" err="1">
                <a:solidFill>
                  <a:srgbClr val="4C4C4C"/>
                </a:solidFill>
              </a:rPr>
              <a:t>you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need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change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value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of</a:t>
            </a:r>
            <a:r>
              <a:rPr lang="de-DE" sz="2000" b="1" dirty="0">
                <a:solidFill>
                  <a:srgbClr val="4C4C4C"/>
                </a:solidFill>
              </a:rPr>
              <a:t> variable "</a:t>
            </a:r>
            <a:r>
              <a:rPr lang="de-DE" sz="2000" b="1" dirty="0" err="1">
                <a:solidFill>
                  <a:srgbClr val="4C4C4C"/>
                </a:solidFill>
              </a:rPr>
              <a:t>serverUrl</a:t>
            </a:r>
            <a:r>
              <a:rPr lang="de-DE" sz="2000" b="1" dirty="0">
                <a:solidFill>
                  <a:srgbClr val="4C4C4C"/>
                </a:solidFill>
              </a:rPr>
              <a:t>" (</a:t>
            </a:r>
            <a:r>
              <a:rPr lang="de-DE" sz="2000" b="1" dirty="0" err="1">
                <a:solidFill>
                  <a:srgbClr val="4C4C4C"/>
                </a:solidFill>
              </a:rPr>
              <a:t>by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default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it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set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to</a:t>
            </a:r>
            <a:r>
              <a:rPr lang="de-DE" sz="2000" b="1" dirty="0">
                <a:solidFill>
                  <a:srgbClr val="4C4C4C"/>
                </a:solidFill>
              </a:rPr>
              <a:t> "http:/</a:t>
            </a:r>
            <a:r>
              <a:rPr lang="de-DE" sz="2000" b="1" dirty="0" smtClean="0">
                <a:solidFill>
                  <a:srgbClr val="4C4C4C"/>
                </a:solidFill>
              </a:rPr>
              <a:t>/localhost:8080/</a:t>
            </a:r>
            <a:r>
              <a:rPr lang="de-DE" sz="2000" b="1" dirty="0">
                <a:solidFill>
                  <a:srgbClr val="4C4C4C"/>
                </a:solidFill>
              </a:rPr>
              <a:t>IDE/</a:t>
            </a:r>
            <a:r>
              <a:rPr lang="de-DE" sz="2000" b="1" dirty="0" err="1">
                <a:solidFill>
                  <a:srgbClr val="4C4C4C"/>
                </a:solidFill>
              </a:rPr>
              <a:t>rest</a:t>
            </a:r>
            <a:r>
              <a:rPr lang="de-DE" sz="2000" b="1" dirty="0">
                <a:solidFill>
                  <a:srgbClr val="4C4C4C"/>
                </a:solidFill>
              </a:rPr>
              <a:t>/</a:t>
            </a:r>
            <a:r>
              <a:rPr lang="de-DE" sz="2000" b="1" dirty="0" err="1">
                <a:solidFill>
                  <a:srgbClr val="4C4C4C"/>
                </a:solidFill>
              </a:rPr>
              <a:t>shop</a:t>
            </a:r>
            <a:r>
              <a:rPr lang="de-DE" sz="2000" b="1" dirty="0">
                <a:solidFill>
                  <a:srgbClr val="4C4C4C"/>
                </a:solidFill>
              </a:rPr>
              <a:t>") on </a:t>
            </a:r>
            <a:r>
              <a:rPr lang="de-DE" sz="2000" b="1" dirty="0" err="1">
                <a:solidFill>
                  <a:srgbClr val="4C4C4C"/>
                </a:solidFill>
              </a:rPr>
              <a:t>your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domain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name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>
                <a:solidFill>
                  <a:srgbClr val="4C4C4C"/>
                </a:solidFill>
              </a:rPr>
              <a:t>in </a:t>
            </a:r>
            <a:r>
              <a:rPr lang="de-DE" sz="2000" b="1" dirty="0" err="1">
                <a:solidFill>
                  <a:srgbClr val="4C4C4C"/>
                </a:solidFill>
              </a:rPr>
              <a:t>PhoneBookGadget.xml</a:t>
            </a:r>
            <a:r>
              <a:rPr lang="de-DE" sz="2000" b="1" dirty="0">
                <a:solidFill>
                  <a:srgbClr val="4C4C4C"/>
                </a:solidFill>
              </a:rPr>
              <a:t>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dirty="0" err="1" smtClean="0">
                <a:solidFill>
                  <a:srgbClr val="4C4C4C"/>
                </a:solidFill>
              </a:rPr>
              <a:t>Now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you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can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now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test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 smtClean="0">
                <a:solidFill>
                  <a:srgbClr val="4C4C4C"/>
                </a:solidFill>
              </a:rPr>
              <a:t>the</a:t>
            </a:r>
            <a:r>
              <a:rPr lang="de-DE" sz="2000" b="1" dirty="0" smtClean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PhoneBookGadget.xml</a:t>
            </a:r>
            <a:r>
              <a:rPr lang="de-DE" sz="2000" b="1" dirty="0">
                <a:solidFill>
                  <a:srgbClr val="4C4C4C"/>
                </a:solidFill>
              </a:rPr>
              <a:t>.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de-DE" sz="2000" b="1" dirty="0" err="1">
                <a:solidFill>
                  <a:srgbClr val="4C4C4C"/>
                </a:solidFill>
              </a:rPr>
              <a:t>To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deploy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your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gadget</a:t>
            </a:r>
            <a:r>
              <a:rPr lang="de-DE" sz="2000" b="1" dirty="0">
                <a:solidFill>
                  <a:srgbClr val="4C4C4C"/>
                </a:solidFill>
              </a:rPr>
              <a:t> in </a:t>
            </a:r>
            <a:r>
              <a:rPr lang="de-DE" sz="2000" b="1" dirty="0" err="1">
                <a:solidFill>
                  <a:srgbClr val="4C4C4C"/>
                </a:solidFill>
              </a:rPr>
              <a:t>your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iGoogle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dashboard</a:t>
            </a:r>
            <a:r>
              <a:rPr lang="de-DE" sz="2000" b="1" dirty="0">
                <a:solidFill>
                  <a:srgbClr val="4C4C4C"/>
                </a:solidFill>
              </a:rPr>
              <a:t>. </a:t>
            </a:r>
            <a:r>
              <a:rPr lang="de-DE" sz="2000" b="1" dirty="0" err="1">
                <a:solidFill>
                  <a:srgbClr val="4C4C4C"/>
                </a:solidFill>
              </a:rPr>
              <a:t>Get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URL </a:t>
            </a:r>
            <a:r>
              <a:rPr lang="de-DE" sz="2000" b="1" dirty="0" err="1">
                <a:solidFill>
                  <a:srgbClr val="4C4C4C"/>
                </a:solidFill>
              </a:rPr>
              <a:t>of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gadget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from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View </a:t>
            </a:r>
            <a:r>
              <a:rPr lang="de-DE" sz="2000" b="1" dirty="0" err="1">
                <a:solidFill>
                  <a:srgbClr val="4C4C4C"/>
                </a:solidFill>
              </a:rPr>
              <a:t>menu</a:t>
            </a:r>
            <a:r>
              <a:rPr lang="de-DE" sz="2000" b="1" dirty="0">
                <a:solidFill>
                  <a:srgbClr val="4C4C4C"/>
                </a:solidFill>
              </a:rPr>
              <a:t>, </a:t>
            </a:r>
            <a:r>
              <a:rPr lang="de-DE" sz="2000" b="1" dirty="0" err="1">
                <a:solidFill>
                  <a:srgbClr val="4C4C4C"/>
                </a:solidFill>
              </a:rPr>
              <a:t>removing</a:t>
            </a:r>
            <a:r>
              <a:rPr lang="de-DE" sz="2000" b="1" dirty="0">
                <a:solidFill>
                  <a:srgbClr val="4C4C4C"/>
                </a:solidFill>
              </a:rPr>
              <a:t> "/private" </a:t>
            </a:r>
            <a:r>
              <a:rPr lang="de-DE" sz="2000" b="1" dirty="0" err="1">
                <a:solidFill>
                  <a:srgbClr val="4C4C4C"/>
                </a:solidFill>
              </a:rPr>
              <a:t>from</a:t>
            </a:r>
            <a:r>
              <a:rPr lang="de-DE" sz="2000" b="1" dirty="0">
                <a:solidFill>
                  <a:srgbClr val="4C4C4C"/>
                </a:solidFill>
              </a:rPr>
              <a:t> </a:t>
            </a:r>
            <a:r>
              <a:rPr lang="de-DE" sz="2000" b="1" dirty="0" err="1">
                <a:solidFill>
                  <a:srgbClr val="4C4C4C"/>
                </a:solidFill>
              </a:rPr>
              <a:t>the</a:t>
            </a:r>
            <a:r>
              <a:rPr lang="de-DE" sz="2000" b="1" dirty="0">
                <a:solidFill>
                  <a:srgbClr val="4C4C4C"/>
                </a:solidFill>
              </a:rPr>
              <a:t> URL.</a:t>
            </a:r>
            <a:endParaRPr lang="de-DE" sz="2000" b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456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4" y="255588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1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</a:tabLst>
            </a:pPr>
            <a:fld id="{0602AF10-AAB4-4DCB-A100-E509F43F837D}" type="slidenum">
              <a:rPr lang="en-GB"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57124" algn="l"/>
                  <a:tab pos="914244" algn="l"/>
                  <a:tab pos="1371368" algn="l"/>
                  <a:tab pos="1828491" algn="l"/>
                  <a:tab pos="2285612" algn="l"/>
                  <a:tab pos="2742736" algn="l"/>
                  <a:tab pos="3199858" algn="l"/>
                  <a:tab pos="3656980" algn="l"/>
                  <a:tab pos="4114103" algn="l"/>
                  <a:tab pos="4571225" algn="l"/>
                  <a:tab pos="5028348" algn="l"/>
                  <a:tab pos="5485471" algn="l"/>
                  <a:tab pos="5942593" algn="l"/>
                  <a:tab pos="6399715" algn="l"/>
                  <a:tab pos="6856838" algn="l"/>
                  <a:tab pos="7313961" algn="l"/>
                  <a:tab pos="7771083" algn="l"/>
                  <a:tab pos="8228206" algn="l"/>
                  <a:tab pos="8685328" algn="l"/>
                  <a:tab pos="9142452" algn="l"/>
                </a:tabLst>
              </a:pPr>
              <a:t>4</a:t>
            </a:fld>
            <a:endParaRPr lang="en-GB" sz="15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2" y="4692650"/>
            <a:ext cx="10044113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4800" dirty="0" err="1">
                <a:solidFill>
                  <a:srgbClr val="FFFFFF"/>
                </a:solidFill>
              </a:rPr>
              <a:t>Chromattic</a:t>
            </a:r>
            <a:r>
              <a:rPr lang="en-GB" sz="4800" dirty="0">
                <a:solidFill>
                  <a:srgbClr val="FFFFFF"/>
                </a:solidFill>
              </a:rPr>
              <a:t> - JCR Comparison</a:t>
            </a: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4" y="1417638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3" y="1282171"/>
            <a:ext cx="7882805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– </a:t>
            </a: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r>
              <a:rPr lang="en-GB" sz="3600" dirty="0">
                <a:solidFill>
                  <a:srgbClr val="FFA300"/>
                </a:solidFill>
              </a:rPr>
              <a:t> Comparison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1" y="1279507"/>
            <a:ext cx="10044113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nt:hierarchyNode</a:t>
            </a:r>
            <a:r>
              <a:rPr lang="en-US" sz="2000" b="1" i="1" dirty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nt:resource</a:t>
            </a:r>
            <a:r>
              <a:rPr lang="en-US" sz="2000" b="1" i="1" dirty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nt:file</a:t>
            </a:r>
            <a:r>
              <a:rPr lang="en-US" sz="2000" b="1" i="1" dirty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>
                <a:solidFill>
                  <a:srgbClr val="4C4C4C"/>
                </a:solidFill>
              </a:rPr>
              <a:t>jcr:content</a:t>
            </a:r>
            <a:r>
              <a:rPr lang="en-US" sz="2000" b="1" i="1" dirty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>
                <a:solidFill>
                  <a:srgbClr val="4C4C4C"/>
                </a:solidFill>
              </a:rPr>
              <a:t>nt:resource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512" lvl="1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 err="1">
                <a:solidFill>
                  <a:srgbClr val="4C4C4C"/>
                </a:solidFill>
              </a:rPr>
              <a:t>nt:folder</a:t>
            </a:r>
            <a:r>
              <a:rPr lang="en-US" sz="2000" b="1" i="1" dirty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>
                <a:solidFill>
                  <a:srgbClr val="4C4C4C"/>
                </a:solidFill>
              </a:rPr>
              <a:t>nt:hierarchynode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258720" indent="-255544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20" algn="l"/>
                <a:tab pos="715842" algn="l"/>
                <a:tab pos="1172964" algn="l"/>
                <a:tab pos="1630086" algn="l"/>
                <a:tab pos="2087210" algn="l"/>
                <a:tab pos="2544332" algn="l"/>
                <a:tab pos="3001454" algn="l"/>
                <a:tab pos="3458576" algn="l"/>
                <a:tab pos="3915700" algn="l"/>
                <a:tab pos="4372822" algn="l"/>
                <a:tab pos="4829945" algn="l"/>
                <a:tab pos="5287068" algn="l"/>
                <a:tab pos="5744189" algn="l"/>
                <a:tab pos="6201313" algn="l"/>
                <a:tab pos="6658435" algn="l"/>
                <a:tab pos="7115557" algn="l"/>
                <a:tab pos="7572681" algn="l"/>
                <a:tab pos="8029802" algn="l"/>
                <a:tab pos="8486925" algn="l"/>
                <a:tab pos="8944049" algn="l"/>
                <a:tab pos="9401170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>
                <a:solidFill>
                  <a:srgbClr val="4C4C4C"/>
                </a:solidFill>
              </a:rPr>
              <a:t>Chromattic</a:t>
            </a:r>
            <a:r>
              <a:rPr lang="en-US" sz="2000" b="1" i="1" dirty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Way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public void print(Node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 throws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RepositoryException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String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node.getPrimaryType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().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typeName.equals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nt:file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Node content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node.getNode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jcr:content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String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“”;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content.hasProperty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 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content.getProperty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”).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getString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System.out.println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(“File”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 + “:”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mimeType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);  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 else if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typeName.equals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nt:folder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System.out.println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(“Folder “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Iterator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=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node.getNodes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while (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i.hasNext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())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Node child = (Node)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i.next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  print(node);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 else {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  throw new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IllegalArgumentException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(“print should not be called with the node type ” + </a:t>
            </a:r>
            <a:r>
              <a:rPr lang="en-US" sz="1800" b="1" kern="0" dirty="0" err="1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typeName</a:t>
            </a: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);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  }</a:t>
            </a:r>
          </a:p>
          <a:p>
            <a:pPr marL="258720" indent="-255544" eaLnBrk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SzPct val="70000"/>
              <a:defRPr/>
            </a:pPr>
            <a:r>
              <a:rPr lang="en-US" sz="1800" b="1" kern="0" dirty="0">
                <a:solidFill>
                  <a:srgbClr val="333333"/>
                </a:solidFill>
                <a:latin typeface="Monaco" pitchFamily="-109" charset="0"/>
                <a:ea typeface="ＭＳ Ｐゴシック" pitchFamily="-109" charset="-128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1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>
                <a:solidFill>
                  <a:srgbClr val="FFA300"/>
                </a:solidFill>
              </a:rPr>
              <a:t>JCR Way – Not type safe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842" indent="-342842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4" y="301627"/>
            <a:ext cx="10044113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124" algn="l"/>
                <a:tab pos="914244" algn="l"/>
                <a:tab pos="1371368" algn="l"/>
                <a:tab pos="1828491" algn="l"/>
                <a:tab pos="2285612" algn="l"/>
                <a:tab pos="2742736" algn="l"/>
                <a:tab pos="3199858" algn="l"/>
                <a:tab pos="3656980" algn="l"/>
                <a:tab pos="4114103" algn="l"/>
                <a:tab pos="4571225" algn="l"/>
                <a:tab pos="5028348" algn="l"/>
                <a:tab pos="5485471" algn="l"/>
                <a:tab pos="5942593" algn="l"/>
                <a:tab pos="6399715" algn="l"/>
                <a:tab pos="6856838" algn="l"/>
                <a:tab pos="7313961" algn="l"/>
                <a:tab pos="7771083" algn="l"/>
                <a:tab pos="8228206" algn="l"/>
                <a:tab pos="8685328" algn="l"/>
                <a:tab pos="9142452" algn="l"/>
                <a:tab pos="9409106" algn="l"/>
              </a:tabLst>
            </a:pPr>
            <a:r>
              <a:rPr lang="en-GB" sz="3600" dirty="0" err="1">
                <a:solidFill>
                  <a:srgbClr val="FFA300"/>
                </a:solidFill>
              </a:rPr>
              <a:t>Chromattic</a:t>
            </a:r>
            <a:r>
              <a:rPr lang="en-GB" sz="3600" dirty="0">
                <a:solidFill>
                  <a:srgbClr val="FFA300"/>
                </a:solidFill>
              </a:rPr>
              <a:t> Way – provides type safety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5"/>
            <a:ext cx="8229600" cy="4948237"/>
          </a:xfrm>
          <a:prstGeom prst="rect">
            <a:avLst/>
          </a:prstGeom>
        </p:spPr>
        <p:txBody>
          <a:bodyPr lIns="91425" tIns="45712" rIns="91425" bIns="45712">
            <a:noAutofit/>
          </a:bodyPr>
          <a:lstStyle/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842" indent="-342842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  <a:p>
            <a:pPr marL="258720" indent="-255544" eaLnBrk="0">
              <a:lnSpc>
                <a:spcPct val="90000"/>
              </a:lnSpc>
              <a:spcAft>
                <a:spcPts val="0"/>
              </a:spcAft>
              <a:buSzPct val="70000"/>
              <a:defRPr/>
            </a:pPr>
            <a:endParaRPr lang="en-US" sz="2800" b="1" kern="0" dirty="0">
              <a:solidFill>
                <a:srgbClr val="333333"/>
              </a:solidFill>
              <a:latin typeface="Monaco" pitchFamily="-109" charset="0"/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1336</TotalTime>
  <Words>1869</Words>
  <Application>Microsoft Macintosh PowerPoint</Application>
  <PresentationFormat>Personnalisé</PresentationFormat>
  <Paragraphs>353</Paragraphs>
  <Slides>33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eXo-powerpoint-template</vt:lpstr>
      <vt:lpstr>1_Office Theme</vt:lpstr>
      <vt:lpstr>2_Office Theme</vt:lpstr>
      <vt:lpstr>6_Office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40</cp:revision>
  <dcterms:created xsi:type="dcterms:W3CDTF">2010-07-08T16:24:23Z</dcterms:created>
  <dcterms:modified xsi:type="dcterms:W3CDTF">2012-03-31T15:25:07Z</dcterms:modified>
</cp:coreProperties>
</file>