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300" r:id="rId5"/>
    <p:sldId id="268" r:id="rId6"/>
    <p:sldId id="291" r:id="rId7"/>
    <p:sldId id="290" r:id="rId8"/>
    <p:sldId id="297" r:id="rId9"/>
    <p:sldId id="298" r:id="rId10"/>
    <p:sldId id="299" r:id="rId11"/>
    <p:sldId id="260" r:id="rId12"/>
    <p:sldId id="292" r:id="rId13"/>
    <p:sldId id="293" r:id="rId14"/>
    <p:sldId id="294" r:id="rId15"/>
    <p:sldId id="295" r:id="rId16"/>
    <p:sldId id="301" r:id="rId17"/>
    <p:sldId id="296" r:id="rId18"/>
    <p:sldId id="289" r:id="rId19"/>
  </p:sldIdLst>
  <p:sldSz cx="9906000" cy="6858000" type="A4"/>
  <p:notesSz cx="7772400" cy="10058400"/>
  <p:defaultTextStyle>
    <a:defPPr>
      <a:defRPr lang="en-GB"/>
    </a:defPPr>
    <a:lvl1pPr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379569" indent="-191917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572908" indent="-187652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766246" indent="-190495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959585" indent="-189074" algn="l" defTabSz="409423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047113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456536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2865958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275381" algn="l" defTabSz="818845" rtl="0" eaLnBrk="1" latinLnBrk="0" hangingPunct="1">
      <a:defRPr sz="21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6" autoAdjust="0"/>
  </p:normalViewPr>
  <p:slideViewPr>
    <p:cSldViewPr>
      <p:cViewPr varScale="1">
        <p:scale>
          <a:sx n="84" d="100"/>
          <a:sy n="84" d="100"/>
        </p:scale>
        <p:origin x="-74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763588"/>
            <a:ext cx="5435600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3967860" indent="-33558437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023557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432979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1842402" indent="-204711" algn="l" defTabSz="40942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1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047113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56536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65958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75381" algn="l" defTabSz="40942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AD35EDD-1FEE-4FD2-B929-6096066949A4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36A6F5D-E923-41C1-9228-36630D550065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19D723FD-9552-4F69-9192-896B5EE6EDD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29E8C92-C7E0-4C7B-98F1-11E51420D43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2BB3935-E35E-4FE2-AFEE-E6AEA4FB1D2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A23C87A4-3B8C-4291-816B-DC56F2A0D23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2CDED0C6-9DF1-478B-8B4C-916C279B5AD7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DB16B96-28F3-4F85-B7CB-B363740620D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BD3AB14-E041-4B2A-8E7E-25195A0A156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232770"/>
            <a:ext cx="4386540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7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0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216927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1856354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216927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1856354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5"/>
            <a:ext cx="2226384" cy="54020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39065"/>
            <a:ext cx="6545287" cy="54020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4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5" y="3885528"/>
            <a:ext cx="69342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23" indent="0" algn="ctr">
              <a:buNone/>
              <a:defRPr/>
            </a:lvl2pPr>
            <a:lvl3pPr marL="818845" indent="0" algn="ctr">
              <a:buNone/>
              <a:defRPr/>
            </a:lvl3pPr>
            <a:lvl4pPr marL="1228268" indent="0" algn="ctr">
              <a:buNone/>
              <a:defRPr/>
            </a:lvl4pPr>
            <a:lvl5pPr marL="1637690" indent="0" algn="ctr">
              <a:buNone/>
              <a:defRPr/>
            </a:lvl5pPr>
            <a:lvl6pPr marL="2047113" indent="0" algn="ctr">
              <a:buNone/>
              <a:defRPr/>
            </a:lvl6pPr>
            <a:lvl7pPr marL="2456536" indent="0" algn="ctr">
              <a:buNone/>
              <a:defRPr/>
            </a:lvl7pPr>
            <a:lvl8pPr marL="2865958" indent="0" algn="ctr">
              <a:buNone/>
              <a:defRPr/>
            </a:lvl8pPr>
            <a:lvl9pPr marL="32753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922CF0A-DD42-4B43-A955-016691216C7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3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5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23" indent="0">
              <a:buNone/>
              <a:defRPr sz="1600"/>
            </a:lvl2pPr>
            <a:lvl3pPr marL="818845" indent="0">
              <a:buNone/>
              <a:defRPr sz="1400"/>
            </a:lvl3pPr>
            <a:lvl4pPr marL="1228268" indent="0">
              <a:buNone/>
              <a:defRPr sz="1300"/>
            </a:lvl4pPr>
            <a:lvl5pPr marL="1637690" indent="0">
              <a:buNone/>
              <a:defRPr sz="1300"/>
            </a:lvl5pPr>
            <a:lvl6pPr marL="2047113" indent="0">
              <a:buNone/>
              <a:defRPr sz="1300"/>
            </a:lvl6pPr>
            <a:lvl7pPr marL="2456536" indent="0">
              <a:buNone/>
              <a:defRPr sz="1300"/>
            </a:lvl7pPr>
            <a:lvl8pPr marL="2865958" indent="0">
              <a:buNone/>
              <a:defRPr sz="1300"/>
            </a:lvl8pPr>
            <a:lvl9pPr marL="327538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11D59B14-D013-42D1-836B-3D9CE244BBC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6E8F03E-FC1D-428E-B811-5F20D0A99BB8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88DB380-A881-4A82-89F3-52D02D2B61BE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29"/>
            <a:ext cx="4385131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1" y="1604329"/>
            <a:ext cx="4386540" cy="451919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9B1925F1-E193-438D-9398-C0717F9899FA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EBB7955-3151-41A4-B823-5FA2DBC8513E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5FCBAF89-5569-424E-9EB2-A826342ED1F4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9914B9A-8963-443F-84FF-2E61ED15C69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10A8871-B1FA-4242-8EBA-F39E80AE8E43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A7CC3E5-C161-4999-BB06-AA7AD0B576C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5070"/>
            <a:ext cx="89154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0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23" indent="0">
              <a:buNone/>
              <a:defRPr sz="1800" b="1"/>
            </a:lvl2pPr>
            <a:lvl3pPr marL="818845" indent="0">
              <a:buNone/>
              <a:defRPr sz="1600" b="1"/>
            </a:lvl3pPr>
            <a:lvl4pPr marL="1228268" indent="0">
              <a:buNone/>
              <a:defRPr sz="1400" b="1"/>
            </a:lvl4pPr>
            <a:lvl5pPr marL="1637690" indent="0">
              <a:buNone/>
              <a:defRPr sz="1400" b="1"/>
            </a:lvl5pPr>
            <a:lvl6pPr marL="2047113" indent="0">
              <a:buNone/>
              <a:defRPr sz="1400" b="1"/>
            </a:lvl6pPr>
            <a:lvl7pPr marL="2456536" indent="0">
              <a:buNone/>
              <a:defRPr sz="1400" b="1"/>
            </a:lvl7pPr>
            <a:lvl8pPr marL="2865958" indent="0">
              <a:buNone/>
              <a:defRPr sz="1400" b="1"/>
            </a:lvl8pPr>
            <a:lvl9pPr marL="327538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0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717D61B-E075-4F83-864F-4C1484B4577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0E2C30E-1671-4488-A2A3-8E59AB52E16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2430DC9-CF95-4732-B9CC-B54D5C80AD25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29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7" y="273629"/>
            <a:ext cx="5537778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43B3426-FE45-4B10-92B3-12F00CE10D8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6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6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23" indent="0">
              <a:buNone/>
              <a:defRPr sz="2500"/>
            </a:lvl2pPr>
            <a:lvl3pPr marL="818845" indent="0">
              <a:buNone/>
              <a:defRPr sz="2100"/>
            </a:lvl3pPr>
            <a:lvl4pPr marL="1228268" indent="0">
              <a:buNone/>
              <a:defRPr sz="1800"/>
            </a:lvl4pPr>
            <a:lvl5pPr marL="1637690" indent="0">
              <a:buNone/>
              <a:defRPr sz="1800"/>
            </a:lvl5pPr>
            <a:lvl6pPr marL="2047113" indent="0">
              <a:buNone/>
              <a:defRPr sz="1800"/>
            </a:lvl6pPr>
            <a:lvl7pPr marL="2456536" indent="0">
              <a:buNone/>
              <a:defRPr sz="1800"/>
            </a:lvl7pPr>
            <a:lvl8pPr marL="2865958" indent="0">
              <a:buNone/>
              <a:defRPr sz="1800"/>
            </a:lvl8pPr>
            <a:lvl9pPr marL="3275381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6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23" indent="0">
              <a:buNone/>
              <a:defRPr sz="1100"/>
            </a:lvl2pPr>
            <a:lvl3pPr marL="818845" indent="0">
              <a:buNone/>
              <a:defRPr sz="900"/>
            </a:lvl3pPr>
            <a:lvl4pPr marL="1228268" indent="0">
              <a:buNone/>
              <a:defRPr sz="800"/>
            </a:lvl4pPr>
            <a:lvl5pPr marL="1637690" indent="0">
              <a:buNone/>
              <a:defRPr sz="800"/>
            </a:lvl5pPr>
            <a:lvl6pPr marL="2047113" indent="0">
              <a:buNone/>
              <a:defRPr sz="800"/>
            </a:lvl6pPr>
            <a:lvl7pPr marL="2456536" indent="0">
              <a:buNone/>
              <a:defRPr sz="800"/>
            </a:lvl7pPr>
            <a:lvl8pPr marL="2865958" indent="0">
              <a:buNone/>
              <a:defRPr sz="800"/>
            </a:lvl8pPr>
            <a:lvl9pPr marL="327538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575" y="6401472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53FF9ADF-9006-473C-B789-6C83F2D34F5D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AE18EF74-8D13-4EB7-8106-071F55958770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50F5595-FD95-42C5-B33F-9A8C85EC31D2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73629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6" y="273629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81DEB101-BD45-4097-8462-967570CFFE47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653396A5-591B-49B1-9FF2-63B1AA5267CF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8904681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38526F30-1652-4A4D-8851-D1CB6B5A444B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0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F42DC585-B266-463D-AF1A-E75F36822C8C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5" y="3912890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0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604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9906000" cy="6143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73629"/>
            <a:ext cx="8906945" cy="1137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604329"/>
            <a:ext cx="8906945" cy="4519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569" indent="-285743" algn="l" defTabSz="409423" rtl="0" eaLnBrk="1" fontAlgn="base" hangingPunct="1">
        <a:lnSpc>
          <a:spcPct val="70000"/>
        </a:lnSpc>
        <a:spcBef>
          <a:spcPct val="0"/>
        </a:spcBef>
        <a:spcAft>
          <a:spcPts val="1276"/>
        </a:spcAft>
        <a:buClr>
          <a:srgbClr val="000000"/>
        </a:buClr>
        <a:buSzPct val="45000"/>
        <a:buFont typeface="Wingdings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6246" indent="-255889" algn="l" defTabSz="409423" rtl="0" eaLnBrk="1" fontAlgn="base" hangingPunct="1">
        <a:lnSpc>
          <a:spcPct val="70000"/>
        </a:lnSpc>
        <a:spcBef>
          <a:spcPct val="0"/>
        </a:spcBef>
        <a:spcAft>
          <a:spcPts val="1019"/>
        </a:spcAft>
        <a:buClr>
          <a:srgbClr val="000000"/>
        </a:buClr>
        <a:buSzPct val="75000"/>
        <a:buFont typeface="Symbol" pitchFamily="18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923" indent="-190495" algn="l" defTabSz="409423" rtl="0" eaLnBrk="1" fontAlgn="base" hangingPunct="1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9600" indent="-186231" algn="l" defTabSz="409423" rtl="0" eaLnBrk="1" fontAlgn="base" hangingPunct="1">
        <a:lnSpc>
          <a:spcPct val="70000"/>
        </a:lnSpc>
        <a:spcBef>
          <a:spcPct val="0"/>
        </a:spcBef>
        <a:spcAft>
          <a:spcPts val="515"/>
        </a:spcAft>
        <a:buClr>
          <a:srgbClr val="000000"/>
        </a:buClr>
        <a:buSzPct val="75000"/>
        <a:buFont typeface="Symbol" pitchFamily="18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26277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1" fontAlgn="base" hangingPunct="1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39065"/>
            <a:ext cx="8906945" cy="547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232770"/>
            <a:ext cx="8906945" cy="44083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46575" y="6428835"/>
            <a:ext cx="3449486" cy="207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E115FDB0-A764-42E0-8E12-DBCD8BBA2598}" type="slidenum">
              <a:rPr lang="en-GB" sz="13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‹#›</a:t>
            </a:fld>
            <a:endParaRPr lang="en-GB" sz="13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830968"/>
            <a:ext cx="9906000" cy="69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423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845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268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690" algn="l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1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1722" indent="-228879" algn="l" defTabSz="409423" rtl="0" eaLnBrk="0" fontAlgn="base" hangingPunct="0">
        <a:lnSpc>
          <a:spcPct val="67000"/>
        </a:lnSpc>
        <a:spcBef>
          <a:spcPct val="0"/>
        </a:spcBef>
        <a:spcAft>
          <a:spcPts val="1276"/>
        </a:spcAft>
        <a:buClr>
          <a:srgbClr val="000000"/>
        </a:buClr>
        <a:buSzPct val="70000"/>
        <a:buFont typeface="Symbol" pitchFamily="18" charset="2"/>
        <a:buChar char="•"/>
        <a:defRPr sz="2300" b="1" i="1">
          <a:solidFill>
            <a:srgbClr val="333333"/>
          </a:solidFill>
          <a:latin typeface="+mn-lt"/>
          <a:ea typeface="+mn-ea"/>
          <a:cs typeface="+mn-cs"/>
        </a:defRPr>
      </a:lvl1pPr>
      <a:lvl2pPr marL="234565" indent="-234565" algn="l" defTabSz="409423" rtl="0" eaLnBrk="0" fontAlgn="base" hangingPunct="0">
        <a:lnSpc>
          <a:spcPct val="74000"/>
        </a:lnSpc>
        <a:spcBef>
          <a:spcPct val="0"/>
        </a:spcBef>
        <a:spcAft>
          <a:spcPts val="1276"/>
        </a:spcAft>
        <a:buClr>
          <a:srgbClr val="FFA300"/>
        </a:buClr>
        <a:buSzPct val="120000"/>
        <a:buFont typeface="Segoe UI" pitchFamily="32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2923" indent="-190495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3348" indent="-3309499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4C4C4C"/>
        </a:buClr>
        <a:buSzPct val="45000"/>
        <a:buFont typeface="Times New Roman" pitchFamily="18" charset="0"/>
        <a:buChar char="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1842402" indent="-204711" algn="l" defTabSz="409423" rtl="0" eaLnBrk="0" fontAlgn="base" hangingPunct="0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09423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845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268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690" algn="l" defTabSz="409423" rtl="0" fontAlgn="base">
        <a:lnSpc>
          <a:spcPct val="73000"/>
        </a:lnSpc>
        <a:spcBef>
          <a:spcPts val="716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133604"/>
            <a:ext cx="9906000" cy="724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1"/>
            <a:ext cx="9906000" cy="6155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4596" y="273629"/>
            <a:ext cx="8906945" cy="1137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596" y="1604329"/>
            <a:ext cx="8906945" cy="45191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94596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885" tIns="40942" rIns="81885" bIns="40942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387486" y="6247376"/>
            <a:ext cx="3138075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885" tIns="40942" rIns="81885" bIns="40942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423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845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268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690" algn="ctr" defTabSz="409423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9569" indent="-285743" algn="l" defTabSz="409423" rtl="0" eaLnBrk="0" fontAlgn="base" hangingPunct="0">
        <a:lnSpc>
          <a:spcPct val="70000"/>
        </a:lnSpc>
        <a:spcBef>
          <a:spcPct val="0"/>
        </a:spcBef>
        <a:spcAft>
          <a:spcPts val="1276"/>
        </a:spcAft>
        <a:buClr>
          <a:srgbClr val="000000"/>
        </a:buClr>
        <a:buSzPct val="45000"/>
        <a:buFont typeface="Wingdings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6246" indent="-255889" algn="l" defTabSz="409423" rtl="0" eaLnBrk="0" fontAlgn="base" hangingPunct="0">
        <a:lnSpc>
          <a:spcPct val="70000"/>
        </a:lnSpc>
        <a:spcBef>
          <a:spcPct val="0"/>
        </a:spcBef>
        <a:spcAft>
          <a:spcPts val="1019"/>
        </a:spcAft>
        <a:buClr>
          <a:srgbClr val="000000"/>
        </a:buClr>
        <a:buSzPct val="75000"/>
        <a:buFont typeface="Symbol" pitchFamily="18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2923" indent="-190495" algn="l" defTabSz="409423" rtl="0" eaLnBrk="0" fontAlgn="base" hangingPunct="0">
        <a:lnSpc>
          <a:spcPct val="70000"/>
        </a:lnSpc>
        <a:spcBef>
          <a:spcPct val="0"/>
        </a:spcBef>
        <a:spcAft>
          <a:spcPts val="761"/>
        </a:spcAft>
        <a:buClr>
          <a:srgbClr val="000000"/>
        </a:buClr>
        <a:buSzPct val="45000"/>
        <a:buFont typeface="Wingdings" charset="2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9600" indent="-186231" algn="l" defTabSz="409423" rtl="0" eaLnBrk="0" fontAlgn="base" hangingPunct="0">
        <a:lnSpc>
          <a:spcPct val="70000"/>
        </a:lnSpc>
        <a:spcBef>
          <a:spcPct val="0"/>
        </a:spcBef>
        <a:spcAft>
          <a:spcPts val="515"/>
        </a:spcAft>
        <a:buClr>
          <a:srgbClr val="000000"/>
        </a:buClr>
        <a:buSzPct val="75000"/>
        <a:buFont typeface="Symbol" pitchFamily="18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2627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35700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5122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545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967" indent="-187652" algn="l" defTabSz="409423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2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45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6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90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113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536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58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81" algn="l" defTabSz="4094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94596" y="231865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Steps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Copy the </a:t>
            </a:r>
            <a:r>
              <a:rPr lang="en-US" sz="1800" b="1" i="1" dirty="0" err="1">
                <a:solidFill>
                  <a:srgbClr val="4C4C4C"/>
                </a:solidFill>
              </a:rPr>
              <a:t>crsh.war</a:t>
            </a:r>
            <a:r>
              <a:rPr lang="en-US" sz="1800" b="1" i="1" dirty="0">
                <a:solidFill>
                  <a:srgbClr val="4C4C4C"/>
                </a:solidFill>
              </a:rPr>
              <a:t> to a server running </a:t>
            </a:r>
            <a:r>
              <a:rPr lang="en-US" sz="1800" b="1" i="1" dirty="0" err="1">
                <a:solidFill>
                  <a:srgbClr val="4C4C4C"/>
                </a:solidFill>
              </a:rPr>
              <a:t>eXo</a:t>
            </a:r>
            <a:r>
              <a:rPr lang="en-US" sz="1800" b="1" i="1" dirty="0">
                <a:solidFill>
                  <a:srgbClr val="4C4C4C"/>
                </a:solidFill>
              </a:rPr>
              <a:t> Portal 2.5 or GateIn.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Telnet connection is done on port 5000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SSH connection is done on port 2000 with the password crash :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471" y="2521698"/>
            <a:ext cx="9380813" cy="155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355" y="4660337"/>
            <a:ext cx="9690645" cy="143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How-to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 err="1">
                <a:solidFill>
                  <a:srgbClr val="333333"/>
                </a:solidFill>
              </a:rPr>
              <a:t>PuTTY</a:t>
            </a:r>
            <a:r>
              <a:rPr lang="en-GB" sz="2500" b="1" i="1" dirty="0">
                <a:solidFill>
                  <a:srgbClr val="333333"/>
                </a:solidFill>
              </a:rPr>
              <a:t>: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8208" y="1095939"/>
            <a:ext cx="4971339" cy="4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Commands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Commands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Like Unix </a:t>
            </a:r>
            <a:r>
              <a:rPr lang="en-US" sz="1800" b="1" i="1" dirty="0" err="1">
                <a:solidFill>
                  <a:srgbClr val="4C4C4C"/>
                </a:solidFill>
              </a:rPr>
              <a:t>ls</a:t>
            </a:r>
            <a:r>
              <a:rPr lang="en-US" sz="1800" b="1" i="1" dirty="0">
                <a:solidFill>
                  <a:srgbClr val="4C4C4C"/>
                </a:solidFill>
              </a:rPr>
              <a:t>, cp, </a:t>
            </a:r>
            <a:r>
              <a:rPr lang="en-US" sz="1800" b="1" i="1" dirty="0" err="1">
                <a:solidFill>
                  <a:srgbClr val="4C4C4C"/>
                </a:solidFill>
              </a:rPr>
              <a:t>mv</a:t>
            </a:r>
            <a:r>
              <a:rPr lang="en-US" sz="1800" b="1" i="1" dirty="0">
                <a:solidFill>
                  <a:srgbClr val="4C4C4C"/>
                </a:solidFill>
              </a:rPr>
              <a:t>, </a:t>
            </a:r>
            <a:r>
              <a:rPr lang="en-US" sz="1800" b="1" i="1" dirty="0" err="1">
                <a:solidFill>
                  <a:srgbClr val="4C4C4C"/>
                </a:solidFill>
              </a:rPr>
              <a:t>rm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SQL select command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61" y="2068048"/>
            <a:ext cx="9206397" cy="52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472" y="3947457"/>
            <a:ext cx="9343436" cy="83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r>
              <a:rPr lang="en-GB" sz="3200" dirty="0">
                <a:solidFill>
                  <a:srgbClr val="FFA300"/>
                </a:solidFill>
              </a:rPr>
              <a:t> Commands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Export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It is possible to export a node. The node type is </a:t>
            </a:r>
            <a:r>
              <a:rPr lang="en-US" sz="1800" b="1" i="1" dirty="0" err="1">
                <a:solidFill>
                  <a:srgbClr val="4C4C4C"/>
                </a:solidFill>
              </a:rPr>
              <a:t>nt:file</a:t>
            </a:r>
            <a:r>
              <a:rPr lang="en-US" sz="1800" b="1" i="1" dirty="0">
                <a:solidFill>
                  <a:srgbClr val="4C4C4C"/>
                </a:solidFill>
              </a:rPr>
              <a:t>. The file is in the root folder of the same workspace. Then it is possible to access the file from </a:t>
            </a:r>
            <a:r>
              <a:rPr lang="en-US" sz="1800" b="1" i="1" dirty="0" err="1">
                <a:solidFill>
                  <a:srgbClr val="4C4C4C"/>
                </a:solidFill>
              </a:rPr>
              <a:t>webdav</a:t>
            </a:r>
            <a:r>
              <a:rPr lang="en-US" sz="1800" b="1" i="1" dirty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1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Import, the other way around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82" y="2780927"/>
            <a:ext cx="9322399" cy="6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662" y="4509119"/>
            <a:ext cx="9638338" cy="64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smtClean="0">
                <a:solidFill>
                  <a:srgbClr val="FFA300"/>
                </a:solidFill>
              </a:rPr>
              <a:t>SCP Export and Import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Export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The following command will export the node /gadgets in the repository portal-system of the portal container portal: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err="1">
                <a:solidFill>
                  <a:srgbClr val="4C4C4C"/>
                </a:solidFill>
              </a:rPr>
              <a:t>scp</a:t>
            </a:r>
            <a:r>
              <a:rPr lang="en-GB" sz="1800" b="1" i="1" dirty="0">
                <a:solidFill>
                  <a:srgbClr val="4C4C4C"/>
                </a:solidFill>
              </a:rPr>
              <a:t> -P 2000 </a:t>
            </a:r>
            <a:r>
              <a:rPr lang="en-GB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GB" sz="1800" b="1" i="1" dirty="0">
                <a:solidFill>
                  <a:srgbClr val="4C4C4C"/>
                </a:solidFill>
              </a:rPr>
              <a:t>:/production/</a:t>
            </a:r>
            <a:r>
              <a:rPr lang="en-GB" sz="1800" b="1" i="1" dirty="0" err="1">
                <a:solidFill>
                  <a:srgbClr val="4C4C4C"/>
                </a:solidFill>
              </a:rPr>
              <a:t>app:gadgets</a:t>
            </a:r>
            <a:r>
              <a:rPr lang="en-GB" sz="1800" b="1" i="1" dirty="0">
                <a:solidFill>
                  <a:srgbClr val="4C4C4C"/>
                </a:solidFill>
              </a:rPr>
              <a:t> </a:t>
            </a:r>
            <a:r>
              <a:rPr lang="en-GB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 smtClean="0">
                <a:solidFill>
                  <a:srgbClr val="4C4C4C"/>
                </a:solidFill>
              </a:rPr>
              <a:t>The </a:t>
            </a:r>
            <a:r>
              <a:rPr lang="en-GB" sz="1800" b="1" i="1" dirty="0">
                <a:solidFill>
                  <a:srgbClr val="4C4C4C"/>
                </a:solidFill>
              </a:rPr>
              <a:t>node will be exported as </a:t>
            </a:r>
            <a:r>
              <a:rPr lang="en-GB" sz="1800" b="1" i="1" dirty="0" err="1">
                <a:solidFill>
                  <a:srgbClr val="4C4C4C"/>
                </a:solidFill>
              </a:rPr>
              <a:t>app_gadgets.xml</a:t>
            </a:r>
            <a:r>
              <a:rPr lang="en-GB" sz="1800" b="1" i="1" dirty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1800" b="1" i="1" dirty="0">
                <a:solidFill>
                  <a:srgbClr val="4C4C4C"/>
                </a:solidFill>
              </a:rPr>
              <a:t>Note that the portal container name is </a:t>
            </a:r>
            <a:r>
              <a:rPr lang="en-GB" sz="1800" b="1" i="1" dirty="0" smtClean="0">
                <a:solidFill>
                  <a:srgbClr val="4C4C4C"/>
                </a:solidFill>
              </a:rPr>
              <a:t>used: “portal”. </a:t>
            </a:r>
            <a:r>
              <a:rPr lang="en-GB" sz="1800" b="1" i="1" dirty="0">
                <a:solidFill>
                  <a:srgbClr val="4C4C4C"/>
                </a:solidFill>
              </a:rPr>
              <a:t>If you do omit it, then the root container will be used</a:t>
            </a:r>
            <a:r>
              <a:rPr lang="en-GB" sz="1800" b="1" i="1" dirty="0" smtClean="0">
                <a:solidFill>
                  <a:srgbClr val="4C4C4C"/>
                </a:solidFill>
              </a:rPr>
              <a:t>. </a:t>
            </a:r>
            <a:r>
              <a:rPr lang="en-US" sz="1800" b="1" i="1" dirty="0" smtClean="0">
                <a:solidFill>
                  <a:srgbClr val="4C4C4C"/>
                </a:solidFill>
              </a:rPr>
              <a:t>The </a:t>
            </a:r>
            <a:r>
              <a:rPr lang="en-US" sz="1800" b="1" i="1" dirty="0">
                <a:solidFill>
                  <a:srgbClr val="4C4C4C"/>
                </a:solidFill>
              </a:rPr>
              <a:t>exported file format use the JCR system view</a:t>
            </a:r>
            <a:r>
              <a:rPr lang="en-US" sz="1800" b="1" i="1" dirty="0" smtClean="0">
                <a:solidFill>
                  <a:srgbClr val="4C4C4C"/>
                </a:solidFill>
              </a:rPr>
              <a:t>.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843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2500" b="1" i="1" dirty="0" smtClean="0">
                <a:solidFill>
                  <a:srgbClr val="4C4C4C"/>
                </a:solidFill>
              </a:rPr>
              <a:t>Import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err="1" smtClean="0">
                <a:solidFill>
                  <a:srgbClr val="4C4C4C"/>
                </a:solidFill>
              </a:rPr>
              <a:t>scp</a:t>
            </a:r>
            <a:r>
              <a:rPr lang="en-US" sz="1800" b="1" i="1" dirty="0" smtClean="0">
                <a:solidFill>
                  <a:srgbClr val="4C4C4C"/>
                </a:solidFill>
              </a:rPr>
              <a:t> </a:t>
            </a:r>
            <a:r>
              <a:rPr lang="en-US" sz="1800" b="1" i="1" dirty="0">
                <a:solidFill>
                  <a:srgbClr val="4C4C4C"/>
                </a:solidFill>
              </a:rPr>
              <a:t>-P 2000 </a:t>
            </a:r>
            <a:r>
              <a:rPr lang="en-US" sz="1800" b="1" i="1" dirty="0" err="1">
                <a:solidFill>
                  <a:srgbClr val="4C4C4C"/>
                </a:solidFill>
              </a:rPr>
              <a:t>gadgets.xml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root@localhost:portal:portal-system</a:t>
            </a:r>
            <a:r>
              <a:rPr lang="en-US" sz="1800" b="1" i="1" dirty="0">
                <a:solidFill>
                  <a:srgbClr val="4C4C4C"/>
                </a:solidFill>
              </a:rPr>
              <a:t>/production/</a:t>
            </a:r>
            <a:r>
              <a:rPr lang="en-US" sz="1800" b="1" i="1" dirty="0" err="1">
                <a:solidFill>
                  <a:srgbClr val="4C4C4C"/>
                </a:solidFill>
              </a:rPr>
              <a:t>app:gadgets</a:t>
            </a:r>
            <a:endParaRPr lang="en-US" sz="1800" b="1" i="1" dirty="0">
              <a:solidFill>
                <a:srgbClr val="4C4C4C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674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>
                <a:solidFill>
                  <a:srgbClr val="FFA300"/>
                </a:solidFill>
              </a:rPr>
              <a:t>Exercise: </a:t>
            </a: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67550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Connect to </a:t>
            </a:r>
            <a:r>
              <a:rPr lang="en-US" sz="1800" b="1" i="1" dirty="0" err="1">
                <a:solidFill>
                  <a:srgbClr val="4C4C4C"/>
                </a:solidFill>
              </a:rPr>
              <a:t>CRaSH</a:t>
            </a:r>
            <a:r>
              <a:rPr lang="en-US" sz="1800" b="1" i="1" dirty="0">
                <a:solidFill>
                  <a:srgbClr val="4C4C4C"/>
                </a:solidFill>
              </a:rPr>
              <a:t> by </a:t>
            </a:r>
            <a:r>
              <a:rPr lang="en-US" sz="1800" b="1" i="1" dirty="0" err="1">
                <a:solidFill>
                  <a:srgbClr val="4C4C4C"/>
                </a:solidFill>
              </a:rPr>
              <a:t>ssh</a:t>
            </a:r>
            <a:r>
              <a:rPr lang="en-US" sz="1800" b="1" i="1" dirty="0">
                <a:solidFill>
                  <a:srgbClr val="4C4C4C"/>
                </a:solidFill>
              </a:rPr>
              <a:t> (port 2000) or telnet (port 5000)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Type in your shell: connect -c portal -u root -p </a:t>
            </a:r>
            <a:r>
              <a:rPr lang="en-US" sz="1800" b="1" i="1" dirty="0" err="1">
                <a:solidFill>
                  <a:srgbClr val="4C4C4C"/>
                </a:solidFill>
              </a:rPr>
              <a:t>gtn</a:t>
            </a:r>
            <a:r>
              <a:rPr lang="en-US" sz="1800" b="1" i="1" dirty="0">
                <a:solidFill>
                  <a:srgbClr val="4C4C4C"/>
                </a:solidFill>
              </a:rPr>
              <a:t> collaboration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Test the commands: </a:t>
            </a:r>
            <a:r>
              <a:rPr lang="en-US" sz="1800" b="1" i="1" dirty="0" err="1">
                <a:solidFill>
                  <a:srgbClr val="4C4C4C"/>
                </a:solidFill>
              </a:rPr>
              <a:t>ls</a:t>
            </a:r>
            <a:r>
              <a:rPr lang="en-US" sz="1800" b="1" i="1" dirty="0">
                <a:solidFill>
                  <a:srgbClr val="4C4C4C"/>
                </a:solidFill>
              </a:rPr>
              <a:t>, </a:t>
            </a:r>
            <a:r>
              <a:rPr lang="en-US" sz="1800" b="1" i="1" dirty="0" err="1">
                <a:solidFill>
                  <a:srgbClr val="4C4C4C"/>
                </a:solidFill>
              </a:rPr>
              <a:t>cd</a:t>
            </a:r>
            <a:r>
              <a:rPr lang="en-US" sz="1800" b="1" i="1" dirty="0">
                <a:solidFill>
                  <a:srgbClr val="4C4C4C"/>
                </a:solidFill>
              </a:rPr>
              <a:t>, </a:t>
            </a:r>
            <a:r>
              <a:rPr lang="en-US" sz="1800" b="1" i="1" dirty="0" err="1">
                <a:solidFill>
                  <a:srgbClr val="4C4C4C"/>
                </a:solidFill>
              </a:rPr>
              <a:t>mv</a:t>
            </a:r>
            <a:r>
              <a:rPr lang="en-US" sz="1800" b="1" i="1" dirty="0">
                <a:solidFill>
                  <a:srgbClr val="4C4C4C"/>
                </a:solidFill>
              </a:rPr>
              <a:t>, </a:t>
            </a:r>
            <a:r>
              <a:rPr lang="en-US" sz="1800" b="1" i="1" dirty="0" err="1">
                <a:solidFill>
                  <a:srgbClr val="4C4C4C"/>
                </a:solidFill>
              </a:rPr>
              <a:t>rm</a:t>
            </a:r>
            <a:r>
              <a:rPr lang="en-US" sz="1800" b="1" i="1" dirty="0">
                <a:solidFill>
                  <a:srgbClr val="4C4C4C"/>
                </a:solidFill>
              </a:rPr>
              <a:t>, 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Export and import a node. Is it document or system view? Import the node 5 times. What happens?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Add a </a:t>
            </a:r>
            <a:r>
              <a:rPr lang="en-US" sz="1800" b="1" i="1" dirty="0" err="1">
                <a:solidFill>
                  <a:srgbClr val="4C4C4C"/>
                </a:solidFill>
              </a:rPr>
              <a:t>mix:versionable</a:t>
            </a:r>
            <a:r>
              <a:rPr lang="en-US" sz="1800" b="1" i="1" dirty="0">
                <a:solidFill>
                  <a:srgbClr val="4C4C4C"/>
                </a:solidFill>
              </a:rPr>
              <a:t> </a:t>
            </a:r>
            <a:r>
              <a:rPr lang="en-US" sz="1800" b="1" i="1" dirty="0" err="1">
                <a:solidFill>
                  <a:srgbClr val="4C4C4C"/>
                </a:solidFill>
              </a:rPr>
              <a:t>mixin</a:t>
            </a:r>
            <a:r>
              <a:rPr lang="en-US" sz="1800" b="1" i="1" dirty="0">
                <a:solidFill>
                  <a:srgbClr val="4C4C4C"/>
                </a:solidFill>
              </a:rPr>
              <a:t> to an existing node.</a:t>
            </a:r>
            <a:br>
              <a:rPr lang="en-US" sz="1800" b="1" i="1" dirty="0">
                <a:solidFill>
                  <a:srgbClr val="4C4C4C"/>
                </a:solidFill>
              </a:rPr>
            </a:br>
            <a:r>
              <a:rPr lang="en-US" sz="1800" b="1" i="1" dirty="0">
                <a:solidFill>
                  <a:srgbClr val="4C4C4C"/>
                </a:solidFill>
              </a:rPr>
              <a:t>(syntax: </a:t>
            </a:r>
            <a:r>
              <a:rPr lang="en-US" sz="1800" dirty="0" err="1">
                <a:solidFill>
                  <a:srgbClr val="4C4C4C"/>
                </a:solidFill>
              </a:rPr>
              <a:t>addmixin</a:t>
            </a:r>
            <a:r>
              <a:rPr lang="en-US" sz="1800" dirty="0">
                <a:solidFill>
                  <a:srgbClr val="4C4C4C"/>
                </a:solidFill>
              </a:rPr>
              <a:t> . </a:t>
            </a:r>
            <a:r>
              <a:rPr lang="en-US" sz="1800" dirty="0" err="1">
                <a:solidFill>
                  <a:srgbClr val="4C4C4C"/>
                </a:solidFill>
              </a:rPr>
              <a:t>mix:versionable</a:t>
            </a:r>
            <a:r>
              <a:rPr lang="en-US" sz="1800" b="1" i="1" dirty="0">
                <a:solidFill>
                  <a:srgbClr val="4C4C4C"/>
                </a:solidFill>
              </a:rPr>
              <a:t>)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Test 5 different select use cases as seen in http://wiki.exoplatform.org/xwiki/bin/view/JCR/</a:t>
            </a:r>
            <a:r>
              <a:rPr lang="en-US" sz="1800" b="1" i="1" dirty="0" err="1">
                <a:solidFill>
                  <a:srgbClr val="4C4C4C"/>
                </a:solidFill>
              </a:rPr>
              <a:t>JCR+Query+Usecases</a:t>
            </a:r>
            <a:r>
              <a:rPr lang="en-US" sz="1800" b="1" i="1" dirty="0" smtClean="0">
                <a:solidFill>
                  <a:srgbClr val="4C4C4C"/>
                </a:solidFill>
              </a:rPr>
              <a:t>.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Export and import using SCP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 smtClean="0">
                <a:solidFill>
                  <a:srgbClr val="4C4C4C"/>
                </a:solidFill>
              </a:rPr>
              <a:t>For </a:t>
            </a:r>
            <a:r>
              <a:rPr lang="en-US" sz="1800" b="1" i="1" dirty="0">
                <a:solidFill>
                  <a:srgbClr val="4C4C4C"/>
                </a:solidFill>
              </a:rPr>
              <a:t>experts: Create a new command and test it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Documentation:</a:t>
            </a:r>
            <a:br>
              <a:rPr lang="en-US" sz="1800" b="1" i="1" dirty="0">
                <a:solidFill>
                  <a:srgbClr val="4C4C4C"/>
                </a:solidFill>
              </a:rPr>
            </a:br>
            <a:r>
              <a:rPr lang="en-US" sz="1800" b="1" i="1" dirty="0">
                <a:solidFill>
                  <a:srgbClr val="4C4C4C"/>
                </a:solidFill>
              </a:rPr>
              <a:t>http://</a:t>
            </a:r>
            <a:r>
              <a:rPr lang="en-US" sz="1800" b="1" i="1" dirty="0" err="1">
                <a:solidFill>
                  <a:srgbClr val="4C4C4C"/>
                </a:solidFill>
              </a:rPr>
              <a:t>crsh.googlecode.com</a:t>
            </a:r>
            <a:r>
              <a:rPr lang="en-US" sz="1800" b="1" i="1" dirty="0">
                <a:solidFill>
                  <a:srgbClr val="4C4C4C"/>
                </a:solidFill>
              </a:rPr>
              <a:t>/</a:t>
            </a:r>
            <a:r>
              <a:rPr lang="en-US" sz="1800" b="1" i="1" dirty="0" err="1">
                <a:solidFill>
                  <a:srgbClr val="4C4C4C"/>
                </a:solidFill>
              </a:rPr>
              <a:t>svn</a:t>
            </a:r>
            <a:r>
              <a:rPr lang="en-US" sz="1800" b="1" i="1" dirty="0">
                <a:solidFill>
                  <a:srgbClr val="4C4C4C"/>
                </a:solidFill>
              </a:rPr>
              <a:t>/doc/1.0.0-beta18/html/</a:t>
            </a:r>
            <a:r>
              <a:rPr lang="en-US" sz="1800" b="1" i="1" dirty="0" err="1">
                <a:solidFill>
                  <a:srgbClr val="4C4C4C"/>
                </a:solidFill>
              </a:rPr>
              <a:t>index.html</a:t>
            </a:r>
            <a:endParaRPr lang="en-US" sz="1800" b="1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94596" y="231865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2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r>
              <a:rPr lang="en-GB" sz="4300" dirty="0">
                <a:solidFill>
                  <a:srgbClr val="FFFFFF"/>
                </a:solidFill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92200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What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 shell for Java Content Repository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Considers the JCR tree as its file system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Basic administration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http://code.google.com/p/crsh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GB" sz="2500" b="1" i="1" dirty="0">
                <a:solidFill>
                  <a:srgbClr val="333333"/>
                </a:solidFill>
              </a:rPr>
              <a:t>How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Written as a Groovy script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Easy to add new commands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Found in WEB-INF/groovy/commands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Annotated with Args4j</a:t>
            </a:r>
          </a:p>
          <a:p>
            <a:pPr marL="611292" lvl="1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Describe switches and arguments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You can extend the language</a:t>
            </a: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13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94596" y="273629"/>
            <a:ext cx="8915400" cy="557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3200" dirty="0" err="1">
                <a:solidFill>
                  <a:srgbClr val="FFA300"/>
                </a:solidFill>
              </a:rPr>
              <a:t>CRaSH</a:t>
            </a:r>
            <a:endParaRPr lang="en-GB" sz="32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94596" y="1286056"/>
            <a:ext cx="8915400" cy="4631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31722" indent="-228879" hangingPunct="1">
              <a:lnSpc>
                <a:spcPct val="92000"/>
              </a:lnSpc>
              <a:spcAft>
                <a:spcPts val="1276"/>
              </a:spcAft>
              <a:buSzPct val="7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endParaRPr lang="en-GB" sz="2500" b="1" i="1" dirty="0">
              <a:solidFill>
                <a:srgbClr val="333333"/>
              </a:solidFill>
            </a:endParaRPr>
          </a:p>
          <a:p>
            <a:pPr marL="231722" indent="-228879" hangingPunct="1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tabLst>
                <a:tab pos="231722" algn="l"/>
                <a:tab pos="641145" algn="l"/>
                <a:tab pos="1050567" algn="l"/>
                <a:tab pos="1459990" algn="l"/>
                <a:tab pos="1869413" algn="l"/>
                <a:tab pos="2278835" algn="l"/>
                <a:tab pos="2688258" algn="l"/>
                <a:tab pos="3097680" algn="l"/>
                <a:tab pos="3507103" algn="l"/>
                <a:tab pos="3916526" algn="l"/>
                <a:tab pos="4325948" algn="l"/>
                <a:tab pos="4735371" algn="l"/>
                <a:tab pos="5144793" algn="l"/>
                <a:tab pos="5554216" algn="l"/>
                <a:tab pos="5963639" algn="l"/>
                <a:tab pos="6373061" algn="l"/>
                <a:tab pos="6782484" algn="l"/>
                <a:tab pos="7191906" algn="l"/>
                <a:tab pos="7601329" algn="l"/>
                <a:tab pos="8010752" algn="l"/>
                <a:tab pos="8420174" algn="l"/>
              </a:tabLst>
            </a:pPr>
            <a:r>
              <a:rPr lang="en-US" sz="1800" b="1" i="1" dirty="0">
                <a:solidFill>
                  <a:srgbClr val="4C4C4C"/>
                </a:solidFill>
              </a:rPr>
              <a:t> </a:t>
            </a:r>
            <a:endParaRPr lang="en-GB" sz="13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2724" y="1355168"/>
            <a:ext cx="6742582" cy="4370876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JCR</a:t>
              </a:r>
            </a:p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property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 over the properties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Node.eachProperty({ property -&gt; out.print(property.name);};</a:t>
            </a:r>
          </a:p>
          <a:p>
            <a:pPr>
              <a:buFont typeface="Arial" charset="0"/>
              <a:buNone/>
            </a:pPr>
            <a:endParaRPr lang="en-US" sz="21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 foo = null;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(node.hasProperty(‘foo)) {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node.getProperty(‘foo’).getString();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node.foo;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sz="21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1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node child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sz="21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 {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(‘foo);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1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sz="21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</p:txBody>
      </p:sp>
    </p:spTree>
    <p:extLst>
      <p:ext uri="{BB962C8B-B14F-4D97-AF65-F5344CB8AC3E}">
        <p14:creationId xmlns:p14="http://schemas.microsoft.com/office/powerpoint/2010/main" val="93426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http://crsh.googlecode.com/svn/doc/1.0.0-beta9/index.html</a:t>
            </a:r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8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101884" y="6247376"/>
            <a:ext cx="2306703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</a:tabLst>
            </a:pPr>
            <a:fld id="{0602AF10-AAB4-4DCB-A100-E509F43F837D}" type="slidenum">
              <a:rPr lang="en-GB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tabLst>
                  <a:tab pos="0" algn="l"/>
                  <a:tab pos="409423" algn="l"/>
                  <a:tab pos="818845" algn="l"/>
                  <a:tab pos="1228268" algn="l"/>
                  <a:tab pos="1637690" algn="l"/>
                  <a:tab pos="2047113" algn="l"/>
                  <a:tab pos="2456536" algn="l"/>
                  <a:tab pos="2865958" algn="l"/>
                  <a:tab pos="3275381" algn="l"/>
                  <a:tab pos="3684803" algn="l"/>
                  <a:tab pos="4094226" algn="l"/>
                  <a:tab pos="4503649" algn="l"/>
                  <a:tab pos="4913071" algn="l"/>
                  <a:tab pos="5322494" algn="l"/>
                  <a:tab pos="5731916" algn="l"/>
                  <a:tab pos="6141339" algn="l"/>
                  <a:tab pos="6550762" algn="l"/>
                  <a:tab pos="6960184" algn="l"/>
                  <a:tab pos="7369607" algn="l"/>
                  <a:tab pos="7779029" algn="l"/>
                  <a:tab pos="8188452" algn="l"/>
                </a:tabLst>
              </a:pPr>
              <a:t>9</a:t>
            </a:fld>
            <a:endParaRPr lang="en-GB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8959" y="4257087"/>
            <a:ext cx="8915400" cy="1353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09423" algn="l"/>
                <a:tab pos="818845" algn="l"/>
                <a:tab pos="1228268" algn="l"/>
                <a:tab pos="1637690" algn="l"/>
                <a:tab pos="2047113" algn="l"/>
                <a:tab pos="2456536" algn="l"/>
                <a:tab pos="2865958" algn="l"/>
                <a:tab pos="3275381" algn="l"/>
                <a:tab pos="3684803" algn="l"/>
                <a:tab pos="4094226" algn="l"/>
                <a:tab pos="4503649" algn="l"/>
                <a:tab pos="4913071" algn="l"/>
                <a:tab pos="5322494" algn="l"/>
                <a:tab pos="5731916" algn="l"/>
                <a:tab pos="6141339" algn="l"/>
                <a:tab pos="6550762" algn="l"/>
                <a:tab pos="6960184" algn="l"/>
                <a:tab pos="7369607" algn="l"/>
                <a:tab pos="7779029" algn="l"/>
                <a:tab pos="8188452" algn="l"/>
                <a:tab pos="8427282" algn="l"/>
              </a:tabLst>
            </a:pPr>
            <a:r>
              <a:rPr lang="en-GB" sz="4300" dirty="0" err="1">
                <a:solidFill>
                  <a:srgbClr val="FFFFFF"/>
                </a:solidFill>
              </a:rPr>
              <a:t>CRaSH</a:t>
            </a:r>
            <a:r>
              <a:rPr lang="en-GB" sz="4300" dirty="0">
                <a:solidFill>
                  <a:srgbClr val="FFFFFF"/>
                </a:solidFill>
              </a:rPr>
              <a:t> </a:t>
            </a:r>
            <a:r>
              <a:rPr lang="en-GB" sz="4300" dirty="0" err="1">
                <a:solidFill>
                  <a:srgbClr val="FFFFFF"/>
                </a:solidFill>
              </a:rPr>
              <a:t>HowTo</a:t>
            </a:r>
            <a:endParaRPr lang="en-GB" sz="43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1158</TotalTime>
  <Words>582</Words>
  <Application>Microsoft Macintosh PowerPoint</Application>
  <PresentationFormat>Format A4 (210 x 297 mm)</PresentationFormat>
  <Paragraphs>133</Paragraphs>
  <Slides>16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Groovy integration: property access</vt:lpstr>
      <vt:lpstr>Groovy integration: node child access</vt:lpstr>
      <vt:lpstr>Documentation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47</cp:revision>
  <cp:lastPrinted>2011-05-26T01:06:16Z</cp:lastPrinted>
  <dcterms:created xsi:type="dcterms:W3CDTF">2010-07-08T16:24:23Z</dcterms:created>
  <dcterms:modified xsi:type="dcterms:W3CDTF">2011-05-26T15:18:43Z</dcterms:modified>
</cp:coreProperties>
</file>