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6" r:id="rId1"/>
  </p:sldMasterIdLst>
  <p:notesMasterIdLst>
    <p:notesMasterId r:id="rId27"/>
  </p:notesMasterIdLst>
  <p:sldIdLst>
    <p:sldId id="256" r:id="rId2"/>
    <p:sldId id="257" r:id="rId3"/>
    <p:sldId id="281" r:id="rId4"/>
    <p:sldId id="258" r:id="rId5"/>
    <p:sldId id="259" r:id="rId6"/>
    <p:sldId id="260" r:id="rId7"/>
    <p:sldId id="261" r:id="rId8"/>
    <p:sldId id="262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letter"/>
  <p:notesSz cx="7772400" cy="100584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428625" indent="-215900" algn="l" defTabSz="457200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644525" indent="-214313" algn="l" defTabSz="457200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860425" indent="-212725" algn="l" defTabSz="457200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1076325" indent="-215900" algn="l" defTabSz="457200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571" autoAdjust="0"/>
  </p:normalViewPr>
  <p:slideViewPr>
    <p:cSldViewPr snapToGrid="0" snapToObjects="1">
      <p:cViewPr varScale="1">
        <p:scale>
          <a:sx n="75" d="100"/>
          <a:sy n="75" d="100"/>
        </p:scale>
        <p:origin x="-11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A7B5C-812E-7848-B643-D2A8F5E94B48}" type="datetimeFigureOut">
              <a:rPr lang="fr-FR" smtClean="0"/>
              <a:t>12/03/30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  <a:p>
            <a:pPr lvl="3"/>
            <a:r>
              <a:rPr lang="de-DE" smtClean="0"/>
              <a:t>Quatrième niveau</a:t>
            </a:r>
          </a:p>
          <a:p>
            <a:pPr lvl="4"/>
            <a:r>
              <a:rPr lang="de-DE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EDE69-846C-F444-949A-ECA49041C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1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 flip="none" rotWithShape="1">
          <a:gsLst>
            <a:gs pos="18000">
              <a:schemeClr val="bg2"/>
            </a:gs>
            <a:gs pos="69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16"/>
          <p:cNvCxnSpPr/>
          <p:nvPr userDrawn="1"/>
        </p:nvCxnSpPr>
        <p:spPr>
          <a:xfrm>
            <a:off x="0" y="2286000"/>
            <a:ext cx="68580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20"/>
          <p:cNvCxnSpPr/>
          <p:nvPr userDrawn="1"/>
        </p:nvCxnSpPr>
        <p:spPr>
          <a:xfrm flipV="1">
            <a:off x="68580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7"/>
          <p:cNvCxnSpPr/>
          <p:nvPr userDrawn="1"/>
        </p:nvCxnSpPr>
        <p:spPr>
          <a:xfrm flipH="1">
            <a:off x="8458200" y="2286000"/>
            <a:ext cx="68580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 userDrawn="1"/>
        </p:nvCxnSpPr>
        <p:spPr>
          <a:xfrm flipV="1">
            <a:off x="845820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77240" y="1600200"/>
            <a:ext cx="7589520" cy="685800"/>
          </a:xfrm>
        </p:spPr>
        <p:txBody>
          <a:bodyPr anchor="b"/>
          <a:lstStyle>
            <a:lvl1pPr>
              <a:buNone/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77240" y="2286000"/>
            <a:ext cx="7589520" cy="685800"/>
          </a:xfrm>
        </p:spPr>
        <p:txBody>
          <a:bodyPr anchor="t"/>
          <a:lstStyle>
            <a:lvl1pPr marL="0" indent="0">
              <a:buNone/>
              <a:defRPr sz="2000" b="0" cap="all" spc="3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92480" y="4495800"/>
            <a:ext cx="7589520" cy="685800"/>
          </a:xfrm>
        </p:spPr>
        <p:txBody>
          <a:bodyPr anchor="t"/>
          <a:lstStyle>
            <a:lvl1pPr algn="r">
              <a:buNone/>
              <a:defRPr sz="1400" b="0" cap="all" spc="3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date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3810000"/>
            <a:ext cx="7589520" cy="685800"/>
          </a:xfrm>
        </p:spPr>
        <p:txBody>
          <a:bodyPr anchor="b"/>
          <a:lstStyle>
            <a:lvl1pPr algn="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presenter name, title</a:t>
            </a:r>
          </a:p>
        </p:txBody>
      </p:sp>
    </p:spTree>
    <p:extLst>
      <p:ext uri="{BB962C8B-B14F-4D97-AF65-F5344CB8AC3E}">
        <p14:creationId xmlns:p14="http://schemas.microsoft.com/office/powerpoint/2010/main" val="348073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- Long Subtitle">
    <p:bg>
      <p:bgPr>
        <a:gradFill flip="none" rotWithShape="1">
          <a:gsLst>
            <a:gs pos="18000">
              <a:schemeClr val="bg2"/>
            </a:gs>
            <a:gs pos="69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16"/>
          <p:cNvCxnSpPr/>
          <p:nvPr userDrawn="1"/>
        </p:nvCxnSpPr>
        <p:spPr>
          <a:xfrm>
            <a:off x="0" y="2286000"/>
            <a:ext cx="68580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20"/>
          <p:cNvCxnSpPr/>
          <p:nvPr userDrawn="1"/>
        </p:nvCxnSpPr>
        <p:spPr>
          <a:xfrm flipV="1">
            <a:off x="68580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7"/>
          <p:cNvCxnSpPr/>
          <p:nvPr userDrawn="1"/>
        </p:nvCxnSpPr>
        <p:spPr>
          <a:xfrm flipH="1">
            <a:off x="8458200" y="2286000"/>
            <a:ext cx="68580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 userDrawn="1"/>
        </p:nvCxnSpPr>
        <p:spPr>
          <a:xfrm flipV="1">
            <a:off x="845820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77240" y="1600200"/>
            <a:ext cx="7589520" cy="685800"/>
          </a:xfrm>
        </p:spPr>
        <p:txBody>
          <a:bodyPr anchor="b"/>
          <a:lstStyle>
            <a:lvl1pPr>
              <a:buNone/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77240" y="2286000"/>
            <a:ext cx="7589520" cy="685800"/>
          </a:xfrm>
        </p:spPr>
        <p:txBody>
          <a:bodyPr anchor="t"/>
          <a:lstStyle>
            <a:lvl1pPr marL="0" indent="0">
              <a:buNone/>
              <a:defRPr sz="2000" b="0" cap="all" spc="3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8073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2 Shorter Subtitle">
    <p:bg>
      <p:bgPr>
        <a:gradFill flip="none" rotWithShape="1">
          <a:gsLst>
            <a:gs pos="18000">
              <a:schemeClr val="bg2"/>
            </a:gs>
            <a:gs pos="69000">
              <a:schemeClr val="bg2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16"/>
          <p:cNvCxnSpPr/>
          <p:nvPr userDrawn="1"/>
        </p:nvCxnSpPr>
        <p:spPr>
          <a:xfrm>
            <a:off x="0" y="2286000"/>
            <a:ext cx="68580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20"/>
          <p:cNvCxnSpPr/>
          <p:nvPr userDrawn="1"/>
        </p:nvCxnSpPr>
        <p:spPr>
          <a:xfrm flipV="1">
            <a:off x="68580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7"/>
          <p:cNvCxnSpPr/>
          <p:nvPr userDrawn="1"/>
        </p:nvCxnSpPr>
        <p:spPr>
          <a:xfrm flipH="1">
            <a:off x="5486400" y="2286000"/>
            <a:ext cx="3657600" cy="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 userDrawn="1"/>
        </p:nvCxnSpPr>
        <p:spPr>
          <a:xfrm flipV="1">
            <a:off x="5440680" y="1828800"/>
            <a:ext cx="0" cy="914400"/>
          </a:xfrm>
          <a:prstGeom prst="line">
            <a:avLst/>
          </a:prstGeom>
          <a:ln>
            <a:solidFill>
              <a:srgbClr val="F7C12E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77240" y="1600200"/>
            <a:ext cx="4572000" cy="685800"/>
          </a:xfrm>
        </p:spPr>
        <p:txBody>
          <a:bodyPr anchor="b"/>
          <a:lstStyle>
            <a:lvl1pPr>
              <a:buNone/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77240" y="2286000"/>
            <a:ext cx="4572000" cy="685800"/>
          </a:xfrm>
        </p:spPr>
        <p:txBody>
          <a:bodyPr anchor="t"/>
          <a:lstStyle>
            <a:lvl1pPr marL="0" indent="0">
              <a:buNone/>
              <a:defRPr sz="2000" b="0" cap="all" spc="3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8073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cap="all" spc="300">
                <a:latin typeface="Arial"/>
                <a:cs typeface="Arial"/>
              </a:defRPr>
            </a:lvl1pPr>
          </a:lstStyle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200" y="105156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1</a:t>
            </a:r>
            <a:endParaRPr lang="en-US" sz="48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57200" y="224028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2</a:t>
            </a:r>
            <a:endParaRPr lang="en-US" sz="48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457200" y="342900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3</a:t>
            </a:r>
            <a:endParaRPr lang="en-US" sz="48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7200" y="4617720"/>
            <a:ext cx="9144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rgbClr val="F8C52D"/>
                </a:solidFill>
                <a:latin typeface="Arial Rounded MT Bold"/>
                <a:cs typeface="Arial Rounded MT Bold"/>
              </a:rPr>
              <a:t>4</a:t>
            </a:r>
            <a:endParaRPr lang="en-US" sz="4800" dirty="0">
              <a:solidFill>
                <a:srgbClr val="F8C52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1280160" y="4709160"/>
            <a:ext cx="7406640" cy="1051560"/>
          </a:xfrm>
        </p:spPr>
        <p:txBody>
          <a:bodyPr/>
          <a:lstStyle>
            <a:lvl1pPr>
              <a:buClr>
                <a:schemeClr val="bg1"/>
              </a:buClr>
              <a:defRPr sz="1800"/>
            </a:lvl1pPr>
            <a:lvl2pPr>
              <a:buClr>
                <a:schemeClr val="bg1"/>
              </a:buClr>
              <a:defRPr sz="1600" baseline="0"/>
            </a:lvl2pPr>
            <a:lvl3pPr>
              <a:buClr>
                <a:schemeClr val="bg1"/>
              </a:buClr>
              <a:defRPr sz="1600"/>
            </a:lvl3pPr>
            <a:lvl4pPr>
              <a:buClr>
                <a:schemeClr val="bg1"/>
              </a:buClr>
              <a:defRPr sz="1600"/>
            </a:lvl4pPr>
            <a:lvl5pPr>
              <a:buClr>
                <a:schemeClr val="bg1"/>
              </a:buClr>
              <a:defRPr sz="1600"/>
            </a:lvl5pPr>
          </a:lstStyle>
          <a:p>
            <a:pPr lvl="0"/>
            <a:r>
              <a:rPr lang="en-US" dirty="0" smtClean="0"/>
              <a:t>Agenda item 4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1280160" y="1143000"/>
            <a:ext cx="7406640" cy="1051560"/>
          </a:xfrm>
        </p:spPr>
        <p:txBody>
          <a:bodyPr/>
          <a:lstStyle>
            <a:lvl1pPr>
              <a:buClr>
                <a:schemeClr val="bg1"/>
              </a:buClr>
              <a:defRPr sz="1800"/>
            </a:lvl1pPr>
            <a:lvl2pPr>
              <a:buClr>
                <a:schemeClr val="bg1"/>
              </a:buClr>
              <a:defRPr sz="1600"/>
            </a:lvl2pPr>
            <a:lvl3pPr>
              <a:buClr>
                <a:schemeClr val="bg1"/>
              </a:buClr>
              <a:defRPr sz="1600"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smtClean="0"/>
              <a:t>Agenda item 1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1280160" y="2331719"/>
            <a:ext cx="7406640" cy="1051560"/>
          </a:xfrm>
        </p:spPr>
        <p:txBody>
          <a:bodyPr/>
          <a:lstStyle>
            <a:lvl1pPr>
              <a:buClr>
                <a:schemeClr val="bg1"/>
              </a:buClr>
              <a:defRPr sz="1800"/>
            </a:lvl1pPr>
            <a:lvl2pPr>
              <a:buClr>
                <a:schemeClr val="bg1"/>
              </a:buClr>
              <a:defRPr sz="1600"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smtClean="0"/>
              <a:t>Agenda item 2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1280160" y="3520440"/>
            <a:ext cx="7406640" cy="1051560"/>
          </a:xfrm>
        </p:spPr>
        <p:txBody>
          <a:bodyPr/>
          <a:lstStyle>
            <a:lvl1pPr>
              <a:buClr>
                <a:schemeClr val="bg1"/>
              </a:buClr>
              <a:defRPr sz="1800"/>
            </a:lvl1pPr>
            <a:lvl2pPr>
              <a:buClr>
                <a:schemeClr val="bg1"/>
              </a:buClr>
              <a:defRPr sz="1600"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 smtClean="0"/>
              <a:t>Agenda item 3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9503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cap="all" spc="30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143000"/>
            <a:ext cx="8229600" cy="5029200"/>
          </a:xfrm>
        </p:spPr>
        <p:txBody>
          <a:bodyPr/>
          <a:lstStyle>
            <a:lvl1pPr>
              <a:defRPr sz="2000" baseline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0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331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b="1" cap="all" spc="300" baseline="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91440" y="1143000"/>
            <a:ext cx="4297680" cy="5029200"/>
          </a:xfrm>
        </p:spPr>
        <p:txBody>
          <a:bodyPr/>
          <a:lstStyle>
            <a:lvl1pPr>
              <a:buClr>
                <a:schemeClr val="bg1"/>
              </a:buClr>
              <a:defRPr sz="1800" i="0"/>
            </a:lvl1pPr>
            <a:lvl2pPr>
              <a:buClr>
                <a:srgbClr val="F7C12E"/>
              </a:buClr>
              <a:buFont typeface="Arial"/>
              <a:buChar char="•"/>
              <a:defRPr sz="1600"/>
            </a:lvl2pPr>
            <a:lvl3pPr>
              <a:buClr>
                <a:srgbClr val="F7C12E"/>
              </a:buClr>
              <a:buFont typeface="Arial"/>
              <a:buChar char="•"/>
              <a:defRPr sz="1600"/>
            </a:lvl3pPr>
            <a:lvl4pPr>
              <a:buClr>
                <a:srgbClr val="F7C12E"/>
              </a:buClr>
              <a:buFont typeface="Arial"/>
              <a:buChar char="•"/>
              <a:defRPr sz="1600"/>
            </a:lvl4pPr>
            <a:lvl5pPr>
              <a:buClr>
                <a:srgbClr val="F7C12E"/>
              </a:buClr>
              <a:buFont typeface="Arial"/>
              <a:buChar char="•"/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	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389120" y="1143000"/>
            <a:ext cx="4297680" cy="5029200"/>
          </a:xfrm>
        </p:spPr>
        <p:txBody>
          <a:bodyPr/>
          <a:lstStyle>
            <a:lvl1pPr>
              <a:buClr>
                <a:schemeClr val="bg1"/>
              </a:buClr>
              <a:defRPr sz="1800" i="0"/>
            </a:lvl1pPr>
            <a:lvl2pPr>
              <a:buFont typeface="Arial"/>
              <a:buChar char="•"/>
              <a:defRPr sz="1600"/>
            </a:lvl2pPr>
            <a:lvl3pPr>
              <a:buFont typeface="Arial"/>
              <a:buChar char="•"/>
              <a:defRPr sz="1600"/>
            </a:lvl3pPr>
            <a:lvl4pPr>
              <a:buFont typeface="Arial"/>
              <a:buChar char="•"/>
              <a:defRPr sz="1600"/>
            </a:lvl4pPr>
            <a:lvl5pPr>
              <a:buFont typeface="Arial"/>
              <a:buChar char="•"/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312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b="1" cap="all" spc="300" baseline="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91440" y="2286000"/>
            <a:ext cx="4297680" cy="3886200"/>
          </a:xfrm>
        </p:spPr>
        <p:txBody>
          <a:bodyPr/>
          <a:lstStyle>
            <a:lvl1pPr>
              <a:buClr>
                <a:schemeClr val="bg1"/>
              </a:buClr>
              <a:defRPr sz="1800" i="0"/>
            </a:lvl1pPr>
            <a:lvl2pPr>
              <a:buClr>
                <a:srgbClr val="F7C12E"/>
              </a:buClr>
              <a:buFont typeface="Arial"/>
              <a:buChar char="•"/>
              <a:defRPr sz="1600"/>
            </a:lvl2pPr>
            <a:lvl3pPr>
              <a:buClr>
                <a:srgbClr val="F7C12E"/>
              </a:buClr>
              <a:buFont typeface="Arial"/>
              <a:buChar char="•"/>
              <a:defRPr sz="1600"/>
            </a:lvl3pPr>
            <a:lvl4pPr>
              <a:buClr>
                <a:srgbClr val="F7C12E"/>
              </a:buClr>
              <a:buFont typeface="Arial"/>
              <a:buChar char="•"/>
              <a:defRPr sz="1600"/>
            </a:lvl4pPr>
            <a:lvl5pPr>
              <a:buClr>
                <a:srgbClr val="F7C12E"/>
              </a:buClr>
              <a:buFont typeface="Arial"/>
              <a:buChar char="•"/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	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389120" y="2286000"/>
            <a:ext cx="4297680" cy="3886200"/>
          </a:xfrm>
        </p:spPr>
        <p:txBody>
          <a:bodyPr/>
          <a:lstStyle>
            <a:lvl1pPr>
              <a:buClr>
                <a:schemeClr val="bg1"/>
              </a:buClr>
              <a:defRPr sz="1800" i="0"/>
            </a:lvl1pPr>
            <a:lvl2pPr>
              <a:buFont typeface="Arial"/>
              <a:buChar char="•"/>
              <a:defRPr sz="1600"/>
            </a:lvl2pPr>
            <a:lvl3pPr>
              <a:buFont typeface="Arial"/>
              <a:buChar char="•"/>
              <a:defRPr sz="1600"/>
            </a:lvl3pPr>
            <a:lvl4pPr>
              <a:buFont typeface="Arial"/>
              <a:buChar char="•"/>
              <a:defRPr sz="1600"/>
            </a:lvl4pPr>
            <a:lvl5pPr>
              <a:buFont typeface="Arial"/>
              <a:buChar char="•"/>
              <a:defRPr sz="16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8229600" cy="914400"/>
          </a:xfrm>
        </p:spPr>
        <p:txBody>
          <a:bodyPr/>
          <a:lstStyle>
            <a:lvl1pPr>
              <a:buFont typeface="Arial"/>
              <a:buNone/>
              <a:defRPr sz="1800"/>
            </a:lvl1pPr>
            <a:lvl2pPr>
              <a:buFont typeface="Arial"/>
              <a:buNone/>
              <a:defRPr sz="1600"/>
            </a:lvl2pPr>
            <a:lvl3pPr>
              <a:buFont typeface="Arial"/>
              <a:buNone/>
              <a:defRPr sz="1600"/>
            </a:lvl3pPr>
          </a:lstStyle>
          <a:p>
            <a:pPr lvl="0"/>
            <a:r>
              <a:rPr lang="de-DE" smtClean="0"/>
              <a:t>Cliquez pour modifier les styles du texte du masque</a:t>
            </a:r>
          </a:p>
          <a:p>
            <a:pPr lvl="1"/>
            <a:r>
              <a:rPr lang="de-DE" smtClean="0"/>
              <a:t>Deuxième niveau</a:t>
            </a:r>
          </a:p>
          <a:p>
            <a:pPr lvl="2"/>
            <a:r>
              <a:rPr lang="de-DE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44312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cap="all" spc="30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03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FOOTER_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7913"/>
            <a:ext cx="91440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7"/>
          <p:cNvSpPr txBox="1">
            <a:spLocks noChangeArrowheads="1"/>
          </p:cNvSpPr>
          <p:nvPr userDrawn="1"/>
        </p:nvSpPr>
        <p:spPr bwMode="auto">
          <a:xfrm>
            <a:off x="0" y="6443663"/>
            <a:ext cx="91440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100">
                <a:solidFill>
                  <a:srgbClr val="BABABA"/>
                </a:solidFill>
                <a:latin typeface="Trebuchet MS" charset="0"/>
                <a:cs typeface="Trebuchet MS" charset="0"/>
              </a:rPr>
              <a:t>www.exoplatform.com - Copyright 2012 eXo Platform</a:t>
            </a:r>
            <a:endParaRPr lang="fr-FR" sz="1100">
              <a:solidFill>
                <a:srgbClr val="BABABA"/>
              </a:solidFill>
              <a:latin typeface="Trebuchet MS" charset="0"/>
              <a:cs typeface="Trebuchet MS" charset="0"/>
            </a:endParaRPr>
          </a:p>
        </p:txBody>
      </p:sp>
      <p:cxnSp>
        <p:nvCxnSpPr>
          <p:cNvPr id="5" name="Connecteur droit 4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28575" cmpd="sng">
            <a:solidFill>
              <a:srgbClr val="FAC9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11" descr="FOOTER_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172200"/>
            <a:ext cx="9144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12" descr="log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24600"/>
            <a:ext cx="73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6858000" y="6400800"/>
            <a:ext cx="3886200" cy="609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8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fld id="{43218A35-F9CA-434A-87FA-72607602A2AF}" type="slidenum">
              <a:rPr lang="en-GB" sz="2400" b="0" i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charset="0"/>
                <a:buNone/>
              </a:pPr>
              <a:t>‹#›</a:t>
            </a:fld>
            <a:endParaRPr lang="en-GB" sz="4400" b="0" i="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685800"/>
          </a:xfrm>
        </p:spPr>
        <p:txBody>
          <a:bodyPr/>
          <a:lstStyle>
            <a:lvl1pPr>
              <a:defRPr cap="all" spc="300"/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2971800" cy="457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de-DE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8201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hangingPunct="0">
              <a:lnSpc>
                <a:spcPct val="81000"/>
              </a:lnSpc>
              <a:buClr>
                <a:srgbClr val="000000"/>
              </a:buClr>
              <a:buSzPct val="45000"/>
              <a:buFont typeface="StarSymbol" charset="0"/>
              <a:buNone/>
              <a:defRPr sz="18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81000"/>
              </a:lnSpc>
              <a:buClr>
                <a:srgbClr val="000000"/>
              </a:buClr>
              <a:buSzPct val="45000"/>
              <a:buFont typeface="StarSymbol" charset="0"/>
              <a:buNone/>
              <a:defRPr sz="1800" b="0" smtClean="0"/>
            </a:lvl1pPr>
          </a:lstStyle>
          <a:p>
            <a:pPr>
              <a:defRPr/>
            </a:pPr>
            <a:fld id="{9B1EB7EA-FD39-ED46-BDE7-2C5F15AC5A1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70" r:id="rId2"/>
    <p:sldLayoutId id="2147483873" r:id="rId3"/>
    <p:sldLayoutId id="2147483869" r:id="rId4"/>
    <p:sldLayoutId id="2147483865" r:id="rId5"/>
    <p:sldLayoutId id="2147483867" r:id="rId6"/>
    <p:sldLayoutId id="2147483871" r:id="rId7"/>
    <p:sldLayoutId id="2147483868" r:id="rId8"/>
    <p:sldLayoutId id="2147483874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kern="1200" spc="300" dirty="0">
          <a:solidFill>
            <a:schemeClr val="bg2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FFA300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2000" b="1" i="0" kern="1200">
          <a:solidFill>
            <a:schemeClr val="bg2">
              <a:lumMod val="25000"/>
            </a:schemeClr>
          </a:solidFill>
          <a:latin typeface="Arial"/>
          <a:ea typeface="+mn-ea"/>
          <a:cs typeface="Arial"/>
        </a:defRPr>
      </a:lvl1pPr>
      <a:lvl2pPr marL="800100" indent="-342900" algn="l" rtl="0" eaLnBrk="1" fontAlgn="base" hangingPunct="1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18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2pPr>
      <a:lvl3pPr marL="1200150" indent="-285750" algn="l" rtl="0" eaLnBrk="1" fontAlgn="base" hangingPunct="1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18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3pPr>
      <a:lvl4pPr marL="1657350" indent="-285750" algn="l" rtl="0" eaLnBrk="1" fontAlgn="base" hangingPunct="1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18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4pPr>
      <a:lvl5pPr marL="2114550" indent="-285750" algn="l" rtl="0" eaLnBrk="1" fontAlgn="base" hangingPunct="1">
        <a:spcBef>
          <a:spcPct val="20000"/>
        </a:spcBef>
        <a:spcAft>
          <a:spcPct val="0"/>
        </a:spcAft>
        <a:buClr>
          <a:srgbClr val="F7C12E"/>
        </a:buClr>
        <a:buSzPct val="113000"/>
        <a:buFont typeface="Lucida Grande"/>
        <a:buChar char="−"/>
        <a:defRPr sz="1800" kern="1200">
          <a:solidFill>
            <a:schemeClr val="bg2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CRaSH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Common Reusable Shell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36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Overview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configuration in /WEB-INF/</a:t>
            </a:r>
            <a:r>
              <a:rPr lang="en-US" dirty="0" err="1"/>
              <a:t>web.xml</a:t>
            </a:r>
            <a:endParaRPr lang="en-US" dirty="0"/>
          </a:p>
          <a:p>
            <a:r>
              <a:rPr lang="en-US" dirty="0"/>
              <a:t>The SSH server key is stored in /WEB-INF/</a:t>
            </a:r>
            <a:r>
              <a:rPr lang="en-US" dirty="0" err="1"/>
              <a:t>sshd</a:t>
            </a:r>
            <a:r>
              <a:rPr lang="en-US" dirty="0"/>
              <a:t>/</a:t>
            </a:r>
            <a:r>
              <a:rPr lang="en-US" dirty="0" err="1"/>
              <a:t>hostkey.pem</a:t>
            </a:r>
            <a:endParaRPr lang="en-US" dirty="0"/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465" y="2229522"/>
            <a:ext cx="3748335" cy="3821473"/>
          </a:xfrm>
          <a:prstGeom prst="rect">
            <a:avLst/>
          </a:prstGeom>
          <a:ln>
            <a:solidFill>
              <a:srgbClr val="7C7C7C"/>
            </a:solidFill>
          </a:ln>
        </p:spPr>
      </p:pic>
    </p:spTree>
    <p:extLst>
      <p:ext uri="{BB962C8B-B14F-4D97-AF65-F5344CB8AC3E}">
        <p14:creationId xmlns:p14="http://schemas.microsoft.com/office/powerpoint/2010/main" val="177274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Telnet connection is configured for the port 5000, SSH on port 2000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remove the telnet access, remove or comment the listeners from </a:t>
            </a:r>
            <a:r>
              <a:rPr lang="en-US" dirty="0" err="1"/>
              <a:t>web.xml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46" y="1916233"/>
            <a:ext cx="5616624" cy="1326905"/>
          </a:xfrm>
          <a:prstGeom prst="rect">
            <a:avLst/>
          </a:prstGeom>
          <a:ln>
            <a:solidFill>
              <a:srgbClr val="7C7C7C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653136"/>
            <a:ext cx="8229600" cy="711582"/>
          </a:xfrm>
          <a:prstGeom prst="rect">
            <a:avLst/>
          </a:prstGeom>
          <a:ln>
            <a:solidFill>
              <a:srgbClr val="7C7C7C"/>
            </a:solidFill>
          </a:ln>
        </p:spPr>
      </p:pic>
    </p:spTree>
    <p:extLst>
      <p:ext uri="{BB962C8B-B14F-4D97-AF65-F5344CB8AC3E}">
        <p14:creationId xmlns:p14="http://schemas.microsoft.com/office/powerpoint/2010/main" val="2260078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 Server Key Configuration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Key</a:t>
            </a:r>
            <a:endParaRPr lang="en-US" dirty="0"/>
          </a:p>
          <a:p>
            <a:pPr lvl="1"/>
            <a:r>
              <a:rPr lang="en-US" dirty="0"/>
              <a:t>The key can be changed by replacing the file WEB-INF/</a:t>
            </a:r>
            <a:r>
              <a:rPr lang="en-US" dirty="0" err="1"/>
              <a:t>sshd</a:t>
            </a:r>
            <a:r>
              <a:rPr lang="en-US" dirty="0"/>
              <a:t>/</a:t>
            </a:r>
            <a:r>
              <a:rPr lang="en-US" dirty="0" err="1"/>
              <a:t>hostkey.pem</a:t>
            </a:r>
            <a:r>
              <a:rPr lang="en-US" dirty="0"/>
              <a:t>.</a:t>
            </a:r>
          </a:p>
          <a:p>
            <a:r>
              <a:rPr lang="en-US" dirty="0" smtClean="0"/>
              <a:t>External Key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onfigure </a:t>
            </a:r>
            <a:r>
              <a:rPr lang="en-US" dirty="0"/>
              <a:t>the server to use an external file by using the </a:t>
            </a:r>
            <a:r>
              <a:rPr lang="en-US" dirty="0" err="1"/>
              <a:t>ssh.keypath</a:t>
            </a:r>
            <a:r>
              <a:rPr lang="en-US" dirty="0"/>
              <a:t> parameter in </a:t>
            </a:r>
            <a:r>
              <a:rPr lang="en-US" dirty="0" err="1"/>
              <a:t>web.xml</a:t>
            </a:r>
            <a:r>
              <a:rPr lang="en-US" dirty="0"/>
              <a:t>. Uncomment the XML section and change the path to the key file.</a:t>
            </a:r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752907"/>
            <a:ext cx="8229600" cy="2035969"/>
          </a:xfrm>
          <a:prstGeom prst="rect">
            <a:avLst/>
          </a:prstGeom>
          <a:ln>
            <a:solidFill>
              <a:srgbClr val="7C7C7C"/>
            </a:solidFill>
          </a:ln>
        </p:spPr>
      </p:pic>
    </p:spTree>
    <p:extLst>
      <p:ext uri="{BB962C8B-B14F-4D97-AF65-F5344CB8AC3E}">
        <p14:creationId xmlns:p14="http://schemas.microsoft.com/office/powerpoint/2010/main" val="1928126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CRaSH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Like Unix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85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Telnet connection is done on port </a:t>
            </a:r>
            <a:r>
              <a:rPr lang="en-US" dirty="0" smtClean="0"/>
              <a:t>5000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SSH </a:t>
            </a:r>
            <a:r>
              <a:rPr lang="en-US" dirty="0"/>
              <a:t>connection is done on port 2000 with the password crash 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425" y="1531625"/>
            <a:ext cx="5443680" cy="2061199"/>
          </a:xfrm>
          <a:prstGeom prst="rect">
            <a:avLst/>
          </a:prstGeom>
          <a:ln>
            <a:solidFill>
              <a:srgbClr val="DDDDDD"/>
            </a:solidFill>
          </a:ln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25" y="4402887"/>
            <a:ext cx="7393747" cy="1511429"/>
          </a:xfrm>
          <a:prstGeom prst="rect">
            <a:avLst/>
          </a:prstGeom>
          <a:ln>
            <a:solidFill>
              <a:srgbClr val="DDDDDD"/>
            </a:solidFill>
          </a:ln>
        </p:spPr>
      </p:pic>
    </p:spTree>
    <p:extLst>
      <p:ext uri="{BB962C8B-B14F-4D97-AF65-F5344CB8AC3E}">
        <p14:creationId xmlns:p14="http://schemas.microsoft.com/office/powerpoint/2010/main" val="3268005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1707" y="1095939"/>
            <a:ext cx="5206603" cy="5076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87577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</a:t>
            </a:r>
            <a:r>
              <a:rPr lang="en-US" dirty="0" smtClean="0"/>
              <a:t>to </a:t>
            </a:r>
            <a:r>
              <a:rPr lang="en-US" dirty="0"/>
              <a:t>the workspace “portal-system”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Like Unix </a:t>
            </a:r>
            <a:r>
              <a:rPr lang="en-US" dirty="0" err="1"/>
              <a:t>ls</a:t>
            </a:r>
            <a:r>
              <a:rPr lang="en-US" dirty="0"/>
              <a:t>, </a:t>
            </a:r>
            <a:r>
              <a:rPr lang="en-US" dirty="0" err="1"/>
              <a:t>cp</a:t>
            </a:r>
            <a:r>
              <a:rPr lang="en-US" dirty="0"/>
              <a:t>, mv, </a:t>
            </a:r>
            <a:r>
              <a:rPr lang="en-US" dirty="0" err="1" smtClean="0"/>
              <a:t>rm</a:t>
            </a:r>
            <a:r>
              <a:rPr lang="en-US" dirty="0" smtClean="0"/>
              <a:t>, </a:t>
            </a:r>
            <a:r>
              <a:rPr lang="en-US" dirty="0" err="1" smtClean="0"/>
              <a:t>pwd</a:t>
            </a:r>
            <a:endParaRPr lang="en-US" dirty="0"/>
          </a:p>
          <a:p>
            <a:pPr lvl="1"/>
            <a:r>
              <a:rPr lang="en-US" dirty="0" err="1"/>
              <a:t>ls</a:t>
            </a:r>
            <a:r>
              <a:rPr lang="en-US" dirty="0"/>
              <a:t> </a:t>
            </a:r>
            <a:r>
              <a:rPr lang="en-US" dirty="0" smtClean="0"/>
              <a:t>lists </a:t>
            </a:r>
            <a:r>
              <a:rPr lang="en-US" dirty="0"/>
              <a:t>not only folder contents but also details of a single node.</a:t>
            </a:r>
          </a:p>
          <a:p>
            <a:endParaRPr lang="en-US" dirty="0" smtClean="0"/>
          </a:p>
          <a:p>
            <a:r>
              <a:rPr lang="en-US" dirty="0" smtClean="0"/>
              <a:t>SQL </a:t>
            </a:r>
            <a:r>
              <a:rPr lang="en-US" dirty="0"/>
              <a:t>select command for queries on the JCR (-o for offset and -l for length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Disconnect using the “</a:t>
            </a:r>
            <a:r>
              <a:rPr lang="en-US" dirty="0"/>
              <a:t>bye” </a:t>
            </a:r>
            <a:r>
              <a:rPr lang="en-US" dirty="0" smtClean="0"/>
              <a:t>command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56659"/>
            <a:ext cx="8362739" cy="527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998061"/>
            <a:ext cx="8229600" cy="83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90438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--help -h : Lists the command options. Try “cd -h” or “mv -h”</a:t>
            </a:r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4864"/>
            <a:ext cx="8229600" cy="1951684"/>
          </a:xfrm>
          <a:prstGeom prst="rect">
            <a:avLst/>
          </a:prstGeom>
          <a:ln>
            <a:solidFill>
              <a:srgbClr val="7C7C7C"/>
            </a:solidFill>
          </a:ln>
        </p:spPr>
      </p:pic>
    </p:spTree>
    <p:extLst>
      <p:ext uri="{BB962C8B-B14F-4D97-AF65-F5344CB8AC3E}">
        <p14:creationId xmlns:p14="http://schemas.microsoft.com/office/powerpoint/2010/main" val="711772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 Commands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Rights: read, </a:t>
            </a:r>
            <a:r>
              <a:rPr lang="en-US" dirty="0" err="1"/>
              <a:t>add_node</a:t>
            </a:r>
            <a:r>
              <a:rPr lang="en-US" dirty="0"/>
              <a:t>, </a:t>
            </a:r>
            <a:r>
              <a:rPr lang="en-US" dirty="0" err="1"/>
              <a:t>set_property</a:t>
            </a:r>
            <a:r>
              <a:rPr lang="en-US" dirty="0"/>
              <a:t>, remove</a:t>
            </a:r>
          </a:p>
          <a:p>
            <a:pPr lvl="1"/>
            <a:r>
              <a:rPr lang="en-US" dirty="0"/>
              <a:t>Example of permissions, listing </a:t>
            </a:r>
            <a:r>
              <a:rPr lang="en-US" dirty="0" err="1"/>
              <a:t>role:group</a:t>
            </a:r>
            <a:r>
              <a:rPr lang="en-US" dirty="0"/>
              <a:t> and the right :</a:t>
            </a:r>
            <a:br>
              <a:rPr lang="en-US" dirty="0"/>
            </a:br>
            <a:r>
              <a:rPr lang="en-US" dirty="0"/>
              <a:t>[*:/platform/administrators read,*:/platform/administrators </a:t>
            </a:r>
            <a:r>
              <a:rPr lang="en-US" dirty="0" err="1"/>
              <a:t>add_node</a:t>
            </a:r>
            <a:r>
              <a:rPr lang="en-US" dirty="0"/>
              <a:t>,*:/platform/administrators </a:t>
            </a:r>
            <a:r>
              <a:rPr lang="en-US" dirty="0" err="1"/>
              <a:t>set_property</a:t>
            </a:r>
            <a:r>
              <a:rPr lang="en-US" dirty="0"/>
              <a:t>,*:/platform/administrators remove</a:t>
            </a:r>
            <a:r>
              <a:rPr lang="en-US" dirty="0" smtClean="0"/>
              <a:t>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setperm</a:t>
            </a:r>
            <a:r>
              <a:rPr lang="en-US" dirty="0"/>
              <a:t>: Modify the permissions for any node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75107"/>
            <a:ext cx="8229600" cy="1967947"/>
          </a:xfrm>
          <a:prstGeom prst="rect">
            <a:avLst/>
          </a:prstGeom>
          <a:ln>
            <a:solidFill>
              <a:srgbClr val="7C7C7C"/>
            </a:solidFill>
          </a:ln>
        </p:spPr>
      </p:pic>
    </p:spTree>
    <p:extLst>
      <p:ext uri="{BB962C8B-B14F-4D97-AF65-F5344CB8AC3E}">
        <p14:creationId xmlns:p14="http://schemas.microsoft.com/office/powerpoint/2010/main" val="107176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Commands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working in a </a:t>
            </a:r>
            <a:r>
              <a:rPr lang="en-US" dirty="0" err="1"/>
              <a:t>CRaSH</a:t>
            </a:r>
            <a:r>
              <a:rPr lang="en-US" dirty="0"/>
              <a:t> session</a:t>
            </a:r>
            <a:r>
              <a:rPr lang="en-US" dirty="0" smtClean="0"/>
              <a:t>,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changes you </a:t>
            </a:r>
            <a:r>
              <a:rPr lang="en-US" dirty="0" smtClean="0"/>
              <a:t>do in </a:t>
            </a:r>
            <a:r>
              <a:rPr lang="en-US" dirty="0"/>
              <a:t>the session are not visible outside of </a:t>
            </a:r>
            <a:r>
              <a:rPr lang="en-US" dirty="0" smtClean="0"/>
              <a:t>your </a:t>
            </a:r>
            <a:r>
              <a:rPr lang="en-US" dirty="0" err="1" smtClean="0"/>
              <a:t>CRaSH</a:t>
            </a:r>
            <a:r>
              <a:rPr lang="en-US" dirty="0" smtClean="0"/>
              <a:t> </a:t>
            </a:r>
            <a:r>
              <a:rPr lang="en-US" dirty="0"/>
              <a:t>session</a:t>
            </a:r>
            <a:r>
              <a:rPr lang="en-US" dirty="0" smtClean="0"/>
              <a:t>!</a:t>
            </a:r>
          </a:p>
          <a:p>
            <a:pPr lvl="1"/>
            <a:endParaRPr lang="en-US" dirty="0"/>
          </a:p>
          <a:p>
            <a:r>
              <a:rPr lang="en-US" dirty="0" smtClean="0"/>
              <a:t>Commit !</a:t>
            </a:r>
          </a:p>
          <a:p>
            <a:pPr lvl="1"/>
            <a:r>
              <a:rPr lang="en-US" dirty="0" smtClean="0"/>
              <a:t>Saves </a:t>
            </a:r>
            <a:r>
              <a:rPr lang="en-US" dirty="0"/>
              <a:t>the changes you did in the current </a:t>
            </a:r>
            <a:r>
              <a:rPr lang="en-US" dirty="0" smtClean="0"/>
              <a:t>session.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node can be provided to save the state of the this nodes and its descendants only.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Rollback:</a:t>
            </a:r>
          </a:p>
          <a:p>
            <a:pPr lvl="1"/>
            <a:r>
              <a:rPr lang="en-US" dirty="0" smtClean="0"/>
              <a:t>In order </a:t>
            </a:r>
            <a:r>
              <a:rPr lang="en-US" dirty="0"/>
              <a:t>to rollback the changes of the current session.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node can be provided to rollback the state of the this nodes and its descendants only.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93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Overview and Architecture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06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“|”  Pipe </a:t>
            </a:r>
            <a:r>
              <a:rPr lang="en-US" dirty="0" smtClean="0"/>
              <a:t>Operator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treams </a:t>
            </a:r>
            <a:r>
              <a:rPr lang="en-US" dirty="0"/>
              <a:t>a command output stream to a command input </a:t>
            </a:r>
            <a:r>
              <a:rPr lang="en-US" dirty="0" smtClean="0"/>
              <a:t>stream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select * from </a:t>
            </a:r>
            <a:r>
              <a:rPr lang="en-US" dirty="0" err="1"/>
              <a:t>exo:article</a:t>
            </a:r>
            <a:r>
              <a:rPr lang="en-US" dirty="0"/>
              <a:t> | </a:t>
            </a:r>
            <a:r>
              <a:rPr lang="en-US" dirty="0" err="1"/>
              <a:t>addmixin</a:t>
            </a:r>
            <a:r>
              <a:rPr lang="en-US" dirty="0"/>
              <a:t> </a:t>
            </a:r>
            <a:r>
              <a:rPr lang="en-US" dirty="0" err="1"/>
              <a:t>mix:referenceable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+” Distributor </a:t>
            </a:r>
            <a:r>
              <a:rPr lang="en-US" dirty="0" smtClean="0"/>
              <a:t>Operator</a:t>
            </a:r>
          </a:p>
          <a:p>
            <a:pPr lvl="1"/>
            <a:r>
              <a:rPr lang="en-US" dirty="0" smtClean="0"/>
              <a:t>Merges (</a:t>
            </a:r>
            <a:r>
              <a:rPr lang="en-US" dirty="0"/>
              <a:t>“</a:t>
            </a:r>
            <a:r>
              <a:rPr lang="en-US" dirty="0" smtClean="0"/>
              <a:t>distributes”</a:t>
            </a:r>
            <a:r>
              <a:rPr lang="en-US" dirty="0"/>
              <a:t>) two streams into one </a:t>
            </a:r>
            <a:r>
              <a:rPr lang="en-US" dirty="0" smtClean="0"/>
              <a:t>stream</a:t>
            </a:r>
          </a:p>
          <a:p>
            <a:endParaRPr lang="en-US" dirty="0"/>
          </a:p>
          <a:p>
            <a:r>
              <a:rPr lang="en-US" dirty="0" smtClean="0"/>
              <a:t>“+” after </a:t>
            </a:r>
            <a:r>
              <a:rPr lang="en-US" dirty="0"/>
              <a:t>the </a:t>
            </a:r>
            <a:r>
              <a:rPr lang="en-US" dirty="0" smtClean="0"/>
              <a:t>pipe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elect * from </a:t>
            </a:r>
            <a:r>
              <a:rPr lang="en-US" dirty="0" err="1" smtClean="0"/>
              <a:t>nt:unstructured</a:t>
            </a:r>
            <a:r>
              <a:rPr lang="en-US" dirty="0" smtClean="0"/>
              <a:t> | </a:t>
            </a:r>
            <a:r>
              <a:rPr lang="en-US" dirty="0" err="1" smtClean="0"/>
              <a:t>setperm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any -a read + </a:t>
            </a:r>
            <a:r>
              <a:rPr lang="en-US" dirty="0" err="1" smtClean="0"/>
              <a:t>setperm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any -a write</a:t>
            </a:r>
          </a:p>
          <a:p>
            <a:endParaRPr lang="en-US" dirty="0"/>
          </a:p>
          <a:p>
            <a:r>
              <a:rPr lang="en-US" i="1" dirty="0" smtClean="0">
                <a:solidFill>
                  <a:srgbClr val="4C4C4C"/>
                </a:solidFill>
              </a:rPr>
              <a:t>“+” before </a:t>
            </a:r>
            <a:r>
              <a:rPr lang="en-US" i="1" dirty="0">
                <a:solidFill>
                  <a:srgbClr val="4C4C4C"/>
                </a:solidFill>
              </a:rPr>
              <a:t>the </a:t>
            </a:r>
            <a:r>
              <a:rPr lang="en-US" i="1" dirty="0" smtClean="0">
                <a:solidFill>
                  <a:srgbClr val="4C4C4C"/>
                </a:solidFill>
              </a:rPr>
              <a:t>pipe</a:t>
            </a:r>
          </a:p>
          <a:p>
            <a:pPr lvl="1"/>
            <a:r>
              <a:rPr lang="en-US" dirty="0"/>
              <a:t>select * from </a:t>
            </a:r>
            <a:r>
              <a:rPr lang="en-US" dirty="0" err="1" smtClean="0"/>
              <a:t>nt:file</a:t>
            </a:r>
            <a:r>
              <a:rPr lang="en-US" dirty="0" smtClean="0"/>
              <a:t> + select * from </a:t>
            </a:r>
            <a:r>
              <a:rPr lang="en-US" dirty="0" err="1" smtClean="0"/>
              <a:t>nt:folder</a:t>
            </a:r>
            <a:r>
              <a:rPr lang="en-US" dirty="0" smtClean="0"/>
              <a:t> | </a:t>
            </a:r>
            <a:r>
              <a:rPr lang="en-US" dirty="0" err="1" smtClean="0"/>
              <a:t>addmixin</a:t>
            </a:r>
            <a:r>
              <a:rPr lang="en-US" dirty="0" smtClean="0"/>
              <a:t> </a:t>
            </a:r>
            <a:r>
              <a:rPr lang="en-US" dirty="0" err="1" smtClean="0"/>
              <a:t>mix:votable</a:t>
            </a:r>
            <a:endParaRPr lang="en-US" i="1" dirty="0">
              <a:solidFill>
                <a:srgbClr val="4C4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700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SCP Export and Import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xport </a:t>
            </a:r>
            <a:r>
              <a:rPr lang="en-US" dirty="0"/>
              <a:t>the node /gadgets in the repository portal-</a:t>
            </a:r>
            <a:r>
              <a:rPr lang="en-US" dirty="0" smtClean="0"/>
              <a:t>system </a:t>
            </a:r>
            <a:r>
              <a:rPr lang="en-US" dirty="0"/>
              <a:t>as </a:t>
            </a:r>
            <a:r>
              <a:rPr lang="en-US" dirty="0" err="1" smtClean="0"/>
              <a:t>app_gadgets.xml</a:t>
            </a:r>
            <a:endParaRPr lang="en-US" dirty="0"/>
          </a:p>
          <a:p>
            <a:pPr lvl="1"/>
            <a:r>
              <a:rPr lang="en-US" dirty="0" err="1"/>
              <a:t>scp</a:t>
            </a:r>
            <a:r>
              <a:rPr lang="en-US" dirty="0"/>
              <a:t> -P 2000 </a:t>
            </a:r>
            <a:r>
              <a:rPr lang="en-US" dirty="0" err="1"/>
              <a:t>root@localhost:portal:portal-system</a:t>
            </a:r>
            <a:r>
              <a:rPr lang="en-US" dirty="0"/>
              <a:t>:/production/</a:t>
            </a:r>
            <a:r>
              <a:rPr lang="en-US" dirty="0" err="1"/>
              <a:t>app:gadgets</a:t>
            </a:r>
            <a:r>
              <a:rPr lang="en-US" dirty="0"/>
              <a:t> 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The node will be exported as </a:t>
            </a:r>
            <a:r>
              <a:rPr lang="en-US" dirty="0" err="1" smtClean="0"/>
              <a:t>app_gadgets.xml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“:portal:” necessary, also the “:/” and the “ .”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exported file format use the JCR system view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Import the same file</a:t>
            </a:r>
            <a:endParaRPr lang="en-US" dirty="0"/>
          </a:p>
          <a:p>
            <a:pPr lvl="1"/>
            <a:r>
              <a:rPr lang="en-US" dirty="0" err="1"/>
              <a:t>scp</a:t>
            </a:r>
            <a:r>
              <a:rPr lang="en-US" dirty="0"/>
              <a:t> -P 2000 </a:t>
            </a:r>
            <a:r>
              <a:rPr lang="en-US" dirty="0" err="1"/>
              <a:t>app_gadgets.xml</a:t>
            </a:r>
            <a:r>
              <a:rPr lang="en-US" dirty="0"/>
              <a:t> </a:t>
            </a:r>
            <a:r>
              <a:rPr lang="en-US" dirty="0" err="1"/>
              <a:t>root@localhost:portal:portal-system</a:t>
            </a:r>
            <a:r>
              <a:rPr lang="en-US" dirty="0"/>
              <a:t>/production/</a:t>
            </a:r>
            <a:r>
              <a:rPr lang="en-US" dirty="0" err="1" smtClean="0"/>
              <a:t>app:gadgets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For Windows: </a:t>
            </a:r>
            <a:r>
              <a:rPr lang="en-US" dirty="0" err="1"/>
              <a:t>pscp</a:t>
            </a:r>
            <a:r>
              <a:rPr lang="en-US" dirty="0"/>
              <a:t> -</a:t>
            </a:r>
            <a:r>
              <a:rPr lang="en-US" dirty="0" err="1"/>
              <a:t>scp</a:t>
            </a:r>
            <a:r>
              <a:rPr lang="en-US" dirty="0"/>
              <a:t> -P 2000 </a:t>
            </a:r>
            <a:r>
              <a:rPr lang="en-US" dirty="0" err="1"/>
              <a:t>root@localhost:portal</a:t>
            </a: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28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CRaSH</a:t>
            </a:r>
            <a:r>
              <a:rPr lang="en-US" dirty="0" smtClean="0"/>
              <a:t> Exercises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72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</a:t>
            </a:r>
            <a:r>
              <a:rPr lang="en-US" dirty="0" err="1" smtClean="0"/>
              <a:t>cRaSH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</a:t>
            </a:r>
            <a:r>
              <a:rPr lang="en-US" dirty="0" err="1"/>
              <a:t>CRaSH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/>
              <a:t>(port 2000) or telnet (port 5000) (</a:t>
            </a:r>
            <a:r>
              <a:rPr lang="en-US" dirty="0" err="1"/>
              <a:t>ssh</a:t>
            </a:r>
            <a:r>
              <a:rPr lang="en-US" dirty="0"/>
              <a:t> password: “crash”)</a:t>
            </a:r>
          </a:p>
          <a:p>
            <a:pPr lvl="1"/>
            <a:r>
              <a:rPr lang="en-US" dirty="0"/>
              <a:t>connect -c portal -u root -p </a:t>
            </a:r>
            <a:r>
              <a:rPr lang="en-US" dirty="0" err="1"/>
              <a:t>gtn</a:t>
            </a:r>
            <a:r>
              <a:rPr lang="en-US" dirty="0"/>
              <a:t> </a:t>
            </a:r>
            <a:r>
              <a:rPr lang="en-US" dirty="0" smtClean="0"/>
              <a:t>collaboration</a:t>
            </a:r>
          </a:p>
          <a:p>
            <a:pPr lvl="1"/>
            <a:r>
              <a:rPr lang="en-US" dirty="0" err="1" smtClean="0"/>
              <a:t>ws</a:t>
            </a:r>
            <a:r>
              <a:rPr lang="en-US" dirty="0" smtClean="0"/>
              <a:t> </a:t>
            </a:r>
            <a:r>
              <a:rPr lang="en-US" dirty="0"/>
              <a:t>login -c portal -u root -p </a:t>
            </a:r>
            <a:r>
              <a:rPr lang="en-US" dirty="0" err="1"/>
              <a:t>gtn</a:t>
            </a:r>
            <a:r>
              <a:rPr lang="en-US" dirty="0"/>
              <a:t> collaboration </a:t>
            </a:r>
            <a:r>
              <a:rPr lang="en-US" dirty="0" smtClean="0"/>
              <a:t>(future versions)</a:t>
            </a:r>
          </a:p>
          <a:p>
            <a:pPr lvl="1"/>
            <a:endParaRPr lang="en-US" dirty="0"/>
          </a:p>
          <a:p>
            <a:r>
              <a:rPr lang="en-US" dirty="0"/>
              <a:t>Test the commands: </a:t>
            </a:r>
            <a:r>
              <a:rPr lang="en-US" dirty="0" err="1"/>
              <a:t>ls</a:t>
            </a:r>
            <a:r>
              <a:rPr lang="en-US" dirty="0"/>
              <a:t>, cd, mv, </a:t>
            </a:r>
            <a:r>
              <a:rPr lang="en-US" dirty="0" err="1"/>
              <a:t>rm</a:t>
            </a:r>
            <a:r>
              <a:rPr lang="en-US" dirty="0"/>
              <a:t>, </a:t>
            </a:r>
            <a:r>
              <a:rPr lang="en-US" dirty="0" err="1" smtClean="0"/>
              <a:t>pwd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smtClean="0"/>
              <a:t>double codes </a:t>
            </a:r>
            <a:r>
              <a:rPr lang="en-US" dirty="0"/>
              <a:t>for </a:t>
            </a:r>
            <a:r>
              <a:rPr lang="en-US" dirty="0" smtClean="0"/>
              <a:t>node names with blanks</a:t>
            </a:r>
            <a:r>
              <a:rPr lang="en-US" dirty="0"/>
              <a:t>: </a:t>
            </a:r>
            <a:r>
              <a:rPr lang="en-US" dirty="0" err="1"/>
              <a:t>ls</a:t>
            </a:r>
            <a:r>
              <a:rPr lang="en-US" dirty="0"/>
              <a:t> “Sites Content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  <a:p>
            <a:r>
              <a:rPr lang="en-US" dirty="0"/>
              <a:t>Add a </a:t>
            </a:r>
            <a:r>
              <a:rPr lang="en-US" dirty="0" err="1"/>
              <a:t>mix:versionable</a:t>
            </a:r>
            <a:r>
              <a:rPr lang="en-US" dirty="0"/>
              <a:t> mixin to an existing </a:t>
            </a:r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syntax</a:t>
            </a:r>
            <a:r>
              <a:rPr lang="en-US" dirty="0"/>
              <a:t>: </a:t>
            </a:r>
            <a:r>
              <a:rPr lang="en-US" dirty="0" err="1"/>
              <a:t>addmixin</a:t>
            </a:r>
            <a:r>
              <a:rPr lang="en-US" dirty="0"/>
              <a:t> . </a:t>
            </a:r>
            <a:r>
              <a:rPr lang="en-US" dirty="0" err="1" smtClean="0"/>
              <a:t>mix:versionable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Test 5 different select use cases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Extra: Create a new command and test it</a:t>
            </a:r>
          </a:p>
        </p:txBody>
      </p:sp>
    </p:spTree>
    <p:extLst>
      <p:ext uri="{BB962C8B-B14F-4D97-AF65-F5344CB8AC3E}">
        <p14:creationId xmlns:p14="http://schemas.microsoft.com/office/powerpoint/2010/main" val="1790609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Crash SCP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new site called “</a:t>
            </a:r>
            <a:r>
              <a:rPr lang="en-US" dirty="0" err="1"/>
              <a:t>mysite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The configuration of your site is in the workspace portal-system at the path: /production/</a:t>
            </a:r>
            <a:r>
              <a:rPr lang="en-US" dirty="0" err="1"/>
              <a:t>mop:workspace</a:t>
            </a:r>
            <a:r>
              <a:rPr lang="en-US" dirty="0"/>
              <a:t>/</a:t>
            </a:r>
            <a:r>
              <a:rPr lang="en-US" dirty="0" err="1"/>
              <a:t>mop:portalsites</a:t>
            </a:r>
            <a:r>
              <a:rPr lang="en-US" dirty="0"/>
              <a:t>/</a:t>
            </a:r>
            <a:r>
              <a:rPr lang="en-US" dirty="0" err="1" smtClean="0"/>
              <a:t>mop:mysite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Make an SCP export of your site and import using SCP it on a different server</a:t>
            </a:r>
          </a:p>
          <a:p>
            <a:pPr lvl="1"/>
            <a:r>
              <a:rPr lang="en-US" dirty="0"/>
              <a:t>Export: </a:t>
            </a:r>
            <a:r>
              <a:rPr lang="en-US" dirty="0" err="1"/>
              <a:t>scp</a:t>
            </a:r>
            <a:r>
              <a:rPr lang="en-US" dirty="0"/>
              <a:t> -P 2000 </a:t>
            </a:r>
            <a:r>
              <a:rPr lang="en-US" dirty="0" err="1"/>
              <a:t>root@localhost:portal:portal-system</a:t>
            </a:r>
            <a:r>
              <a:rPr lang="en-US" dirty="0"/>
              <a:t>:/production/</a:t>
            </a:r>
            <a:r>
              <a:rPr lang="en-US" dirty="0" err="1"/>
              <a:t>mop:workspace</a:t>
            </a:r>
            <a:r>
              <a:rPr lang="en-US" dirty="0"/>
              <a:t>/</a:t>
            </a:r>
            <a:r>
              <a:rPr lang="en-US" dirty="0" err="1"/>
              <a:t>mop:portalsites</a:t>
            </a:r>
            <a:r>
              <a:rPr lang="en-US" dirty="0"/>
              <a:t>/</a:t>
            </a:r>
            <a:r>
              <a:rPr lang="en-US" dirty="0" err="1"/>
              <a:t>mop:mysite</a:t>
            </a:r>
            <a:r>
              <a:rPr lang="en-US" dirty="0"/>
              <a:t> . </a:t>
            </a:r>
            <a:r>
              <a:rPr lang="en-US" dirty="0" smtClean="0"/>
              <a:t>(</a:t>
            </a:r>
            <a:r>
              <a:rPr lang="en-US" dirty="0" smtClean="0">
                <a:sym typeface="Wingdings"/>
              </a:rPr>
              <a:t>&lt;</a:t>
            </a:r>
            <a:r>
              <a:rPr lang="en-US" dirty="0" smtClean="0"/>
              <a:t> </a:t>
            </a:r>
            <a:r>
              <a:rPr lang="en-US" dirty="0"/>
              <a:t>the “ .” is important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Import</a:t>
            </a:r>
            <a:endParaRPr lang="en-US" dirty="0"/>
          </a:p>
          <a:p>
            <a:pPr lvl="1"/>
            <a:r>
              <a:rPr lang="en-US" dirty="0" err="1"/>
              <a:t>scp</a:t>
            </a:r>
            <a:r>
              <a:rPr lang="en-US" dirty="0"/>
              <a:t> -P 2000 </a:t>
            </a:r>
            <a:r>
              <a:rPr lang="en-US" dirty="0" err="1"/>
              <a:t>mop_mysite.xml</a:t>
            </a:r>
            <a:r>
              <a:rPr lang="en-US" dirty="0"/>
              <a:t> </a:t>
            </a:r>
            <a:r>
              <a:rPr lang="en-US" dirty="0" err="1"/>
              <a:t>root@localhost:portal:portal-system</a:t>
            </a:r>
            <a:r>
              <a:rPr lang="en-US" dirty="0"/>
              <a:t>:/production/</a:t>
            </a:r>
            <a:r>
              <a:rPr lang="en-US" dirty="0" err="1"/>
              <a:t>mop:workspace</a:t>
            </a:r>
            <a:r>
              <a:rPr lang="en-US" dirty="0"/>
              <a:t>/</a:t>
            </a:r>
            <a:r>
              <a:rPr lang="en-US" dirty="0" err="1" smtClean="0"/>
              <a:t>mop:portalsites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Extra: </a:t>
            </a:r>
          </a:p>
          <a:p>
            <a:pPr lvl="1"/>
            <a:r>
              <a:rPr lang="en-US" dirty="0"/>
              <a:t>Also export/import the content of </a:t>
            </a:r>
            <a:r>
              <a:rPr lang="en-US" dirty="0" err="1"/>
              <a:t>mysite</a:t>
            </a:r>
            <a:r>
              <a:rPr lang="en-US" dirty="0"/>
              <a:t> (articles etc.) : workspace collaboration, path /sites content/live/</a:t>
            </a:r>
            <a:r>
              <a:rPr lang="en-US" dirty="0" err="1"/>
              <a:t>mysite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0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CRaSH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Common Reusable Shell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38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Overview and Architecture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04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shell for Java Content Repository</a:t>
            </a:r>
          </a:p>
          <a:p>
            <a:r>
              <a:rPr lang="en-US" dirty="0"/>
              <a:t>Considers the JCR tree as its file system</a:t>
            </a:r>
          </a:p>
          <a:p>
            <a:r>
              <a:rPr lang="en-US" dirty="0"/>
              <a:t>Basic administration</a:t>
            </a:r>
          </a:p>
          <a:p>
            <a:r>
              <a:rPr lang="en-US" dirty="0"/>
              <a:t>http://</a:t>
            </a:r>
            <a:r>
              <a:rPr lang="en-US" dirty="0" err="1"/>
              <a:t>code.google.com</a:t>
            </a:r>
            <a:r>
              <a:rPr lang="en-US" dirty="0"/>
              <a:t>/p/</a:t>
            </a:r>
            <a:r>
              <a:rPr lang="en-US" dirty="0" err="1" smtClean="0"/>
              <a:t>crsh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crsh.googlecode.com</a:t>
            </a:r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crsh.googlecode.com</a:t>
            </a:r>
            <a:r>
              <a:rPr lang="en-US" dirty="0"/>
              <a:t>/</a:t>
            </a:r>
            <a:r>
              <a:rPr lang="en-US" dirty="0" err="1"/>
              <a:t>svn</a:t>
            </a:r>
            <a:r>
              <a:rPr lang="en-US" dirty="0"/>
              <a:t>/doc/1.0.0-</a:t>
            </a:r>
            <a:r>
              <a:rPr lang="en-US" dirty="0" smtClean="0"/>
              <a:t>beta25/</a:t>
            </a:r>
            <a:r>
              <a:rPr lang="en-US" dirty="0" err="1"/>
              <a:t>index.html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3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</a:t>
            </a:r>
            <a:r>
              <a:rPr lang="en-US" dirty="0" err="1"/>
              <a:t>webapp</a:t>
            </a:r>
            <a:r>
              <a:rPr lang="en-US" dirty="0"/>
              <a:t> included in eXo Platform</a:t>
            </a:r>
          </a:p>
          <a:p>
            <a:r>
              <a:rPr lang="en-US" dirty="0"/>
              <a:t>Written as a Groovy script</a:t>
            </a:r>
          </a:p>
          <a:p>
            <a:pPr lvl="1"/>
            <a:r>
              <a:rPr lang="en-US" dirty="0"/>
              <a:t>Easy to add new commands</a:t>
            </a:r>
          </a:p>
          <a:p>
            <a:pPr lvl="1"/>
            <a:r>
              <a:rPr lang="en-US" dirty="0"/>
              <a:t>Found in WEB-INF/groovy/commands</a:t>
            </a:r>
          </a:p>
          <a:p>
            <a:r>
              <a:rPr lang="en-US" dirty="0"/>
              <a:t>Annotated with Args4j</a:t>
            </a:r>
          </a:p>
          <a:p>
            <a:pPr lvl="1"/>
            <a:r>
              <a:rPr lang="en-US" dirty="0"/>
              <a:t>Describe </a:t>
            </a:r>
            <a:r>
              <a:rPr lang="en-US" dirty="0" smtClean="0"/>
              <a:t>arguments</a:t>
            </a:r>
            <a:endParaRPr lang="en-US" dirty="0"/>
          </a:p>
          <a:p>
            <a:r>
              <a:rPr lang="en-US" dirty="0"/>
              <a:t>You can extend the language</a:t>
            </a:r>
          </a:p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384" y="3667133"/>
            <a:ext cx="3744416" cy="2505067"/>
          </a:xfrm>
          <a:prstGeom prst="rect">
            <a:avLst/>
          </a:prstGeom>
          <a:ln>
            <a:solidFill>
              <a:srgbClr val="7C7C7C"/>
            </a:solidFill>
          </a:ln>
        </p:spPr>
      </p:pic>
    </p:spTree>
    <p:extLst>
      <p:ext uri="{BB962C8B-B14F-4D97-AF65-F5344CB8AC3E}">
        <p14:creationId xmlns:p14="http://schemas.microsoft.com/office/powerpoint/2010/main" val="2325628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21"/>
          <p:cNvGrpSpPr/>
          <p:nvPr/>
        </p:nvGrpSpPr>
        <p:grpSpPr>
          <a:xfrm>
            <a:off x="1944218" y="1357113"/>
            <a:ext cx="6742582" cy="4370876"/>
            <a:chOff x="1341438" y="1822450"/>
            <a:chExt cx="6396037" cy="427513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818063" y="2789238"/>
              <a:ext cx="1243012" cy="823912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Shell Engine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818063" y="4035425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Commands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090863" y="2790825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  <a:latin typeface="Calibri"/>
                  <a:ea typeface="+mn-ea"/>
                </a:rPr>
                <a:t>Connectors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341438" y="1822450"/>
              <a:ext cx="1243012" cy="823913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Telnet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048125" y="5273675"/>
              <a:ext cx="1243013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Args4j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592763" y="5275263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Groovy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494463" y="2789238"/>
              <a:ext cx="1243012" cy="822325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JCR</a:t>
              </a:r>
            </a:p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Connector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341438" y="2794000"/>
              <a:ext cx="1243012" cy="823913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SSH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341438" y="3770313"/>
              <a:ext cx="1243012" cy="823912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defTabSz="818845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600" kern="0">
                  <a:solidFill>
                    <a:sysClr val="windowText" lastClr="000000"/>
                  </a:solidFill>
                  <a:latin typeface="Calibri"/>
                  <a:ea typeface="+mn-ea"/>
                </a:rPr>
                <a:t>SCP</a:t>
              </a:r>
            </a:p>
          </p:txBody>
        </p:sp>
        <p:cxnSp>
          <p:nvCxnSpPr>
            <p:cNvPr id="14" name="Connecteur droit 13"/>
            <p:cNvCxnSpPr>
              <a:cxnSpLocks noChangeShapeType="1"/>
              <a:stCxn id="5" idx="2"/>
              <a:endCxn id="6" idx="0"/>
            </p:cNvCxnSpPr>
            <p:nvPr/>
          </p:nvCxnSpPr>
          <p:spPr bwMode="auto">
            <a:xfrm rot="5400000">
              <a:off x="5229225" y="3824288"/>
              <a:ext cx="420687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5" name="Connecteur droit 16"/>
            <p:cNvCxnSpPr>
              <a:cxnSpLocks noChangeShapeType="1"/>
              <a:stCxn id="6" idx="2"/>
              <a:endCxn id="9" idx="0"/>
            </p:cNvCxnSpPr>
            <p:nvPr/>
          </p:nvCxnSpPr>
          <p:spPr bwMode="auto">
            <a:xfrm rot="5400000">
              <a:off x="4846638" y="4679950"/>
              <a:ext cx="415925" cy="7715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6" name="Connecteur droit 19"/>
            <p:cNvCxnSpPr>
              <a:cxnSpLocks noChangeShapeType="1"/>
              <a:stCxn id="6" idx="2"/>
              <a:endCxn id="10" idx="0"/>
            </p:cNvCxnSpPr>
            <p:nvPr/>
          </p:nvCxnSpPr>
          <p:spPr bwMode="auto">
            <a:xfrm rot="16200000" flipH="1">
              <a:off x="5618162" y="4679951"/>
              <a:ext cx="417513" cy="7731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7" name="Connecteur droit 22"/>
            <p:cNvCxnSpPr>
              <a:cxnSpLocks noChangeShapeType="1"/>
              <a:stCxn id="5" idx="1"/>
              <a:endCxn id="7" idx="3"/>
            </p:cNvCxnSpPr>
            <p:nvPr/>
          </p:nvCxnSpPr>
          <p:spPr bwMode="auto">
            <a:xfrm rot="10800000" flipV="1">
              <a:off x="4333875" y="3201988"/>
              <a:ext cx="4841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8" name="Connecteur droit 25"/>
            <p:cNvCxnSpPr>
              <a:cxnSpLocks noChangeShapeType="1"/>
              <a:stCxn id="7" idx="1"/>
            </p:cNvCxnSpPr>
            <p:nvPr/>
          </p:nvCxnSpPr>
          <p:spPr bwMode="auto">
            <a:xfrm rot="10800000">
              <a:off x="2584450" y="2178050"/>
              <a:ext cx="506413" cy="102393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19" name="Connecteur droit 28"/>
            <p:cNvCxnSpPr>
              <a:cxnSpLocks noChangeShapeType="1"/>
              <a:stCxn id="7" idx="1"/>
              <a:endCxn id="12" idx="3"/>
            </p:cNvCxnSpPr>
            <p:nvPr/>
          </p:nvCxnSpPr>
          <p:spPr bwMode="auto">
            <a:xfrm rot="10800000" flipV="1">
              <a:off x="2584450" y="3201988"/>
              <a:ext cx="506413" cy="317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20" name="Connecteur droit 31"/>
            <p:cNvCxnSpPr>
              <a:cxnSpLocks noChangeShapeType="1"/>
              <a:endCxn id="13" idx="3"/>
            </p:cNvCxnSpPr>
            <p:nvPr/>
          </p:nvCxnSpPr>
          <p:spPr bwMode="auto">
            <a:xfrm rot="5400000">
              <a:off x="2349501" y="3440112"/>
              <a:ext cx="976312" cy="5064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21" name="Connecteur droit 34"/>
            <p:cNvCxnSpPr>
              <a:cxnSpLocks noChangeShapeType="1"/>
              <a:stCxn id="5" idx="3"/>
              <a:endCxn id="11" idx="1"/>
            </p:cNvCxnSpPr>
            <p:nvPr/>
          </p:nvCxnSpPr>
          <p:spPr bwMode="auto">
            <a:xfrm flipV="1">
              <a:off x="6061075" y="3200400"/>
              <a:ext cx="433388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3525782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Groovy Integration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</a:t>
            </a:r>
            <a:r>
              <a:rPr lang="en-US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Iteration </a:t>
            </a:r>
            <a:r>
              <a:rPr lang="en-US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over the properties</a:t>
            </a:r>
          </a:p>
          <a:p>
            <a:pPr>
              <a:buFont typeface="Arial" charset="0"/>
              <a:buNone/>
            </a:pPr>
            <a:r>
              <a:rPr lang="en-US" dirty="0" err="1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node.eachProperty</a:t>
            </a:r>
            <a:r>
              <a:rPr lang="en-US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({ property -&gt; </a:t>
            </a:r>
            <a:r>
              <a:rPr lang="en-US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out.print</a:t>
            </a:r>
            <a:r>
              <a:rPr lang="en-US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</a:t>
            </a:r>
            <a:r>
              <a:rPr lang="en-US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property.name</a:t>
            </a:r>
            <a:r>
              <a:rPr lang="en-US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);});</a:t>
            </a:r>
          </a:p>
          <a:p>
            <a:pPr>
              <a:buFont typeface="Arial" charset="0"/>
              <a:buNone/>
            </a:pPr>
            <a:endParaRPr lang="en-US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</a:t>
            </a:r>
            <a:r>
              <a:rPr lang="en-US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Traditional Property Access</a:t>
            </a:r>
            <a:endParaRPr lang="en-US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r>
              <a:rPr lang="en-US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def</a:t>
            </a:r>
            <a:r>
              <a:rPr lang="en-US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foo = null;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if (</a:t>
            </a:r>
            <a:r>
              <a:rPr lang="en-US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node.hasProperty</a:t>
            </a:r>
            <a:r>
              <a:rPr lang="en-US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(‘foo’)) {</a:t>
            </a:r>
          </a:p>
          <a:p>
            <a:pPr>
              <a:buFont typeface="Arial" charset="0"/>
              <a:buNone/>
            </a:pPr>
            <a:r>
              <a:rPr lang="en-US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foo = </a:t>
            </a:r>
            <a:r>
              <a:rPr lang="en-US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node.getProperty</a:t>
            </a:r>
            <a:r>
              <a:rPr lang="en-US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(‘foo’).</a:t>
            </a:r>
            <a:r>
              <a:rPr lang="en-US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getString</a:t>
            </a:r>
            <a:r>
              <a:rPr lang="en-US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</a:t>
            </a:r>
            <a:r>
              <a:rPr lang="en-US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Groovy Property Access</a:t>
            </a:r>
            <a:endParaRPr lang="en-US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foo = </a:t>
            </a:r>
            <a:r>
              <a:rPr lang="en-US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node.foo</a:t>
            </a:r>
            <a:r>
              <a:rPr lang="en-US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</a:t>
            </a:r>
          </a:p>
          <a:p>
            <a:pPr>
              <a:buFont typeface="Arial" charset="0"/>
              <a:buNone/>
            </a:pPr>
            <a:r>
              <a:rPr lang="en-US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foo = node[‘foo’];</a:t>
            </a:r>
          </a:p>
          <a:p>
            <a:pPr>
              <a:buFont typeface="Arial" charset="0"/>
              <a:buNone/>
            </a:pPr>
            <a:endParaRPr lang="en-US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311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Groovy Integration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Iterates over the children</a:t>
            </a:r>
          </a:p>
          <a:p>
            <a:pPr>
              <a:buFont typeface="Arial" charset="0"/>
              <a:buNone/>
            </a:pPr>
            <a:r>
              <a:rPr lang="en-US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def</a:t>
            </a:r>
            <a:r>
              <a:rPr lang="en-US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count = 0;</a:t>
            </a:r>
          </a:p>
          <a:p>
            <a:pPr>
              <a:buFont typeface="Arial" charset="0"/>
              <a:buNone/>
            </a:pPr>
            <a:r>
              <a:rPr lang="en-US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node.each</a:t>
            </a:r>
            <a:r>
              <a:rPr lang="en-US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({ node -&gt; count++; })</a:t>
            </a:r>
          </a:p>
          <a:p>
            <a:pPr>
              <a:buFont typeface="Arial" charset="0"/>
              <a:buNone/>
            </a:pPr>
            <a:endParaRPr lang="en-US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</a:t>
            </a:r>
            <a:r>
              <a:rPr lang="en-US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Traditional Property Access</a:t>
            </a:r>
            <a:endParaRPr lang="en-US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r>
              <a:rPr lang="en-US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def</a:t>
            </a:r>
            <a:r>
              <a:rPr lang="en-US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foo = null;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if (</a:t>
            </a:r>
            <a:r>
              <a:rPr lang="en-US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node.hasNode</a:t>
            </a:r>
            <a:r>
              <a:rPr lang="en-US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(‘foo’)) {</a:t>
            </a:r>
          </a:p>
          <a:p>
            <a:pPr>
              <a:buFont typeface="Arial" charset="0"/>
              <a:buNone/>
            </a:pPr>
            <a:r>
              <a:rPr lang="en-US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foo = </a:t>
            </a:r>
            <a:r>
              <a:rPr lang="en-US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node.getNode</a:t>
            </a:r>
            <a:r>
              <a:rPr lang="en-US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(‘foo’);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</a:t>
            </a:r>
            <a:r>
              <a:rPr lang="en-US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Groovy Access</a:t>
            </a:r>
            <a:endParaRPr lang="en-US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foo = </a:t>
            </a:r>
            <a:r>
              <a:rPr lang="en-US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node.foo</a:t>
            </a:r>
            <a:r>
              <a:rPr lang="en-US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// Or</a:t>
            </a:r>
          </a:p>
          <a:p>
            <a:pPr>
              <a:buFont typeface="Arial" charset="0"/>
              <a:buNone/>
            </a:pPr>
            <a:r>
              <a:rPr lang="en-US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foo = node[‘foo’];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35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WebApp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50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par défau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7_Thème Offic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par défaut.thmx</Template>
  <TotalTime>2246</TotalTime>
  <Words>1021</Words>
  <Application>Microsoft Macintosh PowerPoint</Application>
  <PresentationFormat>Format US (216 x 279 mm)</PresentationFormat>
  <Paragraphs>188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Thème par défaut</vt:lpstr>
      <vt:lpstr>Présentation PowerPoint</vt:lpstr>
      <vt:lpstr>Présentation PowerPoint</vt:lpstr>
      <vt:lpstr>Présentation PowerPoint</vt:lpstr>
      <vt:lpstr>Overview</vt:lpstr>
      <vt:lpstr>Architecture</vt:lpstr>
      <vt:lpstr>Architecture</vt:lpstr>
      <vt:lpstr>Groovy Integration</vt:lpstr>
      <vt:lpstr>Groovy Integration</vt:lpstr>
      <vt:lpstr>Présentation PowerPoint</vt:lpstr>
      <vt:lpstr>Configuration Overview</vt:lpstr>
      <vt:lpstr>Configuration</vt:lpstr>
      <vt:lpstr>SSH Server Key Configuration</vt:lpstr>
      <vt:lpstr>Présentation PowerPoint</vt:lpstr>
      <vt:lpstr>Connection</vt:lpstr>
      <vt:lpstr>Putty</vt:lpstr>
      <vt:lpstr>Commands</vt:lpstr>
      <vt:lpstr>Help</vt:lpstr>
      <vt:lpstr>Permission Commands</vt:lpstr>
      <vt:lpstr>Session Commands</vt:lpstr>
      <vt:lpstr>Operators</vt:lpstr>
      <vt:lpstr>SCP Export and Import</vt:lpstr>
      <vt:lpstr>Présentation PowerPoint</vt:lpstr>
      <vt:lpstr>Exercise: cRaSH commands</vt:lpstr>
      <vt:lpstr>Exercise: Crash SCP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exo</dc:creator>
  <cp:lastModifiedBy>exo</cp:lastModifiedBy>
  <cp:revision>31</cp:revision>
  <dcterms:created xsi:type="dcterms:W3CDTF">2012-03-16T17:45:20Z</dcterms:created>
  <dcterms:modified xsi:type="dcterms:W3CDTF">2012-03-31T15:25:16Z</dcterms:modified>
</cp:coreProperties>
</file>