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687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88" autoAdjust="0"/>
  </p:normalViewPr>
  <p:slideViewPr>
    <p:cSldViewPr snapToGrid="0" snapToObjects="1">
      <p:cViewPr varScale="1">
        <p:scale>
          <a:sx n="123" d="100"/>
          <a:sy n="123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  <a:prstGeom prst="rect">
            <a:avLst/>
          </a:prstGeom>
        </p:spPr>
        <p:txBody>
          <a:bodyPr anchor="b"/>
          <a:lstStyle>
            <a:lvl1pPr>
              <a:buNone/>
              <a:defRPr sz="4800" b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4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 b="0" baseline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476A9C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  <a:prstGeom prst="rect">
            <a:avLst/>
          </a:prstGeom>
        </p:spPr>
        <p:txBody>
          <a:bodyPr anchor="b"/>
          <a:lstStyle>
            <a:lvl1pPr>
              <a:buNone/>
              <a:defRPr sz="4800" b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  <a:prstGeom prst="rect">
            <a:avLst/>
          </a:prstGeom>
        </p:spPr>
        <p:txBody>
          <a:bodyPr anchor="t"/>
          <a:lstStyle>
            <a:lvl1pPr algn="r">
              <a:buNone/>
              <a:defRPr sz="1400" b="0" cap="all" spc="300">
                <a:solidFill>
                  <a:srgbClr val="404040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sz="1800" b="0" baseline="0">
                <a:solidFill>
                  <a:srgbClr val="476A9C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96640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3834113"/>
            <a:ext cx="9144000" cy="97437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  <a:prstGeom prst="rect">
            <a:avLst/>
          </a:prstGeo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351600" y="2331719"/>
            <a:ext cx="7406640" cy="1051560"/>
          </a:xfrm>
        </p:spPr>
        <p:txBody>
          <a:bodyPr anchor="ctr" anchorCtr="0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351600" y="352044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3</a:t>
            </a:r>
          </a:p>
        </p:txBody>
      </p:sp>
      <p:sp>
        <p:nvSpPr>
          <p:cNvPr id="7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351600" y="470916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4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351600" y="1143000"/>
            <a:ext cx="7406640" cy="1051560"/>
          </a:xfrm>
        </p:spPr>
        <p:txBody>
          <a:bodyPr anchor="ctr"/>
          <a:lstStyle>
            <a:lvl1pPr>
              <a:buClr>
                <a:schemeClr val="bg1"/>
              </a:buClr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</a:p>
        </p:txBody>
      </p:sp>
      <p:sp>
        <p:nvSpPr>
          <p:cNvPr id="9" name="TextBox 13"/>
          <p:cNvSpPr txBox="1"/>
          <p:nvPr userDrawn="1"/>
        </p:nvSpPr>
        <p:spPr>
          <a:xfrm>
            <a:off x="457200" y="1194440"/>
            <a:ext cx="914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57200" y="23831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1" name="TextBox 18"/>
          <p:cNvSpPr txBox="1"/>
          <p:nvPr userDrawn="1"/>
        </p:nvSpPr>
        <p:spPr>
          <a:xfrm>
            <a:off x="457200" y="35718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2" name="TextBox 19"/>
          <p:cNvSpPr txBox="1"/>
          <p:nvPr userDrawn="1"/>
        </p:nvSpPr>
        <p:spPr>
          <a:xfrm>
            <a:off x="457200" y="47606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476A9C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476A9C"/>
              </a:solidFill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1"/>
          </p:nvPr>
        </p:nvSpPr>
        <p:spPr>
          <a:xfrm>
            <a:off x="371475" y="1001713"/>
            <a:ext cx="8401050" cy="5114925"/>
          </a:xfrm>
        </p:spPr>
        <p:txBody>
          <a:bodyPr anchor="t" anchorCtr="0"/>
          <a:lstStyle>
            <a:lvl1pPr algn="just"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12" y="970898"/>
            <a:ext cx="3657600" cy="526244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0800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888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15986" y="1072918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Sous</a:t>
            </a:r>
            <a:r>
              <a:rPr lang="en-US" dirty="0" smtClean="0"/>
              <a:t>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5986" y="1899094"/>
            <a:ext cx="3657600" cy="4275873"/>
          </a:xfrm>
        </p:spPr>
        <p:txBody>
          <a:bodyPr anchor="t" anchorCtr="0"/>
          <a:lstStyle>
            <a:lvl1pPr algn="just"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800" y="1711092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5986" y="1712680"/>
            <a:ext cx="3657600" cy="1588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graphique 5"/>
          <p:cNvSpPr>
            <a:spLocks noGrp="1"/>
          </p:cNvSpPr>
          <p:nvPr>
            <p:ph type="chart" sz="quarter" idx="12"/>
          </p:nvPr>
        </p:nvSpPr>
        <p:spPr>
          <a:xfrm>
            <a:off x="370800" y="1502601"/>
            <a:ext cx="8343683" cy="3852799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 dirty="0"/>
              <a:t>Copyright 2013 </a:t>
            </a:r>
            <a:r>
              <a:rPr lang="en-US" dirty="0" err="1"/>
              <a:t>eXo</a:t>
            </a:r>
            <a:r>
              <a:rPr lang="en-US" dirty="0"/>
              <a:t> Platform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794" y="1300164"/>
            <a:ext cx="4594934" cy="4518336"/>
          </a:xfrm>
        </p:spPr>
        <p:txBody>
          <a:bodyPr anchor="t" anchorCtr="0"/>
          <a:lstStyle>
            <a:lvl1pPr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algn="just">
              <a:buFont typeface="Arial" pitchFamily="34" charset="0"/>
              <a:buChar char="•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algn="just">
              <a:buFont typeface="Arial" pitchFamily="34" charset="0"/>
              <a:buChar char="-"/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algn="just">
              <a:buFont typeface="Courier New" pitchFamily="49" charset="0"/>
              <a:buChar char="o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algn="just">
              <a:buFont typeface="Wingdings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0800" y="1300163"/>
            <a:ext cx="2673657" cy="4518337"/>
          </a:xfrm>
        </p:spPr>
        <p:txBody>
          <a:bodyPr anchor="t" anchorCtr="0">
            <a:normAutofit/>
          </a:bodyPr>
          <a:lstStyle>
            <a:lvl1pPr marL="0" indent="0" algn="just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Titre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65524" y="1300164"/>
            <a:ext cx="1" cy="4518336"/>
          </a:xfrm>
          <a:prstGeom prst="line">
            <a:avLst/>
          </a:prstGeom>
          <a:ln>
            <a:solidFill>
              <a:srgbClr val="476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6193" y="6442958"/>
            <a:ext cx="3206367" cy="365125"/>
          </a:xfrm>
        </p:spPr>
        <p:txBody>
          <a:bodyPr/>
          <a:lstStyle/>
          <a:p>
            <a:r>
              <a:rPr lang="en-US"/>
              <a:t>Copyright 2013 eXo Platform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1599" y="103450"/>
            <a:ext cx="8400802" cy="706329"/>
          </a:xfrm>
        </p:spPr>
        <p:txBody>
          <a:bodyPr/>
          <a:lstStyle>
            <a:lvl1pPr>
              <a:defRPr>
                <a:solidFill>
                  <a:srgbClr val="476A9C"/>
                </a:solidFill>
              </a:defRPr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8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15/05/13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694" y="1373843"/>
            <a:ext cx="8400802" cy="3886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627" y="6442958"/>
            <a:ext cx="3206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1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US" dirty="0" smtClean="0"/>
              <a:t>Copyright 2013 eXo Platform</a:t>
            </a:r>
          </a:p>
        </p:txBody>
      </p:sp>
      <p:pic>
        <p:nvPicPr>
          <p:cNvPr id="7" name="Picture 6" descr="exo_logo_500px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2" y="6414355"/>
            <a:ext cx="726611" cy="31534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9336" y="6296164"/>
            <a:ext cx="82681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04" y="423885"/>
            <a:ext cx="9137596" cy="3838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694" y="103450"/>
            <a:ext cx="8400802" cy="7063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01000" y="6391338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b="1" i="0">
                <a:solidFill>
                  <a:srgbClr val="476A9C"/>
                </a:solidFill>
                <a:latin typeface="Helvetica Neue"/>
                <a:cs typeface="Helvetica Neue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710" r:id="rId8"/>
    <p:sldLayoutId id="2147483727" r:id="rId9"/>
    <p:sldLayoutId id="214748373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i="0" kern="1200">
          <a:solidFill>
            <a:srgbClr val="476A9C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94360" indent="-27432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476A9C"/>
        </a:buClr>
        <a:buFont typeface="Arial" pitchFamily="34" charset="0"/>
        <a:buChar char="-"/>
        <a:defRPr sz="16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476A9C"/>
        </a:buClr>
        <a:buFont typeface="Courier New" pitchFamily="49" charset="0"/>
        <a:buChar char="o"/>
        <a:defRPr sz="1400" kern="120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476A9C"/>
        </a:buClr>
        <a:buFont typeface="Wingdings" pitchFamily="2" charset="2"/>
        <a:buChar char="Ø"/>
        <a:defRPr sz="1200" kern="1200" baseline="0">
          <a:solidFill>
            <a:schemeClr val="bg2">
              <a:lumMod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8984-52EE-47DA-9950-3C31068BE82B}" type="datetimeFigureOut">
              <a:rPr lang="fr-FR" smtClean="0"/>
              <a:pPr/>
              <a:t>15/05/13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D8B2-2F39-4D99-BF6E-1114E86674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04850" y="3800279"/>
            <a:ext cx="9576746" cy="99086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47000">
                <a:schemeClr val="bg1">
                  <a:alpha val="47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3806808"/>
            <a:ext cx="9143999" cy="971550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0" y="3806808"/>
            <a:ext cx="9143999" cy="954378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baseline="0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3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hazingo.com/lig/lg/142002.x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3E5D9C"/>
                </a:solidFill>
              </a:rPr>
              <a:t>Portal</a:t>
            </a:r>
            <a:r>
              <a:rPr lang="en-US" dirty="0"/>
              <a:t> 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Portal Elements and Organization </a:t>
            </a:r>
            <a:r>
              <a:rPr lang="en-US" dirty="0" err="1"/>
              <a:t>ModeL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4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Admin</a:t>
            </a:r>
            <a:r>
              <a:rPr lang="fr-FR" b="1" dirty="0" smtClean="0"/>
              <a:t> </a:t>
            </a:r>
            <a:r>
              <a:rPr lang="fr-FR" b="1" dirty="0" err="1" smtClean="0"/>
              <a:t>Tool</a:t>
            </a:r>
            <a:r>
              <a:rPr lang="fr-FR" b="1" dirty="0" smtClean="0"/>
              <a:t> </a:t>
            </a:r>
            <a:r>
              <a:rPr lang="fr-FR" b="1" dirty="0" smtClean="0"/>
              <a:t>Bar</a:t>
            </a:r>
            <a:br>
              <a:rPr lang="fr-FR" b="1" dirty="0" smtClean="0"/>
            </a:br>
            <a:r>
              <a:rPr lang="fr-FR" dirty="0" smtClean="0"/>
              <a:t> </a:t>
            </a:r>
            <a:r>
              <a:rPr lang="fr-FR" dirty="0" smtClean="0"/>
              <a:t>for </a:t>
            </a:r>
            <a:r>
              <a:rPr lang="fr-FR" dirty="0" err="1" smtClean="0"/>
              <a:t>Authenticated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5937250" y="6443663"/>
            <a:ext cx="3206750" cy="365125"/>
          </a:xfrm>
        </p:spPr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382000" y="6391275"/>
            <a:ext cx="762000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Bar : </a:t>
            </a:r>
            <a:r>
              <a:rPr lang="fr-FR" dirty="0" err="1" smtClean="0"/>
              <a:t>Administrator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371475" y="2074333"/>
            <a:ext cx="8401050" cy="4042305"/>
          </a:xfrm>
        </p:spPr>
        <p:txBody>
          <a:bodyPr/>
          <a:lstStyle/>
          <a:p>
            <a:r>
              <a:rPr lang="fr-FR" dirty="0" smtClean="0"/>
              <a:t>Logo :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Homepage</a:t>
            </a:r>
            <a:endParaRPr lang="fr-FR" dirty="0" smtClean="0"/>
          </a:p>
          <a:p>
            <a:r>
              <a:rPr lang="fr-FR" dirty="0" smtClean="0"/>
              <a:t>Edit : pages, sites, navigation, SEO</a:t>
            </a:r>
          </a:p>
          <a:p>
            <a:r>
              <a:rPr lang="fr-FR" dirty="0" smtClean="0"/>
              <a:t>Administration : administration of applications</a:t>
            </a:r>
          </a:p>
          <a:p>
            <a:r>
              <a:rPr lang="fr-FR" dirty="0" smtClean="0"/>
              <a:t>+ : quick </a:t>
            </a:r>
            <a:r>
              <a:rPr lang="fr-FR" dirty="0" err="1" smtClean="0"/>
              <a:t>add</a:t>
            </a:r>
            <a:r>
              <a:rPr lang="fr-FR" dirty="0" smtClean="0"/>
              <a:t> content</a:t>
            </a:r>
          </a:p>
          <a:p>
            <a:r>
              <a:rPr lang="fr-FR" dirty="0" err="1" smtClean="0"/>
              <a:t>Search</a:t>
            </a:r>
            <a:r>
              <a:rPr lang="fr-FR" dirty="0" smtClean="0"/>
              <a:t> :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 smtClean="0"/>
          </a:p>
          <a:p>
            <a:r>
              <a:rPr lang="fr-FR" dirty="0" smtClean="0"/>
              <a:t>User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and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 smtClean="0"/>
          </a:p>
          <a:p>
            <a:r>
              <a:rPr lang="fr-FR" dirty="0" smtClean="0"/>
              <a:t>Help : </a:t>
            </a:r>
            <a:r>
              <a:rPr lang="fr-FR" dirty="0" err="1" smtClean="0"/>
              <a:t>contextual</a:t>
            </a:r>
            <a:r>
              <a:rPr lang="fr-FR" dirty="0" smtClean="0"/>
              <a:t> Help Center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852"/>
            <a:ext cx="9144000" cy="3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Bar : Standard User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371475" y="2074333"/>
            <a:ext cx="8401050" cy="4042305"/>
          </a:xfrm>
        </p:spPr>
        <p:txBody>
          <a:bodyPr/>
          <a:lstStyle/>
          <a:p>
            <a:r>
              <a:rPr lang="fr-FR" dirty="0" smtClean="0"/>
              <a:t>Logo :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Homepage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No Edit menu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No Administration menu</a:t>
            </a:r>
          </a:p>
          <a:p>
            <a:r>
              <a:rPr lang="fr-FR" dirty="0" smtClean="0"/>
              <a:t>+ : quick </a:t>
            </a:r>
            <a:r>
              <a:rPr lang="fr-FR" dirty="0" err="1" smtClean="0"/>
              <a:t>add</a:t>
            </a:r>
            <a:r>
              <a:rPr lang="fr-FR" dirty="0" smtClean="0"/>
              <a:t> content</a:t>
            </a:r>
          </a:p>
          <a:p>
            <a:r>
              <a:rPr lang="fr-FR" dirty="0" err="1" smtClean="0"/>
              <a:t>Search</a:t>
            </a:r>
            <a:r>
              <a:rPr lang="fr-FR" dirty="0" smtClean="0"/>
              <a:t> :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 smtClean="0"/>
          </a:p>
          <a:p>
            <a:r>
              <a:rPr lang="fr-FR" dirty="0" smtClean="0"/>
              <a:t>User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r>
              <a:rPr lang="fr-FR" dirty="0" smtClean="0"/>
              <a:t> and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 smtClean="0"/>
          </a:p>
          <a:p>
            <a:r>
              <a:rPr lang="fr-FR" dirty="0" smtClean="0"/>
              <a:t>Help : </a:t>
            </a:r>
            <a:r>
              <a:rPr lang="fr-FR" dirty="0" err="1" smtClean="0"/>
              <a:t>contextual</a:t>
            </a:r>
            <a:r>
              <a:rPr lang="fr-FR" dirty="0" smtClean="0"/>
              <a:t> Help Center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405"/>
            <a:ext cx="9144000" cy="3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and Dashboard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Espace réservé du graphique 5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rcRect l="-3807" r="-3807"/>
          <a:stretch>
            <a:fillRect/>
          </a:stretch>
        </p:blipFill>
        <p:spPr/>
      </p:pic>
      <p:sp>
        <p:nvSpPr>
          <p:cNvPr id="7" name="ZoneTexte 6"/>
          <p:cNvSpPr txBox="1"/>
          <p:nvPr/>
        </p:nvSpPr>
        <p:spPr>
          <a:xfrm>
            <a:off x="704493" y="558800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4C4C4C"/>
                </a:solidFill>
              </a:rPr>
              <a:t>Personal Gadgets, which are private to each user.</a:t>
            </a:r>
            <a:endParaRPr lang="fr-FR" dirty="0">
              <a:solidFill>
                <a:srgbClr val="4C4C4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23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Bar - Editor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/Edit Page and SEO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4458" b="-34458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Edit Site </a:t>
            </a:r>
            <a:r>
              <a:rPr lang="fr-FR" dirty="0" err="1" smtClean="0"/>
              <a:t>Layout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6010" b="-26010"/>
          <a:stretch>
            <a:fillRect/>
          </a:stretch>
        </p:blipFill>
        <p:spPr/>
      </p:pic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Bar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0799" y="970899"/>
            <a:ext cx="4825617" cy="5262443"/>
          </a:xfrm>
        </p:spPr>
        <p:txBody>
          <a:bodyPr/>
          <a:lstStyle/>
          <a:p>
            <a:r>
              <a:rPr lang="en-GB" dirty="0">
                <a:solidFill>
                  <a:srgbClr val="4C4C4C"/>
                </a:solidFill>
              </a:rPr>
              <a:t>By clicking on the user name you </a:t>
            </a:r>
            <a:r>
              <a:rPr lang="en-GB" dirty="0" smtClean="0">
                <a:solidFill>
                  <a:srgbClr val="4C4C4C"/>
                </a:solidFill>
              </a:rPr>
              <a:t>can</a:t>
            </a:r>
          </a:p>
          <a:p>
            <a:pPr lvl="1"/>
            <a:r>
              <a:rPr lang="en-GB" dirty="0">
                <a:solidFill>
                  <a:srgbClr val="4C4C4C"/>
                </a:solidFill>
              </a:rPr>
              <a:t>Modify some user </a:t>
            </a:r>
            <a:r>
              <a:rPr lang="en-GB" dirty="0" smtClean="0">
                <a:solidFill>
                  <a:srgbClr val="4C4C4C"/>
                </a:solidFill>
              </a:rPr>
              <a:t>data</a:t>
            </a:r>
          </a:p>
          <a:p>
            <a:pPr lvl="1"/>
            <a:r>
              <a:rPr lang="en-GB" dirty="0" smtClean="0">
                <a:solidFill>
                  <a:srgbClr val="4C4C4C"/>
                </a:solidFill>
              </a:rPr>
              <a:t>Access to his personal space</a:t>
            </a:r>
          </a:p>
          <a:p>
            <a:pPr lvl="1"/>
            <a:r>
              <a:rPr lang="en-GB" dirty="0">
                <a:solidFill>
                  <a:srgbClr val="4C4C4C"/>
                </a:solidFill>
              </a:rPr>
              <a:t>Change the user language preference</a:t>
            </a:r>
          </a:p>
          <a:p>
            <a:pPr lvl="1"/>
            <a:r>
              <a:rPr lang="en-GB" dirty="0">
                <a:solidFill>
                  <a:srgbClr val="4C4C4C"/>
                </a:solidFill>
              </a:rPr>
              <a:t>Log out</a:t>
            </a:r>
          </a:p>
          <a:p>
            <a:pPr lvl="1"/>
            <a:endParaRPr lang="en-GB" dirty="0">
              <a:solidFill>
                <a:srgbClr val="4C4C4C"/>
              </a:solidFill>
            </a:endParaRPr>
          </a:p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8332" r="-18332"/>
          <a:stretch>
            <a:fillRect/>
          </a:stretch>
        </p:blipFill>
        <p:spPr/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>
          <a:blip r:embed="rId2"/>
          <a:srcRect l="-18332" r="-18332"/>
          <a:stretch>
            <a:fillRect/>
          </a:stretch>
        </p:blipFill>
        <p:spPr>
          <a:xfrm>
            <a:off x="5887495" y="1198735"/>
            <a:ext cx="2714131" cy="39050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6" y="2803904"/>
            <a:ext cx="5911851" cy="3400393"/>
          </a:xfrm>
          <a:prstGeom prst="rect">
            <a:avLst/>
          </a:prstGeom>
        </p:spPr>
      </p:pic>
      <p:sp>
        <p:nvSpPr>
          <p:cNvPr id="9" name="Cadre 8"/>
          <p:cNvSpPr/>
          <p:nvPr/>
        </p:nvSpPr>
        <p:spPr>
          <a:xfrm>
            <a:off x="6272560" y="3672417"/>
            <a:ext cx="1156940" cy="4339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4656667" y="3889375"/>
            <a:ext cx="1615893" cy="50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8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>
          <a:blip r:embed="rId2"/>
          <a:srcRect l="-18332" r="-18332"/>
          <a:stretch>
            <a:fillRect/>
          </a:stretch>
        </p:blipFill>
        <p:spPr>
          <a:xfrm>
            <a:off x="5887495" y="1198735"/>
            <a:ext cx="2714131" cy="3905008"/>
          </a:xfrm>
          <a:prstGeom prst="rect">
            <a:avLst/>
          </a:prstGeom>
        </p:spPr>
      </p:pic>
      <p:sp>
        <p:nvSpPr>
          <p:cNvPr id="6" name="Cadre 5"/>
          <p:cNvSpPr/>
          <p:nvPr/>
        </p:nvSpPr>
        <p:spPr>
          <a:xfrm>
            <a:off x="6272560" y="3992352"/>
            <a:ext cx="1728440" cy="43391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45" y="3959146"/>
            <a:ext cx="5684295" cy="2013533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1"/>
          </p:cNvCxnSpPr>
          <p:nvPr/>
        </p:nvCxnSpPr>
        <p:spPr>
          <a:xfrm flipH="1">
            <a:off x="4656668" y="4209310"/>
            <a:ext cx="1615892" cy="502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27103" y="1234230"/>
            <a:ext cx="6048515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err="1">
                <a:solidFill>
                  <a:srgbClr val="4C4C4C"/>
                </a:solidFill>
              </a:rPr>
              <a:t>eXo</a:t>
            </a:r>
            <a:r>
              <a:rPr lang="en-GB" dirty="0">
                <a:solidFill>
                  <a:srgbClr val="4C4C4C"/>
                </a:solidFill>
              </a:rPr>
              <a:t> Platform is available in French and English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4C4C4C"/>
                </a:solidFill>
              </a:rPr>
              <a:t>Anonymous / public site: </a:t>
            </a:r>
            <a:endParaRPr lang="en-GB" dirty="0" smtClean="0">
              <a:solidFill>
                <a:srgbClr val="4C4C4C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>
                <a:solidFill>
                  <a:srgbClr val="4C4C4C"/>
                </a:solidFill>
              </a:rPr>
              <a:t>the language choice is </a:t>
            </a:r>
            <a:r>
              <a:rPr lang="en-GB" dirty="0" smtClean="0">
                <a:solidFill>
                  <a:srgbClr val="4C4C4C"/>
                </a:solidFill>
              </a:rPr>
              <a:t>stored </a:t>
            </a:r>
            <a:r>
              <a:rPr lang="en-GB" dirty="0">
                <a:solidFill>
                  <a:srgbClr val="4C4C4C"/>
                </a:solidFill>
              </a:rPr>
              <a:t>in </a:t>
            </a:r>
            <a:r>
              <a:rPr lang="en-GB" dirty="0" smtClean="0">
                <a:solidFill>
                  <a:srgbClr val="4C4C4C"/>
                </a:solidFill>
              </a:rPr>
              <a:t>temporary </a:t>
            </a:r>
            <a:r>
              <a:rPr lang="en-GB" dirty="0">
                <a:solidFill>
                  <a:srgbClr val="4C4C4C"/>
                </a:solidFill>
              </a:rPr>
              <a:t>session</a:t>
            </a:r>
            <a:r>
              <a:rPr lang="en-GB" dirty="0" smtClean="0">
                <a:solidFill>
                  <a:srgbClr val="4C4C4C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4C4C4C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4C4C4C"/>
                </a:solidFill>
              </a:rPr>
              <a:t>After login: The choice is stored in </a:t>
            </a:r>
            <a:r>
              <a:rPr lang="en-GB" b="1" dirty="0" smtClean="0">
                <a:solidFill>
                  <a:srgbClr val="4C4C4C"/>
                </a:solidFill>
              </a:rPr>
              <a:t>the </a:t>
            </a:r>
            <a:r>
              <a:rPr lang="en-GB" b="1" dirty="0">
                <a:solidFill>
                  <a:srgbClr val="4C4C4C"/>
                </a:solidFill>
              </a:rPr>
              <a:t>user preferences.</a:t>
            </a: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4C4C4C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138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Platform Settings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70800" y="970899"/>
            <a:ext cx="4631378" cy="5262443"/>
          </a:xfrm>
        </p:spPr>
        <p:txBody>
          <a:bodyPr/>
          <a:lstStyle/>
          <a:p>
            <a:r>
              <a:rPr lang="en-GB" dirty="0" err="1">
                <a:solidFill>
                  <a:srgbClr val="4C4C4C"/>
                </a:solidFill>
              </a:rPr>
              <a:t>eXo’s</a:t>
            </a:r>
            <a:r>
              <a:rPr lang="en-GB" dirty="0">
                <a:solidFill>
                  <a:srgbClr val="4C4C4C"/>
                </a:solidFill>
              </a:rPr>
              <a:t> internal applications are available and top right </a:t>
            </a:r>
            <a:r>
              <a:rPr lang="en-GB" dirty="0" smtClean="0">
                <a:solidFill>
                  <a:srgbClr val="4C4C4C"/>
                </a:solidFill>
              </a:rPr>
              <a:t>corner.</a:t>
            </a:r>
          </a:p>
          <a:p>
            <a:r>
              <a:rPr lang="en-GB" dirty="0" smtClean="0">
                <a:solidFill>
                  <a:srgbClr val="4C4C4C"/>
                </a:solidFill>
              </a:rPr>
              <a:t>You </a:t>
            </a:r>
            <a:r>
              <a:rPr lang="en-GB" dirty="0">
                <a:solidFill>
                  <a:srgbClr val="4C4C4C"/>
                </a:solidFill>
              </a:rPr>
              <a:t>have access to settings, administration and monitoring </a:t>
            </a:r>
            <a:r>
              <a:rPr lang="en-GB" dirty="0" smtClean="0">
                <a:solidFill>
                  <a:srgbClr val="4C4C4C"/>
                </a:solidFill>
              </a:rPr>
              <a:t>tools.</a:t>
            </a:r>
          </a:p>
          <a:p>
            <a:r>
              <a:rPr lang="en-GB" dirty="0" smtClean="0">
                <a:solidFill>
                  <a:srgbClr val="4C4C4C"/>
                </a:solidFill>
              </a:rPr>
              <a:t>The </a:t>
            </a:r>
            <a:r>
              <a:rPr lang="en-GB" dirty="0">
                <a:solidFill>
                  <a:srgbClr val="4C4C4C"/>
                </a:solidFill>
              </a:rPr>
              <a:t>choice of applications depend on the user profile. Different users have access to different applications.</a:t>
            </a:r>
            <a:endParaRPr lang="en-GB" dirty="0" smtClean="0">
              <a:solidFill>
                <a:srgbClr val="4C4C4C"/>
              </a:solidFill>
            </a:endParaRPr>
          </a:p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59906" b="-59906"/>
          <a:stretch>
            <a:fillRect/>
          </a:stretch>
        </p:blipFill>
        <p:spPr/>
      </p:pic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Gadgets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Personal</a:t>
            </a:r>
            <a:r>
              <a:rPr lang="fr-FR" dirty="0" smtClean="0"/>
              <a:t> </a:t>
            </a:r>
            <a:r>
              <a:rPr lang="fr-FR" dirty="0" smtClean="0"/>
              <a:t>Dashboard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Discovery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976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Gadgets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Espace réservé du graphique 5"/>
          <p:cNvPicPr>
            <a:picLocks noGrp="1" noChangeAspect="1"/>
          </p:cNvPicPr>
          <p:nvPr>
            <p:ph type="chart" sz="quarter" idx="12"/>
          </p:nvPr>
        </p:nvPicPr>
        <p:blipFill>
          <a:blip r:embed="rId2"/>
          <a:srcRect l="-3807" r="-3807"/>
          <a:stretch>
            <a:fillRect/>
          </a:stretch>
        </p:blipFill>
        <p:spPr>
          <a:xfrm>
            <a:off x="1094839" y="2961554"/>
            <a:ext cx="6895605" cy="3184132"/>
          </a:xfrm>
        </p:spPr>
      </p:pic>
      <p:sp>
        <p:nvSpPr>
          <p:cNvPr id="9" name="ZoneTexte 8"/>
          <p:cNvSpPr txBox="1"/>
          <p:nvPr/>
        </p:nvSpPr>
        <p:spPr>
          <a:xfrm>
            <a:off x="371599" y="1231265"/>
            <a:ext cx="837921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E5D9C"/>
              </a:buClr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</a:rPr>
              <a:t>Live </a:t>
            </a:r>
            <a:r>
              <a:rPr lang="en-US" dirty="0">
                <a:solidFill>
                  <a:srgbClr val="4C4C4C"/>
                </a:solidFill>
              </a:rPr>
              <a:t>user interface</a:t>
            </a:r>
          </a:p>
          <a:p>
            <a:pPr marL="285750" indent="-285750">
              <a:buClr>
                <a:srgbClr val="3E5D9C"/>
              </a:buClr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Accessible in Dashboards, </a:t>
            </a:r>
            <a:r>
              <a:rPr lang="en-US" dirty="0" err="1">
                <a:solidFill>
                  <a:srgbClr val="4C4C4C"/>
                </a:solidFill>
              </a:rPr>
              <a:t>WebOS</a:t>
            </a:r>
            <a:r>
              <a:rPr lang="en-US" dirty="0">
                <a:solidFill>
                  <a:srgbClr val="4C4C4C"/>
                </a:solidFill>
              </a:rPr>
              <a:t> or using a Gadget Wrapper (later more about this)</a:t>
            </a:r>
          </a:p>
          <a:p>
            <a:pPr marL="285750" indent="-285750">
              <a:buClr>
                <a:srgbClr val="3E5D9C"/>
              </a:buClr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Many implementations : Google Gadget standard in </a:t>
            </a:r>
            <a:r>
              <a:rPr lang="en-US" dirty="0" err="1">
                <a:solidFill>
                  <a:srgbClr val="4C4C4C"/>
                </a:solidFill>
              </a:rPr>
              <a:t>GateIn</a:t>
            </a:r>
            <a:endParaRPr lang="en-US" dirty="0">
              <a:solidFill>
                <a:srgbClr val="4C4C4C"/>
              </a:solidFill>
            </a:endParaRPr>
          </a:p>
          <a:p>
            <a:pPr marL="285750" indent="-285750">
              <a:buClr>
                <a:srgbClr val="3E5D9C"/>
              </a:buClr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Embeddable chunk of HTML and </a:t>
            </a:r>
            <a:r>
              <a:rPr lang="en-US" dirty="0" err="1">
                <a:solidFill>
                  <a:srgbClr val="4C4C4C"/>
                </a:solidFill>
              </a:rPr>
              <a:t>Javascript</a:t>
            </a:r>
            <a:r>
              <a:rPr lang="en-US" dirty="0">
                <a:solidFill>
                  <a:srgbClr val="4C4C4C"/>
                </a:solidFill>
              </a:rPr>
              <a:t>, defined in a standard XML file.</a:t>
            </a:r>
          </a:p>
          <a:p>
            <a:pPr marL="285750" indent="-285750">
              <a:buClr>
                <a:srgbClr val="3E5D9C"/>
              </a:buClr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81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Personal</a:t>
            </a:r>
            <a:r>
              <a:rPr lang="fr-FR" dirty="0" smtClean="0"/>
              <a:t> Dashboard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00"/>
            <a:ext cx="9144000" cy="3814270"/>
          </a:xfrm>
          <a:prstGeom prst="rect">
            <a:avLst/>
          </a:prstGeom>
        </p:spPr>
      </p:pic>
      <p:sp>
        <p:nvSpPr>
          <p:cNvPr id="6" name="Cadre 5"/>
          <p:cNvSpPr/>
          <p:nvPr/>
        </p:nvSpPr>
        <p:spPr>
          <a:xfrm>
            <a:off x="0" y="1851745"/>
            <a:ext cx="1425039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/>
          <p:cNvSpPr/>
          <p:nvPr/>
        </p:nvSpPr>
        <p:spPr>
          <a:xfrm>
            <a:off x="1955510" y="2472225"/>
            <a:ext cx="1425039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/>
          <p:cNvSpPr/>
          <p:nvPr/>
        </p:nvSpPr>
        <p:spPr>
          <a:xfrm>
            <a:off x="7594795" y="2934865"/>
            <a:ext cx="1425039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5403919" y="3245105"/>
            <a:ext cx="1425039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Bulle rectangulaire à coins arrondis 10"/>
          <p:cNvSpPr/>
          <p:nvPr/>
        </p:nvSpPr>
        <p:spPr>
          <a:xfrm>
            <a:off x="261742" y="809779"/>
            <a:ext cx="1693768" cy="906236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Personal</a:t>
            </a:r>
            <a:r>
              <a:rPr lang="fr-FR" dirty="0" smtClean="0"/>
              <a:t> Dashboard of John Smith</a:t>
            </a:r>
            <a:endParaRPr lang="fr-FR" dirty="0"/>
          </a:p>
        </p:txBody>
      </p:sp>
      <p:sp>
        <p:nvSpPr>
          <p:cNvPr id="12" name="Bulle rectangulaire à coins arrondis 11"/>
          <p:cNvSpPr/>
          <p:nvPr/>
        </p:nvSpPr>
        <p:spPr>
          <a:xfrm>
            <a:off x="2134285" y="1415297"/>
            <a:ext cx="2131137" cy="906236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Double click to </a:t>
            </a:r>
            <a:r>
              <a:rPr lang="fr-FR" dirty="0" err="1" smtClean="0"/>
              <a:t>edit</a:t>
            </a:r>
            <a:r>
              <a:rPr lang="fr-FR" dirty="0" smtClean="0"/>
              <a:t> a </a:t>
            </a:r>
            <a:r>
              <a:rPr lang="fr-FR" dirty="0" err="1" smtClean="0"/>
              <a:t>tab’s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13" name="Bulle rectangulaire à coins arrondis 12"/>
          <p:cNvSpPr/>
          <p:nvPr/>
        </p:nvSpPr>
        <p:spPr>
          <a:xfrm>
            <a:off x="5309684" y="2169453"/>
            <a:ext cx="1693768" cy="906236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Minimize</a:t>
            </a:r>
            <a:r>
              <a:rPr lang="fr-FR" dirty="0" smtClean="0"/>
              <a:t>, </a:t>
            </a:r>
            <a:r>
              <a:rPr lang="fr-FR" dirty="0" err="1" smtClean="0"/>
              <a:t>maximize</a:t>
            </a:r>
            <a:r>
              <a:rPr lang="fr-FR" dirty="0" smtClean="0"/>
              <a:t>, </a:t>
            </a:r>
            <a:r>
              <a:rPr lang="fr-FR" dirty="0" err="1" smtClean="0"/>
              <a:t>delete</a:t>
            </a:r>
            <a:endParaRPr lang="fr-FR" dirty="0"/>
          </a:p>
        </p:txBody>
      </p:sp>
      <p:sp>
        <p:nvSpPr>
          <p:cNvPr id="14" name="Bulle rectangulaire à coins arrondis 13"/>
          <p:cNvSpPr/>
          <p:nvPr/>
        </p:nvSpPr>
        <p:spPr>
          <a:xfrm>
            <a:off x="7180703" y="1849025"/>
            <a:ext cx="1923722" cy="906236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gadgets </a:t>
            </a:r>
            <a:r>
              <a:rPr lang="fr-FR" dirty="0" err="1" smtClean="0"/>
              <a:t>from</a:t>
            </a:r>
            <a:r>
              <a:rPr lang="fr-FR" dirty="0" smtClean="0"/>
              <a:t> the Gadgets Directory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60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3" y="2432160"/>
            <a:ext cx="2361069" cy="29258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External</a:t>
            </a:r>
            <a:r>
              <a:rPr lang="fr-FR" dirty="0" smtClean="0"/>
              <a:t> Gadgets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adre 5"/>
          <p:cNvSpPr/>
          <p:nvPr/>
        </p:nvSpPr>
        <p:spPr>
          <a:xfrm>
            <a:off x="3564673" y="2774205"/>
            <a:ext cx="2280894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Bulle rectangulaire à coins arrondis 6"/>
          <p:cNvSpPr/>
          <p:nvPr/>
        </p:nvSpPr>
        <p:spPr>
          <a:xfrm>
            <a:off x="1757796" y="2774205"/>
            <a:ext cx="1693768" cy="906236"/>
          </a:xfrm>
          <a:prstGeom prst="wedgeRoundRectCallout">
            <a:avLst>
              <a:gd name="adj1" fmla="val 55861"/>
              <a:gd name="adj2" fmla="val -198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Enter the gadget URL</a:t>
            </a:r>
            <a:endParaRPr lang="fr-FR" dirty="0"/>
          </a:p>
        </p:txBody>
      </p:sp>
      <p:sp>
        <p:nvSpPr>
          <p:cNvPr id="9" name="Bulle rectangulaire à coins arrondis 8"/>
          <p:cNvSpPr/>
          <p:nvPr/>
        </p:nvSpPr>
        <p:spPr>
          <a:xfrm>
            <a:off x="5710299" y="2842070"/>
            <a:ext cx="1693768" cy="906236"/>
          </a:xfrm>
          <a:prstGeom prst="wedgeRoundRectCallout">
            <a:avLst>
              <a:gd name="adj1" fmla="val -58035"/>
              <a:gd name="adj2" fmla="val -2308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Then</a:t>
            </a:r>
            <a:r>
              <a:rPr lang="fr-FR" dirty="0" smtClean="0"/>
              <a:t> click on +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42872" y="1352833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</a:rPr>
              <a:t>External </a:t>
            </a:r>
            <a:r>
              <a:rPr lang="en-US" dirty="0">
                <a:solidFill>
                  <a:srgbClr val="4C4C4C"/>
                </a:solidFill>
              </a:rPr>
              <a:t>gadgets are stored on other servers. You need an Internet connection.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You need to enter or copy a complete URL which points to an XML file. </a:t>
            </a:r>
          </a:p>
        </p:txBody>
      </p:sp>
    </p:spTree>
    <p:extLst>
      <p:ext uri="{BB962C8B-B14F-4D97-AF65-F5344CB8AC3E}">
        <p14:creationId xmlns:p14="http://schemas.microsoft.com/office/powerpoint/2010/main" val="350878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180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0 : Start and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175" indent="0">
              <a:lnSpc>
                <a:spcPct val="92000"/>
              </a:lnSpc>
              <a:spcAft>
                <a:spcPts val="1425"/>
              </a:spcAft>
              <a:buSzPct val="70000"/>
              <a:buNone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 smtClean="0">
                <a:solidFill>
                  <a:srgbClr val="333333"/>
                </a:solidFill>
              </a:rPr>
              <a:t>Requirement:</a:t>
            </a:r>
          </a:p>
          <a:p>
            <a:pPr marL="346075" indent="-342900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rgbClr val="4C4C4C"/>
                </a:solidFill>
              </a:rPr>
              <a:t>Java SDK 6 or Java SDK 7 (</a:t>
            </a:r>
            <a:r>
              <a:rPr lang="en-US" dirty="0" err="1" smtClean="0">
                <a:solidFill>
                  <a:srgbClr val="4C4C4C"/>
                </a:solidFill>
              </a:rPr>
              <a:t>eXo</a:t>
            </a:r>
            <a:r>
              <a:rPr lang="en-US" dirty="0" smtClean="0">
                <a:solidFill>
                  <a:srgbClr val="4C4C4C"/>
                </a:solidFill>
              </a:rPr>
              <a:t> Platform 3.5 was Java 6 only)</a:t>
            </a:r>
            <a:endParaRPr lang="en-GB" dirty="0">
              <a:solidFill>
                <a:srgbClr val="4C4C4C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0 : Start and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Start the </a:t>
            </a:r>
            <a:r>
              <a:rPr lang="en-GB" sz="2800" dirty="0" smtClean="0">
                <a:solidFill>
                  <a:schemeClr val="tx1"/>
                </a:solidFill>
              </a:rPr>
              <a:t>portal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Create </a:t>
            </a:r>
            <a:r>
              <a:rPr lang="en-GB" dirty="0">
                <a:solidFill>
                  <a:schemeClr val="tx1"/>
                </a:solidFill>
              </a:rPr>
              <a:t>a directory $TRAINING_HOME and unzip </a:t>
            </a:r>
            <a:r>
              <a:rPr lang="en-GB" dirty="0" smtClean="0">
                <a:solidFill>
                  <a:schemeClr val="tx1"/>
                </a:solidFill>
              </a:rPr>
              <a:t>platform-4.0.0.zip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Search </a:t>
            </a:r>
            <a:r>
              <a:rPr lang="en-GB" dirty="0">
                <a:solidFill>
                  <a:schemeClr val="tx1"/>
                </a:solidFill>
              </a:rPr>
              <a:t>for the binary subfolder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.</a:t>
            </a:r>
            <a:r>
              <a:rPr lang="en-GB" sz="1800" dirty="0">
                <a:solidFill>
                  <a:schemeClr val="tx1"/>
                </a:solidFill>
              </a:rPr>
              <a:t>..</a:t>
            </a:r>
            <a:r>
              <a:rPr lang="en-GB" sz="1800" dirty="0" smtClean="0">
                <a:solidFill>
                  <a:schemeClr val="tx1"/>
                </a:solidFill>
              </a:rPr>
              <a:t>\platform-4.0.0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>
                <a:solidFill>
                  <a:schemeClr val="tx1"/>
                </a:solidFill>
              </a:rPr>
              <a:t>command line, </a:t>
            </a:r>
            <a:r>
              <a:rPr lang="en-GB" dirty="0" smtClean="0">
                <a:solidFill>
                  <a:schemeClr val="tx1"/>
                </a:solidFill>
              </a:rPr>
              <a:t>launch: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800" dirty="0" smtClean="0">
                <a:solidFill>
                  <a:schemeClr val="tx1"/>
                </a:solidFill>
              </a:rPr>
              <a:t>Linux </a:t>
            </a:r>
            <a:r>
              <a:rPr lang="en-GB" sz="1800" dirty="0">
                <a:solidFill>
                  <a:schemeClr val="tx1"/>
                </a:solidFill>
              </a:rPr>
              <a:t>/ Mac OS : </a:t>
            </a:r>
            <a:r>
              <a:rPr lang="en-GB" sz="1800" b="1" dirty="0">
                <a:solidFill>
                  <a:schemeClr val="tx1"/>
                </a:solidFill>
              </a:rPr>
              <a:t>./</a:t>
            </a:r>
            <a:r>
              <a:rPr lang="en-GB" sz="1800" b="1" dirty="0" err="1" smtClean="0">
                <a:solidFill>
                  <a:schemeClr val="tx1"/>
                </a:solidFill>
              </a:rPr>
              <a:t>start_eXo.sh</a:t>
            </a:r>
            <a:endParaRPr lang="en-GB" sz="1800" b="1" dirty="0" smtClean="0">
              <a:solidFill>
                <a:schemeClr val="tx1"/>
              </a:solidFill>
            </a:endParaRP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Windows 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b="1" dirty="0" err="1" smtClean="0">
                <a:solidFill>
                  <a:schemeClr val="tx1"/>
                </a:solidFill>
              </a:rPr>
              <a:t>start_eXo</a:t>
            </a:r>
            <a:endParaRPr lang="en-GB" b="1" dirty="0" smtClean="0">
              <a:solidFill>
                <a:schemeClr val="tx1"/>
              </a:solidFill>
            </a:endParaRP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Wait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Watch </a:t>
            </a:r>
            <a:r>
              <a:rPr lang="en-GB" dirty="0">
                <a:solidFill>
                  <a:schemeClr val="tx1"/>
                </a:solidFill>
              </a:rPr>
              <a:t>the </a:t>
            </a:r>
            <a:r>
              <a:rPr lang="en-GB" dirty="0" err="1">
                <a:solidFill>
                  <a:schemeClr val="tx1"/>
                </a:solidFill>
              </a:rPr>
              <a:t>startup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messages.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 err="1">
                <a:solidFill>
                  <a:schemeClr val="tx1"/>
                </a:solidFill>
              </a:rPr>
              <a:t>startup</a:t>
            </a:r>
            <a:r>
              <a:rPr lang="en-GB" dirty="0">
                <a:solidFill>
                  <a:schemeClr val="tx1"/>
                </a:solidFill>
              </a:rPr>
              <a:t> is finished when you see “INFO: Server </a:t>
            </a:r>
            <a:r>
              <a:rPr lang="en-GB" dirty="0" err="1">
                <a:solidFill>
                  <a:schemeClr val="tx1"/>
                </a:solidFill>
              </a:rPr>
              <a:t>startup</a:t>
            </a:r>
            <a:r>
              <a:rPr lang="en-GB" dirty="0">
                <a:solidFill>
                  <a:schemeClr val="tx1"/>
                </a:solidFill>
              </a:rPr>
              <a:t> in 71219 </a:t>
            </a:r>
            <a:r>
              <a:rPr lang="en-GB" dirty="0" err="1">
                <a:solidFill>
                  <a:schemeClr val="tx1"/>
                </a:solidFill>
              </a:rPr>
              <a:t>ms</a:t>
            </a:r>
            <a:r>
              <a:rPr lang="en-GB" dirty="0">
                <a:solidFill>
                  <a:schemeClr val="tx1"/>
                </a:solidFill>
              </a:rPr>
              <a:t>”.</a:t>
            </a:r>
          </a:p>
          <a:p>
            <a:pPr marL="3175" indent="0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None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>
                <a:solidFill>
                  <a:schemeClr val="tx1"/>
                </a:solidFill>
              </a:rPr>
              <a:t>Open this page in a browser: </a:t>
            </a:r>
            <a:r>
              <a:rPr lang="en-GB" b="1" dirty="0">
                <a:solidFill>
                  <a:schemeClr val="tx1"/>
                </a:solidFill>
              </a:rPr>
              <a:t>http://localhost:</a:t>
            </a:r>
            <a:r>
              <a:rPr lang="en-GB" b="1" dirty="0" smtClean="0">
                <a:solidFill>
                  <a:schemeClr val="tx1"/>
                </a:solidFill>
              </a:rPr>
              <a:t>8080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0 : Start and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How to stop </a:t>
            </a:r>
            <a:r>
              <a:rPr lang="en-GB" sz="2800" dirty="0" err="1">
                <a:solidFill>
                  <a:schemeClr val="tx1"/>
                </a:solidFill>
              </a:rPr>
              <a:t>eXo</a:t>
            </a:r>
            <a:r>
              <a:rPr lang="en-GB" sz="2800" dirty="0">
                <a:solidFill>
                  <a:schemeClr val="tx1"/>
                </a:solidFill>
              </a:rPr>
              <a:t> P</a:t>
            </a:r>
            <a:r>
              <a:rPr lang="en-GB" sz="2800" dirty="0" smtClean="0">
                <a:solidFill>
                  <a:schemeClr val="tx1"/>
                </a:solidFill>
              </a:rPr>
              <a:t>latform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stop the server, simply type </a:t>
            </a:r>
            <a:r>
              <a:rPr lang="en-US" dirty="0" err="1">
                <a:solidFill>
                  <a:schemeClr val="tx1"/>
                </a:solidFill>
              </a:rPr>
              <a:t>Ctrl+C</a:t>
            </a:r>
            <a:r>
              <a:rPr lang="en-US" dirty="0">
                <a:solidFill>
                  <a:schemeClr val="tx1"/>
                </a:solidFill>
              </a:rPr>
              <a:t> from the </a:t>
            </a:r>
            <a:r>
              <a:rPr lang="en-US" dirty="0" smtClean="0">
                <a:solidFill>
                  <a:schemeClr val="tx1"/>
                </a:solidFill>
              </a:rPr>
              <a:t>console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You </a:t>
            </a:r>
            <a:r>
              <a:rPr lang="en-US" sz="1800" dirty="0">
                <a:solidFill>
                  <a:schemeClr val="tx1"/>
                </a:solidFill>
              </a:rPr>
              <a:t>can also use : ./</a:t>
            </a:r>
            <a:r>
              <a:rPr lang="en-US" sz="1800" dirty="0" err="1">
                <a:solidFill>
                  <a:schemeClr val="tx1"/>
                </a:solidFill>
              </a:rPr>
              <a:t>stop_eXo.sh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stop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re-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and get the default configuration (starting from scratch)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Unzip </a:t>
            </a:r>
            <a:r>
              <a:rPr lang="en-US" sz="1800" dirty="0">
                <a:solidFill>
                  <a:schemeClr val="tx1"/>
                </a:solidFill>
              </a:rPr>
              <a:t>again in order to get a fresh </a:t>
            </a:r>
            <a:r>
              <a:rPr lang="en-US" sz="1800" dirty="0" err="1">
                <a:solidFill>
                  <a:schemeClr val="tx1"/>
                </a:solidFill>
              </a:rPr>
              <a:t>eXo</a:t>
            </a:r>
            <a:r>
              <a:rPr lang="en-US" sz="1800" dirty="0">
                <a:solidFill>
                  <a:schemeClr val="tx1"/>
                </a:solidFill>
              </a:rPr>
              <a:t> installation.</a:t>
            </a:r>
            <a:endParaRPr lang="en-GB" dirty="0">
              <a:solidFill>
                <a:srgbClr val="4C4C4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0 : Start and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 smtClean="0">
                <a:solidFill>
                  <a:schemeClr val="tx1"/>
                </a:solidFill>
              </a:rPr>
              <a:t>Settings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Open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http://localhost:8080</a:t>
            </a:r>
            <a:endParaRPr lang="en-GB" dirty="0" smtClean="0">
              <a:solidFill>
                <a:schemeClr val="tx1"/>
              </a:solidFill>
            </a:endParaRP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Create the Administrator account (john)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Log </a:t>
            </a:r>
            <a:r>
              <a:rPr lang="en-GB" dirty="0">
                <a:solidFill>
                  <a:schemeClr val="tx1"/>
                </a:solidFill>
              </a:rPr>
              <a:t>in </a:t>
            </a:r>
            <a:r>
              <a:rPr lang="en-GB" dirty="0" smtClean="0">
                <a:solidFill>
                  <a:schemeClr val="tx1"/>
                </a:solidFill>
              </a:rPr>
              <a:t>as John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Change </a:t>
            </a:r>
            <a:r>
              <a:rPr lang="en-GB" dirty="0">
                <a:solidFill>
                  <a:schemeClr val="tx1"/>
                </a:solidFill>
              </a:rPr>
              <a:t>the language for </a:t>
            </a:r>
            <a:r>
              <a:rPr lang="en-GB" dirty="0" smtClean="0">
                <a:solidFill>
                  <a:schemeClr val="tx1"/>
                </a:solidFill>
              </a:rPr>
              <a:t>John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Change his </a:t>
            </a:r>
            <a:r>
              <a:rPr lang="en-GB" dirty="0">
                <a:solidFill>
                  <a:schemeClr val="tx1"/>
                </a:solidFill>
              </a:rPr>
              <a:t>email </a:t>
            </a:r>
            <a:r>
              <a:rPr lang="en-GB" dirty="0" smtClean="0">
                <a:solidFill>
                  <a:schemeClr val="tx1"/>
                </a:solidFill>
              </a:rPr>
              <a:t>address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Open Administration &gt; Users &gt; Add Users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Create the user Mary</a:t>
            </a:r>
            <a:endParaRPr lang="en-GB" dirty="0">
              <a:solidFill>
                <a:schemeClr val="tx1"/>
              </a:solidFill>
            </a:endParaRPr>
          </a:p>
          <a:p>
            <a:pPr marL="639727" lvl="1" indent="-209538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dirty="0">
              <a:solidFill>
                <a:srgbClr val="4C4C4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0 : Start and Play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 smtClean="0">
                <a:solidFill>
                  <a:srgbClr val="333333"/>
                </a:solidFill>
              </a:rPr>
              <a:t>Dashboard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Log </a:t>
            </a:r>
            <a:r>
              <a:rPr lang="en-GB" dirty="0">
                <a:solidFill>
                  <a:schemeClr val="tx1"/>
                </a:solidFill>
              </a:rPr>
              <a:t>in as “</a:t>
            </a:r>
            <a:r>
              <a:rPr lang="en-GB" dirty="0" err="1">
                <a:solidFill>
                  <a:schemeClr val="tx1"/>
                </a:solidFill>
              </a:rPr>
              <a:t>mary</a:t>
            </a:r>
            <a:r>
              <a:rPr lang="en-GB" dirty="0">
                <a:solidFill>
                  <a:schemeClr val="tx1"/>
                </a:solidFill>
              </a:rPr>
              <a:t>” (password: </a:t>
            </a:r>
            <a:r>
              <a:rPr lang="en-GB" dirty="0" err="1" smtClean="0">
                <a:solidFill>
                  <a:schemeClr val="tx1"/>
                </a:solidFill>
              </a:rPr>
              <a:t>gtngtn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Create </a:t>
            </a:r>
            <a:r>
              <a:rPr lang="en-GB" dirty="0">
                <a:solidFill>
                  <a:schemeClr val="tx1"/>
                </a:solidFill>
              </a:rPr>
              <a:t>two dashboards tabs with different names and drag gadgets to </a:t>
            </a:r>
            <a:r>
              <a:rPr lang="en-GB" dirty="0" smtClean="0">
                <a:solidFill>
                  <a:schemeClr val="tx1"/>
                </a:solidFill>
              </a:rPr>
              <a:t>it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Log </a:t>
            </a:r>
            <a:r>
              <a:rPr lang="en-GB" dirty="0">
                <a:solidFill>
                  <a:schemeClr val="tx1"/>
                </a:solidFill>
              </a:rPr>
              <a:t>in as “john” (password: </a:t>
            </a:r>
            <a:r>
              <a:rPr lang="en-GB" dirty="0" err="1" smtClean="0">
                <a:solidFill>
                  <a:schemeClr val="tx1"/>
                </a:solidFill>
              </a:rPr>
              <a:t>gtngtn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Verify </a:t>
            </a:r>
            <a:r>
              <a:rPr lang="en-GB" dirty="0">
                <a:solidFill>
                  <a:schemeClr val="tx1"/>
                </a:solidFill>
              </a:rPr>
              <a:t>that his dashboard is empty (remember that the dashboard is personal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Create </a:t>
            </a:r>
            <a:r>
              <a:rPr lang="en-GB" dirty="0">
                <a:solidFill>
                  <a:schemeClr val="tx1"/>
                </a:solidFill>
              </a:rPr>
              <a:t>a dashboard for </a:t>
            </a:r>
            <a:r>
              <a:rPr lang="en-GB" dirty="0" smtClean="0">
                <a:solidFill>
                  <a:schemeClr val="tx1"/>
                </a:solidFill>
              </a:rPr>
              <a:t>John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Add </a:t>
            </a:r>
            <a:r>
              <a:rPr lang="en-GB" dirty="0">
                <a:solidFill>
                  <a:schemeClr val="tx1"/>
                </a:solidFill>
              </a:rPr>
              <a:t>an external gadget to the dashboard: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  <a:hlinkClick r:id="rId2"/>
              </a:rPr>
              <a:t>http://shazingo.com/lig/lg/142002.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xml</a:t>
            </a:r>
            <a:endParaRPr lang="en-GB" dirty="0" smtClean="0">
              <a:solidFill>
                <a:schemeClr val="tx1"/>
              </a:solidFill>
            </a:endParaRP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If </a:t>
            </a:r>
            <a:r>
              <a:rPr lang="en-GB" dirty="0">
                <a:solidFill>
                  <a:schemeClr val="tx1"/>
                </a:solidFill>
              </a:rPr>
              <a:t>not otherwise stated, in all following exercises of this training use “john”.</a:t>
            </a:r>
          </a:p>
          <a:p>
            <a:pPr marL="639727" lvl="1" indent="-209538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dirty="0">
              <a:solidFill>
                <a:srgbClr val="4C4C4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Organizational</a:t>
            </a:r>
            <a:r>
              <a:rPr lang="fr-FR" b="1" dirty="0" smtClean="0"/>
              <a:t> Model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err="1" smtClean="0"/>
              <a:t>Users</a:t>
            </a:r>
            <a:r>
              <a:rPr lang="fr-FR" dirty="0" smtClean="0"/>
              <a:t>, Groups and </a:t>
            </a:r>
            <a:r>
              <a:rPr lang="fr-FR" dirty="0" err="1" smtClean="0"/>
              <a:t>Roles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70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E5D9C"/>
                </a:solidFill>
              </a:rPr>
              <a:t>Why a portal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19349" indent="-216737">
              <a:buNone/>
            </a:pPr>
            <a:r>
              <a:rPr lang="en-US" dirty="0"/>
              <a:t>Improvement of productivity</a:t>
            </a:r>
          </a:p>
          <a:p>
            <a:pPr marL="584930" lvl="1" indent="-219349"/>
            <a:r>
              <a:rPr lang="en-US" dirty="0"/>
              <a:t>Single Entry Point</a:t>
            </a:r>
          </a:p>
          <a:p>
            <a:pPr marL="584930" lvl="1" indent="-219349"/>
            <a:r>
              <a:rPr lang="en-US" dirty="0"/>
              <a:t>Single Sign-On</a:t>
            </a:r>
          </a:p>
          <a:p>
            <a:pPr marL="584930" lvl="1" indent="-219349"/>
            <a:r>
              <a:rPr lang="en-US" dirty="0"/>
              <a:t>Application Integration</a:t>
            </a:r>
          </a:p>
          <a:p>
            <a:pPr marL="219349" indent="-216737">
              <a:buNone/>
            </a:pPr>
            <a:r>
              <a:rPr lang="en-US" dirty="0"/>
              <a:t>Resources leverage</a:t>
            </a:r>
          </a:p>
          <a:p>
            <a:pPr marL="584930" lvl="1" indent="-219349"/>
            <a:r>
              <a:rPr lang="en-US" dirty="0"/>
              <a:t>Centralized User Management</a:t>
            </a:r>
          </a:p>
          <a:p>
            <a:pPr marL="584930" lvl="1" indent="-219349"/>
            <a:r>
              <a:rPr lang="en-US" dirty="0"/>
              <a:t>Simplified Administration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63131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Organisational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60726" b="-60726"/>
          <a:stretch>
            <a:fillRect/>
          </a:stretch>
        </p:blipFill>
        <p:spPr/>
      </p:pic>
      <p:sp>
        <p:nvSpPr>
          <p:cNvPr id="3" name="Espace réservé du texte 2"/>
          <p:cNvSpPr>
            <a:spLocks noGrp="1"/>
          </p:cNvSpPr>
          <p:nvPr>
            <p:ph sz="half" idx="2"/>
          </p:nvPr>
        </p:nvSpPr>
        <p:spPr>
          <a:xfrm>
            <a:off x="4197564" y="970898"/>
            <a:ext cx="4574948" cy="526244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smtClean="0"/>
              <a:t>Components</a:t>
            </a:r>
          </a:p>
          <a:p>
            <a:pPr marL="480060" indent="-342900">
              <a:buFont typeface="Arial"/>
              <a:buChar char="•"/>
            </a:pPr>
            <a:r>
              <a:rPr lang="fr-FR" sz="1600" dirty="0" err="1" smtClean="0"/>
              <a:t>Users</a:t>
            </a:r>
            <a:endParaRPr lang="fr-FR" sz="1600" dirty="0" smtClean="0"/>
          </a:p>
          <a:p>
            <a:pPr marL="480060" indent="-342900">
              <a:buFont typeface="Arial"/>
              <a:buChar char="•"/>
            </a:pPr>
            <a:r>
              <a:rPr lang="fr-FR" sz="1600" dirty="0" smtClean="0"/>
              <a:t>Groups</a:t>
            </a:r>
          </a:p>
          <a:p>
            <a:pPr marL="480060" indent="-342900">
              <a:buFont typeface="Arial"/>
              <a:buChar char="•"/>
            </a:pPr>
            <a:r>
              <a:rPr lang="fr-FR" sz="1600" dirty="0" err="1" smtClean="0"/>
              <a:t>Memberships</a:t>
            </a:r>
            <a:endParaRPr lang="fr-FR" sz="1600" dirty="0" smtClean="0"/>
          </a:p>
          <a:p>
            <a:pPr marL="480060" indent="-342900">
              <a:buFont typeface="Arial"/>
              <a:buChar char="•"/>
            </a:pPr>
            <a:endParaRPr lang="fr-FR" sz="1600" dirty="0" smtClean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Authentication and </a:t>
            </a:r>
            <a:r>
              <a:rPr lang="en-US" dirty="0" smtClean="0">
                <a:solidFill>
                  <a:srgbClr val="4C4C4C"/>
                </a:solidFill>
              </a:rPr>
              <a:t>Authorization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solidFill>
                <a:srgbClr val="4C4C4C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4C4C4C"/>
                </a:solidFill>
              </a:rPr>
              <a:t>Generalized model for the </a:t>
            </a:r>
            <a:r>
              <a:rPr lang="en-US" dirty="0" smtClean="0">
                <a:solidFill>
                  <a:srgbClr val="4C4C4C"/>
                </a:solidFill>
              </a:rPr>
              <a:t>platform</a:t>
            </a:r>
          </a:p>
          <a:p>
            <a:pPr marL="480060" indent="-342900">
              <a:buFont typeface="Arial"/>
              <a:buChar char="•"/>
            </a:pPr>
            <a:r>
              <a:rPr lang="en-US" sz="1600" dirty="0" smtClean="0">
                <a:solidFill>
                  <a:srgbClr val="4C4C4C"/>
                </a:solidFill>
              </a:rPr>
              <a:t>By </a:t>
            </a:r>
            <a:r>
              <a:rPr lang="en-US" sz="1600" dirty="0">
                <a:solidFill>
                  <a:srgbClr val="4C4C4C"/>
                </a:solidFill>
              </a:rPr>
              <a:t>default: Database storage (Hibernate) </a:t>
            </a:r>
          </a:p>
          <a:p>
            <a:pPr marL="480060" indent="-342900">
              <a:buFont typeface="Arial"/>
              <a:buChar char="•"/>
            </a:pPr>
            <a:r>
              <a:rPr lang="en-US" sz="1600" dirty="0">
                <a:solidFill>
                  <a:srgbClr val="4C4C4C"/>
                </a:solidFill>
              </a:rPr>
              <a:t>Possible: Directory storage (LDAP), Microsoft Active Directory, or a custom system.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rgbClr val="4C4C4C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4C4C4C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0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Organisational</a:t>
            </a:r>
            <a:r>
              <a:rPr lang="fr-FR" dirty="0" smtClean="0"/>
              <a:t> Model - </a:t>
            </a:r>
            <a:r>
              <a:rPr lang="fr-FR" dirty="0" err="1" smtClean="0"/>
              <a:t>Memberships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4C4C"/>
                </a:solidFill>
              </a:rPr>
              <a:t>Membership </a:t>
            </a:r>
            <a:r>
              <a:rPr lang="en-US" dirty="0">
                <a:solidFill>
                  <a:srgbClr val="4C4C4C"/>
                </a:solidFill>
              </a:rPr>
              <a:t>are identical with roles: manager, validator, </a:t>
            </a:r>
            <a:r>
              <a:rPr lang="en-US" dirty="0" smtClean="0">
                <a:solidFill>
                  <a:srgbClr val="4C4C4C"/>
                </a:solidFill>
              </a:rPr>
              <a:t>editor.</a:t>
            </a:r>
          </a:p>
          <a:p>
            <a:r>
              <a:rPr lang="en-US" dirty="0" smtClean="0">
                <a:solidFill>
                  <a:srgbClr val="4C4C4C"/>
                </a:solidFill>
              </a:rPr>
              <a:t>Membership </a:t>
            </a:r>
            <a:r>
              <a:rPr lang="en-US" dirty="0">
                <a:solidFill>
                  <a:srgbClr val="4C4C4C"/>
                </a:solidFill>
              </a:rPr>
              <a:t>are shared among all groups. </a:t>
            </a:r>
            <a:endParaRPr lang="en-US" dirty="0" smtClean="0">
              <a:solidFill>
                <a:srgbClr val="4C4C4C"/>
              </a:solidFill>
            </a:endParaRPr>
          </a:p>
          <a:p>
            <a:r>
              <a:rPr lang="en-US" dirty="0" smtClean="0">
                <a:solidFill>
                  <a:srgbClr val="4C4C4C"/>
                </a:solidFill>
              </a:rPr>
              <a:t>When </a:t>
            </a:r>
            <a:r>
              <a:rPr lang="en-US" dirty="0">
                <a:solidFill>
                  <a:srgbClr val="4C4C4C"/>
                </a:solidFill>
              </a:rPr>
              <a:t>a user is added to a group she or he must be assigned with a membership to that </a:t>
            </a:r>
            <a:r>
              <a:rPr lang="en-US" dirty="0" smtClean="0">
                <a:solidFill>
                  <a:srgbClr val="4C4C4C"/>
                </a:solidFill>
              </a:rPr>
              <a:t>group.</a:t>
            </a:r>
          </a:p>
          <a:p>
            <a:r>
              <a:rPr lang="en-US" dirty="0" smtClean="0">
                <a:solidFill>
                  <a:srgbClr val="4C4C4C"/>
                </a:solidFill>
              </a:rPr>
              <a:t>The </a:t>
            </a:r>
            <a:r>
              <a:rPr lang="en-US" dirty="0">
                <a:solidFill>
                  <a:srgbClr val="4C4C4C"/>
                </a:solidFill>
              </a:rPr>
              <a:t>asterisk “*” stands for “all memberships”.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Organisational</a:t>
            </a:r>
            <a:r>
              <a:rPr lang="fr-FR" dirty="0"/>
              <a:t> Model - </a:t>
            </a:r>
            <a:r>
              <a:rPr lang="fr-FR" dirty="0" err="1"/>
              <a:t>Memberships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9292" r="-9292"/>
          <a:stretch>
            <a:fillRect/>
          </a:stretch>
        </p:blipFill>
        <p:spPr/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adre 6"/>
          <p:cNvSpPr/>
          <p:nvPr/>
        </p:nvSpPr>
        <p:spPr>
          <a:xfrm>
            <a:off x="3380549" y="901635"/>
            <a:ext cx="1786429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Bulle rectangulaire à coins arrondis 7"/>
          <p:cNvSpPr/>
          <p:nvPr/>
        </p:nvSpPr>
        <p:spPr>
          <a:xfrm>
            <a:off x="2314980" y="1689477"/>
            <a:ext cx="2131137" cy="906236"/>
          </a:xfrm>
          <a:prstGeom prst="wedgeRoundRectCallout">
            <a:avLst>
              <a:gd name="adj1" fmla="val 21470"/>
              <a:gd name="adj2" fmla="val -7229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/>
              <a:t>m</a:t>
            </a:r>
            <a:r>
              <a:rPr lang="fr-FR" dirty="0" err="1" smtClean="0"/>
              <a:t>emberships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9" name="Cadre 8"/>
          <p:cNvSpPr/>
          <p:nvPr/>
        </p:nvSpPr>
        <p:spPr>
          <a:xfrm>
            <a:off x="2487334" y="4175824"/>
            <a:ext cx="3639364" cy="1940813"/>
          </a:xfrm>
          <a:prstGeom prst="frame">
            <a:avLst>
              <a:gd name="adj1" fmla="val 3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7163971" y="1522115"/>
            <a:ext cx="944613" cy="62048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Bulle rectangulaire à coins arrondis 10"/>
          <p:cNvSpPr/>
          <p:nvPr/>
        </p:nvSpPr>
        <p:spPr>
          <a:xfrm>
            <a:off x="4932198" y="1689477"/>
            <a:ext cx="2131137" cy="906236"/>
          </a:xfrm>
          <a:prstGeom prst="wedgeRoundRectCallout">
            <a:avLst>
              <a:gd name="adj1" fmla="val 56497"/>
              <a:gd name="adj2" fmla="val -2201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Modify</a:t>
            </a:r>
            <a:r>
              <a:rPr lang="fr-FR" dirty="0" smtClean="0"/>
              <a:t> or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memberships</a:t>
            </a:r>
            <a:endParaRPr lang="fr-FR" dirty="0"/>
          </a:p>
        </p:txBody>
      </p:sp>
      <p:sp>
        <p:nvSpPr>
          <p:cNvPr id="12" name="Bulle rectangulaire à coins arrondis 11"/>
          <p:cNvSpPr/>
          <p:nvPr/>
        </p:nvSpPr>
        <p:spPr>
          <a:xfrm>
            <a:off x="3252627" y="3082837"/>
            <a:ext cx="2131137" cy="906236"/>
          </a:xfrm>
          <a:prstGeom prst="wedgeRoundRectCallout">
            <a:avLst>
              <a:gd name="adj1" fmla="val -20833"/>
              <a:gd name="adj2" fmla="val 7212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new </a:t>
            </a:r>
            <a:r>
              <a:rPr lang="fr-FR" dirty="0" err="1" smtClean="0"/>
              <a:t>membership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3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Organisational</a:t>
            </a:r>
            <a:r>
              <a:rPr lang="fr-FR" dirty="0" smtClean="0"/>
              <a:t> Model – Groups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7454" r="-7454"/>
          <a:stretch>
            <a:fillRect/>
          </a:stretch>
        </p:blipFill>
        <p:spPr>
          <a:xfrm>
            <a:off x="1667393" y="1790724"/>
            <a:ext cx="7105132" cy="432591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814308" y="10373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4280" y="945032"/>
            <a:ext cx="7430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</a:rPr>
              <a:t>Groups </a:t>
            </a:r>
            <a:r>
              <a:rPr lang="en-US" dirty="0">
                <a:solidFill>
                  <a:srgbClr val="4C4C4C"/>
                </a:solidFill>
              </a:rPr>
              <a:t>are organized in </a:t>
            </a:r>
            <a:r>
              <a:rPr lang="en-US" dirty="0" smtClean="0">
                <a:solidFill>
                  <a:srgbClr val="4C4C4C"/>
                </a:solidFill>
              </a:rPr>
              <a:t>hierarchy</a:t>
            </a:r>
            <a:r>
              <a:rPr lang="en-US" dirty="0">
                <a:solidFill>
                  <a:srgbClr val="4C4C4C"/>
                </a:solidFill>
              </a:rPr>
              <a:t>, but there is no </a:t>
            </a:r>
            <a:r>
              <a:rPr lang="en-US" dirty="0" smtClean="0">
                <a:solidFill>
                  <a:srgbClr val="4C4C4C"/>
                </a:solidFill>
              </a:rPr>
              <a:t>inheritance.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C4C4C"/>
                </a:solidFill>
              </a:rPr>
              <a:t>A </a:t>
            </a:r>
            <a:r>
              <a:rPr lang="en-US" dirty="0">
                <a:solidFill>
                  <a:srgbClr val="4C4C4C"/>
                </a:solidFill>
              </a:rPr>
              <a:t>user can be several times in the same group </a:t>
            </a:r>
            <a:r>
              <a:rPr lang="en-US" dirty="0" smtClean="0">
                <a:solidFill>
                  <a:srgbClr val="4C4C4C"/>
                </a:solidFill>
              </a:rPr>
              <a:t>with different </a:t>
            </a:r>
            <a:r>
              <a:rPr lang="en-US" dirty="0">
                <a:solidFill>
                  <a:srgbClr val="4C4C4C"/>
                </a:solidFill>
              </a:rPr>
              <a:t>memberships.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Cadre 8"/>
          <p:cNvSpPr/>
          <p:nvPr/>
        </p:nvSpPr>
        <p:spPr>
          <a:xfrm>
            <a:off x="3060644" y="1742023"/>
            <a:ext cx="1321110" cy="48497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Cadre 10"/>
          <p:cNvSpPr/>
          <p:nvPr/>
        </p:nvSpPr>
        <p:spPr>
          <a:xfrm>
            <a:off x="2908243" y="2456733"/>
            <a:ext cx="812956" cy="48497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Cadre 11"/>
          <p:cNvSpPr/>
          <p:nvPr/>
        </p:nvSpPr>
        <p:spPr>
          <a:xfrm>
            <a:off x="2095287" y="3210223"/>
            <a:ext cx="812956" cy="48497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Cadre 12"/>
          <p:cNvSpPr/>
          <p:nvPr/>
        </p:nvSpPr>
        <p:spPr>
          <a:xfrm>
            <a:off x="7457500" y="3179596"/>
            <a:ext cx="812956" cy="48497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Cadre 13"/>
          <p:cNvSpPr/>
          <p:nvPr/>
        </p:nvSpPr>
        <p:spPr>
          <a:xfrm>
            <a:off x="3849583" y="4385152"/>
            <a:ext cx="4301414" cy="1433865"/>
          </a:xfrm>
          <a:prstGeom prst="frame">
            <a:avLst>
              <a:gd name="adj1" fmla="val 35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Bulle rectangulaire à coins arrondis 14"/>
          <p:cNvSpPr/>
          <p:nvPr/>
        </p:nvSpPr>
        <p:spPr>
          <a:xfrm>
            <a:off x="601824" y="2012833"/>
            <a:ext cx="2131137" cy="906236"/>
          </a:xfrm>
          <a:prstGeom prst="wedgeRoundRectCallout">
            <a:avLst>
              <a:gd name="adj1" fmla="val 57860"/>
              <a:gd name="adj2" fmla="val 2184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subgroup</a:t>
            </a:r>
            <a:r>
              <a:rPr lang="fr-FR" dirty="0" smtClean="0"/>
              <a:t>, </a:t>
            </a:r>
            <a:r>
              <a:rPr lang="fr-FR" dirty="0" err="1" smtClean="0"/>
              <a:t>modify</a:t>
            </a:r>
            <a:r>
              <a:rPr lang="fr-FR" dirty="0" smtClean="0"/>
              <a:t> or </a:t>
            </a:r>
            <a:r>
              <a:rPr lang="fr-FR" dirty="0" err="1" smtClean="0"/>
              <a:t>delete</a:t>
            </a:r>
            <a:r>
              <a:rPr lang="fr-FR" dirty="0" smtClean="0"/>
              <a:t> groups</a:t>
            </a:r>
            <a:endParaRPr lang="fr-FR" dirty="0"/>
          </a:p>
        </p:txBody>
      </p:sp>
      <p:sp>
        <p:nvSpPr>
          <p:cNvPr id="16" name="Bulle rectangulaire à coins arrondis 15"/>
          <p:cNvSpPr/>
          <p:nvPr/>
        </p:nvSpPr>
        <p:spPr>
          <a:xfrm>
            <a:off x="996579" y="3869728"/>
            <a:ext cx="2131137" cy="906236"/>
          </a:xfrm>
          <a:prstGeom prst="wedgeRoundRectCallout">
            <a:avLst>
              <a:gd name="adj1" fmla="val 21924"/>
              <a:gd name="adj2" fmla="val -7015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Current</a:t>
            </a:r>
            <a:r>
              <a:rPr lang="fr-FR" dirty="0" smtClean="0"/>
              <a:t> group</a:t>
            </a:r>
            <a:endParaRPr lang="fr-FR" dirty="0"/>
          </a:p>
        </p:txBody>
      </p:sp>
      <p:sp>
        <p:nvSpPr>
          <p:cNvPr id="17" name="Bulle rectangulaire à coins arrondis 16"/>
          <p:cNvSpPr/>
          <p:nvPr/>
        </p:nvSpPr>
        <p:spPr>
          <a:xfrm>
            <a:off x="4327857" y="3325021"/>
            <a:ext cx="2131137" cy="906236"/>
          </a:xfrm>
          <a:prstGeom prst="wedgeRoundRectCallout">
            <a:avLst>
              <a:gd name="adj1" fmla="val 21469"/>
              <a:gd name="adj2" fmla="val 7319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edit</a:t>
            </a:r>
            <a:r>
              <a:rPr lang="fr-FR" dirty="0" smtClean="0"/>
              <a:t> a </a:t>
            </a:r>
            <a:r>
              <a:rPr lang="fr-FR" dirty="0" err="1" smtClean="0"/>
              <a:t>membership</a:t>
            </a:r>
            <a:endParaRPr lang="fr-FR" dirty="0"/>
          </a:p>
        </p:txBody>
      </p:sp>
      <p:sp>
        <p:nvSpPr>
          <p:cNvPr id="18" name="Bulle rectangulaire à coins arrondis 17"/>
          <p:cNvSpPr/>
          <p:nvPr/>
        </p:nvSpPr>
        <p:spPr>
          <a:xfrm>
            <a:off x="6263179" y="2111359"/>
            <a:ext cx="2131137" cy="906236"/>
          </a:xfrm>
          <a:prstGeom prst="wedgeRoundRectCallout">
            <a:avLst>
              <a:gd name="adj1" fmla="val 21469"/>
              <a:gd name="adj2" fmla="val 7319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or </a:t>
            </a:r>
            <a:r>
              <a:rPr lang="fr-FR" dirty="0" err="1" smtClean="0"/>
              <a:t>delete</a:t>
            </a:r>
            <a:r>
              <a:rPr lang="fr-FR" dirty="0" smtClean="0"/>
              <a:t> a </a:t>
            </a:r>
            <a:r>
              <a:rPr lang="fr-FR" dirty="0" err="1" smtClean="0"/>
              <a:t>user’s</a:t>
            </a:r>
            <a:r>
              <a:rPr lang="fr-FR" dirty="0" smtClean="0"/>
              <a:t> </a:t>
            </a:r>
            <a:r>
              <a:rPr lang="fr-FR" dirty="0" err="1" smtClean="0"/>
              <a:t>membership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86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General </a:t>
            </a:r>
            <a:r>
              <a:rPr lang="fr-FR" dirty="0" err="1" smtClean="0"/>
              <a:t>Remarks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Name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smtClean="0">
                <a:solidFill>
                  <a:schemeClr val="tx1"/>
                </a:solidFill>
              </a:rPr>
              <a:t>ID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Every </a:t>
            </a:r>
            <a:r>
              <a:rPr lang="en-US" dirty="0">
                <a:solidFill>
                  <a:schemeClr val="tx1"/>
                </a:solidFill>
              </a:rPr>
              <a:t>time you see a field asking for a group, membership or user </a:t>
            </a:r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you should think of an ID. Therefore, names cannot be modified. For end users, there is sometimes a second field called „label“ which is used for the interface. You will see this usage of the „name“ field in other areas of </a:t>
            </a:r>
            <a:r>
              <a:rPr lang="en-US" dirty="0" err="1">
                <a:solidFill>
                  <a:schemeClr val="tx1"/>
                </a:solidFill>
              </a:rPr>
              <a:t>eXo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chemeClr val="tx1"/>
                </a:solidFill>
              </a:rPr>
              <a:t>Case </a:t>
            </a:r>
            <a:r>
              <a:rPr lang="en-US" sz="2800" dirty="0" smtClean="0">
                <a:solidFill>
                  <a:schemeClr val="tx1"/>
                </a:solidFill>
              </a:rPr>
              <a:t>Sensitivity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Everything </a:t>
            </a:r>
            <a:r>
              <a:rPr lang="en-US" dirty="0">
                <a:solidFill>
                  <a:schemeClr val="tx1"/>
                </a:solidFill>
              </a:rPr>
              <a:t>is case sensitive: user, group and membership name.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Membership Type </a:t>
            </a:r>
            <a:r>
              <a:rPr lang="en-US" sz="2800" dirty="0" smtClean="0">
                <a:solidFill>
                  <a:srgbClr val="000000"/>
                </a:solidFill>
              </a:rPr>
              <a:t>manager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the role of the manager of each group. Each group has to have one member with a role. The administrator who creates a group is automatically added to that group with the membership type “manager”.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dirty="0" smtClean="0"/>
              <a:t> : </a:t>
            </a:r>
            <a:r>
              <a:rPr lang="fr-FR" dirty="0" err="1" smtClean="0"/>
              <a:t>Memberships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Create a new </a:t>
            </a:r>
            <a:r>
              <a:rPr lang="en-GB" sz="2800" dirty="0" smtClean="0">
                <a:solidFill>
                  <a:schemeClr val="tx1"/>
                </a:solidFill>
              </a:rPr>
              <a:t>member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Login </a:t>
            </a:r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John.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the application “’Add Users” </a:t>
            </a:r>
            <a:r>
              <a:rPr lang="en-US" dirty="0" smtClean="0">
                <a:solidFill>
                  <a:schemeClr val="tx1"/>
                </a:solidFill>
              </a:rPr>
              <a:t>(Administration &gt; Users)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user called “</a:t>
            </a:r>
            <a:r>
              <a:rPr lang="en-US" dirty="0" err="1">
                <a:solidFill>
                  <a:schemeClr val="tx1"/>
                </a:solidFill>
              </a:rPr>
              <a:t>elena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  <a:p>
            <a:pPr marL="258749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2800" dirty="0">
                <a:solidFill>
                  <a:schemeClr val="tx1"/>
                </a:solidFill>
              </a:rPr>
              <a:t>Manage users and </a:t>
            </a:r>
            <a:r>
              <a:rPr lang="en-GB" sz="2800" dirty="0" smtClean="0">
                <a:solidFill>
                  <a:schemeClr val="tx1"/>
                </a:solidFill>
              </a:rPr>
              <a:t>groups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“Groups and roles” </a:t>
            </a:r>
            <a:r>
              <a:rPr lang="en-US" dirty="0" smtClean="0">
                <a:solidFill>
                  <a:schemeClr val="tx1"/>
                </a:solidFill>
              </a:rPr>
              <a:t>(Administration &gt; Users)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Search </a:t>
            </a:r>
            <a:r>
              <a:rPr lang="en-US" dirty="0">
                <a:solidFill>
                  <a:schemeClr val="tx1"/>
                </a:solidFill>
              </a:rPr>
              <a:t>for the user “Elena”. Is she already member of a group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new membership type “translator”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Create  </a:t>
            </a:r>
            <a:r>
              <a:rPr lang="en-US" dirty="0">
                <a:solidFill>
                  <a:schemeClr val="tx1"/>
                </a:solidFill>
              </a:rPr>
              <a:t>a new subgroup in platform called “bike”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tx1"/>
                </a:solidFill>
              </a:rPr>
              <a:t>Elena to the new group with the new membership </a:t>
            </a:r>
            <a:r>
              <a:rPr lang="en-US" dirty="0" smtClean="0">
                <a:solidFill>
                  <a:schemeClr val="tx1"/>
                </a:solidFill>
              </a:rPr>
              <a:t>type.</a:t>
            </a:r>
          </a:p>
          <a:p>
            <a:pPr marL="578789" lvl="1" indent="-255574">
              <a:lnSpc>
                <a:spcPct val="92000"/>
              </a:lnSpc>
              <a:spcAft>
                <a:spcPts val="1425"/>
              </a:spcAft>
              <a:buSzPct val="70000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Add </a:t>
            </a:r>
            <a:r>
              <a:rPr lang="en-US" dirty="0">
                <a:solidFill>
                  <a:schemeClr val="tx1"/>
                </a:solidFill>
              </a:rPr>
              <a:t>Elena a second time to that group user the “manager” membership type.</a:t>
            </a:r>
          </a:p>
          <a:p>
            <a:pPr marL="258749" indent="-255574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258749" indent="-255574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dirty="0">
              <a:solidFill>
                <a:srgbClr val="4C4C4C"/>
              </a:solidFill>
            </a:endParaRPr>
          </a:p>
          <a:p>
            <a:pPr marL="639727" lvl="1" indent="-209538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00000"/>
              <a:buFont typeface="Symbol" pitchFamily="18" charset="2"/>
              <a:buChar char="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endParaRPr lang="en-GB" dirty="0">
              <a:solidFill>
                <a:srgbClr val="4C4C4C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E5D9C"/>
                </a:solidFill>
              </a:rPr>
              <a:t>Portal</a:t>
            </a:r>
            <a:r>
              <a:rPr lang="en-US" dirty="0"/>
              <a:t> 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Portal Elements and Organization </a:t>
            </a:r>
            <a:r>
              <a:rPr lang="en-US" dirty="0" err="1"/>
              <a:t>ModeL</a:t>
            </a:r>
            <a:endParaRPr lang="en-US" dirty="0"/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Questions and </a:t>
            </a:r>
            <a:r>
              <a:rPr lang="fr-FR" dirty="0" err="1" smtClean="0"/>
              <a:t>Answers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2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E5D9C"/>
                </a:solidFill>
              </a:rPr>
              <a:t>Why </a:t>
            </a:r>
            <a:r>
              <a:rPr lang="en-US" dirty="0" err="1">
                <a:solidFill>
                  <a:srgbClr val="3E5D9C"/>
                </a:solidFill>
              </a:rPr>
              <a:t>eXo</a:t>
            </a:r>
            <a:r>
              <a:rPr lang="en-US" dirty="0">
                <a:solidFill>
                  <a:srgbClr val="3E5D9C"/>
                </a:solidFill>
              </a:rPr>
              <a:t> Platform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84930" lvl="1" indent="-219349"/>
            <a:endParaRPr lang="en-US" dirty="0"/>
          </a:p>
          <a:p>
            <a:pPr marL="584930" lvl="1" indent="-219349"/>
            <a:r>
              <a:rPr lang="en-US" dirty="0"/>
              <a:t>Respect for Standards</a:t>
            </a:r>
          </a:p>
          <a:p>
            <a:pPr marL="584930" lvl="1" indent="-219349"/>
            <a:r>
              <a:rPr lang="en-US" dirty="0"/>
              <a:t>Professional Open Source</a:t>
            </a:r>
          </a:p>
          <a:p>
            <a:pPr marL="584930" lvl="1" indent="-219349"/>
            <a:r>
              <a:rPr lang="en-US" dirty="0"/>
              <a:t>Integrated and Extensible</a:t>
            </a:r>
          </a:p>
          <a:p>
            <a:pPr marL="584930" lvl="1" indent="-219349"/>
            <a:r>
              <a:rPr lang="en-US" dirty="0"/>
              <a:t>Customer-driven innovation (ex: cloud IDE, web OS)</a:t>
            </a:r>
          </a:p>
          <a:p>
            <a:pPr marL="584930" lvl="1" indent="-219349"/>
            <a:r>
              <a:rPr lang="en-US" dirty="0"/>
              <a:t>Flexible Roadmap</a:t>
            </a:r>
          </a:p>
          <a:p>
            <a:pPr marL="219349" indent="-216737">
              <a:buNone/>
            </a:pP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E5D9C"/>
                </a:solidFill>
              </a:rPr>
              <a:t>Enterprise Portal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13"/>
          <p:cNvPicPr>
            <a:picLocks noGrp="1" noChangeAspect="1"/>
          </p:cNvPicPr>
          <p:nvPr>
            <p:ph sz="quarter" idx="11"/>
          </p:nvPr>
        </p:nvPicPr>
        <p:blipFill>
          <a:blip r:embed="rId2" cstate="print"/>
          <a:srcRect l="-28796" r="-2879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6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370800" y="1300163"/>
            <a:ext cx="3027016" cy="4518337"/>
          </a:xfrm>
        </p:spPr>
        <p:txBody>
          <a:bodyPr>
            <a:normAutofit/>
          </a:bodyPr>
          <a:lstStyle/>
          <a:p>
            <a:pPr marL="258749" indent="-255574">
              <a:lnSpc>
                <a:spcPct val="101000"/>
              </a:lnSpc>
              <a:spcAft>
                <a:spcPts val="1425"/>
              </a:spcAft>
              <a:buClr>
                <a:srgbClr val="3E5D9C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600" dirty="0">
                <a:solidFill>
                  <a:srgbClr val="4C4C4C"/>
                </a:solidFill>
              </a:rPr>
              <a:t>Open the this address:</a:t>
            </a:r>
            <a:br>
              <a:rPr lang="en-GB" sz="1600" dirty="0">
                <a:solidFill>
                  <a:srgbClr val="4C4C4C"/>
                </a:solidFill>
              </a:rPr>
            </a:br>
            <a:r>
              <a:rPr lang="en-GB" sz="1600" dirty="0">
                <a:solidFill>
                  <a:srgbClr val="4C4C4C"/>
                </a:solidFill>
              </a:rPr>
              <a:t>http://localhost:8080</a:t>
            </a:r>
          </a:p>
          <a:p>
            <a:pPr marL="258749" indent="-255574">
              <a:lnSpc>
                <a:spcPct val="101000"/>
              </a:lnSpc>
              <a:spcAft>
                <a:spcPts val="1425"/>
              </a:spcAft>
              <a:buClr>
                <a:srgbClr val="3E5D9C"/>
              </a:buClr>
              <a:buSzPct val="150000"/>
              <a:buFont typeface="Segoe UI" pitchFamily="34" charset="0"/>
              <a:buChar char="»"/>
              <a:tabLst>
                <a:tab pos="258749" algn="l"/>
                <a:tab pos="715923" algn="l"/>
                <a:tab pos="1173099" algn="l"/>
                <a:tab pos="1630273" algn="l"/>
                <a:tab pos="2087448" algn="l"/>
                <a:tab pos="2544623" algn="l"/>
                <a:tab pos="3001798" algn="l"/>
                <a:tab pos="3458973" algn="l"/>
                <a:tab pos="3916148" algn="l"/>
                <a:tab pos="4373323" algn="l"/>
                <a:tab pos="4830497" algn="l"/>
                <a:tab pos="5287673" algn="l"/>
                <a:tab pos="5744847" algn="l"/>
                <a:tab pos="6202022" algn="l"/>
                <a:tab pos="6659196" algn="l"/>
                <a:tab pos="7116372" algn="l"/>
                <a:tab pos="7573547" algn="l"/>
                <a:tab pos="8030721" algn="l"/>
                <a:tab pos="8487897" algn="l"/>
                <a:tab pos="8945071" algn="l"/>
                <a:tab pos="9402246" algn="l"/>
              </a:tabLst>
            </a:pPr>
            <a:r>
              <a:rPr lang="en-GB" sz="1600" dirty="0">
                <a:solidFill>
                  <a:srgbClr val="4C4C4C"/>
                </a:solidFill>
              </a:rPr>
              <a:t>Forwards to the default portal:</a:t>
            </a:r>
            <a:br>
              <a:rPr lang="en-GB" sz="1600" dirty="0">
                <a:solidFill>
                  <a:srgbClr val="4C4C4C"/>
                </a:solidFill>
              </a:rPr>
            </a:br>
            <a:r>
              <a:rPr lang="en-GB" sz="1600" dirty="0">
                <a:solidFill>
                  <a:srgbClr val="4C4C4C"/>
                </a:solidFill>
              </a:rPr>
              <a:t>http://localhost:8080/portal</a:t>
            </a:r>
            <a:br>
              <a:rPr lang="en-GB" sz="1600" dirty="0">
                <a:solidFill>
                  <a:srgbClr val="4C4C4C"/>
                </a:solidFill>
              </a:rPr>
            </a:br>
            <a:r>
              <a:rPr lang="en-GB" sz="1600" i="1" dirty="0">
                <a:solidFill>
                  <a:srgbClr val="4C4C4C"/>
                </a:solidFill>
              </a:rPr>
              <a:t>/intranet/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rcRect l="-5865" r="-58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3E5D9C"/>
                </a:solidFill>
              </a:rPr>
              <a:t>eXo</a:t>
            </a:r>
            <a:r>
              <a:rPr lang="en-GB" dirty="0">
                <a:solidFill>
                  <a:srgbClr val="3E5D9C"/>
                </a:solidFill>
              </a:rPr>
              <a:t> Platform Landing </a:t>
            </a:r>
            <a:r>
              <a:rPr lang="en-GB" dirty="0" smtClean="0">
                <a:solidFill>
                  <a:srgbClr val="3E5D9C"/>
                </a:solidFill>
              </a:rPr>
              <a:t>Page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23633" r="-2363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3E5D9C"/>
                </a:solidFill>
              </a:rPr>
              <a:t>eXo</a:t>
            </a:r>
            <a:r>
              <a:rPr lang="en-GB" dirty="0">
                <a:solidFill>
                  <a:srgbClr val="3E5D9C"/>
                </a:solidFill>
              </a:rPr>
              <a:t> Platform </a:t>
            </a:r>
            <a:r>
              <a:rPr lang="en-GB" dirty="0" smtClean="0">
                <a:solidFill>
                  <a:srgbClr val="3E5D9C"/>
                </a:solidFill>
              </a:rPr>
              <a:t>Social Intranet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1527" r="-1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852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3E5D9C"/>
                </a:solidFill>
              </a:rPr>
              <a:t>eXo</a:t>
            </a:r>
            <a:r>
              <a:rPr lang="en-GB" dirty="0">
                <a:solidFill>
                  <a:srgbClr val="3E5D9C"/>
                </a:solidFill>
              </a:rPr>
              <a:t> Platform </a:t>
            </a:r>
            <a:r>
              <a:rPr lang="en-GB" dirty="0" smtClean="0">
                <a:solidFill>
                  <a:srgbClr val="3E5D9C"/>
                </a:solidFill>
              </a:rPr>
              <a:t>Social Intranet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eXo Platform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 l="-1527" r="-1527"/>
          <a:stretch>
            <a:fillRect/>
          </a:stretch>
        </p:blipFill>
        <p:spPr/>
      </p:pic>
      <p:sp>
        <p:nvSpPr>
          <p:cNvPr id="7" name="Cadre 6"/>
          <p:cNvSpPr/>
          <p:nvPr/>
        </p:nvSpPr>
        <p:spPr>
          <a:xfrm>
            <a:off x="281691" y="875759"/>
            <a:ext cx="8481309" cy="5128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/>
          <p:cNvSpPr/>
          <p:nvPr/>
        </p:nvSpPr>
        <p:spPr>
          <a:xfrm>
            <a:off x="281690" y="1463967"/>
            <a:ext cx="1928539" cy="3600149"/>
          </a:xfrm>
          <a:prstGeom prst="frame">
            <a:avLst>
              <a:gd name="adj1" fmla="val 3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2288357" y="1463967"/>
            <a:ext cx="6484168" cy="3600149"/>
          </a:xfrm>
          <a:prstGeom prst="frame">
            <a:avLst>
              <a:gd name="adj1" fmla="val 15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61953" y="470624"/>
            <a:ext cx="119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3E5D9C"/>
                </a:solidFill>
              </a:rPr>
              <a:t>Admin</a:t>
            </a:r>
            <a:r>
              <a:rPr lang="fr-FR" b="1" dirty="0" smtClean="0">
                <a:solidFill>
                  <a:srgbClr val="3E5D9C"/>
                </a:solidFill>
              </a:rPr>
              <a:t> Bar</a:t>
            </a:r>
            <a:endParaRPr lang="fr-FR" b="1" dirty="0">
              <a:solidFill>
                <a:srgbClr val="3E5D9C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0563" y="4513783"/>
            <a:ext cx="122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3E5D9C"/>
                </a:solidFill>
              </a:rPr>
              <a:t>Navigation</a:t>
            </a:r>
            <a:endParaRPr lang="fr-FR" b="1" dirty="0">
              <a:solidFill>
                <a:srgbClr val="3E5D9C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993046" y="4513783"/>
            <a:ext cx="137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3E5D9C"/>
                </a:solidFill>
              </a:rPr>
              <a:t>Applications</a:t>
            </a:r>
            <a:endParaRPr lang="fr-FR" b="1" dirty="0">
              <a:solidFill>
                <a:srgbClr val="3E5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o Platform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wsprint">
  <a:themeElements>
    <a:clrScheme name="Personnalisé 1">
      <a:dk1>
        <a:srgbClr val="262626"/>
      </a:dk1>
      <a:lt1>
        <a:srgbClr val="262626"/>
      </a:lt1>
      <a:dk2>
        <a:srgbClr val="FFFFFF"/>
      </a:dk2>
      <a:lt2>
        <a:srgbClr val="FFFFFF"/>
      </a:lt2>
      <a:accent1>
        <a:srgbClr val="476A9C"/>
      </a:accent1>
      <a:accent2>
        <a:srgbClr val="F2B800"/>
      </a:accent2>
      <a:accent3>
        <a:srgbClr val="5F95D7"/>
      </a:accent3>
      <a:accent4>
        <a:srgbClr val="8C8C8C"/>
      </a:accent4>
      <a:accent5>
        <a:srgbClr val="354F75"/>
      </a:accent5>
      <a:accent6>
        <a:srgbClr val="C8C8C8"/>
      </a:accent6>
      <a:hlink>
        <a:srgbClr val="262626"/>
      </a:hlink>
      <a:folHlink>
        <a:srgbClr val="26262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 Platform 4.thmx</Template>
  <TotalTime>142</TotalTime>
  <Words>1253</Words>
  <Application>Microsoft Macintosh PowerPoint</Application>
  <PresentationFormat>Présentation à l'écran (4:3)</PresentationFormat>
  <Paragraphs>231</Paragraphs>
  <Slides>36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eXo Platform 4</vt:lpstr>
      <vt:lpstr>2_Newsprint</vt:lpstr>
      <vt:lpstr>1_Conception personnalisée</vt:lpstr>
      <vt:lpstr>Présentation PowerPoint</vt:lpstr>
      <vt:lpstr>Discovery</vt:lpstr>
      <vt:lpstr>Why a portal ?</vt:lpstr>
      <vt:lpstr>Why eXo Platform ?</vt:lpstr>
      <vt:lpstr>Enterprise Portal</vt:lpstr>
      <vt:lpstr>Setup</vt:lpstr>
      <vt:lpstr>eXo Platform Landing Page</vt:lpstr>
      <vt:lpstr>eXo Platform Social Intranet</vt:lpstr>
      <vt:lpstr>eXo Platform Social Intranet</vt:lpstr>
      <vt:lpstr>Admin Tool Bar  for Authenticated Users</vt:lpstr>
      <vt:lpstr>Admin Tool Bar : Administrator View</vt:lpstr>
      <vt:lpstr>Admin Tool Bar : Standard User View</vt:lpstr>
      <vt:lpstr>Personal Space and Dashboard</vt:lpstr>
      <vt:lpstr>Admin Tool Bar - Editor</vt:lpstr>
      <vt:lpstr>Admin Tool Bar</vt:lpstr>
      <vt:lpstr>User Account</vt:lpstr>
      <vt:lpstr>Languages Preferences</vt:lpstr>
      <vt:lpstr>Platform Settings</vt:lpstr>
      <vt:lpstr>Gadgets Personal Dashboard</vt:lpstr>
      <vt:lpstr>Gadgets</vt:lpstr>
      <vt:lpstr>Personal Dashboard</vt:lpstr>
      <vt:lpstr>External Gadgets</vt:lpstr>
      <vt:lpstr>Exercices</vt:lpstr>
      <vt:lpstr>Exercise 0 : Start and Play</vt:lpstr>
      <vt:lpstr>Exercise 0 : Start and Play</vt:lpstr>
      <vt:lpstr>Exercise 0 : Start and Play</vt:lpstr>
      <vt:lpstr>Exercise 0 : Start and Play</vt:lpstr>
      <vt:lpstr>Exercise 0 : Start and Play</vt:lpstr>
      <vt:lpstr>Organizational Model  Users, Groups and Roles</vt:lpstr>
      <vt:lpstr>Organisational Model</vt:lpstr>
      <vt:lpstr>Organisational Model - Memberships</vt:lpstr>
      <vt:lpstr>Organisational Model - Memberships</vt:lpstr>
      <vt:lpstr>Organisational Model – Groups</vt:lpstr>
      <vt:lpstr>General Remarks</vt:lpstr>
      <vt:lpstr>Exercise : Memberships</vt:lpstr>
      <vt:lpstr>Présentation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Paillereau</dc:creator>
  <cp:lastModifiedBy>Benjamin Paillereau</cp:lastModifiedBy>
  <cp:revision>48</cp:revision>
  <dcterms:created xsi:type="dcterms:W3CDTF">2013-05-14T09:20:58Z</dcterms:created>
  <dcterms:modified xsi:type="dcterms:W3CDTF">2013-05-15T09:06:09Z</dcterms:modified>
</cp:coreProperties>
</file>