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4641" r:id="rId5"/>
    <p:sldMasterId id="2147484671" r:id="rId6"/>
    <p:sldMasterId id="2147487311" r:id="rId7"/>
  </p:sldMasterIdLst>
  <p:notesMasterIdLst>
    <p:notesMasterId r:id="rId69"/>
  </p:notesMasterIdLst>
  <p:sldIdLst>
    <p:sldId id="256" r:id="rId8"/>
    <p:sldId id="432" r:id="rId9"/>
    <p:sldId id="389" r:id="rId10"/>
    <p:sldId id="390" r:id="rId11"/>
    <p:sldId id="391" r:id="rId12"/>
    <p:sldId id="392" r:id="rId13"/>
    <p:sldId id="314" r:id="rId14"/>
    <p:sldId id="381" r:id="rId15"/>
    <p:sldId id="382" r:id="rId16"/>
    <p:sldId id="423" r:id="rId17"/>
    <p:sldId id="383" r:id="rId18"/>
    <p:sldId id="384" r:id="rId19"/>
    <p:sldId id="386" r:id="rId20"/>
    <p:sldId id="393" r:id="rId21"/>
    <p:sldId id="427" r:id="rId22"/>
    <p:sldId id="428" r:id="rId23"/>
    <p:sldId id="385" r:id="rId24"/>
    <p:sldId id="388" r:id="rId25"/>
    <p:sldId id="387" r:id="rId26"/>
    <p:sldId id="337" r:id="rId27"/>
    <p:sldId id="369" r:id="rId28"/>
    <p:sldId id="394" r:id="rId29"/>
    <p:sldId id="339" r:id="rId30"/>
    <p:sldId id="395" r:id="rId31"/>
    <p:sldId id="340" r:id="rId32"/>
    <p:sldId id="396" r:id="rId33"/>
    <p:sldId id="399" r:id="rId34"/>
    <p:sldId id="398" r:id="rId35"/>
    <p:sldId id="400" r:id="rId36"/>
    <p:sldId id="409" r:id="rId37"/>
    <p:sldId id="402" r:id="rId38"/>
    <p:sldId id="404" r:id="rId39"/>
    <p:sldId id="405" r:id="rId40"/>
    <p:sldId id="406" r:id="rId41"/>
    <p:sldId id="408" r:id="rId42"/>
    <p:sldId id="410" r:id="rId43"/>
    <p:sldId id="317" r:id="rId44"/>
    <p:sldId id="371" r:id="rId45"/>
    <p:sldId id="345" r:id="rId46"/>
    <p:sldId id="351" r:id="rId47"/>
    <p:sldId id="346" r:id="rId48"/>
    <p:sldId id="347" r:id="rId49"/>
    <p:sldId id="344" r:id="rId50"/>
    <p:sldId id="348" r:id="rId51"/>
    <p:sldId id="372" r:id="rId52"/>
    <p:sldId id="374" r:id="rId53"/>
    <p:sldId id="342" r:id="rId54"/>
    <p:sldId id="375" r:id="rId55"/>
    <p:sldId id="377" r:id="rId56"/>
    <p:sldId id="378" r:id="rId57"/>
    <p:sldId id="422" r:id="rId58"/>
    <p:sldId id="376" r:id="rId59"/>
    <p:sldId id="336" r:id="rId60"/>
    <p:sldId id="430" r:id="rId61"/>
    <p:sldId id="429" r:id="rId62"/>
    <p:sldId id="416" r:id="rId63"/>
    <p:sldId id="417" r:id="rId64"/>
    <p:sldId id="418" r:id="rId65"/>
    <p:sldId id="419" r:id="rId66"/>
    <p:sldId id="420" r:id="rId67"/>
    <p:sldId id="431" r:id="rId68"/>
  </p:sldIdLst>
  <p:sldSz cx="11160125" cy="7559675"/>
  <p:notesSz cx="7772400" cy="10058400"/>
  <p:defaultTextStyle>
    <a:defPPr>
      <a:defRPr lang="en-GB"/>
    </a:defPPr>
    <a:lvl1pPr algn="l" defTabSz="45402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1pPr>
    <a:lvl2pPr marL="420688" indent="-211138" algn="l" defTabSz="45402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2pPr>
    <a:lvl3pPr marL="636588" indent="-206375" algn="l" defTabSz="45402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3pPr>
    <a:lvl4pPr marL="852488" indent="-209550" algn="l" defTabSz="45402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4pPr>
    <a:lvl5pPr marL="1068388" indent="-207963" algn="l" defTabSz="454025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300" kern="1200">
        <a:solidFill>
          <a:schemeClr val="bg1"/>
        </a:solidFill>
        <a:latin typeface="Arial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2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7465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6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7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5497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E1CE2AE4-C86C-A84C-A4B6-0EB4B79FA7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385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402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5402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5402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5402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5402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283043" algn="l" defTabSz="4566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648" algn="l" defTabSz="4566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254" algn="l" defTabSz="4566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866" algn="l" defTabSz="4566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33811C20-0F63-0F4D-B61A-C560291D6E5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BF688A2-7198-8D4E-BBD1-47520D42A86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532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8EE38FB1-A356-1346-ADC3-77EBB666483A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10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96ADED3D-F821-CD47-BC80-9A2C393337B1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10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963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855024D-86B4-4F47-AD5B-B8899735E95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E10A0BC-708D-4645-9CED-CBDCB966109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168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4904919-7A39-094B-8FC3-108954DDCA3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A9F86A7-004E-D342-9DEB-B93B7B583D4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373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267F651-1821-CE49-9244-6ABBDBEBC45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A9D0129-E6FF-0E4D-A150-20B93ED65C1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578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D1AFA79-5AF2-E64B-9696-C6F500F09CD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AEE9BDD-7E1B-AA48-BE47-B6AB16681B1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782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F851FC2B-B125-A649-9891-040E434FCB93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15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BAE3BE63-680E-E841-9936-56A326C4CD90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15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987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995823EB-F113-DF47-B521-A59F0A838067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16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0957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957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1B26C068-F050-AF47-B5E0-0829463EA87B}" type="slidenum">
              <a:rPr lang="en-GB" sz="1400">
                <a:solidFill>
                  <a:srgbClr val="000000"/>
                </a:solidFill>
                <a:latin typeface="Times New Roman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16</a:t>
            </a:fld>
            <a:endParaRPr lang="en-GB" sz="1400">
              <a:solidFill>
                <a:srgbClr val="000000"/>
              </a:solidFill>
              <a:latin typeface="Times New Roman" charset="0"/>
              <a:sym typeface="Helvetica Neue Light" charset="0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19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0A9AC45-53BB-4B40-B389-D58F078E3B1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EE02E36-D8BD-6A48-AF25-9C88F0DFCEE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397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3DE22D6-5499-714B-86CC-29C3941FF22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60AED57-9825-8A43-9E63-40EF9114BF8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602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B184F37-EF0F-144D-956D-F177A3C557C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A39A65E-5CDA-2D44-99DF-43FE90F02E5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806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9078E2DB-DC67-C74B-A557-2D4C7BC2CC7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defTabSz="454025"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96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F57B3CD7-21E3-1B40-9B96-137D937166C8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396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500">
              <a:solidFill>
                <a:srgbClr val="FFFFFF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3962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FAA85BF-479D-F948-ACCA-7103A0E74D0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63F51FD-D7EF-0C49-A110-F3C40EA24E0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9011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57E73EF-88FA-1548-8E3E-25D33425776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635F002-290B-0940-A3FE-414D0298950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9216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26CECAA-B7CA-FF48-9A89-9932A5F88D1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17EFFBA-AFB1-664C-A42B-BEC738CC59B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9421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6EABAEB-D70C-B041-9A23-16E320E0859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D737337-A03D-4A4A-8F77-67ECB08159B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9626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6492790-ADB1-E248-91E8-2DB613497BE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D8BE69B-2DA8-264E-99EF-79E250C7FA4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9830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85E2F02-89EB-2640-B913-6946AC0F10C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F826D81-B5AD-154A-A4CD-C367E3FE324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0035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D391E24-DDF4-5849-9338-80615172A24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7B4316D-8F9A-B94C-A5C8-058B500375C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40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48DE494-9DC9-914A-8025-D6DA8E14931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36325E3-B093-944D-9642-73939422702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44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6826DE0-4173-1E42-A954-BB0CAC8F64E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2B9A549-D42A-A746-BD05-6D7436930AC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65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34BE5B0-1FF4-C84F-8D06-96353B55D75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73D7BE7-0FB1-C542-A1E9-9EB81695128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854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FB0BB67-4F2C-C34C-8EDC-3AFD58DC033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73D4716-E2E8-D149-8DBF-45F44AEC64D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53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735372A-ACD8-B941-B870-63E3A40A828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66BEF3A-C913-784A-AE02-CC1BDC9E384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059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F336F3B-D968-B94B-A237-37893717D60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DC6BD49-19B4-1546-A41D-E9C0029CD1F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264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728F3F44-AE75-1448-95B4-D082B933310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32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4CDEAE7-71A2-3846-9EEB-E9C761EB30C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6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21FF171C-BB02-A248-8CA4-6E9F1828CAB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4962BFC-3D1F-2F4F-B875-144EB1E4180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6741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263EC050-AABB-D941-8BA6-236F6CCB086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CCB8B2-4D4C-CC4D-8EDC-E42A2A9AD9B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8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5F1D4461-E88A-6046-BD5C-13DA0163216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AE39E84-B1C3-B74D-9192-54893FFB288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3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DA8B4F7B-6B79-3845-B09D-6F8A7900384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8EFA4CF-2E48-F149-8130-AD7734DA2B6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288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9CD4C38-974C-6B4B-A48A-4E33A72AD5D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0FFC6F7-86F1-5A4A-B912-153A1289643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2493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CCE1ADE-7F2F-0B44-907F-732D083BF10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4C0F2B8-F930-BB4F-81B5-70882760CC4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698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430E474-AF94-3D4F-AC84-4A40DA20346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8EB7CEB-34E0-EF4F-B383-4E66E3CFF07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2902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8A68FA9-2809-E944-9E02-AE90EE0CE88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DF1A5DF-C7F0-BA4A-8DBC-D4A58762DD1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734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E507B45-535E-DE45-8B9E-EEA15F70B20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E454D1B-3761-314C-A91C-23F4768095A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3107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88B4BA9-5980-7B49-8F8E-7DA4DE110B1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9B6C70A-5712-C145-9BE1-08CF6DDFEF5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3312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3F7260E-46A0-8A43-81F5-9A9D148FBA5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E3AE493-B55D-8844-83A4-96D04825118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3517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B8A8E81-2C45-4448-945D-DED3F79E2E3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877E485-1155-C34D-916C-DAEBFF99610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3722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DA9C346-0BBF-D346-9DAC-309128E8043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9301CF2-662D-B049-964B-4AB50AB25D0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3926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7AA6203-278E-C94D-AB5E-3D2DEBE8159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F735EEF-D028-C343-A1C4-1D472645205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131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C94FC37-B131-B64E-9AE1-8062C098058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A986C64-B369-0641-B05B-490DA74E82D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336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FFDE1F7-C9EB-4A48-B869-D148A52EA7C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ABE6F47-0A4E-6742-AC92-0CE9E87EC2F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541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674A23B-4F45-144D-BD0E-AA86C22F671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67E33D4-131F-0E4C-9DE0-8B9CC746FA8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746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D4EED19-1DA0-B642-8AD4-AEFA7D1FE36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0C31064-5313-F64D-8DB8-49355497FDA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4950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1DA63A9-0606-F64A-96E8-3137E10665E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522AD3A-95B9-DC4B-9D1D-D871BD1282C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39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74A2796-2157-EF46-BEE5-5B486EBD142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9941F37-ABF9-1B4C-9B22-30BCF7D6206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5155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DC1EB62-2FB7-D642-BAC7-140B80931CD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CE6DB3C-881F-7841-9A94-B0B4BAA0229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5360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CEDD1FD-37FC-6048-9CE7-7AE2733F86D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150DDFD-873E-BC4D-81A4-EF40EB378CE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56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556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12DD749-AE98-2C4A-85E1-63C353491AE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5712040-20D8-304E-9023-E6B5ADFD01F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77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577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DB736D1-7721-234C-8B94-210A4EEC858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000D0C0-D0AF-CB45-9EAB-0580C895528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5974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FD45467-1A62-A546-B800-4DFD03325D1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C784B19-91E6-9146-9E73-7F706ADA29D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179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700B324-1613-924B-8327-E7D9BFA6A5E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5A81995-618E-EA43-9BA8-90EC8838679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384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32A3BEC-1208-A947-8F4D-FB4F063F964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8E76CB7-5335-B54E-ABA6-C8E04866AB7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589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8D615D5-144E-EA4E-A39C-F273E2D3E71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2C025EC-96A2-2345-96B5-41442355EE0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794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5133847-50EF-DD41-895E-C53AB81032A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9DE140E-FD11-B645-92E8-A9576A5E98E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998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EA76D00-89C6-5A4F-840D-090A73B5DF9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B7A2DEB-8368-6449-A2A5-2F630321B5A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144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8D407AD-6904-7946-8CAF-FA94983276E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840B988-AAF5-634C-ABFE-1D50F1E070F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203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4025" eaLnBrk="1"/>
            <a:fld id="{62677446-6754-6544-A6AA-C300E26220F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defTabSz="454025" eaLnBrk="1"/>
              <a:t>61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0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5882176-66FF-D748-A972-F1D34411456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08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7408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1140F8D-2901-F64A-8772-9A3315468414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6FF1610-474D-1A4F-86D2-86AA28FCA4D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6349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60D3D1F-338E-DF44-A7D4-6276103ABF0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9A59D42-2B7A-0440-B03E-DD12044F27D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554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6B89F78-8557-3141-B5DE-A5EB598FEB8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7040882-E265-1448-8F3E-E6E2A3CA3C4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758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B1F16F0C-61BA-D942-A480-101BE00DB50D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6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3736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3447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4842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90504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405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0039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2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7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3" y="1341454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8145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27" indent="0">
              <a:buNone/>
              <a:defRPr sz="2000" b="1"/>
            </a:lvl2pPr>
            <a:lvl3pPr marL="913243" indent="0">
              <a:buNone/>
              <a:defRPr sz="1800" b="1"/>
            </a:lvl3pPr>
            <a:lvl4pPr marL="1369858" indent="0">
              <a:buNone/>
              <a:defRPr sz="1600" b="1"/>
            </a:lvl4pPr>
            <a:lvl5pPr marL="1826480" indent="0">
              <a:buNone/>
              <a:defRPr sz="1600" b="1"/>
            </a:lvl5pPr>
            <a:lvl6pPr marL="2283099" indent="0">
              <a:buNone/>
              <a:defRPr sz="1600" b="1"/>
            </a:lvl6pPr>
            <a:lvl7pPr marL="2739717" indent="0">
              <a:buNone/>
              <a:defRPr sz="1600" b="1"/>
            </a:lvl7pPr>
            <a:lvl8pPr marL="3196336" indent="0">
              <a:buNone/>
              <a:defRPr sz="1600" b="1"/>
            </a:lvl8pPr>
            <a:lvl9pPr marL="3652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27" indent="0">
              <a:buNone/>
              <a:defRPr sz="2000" b="1"/>
            </a:lvl2pPr>
            <a:lvl3pPr marL="913243" indent="0">
              <a:buNone/>
              <a:defRPr sz="1800" b="1"/>
            </a:lvl3pPr>
            <a:lvl4pPr marL="1369858" indent="0">
              <a:buNone/>
              <a:defRPr sz="1600" b="1"/>
            </a:lvl4pPr>
            <a:lvl5pPr marL="1826480" indent="0">
              <a:buNone/>
              <a:defRPr sz="1600" b="1"/>
            </a:lvl5pPr>
            <a:lvl6pPr marL="2283099" indent="0">
              <a:buNone/>
              <a:defRPr sz="1600" b="1"/>
            </a:lvl6pPr>
            <a:lvl7pPr marL="2739717" indent="0">
              <a:buNone/>
              <a:defRPr sz="1600" b="1"/>
            </a:lvl7pPr>
            <a:lvl8pPr marL="3196336" indent="0">
              <a:buNone/>
              <a:defRPr sz="1600" b="1"/>
            </a:lvl8pPr>
            <a:lvl9pPr marL="3652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984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8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46318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7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243" indent="0">
              <a:buNone/>
              <a:defRPr sz="1000"/>
            </a:lvl3pPr>
            <a:lvl4pPr marL="1369858" indent="0">
              <a:buNone/>
              <a:defRPr sz="900"/>
            </a:lvl4pPr>
            <a:lvl5pPr marL="1826480" indent="0">
              <a:buNone/>
              <a:defRPr sz="900"/>
            </a:lvl5pPr>
            <a:lvl6pPr marL="2283099" indent="0">
              <a:buNone/>
              <a:defRPr sz="900"/>
            </a:lvl6pPr>
            <a:lvl7pPr marL="2739717" indent="0">
              <a:buNone/>
              <a:defRPr sz="900"/>
            </a:lvl7pPr>
            <a:lvl8pPr marL="3196336" indent="0">
              <a:buNone/>
              <a:defRPr sz="900"/>
            </a:lvl8pPr>
            <a:lvl9pPr marL="365295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774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27" indent="0">
              <a:buNone/>
              <a:defRPr sz="2800"/>
            </a:lvl2pPr>
            <a:lvl3pPr marL="913243" indent="0">
              <a:buNone/>
              <a:defRPr sz="2300"/>
            </a:lvl3pPr>
            <a:lvl4pPr marL="1369858" indent="0">
              <a:buNone/>
              <a:defRPr sz="2000"/>
            </a:lvl4pPr>
            <a:lvl5pPr marL="1826480" indent="0">
              <a:buNone/>
              <a:defRPr sz="2000"/>
            </a:lvl5pPr>
            <a:lvl6pPr marL="2283099" indent="0">
              <a:buNone/>
              <a:defRPr sz="2000"/>
            </a:lvl6pPr>
            <a:lvl7pPr marL="2739717" indent="0">
              <a:buNone/>
              <a:defRPr sz="2000"/>
            </a:lvl7pPr>
            <a:lvl8pPr marL="3196336" indent="0">
              <a:buNone/>
              <a:defRPr sz="2000"/>
            </a:lvl8pPr>
            <a:lvl9pPr marL="365295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243" indent="0">
              <a:buNone/>
              <a:defRPr sz="1000"/>
            </a:lvl3pPr>
            <a:lvl4pPr marL="1369858" indent="0">
              <a:buNone/>
              <a:defRPr sz="900"/>
            </a:lvl4pPr>
            <a:lvl5pPr marL="1826480" indent="0">
              <a:buNone/>
              <a:defRPr sz="900"/>
            </a:lvl5pPr>
            <a:lvl6pPr marL="2283099" indent="0">
              <a:buNone/>
              <a:defRPr sz="900"/>
            </a:lvl6pPr>
            <a:lvl7pPr marL="2739717" indent="0">
              <a:buNone/>
              <a:defRPr sz="900"/>
            </a:lvl7pPr>
            <a:lvl8pPr marL="3196336" indent="0">
              <a:buNone/>
              <a:defRPr sz="900"/>
            </a:lvl8pPr>
            <a:lvl9pPr marL="365295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69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9712A45-298B-244A-8B64-C72C7D45A92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15" y="303216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7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46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30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90C0D06E-67E6-CA44-AD40-09F8B3E8624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C0AD32D2-D454-AA49-82AC-4D4E967CA6E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0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0DA4C0D2-FE24-B949-B03C-549D76DC5F39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733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5F55940-2481-F047-964E-4510780CDB8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0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DDF9781C-EFA8-284D-81A1-30E9B7E1C4A5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7EF01C02-2C1F-2240-B26E-601EB04314F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37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37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0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C3CF2643-1397-5343-8588-5E188DCA042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2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3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1381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366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6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6267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37441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42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538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7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92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878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886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242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37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263537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6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02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D7F8D8A2-93D5-0C45-BAAB-8A1FAF40D6F1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7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017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2C50DD94-7A81-5040-AA67-DCFD26FB7CF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768488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768488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E7D2A38B-B6A3-1E4B-82BF-65FCC50CA03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4784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714FF675-4A39-0F4E-992D-CC061EA887E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768488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768488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89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C2DDC063-F335-8B41-8CBE-819F6735278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3717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B7197381-4C1D-ED4B-949C-E38FA268AD0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708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768D31D6-FEE7-DA41-A26F-D2CD4EB859E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5543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FF0EEFC5-DBD9-7C49-95E6-EE251F8E1AA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5379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1E44253-C893-184E-AE86-2803164B74B6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6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4176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9F2877B9-9CCB-A245-9605-8C201A49330A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15" y="303216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7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93430CD-C614-A849-8D70-DB5FAC0B15C6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3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EDFB8BFC-6F9F-C545-B325-0666E71010AF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379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C2311D03-E6B7-E14F-870E-7F984645896F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38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F959F6E0-9DDE-E449-BDA6-657EFE92101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7535A758-8CEF-8E47-906C-80C98FDA5B5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414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38611E82-BC22-744C-B8A0-E341D6D64F7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37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37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1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93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2278990-DFBE-FF45-96FF-A4023B1F2919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5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94358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D0CC96F3-714E-BC49-A0C9-674ECC862C7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768488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768488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87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8AFFE430-0F73-A94B-B2D2-1E7E057CC145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723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146B93A2-7B59-8049-9268-7873886C504D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106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4525E141-B4B3-2145-B883-B4C9633F2FB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8784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D6BBF7C1-4A3C-0B42-BE81-A445E3D205ED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9276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9AD32564-2FDC-D24F-9C08-A199F3BB7917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9133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FB516915-F062-2A40-AD19-EAE30244F867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04994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D5178293-A72D-FF4D-83E7-C26841805949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6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351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26CAA02C-9D80-E746-B531-46DEB89CAFF7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15" y="303216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66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B0160E63-08D1-1749-B091-E102CC8051C3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1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E6103507-FEF7-9141-B696-2CD0B7E434D8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1891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AC13F386-438B-084D-95B8-56937FFF227D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6673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6783991D-F419-4A40-BBD3-6EF7E7648B35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7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0ACF08D6-B6BC-864C-8912-880ECB9DC3B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37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37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2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212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097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8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6CD701E9-5D7C-2B47-BA7A-644D4221EAC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94727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768488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768488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515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15" y="303216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60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882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425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7500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91102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389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37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301637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195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25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25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08" indent="0" algn="ctr">
              <a:buNone/>
              <a:defRPr/>
            </a:lvl2pPr>
            <a:lvl3pPr marL="913219" indent="0" algn="ctr">
              <a:buNone/>
              <a:defRPr/>
            </a:lvl3pPr>
            <a:lvl4pPr marL="1369824" indent="0" algn="ctr">
              <a:buNone/>
              <a:defRPr/>
            </a:lvl4pPr>
            <a:lvl5pPr marL="1826434" indent="0" algn="ctr">
              <a:buNone/>
              <a:defRPr/>
            </a:lvl5pPr>
            <a:lvl6pPr marL="2283043" indent="0" algn="ctr">
              <a:buNone/>
              <a:defRPr/>
            </a:lvl6pPr>
            <a:lvl7pPr marL="2739648" indent="0" algn="ctr">
              <a:buNone/>
              <a:defRPr/>
            </a:lvl7pPr>
            <a:lvl8pPr marL="3196254" indent="0" algn="ctr">
              <a:buNone/>
              <a:defRPr/>
            </a:lvl8pPr>
            <a:lvl9pPr marL="36528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332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2D1667D6-CA63-0B42-BDA7-3E1A51F413F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7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9722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65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7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08" indent="0">
              <a:buNone/>
              <a:defRPr sz="1800"/>
            </a:lvl2pPr>
            <a:lvl3pPr marL="913219" indent="0">
              <a:buNone/>
              <a:defRPr sz="1600"/>
            </a:lvl3pPr>
            <a:lvl4pPr marL="1369824" indent="0">
              <a:buNone/>
              <a:defRPr sz="1500"/>
            </a:lvl4pPr>
            <a:lvl5pPr marL="1826434" indent="0">
              <a:buNone/>
              <a:defRPr sz="1500"/>
            </a:lvl5pPr>
            <a:lvl6pPr marL="2283043" indent="0">
              <a:buNone/>
              <a:defRPr sz="1500"/>
            </a:lvl6pPr>
            <a:lvl7pPr marL="2739648" indent="0">
              <a:buNone/>
              <a:defRPr sz="1500"/>
            </a:lvl7pPr>
            <a:lvl8pPr marL="3196254" indent="0">
              <a:buNone/>
              <a:defRPr sz="1500"/>
            </a:lvl8pPr>
            <a:lvl9pPr marL="36528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8741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6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25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732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01375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384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9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6590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0460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40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56884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5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42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02630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7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2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2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7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608" indent="0">
              <a:buNone/>
              <a:defRPr sz="2000" b="1"/>
            </a:lvl2pPr>
            <a:lvl3pPr marL="913219" indent="0">
              <a:buNone/>
              <a:defRPr sz="1800" b="1"/>
            </a:lvl3pPr>
            <a:lvl4pPr marL="1369824" indent="0">
              <a:buNone/>
              <a:defRPr sz="1600" b="1"/>
            </a:lvl4pPr>
            <a:lvl5pPr marL="1826434" indent="0">
              <a:buNone/>
              <a:defRPr sz="1600" b="1"/>
            </a:lvl5pPr>
            <a:lvl6pPr marL="2283043" indent="0">
              <a:buNone/>
              <a:defRPr sz="1600" b="1"/>
            </a:lvl6pPr>
            <a:lvl7pPr marL="2739648" indent="0">
              <a:buNone/>
              <a:defRPr sz="1600" b="1"/>
            </a:lvl7pPr>
            <a:lvl8pPr marL="3196254" indent="0">
              <a:buNone/>
              <a:defRPr sz="1600" b="1"/>
            </a:lvl8pPr>
            <a:lvl9pPr marL="36528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7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86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5A4CD976-A26C-5D42-82E3-6382F5BF43BE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9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0" y="17684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775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837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0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0" y="30162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66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0692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5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700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08" indent="0">
              <a:buNone/>
              <a:defRPr sz="2800"/>
            </a:lvl2pPr>
            <a:lvl3pPr marL="913219" indent="0">
              <a:buNone/>
              <a:defRPr sz="2300"/>
            </a:lvl3pPr>
            <a:lvl4pPr marL="1369824" indent="0">
              <a:buNone/>
              <a:defRPr sz="2000"/>
            </a:lvl4pPr>
            <a:lvl5pPr marL="1826434" indent="0">
              <a:buNone/>
              <a:defRPr sz="2000"/>
            </a:lvl5pPr>
            <a:lvl6pPr marL="2283043" indent="0">
              <a:buNone/>
              <a:defRPr sz="2000"/>
            </a:lvl6pPr>
            <a:lvl7pPr marL="2739648" indent="0">
              <a:buNone/>
              <a:defRPr sz="2000"/>
            </a:lvl7pPr>
            <a:lvl8pPr marL="3196254" indent="0">
              <a:buNone/>
              <a:defRPr sz="2000"/>
            </a:lvl8pPr>
            <a:lvl9pPr marL="36528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608" indent="0">
              <a:buNone/>
              <a:defRPr sz="1200"/>
            </a:lvl2pPr>
            <a:lvl3pPr marL="913219" indent="0">
              <a:buNone/>
              <a:defRPr sz="1000"/>
            </a:lvl3pPr>
            <a:lvl4pPr marL="1369824" indent="0">
              <a:buNone/>
              <a:defRPr sz="900"/>
            </a:lvl4pPr>
            <a:lvl5pPr marL="1826434" indent="0">
              <a:buNone/>
              <a:defRPr sz="900"/>
            </a:lvl5pPr>
            <a:lvl6pPr marL="2283043" indent="0">
              <a:buNone/>
              <a:defRPr sz="900"/>
            </a:lvl6pPr>
            <a:lvl7pPr marL="2739648" indent="0">
              <a:buNone/>
              <a:defRPr sz="900"/>
            </a:lvl7pPr>
            <a:lvl8pPr marL="3196254" indent="0">
              <a:buNone/>
              <a:defRPr sz="900"/>
            </a:lvl8pPr>
            <a:lvl9pPr marL="36528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95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8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37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8" y="263537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97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9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627" indent="0" algn="ctr">
              <a:buNone/>
              <a:defRPr/>
            </a:lvl2pPr>
            <a:lvl3pPr marL="913243" indent="0" algn="ctr">
              <a:buNone/>
              <a:defRPr/>
            </a:lvl3pPr>
            <a:lvl4pPr marL="1369858" indent="0" algn="ctr">
              <a:buNone/>
              <a:defRPr/>
            </a:lvl4pPr>
            <a:lvl5pPr marL="1826480" indent="0" algn="ctr">
              <a:buNone/>
              <a:defRPr/>
            </a:lvl5pPr>
            <a:lvl6pPr marL="2283099" indent="0" algn="ctr">
              <a:buNone/>
              <a:defRPr/>
            </a:lvl6pPr>
            <a:lvl7pPr marL="2739717" indent="0" algn="ctr">
              <a:buNone/>
              <a:defRPr/>
            </a:lvl7pPr>
            <a:lvl8pPr marL="3196336" indent="0" algn="ctr">
              <a:buNone/>
              <a:defRPr/>
            </a:lvl8pPr>
            <a:lvl9pPr marL="365295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14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9" y="4857766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9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27" indent="0">
              <a:buNone/>
              <a:defRPr sz="1800"/>
            </a:lvl2pPr>
            <a:lvl3pPr marL="913243" indent="0">
              <a:buNone/>
              <a:defRPr sz="1600"/>
            </a:lvl3pPr>
            <a:lvl4pPr marL="1369858" indent="0">
              <a:buNone/>
              <a:defRPr sz="1500"/>
            </a:lvl4pPr>
            <a:lvl5pPr marL="1826480" indent="0">
              <a:buNone/>
              <a:defRPr sz="1500"/>
            </a:lvl5pPr>
            <a:lvl6pPr marL="2283099" indent="0">
              <a:buNone/>
              <a:defRPr sz="1500"/>
            </a:lvl6pPr>
            <a:lvl7pPr marL="2739717" indent="0">
              <a:buNone/>
              <a:defRPr sz="1500"/>
            </a:lvl7pPr>
            <a:lvl8pPr marL="3196336" indent="0">
              <a:buNone/>
              <a:defRPr sz="1500"/>
            </a:lvl8pPr>
            <a:lvl9pPr marL="365295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4113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897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theme" Target="../theme/theme3.xml"/><Relationship Id="rId18" Type="http://schemas.openxmlformats.org/officeDocument/2006/relationships/image" Target="../media/image3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theme" Target="../theme/theme4.xml"/><Relationship Id="rId18" Type="http://schemas.openxmlformats.org/officeDocument/2006/relationships/image" Target="../media/image3.jpeg"/><Relationship Id="rId19" Type="http://schemas.openxmlformats.org/officeDocument/2006/relationships/image" Target="../media/image6.jpe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4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1.xml"/><Relationship Id="rId18" Type="http://schemas.openxmlformats.org/officeDocument/2006/relationships/theme" Target="../theme/theme7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0" r:id="rId1"/>
    <p:sldLayoutId id="2147487440" r:id="rId2"/>
    <p:sldLayoutId id="2147487391" r:id="rId3"/>
    <p:sldLayoutId id="2147487441" r:id="rId4"/>
    <p:sldLayoutId id="2147487442" r:id="rId5"/>
    <p:sldLayoutId id="2147487443" r:id="rId6"/>
    <p:sldLayoutId id="2147487444" r:id="rId7"/>
    <p:sldLayoutId id="2147487445" r:id="rId8"/>
    <p:sldLayoutId id="2147487446" r:id="rId9"/>
    <p:sldLayoutId id="2147487447" r:id="rId10"/>
    <p:sldLayoutId id="2147487448" r:id="rId11"/>
    <p:sldLayoutId id="2147487449" r:id="rId12"/>
    <p:sldLayoutId id="2147487450" r:id="rId13"/>
    <p:sldLayoutId id="2147487451" r:id="rId14"/>
    <p:sldLayoutId id="2147487452" r:id="rId15"/>
    <p:sldLayoutId id="2147487453" r:id="rId16"/>
    <p:sldLayoutId id="2147487454" r:id="rId17"/>
  </p:sldLayoutIdLst>
  <p:txStyles>
    <p:titleStyle>
      <a:lvl1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6608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3219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9824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6434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0688" indent="-315913" algn="l" defTabSz="454025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2488" indent="-282575" algn="l" defTabSz="454025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204788" algn="l" defTabSz="454025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6300" indent="-206375" algn="l" defTabSz="454025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488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149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8096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4711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A641E19E-7AE0-3949-BDC8-817565ED8076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92" r:id="rId1"/>
    <p:sldLayoutId id="2147487393" r:id="rId2"/>
    <p:sldLayoutId id="2147487394" r:id="rId3"/>
    <p:sldLayoutId id="2147487395" r:id="rId4"/>
    <p:sldLayoutId id="2147487455" r:id="rId5"/>
    <p:sldLayoutId id="2147487456" r:id="rId6"/>
    <p:sldLayoutId id="2147487457" r:id="rId7"/>
    <p:sldLayoutId id="2147487458" r:id="rId8"/>
    <p:sldLayoutId id="2147487459" r:id="rId9"/>
    <p:sldLayoutId id="2147487460" r:id="rId10"/>
    <p:sldLayoutId id="2147487396" r:id="rId11"/>
    <p:sldLayoutId id="2147487397" r:id="rId12"/>
    <p:sldLayoutId id="2147487398" r:id="rId13"/>
    <p:sldLayoutId id="2147487399" r:id="rId14"/>
    <p:sldLayoutId id="2147487400" r:id="rId15"/>
    <p:sldLayoutId id="2147487401" r:id="rId16"/>
    <p:sldLayoutId id="2147487402" r:id="rId17"/>
  </p:sldLayoutIdLst>
  <p:txStyles>
    <p:titleStyle>
      <a:lvl1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608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219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824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434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5588" indent="-252413" algn="l" defTabSz="45402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58763" indent="-258763" algn="l" defTabSz="45402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4088" indent="-36893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2638" indent="-225425" algn="l" defTabSz="454025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6608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219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824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434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21" tIns="45660" rIns="91321" bIns="45660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21" tIns="45660" rIns="91321" bIns="45660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3" r:id="rId1"/>
    <p:sldLayoutId id="2147487461" r:id="rId2"/>
    <p:sldLayoutId id="2147487404" r:id="rId3"/>
    <p:sldLayoutId id="2147487462" r:id="rId4"/>
    <p:sldLayoutId id="2147487463" r:id="rId5"/>
    <p:sldLayoutId id="2147487464" r:id="rId6"/>
    <p:sldLayoutId id="2147487465" r:id="rId7"/>
    <p:sldLayoutId id="2147487466" r:id="rId8"/>
    <p:sldLayoutId id="2147487467" r:id="rId9"/>
    <p:sldLayoutId id="2147487468" r:id="rId10"/>
    <p:sldLayoutId id="2147487469" r:id="rId11"/>
    <p:sldLayoutId id="2147487470" r:id="rId12"/>
    <p:sldLayoutId id="2147487471" r:id="rId13"/>
    <p:sldLayoutId id="2147487472" r:id="rId14"/>
    <p:sldLayoutId id="2147487473" r:id="rId15"/>
    <p:sldLayoutId id="2147487474" r:id="rId16"/>
  </p:sldLayoutIdLst>
  <p:txStyles>
    <p:titleStyle>
      <a:lvl1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6608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3219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9824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6434" algn="ct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0688" indent="-315913" algn="l" defTabSz="454025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2488" indent="-282575" algn="l" defTabSz="454025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204788" algn="l" defTabSz="454025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6300" indent="-206375" algn="l" defTabSz="454025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488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149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8096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4711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5" r:id="rId1"/>
    <p:sldLayoutId id="2147487475" r:id="rId2"/>
    <p:sldLayoutId id="2147487406" r:id="rId3"/>
    <p:sldLayoutId id="2147487476" r:id="rId4"/>
    <p:sldLayoutId id="2147487477" r:id="rId5"/>
    <p:sldLayoutId id="2147487478" r:id="rId6"/>
    <p:sldLayoutId id="2147487479" r:id="rId7"/>
    <p:sldLayoutId id="2147487480" r:id="rId8"/>
    <p:sldLayoutId id="2147487481" r:id="rId9"/>
    <p:sldLayoutId id="2147487482" r:id="rId10"/>
    <p:sldLayoutId id="2147487483" r:id="rId11"/>
    <p:sldLayoutId id="2147487484" r:id="rId12"/>
    <p:sldLayoutId id="2147487485" r:id="rId13"/>
    <p:sldLayoutId id="2147487486" r:id="rId14"/>
    <p:sldLayoutId id="2147487487" r:id="rId15"/>
    <p:sldLayoutId id="2147487488" r:id="rId16"/>
  </p:sldLayoutIdLst>
  <p:txStyles>
    <p:titleStyle>
      <a:lvl1pPr algn="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56608" algn="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3219" algn="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69824" algn="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6434" algn="r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0688" indent="-315913" algn="l" defTabSz="454025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2488" indent="-282575" algn="l" defTabSz="454025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204788" algn="l" defTabSz="454025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6300" indent="-206375" algn="l" defTabSz="454025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488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1495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8096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4711" indent="-209277" algn="l" defTabSz="456608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21" tIns="45660" rIns="91321" bIns="45660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21" tIns="45660" rIns="91321" bIns="45660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97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6DB41B7E-64EE-7842-A7CB-CBBF2D6DCC7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91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7" r:id="rId1"/>
    <p:sldLayoutId id="2147487408" r:id="rId2"/>
    <p:sldLayoutId id="2147487409" r:id="rId3"/>
    <p:sldLayoutId id="2147487410" r:id="rId4"/>
    <p:sldLayoutId id="2147487411" r:id="rId5"/>
    <p:sldLayoutId id="2147487412" r:id="rId6"/>
    <p:sldLayoutId id="2147487413" r:id="rId7"/>
    <p:sldLayoutId id="2147487414" r:id="rId8"/>
    <p:sldLayoutId id="2147487415" r:id="rId9"/>
    <p:sldLayoutId id="2147487416" r:id="rId10"/>
    <p:sldLayoutId id="2147487417" r:id="rId11"/>
  </p:sldLayoutIdLst>
  <p:txStyles>
    <p:titleStyle>
      <a:lvl1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2pPr>
      <a:lvl3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3pPr>
      <a:lvl4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4pPr>
      <a:lvl5pPr algn="ctr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5pPr>
      <a:lvl6pPr marL="456608" algn="ctr" defTabSz="456608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cs typeface="Angsana New" pitchFamily="18" charset="-34"/>
        </a:defRPr>
      </a:lvl6pPr>
      <a:lvl7pPr marL="913219" algn="ctr" defTabSz="456608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cs typeface="Angsana New" pitchFamily="18" charset="-34"/>
        </a:defRPr>
      </a:lvl7pPr>
      <a:lvl8pPr marL="1369824" algn="ctr" defTabSz="456608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cs typeface="Angsana New" pitchFamily="18" charset="-34"/>
        </a:defRPr>
      </a:lvl8pPr>
      <a:lvl9pPr marL="1826434" algn="ctr" defTabSz="456608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cs typeface="Angsana New" pitchFamily="18" charset="-34"/>
        </a:defRPr>
      </a:lvl9pPr>
    </p:titleStyle>
    <p:bodyStyle>
      <a:lvl1pPr marL="420688" indent="-315913" algn="l" defTabSz="454025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2488" indent="-282575" algn="l" defTabSz="454025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Angsana New" charset="0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Angsana New" charset="0"/>
          <a:cs typeface="+mn-cs"/>
        </a:defRPr>
      </a:lvl3pPr>
      <a:lvl4pPr marL="1714500" indent="-204788" algn="l" defTabSz="454025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Angsana New" charset="0"/>
          <a:cs typeface="+mn-cs"/>
        </a:defRPr>
      </a:lvl4pPr>
      <a:lvl5pPr marL="2146300" indent="-206375" algn="l" defTabSz="454025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Angsana New" charset="0"/>
          <a:cs typeface="+mn-cs"/>
        </a:defRPr>
      </a:lvl5pPr>
      <a:lvl6pPr marL="2604885" indent="-209277" algn="l" defTabSz="456608" rtl="0" fontAlgn="base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1495" indent="-209277" algn="l" defTabSz="456608" rtl="0" fontAlgn="base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18096" indent="-209277" algn="l" defTabSz="456608" rtl="0" fontAlgn="base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74711" indent="-209277" algn="l" defTabSz="456608" rtl="0" fontAlgn="base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913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497" eaLnBrk="1">
              <a:lnSpc>
                <a:spcPct val="98000"/>
              </a:lnSpc>
              <a:buFont typeface="Wingdings" charset="0"/>
              <a:buNone/>
              <a:defRPr/>
            </a:pPr>
            <a:fld id="{6F807628-B932-494E-96EE-202F1225F752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5549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18" r:id="rId1"/>
    <p:sldLayoutId id="2147487419" r:id="rId2"/>
    <p:sldLayoutId id="2147487420" r:id="rId3"/>
    <p:sldLayoutId id="2147487421" r:id="rId4"/>
    <p:sldLayoutId id="2147487489" r:id="rId5"/>
    <p:sldLayoutId id="2147487490" r:id="rId6"/>
    <p:sldLayoutId id="2147487491" r:id="rId7"/>
    <p:sldLayoutId id="2147487492" r:id="rId8"/>
    <p:sldLayoutId id="2147487493" r:id="rId9"/>
    <p:sldLayoutId id="2147487494" r:id="rId10"/>
    <p:sldLayoutId id="2147487422" r:id="rId11"/>
    <p:sldLayoutId id="2147487423" r:id="rId12"/>
    <p:sldLayoutId id="2147487424" r:id="rId13"/>
    <p:sldLayoutId id="2147487425" r:id="rId14"/>
    <p:sldLayoutId id="2147487426" r:id="rId15"/>
    <p:sldLayoutId id="2147487427" r:id="rId16"/>
    <p:sldLayoutId id="2147487428" r:id="rId17"/>
  </p:sldLayoutIdLst>
  <p:txStyles>
    <p:titleStyle>
      <a:lvl1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608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219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824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434" algn="l" defTabSz="45660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5588" indent="-252413" algn="l" defTabSz="45402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58763" indent="-258763" algn="l" defTabSz="45402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4088" indent="-36893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2638" indent="-225425" algn="l" defTabSz="454025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6608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219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824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434" algn="l" defTabSz="456608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0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19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2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3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43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48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54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66" algn="l" defTabSz="4566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6627" eaLnBrk="1">
              <a:lnSpc>
                <a:spcPct val="98000"/>
              </a:lnSpc>
              <a:buFont typeface="Wingdings" charset="0"/>
              <a:buNone/>
              <a:defRPr/>
            </a:pPr>
            <a:fld id="{F45A097F-4F07-2D42-B4BB-C580BEC9D7B5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56627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231430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29" r:id="rId1"/>
    <p:sldLayoutId id="2147487430" r:id="rId2"/>
    <p:sldLayoutId id="2147487431" r:id="rId3"/>
    <p:sldLayoutId id="2147487432" r:id="rId4"/>
    <p:sldLayoutId id="2147487495" r:id="rId5"/>
    <p:sldLayoutId id="2147487496" r:id="rId6"/>
    <p:sldLayoutId id="2147487497" r:id="rId7"/>
    <p:sldLayoutId id="2147487498" r:id="rId8"/>
    <p:sldLayoutId id="2147487499" r:id="rId9"/>
    <p:sldLayoutId id="2147487500" r:id="rId10"/>
    <p:sldLayoutId id="2147487433" r:id="rId11"/>
    <p:sldLayoutId id="2147487434" r:id="rId12"/>
    <p:sldLayoutId id="2147487435" r:id="rId13"/>
    <p:sldLayoutId id="2147487436" r:id="rId14"/>
    <p:sldLayoutId id="2147487437" r:id="rId15"/>
    <p:sldLayoutId id="2147487438" r:id="rId16"/>
    <p:sldLayoutId id="2147487439" r:id="rId17"/>
  </p:sldLayoutIdLst>
  <p:txStyles>
    <p:titleStyle>
      <a:lvl1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402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6627" algn="l" defTabSz="45662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243" algn="l" defTabSz="45662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858" algn="l" defTabSz="45662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480" algn="l" defTabSz="45662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5588" indent="-252413" algn="l" defTabSz="454025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58763" indent="-258763" algn="l" defTabSz="454025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4288" indent="-2095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4088" indent="-3689350" algn="l" defTabSz="454025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2638" indent="-225425" algn="l" defTabSz="454025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6627" algn="l" defTabSz="45662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243" algn="l" defTabSz="45662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858" algn="l" defTabSz="45662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480" algn="l" defTabSz="45662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27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43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58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80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99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717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336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956" algn="l" defTabSz="456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</a:rPr>
              <a:t>Customizations and Extensions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  <a:sym typeface="Helvetica Neue Light" charset="0"/>
              </a:rPr>
              <a:t>SOA Keywords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9438" y="1109663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All eXo services are built around the eXo.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Services are also refered to as „Components“.</a:t>
            </a:r>
            <a:endParaRPr lang="en-US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Called the </a:t>
            </a:r>
            <a:r>
              <a:rPr lang="fr-FR" sz="2000" i="1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service management layer.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All services are glued together by the eXo Container using </a:t>
            </a:r>
            <a:r>
              <a:rPr lang="de-DE" sz="2000" i="1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dependcy injection.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eXo Container is responsible for loading services.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life-cycle of a service is handled by the eXo Container.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same service can have several different implementations, but only one can be used during runtime.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eXo Container has the role of the dependency provider.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consumer of a services does not call directly a service.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consumer accesses the services through the eXo Container.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eXo Container provides a reference to an implementation of the requested service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i="1">
              <a:solidFill>
                <a:srgbClr val="4C4C4C"/>
              </a:solidFill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Services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17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en-US" sz="2000" b="1">
                <a:solidFill>
                  <a:srgbClr val="4C4C4C"/>
                </a:solidFill>
              </a:rPr>
              <a:t>Interface – Implementation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 It's important to get the idea that you separate the interface and implementation for a service. That is a good concept to reduce dependencies on specific implementations. Any service in eXo is defined by a java interface and may have many different implementations. The service implementation is then injected by a container into the application.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en-US" sz="2000" b="1">
                <a:solidFill>
                  <a:srgbClr val="4C4C4C"/>
                </a:solidFill>
              </a:rPr>
              <a:t>Singleton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Each service has to be implemented as a singleton, which means that each service is created only once - in one single instance.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en-US" sz="2000" b="1">
                <a:solidFill>
                  <a:srgbClr val="4C4C4C"/>
                </a:solidFill>
              </a:rPr>
              <a:t>Service = Component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A service and a component can safely be considered to be the same thing.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000" b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2"/>
          <p:cNvSpPr txBox="1">
            <a:spLocks noChangeArrowheads="1"/>
          </p:cNvSpPr>
          <p:nvPr/>
        </p:nvSpPr>
        <p:spPr bwMode="auto">
          <a:xfrm>
            <a:off x="554038" y="11874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To declare a service, you must add an xml configuration file in a specific place.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This file can be in the jar file, in a webapp or in the external configuration.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Each webapp can add or modify configurations.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The configuration start point is …\webapps\portal\WEB-INF\conf\configuration.xml, there you normally import other configuration files: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 Configuration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249613"/>
            <a:ext cx="10429875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54038" y="11874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172" indent="0"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defRPr/>
            </a:pPr>
            <a:r>
              <a:rPr lang="en-US" sz="2000" b="1" dirty="0">
                <a:solidFill>
                  <a:srgbClr val="4C4C4C"/>
                </a:solidFill>
                <a:cs typeface="+mn-cs"/>
              </a:rPr>
              <a:t>Import Configurations from other files:</a:t>
            </a: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b="1" dirty="0">
                <a:solidFill>
                  <a:srgbClr val="4C4C4C"/>
                </a:solidFill>
                <a:cs typeface="+mn-cs"/>
              </a:rPr>
              <a:t>war: Imports from a </a:t>
            </a:r>
            <a:r>
              <a:rPr lang="en-US" sz="2000" b="1" dirty="0" err="1">
                <a:solidFill>
                  <a:srgbClr val="4C4C4C"/>
                </a:solidFill>
                <a:cs typeface="+mn-cs"/>
              </a:rPr>
              <a:t>webapp</a:t>
            </a:r>
            <a:r>
              <a:rPr lang="en-US" sz="2000" b="1" dirty="0">
                <a:solidFill>
                  <a:srgbClr val="4C4C4C"/>
                </a:solidFill>
                <a:cs typeface="+mn-cs"/>
              </a:rPr>
              <a:t>  in the /WEB-INF folder.</a:t>
            </a: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b="1" dirty="0">
                <a:solidFill>
                  <a:srgbClr val="4C4C4C"/>
                </a:solidFill>
                <a:cs typeface="+mn-cs"/>
              </a:rPr>
              <a:t>jar or </a:t>
            </a:r>
            <a:r>
              <a:rPr lang="en-US" sz="2000" b="1" dirty="0" err="1">
                <a:solidFill>
                  <a:srgbClr val="4C4C4C"/>
                </a:solidFill>
                <a:cs typeface="+mn-cs"/>
              </a:rPr>
              <a:t>classpath</a:t>
            </a:r>
            <a:r>
              <a:rPr lang="en-US" sz="2000" b="1" dirty="0">
                <a:solidFill>
                  <a:srgbClr val="4C4C4C"/>
                </a:solidFill>
                <a:cs typeface="+mn-cs"/>
              </a:rPr>
              <a:t>: Uses the </a:t>
            </a:r>
            <a:r>
              <a:rPr lang="en-US" sz="2000" b="1" dirty="0" err="1">
                <a:solidFill>
                  <a:srgbClr val="4C4C4C"/>
                </a:solidFill>
                <a:cs typeface="+mn-cs"/>
              </a:rPr>
              <a:t>classloader</a:t>
            </a:r>
            <a:r>
              <a:rPr lang="en-US" sz="2000" b="1" dirty="0">
                <a:solidFill>
                  <a:srgbClr val="4C4C4C"/>
                </a:solidFill>
                <a:cs typeface="+mn-cs"/>
              </a:rPr>
              <a:t>, you can use this prefix in the default configuration for importing an other configuration file which is accessible by the </a:t>
            </a:r>
            <a:r>
              <a:rPr lang="en-US" sz="2000" b="1" dirty="0" err="1">
                <a:solidFill>
                  <a:srgbClr val="4C4C4C"/>
                </a:solidFill>
                <a:cs typeface="+mn-cs"/>
              </a:rPr>
              <a:t>classloader</a:t>
            </a:r>
            <a:r>
              <a:rPr lang="en-US" sz="2000" b="1" dirty="0">
                <a:solidFill>
                  <a:srgbClr val="4C4C4C"/>
                </a:solidFill>
                <a:cs typeface="+mn-cs"/>
              </a:rPr>
              <a:t>.</a:t>
            </a: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  <a:p>
            <a:pPr defTabSz="456608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sz="2000" b="1" dirty="0">
              <a:solidFill>
                <a:srgbClr val="4C4C4C"/>
              </a:solidFill>
              <a:cs typeface="+mn-cs"/>
            </a:endParaRPr>
          </a:p>
        </p:txBody>
      </p:sp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Import Configuration</a:t>
            </a: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35375"/>
            <a:ext cx="9361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 Configuration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The registration of a service within the container is done with the &lt;component&gt; element.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You have to define a service at least one time, otherwise the service is not known by the container.</a:t>
            </a:r>
            <a:endParaRPr lang="en-US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You see here the interface (defined by &lt;key&gt;) and the implementation (defined by &lt;type&gt;):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7578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817938"/>
            <a:ext cx="10621962" cy="169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579438" y="1109663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30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dirty="0"/>
              <a:t>For example, open the exo-ecms-core-services-x.y.z.jar file; inside this jar open /</a:t>
            </a:r>
            <a:r>
              <a:rPr lang="en-US" sz="2000" dirty="0" err="1"/>
              <a:t>conf</a:t>
            </a:r>
            <a:r>
              <a:rPr lang="en-US" sz="2000" dirty="0"/>
              <a:t>/portal/configuration.xml. You will see:</a:t>
            </a:r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r>
              <a:rPr lang="en-US" sz="2000" dirty="0"/>
              <a:t>  </a:t>
            </a:r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marL="2611" indent="0" eaLnBrk="1" hangingPunct="1">
              <a:spcAft>
                <a:spcPts val="0"/>
              </a:spcAft>
              <a:buClr>
                <a:srgbClr val="FFA300"/>
              </a:buClr>
              <a:buSzPct val="150000"/>
              <a:defRPr/>
            </a:pPr>
            <a:endParaRPr lang="en-US" sz="2000" dirty="0"/>
          </a:p>
          <a:p>
            <a:pPr eaLnBrk="1" hangingPunct="1">
              <a:lnSpc>
                <a:spcPct val="101000"/>
              </a:lnSpc>
              <a:spcAft>
                <a:spcPts val="1430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US" sz="2000" dirty="0"/>
          </a:p>
          <a:p>
            <a:pPr eaLnBrk="1" hangingPunct="1">
              <a:lnSpc>
                <a:spcPct val="101000"/>
              </a:lnSpc>
              <a:spcAft>
                <a:spcPts val="1430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dirty="0"/>
              <a:t>Each component has a key which matches the qualified java interface name (</a:t>
            </a:r>
            <a:r>
              <a:rPr lang="en-US" sz="2000" dirty="0" err="1"/>
              <a:t>org.exoplatform.services.cms.CmsService</a:t>
            </a:r>
            <a:r>
              <a:rPr lang="en-US" sz="2000" dirty="0"/>
              <a:t>). </a:t>
            </a:r>
          </a:p>
          <a:p>
            <a:pPr eaLnBrk="1" hangingPunct="1">
              <a:lnSpc>
                <a:spcPct val="101000"/>
              </a:lnSpc>
              <a:spcAft>
                <a:spcPts val="1430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dirty="0"/>
              <a:t>The specific implementation class of the component (</a:t>
            </a:r>
            <a:r>
              <a:rPr lang="en-US" sz="2000" dirty="0" err="1"/>
              <a:t>CmsServiceImpl</a:t>
            </a:r>
            <a:r>
              <a:rPr lang="en-US" sz="2000" dirty="0"/>
              <a:t>) is defined in the &lt;type&gt; tag.</a:t>
            </a:r>
          </a:p>
          <a:p>
            <a:pPr eaLnBrk="1" hangingPunct="1">
              <a:lnSpc>
                <a:spcPct val="101000"/>
              </a:lnSpc>
              <a:spcAft>
                <a:spcPts val="1430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sz="2000" dirty="0"/>
              <a:t>If a service does not have a separate interface, the &lt;type&gt; will be used as the key in the container. This is the case of </a:t>
            </a:r>
            <a:r>
              <a:rPr lang="en-US" sz="2000" dirty="0" err="1"/>
              <a:t>ContentInitializerService</a:t>
            </a:r>
            <a:r>
              <a:rPr lang="en-US" sz="2000" dirty="0"/>
              <a:t>. </a:t>
            </a:r>
          </a:p>
        </p:txBody>
      </p:sp>
      <p:pic>
        <p:nvPicPr>
          <p:cNvPr id="7680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690813"/>
            <a:ext cx="8945563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  <a:sym typeface="Helvetica Neue Light" charset="0"/>
              </a:rPr>
              <a:t>Service Configuration</a:t>
            </a:r>
          </a:p>
        </p:txBody>
      </p:sp>
      <p:pic>
        <p:nvPicPr>
          <p:cNvPr id="7680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835150"/>
            <a:ext cx="96520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2"/>
          <p:cNvSpPr txBox="1">
            <a:spLocks noChangeArrowheads="1"/>
          </p:cNvSpPr>
          <p:nvPr/>
        </p:nvSpPr>
        <p:spPr bwMode="auto">
          <a:xfrm>
            <a:off x="579438" y="1109663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UserACL service has the same &lt;key&gt; and &lt;type&gt;.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This corresponds to the special case of a single implementation.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developer may decide not to create an interface if there will not be more than one implementation of the service.</a:t>
            </a:r>
          </a:p>
        </p:txBody>
      </p:sp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  <a:sym typeface="Helvetica Neue Light" charset="0"/>
              </a:rPr>
              <a:t>Service Configuration – Single Implementation</a:t>
            </a: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657600"/>
            <a:ext cx="872172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Services Configuration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Look into …\webapps\portal\WEB-INF\conf\common\autologin-configuration, there you define a component (=service).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051050"/>
            <a:ext cx="101092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Services Configuration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The configurations can be simple, but there can be complex configurations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The cache service (common-configuration.xml) is configured using the object org.exoplatform.services.cache.ExoCacheConfig: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322513"/>
            <a:ext cx="8670925" cy="41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Services Configuration</a:t>
            </a: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 i="1">
                <a:solidFill>
                  <a:srgbClr val="4C4C4C"/>
                </a:solidFill>
              </a:rPr>
              <a:t>Modifications of a service are done by plugins. The plugins call a methods of a service  (…\webapps\portal\WEB-INF\conf\portal\autologin-configuration) 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i="1">
              <a:solidFill>
                <a:srgbClr val="4C4C4C"/>
              </a:solidFill>
            </a:endParaRP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66950"/>
            <a:ext cx="10182225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Table of Contents</a:t>
            </a:r>
          </a:p>
        </p:txBody>
      </p:sp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57213" y="1258888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Folder Structure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Service Configuration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Central Properties Configuration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Configuration Profiles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Portal Container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Extension Mechanism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Configuration Priorities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External Configuration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5868F8D-823E-7845-8434-EB5D776A0ED8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20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Central Properties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Folder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Central Configuration folder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...\tomcat\gatein\conf\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In this folder (and subfolders) you can override any (previous/default) configuration. Later more about this.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Also called </a:t>
            </a:r>
            <a:r>
              <a:rPr lang="ja-JP" altLang="en-GB" sz="2400" b="1" i="1">
                <a:solidFill>
                  <a:srgbClr val="4C4C4C"/>
                </a:solidFill>
              </a:rPr>
              <a:t>“</a:t>
            </a:r>
            <a:r>
              <a:rPr lang="en-GB" altLang="ja-JP" sz="2400" b="1" i="1">
                <a:solidFill>
                  <a:srgbClr val="4C4C4C"/>
                </a:solidFill>
              </a:rPr>
              <a:t>external configuration</a:t>
            </a:r>
            <a:r>
              <a:rPr lang="ja-JP" altLang="en-GB" sz="2400" b="1" i="1">
                <a:solidFill>
                  <a:srgbClr val="4C4C4C"/>
                </a:solidFill>
              </a:rPr>
              <a:t>”</a:t>
            </a:r>
            <a:r>
              <a:rPr lang="en-GB" altLang="ja-JP" sz="2400" b="1" i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Documentation: http://www.jboss.org/exojcr/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Configuration.properties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The file ...\tomcat\gatein\conf\configuration.properties makes the most common configurations easily accessible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79613"/>
            <a:ext cx="6945313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</a:t>
            </a: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Email service properties in ...\tomcat\gatein\conf\configuration.properties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860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95513"/>
            <a:ext cx="7561262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Email service properties used in ...\webapps\portal\WEB-INF\conf\mail\portal-mail-configuration.xml\tomcat\gatein\conf\configuration.properties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51050"/>
            <a:ext cx="1052036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Common Properties</a:t>
            </a: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Central Configuration file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Stop eXo Platform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Open ...\tomcat\gatein\conf\configuration.properties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Modify gatein.data.dir in order to point to a different folder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Restart eXo.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What happens?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Extra: If you have a database available, modify the datasources in configuration.properties and configure the datasources in tomcat/conf/server.xml depending on your database.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1E80CB8-5E23-0545-90AE-44E7A8BB07E6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Configuration Profiles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Profiles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Configuration profiles are restrictions.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Only if a profile is activated the configuration is taken into account. Otherwise the configuration is ignored.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The profile restrictions can be at any level of the configuration.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03800"/>
            <a:ext cx="992663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563938"/>
            <a:ext cx="96520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Profiles</a:t>
            </a: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Several profiles can be listed by a comma separated list: </a:t>
            </a:r>
            <a:r>
              <a:rPr lang="ja-JP" altLang="en-GB" sz="2400" b="1" i="1">
                <a:solidFill>
                  <a:srgbClr val="4C4C4C"/>
                </a:solidFill>
              </a:rPr>
              <a:t>“</a:t>
            </a:r>
            <a:r>
              <a:rPr lang="en-GB" altLang="ja-JP" sz="2400" b="1" i="1">
                <a:solidFill>
                  <a:srgbClr val="4C4C4C"/>
                </a:solidFill>
              </a:rPr>
              <a:t>profile1, profile2</a:t>
            </a:r>
            <a:r>
              <a:rPr lang="ja-JP" altLang="en-GB" sz="2400" b="1" i="1">
                <a:solidFill>
                  <a:srgbClr val="4C4C4C"/>
                </a:solidFill>
              </a:rPr>
              <a:t>”</a:t>
            </a:r>
            <a:r>
              <a:rPr lang="en-GB" altLang="ja-JP" sz="2400" b="1" i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Profiles are used for clustering configuration.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500563"/>
            <a:ext cx="901541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16238"/>
            <a:ext cx="1062196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Profiles</a:t>
            </a: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Profile activation is done by a java environment settings.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The example run eXo with the profiles profile1 and profile2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In gatein.sh  (or bat) modify it that you use:</a:t>
            </a:r>
            <a:br>
              <a:rPr lang="en-GB" sz="2400" b="1" i="1">
                <a:solidFill>
                  <a:srgbClr val="4C4C4C"/>
                </a:solidFill>
              </a:rPr>
            </a:br>
            <a:r>
              <a:rPr lang="ja-JP" altLang="en-GB" sz="2400" b="1" i="1">
                <a:solidFill>
                  <a:srgbClr val="4C4C4C"/>
                </a:solidFill>
              </a:rPr>
              <a:t>“</a:t>
            </a:r>
            <a:r>
              <a:rPr lang="en-GB" altLang="ja-JP" sz="2400" b="1" i="1">
                <a:solidFill>
                  <a:srgbClr val="4C4C4C"/>
                </a:solidFill>
              </a:rPr>
              <a:t>-Dexo.profiles=profile1,profile2</a:t>
            </a:r>
            <a:r>
              <a:rPr lang="ja-JP" altLang="en-GB" sz="2400" b="1" i="1">
                <a:solidFill>
                  <a:srgbClr val="4C4C4C"/>
                </a:solidFill>
              </a:rPr>
              <a:t>”</a:t>
            </a:r>
            <a:r>
              <a:rPr lang="en-GB" altLang="ja-JP" sz="2400" b="1" i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8F23150-E614-4E40-9F47-F5036DF62DAE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Folder Structure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Configuration Profile</a:t>
            </a: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Open the documentation and find out about the different profiles. Example for collaboration and knowledge.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What is the difference of the profiles „all“ and „default“?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How to include workflows?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Which profiles you have to choose in order to exclude „WCM“ and „Collaboration“?</a:t>
            </a: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681F341-DD9F-2646-B23A-D1078FD51EDD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31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Portal Container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Portal Container Definition</a:t>
            </a: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57213" y="1136650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The portal container is defined in a jar file defining the component PortalContainerConfig. You define the name, the rest context and the realm (examples: …/tomcat/lib/exo.platform.extension.config-3.0.0-GA.jar – do not modify this file!)</a:t>
            </a:r>
            <a:endParaRPr lang="en-GB" sz="1800" b="1">
              <a:solidFill>
                <a:srgbClr val="4C4C4C"/>
              </a:solidFill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993900"/>
            <a:ext cx="8686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Portal Container URL</a:t>
            </a: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57213" y="1136650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The name of the portal is part of the URL: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http://localhost:8080/</a:t>
            </a:r>
            <a:r>
              <a:rPr lang="en-US" sz="1800" b="1">
                <a:solidFill>
                  <a:srgbClr val="FF0000"/>
                </a:solidFill>
              </a:rPr>
              <a:t>portal</a:t>
            </a:r>
            <a:r>
              <a:rPr lang="en-US" sz="1800" b="1">
                <a:solidFill>
                  <a:srgbClr val="4C4C4C"/>
                </a:solidFill>
              </a:rPr>
              <a:t>/public/default/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>
                <a:solidFill>
                  <a:srgbClr val="4C4C4C"/>
                </a:solidFill>
              </a:rPr>
              <a:t>Also the rest service context is defined: http://localhost:8080/portal/</a:t>
            </a:r>
            <a:r>
              <a:rPr lang="en-GB" sz="1800" b="1">
                <a:solidFill>
                  <a:srgbClr val="FF0000"/>
                </a:solidFill>
              </a:rPr>
              <a:t>rest</a:t>
            </a:r>
            <a:r>
              <a:rPr lang="en-GB" sz="1800" b="1">
                <a:solidFill>
                  <a:srgbClr val="4C4C4C"/>
                </a:solidFill>
              </a:rPr>
              <a:t>/jcr/repository/collaboration/</a:t>
            </a:r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79613"/>
            <a:ext cx="6094412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62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4716463"/>
            <a:ext cx="5276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Properties File</a:t>
            </a: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57213" y="1136650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You also define the name of the properties file.</a:t>
            </a: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339975"/>
            <a:ext cx="10574338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Portal Container WebApps</a:t>
            </a: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57213" y="1136650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You also define a long list of webapps that are part of the Portal Container.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Note that you can restrict the participation of webapps by using configuration profiles.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>
                <a:solidFill>
                  <a:srgbClr val="4C4C4C"/>
                </a:solidFill>
              </a:rPr>
              <a:t>The first webapp has the lowest priority, The last webapp has the highest priority.</a:t>
            </a:r>
            <a:endParaRPr lang="en-GB" sz="1800" b="1">
              <a:solidFill>
                <a:srgbClr val="4C4C4C"/>
              </a:solidFill>
            </a:endParaRP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11413"/>
            <a:ext cx="748982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Exercise: Portal Container</a:t>
            </a: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57213" y="1136650"/>
            <a:ext cx="100441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400" b="1" i="1">
                <a:solidFill>
                  <a:srgbClr val="4C4C4C"/>
                </a:solidFill>
              </a:rPr>
              <a:t>Open tomcat/lib/exo.platform.extension.config-3.0.0-GA.jar, unzip this file and analyze the configuration in …/platform/configuration.xml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400" b="1" i="1">
                <a:solidFill>
                  <a:srgbClr val="4C4C4C"/>
                </a:solidFill>
              </a:rPr>
              <a:t>In next chapter we learn how to add our custom webapp to this list.</a:t>
            </a: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CFFD87A-47C0-B44A-8A68-7EAC65777D59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37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Extension Mechanism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Problem</a:t>
            </a: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You should never modify the source code of the delivery of eXo Platform.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At each delivery of a new version you might have to re-do your modifcation.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This is not good practice.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And it‘s not allowed if you subscribe for support.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Solution: It‘s a lot better to plug your modifications from outside the source code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Listen carefully everthing about the Extension Mechanism.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It‘s a very important feature of eXo Platform.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884238" indent="-4572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de-DE" sz="3200" b="1" i="1">
                <a:solidFill>
                  <a:srgbClr val="4C4C4C"/>
                </a:solidFill>
              </a:rPr>
              <a:t>Goals</a:t>
            </a:r>
            <a:r>
              <a:rPr lang="de-DE" sz="2400" b="1" i="1">
                <a:solidFill>
                  <a:srgbClr val="4C4C4C"/>
                </a:solidFill>
              </a:rPr>
              <a:t>: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400" b="1" i="1">
                <a:solidFill>
                  <a:srgbClr val="4C4C4C"/>
                </a:solidFill>
              </a:rPr>
              <a:t>Define the priority of the war files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400" b="1" i="1">
                <a:solidFill>
                  <a:srgbClr val="4C4C4C"/>
                </a:solidFill>
              </a:rPr>
              <a:t>Define the priority of configurations that are in the war files.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400" b="1" i="1">
                <a:solidFill>
                  <a:srgbClr val="4C4C4C"/>
                </a:solidFill>
              </a:rPr>
              <a:t>Allow to override javascript, skin, and template files in a customized war. That means calling the http://my-host/</a:t>
            </a:r>
            <a:r>
              <a:rPr lang="de-DE" sz="2800" b="1" i="1" u="sng">
                <a:solidFill>
                  <a:srgbClr val="4C4C4C"/>
                </a:solidFill>
              </a:rPr>
              <a:t>portal</a:t>
            </a:r>
            <a:r>
              <a:rPr lang="de-DE" sz="2400" b="1" i="1">
                <a:solidFill>
                  <a:srgbClr val="4C4C4C"/>
                </a:solidFill>
              </a:rPr>
              <a:t>/any-file accesses in fact a file in any war that is not obligatory in the portal war.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400" b="1" i="1">
                <a:solidFill>
                  <a:srgbClr val="4C4C4C"/>
                </a:solidFill>
              </a:rPr>
              <a:t>Resources searched on the class path do also respect the same priorities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Folder Structure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About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Application configuration 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GateIn configuration 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Temp 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Data 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Log files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WebApps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WebApp structure</a:t>
            </a: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1065213"/>
            <a:ext cx="3214687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Extension Mechanism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Attention: The Extension Mechanism only concerns the priority and the order of these resources but not the order the application server loads the war. 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There is a war called „starter.war“ that manages this mecanism. This war file must be loaded in last position. In tomcat in order to load a war in last position, you must unzip it (the other war files must stay in the war format).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Unified Servlet Context (PortalContainerContext)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Examples: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1. You can overload the standard configurations by placing a different configuration in your customized war.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2. The resource http://localhost:8080/</a:t>
            </a:r>
            <a:r>
              <a:rPr lang="de-DE" sz="2800" b="1" i="1" u="sng">
                <a:solidFill>
                  <a:srgbClr val="4C4C4C"/>
                </a:solidFill>
              </a:rPr>
              <a:t>portal</a:t>
            </a:r>
            <a:r>
              <a:rPr lang="de-DE" sz="2800" b="1" i="1">
                <a:solidFill>
                  <a:srgbClr val="4C4C4C"/>
                </a:solidFill>
              </a:rPr>
              <a:t>/</a:t>
            </a:r>
            <a:r>
              <a:rPr lang="de-DE" sz="2400" b="1" i="1">
                <a:solidFill>
                  <a:srgbClr val="4C4C4C"/>
                </a:solidFill>
              </a:rPr>
              <a:t>css/my-skin.css can be located in the portal war file, but also in any other war file that you have defined, called for example „customizedWar“.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Unified Classloader</a:t>
            </a: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de-DE" sz="2800" b="1" i="1">
                <a:solidFill>
                  <a:srgbClr val="4C4C4C"/>
                </a:solidFill>
              </a:rPr>
              <a:t>Unified Classloader</a:t>
            </a: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Managed by the Unified Servlet Context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Only for resources, not for java classes.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Each time a resource is loaded (from the classpath), all libs in the war files of the unified servlet context classload are accessible.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The parent classloader of the application server (tomcat/lib) remains the parent classloader.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Extension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Customize eXo Platform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User Interface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Menu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Graphical style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ECM Templates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JSPs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Configuration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Services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2400" b="1" i="1">
                <a:solidFill>
                  <a:srgbClr val="4C4C4C"/>
                </a:solidFill>
              </a:rPr>
              <a:t>Portlets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424" indent="-255260" defTabSz="45660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en-GB" sz="2800" b="1" i="1" dirty="0">
                <a:solidFill>
                  <a:srgbClr val="333333"/>
                </a:solidFill>
                <a:ea typeface="MS Gothic" pitchFamily="49" charset="-128"/>
                <a:cs typeface="+mn-cs"/>
              </a:rPr>
              <a:t>Unified Servlet Context</a:t>
            </a:r>
            <a:endParaRPr lang="de-DE" sz="2000" b="1" i="1" dirty="0">
              <a:solidFill>
                <a:srgbClr val="4C4C4C"/>
              </a:solidFill>
              <a:ea typeface="MS Gothic" pitchFamily="49" charset="-128"/>
              <a:cs typeface="+mn-cs"/>
            </a:endParaRPr>
          </a:p>
          <a:p>
            <a:pPr marL="258424" indent="-255260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Requirements:</a:t>
            </a:r>
          </a:p>
          <a:p>
            <a:pPr marL="459778" indent="-456608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Create your own war file containing all customizations.</a:t>
            </a:r>
          </a:p>
          <a:p>
            <a:pPr marL="459778" indent="-456608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In the web.xml declare the listener: PortalContainerConfigOwner</a:t>
            </a:r>
          </a:p>
          <a:p>
            <a:pPr marL="459778" indent="-456608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Add the custom war file to the Unified Servlet Context by configuring the </a:t>
            </a:r>
            <a:r>
              <a:rPr lang="de-DE" sz="2000" b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org.exoplatform.container.definition.PortalContainerConfig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 component.  This component has to be configured in the RootContainer.  For that you add a special configuration jar file to the lib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folder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.</a:t>
            </a:r>
          </a:p>
          <a:p>
            <a:pPr marL="459778" indent="-456608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In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order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to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load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your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customExtension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war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before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the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starter.war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create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a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customExtension.xml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file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 in 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conf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/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catalina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/</a:t>
            </a:r>
            <a:r>
              <a:rPr lang="de-DE" sz="2000" b="1" i="1" dirty="0" err="1">
                <a:solidFill>
                  <a:srgbClr val="4C4C4C"/>
                </a:solidFill>
                <a:ea typeface="MS Gothic" pitchFamily="49" charset="-128"/>
                <a:cs typeface="+mn-cs"/>
              </a:rPr>
              <a:t>localhost</a:t>
            </a:r>
            <a:r>
              <a:rPr lang="de-DE" sz="2000" b="1" i="1" dirty="0">
                <a:solidFill>
                  <a:srgbClr val="4C4C4C"/>
                </a:solidFill>
                <a:ea typeface="MS Gothic" pitchFamily="49" charset="-128"/>
                <a:cs typeface="+mn-cs"/>
              </a:rPr>
              <a:t>/</a:t>
            </a:r>
          </a:p>
          <a:p>
            <a:pPr marL="258424" indent="-255260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endParaRPr lang="de-DE" sz="2000" b="1" i="1" dirty="0">
              <a:solidFill>
                <a:srgbClr val="4C4C4C"/>
              </a:solidFill>
              <a:ea typeface="MS Gothic" pitchFamily="49" charset="-128"/>
              <a:cs typeface="+mn-cs"/>
            </a:endParaRPr>
          </a:p>
          <a:p>
            <a:pPr marL="258424" indent="-255260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endParaRPr lang="de-DE" sz="2000" b="1" i="1" dirty="0">
              <a:solidFill>
                <a:srgbClr val="4C4C4C"/>
              </a:solidFill>
              <a:ea typeface="MS Gothic" pitchFamily="49" charset="-128"/>
              <a:cs typeface="+mn-cs"/>
            </a:endParaRPr>
          </a:p>
          <a:p>
            <a:pPr marL="258424" indent="-255260" defTabSz="45660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424" algn="l"/>
                <a:tab pos="715038" algn="l"/>
                <a:tab pos="1171641" algn="l"/>
                <a:tab pos="1628252" algn="l"/>
                <a:tab pos="2084862" algn="l"/>
                <a:tab pos="2541470" algn="l"/>
                <a:tab pos="2998079" algn="l"/>
                <a:tab pos="3454686" algn="l"/>
                <a:tab pos="3911293" algn="l"/>
                <a:tab pos="4367898" algn="l"/>
                <a:tab pos="4824510" algn="l"/>
                <a:tab pos="5281117" algn="l"/>
                <a:tab pos="5737728" algn="l"/>
                <a:tab pos="6194336" algn="l"/>
                <a:tab pos="6650943" algn="l"/>
                <a:tab pos="7107553" algn="l"/>
                <a:tab pos="7564159" algn="l"/>
                <a:tab pos="8020770" algn="l"/>
                <a:tab pos="8477375" algn="l"/>
                <a:tab pos="8933985" algn="l"/>
                <a:tab pos="9390593" algn="l"/>
              </a:tabLst>
              <a:defRPr/>
            </a:pPr>
            <a:endParaRPr lang="en-GB" sz="2000" b="1" i="1" dirty="0">
              <a:solidFill>
                <a:srgbClr val="4C4C4C"/>
              </a:solidFill>
              <a:ea typeface="MS Gothic" pitchFamily="4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Activation Jar</a:t>
            </a: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7175" indent="-254000" eaLnBrk="0"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7175" algn="l"/>
                <a:tab pos="714375" algn="l"/>
                <a:tab pos="1171575" algn="l"/>
                <a:tab pos="1627188" algn="l"/>
                <a:tab pos="2084388" algn="l"/>
                <a:tab pos="2541588" algn="l"/>
                <a:tab pos="2998788" algn="l"/>
                <a:tab pos="3454400" algn="l"/>
                <a:tab pos="3911600" algn="l"/>
                <a:tab pos="4368800" algn="l"/>
                <a:tab pos="4824413" algn="l"/>
                <a:tab pos="5281613" algn="l"/>
                <a:tab pos="5738813" algn="l"/>
                <a:tab pos="6194425" algn="l"/>
                <a:tab pos="6651625" algn="l"/>
                <a:tab pos="7108825" algn="l"/>
                <a:tab pos="7566025" algn="l"/>
                <a:tab pos="8021638" algn="l"/>
                <a:tab pos="8478838" algn="l"/>
                <a:tab pos="8936038" algn="l"/>
                <a:tab pos="939165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de-DE" sz="2800" b="1" i="1">
                <a:solidFill>
                  <a:srgbClr val="333333"/>
                </a:solidFill>
              </a:rPr>
              <a:t>Activation Jar</a:t>
            </a:r>
            <a:endParaRPr lang="de-DE" sz="20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de-DE" sz="2000" b="1" i="1">
                <a:solidFill>
                  <a:srgbClr val="4C4C4C"/>
                </a:solidFill>
              </a:rPr>
              <a:t>Requirements: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000" b="1" i="1">
                <a:solidFill>
                  <a:srgbClr val="4C4C4C"/>
                </a:solidFill>
              </a:rPr>
              <a:t> Create a folder „conf“ and create in that folder a „configuration.xml“.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</a:pPr>
            <a:r>
              <a:rPr lang="de-DE" sz="2000" b="1" i="1">
                <a:solidFill>
                  <a:srgbClr val="4C4C4C"/>
                </a:solidFill>
              </a:rPr>
              <a:t> The configuration xml contains a single external-component-plugin that adds a war to the PortalContainerConfig component.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de-DE" sz="20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de-DE" sz="20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0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Jar</a:t>
            </a: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fr-FR" sz="2000" b="1" i="1">
              <a:solidFill>
                <a:srgbClr val="4C4C4C"/>
              </a:solidFill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058863"/>
            <a:ext cx="9339262" cy="550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Extension Mechanism</a:t>
            </a: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eXo Services (=Knowledge, Collaboration)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For each eXo Extended Service (Marketing term!) there are one or several extension wars. These wars contain all necessary configurations and built-in components/services for the eXo Extended Service.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You must not touch these war files!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For your own configuration there is a file ...\gatein\conf for the most common configurations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... And a you are invited to create your own extension war file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500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Admin Tool Bar Config</a:t>
            </a:r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The original configuration of the Admin Tool Bar is in …\tomcat6-bundle\webapps\platform-extension\WEB-INF\conf\portal\portal\sharedlayout.xml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You can override it in your custom war. Place your customization in your-custom-war\WEB-INF\conf\portal\portal\sharedlayout.xml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In “</a:t>
            </a:r>
            <a:r>
              <a:rPr lang="en-GB" altLang="ja-JP" sz="2000" b="1">
                <a:solidFill>
                  <a:srgbClr val="4C4C4C"/>
                </a:solidFill>
              </a:rPr>
              <a:t>sharedlayout.xml</a:t>
            </a:r>
            <a:r>
              <a:rPr lang="de-DE" altLang="ja-JP" sz="2000" b="1">
                <a:solidFill>
                  <a:srgbClr val="4C4C4C"/>
                </a:solidFill>
              </a:rPr>
              <a:t>“ </a:t>
            </a:r>
            <a:r>
              <a:rPr lang="en-GB" altLang="ja-JP" sz="2000" b="1">
                <a:solidFill>
                  <a:srgbClr val="4C4C4C"/>
                </a:solidFill>
              </a:rPr>
              <a:t>you will find the definition of several portlets, in fact each entry in the Admin Tool Bar is a small portlet. The file configures the order of these entries in the tool bar.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Furthermore, there is a place holder for the site: &lt;site-body/&gt;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500">
              <a:solidFill>
                <a:srgbClr val="4C4C4C"/>
              </a:solidFill>
            </a:endParaRPr>
          </a:p>
        </p:txBody>
      </p:sp>
      <p:pic>
        <p:nvPicPr>
          <p:cNvPr id="1116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55725"/>
            <a:ext cx="10801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Admin Tool Bar Config</a:t>
            </a: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250825" y="1355725"/>
            <a:ext cx="10044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500" i="1">
              <a:solidFill>
                <a:srgbClr val="4C4C4C"/>
              </a:solidFill>
            </a:endParaRPr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55725"/>
            <a:ext cx="10801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6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555875"/>
            <a:ext cx="9518650" cy="35274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48485" name="Seta para cima 1"/>
          <p:cNvSpPr>
            <a:spLocks noChangeArrowheads="1"/>
          </p:cNvSpPr>
          <p:nvPr/>
        </p:nvSpPr>
        <p:spPr bwMode="auto">
          <a:xfrm>
            <a:off x="557213" y="1763713"/>
            <a:ext cx="269875" cy="792162"/>
          </a:xfrm>
          <a:prstGeom prst="upArrow">
            <a:avLst>
              <a:gd name="adj1" fmla="val 50000"/>
              <a:gd name="adj2" fmla="val 5009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321" tIns="45660" rIns="91321" bIns="45660"/>
          <a:lstStyle/>
          <a:p>
            <a:endParaRPr lang="fr-FR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Folder Structure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Folder Explanations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Data/jcr/lucene: index Lucene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Data/jcr/values: database values for each workspace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1065213"/>
            <a:ext cx="3214687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Admin Tool Bar Config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250825" y="1355725"/>
            <a:ext cx="10044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500" i="1">
              <a:solidFill>
                <a:srgbClr val="4C4C4C"/>
              </a:solidFill>
            </a:endParaRPr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55725"/>
            <a:ext cx="10801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532" name="Seta para cima 1"/>
          <p:cNvSpPr>
            <a:spLocks noChangeArrowheads="1"/>
          </p:cNvSpPr>
          <p:nvPr/>
        </p:nvSpPr>
        <p:spPr bwMode="auto">
          <a:xfrm>
            <a:off x="1565275" y="1763713"/>
            <a:ext cx="269875" cy="792162"/>
          </a:xfrm>
          <a:prstGeom prst="upArrow">
            <a:avLst>
              <a:gd name="adj1" fmla="val 50000"/>
              <a:gd name="adj2" fmla="val 5009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321" tIns="45660" rIns="91321" bIns="45660"/>
          <a:lstStyle/>
          <a:p>
            <a:endParaRPr lang="fr-FR"/>
          </a:p>
        </p:txBody>
      </p:sp>
      <p:sp>
        <p:nvSpPr>
          <p:cNvPr id="113670" name="Picture 2"/>
          <p:cNvSpPr>
            <a:spLocks noChangeAspect="1" noChangeArrowheads="1"/>
          </p:cNvSpPr>
          <p:nvPr/>
        </p:nvSpPr>
        <p:spPr bwMode="auto">
          <a:xfrm>
            <a:off x="387350" y="2700338"/>
            <a:ext cx="88646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17" tIns="45708" rIns="91417" bIns="45708"/>
          <a:lstStyle/>
          <a:p>
            <a:pPr defTabSz="455497">
              <a:defRPr/>
            </a:pP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2843213"/>
            <a:ext cx="10496550" cy="2665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 : How to use Maven offline</a:t>
            </a: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400" b="1">
                <a:solidFill>
                  <a:srgbClr val="333333"/>
                </a:solidFill>
              </a:rPr>
              <a:t>Replace a configuration file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Open a shell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Open the project file “…/exercises/custom-extension/1-project“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Execute “</a:t>
            </a:r>
            <a:r>
              <a:rPr lang="en-GB" altLang="ja-JP" sz="2000" b="1">
                <a:solidFill>
                  <a:srgbClr val="4C4C4C"/>
                </a:solidFill>
              </a:rPr>
              <a:t>mvn clean</a:t>
            </a:r>
            <a:r>
              <a:rPr lang="en-GB" sz="2000" b="1">
                <a:solidFill>
                  <a:srgbClr val="4C4C4C"/>
                </a:solidFill>
              </a:rPr>
              <a:t>”</a:t>
            </a:r>
            <a:r>
              <a:rPr lang="en-GB" altLang="ja-JP" sz="2000" b="1">
                <a:solidFill>
                  <a:srgbClr val="4C4C4C"/>
                </a:solidFill>
              </a:rPr>
              <a:t> in the shell – there will be errors (if you are online), otherwise there will be downloads, you should stop the execution after the first download)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Copy maven-repository.zip to §HOME/$username/.m2/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Delete the existing folder named “repository”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Unzip maven-repository.zip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Execute “</a:t>
            </a:r>
            <a:r>
              <a:rPr lang="en-GB" altLang="ja-JP" sz="2000" b="1">
                <a:solidFill>
                  <a:srgbClr val="4C4C4C"/>
                </a:solidFill>
              </a:rPr>
              <a:t>mvn clean</a:t>
            </a:r>
            <a:r>
              <a:rPr lang="en-GB" sz="2000" b="1">
                <a:solidFill>
                  <a:srgbClr val="4C4C4C"/>
                </a:solidFill>
              </a:rPr>
              <a:t>”</a:t>
            </a:r>
            <a:r>
              <a:rPr lang="en-GB" altLang="ja-JP" sz="2000" b="1">
                <a:solidFill>
                  <a:srgbClr val="4C4C4C"/>
                </a:solidFill>
              </a:rPr>
              <a:t> in the shell – no more errors, because the deliverd repository is used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 – Custom Extension: 1/3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87375" y="1355725"/>
            <a:ext cx="10044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Open exercise …/custom-extension/</a:t>
            </a: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Change the order of the portlets in the Admin Tool Bar</a:t>
            </a:r>
            <a:br>
              <a:rPr lang="en-GB" sz="2000" b="1">
                <a:solidFill>
                  <a:srgbClr val="4C4C4C"/>
                </a:solidFill>
              </a:rPr>
            </a:br>
            <a:r>
              <a:rPr lang="en-GB" sz="2000" b="1">
                <a:solidFill>
                  <a:srgbClr val="4C4C4C"/>
                </a:solidFill>
              </a:rPr>
              <a:t>…/1-project\war\src\main\webapp\WEB-INF\conf\portal\portal\sharedLayout.xml</a:t>
            </a: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In order to be faster, integrate exercises the next two exercises before compiling and starting eXo </a:t>
            </a: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500">
              <a:solidFill>
                <a:srgbClr val="4C4C4C"/>
              </a:solidFill>
            </a:endParaRP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55725"/>
            <a:ext cx="10801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 – Custom Extension: 2/3</a:t>
            </a: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7938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4254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indent="0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r>
              <a:rPr lang="en-GB" sz="2800" b="1">
                <a:solidFill>
                  <a:srgbClr val="4C4C4C"/>
                </a:solidFill>
              </a:rPr>
              <a:t>Override a jsp file</a:t>
            </a:r>
          </a:p>
          <a:p>
            <a:pPr lvl="1" indent="0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In the same project folder: …/custom-extension/1-project/war/src/main/webapp</a:t>
            </a:r>
          </a:p>
          <a:p>
            <a:pPr lvl="1" indent="0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Create your own version of the jsp file</a:t>
            </a:r>
            <a:br>
              <a:rPr lang="en-GB" sz="2000" b="1">
                <a:solidFill>
                  <a:srgbClr val="4C4C4C"/>
                </a:solidFill>
              </a:rPr>
            </a:br>
            <a:r>
              <a:rPr lang="en-GB" sz="2000" b="1">
                <a:solidFill>
                  <a:srgbClr val="4C4C4C"/>
                </a:solidFill>
              </a:rPr>
              <a:t>…webapp\portal\login\jsp\login.jsp</a:t>
            </a:r>
            <a:br>
              <a:rPr lang="en-GB" sz="2000" b="1">
                <a:solidFill>
                  <a:srgbClr val="4C4C4C"/>
                </a:solidFill>
              </a:rPr>
            </a:br>
            <a:endParaRPr lang="en-GB" sz="2000" b="1">
              <a:solidFill>
                <a:srgbClr val="4C4C4C"/>
              </a:solidFill>
            </a:endParaRPr>
          </a:p>
          <a:p>
            <a:pPr lvl="1" indent="0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You have to copy login.jsp to the exact same position in your bike-extension.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Exercise – Custom Extension: 3/3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400" b="1">
                <a:solidFill>
                  <a:srgbClr val="4C4C4C"/>
                </a:solidFill>
              </a:rPr>
              <a:t>Add a language in a configuration file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Copy </a:t>
            </a:r>
            <a:br>
              <a:rPr lang="en-GB" sz="2000" b="1">
                <a:solidFill>
                  <a:srgbClr val="4C4C4C"/>
                </a:solidFill>
              </a:rPr>
            </a:br>
            <a:r>
              <a:rPr lang="en-GB" sz="2000" b="1">
                <a:solidFill>
                  <a:srgbClr val="4C4C4C"/>
                </a:solidFill>
              </a:rPr>
              <a:t> ...tomcat\webapps\portal\WEB-INF\conf\common\locales-config.xml </a:t>
            </a:r>
            <a:br>
              <a:rPr lang="en-GB" sz="2000" b="1">
                <a:solidFill>
                  <a:srgbClr val="4C4C4C"/>
                </a:solidFill>
              </a:rPr>
            </a:br>
            <a:r>
              <a:rPr lang="en-GB" sz="2000" b="1">
                <a:solidFill>
                  <a:srgbClr val="4C4C4C"/>
                </a:solidFill>
              </a:rPr>
              <a:t>to exact</a:t>
            </a:r>
            <a:br>
              <a:rPr lang="en-GB" sz="2000" b="1">
                <a:solidFill>
                  <a:srgbClr val="4C4C4C"/>
                </a:solidFill>
              </a:rPr>
            </a:br>
            <a:r>
              <a:rPr lang="en-GB" sz="2000" b="1">
                <a:solidFill>
                  <a:srgbClr val="4C4C4C"/>
                </a:solidFill>
              </a:rPr>
              <a:t>…src\main\webapp\WEB-INF\conf\common\locales-config.xml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Add Afrikaans language (“</a:t>
            </a:r>
            <a:r>
              <a:rPr lang="en-GB" altLang="ja-JP" sz="2000" b="1">
                <a:solidFill>
                  <a:srgbClr val="4C4C4C"/>
                </a:solidFill>
              </a:rPr>
              <a:t>af</a:t>
            </a:r>
            <a:r>
              <a:rPr lang="de-DE" altLang="ja-JP" sz="2000" b="1">
                <a:solidFill>
                  <a:srgbClr val="4C4C4C"/>
                </a:solidFill>
              </a:rPr>
              <a:t>“</a:t>
            </a:r>
            <a:r>
              <a:rPr lang="en-GB" altLang="ja-JP" sz="2000" b="1">
                <a:solidFill>
                  <a:srgbClr val="4C4C4C"/>
                </a:solidFill>
              </a:rPr>
              <a:t>) to locales-config.xml 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Open …\exercises/custom-extension/1-project and execute </a:t>
            </a:r>
            <a:r>
              <a:rPr lang="ja-JP" altLang="en-GB" sz="2000" b="1">
                <a:solidFill>
                  <a:srgbClr val="4C4C4C"/>
                </a:solidFill>
              </a:rPr>
              <a:t>“</a:t>
            </a:r>
            <a:r>
              <a:rPr lang="en-GB" altLang="ja-JP" sz="2000" b="1">
                <a:solidFill>
                  <a:srgbClr val="4C4C4C"/>
                </a:solidFill>
              </a:rPr>
              <a:t>mvn clean install</a:t>
            </a:r>
            <a:r>
              <a:rPr lang="ja-JP" altLang="en-GB" sz="2000" b="1">
                <a:solidFill>
                  <a:srgbClr val="4C4C4C"/>
                </a:solidFill>
              </a:rPr>
              <a:t>”</a:t>
            </a:r>
            <a:endParaRPr lang="en-GB" altLang="ja-JP" sz="2000" b="1">
              <a:solidFill>
                <a:srgbClr val="4C4C4C"/>
              </a:solidFill>
            </a:endParaRP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Take a clean tomcat of eXo Platform. Take a clean tomcat of eXo Platform. Copy the compiled war (…\ 1-project\war\target\bike-extension.war) to the webapps folder.</a:t>
            </a: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Copy the compiled jar (…\1-project\config\target) file to the tomcat/lib folder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 Start eXo. Click on change language and you should see Afrikaans in the list.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Extra-Exercise: Rename the extension</a:t>
            </a:r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All your extensions are called “</a:t>
            </a:r>
            <a:r>
              <a:rPr lang="en-GB" altLang="ja-JP" sz="2000" b="1">
                <a:solidFill>
                  <a:srgbClr val="4C4C4C"/>
                </a:solidFill>
              </a:rPr>
              <a:t>bike-extension”. Let</a:t>
            </a:r>
            <a:r>
              <a:rPr lang="de-DE" sz="2000" b="1">
                <a:solidFill>
                  <a:srgbClr val="4C4C4C"/>
                </a:solidFill>
              </a:rPr>
              <a:t>‘</a:t>
            </a:r>
            <a:r>
              <a:rPr lang="en-GB" altLang="ja-JP" sz="2000" b="1">
                <a:solidFill>
                  <a:srgbClr val="4C4C4C"/>
                </a:solidFill>
              </a:rPr>
              <a:t>s rename it to “kiwi-extension</a:t>
            </a:r>
            <a:r>
              <a:rPr lang="de-DE" altLang="ja-JP" sz="2000" b="1">
                <a:solidFill>
                  <a:srgbClr val="4C4C4C"/>
                </a:solidFill>
              </a:rPr>
              <a:t>“</a:t>
            </a:r>
            <a:r>
              <a:rPr lang="en-GB" altLang="ja-JP" sz="2000" b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Make a copy of folder …/exercises/custom-extension/2-solution, name the copy “</a:t>
            </a:r>
            <a:r>
              <a:rPr lang="en-GB" altLang="ja-JP" sz="2000" b="1">
                <a:solidFill>
                  <a:srgbClr val="4C4C4C"/>
                </a:solidFill>
              </a:rPr>
              <a:t>kiwi-extension</a:t>
            </a:r>
            <a:r>
              <a:rPr lang="de-DE" altLang="ja-JP" sz="2000" b="1">
                <a:solidFill>
                  <a:srgbClr val="4C4C4C"/>
                </a:solidFill>
              </a:rPr>
              <a:t>“.</a:t>
            </a:r>
            <a:endParaRPr lang="en-GB" altLang="ja-JP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Replace “</a:t>
            </a:r>
            <a:r>
              <a:rPr lang="en-GB" altLang="ja-JP" sz="2000" b="1">
                <a:solidFill>
                  <a:srgbClr val="4C4C4C"/>
                </a:solidFill>
              </a:rPr>
              <a:t>bike-extension” by “kiwi-extension” in: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myExtensionProject\war\pom.xml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myExtensionProject\war\src\main\webapp\WEB-INF\web.xml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myExtensionProject\config\src\main\resources\conf\configuration.xml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 b="1">
                <a:solidFill>
                  <a:srgbClr val="4C4C4C"/>
                </a:solidFill>
              </a:rPr>
              <a:t>Execute mvn clean install and try it on a clean eXo Platform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 u="sng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5633E84-1BCC-264D-A032-EFBA3C033263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56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Configuration Priorities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Priorities</a:t>
            </a: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  <a:defRPr/>
            </a:pPr>
            <a:r>
              <a:rPr lang="en-GB" sz="2000" b="1" dirty="0">
                <a:solidFill>
                  <a:srgbClr val="4C4C4C"/>
                </a:solidFill>
              </a:rPr>
              <a:t>Root Container:</a:t>
            </a:r>
          </a:p>
          <a:p>
            <a:pPr marL="884012" lvl="1" indent="-457086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defRPr/>
            </a:pPr>
            <a:r>
              <a:rPr lang="en-GB" sz="2000" b="1" dirty="0">
                <a:solidFill>
                  <a:srgbClr val="4C4C4C"/>
                </a:solidFill>
              </a:rPr>
              <a:t>Default configuration in jar files: …/</a:t>
            </a:r>
            <a:r>
              <a:rPr lang="en-GB" sz="2000" b="1" dirty="0" err="1">
                <a:solidFill>
                  <a:srgbClr val="4C4C4C"/>
                </a:solidFill>
              </a:rPr>
              <a:t>conf</a:t>
            </a:r>
            <a:r>
              <a:rPr lang="en-GB" sz="2000" b="1" dirty="0">
                <a:solidFill>
                  <a:srgbClr val="4C4C4C"/>
                </a:solidFill>
              </a:rPr>
              <a:t>/</a:t>
            </a:r>
            <a:r>
              <a:rPr lang="en-GB" sz="2000" b="1" dirty="0" err="1">
                <a:solidFill>
                  <a:srgbClr val="4C4C4C"/>
                </a:solidFill>
              </a:rPr>
              <a:t>configuration.xml</a:t>
            </a:r>
            <a:endParaRPr lang="en-GB" sz="2000" b="1" dirty="0">
              <a:solidFill>
                <a:srgbClr val="4C4C4C"/>
              </a:solidFill>
            </a:endParaRPr>
          </a:p>
          <a:p>
            <a:pPr marL="884012" lvl="1" indent="-457086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defRPr/>
            </a:pPr>
            <a:r>
              <a:rPr lang="en-GB" sz="2000" b="1" dirty="0">
                <a:solidFill>
                  <a:srgbClr val="4C4C4C"/>
                </a:solidFill>
              </a:rPr>
              <a:t>External Configuration: …\tomcat\</a:t>
            </a:r>
            <a:r>
              <a:rPr lang="en-GB" sz="2000" b="1" dirty="0" err="1">
                <a:solidFill>
                  <a:srgbClr val="4C4C4C"/>
                </a:solidFill>
              </a:rPr>
              <a:t>gatein</a:t>
            </a:r>
            <a:r>
              <a:rPr lang="en-GB" sz="2000" b="1" dirty="0">
                <a:solidFill>
                  <a:srgbClr val="4C4C4C"/>
                </a:solidFill>
              </a:rPr>
              <a:t>\</a:t>
            </a:r>
            <a:r>
              <a:rPr lang="en-GB" sz="2000" b="1" dirty="0" err="1">
                <a:solidFill>
                  <a:srgbClr val="4C4C4C"/>
                </a:solidFill>
              </a:rPr>
              <a:t>conf</a:t>
            </a:r>
            <a:r>
              <a:rPr lang="en-GB" sz="2000" b="1" dirty="0">
                <a:solidFill>
                  <a:srgbClr val="4C4C4C"/>
                </a:solidFill>
              </a:rPr>
              <a:t>\</a:t>
            </a:r>
            <a:r>
              <a:rPr lang="en-GB" sz="2000" b="1" dirty="0" err="1">
                <a:solidFill>
                  <a:srgbClr val="4C4C4C"/>
                </a:solidFill>
              </a:rPr>
              <a:t>configuration.xml</a:t>
            </a:r>
            <a:endParaRPr lang="en-GB" sz="2000" b="1" dirty="0">
              <a:solidFill>
                <a:srgbClr val="4C4C4C"/>
              </a:solidFill>
            </a:endParaRPr>
          </a:p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defRPr/>
            </a:pPr>
            <a:endParaRPr lang="en-GB" sz="2000" b="1" dirty="0">
              <a:solidFill>
                <a:srgbClr val="4C4C4C"/>
              </a:solidFill>
            </a:endParaRPr>
          </a:p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  <a:defRPr/>
            </a:pPr>
            <a:r>
              <a:rPr lang="en-GB" sz="2000" b="1" dirty="0">
                <a:solidFill>
                  <a:srgbClr val="4C4C4C"/>
                </a:solidFill>
              </a:rPr>
              <a:t>The Portal Container inherits the Root Container configuration</a:t>
            </a:r>
          </a:p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  <a:defRPr/>
            </a:pPr>
            <a:endParaRPr lang="en-GB" sz="2000" b="1" dirty="0">
              <a:solidFill>
                <a:srgbClr val="4C4C4C"/>
              </a:solidFill>
            </a:endParaRPr>
          </a:p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  <a:defRPr/>
            </a:pPr>
            <a:r>
              <a:rPr lang="en-GB" sz="2000" b="1" dirty="0">
                <a:solidFill>
                  <a:srgbClr val="4C4C4C"/>
                </a:solidFill>
              </a:rPr>
              <a:t>Portal Container Configuration:</a:t>
            </a:r>
          </a:p>
          <a:p>
            <a:pPr marL="884012" lvl="1" indent="-457086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defRPr/>
            </a:pPr>
            <a:r>
              <a:rPr lang="en-GB" sz="2000" b="1" dirty="0">
                <a:solidFill>
                  <a:srgbClr val="4C4C4C"/>
                </a:solidFill>
              </a:rPr>
              <a:t>Default configuration in jar files: …/</a:t>
            </a:r>
            <a:r>
              <a:rPr lang="en-GB" sz="2000" b="1" dirty="0" err="1">
                <a:solidFill>
                  <a:srgbClr val="4C4C4C"/>
                </a:solidFill>
              </a:rPr>
              <a:t>conf</a:t>
            </a:r>
            <a:r>
              <a:rPr lang="en-GB" sz="2000" b="1" dirty="0">
                <a:solidFill>
                  <a:srgbClr val="4C4C4C"/>
                </a:solidFill>
              </a:rPr>
              <a:t>/</a:t>
            </a:r>
            <a:r>
              <a:rPr lang="en-GB" sz="2000" b="1" dirty="0">
                <a:solidFill>
                  <a:srgbClr val="FF0000"/>
                </a:solidFill>
              </a:rPr>
              <a:t>portal</a:t>
            </a:r>
            <a:r>
              <a:rPr lang="en-GB" sz="2000" b="1" dirty="0">
                <a:solidFill>
                  <a:srgbClr val="4C4C4C"/>
                </a:solidFill>
              </a:rPr>
              <a:t>/</a:t>
            </a:r>
            <a:r>
              <a:rPr lang="en-GB" sz="2000" b="1" dirty="0" err="1">
                <a:solidFill>
                  <a:srgbClr val="4C4C4C"/>
                </a:solidFill>
              </a:rPr>
              <a:t>configuration.xml</a:t>
            </a:r>
            <a:endParaRPr lang="en-GB" sz="2000" b="1" dirty="0">
              <a:solidFill>
                <a:srgbClr val="4C4C4C"/>
              </a:solidFill>
            </a:endParaRPr>
          </a:p>
          <a:p>
            <a:pPr marL="884012" lvl="1" indent="-457086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defRPr/>
            </a:pPr>
            <a:r>
              <a:rPr lang="en-GB" sz="2000" b="1" dirty="0" err="1">
                <a:solidFill>
                  <a:srgbClr val="4C4C4C"/>
                </a:solidFill>
              </a:rPr>
              <a:t>Webapp</a:t>
            </a:r>
            <a:r>
              <a:rPr lang="en-GB" sz="2000" b="1" dirty="0">
                <a:solidFill>
                  <a:srgbClr val="4C4C4C"/>
                </a:solidFill>
              </a:rPr>
              <a:t> configuration: /WEB-INF/</a:t>
            </a:r>
            <a:r>
              <a:rPr lang="en-GB" sz="2000" b="1" dirty="0" err="1">
                <a:solidFill>
                  <a:srgbClr val="4C4C4C"/>
                </a:solidFill>
              </a:rPr>
              <a:t>conf</a:t>
            </a:r>
            <a:r>
              <a:rPr lang="en-GB" sz="2000" b="1" dirty="0">
                <a:solidFill>
                  <a:srgbClr val="4C4C4C"/>
                </a:solidFill>
              </a:rPr>
              <a:t>/</a:t>
            </a:r>
            <a:r>
              <a:rPr lang="en-GB" sz="2000" b="1" dirty="0" err="1">
                <a:solidFill>
                  <a:srgbClr val="4C4C4C"/>
                </a:solidFill>
              </a:rPr>
              <a:t>configuration.xml</a:t>
            </a:r>
            <a:endParaRPr lang="en-GB" sz="2000" b="1" dirty="0">
              <a:solidFill>
                <a:srgbClr val="4C4C4C"/>
              </a:solidFill>
            </a:endParaRPr>
          </a:p>
          <a:p>
            <a:pPr marL="884012" lvl="1" indent="-457086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rabicPeriod"/>
              <a:defRPr/>
            </a:pPr>
            <a:r>
              <a:rPr lang="en-GB" sz="2000" b="1" dirty="0">
                <a:solidFill>
                  <a:srgbClr val="4C4C4C"/>
                </a:solidFill>
              </a:rPr>
              <a:t>External Configuration: …\tomcat\</a:t>
            </a:r>
            <a:r>
              <a:rPr lang="en-GB" sz="2000" b="1" dirty="0" err="1">
                <a:solidFill>
                  <a:srgbClr val="4C4C4C"/>
                </a:solidFill>
              </a:rPr>
              <a:t>gatein</a:t>
            </a:r>
            <a:r>
              <a:rPr lang="en-GB" sz="2000" b="1" dirty="0">
                <a:solidFill>
                  <a:srgbClr val="4C4C4C"/>
                </a:solidFill>
              </a:rPr>
              <a:t>\</a:t>
            </a:r>
            <a:r>
              <a:rPr lang="en-GB" sz="2000" b="1" dirty="0" err="1">
                <a:solidFill>
                  <a:srgbClr val="4C4C4C"/>
                </a:solidFill>
              </a:rPr>
              <a:t>conf</a:t>
            </a:r>
            <a:r>
              <a:rPr lang="en-GB" sz="2000" b="1" dirty="0">
                <a:solidFill>
                  <a:srgbClr val="4C4C4C"/>
                </a:solidFill>
              </a:rPr>
              <a:t>\portal/&lt;portal-name&gt;/</a:t>
            </a:r>
            <a:r>
              <a:rPr lang="en-GB" sz="2000" b="1" dirty="0" err="1">
                <a:solidFill>
                  <a:srgbClr val="4C4C4C"/>
                </a:solidFill>
              </a:rPr>
              <a:t>configuration.xml</a:t>
            </a:r>
            <a:endParaRPr lang="en-GB" sz="2000" b="1" dirty="0">
              <a:solidFill>
                <a:srgbClr val="4C4C4C"/>
              </a:solidFill>
            </a:endParaRPr>
          </a:p>
          <a:p>
            <a:pPr lvl="1"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Arial" charset="0"/>
              <a:buAutoNum type="arabicPeriod"/>
              <a:defRPr/>
            </a:pPr>
            <a:endParaRPr lang="en-GB" sz="2000" b="1" dirty="0">
              <a:solidFill>
                <a:srgbClr val="4C4C4C"/>
              </a:solidFill>
            </a:endParaRPr>
          </a:p>
          <a:p>
            <a:pPr defTabSz="455497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  <a:defRPr/>
            </a:pPr>
            <a:endParaRPr lang="en-GB" sz="12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5DDD440-F0E5-6349-B1F1-33EF3D553891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58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External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Configuration Folder</a:t>
            </a:r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Central Configuration folder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...\tomcat\gatein\conf\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In this folder (and subfolders) you can override any (previous/default) configuration.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Also called </a:t>
            </a:r>
            <a:r>
              <a:rPr lang="ja-JP" altLang="en-GB" sz="2400" b="1" i="1">
                <a:solidFill>
                  <a:srgbClr val="4C4C4C"/>
                </a:solidFill>
              </a:rPr>
              <a:t>“</a:t>
            </a:r>
            <a:r>
              <a:rPr lang="en-GB" altLang="ja-JP" sz="2400" b="1" i="1">
                <a:solidFill>
                  <a:srgbClr val="4C4C4C"/>
                </a:solidFill>
              </a:rPr>
              <a:t>external configuration</a:t>
            </a:r>
            <a:r>
              <a:rPr lang="ja-JP" altLang="en-GB" sz="2400" b="1" i="1">
                <a:solidFill>
                  <a:srgbClr val="4C4C4C"/>
                </a:solidFill>
              </a:rPr>
              <a:t>”</a:t>
            </a:r>
            <a:r>
              <a:rPr lang="en-GB" altLang="ja-JP" sz="2400" b="1" i="1">
                <a:solidFill>
                  <a:srgbClr val="4C4C4C"/>
                </a:solidFill>
              </a:rPr>
              <a:t>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You can do both: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Replacing configuration </a:t>
            </a:r>
            <a:r>
              <a:rPr lang="en-GB" sz="2400" b="1" i="1">
                <a:solidFill>
                  <a:srgbClr val="FF0000"/>
                </a:solidFill>
              </a:rPr>
              <a:t>files </a:t>
            </a:r>
            <a:r>
              <a:rPr lang="en-GB" sz="2400" b="1" i="1">
                <a:solidFill>
                  <a:srgbClr val="4C4C4C"/>
                </a:solidFill>
              </a:rPr>
              <a:t>by using the exact same path and name.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Import new configurations (use a different path and name for the file!) </a:t>
            </a:r>
          </a:p>
          <a:p>
            <a:pPr lvl="1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Folder Structure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WebApp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WEB-INF/classes/locale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WEB-INF/conf</a:t>
            </a: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WEB-INF/conf/configuration.xml</a:t>
            </a: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993775"/>
            <a:ext cx="2776537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422650"/>
            <a:ext cx="24669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External Configuration</a:t>
            </a:r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For the root container: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…\tomcat\gatein\conf\configuration.xml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For eXo Platform there is one import in the root container configuration. The configuration is imported from a jar file: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endParaRPr lang="en-GB" sz="2800" b="1" i="1">
              <a:solidFill>
                <a:srgbClr val="333333"/>
              </a:solidFill>
            </a:endParaRPr>
          </a:p>
          <a:p>
            <a:pPr eaLnBrk="1" hangingPunct="1">
              <a:lnSpc>
                <a:spcPct val="92000"/>
              </a:lnSpc>
              <a:spcAft>
                <a:spcPts val="1425"/>
              </a:spcAft>
              <a:buSzPct val="70000"/>
            </a:pPr>
            <a:r>
              <a:rPr lang="en-GB" sz="2800" b="1" i="1">
                <a:solidFill>
                  <a:srgbClr val="333333"/>
                </a:solidFill>
              </a:rPr>
              <a:t>For portal containers: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…\tomcat\gatein\conf\portal\portal\configuration.xml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Overriding configuration files:</a:t>
            </a:r>
            <a:br>
              <a:rPr lang="en-GB" sz="2400" b="1" i="1">
                <a:solidFill>
                  <a:srgbClr val="4C4C4C"/>
                </a:solidFill>
              </a:rPr>
            </a:br>
            <a:r>
              <a:rPr lang="en-GB" sz="2400" b="1" i="1">
                <a:solidFill>
                  <a:srgbClr val="4C4C4C"/>
                </a:solidFill>
              </a:rPr>
              <a:t>…\tomcat\gatein\conf\portal\portal\any-conf-file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4C4C4C"/>
              </a:solidFill>
            </a:endParaRPr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87675"/>
            <a:ext cx="81422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</a:rPr>
              <a:t>Customizations and Extensions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A1680CD-16EA-6648-A2E5-CBFEF878337B}" type="slidenum">
              <a:rPr lang="en-GB" sz="15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7</a:t>
            </a:fld>
            <a:endParaRPr lang="en-GB" sz="1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800">
                <a:solidFill>
                  <a:srgbClr val="FFFFFF"/>
                </a:solidFill>
                <a:cs typeface="Angsana New" charset="0"/>
              </a:rPr>
              <a:t>	Service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 Configuration – Introduction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Nearly everything could be considered a service!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 b="1">
                <a:solidFill>
                  <a:srgbClr val="4C4C4C"/>
                </a:solidFill>
              </a:rPr>
              <a:t>Look into the lib folder: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000" b="1">
              <a:solidFill>
                <a:srgbClr val="4C4C4C"/>
              </a:solidFill>
            </a:endParaRP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51038"/>
            <a:ext cx="7056438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>
                <a:solidFill>
                  <a:srgbClr val="FFA300"/>
                </a:solidFill>
              </a:rPr>
              <a:t>Services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79438" y="1136650"/>
            <a:ext cx="100441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658813" indent="-255588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555625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5556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3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In that lib folder</a:t>
            </a:r>
            <a:r>
              <a:rPr lang="en-GB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 you find services for databases, caching, ldap and ftp:</a:t>
            </a:r>
          </a:p>
          <a:p>
            <a:pPr lvl="2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exo.core.component.database-x.y.z.jar</a:t>
            </a:r>
          </a:p>
          <a:p>
            <a:pPr lvl="2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exo.kernel.component.cache-x.y.z.jar</a:t>
            </a:r>
          </a:p>
          <a:p>
            <a:pPr lvl="2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exo.core.component.organization.ldap-x.y.z.jar</a:t>
            </a:r>
          </a:p>
          <a:p>
            <a:pPr lvl="2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exo.jcr.component.ftp-x.y.z.jar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Of course, there are many more services, in fact a lot of the jar files are services.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A service can have a configuration. This default configuration is delivered in the jar file.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The default configuration is in the jar file in the /conf or /conf/portal directory. in a file named configuration.xml.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2000">
                <a:solidFill>
                  <a:srgbClr val="000000"/>
                </a:solidFill>
                <a:latin typeface="Helvetica Neue Light" charset="0"/>
                <a:sym typeface="Helvetica Neue Light" charset="0"/>
              </a:rPr>
              <a:t>In order to reduce hidden configurations, eXo does not use default configurations.</a:t>
            </a:r>
            <a:endParaRPr lang="en-GB" sz="2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9_Office Theme">
  <a:themeElements>
    <a:clrScheme name="49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9_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9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17169</TotalTime>
  <Words>2861</Words>
  <Application>Microsoft Macintosh PowerPoint</Application>
  <PresentationFormat>Personnalisé</PresentationFormat>
  <Paragraphs>479</Paragraphs>
  <Slides>61</Slides>
  <Notes>61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61</vt:i4>
      </vt:variant>
    </vt:vector>
  </HeadingPairs>
  <TitlesOfParts>
    <vt:vector size="79" baseType="lpstr">
      <vt:lpstr>Arial</vt:lpstr>
      <vt:lpstr>MS Gothic</vt:lpstr>
      <vt:lpstr>Symbol</vt:lpstr>
      <vt:lpstr>Wingdings</vt:lpstr>
      <vt:lpstr>Times New Roman</vt:lpstr>
      <vt:lpstr>MS PGothic</vt:lpstr>
      <vt:lpstr>ＭＳ Ｐゴシック</vt:lpstr>
      <vt:lpstr>Segoe UI</vt:lpstr>
      <vt:lpstr>Angsana New</vt:lpstr>
      <vt:lpstr>Helvetica Neue Light</vt:lpstr>
      <vt:lpstr>ヒラギノ角ゴ ProN W3</vt:lpstr>
      <vt:lpstr>eXo-powerpoint-template</vt:lpstr>
      <vt:lpstr>1_Office Theme</vt:lpstr>
      <vt:lpstr>2_Office Theme</vt:lpstr>
      <vt:lpstr>3_Office Theme</vt:lpstr>
      <vt:lpstr>49_Office Theme</vt:lpstr>
      <vt:lpstr>5_Office Theme</vt:lpstr>
      <vt:lpstr>8_Office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LiteOS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exo</cp:lastModifiedBy>
  <cp:revision>425</cp:revision>
  <dcterms:created xsi:type="dcterms:W3CDTF">2010-05-18T17:43:04Z</dcterms:created>
  <dcterms:modified xsi:type="dcterms:W3CDTF">2012-03-05T06:09:56Z</dcterms:modified>
</cp:coreProperties>
</file>