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  <p:sldMasterId id="2147483821" r:id="rId4"/>
  </p:sldMasterIdLst>
  <p:notesMasterIdLst>
    <p:notesMasterId r:id="rId37"/>
  </p:notesMasterIdLst>
  <p:sldIdLst>
    <p:sldId id="256" r:id="rId5"/>
    <p:sldId id="304" r:id="rId6"/>
    <p:sldId id="268" r:id="rId7"/>
    <p:sldId id="302" r:id="rId8"/>
    <p:sldId id="288" r:id="rId9"/>
    <p:sldId id="275" r:id="rId10"/>
    <p:sldId id="283" r:id="rId11"/>
    <p:sldId id="272" r:id="rId12"/>
    <p:sldId id="289" r:id="rId13"/>
    <p:sldId id="303" r:id="rId14"/>
    <p:sldId id="274" r:id="rId15"/>
    <p:sldId id="284" r:id="rId16"/>
    <p:sldId id="301" r:id="rId17"/>
    <p:sldId id="285" r:id="rId18"/>
    <p:sldId id="286" r:id="rId19"/>
    <p:sldId id="287" r:id="rId20"/>
    <p:sldId id="300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71" r:id="rId30"/>
    <p:sldId id="276" r:id="rId31"/>
    <p:sldId id="277" r:id="rId32"/>
    <p:sldId id="279" r:id="rId33"/>
    <p:sldId id="280" r:id="rId34"/>
    <p:sldId id="282" r:id="rId35"/>
    <p:sldId id="278" r:id="rId36"/>
  </p:sldIdLst>
  <p:sldSz cx="11160125" cy="7559675"/>
  <p:notesSz cx="7772400" cy="10058400"/>
  <p:defaultTextStyle>
    <a:defPPr>
      <a:defRPr lang="en-GB"/>
    </a:defPPr>
    <a:lvl1pPr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791" indent="-214277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654" indent="-209514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518" indent="-212689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382" indent="-211102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5612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2736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199858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6980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83" autoAdjust="0"/>
  </p:normalViewPr>
  <p:slideViewPr>
    <p:cSldViewPr>
      <p:cViewPr varScale="1">
        <p:scale>
          <a:sx n="77" d="100"/>
          <a:sy n="77" d="100"/>
        </p:scale>
        <p:origin x="-1520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25299" indent="-37468177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2808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9928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052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5612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80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27290" indent="-37470144"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14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294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44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58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4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defTabSz="455137" eaLnBrk="1">
              <a:lnSpc>
                <a:spcPct val="98000"/>
              </a:lnSpc>
              <a:buFont typeface="Symbol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r" defTabSz="455137" eaLnBrk="1">
                <a:lnSpc>
                  <a:spcPct val="98000"/>
                </a:lnSpc>
                <a:buFont typeface="Symbol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6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37" eaLnBrk="1">
              <a:buFont typeface="Symbol" charset="0"/>
              <a:buNone/>
            </a:pPr>
            <a:endParaRPr lang="en-US">
              <a:solidFill>
                <a:prstClr val="white"/>
              </a:solidFill>
              <a:sym typeface="Helvetica Neue Light" charset="0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6" y="4776788"/>
            <a:ext cx="6210299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32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AD35EDD-1FEE-4FD2-B929-6096066949A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5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36A6F5D-E923-41C1-9228-36630D55006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5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19D723FD-9552-4F69-9192-896B5EE6EDD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29E8C92-C7E0-4C7B-98F1-11E51420D43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2BB3935-E35E-4FE2-AFEE-E6AEA4FB1D2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A23C87A4-3B8C-4291-816B-DC56F2A0D23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2CDED0C6-9DF1-478B-8B4C-916C279B5AD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DB16B96-28F3-4F85-B7CB-B363740620D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BD3AB14-E041-4B2A-8E7E-25195A0A156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4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922CF0A-DD42-4B43-A955-016691216C7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11D59B14-D013-42D1-836B-3D9CE244BBC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6E8F03E-FC1D-428E-B811-5F20D0A99BB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88DB380-A881-4A82-89F3-52D02D2B61B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B1925F1-E193-438D-9398-C0717F9899F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EBB7955-3151-41A4-B823-5FA2DBC851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5FCBAF89-5569-424E-9EB2-A826342ED1F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9914B9A-8963-443F-84FF-2E61ED15C6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8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10A8871-B1FA-4242-8EBA-F39E80AE8E4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5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A7CC3E5-C161-4999-BB06-AA7AD0B576C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5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717D61B-E075-4F83-864F-4C1484B4577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0E2C30E-1671-4488-A2A3-8E59AB52E16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2430DC9-CF95-4732-B9CC-B54D5C80AD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43B3426-FE45-4B10-92B3-12F00CE10D8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53FF9ADF-9006-473C-B789-6C83F2D34F5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AE18EF74-8D13-4EB7-8106-071F559587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50F5595-FD95-42C5-B33F-9A8C85EC31D2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2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191" indent="0" algn="ctr">
              <a:buNone/>
              <a:defRPr/>
            </a:lvl2pPr>
            <a:lvl3pPr marL="910361" indent="0" algn="ctr">
              <a:buNone/>
              <a:defRPr/>
            </a:lvl3pPr>
            <a:lvl4pPr marL="1365543" indent="0" algn="ctr">
              <a:buNone/>
              <a:defRPr/>
            </a:lvl4pPr>
            <a:lvl5pPr marL="1820713" indent="0" algn="ctr">
              <a:buNone/>
              <a:defRPr/>
            </a:lvl5pPr>
            <a:lvl6pPr marL="2275888" indent="0" algn="ctr">
              <a:buNone/>
              <a:defRPr/>
            </a:lvl6pPr>
            <a:lvl7pPr marL="2731063" indent="0" algn="ctr">
              <a:buNone/>
              <a:defRPr/>
            </a:lvl7pPr>
            <a:lvl8pPr marL="3186233" indent="0" algn="ctr">
              <a:buNone/>
              <a:defRPr/>
            </a:lvl8pPr>
            <a:lvl9pPr marL="3641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1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2" y="485781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2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191" indent="0">
              <a:buNone/>
              <a:defRPr sz="1800"/>
            </a:lvl2pPr>
            <a:lvl3pPr marL="910361" indent="0">
              <a:buNone/>
              <a:defRPr sz="1600"/>
            </a:lvl3pPr>
            <a:lvl4pPr marL="1365543" indent="0">
              <a:buNone/>
              <a:defRPr sz="1500"/>
            </a:lvl4pPr>
            <a:lvl5pPr marL="1820713" indent="0">
              <a:buNone/>
              <a:defRPr sz="1500"/>
            </a:lvl5pPr>
            <a:lvl6pPr marL="2275888" indent="0">
              <a:buNone/>
              <a:defRPr sz="1500"/>
            </a:lvl6pPr>
            <a:lvl7pPr marL="2731063" indent="0">
              <a:buNone/>
              <a:defRPr sz="1500"/>
            </a:lvl7pPr>
            <a:lvl8pPr marL="3186233" indent="0">
              <a:buNone/>
              <a:defRPr sz="1500"/>
            </a:lvl8pPr>
            <a:lvl9pPr marL="364141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81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358912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358912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693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138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1610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605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1DEB101-BD45-4097-8462-967570CFFE4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445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57677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7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25186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8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191" indent="0">
              <a:buNone/>
              <a:defRPr sz="2000" b="1"/>
            </a:lvl2pPr>
            <a:lvl3pPr marL="910361" indent="0">
              <a:buNone/>
              <a:defRPr sz="1800" b="1"/>
            </a:lvl3pPr>
            <a:lvl4pPr marL="1365543" indent="0">
              <a:buNone/>
              <a:defRPr sz="1600" b="1"/>
            </a:lvl4pPr>
            <a:lvl5pPr marL="1820713" indent="0">
              <a:buNone/>
              <a:defRPr sz="1600" b="1"/>
            </a:lvl5pPr>
            <a:lvl6pPr marL="2275888" indent="0">
              <a:buNone/>
              <a:defRPr sz="1600" b="1"/>
            </a:lvl6pPr>
            <a:lvl7pPr marL="2731063" indent="0">
              <a:buNone/>
              <a:defRPr sz="1600" b="1"/>
            </a:lvl7pPr>
            <a:lvl8pPr marL="3186233" indent="0">
              <a:buNone/>
              <a:defRPr sz="1600" b="1"/>
            </a:lvl8pPr>
            <a:lvl9pPr marL="3641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191" indent="0">
              <a:buNone/>
              <a:defRPr sz="2000" b="1"/>
            </a:lvl2pPr>
            <a:lvl3pPr marL="910361" indent="0">
              <a:buNone/>
              <a:defRPr sz="1800" b="1"/>
            </a:lvl3pPr>
            <a:lvl4pPr marL="1365543" indent="0">
              <a:buNone/>
              <a:defRPr sz="1600" b="1"/>
            </a:lvl4pPr>
            <a:lvl5pPr marL="1820713" indent="0">
              <a:buNone/>
              <a:defRPr sz="1600" b="1"/>
            </a:lvl5pPr>
            <a:lvl6pPr marL="2275888" indent="0">
              <a:buNone/>
              <a:defRPr sz="1600" b="1"/>
            </a:lvl6pPr>
            <a:lvl7pPr marL="2731063" indent="0">
              <a:buNone/>
              <a:defRPr sz="1600" b="1"/>
            </a:lvl7pPr>
            <a:lvl8pPr marL="3186233" indent="0">
              <a:buNone/>
              <a:defRPr sz="1600" b="1"/>
            </a:lvl8pPr>
            <a:lvl9pPr marL="3641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52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1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015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3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191" indent="0">
              <a:buNone/>
              <a:defRPr sz="1200"/>
            </a:lvl2pPr>
            <a:lvl3pPr marL="910361" indent="0">
              <a:buNone/>
              <a:defRPr sz="1000"/>
            </a:lvl3pPr>
            <a:lvl4pPr marL="1365543" indent="0">
              <a:buNone/>
              <a:defRPr sz="900"/>
            </a:lvl4pPr>
            <a:lvl5pPr marL="1820713" indent="0">
              <a:buNone/>
              <a:defRPr sz="900"/>
            </a:lvl5pPr>
            <a:lvl6pPr marL="2275888" indent="0">
              <a:buNone/>
              <a:defRPr sz="900"/>
            </a:lvl6pPr>
            <a:lvl7pPr marL="2731063" indent="0">
              <a:buNone/>
              <a:defRPr sz="900"/>
            </a:lvl7pPr>
            <a:lvl8pPr marL="3186233" indent="0">
              <a:buNone/>
              <a:defRPr sz="900"/>
            </a:lvl8pPr>
            <a:lvl9pPr marL="3641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3883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191" indent="0">
              <a:buNone/>
              <a:defRPr sz="2800"/>
            </a:lvl2pPr>
            <a:lvl3pPr marL="910361" indent="0">
              <a:buNone/>
              <a:defRPr sz="2300"/>
            </a:lvl3pPr>
            <a:lvl4pPr marL="1365543" indent="0">
              <a:buNone/>
              <a:defRPr sz="2000"/>
            </a:lvl4pPr>
            <a:lvl5pPr marL="1820713" indent="0">
              <a:buNone/>
              <a:defRPr sz="2000"/>
            </a:lvl5pPr>
            <a:lvl6pPr marL="2275888" indent="0">
              <a:buNone/>
              <a:defRPr sz="2000"/>
            </a:lvl6pPr>
            <a:lvl7pPr marL="2731063" indent="0">
              <a:buNone/>
              <a:defRPr sz="2000"/>
            </a:lvl7pPr>
            <a:lvl8pPr marL="3186233" indent="0">
              <a:buNone/>
              <a:defRPr sz="2000"/>
            </a:lvl8pPr>
            <a:lvl9pPr marL="364141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191" indent="0">
              <a:buNone/>
              <a:defRPr sz="1200"/>
            </a:lvl2pPr>
            <a:lvl3pPr marL="910361" indent="0">
              <a:buNone/>
              <a:defRPr sz="1000"/>
            </a:lvl3pPr>
            <a:lvl4pPr marL="1365543" indent="0">
              <a:buNone/>
              <a:defRPr sz="900"/>
            </a:lvl4pPr>
            <a:lvl5pPr marL="1820713" indent="0">
              <a:buNone/>
              <a:defRPr sz="900"/>
            </a:lvl5pPr>
            <a:lvl6pPr marL="2275888" indent="0">
              <a:buNone/>
              <a:defRPr sz="900"/>
            </a:lvl6pPr>
            <a:lvl7pPr marL="2731063" indent="0">
              <a:buNone/>
              <a:defRPr sz="900"/>
            </a:lvl7pPr>
            <a:lvl8pPr marL="3186233" indent="0">
              <a:buNone/>
              <a:defRPr sz="900"/>
            </a:lvl8pPr>
            <a:lvl9pPr marL="3641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634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3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4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8" y="26354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53396A5-591B-49B1-9FF2-63B1AA5267C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8526F30-1652-4A4D-8851-D1CB6B5A444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F42DC585-B266-463D-AF1A-E75F36822C8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8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2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301627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124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244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368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491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791" indent="-319034" algn="l" defTabSz="457124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518" indent="-285702" algn="l" defTabSz="457124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246" indent="-212689" algn="l" defTabSz="457124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971" indent="-207929" algn="l" defTabSz="457124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699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823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943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067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189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263527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115FDB0-A764-42E0-8E12-DBCD8BBA259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0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124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244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368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491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20" indent="-255544" algn="l" defTabSz="457124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893" indent="-261893" algn="l" defTabSz="457124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246" indent="-212689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1216" indent="-3695074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052" indent="-228560" algn="l" defTabSz="457124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124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244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368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491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301627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25" tIns="45712" rIns="91425" bIns="45712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2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25" tIns="45712" rIns="91425" bIns="45712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124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244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368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491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791" indent="-319034" algn="l" defTabSz="457124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518" indent="-285702" algn="l" defTabSz="457124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246" indent="-212689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971" indent="-207929" algn="l" defTabSz="457124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699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823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943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067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189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62" y="263565"/>
            <a:ext cx="10034587" cy="6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2" y="1358912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191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55191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915992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6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5191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0361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5543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0713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613" indent="-254463" algn="l" defTabSz="455191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60767" indent="-260767" algn="l" defTabSz="455191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1775" indent="-211784" algn="l" defTabSz="455191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50913" indent="-3679348" algn="l" defTabSz="455191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48297" indent="-227593" algn="l" defTabSz="455191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5191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0361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5543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0713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91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61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4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71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88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6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23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41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8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10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Benefits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Use Java 5 annotation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Enable development of rich models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Details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Object oriented programming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Add any method you need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Methods are invoked with an appropriate node type, enforced during the compilation.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Productivity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>
                <a:solidFill>
                  <a:srgbClr val="4C4C4C"/>
                </a:solidFill>
              </a:rPr>
              <a:t>ode completion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Refactoring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13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Concept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28515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613696" cy="267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Calibri"/>
                  <a:cs typeface="ＭＳ Ｐゴシック" pitchFamily="-109" charset="-128"/>
                </a:rPr>
                <a:t>Chromattic</a:t>
              </a:r>
              <a:r>
                <a:rPr lang="en-US" sz="1800" b="1" kern="0" dirty="0">
                  <a:solidFill>
                    <a:srgbClr val="000000"/>
                  </a:solidFill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endParaRPr lang="en-US" sz="1800" b="1" kern="0" dirty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613772" cy="267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Node type </a:t>
              </a:r>
              <a:r>
                <a:rPr lang="en-US" sz="1500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defs</a:t>
              </a:r>
              <a:endParaRPr lang="en-US" sz="1500" kern="0" dirty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Java</a:t>
              </a:r>
            </a:p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9"/>
            <a:ext cx="5761053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962692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064031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7"/>
              <a:ext cx="1064031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962692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3" y="1422384"/>
            <a:ext cx="10001320" cy="40011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3" y="1279508"/>
            <a:ext cx="10001320" cy="40011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/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4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File_Chromattic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.</a:t>
              </a:r>
              <a:b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</a:b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java</a:t>
              </a:r>
              <a:endParaRPr lang="en-US" sz="1600" b="1" kern="0" dirty="0">
                <a:solidFill>
                  <a:sysClr val="windowText" lastClr="000000"/>
                </a:solidFill>
                <a:latin typeface="Monaco"/>
                <a:ea typeface="+mn-ea"/>
                <a:cs typeface="Monaco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 err="1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  <a:endParaRPr lang="en-US" sz="1600" b="1" kern="0" dirty="0">
                <a:solidFill>
                  <a:srgbClr val="000000"/>
                </a:solidFill>
                <a:latin typeface="Monaco" pitchFamily="-109" charset="0"/>
                <a:ea typeface="Monaco" pitchFamily="-109" charset="0"/>
                <a:cs typeface="Monaco" pitchFamily="-109" charset="0"/>
              </a:endParaRP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Class&lt;</a:t>
              </a:r>
              <a:r>
                <a:rPr lang="en-US" sz="1600" b="1" kern="0" dirty="0" err="1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File_Chromattic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02573" cy="33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&lt;&lt;extends&gt;&gt;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17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Property Mapping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3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Integer/</a:t>
            </a:r>
            <a:r>
              <a:rPr lang="en-US" sz="2300" dirty="0" err="1"/>
              <a:t>int</a:t>
            </a:r>
            <a:r>
              <a:rPr lang="en-US" sz="23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Boolean/</a:t>
            </a:r>
            <a:r>
              <a:rPr lang="en-US" sz="2300" dirty="0" err="1"/>
              <a:t>boolean</a:t>
            </a:r>
            <a:r>
              <a:rPr lang="en-US" sz="23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 err="1"/>
              <a:t>java.util.Date</a:t>
            </a:r>
            <a:r>
              <a:rPr lang="en-US" sz="23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 err="1"/>
              <a:t>InputStream</a:t>
            </a:r>
            <a:r>
              <a:rPr lang="en-US" sz="2300" dirty="0"/>
              <a:t> as JCR Binary</a:t>
            </a:r>
          </a:p>
          <a:p>
            <a:pPr marL="3173" indent="0">
              <a:buNone/>
              <a:defRPr/>
            </a:pPr>
            <a:endParaRPr lang="en-US" dirty="0" smtClean="0"/>
          </a:p>
          <a:p>
            <a:pPr marL="3173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8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6" y="2627710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43" tIns="53471" rIns="106943" bIns="5347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7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15"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  <a:sym typeface="Helvetica Neue Light" charset="0"/>
              </a:rPr>
              <a:t>Table of Content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err="1" smtClean="0">
                <a:solidFill>
                  <a:srgbClr val="4C4C4C"/>
                </a:solidFill>
                <a:sym typeface="Helvetica Neue Light" charset="0"/>
              </a:rPr>
              <a:t>Chrommatic</a:t>
            </a: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 – JCR comparison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Concept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Benefits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Property Mapping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How-To</a:t>
            </a:r>
            <a:endParaRPr lang="en-GB" b="1" dirty="0">
              <a:solidFill>
                <a:srgbClr val="4C4C4C"/>
              </a:solidFill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616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3" indent="0">
              <a:buNone/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enables mapping for super type and </a:t>
            </a:r>
            <a:r>
              <a:rPr lang="en-US" sz="23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300" dirty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sz="2000" dirty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OneToMany</a:t>
            </a: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nt:folder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(name=“identities”)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IdentityContainer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&lt;I extends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IdentityObject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&gt; extends Container&lt;I&gt;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9"/>
            <a:ext cx="10044113" cy="2162907"/>
          </a:xfrm>
        </p:spPr>
        <p:txBody>
          <a:bodyPr/>
          <a:lstStyle/>
          <a:p>
            <a:pPr marL="3173" indent="0">
              <a:lnSpc>
                <a:spcPct val="90000"/>
              </a:lnSpc>
              <a:buNone/>
            </a:pP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23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3" indent="0">
              <a:lnSpc>
                <a:spcPct val="90000"/>
              </a:lnSpc>
              <a:buNone/>
            </a:pP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347789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43" tIns="53471" rIns="106943" bIns="5347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</a:t>
            </a:r>
            <a:r>
              <a:rPr lang="en-US" sz="1900" b="1" dirty="0">
                <a:latin typeface="Monaco" pitchFamily="-109" charset="0"/>
              </a:rPr>
              <a:t>}</a:t>
            </a: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25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800" dirty="0" err="1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name</a:t>
            </a:r>
            <a:r>
              <a:rPr lang="en-US" sz="2000" b="1" i="1" dirty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title</a:t>
            </a:r>
            <a:r>
              <a:rPr lang="en-US" sz="2000" b="1" i="1" dirty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content</a:t>
            </a:r>
            <a:r>
              <a:rPr lang="en-US" sz="2000" b="1" i="1" dirty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>
                <a:solidFill>
                  <a:srgbClr val="4C4C4C"/>
                </a:solidFill>
              </a:rPr>
              <a:t>Chromattic</a:t>
            </a:r>
            <a:r>
              <a:rPr lang="en-US" sz="2000" b="1" i="1" dirty="0">
                <a:solidFill>
                  <a:srgbClr val="4C4C4C"/>
                </a:solidFill>
              </a:rPr>
              <a:t> will implement this class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Use annotations for the mapping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15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39503" y="125955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Session:</a:t>
            </a:r>
            <a:endParaRPr lang="en-US" sz="1500" b="1" i="1" dirty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Build: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Uses APT (Annotation Processor Tool)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Does not modify existing classes, but takes the existing classes and adds new classes.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Maven dependency entry: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6" y="4442426"/>
            <a:ext cx="7393495" cy="15080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An object mapping framework 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http://code.google.com/p/chromattic/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6" y="3636963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Uses a List &lt;?&gt;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41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4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One to One relation.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60" y="1279509"/>
            <a:ext cx="6078541" cy="25338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2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8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4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r>
              <a:rPr lang="en-GB" sz="4800" dirty="0">
                <a:solidFill>
                  <a:srgbClr val="FFFFFF"/>
                </a:solidFill>
              </a:rPr>
              <a:t> - JCR Comparison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3" y="1282171"/>
            <a:ext cx="7882805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– </a:t>
            </a: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r>
              <a:rPr lang="en-GB" sz="3600" dirty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1" y="127950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nt:hierarchyNode</a:t>
            </a:r>
            <a:r>
              <a:rPr lang="en-US" sz="2000" b="1" i="1" dirty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nt:resource</a:t>
            </a:r>
            <a:r>
              <a:rPr lang="en-US" sz="2000" b="1" i="1" dirty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nt:file</a:t>
            </a:r>
            <a:r>
              <a:rPr lang="en-US" sz="2000" b="1" i="1" dirty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>
                <a:solidFill>
                  <a:srgbClr val="4C4C4C"/>
                </a:solidFill>
              </a:rPr>
              <a:t>jcr:content</a:t>
            </a:r>
            <a:r>
              <a:rPr lang="en-US" sz="2000" b="1" i="1" dirty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>
                <a:solidFill>
                  <a:srgbClr val="4C4C4C"/>
                </a:solidFill>
              </a:rPr>
              <a:t>nt:resource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nt:folder</a:t>
            </a:r>
            <a:r>
              <a:rPr lang="en-US" sz="2000" b="1" i="1" dirty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>
                <a:solidFill>
                  <a:srgbClr val="4C4C4C"/>
                </a:solidFill>
              </a:rPr>
              <a:t>nt:hierarchynode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>
                <a:solidFill>
                  <a:srgbClr val="4C4C4C"/>
                </a:solidFill>
              </a:rPr>
              <a:t>Chromattic</a:t>
            </a:r>
            <a:r>
              <a:rPr lang="en-US" sz="2000" b="1" i="1" dirty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public void print(Node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 throws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RepositoryException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String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node.getPrimaryType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().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typeName.equals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nt:file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Node content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node.getNode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jcr:content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String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“”;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content.hasProperty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 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content.getProperty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”).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getString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System.out.println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(“File”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 + “:”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);  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 else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typeName.equals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nt:folder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System.out.println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(“Folder “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Iterator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node.getNodes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while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i.hasNext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Node child = (Node)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i.next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print(node);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 else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throw new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IllegalArgumentException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(“print should not be called with the node type 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1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Way – Not type safe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r>
              <a:rPr lang="en-GB" sz="3600" dirty="0">
                <a:solidFill>
                  <a:srgbClr val="FFA300"/>
                </a:solidFill>
              </a:rPr>
              <a:t> Way – provides type safety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616</TotalTime>
  <Words>1755</Words>
  <Application>Microsoft Macintosh PowerPoint</Application>
  <PresentationFormat>Personnalisé</PresentationFormat>
  <Paragraphs>342</Paragraphs>
  <Slides>32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eXo-powerpoint-template</vt:lpstr>
      <vt:lpstr>1_Office Theme</vt:lpstr>
      <vt:lpstr>2_Office Theme</vt:lpstr>
      <vt:lpstr>6_Office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36</cp:revision>
  <dcterms:created xsi:type="dcterms:W3CDTF">2010-07-08T16:24:23Z</dcterms:created>
  <dcterms:modified xsi:type="dcterms:W3CDTF">2012-03-04T22:44:49Z</dcterms:modified>
</cp:coreProperties>
</file>