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416"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smtClean="0"/>
              <a:t/>
            </a:r>
            <a:br>
              <a:rPr lang="fr-FR" dirty="0" smtClean="0"/>
            </a:b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smtClean="0">
                <a:latin typeface="Monaco"/>
                <a:cs typeface="Monaco"/>
              </a:rPr>
              <a:t>exo.jcr.config.force.workspace.repository_collaboration.container.foo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smtClean="0">
                <a:latin typeface="Monaco"/>
                <a:cs typeface="Monaco"/>
              </a:rPr>
              <a:t>exo.jcr.config.default.workspace.repository_collaboration.container.foo</a:t>
            </a:r>
            <a:r>
              <a:rPr lang="en-US" sz="1400" b="1" dirty="0">
                <a:latin typeface="Monaco"/>
                <a:cs typeface="Monaco"/>
              </a:rPr>
              <a:t>,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Can </a:t>
            </a:r>
            <a:r>
              <a:rPr lang="en-US" sz="2000" dirty="0"/>
              <a:t>be set to isolated, multi, </a:t>
            </a:r>
            <a:r>
              <a:rPr lang="en-US" sz="2000" dirty="0" smtClean="0"/>
              <a:t>single.</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"db2”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provides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indexes).</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value storage.</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search indexes.</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a:t>
            </a:r>
            <a:r>
              <a:rPr lang="en-US" sz="2400" smtClean="0"/>
              <a:t>main DB inconsistencies</a:t>
            </a:r>
            <a:endParaRPr lang="en-US" sz="2400" dirty="0" smtClean="0"/>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main value storage inconsistencies</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/reference.html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Understanding JCR logs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Dealing with performance issues</a:t>
            </a:r>
            <a:endParaRPr lang="en-US"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p>
          <a:p>
            <a:pPr>
              <a:lnSpc>
                <a:spcPct val="100000"/>
              </a:lnSpc>
              <a:buSzPct val="25000"/>
            </a:pPr>
            <a:r>
              <a:rPr lang="en-US" sz="1400" dirty="0">
                <a:latin typeface="Monaco"/>
                <a:cs typeface="Monaco"/>
              </a:rPr>
              <a:t>[/]% select -o 10 -l 20 * from </a:t>
            </a:r>
            <a:r>
              <a:rPr lang="en-US" sz="1400" dirty="0" err="1" smtClean="0">
                <a:latin typeface="Monaco"/>
                <a:cs typeface="Monaco"/>
              </a:rPr>
              <a:t>nt:base</a:t>
            </a:r>
            <a:endParaRPr lang="en-US" sz="1400" dirty="0">
              <a:latin typeface="Monaco"/>
              <a:cs typeface="Monaco"/>
            </a:endParaRP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call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 (don’t forget to commit)</a:t>
            </a: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br>
              <a:rPr lang="en-US" sz="2400" b="1" i="1" dirty="0" smtClean="0">
                <a:cs typeface="Monaco"/>
              </a:rPr>
            </a:br>
            <a:endParaRPr lang="en-US" sz="2400" b="1" i="1" dirty="0" smtClean="0">
              <a:cs typeface="Monaco"/>
            </a:endParaRP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(Searching, Versioning</a:t>
            </a:r>
            <a:r>
              <a:rPr lang="en-US" sz="2200" b="1" smtClean="0"/>
              <a:t>, Locking, </a:t>
            </a:r>
            <a:r>
              <a:rPr lang="en-US" sz="2200" b="1" dirty="0" smtClean="0"/>
              <a:t>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type we provide min, max, total, </a:t>
            </a:r>
            <a:r>
              <a:rPr lang="en-US" sz="2000" b="1" i="1" dirty="0" err="1" smtClean="0"/>
              <a:t>avg</a:t>
            </a:r>
            <a:r>
              <a:rPr lang="en-US" sz="2000" b="1" i="1" dirty="0" smtClean="0"/>
              <a:t> and times. The average time of each query type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a:t>
            </a:r>
            <a:r>
              <a:rPr lang="en-US" sz="2200" b="1" i="1" smtClean="0"/>
              <a:t>profiling 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repository-</a:t>
            </a:r>
            <a:r>
              <a:rPr lang="en-US" sz="2400" b="1" dirty="0" err="1" smtClean="0"/>
              <a:t>configuration.xml</a:t>
            </a:r>
            <a:endParaRPr lang="en-US" sz="2400" b="1" dirty="0" smtClean="0"/>
          </a:p>
          <a:p>
            <a:pPr>
              <a:lnSpc>
                <a:spcPct val="100000"/>
              </a:lnSpc>
              <a:buSzPct val="25000"/>
            </a:pPr>
            <a:endParaRPr lang="en-US" sz="2400" b="1" dirty="0" smtClean="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en-US"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name of the default workspace (portal-system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portal.container.realm</a:t>
            </a:r>
            <a:r>
              <a:rPr lang="en-US" sz="1400" dirty="0" smtClean="0">
                <a:solidFill>
                  <a:srgbClr val="333333"/>
                </a:solidFill>
                <a:ea typeface="MS Gothic"/>
              </a:rPr>
              <a:t>: Refers to the name of the realm of the portal container (internal variable)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gatein.jcr.datasource.name</a:t>
            </a:r>
            <a:r>
              <a:rPr lang="en-US" sz="1400" dirty="0" smtClean="0">
                <a:solidFill>
                  <a:srgbClr val="333333"/>
                </a:solidFill>
                <a:ea typeface="MS Gothic"/>
              </a:rPr>
              <a:t>: Refers to the name of the data source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gatein.jcr.datasource.dialect</a:t>
            </a:r>
            <a:r>
              <a:rPr lang="en-US" sz="1400" dirty="0" smtClean="0">
                <a:solidFill>
                  <a:srgbClr val="333333"/>
                </a:solidFill>
                <a:ea typeface="MS Gothic"/>
              </a:rPr>
              <a:t>: Refers to the name of the dialect</a:t>
            </a:r>
          </a:p>
          <a:p>
            <a:pPr marL="342900" indent="-342900">
              <a:lnSpc>
                <a:spcPct val="100000"/>
              </a:lnSpc>
              <a:buSzPct val="25000"/>
              <a:buFont typeface="Wingdings" charset="2"/>
              <a:buChar char="u"/>
            </a:pPr>
            <a:r>
              <a:rPr lang="en-US" sz="1400" b="1" dirty="0" err="1" smtClean="0">
                <a:solidFill>
                  <a:srgbClr val="333333"/>
                </a:solidFill>
                <a:ea typeface="MS Gothic"/>
              </a:rPr>
              <a:t>gatein.jcr.db</a:t>
            </a:r>
            <a:r>
              <a:rPr lang="en-US" sz="1400" b="1" dirty="0" smtClean="0">
                <a:solidFill>
                  <a:srgbClr val="333333"/>
                </a:solidFill>
                <a:ea typeface="MS Gothic"/>
              </a:rPr>
              <a:t>-structure-type:</a:t>
            </a:r>
            <a:r>
              <a:rPr lang="en-US" sz="1400" dirty="0" smtClean="0">
                <a:solidFill>
                  <a:srgbClr val="333333"/>
                </a:solidFill>
                <a:ea typeface="MS Gothic"/>
              </a:rPr>
              <a:t> Refers to the type of </a:t>
            </a:r>
            <a:r>
              <a:rPr lang="en-US" sz="1400" dirty="0" err="1" smtClean="0">
                <a:solidFill>
                  <a:srgbClr val="333333"/>
                </a:solidFill>
                <a:ea typeface="MS Gothic"/>
              </a:rPr>
              <a:t>db</a:t>
            </a:r>
            <a:r>
              <a:rPr lang="en-US" sz="1400" dirty="0" smtClean="0">
                <a:solidFill>
                  <a:srgbClr val="333333"/>
                </a:solidFill>
                <a:ea typeface="MS Gothic"/>
              </a:rPr>
              <a:t> </a:t>
            </a:r>
            <a:r>
              <a:rPr lang="en-US" sz="1400" dirty="0" err="1" smtClean="0">
                <a:solidFill>
                  <a:srgbClr val="333333"/>
                </a:solidFill>
                <a:ea typeface="MS Gothic"/>
              </a:rPr>
              <a:t>structrure</a:t>
            </a:r>
            <a:endParaRPr lang="en-US" sz="1400" dirty="0" smtClean="0">
              <a:solidFill>
                <a:srgbClr val="333333"/>
              </a:solidFill>
              <a:ea typeface="MS Gothic"/>
            </a:endParaRPr>
          </a:p>
          <a:p>
            <a:pPr marL="342900" indent="-342900">
              <a:lnSpc>
                <a:spcPct val="100000"/>
              </a:lnSpc>
              <a:buSzPct val="25000"/>
              <a:buFont typeface="Wingdings" charset="2"/>
              <a:buChar char="u"/>
            </a:pPr>
            <a:r>
              <a:rPr lang="en-US" sz="1400" b="1" dirty="0" err="1" smtClean="0">
                <a:solidFill>
                  <a:srgbClr val="333333"/>
                </a:solidFill>
                <a:ea typeface="MS Gothic"/>
              </a:rPr>
              <a:t>gatein.jcr.data.dir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a:t>
            </a:r>
            <a:r>
              <a:rPr lang="en-US" sz="1400" dirty="0" err="1" smtClean="0">
                <a:solidFill>
                  <a:srgbClr val="333333"/>
                </a:solidFill>
                <a:ea typeface="MS Gothic"/>
              </a:rPr>
              <a:t>jcr</a:t>
            </a:r>
            <a:r>
              <a:rPr lang="en-US" sz="1400" dirty="0" smtClean="0">
                <a:solidFill>
                  <a:srgbClr val="333333"/>
                </a:solidFill>
                <a:ea typeface="MS Gothic"/>
              </a:rPr>
              <a:t> data (swap, values,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binary data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gatein.jcr.storage.enabled</a:t>
            </a:r>
            <a:r>
              <a:rPr lang="en-US" sz="1400" b="1" dirty="0" smtClean="0">
                <a:solidFill>
                  <a:srgbClr val="333333"/>
                </a:solidFill>
                <a:ea typeface="MS Gothic"/>
              </a:rPr>
              <a:t>:</a:t>
            </a:r>
            <a:r>
              <a:rPr lang="en-US"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 of the workspace portal-system</a:t>
            </a:r>
          </a:p>
          <a:p>
            <a:pPr marL="342900" indent="-342900">
              <a:lnSpc>
                <a:spcPct val="100000"/>
              </a:lnSpc>
              <a:buSzPct val="25000"/>
              <a:buFont typeface="Wingdings" charset="2"/>
              <a:buChar char="u"/>
            </a:pPr>
            <a:r>
              <a:rPr lang="en-US" sz="1400" b="1" dirty="0" err="1" smtClean="0">
                <a:solidFill>
                  <a:srgbClr val="333333"/>
                </a:solidFill>
                <a:ea typeface="MS Gothic"/>
              </a:rPr>
              <a:t>gatein.jcr.index.data.dir</a:t>
            </a:r>
            <a:r>
              <a:rPr lang="en-US" sz="1400" b="1" dirty="0" smtClean="0">
                <a:solidFill>
                  <a:srgbClr val="333333"/>
                </a:solidFill>
                <a:ea typeface="MS Gothic"/>
              </a:rPr>
              <a:t>: </a:t>
            </a:r>
            <a:r>
              <a:rPr lang="en-US" sz="1400" dirty="0" smtClean="0">
                <a:solidFill>
                  <a:srgbClr val="333333"/>
                </a:solidFill>
                <a:ea typeface="MS Gothic"/>
              </a:rPr>
              <a:t>Refers to the root directory of the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gatein.jcr.index.changefilterclass</a:t>
            </a:r>
            <a:r>
              <a:rPr lang="en-US" sz="1400" b="1" dirty="0" smtClean="0">
                <a:solidFill>
                  <a:srgbClr val="333333"/>
                </a:solidFill>
                <a:ea typeface="MS Gothic"/>
              </a:rPr>
              <a:t>:</a:t>
            </a:r>
            <a:r>
              <a:rPr lang="en-US" sz="1400" dirty="0" smtClean="0">
                <a:solidFill>
                  <a:srgbClr val="333333"/>
                </a:solidFill>
                <a:ea typeface="MS Gothic"/>
              </a:rPr>
              <a:t> Refers to the FQN of the </a:t>
            </a:r>
            <a:r>
              <a:rPr lang="en-US" sz="1400" dirty="0" err="1" smtClean="0">
                <a:solidFill>
                  <a:srgbClr val="333333"/>
                </a:solidFill>
                <a:ea typeface="MS Gothic"/>
              </a:rPr>
              <a:t>IndexerChangesFilter</a:t>
            </a:r>
            <a:r>
              <a:rPr lang="en-US" sz="1400" dirty="0" smtClean="0">
                <a:solidFill>
                  <a:srgbClr val="333333"/>
                </a:solidFill>
                <a:ea typeface="MS Gothic"/>
              </a:rPr>
              <a:t> to use</a:t>
            </a:r>
          </a:p>
          <a:p>
            <a:pPr marL="342900" indent="-342900">
              <a:lnSpc>
                <a:spcPct val="100000"/>
              </a:lnSpc>
              <a:buSzPct val="25000"/>
              <a:buFont typeface="Wingdings" charset="2"/>
              <a:buChar char="u"/>
            </a:pPr>
            <a:r>
              <a:rPr lang="en-US" sz="1400" b="1" dirty="0" err="1" smtClean="0">
                <a:solidFill>
                  <a:srgbClr val="333333"/>
                </a:solidFill>
                <a:ea typeface="MS Gothic"/>
              </a:rPr>
              <a:t>gatein.jcr.index.cache.config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Query Handler</a:t>
            </a:r>
          </a:p>
          <a:p>
            <a:pPr marL="342900" indent="-342900">
              <a:lnSpc>
                <a:spcPct val="100000"/>
              </a:lnSpc>
              <a:buSzPct val="25000"/>
              <a:buFont typeface="Wingdings" charset="2"/>
              <a:buChar char="u"/>
            </a:pPr>
            <a:r>
              <a:rPr lang="en-US" sz="1400" b="1" dirty="0" err="1" smtClean="0">
                <a:solidFill>
                  <a:srgbClr val="333333"/>
                </a:solidFill>
                <a:ea typeface="MS Gothic"/>
              </a:rPr>
              <a:t>gatein.jcr.lock.cache.config</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a:t>
            </a:r>
            <a:r>
              <a:rPr lang="en-US" sz="1400" dirty="0" err="1" smtClean="0">
                <a:solidFill>
                  <a:srgbClr val="333333"/>
                </a:solidFill>
                <a:ea typeface="MS Gothic"/>
              </a:rPr>
              <a:t>JGroups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9293</TotalTime>
  <Words>4642</Words>
  <Application>Microsoft Macintosh PowerPoint</Application>
  <PresentationFormat>Personnalisé</PresentationFormat>
  <Paragraphs>531</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312</cp:revision>
  <dcterms:modified xsi:type="dcterms:W3CDTF">2013-04-08T16:49:24Z</dcterms:modified>
</cp:coreProperties>
</file>