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5"/>
  </p:notesMasterIdLst>
  <p:sldIdLst>
    <p:sldId id="256" r:id="rId4"/>
    <p:sldId id="268" r:id="rId5"/>
    <p:sldId id="275" r:id="rId6"/>
    <p:sldId id="283" r:id="rId7"/>
    <p:sldId id="272" r:id="rId8"/>
    <p:sldId id="273" r:id="rId9"/>
    <p:sldId id="274" r:id="rId10"/>
    <p:sldId id="284" r:id="rId11"/>
    <p:sldId id="285" r:id="rId12"/>
    <p:sldId id="286" r:id="rId13"/>
    <p:sldId id="287" r:id="rId14"/>
    <p:sldId id="288" r:id="rId15"/>
    <p:sldId id="271" r:id="rId16"/>
    <p:sldId id="276" r:id="rId17"/>
    <p:sldId id="277" r:id="rId18"/>
    <p:sldId id="279" r:id="rId19"/>
    <p:sldId id="280" r:id="rId20"/>
    <p:sldId id="281" r:id="rId21"/>
    <p:sldId id="282" r:id="rId22"/>
    <p:sldId id="260" r:id="rId23"/>
    <p:sldId id="278" r:id="rId2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20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21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7"/>
            <a:ext cx="5761054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2" y="1422383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</a:pPr>
            <a:r>
              <a:rPr lang="en-US" sz="2000" dirty="0" err="1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  <a:endParaRPr lang="en-US" sz="2000" dirty="0" smtClean="0">
              <a:solidFill>
                <a:prstClr val="black"/>
              </a:solidFill>
              <a:latin typeface="Tahoma" pitchFamily="-109" charset="0"/>
              <a:ea typeface="ＭＳ Ｐゴシック" pitchFamily="-109" charset="-128"/>
              <a:cs typeface="Tahom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79732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File_Chromattic.java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File_Chromattic.class</a:t>
              </a: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46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&lt;&lt;extends&gt;&gt;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  <a:endParaRPr lang="en-US" sz="2000" dirty="0" smtClean="0">
              <a:solidFill>
                <a:prstClr val="black"/>
              </a:solidFill>
              <a:latin typeface="Tahoma" pitchFamily="-109" charset="0"/>
              <a:ea typeface="ＭＳ Ｐゴシック" pitchFamily="-109" charset="-128"/>
              <a:cs typeface="Tahom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 smtClean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Session:</a:t>
            </a:r>
            <a:endParaRPr lang="en-US" sz="1500" b="1" i="1" dirty="0" smtClean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r>
              <a:rPr lang="fr-FR" sz="2000" dirty="0" smtClean="0">
                <a:solidFill>
                  <a:srgbClr val="000000"/>
                </a:solidFill>
                <a:latin typeface="AdobePiStd"/>
              </a:rPr>
              <a:t>¶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 smtClean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 smtClean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Build: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APT (Annotation Processor Tool)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Does not modify existing classes, but takes the existing classes and adds new classes.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2674" y="4637093"/>
            <a:ext cx="557847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8426" y="4279903"/>
            <a:ext cx="5578475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2422515"/>
            <a:ext cx="5715040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8426" y="4279903"/>
            <a:ext cx="5578475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2422515"/>
            <a:ext cx="5715040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One to One relation.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58" y="1279507"/>
            <a:ext cx="607854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0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5065721"/>
            <a:ext cx="5578475" cy="1631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 o</a:t>
            </a:r>
            <a:r>
              <a:rPr lang="en-US" sz="2000" b="1" i="1" dirty="0" smtClean="0">
                <a:solidFill>
                  <a:srgbClr val="4C4C4C"/>
                </a:solidFill>
              </a:rPr>
              <a:t>bject mapping </a:t>
            </a:r>
            <a:r>
              <a:rPr lang="en-US" sz="2000" b="1" i="1" dirty="0" smtClean="0">
                <a:solidFill>
                  <a:srgbClr val="4C4C4C"/>
                </a:solidFill>
              </a:rPr>
              <a:t>framework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…f</a:t>
            </a:r>
            <a:r>
              <a:rPr lang="en-US" sz="2000" b="1" i="1" dirty="0" smtClean="0">
                <a:solidFill>
                  <a:srgbClr val="4C4C4C"/>
                </a:solidFill>
              </a:rPr>
              <a:t>or </a:t>
            </a:r>
            <a:r>
              <a:rPr lang="en-US" sz="2000" b="1" i="1" dirty="0" smtClean="0">
                <a:solidFill>
                  <a:srgbClr val="4C4C4C"/>
                </a:solidFill>
              </a:rPr>
              <a:t>Java Content Repository as back end </a:t>
            </a:r>
            <a:r>
              <a:rPr lang="en-US" sz="2000" b="1" i="1" dirty="0" smtClean="0">
                <a:solidFill>
                  <a:srgbClr val="4C4C4C"/>
                </a:solidFill>
              </a:rPr>
              <a:t>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Hibernate for relational data bases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4" y="3636961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>
                <a:solidFill>
                  <a:srgbClr val="FFFFFF"/>
                </a:solidFill>
              </a:rPr>
              <a:t>Transition Title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•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public void print(Node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 throws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RepositoryException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node.getPrimaryType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nt:file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Node content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jcr:content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“”;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content.hasProperty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content.getProperty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getString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(“File”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 + “:”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 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nt:folder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(“Folder “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Iterator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while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i.hasNext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Node child = (Node)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print(node);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throw new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IllegalArgumentException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(“print should not be called with the node type 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</a:t>
            </a:r>
            <a:r>
              <a:rPr lang="en-GB" sz="3600" dirty="0" smtClean="0">
                <a:solidFill>
                  <a:srgbClr val="FFA300"/>
                </a:solidFill>
              </a:rPr>
              <a:t>Way - Problems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void print(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402" y="1065193"/>
            <a:ext cx="100759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private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NTHierarchyNode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1">
              <a:lnSpc>
                <a:spcPct val="100000"/>
              </a:lnSpc>
            </a:pPr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instanceof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file = 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NTFile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Resource content =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file.getContentResource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 lvl="2">
              <a:lnSpc>
                <a:spcPct val="100000"/>
              </a:lnSpc>
            </a:pPr>
            <a:r>
              <a:rPr lang="fr-FR" b="1" dirty="0" smtClean="0">
                <a:solidFill>
                  <a:srgbClr val="7F0055"/>
                </a:solidFill>
                <a:latin typeface="Courier"/>
              </a:rPr>
              <a:t>if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(content != </a:t>
            </a:r>
            <a:r>
              <a:rPr lang="fr-FR" b="1" dirty="0" err="1" smtClean="0">
                <a:solidFill>
                  <a:srgbClr val="000000"/>
                </a:solidFill>
                <a:latin typeface="Courier"/>
              </a:rPr>
              <a:t>null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) {</a:t>
            </a:r>
          </a:p>
          <a:p>
            <a:pPr lvl="2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System.out.println(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"File[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name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file.getName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",mime-type="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content.getMimeType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</a:t>
            </a:r>
          </a:p>
          <a:p>
            <a:pPr lvl="2">
              <a:lnSpc>
                <a:spcPct val="100000"/>
              </a:lnSpc>
            </a:pPr>
            <a:r>
              <a:rPr lang="fr-FR" dirty="0" smtClean="0">
                <a:solidFill>
                  <a:srgbClr val="2A00FF"/>
                </a:solidFill>
                <a:latin typeface="Courier"/>
              </a:rPr>
              <a:t>	",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encoding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="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content.getEncoding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2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}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else</a:t>
            </a:r>
            <a:r>
              <a:rPr lang="fr-FR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 = 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NTFolder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hierarchy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System.out.println(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urier"/>
              </a:rPr>
              <a:t>Folder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[" 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+ 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folder.getName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 + </a:t>
            </a:r>
            <a:r>
              <a:rPr lang="fr-FR" dirty="0" smtClean="0">
                <a:solidFill>
                  <a:srgbClr val="2A00FF"/>
                </a:solidFill>
                <a:latin typeface="Courier"/>
              </a:rPr>
              <a:t>"]"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7F0055"/>
                </a:solidFill>
                <a:latin typeface="Courier"/>
              </a:rPr>
              <a:t>	for 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NTHierarchyNode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child :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folder.getChildren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().values()) {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		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child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} } }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Java 5 annotation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Enable development of rich models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Benefits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Safety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 will never be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are invoked with an appropriate node type, enforced during the compilation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825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Chromattic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480050" y="2214563"/>
              <a:ext cx="8509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Node type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defs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306</TotalTime>
  <Words>1116</Words>
  <Application>Microsoft Macintosh PowerPoint</Application>
  <PresentationFormat>Custom</PresentationFormat>
  <Paragraphs>264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eXo-powerpoint-template</vt:lpstr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27</cp:revision>
  <dcterms:created xsi:type="dcterms:W3CDTF">2010-07-08T16:24:23Z</dcterms:created>
  <dcterms:modified xsi:type="dcterms:W3CDTF">2010-07-08T22:41:46Z</dcterms:modified>
</cp:coreProperties>
</file>