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818" r:id="rId4"/>
    <p:sldMasterId id="2147483836" r:id="rId5"/>
  </p:sldMasterIdLst>
  <p:notesMasterIdLst>
    <p:notesMasterId r:id="rId43"/>
  </p:notesMasterIdLst>
  <p:sldIdLst>
    <p:sldId id="256" r:id="rId6"/>
    <p:sldId id="405" r:id="rId7"/>
    <p:sldId id="416" r:id="rId8"/>
    <p:sldId id="287" r:id="rId9"/>
    <p:sldId id="404" r:id="rId10"/>
    <p:sldId id="406" r:id="rId11"/>
    <p:sldId id="407" r:id="rId12"/>
    <p:sldId id="413" r:id="rId13"/>
    <p:sldId id="414" r:id="rId14"/>
    <p:sldId id="403" r:id="rId15"/>
    <p:sldId id="379" r:id="rId16"/>
    <p:sldId id="380" r:id="rId17"/>
    <p:sldId id="392" r:id="rId18"/>
    <p:sldId id="417" r:id="rId19"/>
    <p:sldId id="415" r:id="rId20"/>
    <p:sldId id="393" r:id="rId21"/>
    <p:sldId id="338" r:id="rId22"/>
    <p:sldId id="395" r:id="rId23"/>
    <p:sldId id="399" r:id="rId24"/>
    <p:sldId id="396" r:id="rId25"/>
    <p:sldId id="397" r:id="rId26"/>
    <p:sldId id="398" r:id="rId27"/>
    <p:sldId id="400" r:id="rId28"/>
    <p:sldId id="401" r:id="rId29"/>
    <p:sldId id="402" r:id="rId30"/>
    <p:sldId id="408" r:id="rId31"/>
    <p:sldId id="409" r:id="rId32"/>
    <p:sldId id="410" r:id="rId33"/>
    <p:sldId id="411" r:id="rId34"/>
    <p:sldId id="412" r:id="rId35"/>
    <p:sldId id="418" r:id="rId36"/>
    <p:sldId id="419" r:id="rId37"/>
    <p:sldId id="420" r:id="rId38"/>
    <p:sldId id="421" r:id="rId39"/>
    <p:sldId id="422" r:id="rId40"/>
    <p:sldId id="423" r:id="rId41"/>
    <p:sldId id="394" r:id="rId42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37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17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89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8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89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36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defTabSz="409355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09355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09355"/>
            <a:endParaRPr lang="en-US" sz="2100">
              <a:solidFill>
                <a:prstClr val="white"/>
              </a:solidFill>
              <a:ea typeface="MS Gothic" pitchFamily="49" charset="-128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09" indent="0" algn="ctr">
              <a:buNone/>
              <a:defRPr/>
            </a:lvl2pPr>
            <a:lvl3pPr marL="914013" indent="0" algn="ctr">
              <a:buNone/>
              <a:defRPr/>
            </a:lvl3pPr>
            <a:lvl4pPr marL="1371020" indent="0" algn="ctr">
              <a:buNone/>
              <a:defRPr/>
            </a:lvl4pPr>
            <a:lvl5pPr marL="1828026" indent="0" algn="ctr">
              <a:buNone/>
              <a:defRPr/>
            </a:lvl5pPr>
            <a:lvl6pPr marL="2285033" indent="0" algn="ctr">
              <a:buNone/>
              <a:defRPr/>
            </a:lvl6pPr>
            <a:lvl7pPr marL="2742039" indent="0" algn="ctr">
              <a:buNone/>
              <a:defRPr/>
            </a:lvl7pPr>
            <a:lvl8pPr marL="3199044" indent="0" algn="ctr">
              <a:buNone/>
              <a:defRPr/>
            </a:lvl8pPr>
            <a:lvl9pPr marL="365605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81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922CF0A-DD42-4B43-A955-016691216C7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36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8" y="485775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09" indent="0">
              <a:buNone/>
              <a:defRPr sz="1800"/>
            </a:lvl2pPr>
            <a:lvl3pPr marL="914013" indent="0">
              <a:buNone/>
              <a:defRPr sz="1600"/>
            </a:lvl3pPr>
            <a:lvl4pPr marL="1371020" indent="0">
              <a:buNone/>
              <a:defRPr sz="1500"/>
            </a:lvl4pPr>
            <a:lvl5pPr marL="1828026" indent="0">
              <a:buNone/>
              <a:defRPr sz="1500"/>
            </a:lvl5pPr>
            <a:lvl6pPr marL="2285033" indent="0">
              <a:buNone/>
              <a:defRPr sz="1500"/>
            </a:lvl6pPr>
            <a:lvl7pPr marL="2742039" indent="0">
              <a:buNone/>
              <a:defRPr sz="1500"/>
            </a:lvl7pPr>
            <a:lvl8pPr marL="3199044" indent="0">
              <a:buNone/>
              <a:defRPr sz="1500"/>
            </a:lvl8pPr>
            <a:lvl9pPr marL="365605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387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11D59B14-D013-42D1-836B-3D9CE244BBC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7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96E8F03E-FC1D-428E-B811-5F20D0A99BB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1790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9B1925F1-E193-438D-9398-C0717F9899F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89656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3EBB7955-3151-41A4-B823-5FA2DBC851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81285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5FCBAF89-5569-424E-9EB2-A826342ED1F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5968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89914B9A-8963-443F-84FF-2E61ED15C6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82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5621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10A8871-B1FA-4242-8EBA-F39E80AE8E4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1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2" y="176252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883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3A7CC3E5-C161-4999-BB06-AA7AD0B576C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8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09" indent="0">
              <a:buNone/>
              <a:defRPr sz="2000" b="1"/>
            </a:lvl2pPr>
            <a:lvl3pPr marL="914013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6" indent="0">
              <a:buNone/>
              <a:defRPr sz="1600" b="1"/>
            </a:lvl5pPr>
            <a:lvl6pPr marL="2285033" indent="0">
              <a:buNone/>
              <a:defRPr sz="1600" b="1"/>
            </a:lvl6pPr>
            <a:lvl7pPr marL="2742039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09" indent="0">
              <a:buNone/>
              <a:defRPr sz="2000" b="1"/>
            </a:lvl2pPr>
            <a:lvl3pPr marL="914013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6" indent="0">
              <a:buNone/>
              <a:defRPr sz="1600" b="1"/>
            </a:lvl5pPr>
            <a:lvl6pPr marL="2285033" indent="0">
              <a:buNone/>
              <a:defRPr sz="1600" b="1"/>
            </a:lvl6pPr>
            <a:lvl7pPr marL="2742039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59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8717D61B-E075-4F83-864F-4C1484B4577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270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0E2C30E-1671-4488-A2A3-8E59AB52E16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6074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02430DC9-CF95-4732-B9CC-B54D5C80AD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009" indent="0">
              <a:buNone/>
              <a:defRPr sz="1200"/>
            </a:lvl2pPr>
            <a:lvl3pPr marL="914013" indent="0">
              <a:buNone/>
              <a:defRPr sz="1000"/>
            </a:lvl3pPr>
            <a:lvl4pPr marL="1371020" indent="0">
              <a:buNone/>
              <a:defRPr sz="900"/>
            </a:lvl4pPr>
            <a:lvl5pPr marL="1828026" indent="0">
              <a:buNone/>
              <a:defRPr sz="900"/>
            </a:lvl5pPr>
            <a:lvl6pPr marL="2285033" indent="0">
              <a:buNone/>
              <a:defRPr sz="900"/>
            </a:lvl6pPr>
            <a:lvl7pPr marL="2742039" indent="0">
              <a:buNone/>
              <a:defRPr sz="900"/>
            </a:lvl7pPr>
            <a:lvl8pPr marL="3199044" indent="0">
              <a:buNone/>
              <a:defRPr sz="900"/>
            </a:lvl8pPr>
            <a:lvl9pPr marL="36560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6013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643B3426-FE45-4B10-92B3-12F00CE10D8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09" indent="0">
              <a:buNone/>
              <a:defRPr sz="2800"/>
            </a:lvl2pPr>
            <a:lvl3pPr marL="914013" indent="0">
              <a:buNone/>
              <a:defRPr sz="2300"/>
            </a:lvl3pPr>
            <a:lvl4pPr marL="1371020" indent="0">
              <a:buNone/>
              <a:defRPr sz="2000"/>
            </a:lvl4pPr>
            <a:lvl5pPr marL="1828026" indent="0">
              <a:buNone/>
              <a:defRPr sz="2000"/>
            </a:lvl5pPr>
            <a:lvl6pPr marL="2285033" indent="0">
              <a:buNone/>
              <a:defRPr sz="2000"/>
            </a:lvl6pPr>
            <a:lvl7pPr marL="2742039" indent="0">
              <a:buNone/>
              <a:defRPr sz="2000"/>
            </a:lvl7pPr>
            <a:lvl8pPr marL="3199044" indent="0">
              <a:buNone/>
              <a:defRPr sz="2000"/>
            </a:lvl8pPr>
            <a:lvl9pPr marL="365605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009" indent="0">
              <a:buNone/>
              <a:defRPr sz="1200"/>
            </a:lvl2pPr>
            <a:lvl3pPr marL="914013" indent="0">
              <a:buNone/>
              <a:defRPr sz="1000"/>
            </a:lvl3pPr>
            <a:lvl4pPr marL="1371020" indent="0">
              <a:buNone/>
              <a:defRPr sz="900"/>
            </a:lvl4pPr>
            <a:lvl5pPr marL="1828026" indent="0">
              <a:buNone/>
              <a:defRPr sz="900"/>
            </a:lvl5pPr>
            <a:lvl6pPr marL="2285033" indent="0">
              <a:buNone/>
              <a:defRPr sz="900"/>
            </a:lvl6pPr>
            <a:lvl7pPr marL="2742039" indent="0">
              <a:buNone/>
              <a:defRPr sz="900"/>
            </a:lvl7pPr>
            <a:lvl8pPr marL="3199044" indent="0">
              <a:buNone/>
              <a:defRPr sz="900"/>
            </a:lvl8pPr>
            <a:lvl9pPr marL="36560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1874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AE18EF74-8D13-4EB7-8106-071F559587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25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7009">
              <a:lnSpc>
                <a:spcPct val="98000"/>
              </a:lnSpc>
              <a:buFont typeface="Wingdings" charset="2"/>
              <a:buNone/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</a:tabLst>
            </a:pPr>
            <a:fld id="{E50F5595-FD95-42C5-B33F-9A8C85EC31D2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7009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009" algn="l"/>
                  <a:tab pos="914013" algn="l"/>
                  <a:tab pos="1371020" algn="l"/>
                  <a:tab pos="1828026" algn="l"/>
                  <a:tab pos="2285033" algn="l"/>
                  <a:tab pos="2742039" algn="l"/>
                  <a:tab pos="3199044" algn="l"/>
                  <a:tab pos="3656051" algn="l"/>
                  <a:tab pos="4113058" algn="l"/>
                  <a:tab pos="4570063" algn="l"/>
                  <a:tab pos="5027072" algn="l"/>
                  <a:tab pos="5484077" algn="l"/>
                  <a:tab pos="5941084" algn="l"/>
                  <a:tab pos="6398089" algn="l"/>
                  <a:tab pos="6855095" algn="l"/>
                  <a:tab pos="7312103" algn="l"/>
                  <a:tab pos="7769109" algn="l"/>
                  <a:tab pos="8226115" algn="l"/>
                  <a:tab pos="8683120" algn="l"/>
                  <a:tab pos="9140130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8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41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8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65" indent="0" algn="ctr">
              <a:buNone/>
              <a:defRPr/>
            </a:lvl2pPr>
            <a:lvl3pPr marL="913320" indent="0" algn="ctr">
              <a:buNone/>
              <a:defRPr/>
            </a:lvl3pPr>
            <a:lvl4pPr marL="1369974" indent="0" algn="ctr">
              <a:buNone/>
              <a:defRPr/>
            </a:lvl4pPr>
            <a:lvl5pPr marL="1826634" indent="0" algn="ctr">
              <a:buNone/>
              <a:defRPr/>
            </a:lvl5pPr>
            <a:lvl6pPr marL="2283292" indent="0" algn="ctr">
              <a:buNone/>
              <a:defRPr/>
            </a:lvl6pPr>
            <a:lvl7pPr marL="2739949" indent="0" algn="ctr">
              <a:buNone/>
              <a:defRPr/>
            </a:lvl7pPr>
            <a:lvl8pPr marL="3196606" indent="0" algn="ctr">
              <a:buNone/>
              <a:defRPr/>
            </a:lvl8pPr>
            <a:lvl9pPr marL="36532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0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8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8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65" indent="0">
              <a:buNone/>
              <a:defRPr sz="1800"/>
            </a:lvl2pPr>
            <a:lvl3pPr marL="913320" indent="0">
              <a:buNone/>
              <a:defRPr sz="1600"/>
            </a:lvl3pPr>
            <a:lvl4pPr marL="1369974" indent="0">
              <a:buNone/>
              <a:defRPr sz="1500"/>
            </a:lvl4pPr>
            <a:lvl5pPr marL="1826634" indent="0">
              <a:buNone/>
              <a:defRPr sz="1500"/>
            </a:lvl5pPr>
            <a:lvl6pPr marL="2283292" indent="0">
              <a:buNone/>
              <a:defRPr sz="1500"/>
            </a:lvl6pPr>
            <a:lvl7pPr marL="2739949" indent="0">
              <a:buNone/>
              <a:defRPr sz="1500"/>
            </a:lvl7pPr>
            <a:lvl8pPr marL="3196606" indent="0">
              <a:buNone/>
              <a:defRPr sz="1500"/>
            </a:lvl8pPr>
            <a:lvl9pPr marL="365326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0927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89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72699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66636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19776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0353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40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554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1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6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2" y="1341453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90778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65" indent="0">
              <a:buNone/>
              <a:defRPr sz="2000" b="1"/>
            </a:lvl2pPr>
            <a:lvl3pPr marL="913320" indent="0">
              <a:buNone/>
              <a:defRPr sz="1800" b="1"/>
            </a:lvl3pPr>
            <a:lvl4pPr marL="1369974" indent="0">
              <a:buNone/>
              <a:defRPr sz="1600" b="1"/>
            </a:lvl4pPr>
            <a:lvl5pPr marL="1826634" indent="0">
              <a:buNone/>
              <a:defRPr sz="1600" b="1"/>
            </a:lvl5pPr>
            <a:lvl6pPr marL="2283292" indent="0">
              <a:buNone/>
              <a:defRPr sz="1600" b="1"/>
            </a:lvl6pPr>
            <a:lvl7pPr marL="2739949" indent="0">
              <a:buNone/>
              <a:defRPr sz="1600" b="1"/>
            </a:lvl7pPr>
            <a:lvl8pPr marL="3196606" indent="0">
              <a:buNone/>
              <a:defRPr sz="1600" b="1"/>
            </a:lvl8pPr>
            <a:lvl9pPr marL="36532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8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941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2410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0325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65" indent="0">
              <a:buNone/>
              <a:defRPr sz="2800"/>
            </a:lvl2pPr>
            <a:lvl3pPr marL="913320" indent="0">
              <a:buNone/>
              <a:defRPr sz="2300"/>
            </a:lvl3pPr>
            <a:lvl4pPr marL="1369974" indent="0">
              <a:buNone/>
              <a:defRPr sz="2000"/>
            </a:lvl4pPr>
            <a:lvl5pPr marL="1826634" indent="0">
              <a:buNone/>
              <a:defRPr sz="2000"/>
            </a:lvl5pPr>
            <a:lvl6pPr marL="2283292" indent="0">
              <a:buNone/>
              <a:defRPr sz="2000"/>
            </a:lvl6pPr>
            <a:lvl7pPr marL="2739949" indent="0">
              <a:buNone/>
              <a:defRPr sz="2000"/>
            </a:lvl7pPr>
            <a:lvl8pPr marL="3196606" indent="0">
              <a:buNone/>
              <a:defRPr sz="2000"/>
            </a:lvl8pPr>
            <a:lvl9pPr marL="365326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65" indent="0">
              <a:buNone/>
              <a:defRPr sz="1200"/>
            </a:lvl2pPr>
            <a:lvl3pPr marL="913320" indent="0">
              <a:buNone/>
              <a:defRPr sz="1000"/>
            </a:lvl3pPr>
            <a:lvl4pPr marL="1369974" indent="0">
              <a:buNone/>
              <a:defRPr sz="900"/>
            </a:lvl4pPr>
            <a:lvl5pPr marL="1826634" indent="0">
              <a:buNone/>
              <a:defRPr sz="900"/>
            </a:lvl5pPr>
            <a:lvl6pPr marL="2283292" indent="0">
              <a:buNone/>
              <a:defRPr sz="900"/>
            </a:lvl6pPr>
            <a:lvl7pPr marL="2739949" indent="0">
              <a:buNone/>
              <a:defRPr sz="900"/>
            </a:lvl7pPr>
            <a:lvl8pPr marL="3196606" indent="0">
              <a:buNone/>
              <a:defRPr sz="900"/>
            </a:lvl8pPr>
            <a:lvl9pPr marL="36532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5312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61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5.xml"/><Relationship Id="rId18" Type="http://schemas.openxmlformats.org/officeDocument/2006/relationships/theme" Target="../theme/theme5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8" y="301630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8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02" tIns="45701" rIns="91402" bIns="45701" anchor="ctr"/>
          <a:lstStyle/>
          <a:p>
            <a:pPr defTabSz="457009">
              <a:buFont typeface="Symbol" charset="2"/>
              <a:buNone/>
              <a:defRPr/>
            </a:pPr>
            <a:endParaRPr lang="en-US" sz="2300">
              <a:solidFill>
                <a:srgbClr val="FFFFFF"/>
              </a:solidFill>
              <a:ea typeface="MS Gothic"/>
              <a:cs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6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02" tIns="45701" rIns="91402" bIns="45701" anchor="ctr"/>
          <a:lstStyle/>
          <a:p>
            <a:pPr defTabSz="457009">
              <a:buFont typeface="Symbol" charset="2"/>
              <a:buNone/>
              <a:defRPr/>
            </a:pPr>
            <a:endParaRPr lang="en-US" sz="2300">
              <a:solidFill>
                <a:srgbClr val="FFFFFF"/>
              </a:solidFill>
              <a:ea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53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009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013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020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026" algn="ctr" defTabSz="45700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684" indent="-318953" algn="l" defTabSz="457009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301" indent="-285630" algn="l" defTabSz="457009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6919" indent="-212635" algn="l" defTabSz="45700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536" indent="-207875" algn="l" defTabSz="457009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153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162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165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1172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8178" indent="-209461" algn="l" defTabSz="45700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9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3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6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3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9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1" algn="l" defTabSz="4570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28" y="263540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28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56665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6665" algn="l"/>
                <a:tab pos="913320" algn="l"/>
                <a:tab pos="1369974" algn="l"/>
                <a:tab pos="1826634" algn="l"/>
                <a:tab pos="2283292" algn="l"/>
                <a:tab pos="2739949" algn="l"/>
                <a:tab pos="3196606" algn="l"/>
                <a:tab pos="3653265" algn="l"/>
                <a:tab pos="4109922" algn="l"/>
                <a:tab pos="4566580" algn="l"/>
                <a:tab pos="5023239" algn="l"/>
                <a:tab pos="5479899" algn="l"/>
                <a:tab pos="5936556" algn="l"/>
                <a:tab pos="6393214" algn="l"/>
                <a:tab pos="6849872" algn="l"/>
                <a:tab pos="7306530" algn="l"/>
                <a:tab pos="7763188" algn="l"/>
                <a:tab pos="8219846" algn="l"/>
                <a:tab pos="8676503" algn="l"/>
                <a:tab pos="9133164" algn="l"/>
              </a:tabLst>
            </a:pPr>
            <a:fld id="{A3544B63-E25E-4B3A-A1CF-14E1B929A46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 defTabSz="456665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6665" algn="l"/>
                  <a:tab pos="913320" algn="l"/>
                  <a:tab pos="1369974" algn="l"/>
                  <a:tab pos="1826634" algn="l"/>
                  <a:tab pos="2283292" algn="l"/>
                  <a:tab pos="2739949" algn="l"/>
                  <a:tab pos="3196606" algn="l"/>
                  <a:tab pos="3653265" algn="l"/>
                  <a:tab pos="4109922" algn="l"/>
                  <a:tab pos="4566580" algn="l"/>
                  <a:tab pos="5023239" algn="l"/>
                  <a:tab pos="5479899" algn="l"/>
                  <a:tab pos="5936556" algn="l"/>
                  <a:tab pos="6393214" algn="l"/>
                  <a:tab pos="6849872" algn="l"/>
                  <a:tab pos="7306530" algn="l"/>
                  <a:tab pos="7763188" algn="l"/>
                  <a:tab pos="8219846" algn="l"/>
                  <a:tab pos="8676503" algn="l"/>
                  <a:tab pos="9133164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2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17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665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320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974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634" algn="l" defTabSz="45666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458" indent="-255286" algn="l" defTabSz="456665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625" indent="-261625" algn="l" defTabSz="456665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940" indent="-212474" algn="l" defTabSz="45666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6369" indent="-3691321" algn="l" defTabSz="45666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4962" indent="-228330" algn="l" defTabSz="456665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6665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320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974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634" algn="l" defTabSz="456665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0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4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2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49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06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65" algn="l" defTabSz="456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Tomcat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955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Platform on Tomcat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584962" lvl="1" indent="-219361"/>
            <a:r>
              <a:rPr lang="en-US" dirty="0" smtClean="0"/>
              <a:t>Ready-to-use package </a:t>
            </a:r>
            <a:r>
              <a:rPr lang="en-US" dirty="0"/>
              <a:t>on top of Tomcat 6 application </a:t>
            </a:r>
            <a:r>
              <a:rPr lang="en-US" dirty="0" smtClean="0"/>
              <a:t>server:</a:t>
            </a:r>
          </a:p>
          <a:p>
            <a:pPr marL="584962" lvl="1" indent="-219361"/>
            <a:endParaRPr lang="en-US" dirty="0" smtClean="0"/>
          </a:p>
          <a:p>
            <a:pPr marL="822801" lvl="1" indent="-457200">
              <a:buFont typeface="+mj-lt"/>
              <a:buAutoNum type="arabicParenR"/>
            </a:pPr>
            <a:r>
              <a:rPr lang="en-US" dirty="0" smtClean="0"/>
              <a:t>Unzip the package</a:t>
            </a:r>
          </a:p>
          <a:p>
            <a:pPr marL="822801" lvl="1" indent="-457200">
              <a:buFont typeface="+mj-lt"/>
              <a:buAutoNum type="arabicParenR"/>
            </a:pPr>
            <a:r>
              <a:rPr lang="en-US" dirty="0" smtClean="0"/>
              <a:t>Copy </a:t>
            </a:r>
            <a:r>
              <a:rPr lang="en-US" dirty="0"/>
              <a:t>the bin/tomcat6-bundle/ </a:t>
            </a:r>
            <a:r>
              <a:rPr lang="en-US" dirty="0" smtClean="0"/>
              <a:t>folder to </a:t>
            </a:r>
            <a:r>
              <a:rPr lang="en-US" dirty="0"/>
              <a:t>your </a:t>
            </a:r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/>
              <a:t>$</a:t>
            </a:r>
            <a:r>
              <a:rPr lang="en-US" dirty="0" smtClean="0"/>
              <a:t>TOMCAT_HOME is the </a:t>
            </a:r>
            <a:r>
              <a:rPr lang="en-US" dirty="0"/>
              <a:t>bin/tomcat6-bundle/ 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$TOMCAT_HOME/</a:t>
            </a:r>
            <a:r>
              <a:rPr lang="en-US" dirty="0" err="1"/>
              <a:t>start_eXo.sh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start_eXo.bat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“INFO: Server startup in </a:t>
            </a:r>
            <a:r>
              <a:rPr lang="en-US" dirty="0" smtClean="0"/>
              <a:t>374270 </a:t>
            </a:r>
            <a:r>
              <a:rPr lang="en-US" dirty="0" err="1" smtClean="0"/>
              <a:t>ms</a:t>
            </a:r>
            <a:r>
              <a:rPr lang="en-US" dirty="0" smtClean="0"/>
              <a:t>”</a:t>
            </a:r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Stop</a:t>
            </a:r>
            <a:endParaRPr lang="en-US" dirty="0"/>
          </a:p>
          <a:p>
            <a:pPr marL="584962" lvl="1" indent="-219361"/>
            <a:r>
              <a:rPr lang="en-US" dirty="0"/>
              <a:t>Linux or OS X: $TOMCAT_HOME/</a:t>
            </a:r>
            <a:r>
              <a:rPr lang="en-US" dirty="0" err="1" smtClean="0"/>
              <a:t>stop_eXo.sh</a:t>
            </a:r>
            <a:r>
              <a:rPr lang="en-US" dirty="0" smtClean="0"/>
              <a:t> -force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stop_eXo.bat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/>
              <a:t>Stop message: </a:t>
            </a:r>
            <a:r>
              <a:rPr lang="en-US" dirty="0" smtClean="0"/>
              <a:t>“INFO</a:t>
            </a:r>
            <a:r>
              <a:rPr lang="en-US" dirty="0"/>
              <a:t>: Stopping Coyote HTTP/1.1 on http-</a:t>
            </a:r>
            <a:r>
              <a:rPr lang="en-US" dirty="0" smtClean="0"/>
              <a:t>8080”</a:t>
            </a:r>
          </a:p>
          <a:p>
            <a:pPr marL="584962" lvl="1" indent="-219361"/>
            <a:r>
              <a:rPr lang="en-US" dirty="0" smtClean="0"/>
              <a:t>If problems: CTRL-C or on Linux: </a:t>
            </a:r>
            <a:r>
              <a:rPr lang="en-US" dirty="0"/>
              <a:t>kill -9 (or </a:t>
            </a:r>
            <a:r>
              <a:rPr lang="en-US" dirty="0" err="1"/>
              <a:t>stop_eXo.sh</a:t>
            </a:r>
            <a:r>
              <a:rPr lang="en-US" dirty="0"/>
              <a:t> -</a:t>
            </a:r>
            <a:r>
              <a:rPr lang="en-US" dirty="0" smtClean="0"/>
              <a:t>force)</a:t>
            </a:r>
            <a:endParaRPr lang="en-US" dirty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Java system properties – Options</a:t>
            </a:r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System Properties: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system property </a:t>
            </a:r>
            <a:r>
              <a:rPr lang="en-US" i="0" dirty="0" smtClean="0"/>
              <a:t>start with “-D”.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T</a:t>
            </a:r>
            <a:r>
              <a:rPr lang="en-US" i="0" dirty="0" smtClean="0"/>
              <a:t>hat means launching java like this “java -</a:t>
            </a:r>
            <a:r>
              <a:rPr lang="en-US" i="0" dirty="0" err="1" smtClean="0"/>
              <a:t>Dexo.product.developing</a:t>
            </a:r>
            <a:r>
              <a:rPr lang="en-US" i="0" dirty="0"/>
              <a:t>=true” </a:t>
            </a:r>
            <a:r>
              <a:rPr lang="en-US" i="0" dirty="0" smtClean="0"/>
              <a:t>will create a system property “</a:t>
            </a:r>
            <a:r>
              <a:rPr lang="en-US" i="0" dirty="0" err="1" smtClean="0"/>
              <a:t>exo.product.developing</a:t>
            </a:r>
            <a:r>
              <a:rPr lang="en-US" i="0" dirty="0" smtClean="0"/>
              <a:t>” with the value “true”.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This system property is only visible inside the executing java program.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You can add as many properties as you like.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The program reads the properties, that are of interest and changes it behavior.</a:t>
            </a:r>
            <a:r>
              <a:rPr lang="en-US" i="0" dirty="0"/>
              <a:t/>
            </a:r>
            <a:br>
              <a:rPr lang="en-US" i="0" dirty="0"/>
            </a:b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9262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Platform Developer JVM Options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system property “-</a:t>
            </a:r>
            <a:r>
              <a:rPr lang="en-US" i="0" dirty="0" err="1"/>
              <a:t>Dexo.product.developing</a:t>
            </a:r>
            <a:r>
              <a:rPr lang="en-US" i="0" dirty="0"/>
              <a:t>=true” </a:t>
            </a:r>
            <a:r>
              <a:rPr lang="en-US" i="0" dirty="0" smtClean="0"/>
              <a:t>: 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1. Deactivates </a:t>
            </a:r>
            <a:r>
              <a:rPr lang="en-US" i="0" dirty="0" err="1"/>
              <a:t>javascript</a:t>
            </a:r>
            <a:r>
              <a:rPr lang="en-US" i="0" dirty="0"/>
              <a:t> and </a:t>
            </a:r>
            <a:r>
              <a:rPr lang="en-US" i="0" dirty="0" err="1"/>
              <a:t>css</a:t>
            </a:r>
            <a:r>
              <a:rPr lang="en-US" i="0" dirty="0"/>
              <a:t> merging for easier </a:t>
            </a:r>
            <a:r>
              <a:rPr lang="en-US" i="0" dirty="0" smtClean="0"/>
              <a:t>debugging.</a:t>
            </a:r>
            <a:br>
              <a:rPr lang="en-US" i="0" dirty="0" smtClean="0"/>
            </a:br>
            <a:r>
              <a:rPr lang="en-US" i="0" dirty="0" smtClean="0"/>
              <a:t>2. Activates a special language called Magic Locale “ma” showing the property keys instead of the translations.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 smtClean="0"/>
              <a:t>Dorg.exoplatform.container.configuration.debug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Shows details of the configuration loading.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“-</a:t>
            </a:r>
            <a:r>
              <a:rPr lang="en-US" i="0" dirty="0" err="1"/>
              <a:t>Xdebug</a:t>
            </a:r>
            <a:r>
              <a:rPr lang="en-US" i="0" dirty="0"/>
              <a:t> -</a:t>
            </a:r>
            <a:r>
              <a:rPr lang="en-US" i="0" dirty="0" err="1"/>
              <a:t>Xrunjdwp:transport</a:t>
            </a:r>
            <a:r>
              <a:rPr lang="en-US" i="0" dirty="0"/>
              <a:t>=</a:t>
            </a:r>
            <a:r>
              <a:rPr lang="en-US" i="0" dirty="0" err="1"/>
              <a:t>dt_socket,address</a:t>
            </a:r>
            <a:r>
              <a:rPr lang="en-US" i="0" dirty="0"/>
              <a:t>=8000,server=</a:t>
            </a:r>
            <a:r>
              <a:rPr lang="en-US" i="0" dirty="0" err="1"/>
              <a:t>y,suspend</a:t>
            </a:r>
            <a:r>
              <a:rPr lang="en-US" i="0" dirty="0"/>
              <a:t>=n</a:t>
            </a:r>
            <a:r>
              <a:rPr lang="en-US" i="0" dirty="0" smtClean="0"/>
              <a:t>”</a:t>
            </a:r>
            <a:br>
              <a:rPr lang="en-US" i="0" dirty="0" smtClean="0"/>
            </a:br>
            <a:r>
              <a:rPr lang="en-US" i="0" dirty="0" smtClean="0"/>
              <a:t>Enables Remote Debugging using JPDA (Debugging in </a:t>
            </a:r>
            <a:r>
              <a:rPr lang="en-US" i="0" dirty="0"/>
              <a:t>E</a:t>
            </a:r>
            <a:r>
              <a:rPr lang="en-US" i="0" dirty="0" smtClean="0"/>
              <a:t>clipse).</a:t>
            </a:r>
          </a:p>
        </p:txBody>
      </p:sp>
    </p:spTree>
    <p:extLst>
      <p:ext uri="{BB962C8B-B14F-4D97-AF65-F5344CB8AC3E}">
        <p14:creationId xmlns:p14="http://schemas.microsoft.com/office/powerpoint/2010/main" val="3371159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JMX Enabling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/>
              <a:t>Dcom.sun.management.jmxremote</a:t>
            </a:r>
            <a:r>
              <a:rPr lang="en-US" i="0" dirty="0"/>
              <a:t>=true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Dcom.sun.management.jmxremote.ssl</a:t>
            </a:r>
            <a:r>
              <a:rPr lang="en-US" i="0" dirty="0"/>
              <a:t>=false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Dcom.sun.management.jmxremote.authenticate</a:t>
            </a:r>
            <a:r>
              <a:rPr lang="en-US" i="0" dirty="0"/>
              <a:t>=false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Dcom.sun.management.jmxremote.port</a:t>
            </a:r>
            <a:r>
              <a:rPr lang="en-US" i="0" dirty="0"/>
              <a:t>=</a:t>
            </a:r>
            <a:r>
              <a:rPr lang="en-US" i="0" dirty="0" smtClean="0"/>
              <a:t>12345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Activates </a:t>
            </a:r>
            <a:r>
              <a:rPr lang="en-US" i="0" dirty="0"/>
              <a:t>remote JMX </a:t>
            </a:r>
            <a:r>
              <a:rPr lang="en-US" i="0" dirty="0" smtClean="0"/>
              <a:t>monitoring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You can monitor the exposed values and execute the exposed admin methods using an JMX client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16341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eXo Platform in Developer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  <a:p>
            <a:pPr marL="219361" indent="-216749">
              <a:lnSpc>
                <a:spcPct val="90000"/>
              </a:lnSpc>
              <a:buNone/>
            </a:pPr>
            <a:r>
              <a:rPr lang="en-US" dirty="0" smtClean="0"/>
              <a:t>How to start in developer mode:</a:t>
            </a:r>
            <a:endParaRPr lang="en-US" dirty="0"/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Prepared start script that uses all developer JVM options </a:t>
            </a:r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…/bin</a:t>
            </a:r>
            <a:r>
              <a:rPr lang="en-US" dirty="0"/>
              <a:t>/tomcat6-bundle</a:t>
            </a:r>
            <a:r>
              <a:rPr lang="en-US" dirty="0" smtClean="0"/>
              <a:t>/bin</a:t>
            </a:r>
            <a:r>
              <a:rPr lang="en-US" dirty="0"/>
              <a:t>/</a:t>
            </a:r>
            <a:r>
              <a:rPr lang="en-US" dirty="0" err="1"/>
              <a:t>gatein-</a:t>
            </a:r>
            <a:r>
              <a:rPr lang="en-US" dirty="0" err="1" smtClean="0"/>
              <a:t>dev.sh</a:t>
            </a:r>
            <a:r>
              <a:rPr lang="en-US" dirty="0" smtClean="0"/>
              <a:t> (or .bat)</a:t>
            </a:r>
          </a:p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79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</a:t>
            </a:r>
            <a:r>
              <a:rPr lang="en-GB" sz="4800" dirty="0" err="1" smtClean="0">
                <a:solidFill>
                  <a:srgbClr val="FFFFFF"/>
                </a:solidFill>
              </a:rPr>
              <a:t>JBoss</a:t>
            </a:r>
            <a:r>
              <a:rPr lang="en-GB" sz="4800" dirty="0" smtClean="0">
                <a:solidFill>
                  <a:srgbClr val="FFFFFF"/>
                </a:solidFill>
              </a:rPr>
              <a:t> EAP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-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Introduction</a:t>
            </a:r>
            <a:endParaRPr lang="en-US" dirty="0"/>
          </a:p>
          <a:p>
            <a:pPr marL="584962" lvl="1" indent="-219361"/>
            <a:r>
              <a:rPr lang="en-US" dirty="0" smtClean="0"/>
              <a:t>No package. No prepared script.</a:t>
            </a:r>
          </a:p>
          <a:p>
            <a:pPr marL="584962" lvl="1" indent="-219361"/>
            <a:r>
              <a:rPr lang="en-US" dirty="0" smtClean="0"/>
              <a:t>Installation on the top of a default JBoss installation</a:t>
            </a:r>
          </a:p>
          <a:p>
            <a:pPr marL="584962" lvl="1" indent="-219361"/>
            <a:r>
              <a:rPr lang="en-US" dirty="0" smtClean="0"/>
              <a:t>Copy several files, adapt configuration and logging.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89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EARs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Copy to </a:t>
            </a:r>
            <a:r>
              <a:rPr lang="en-US" dirty="0"/>
              <a:t>files </a:t>
            </a:r>
            <a:r>
              <a:rPr lang="en-US" dirty="0" smtClean="0"/>
              <a:t>to </a:t>
            </a:r>
            <a:r>
              <a:rPr lang="en-US" dirty="0" err="1" smtClean="0"/>
              <a:t>jboss</a:t>
            </a:r>
            <a:r>
              <a:rPr lang="en-US" dirty="0"/>
              <a:t>-root/server/default/</a:t>
            </a:r>
            <a:r>
              <a:rPr lang="en-US" dirty="0" smtClean="0"/>
              <a:t>deploy</a:t>
            </a:r>
            <a:endParaRPr lang="en-US" dirty="0"/>
          </a:p>
          <a:p>
            <a:pPr marL="584962" lvl="1" indent="-219361"/>
            <a:r>
              <a:rPr lang="en-US" dirty="0" err="1"/>
              <a:t>gatein-ds.xml</a:t>
            </a:r>
            <a:endParaRPr lang="en-US" dirty="0"/>
          </a:p>
          <a:p>
            <a:pPr marL="584962" lvl="1" indent="-219361"/>
            <a:r>
              <a:rPr lang="en-US" dirty="0" err="1"/>
              <a:t>gatein.ear</a:t>
            </a:r>
            <a:r>
              <a:rPr lang="en-US" dirty="0"/>
              <a:t> (it must remain a folder named </a:t>
            </a:r>
            <a:r>
              <a:rPr lang="en-US" dirty="0" err="1"/>
              <a:t>gatein.ear</a:t>
            </a:r>
            <a:r>
              <a:rPr lang="en-US" dirty="0"/>
              <a:t>)</a:t>
            </a:r>
          </a:p>
          <a:p>
            <a:pPr marL="584962" lvl="1" indent="-219361"/>
            <a:r>
              <a:rPr lang="en-US" dirty="0"/>
              <a:t>starter-</a:t>
            </a:r>
            <a:r>
              <a:rPr lang="en-US" dirty="0" err="1"/>
              <a:t>gatein.ear</a:t>
            </a:r>
            <a:endParaRPr lang="en-US" dirty="0"/>
          </a:p>
          <a:p>
            <a:pPr marL="584962" lvl="1" indent="-219361"/>
            <a:r>
              <a:rPr lang="en-US" dirty="0"/>
              <a:t>acme-</a:t>
            </a:r>
            <a:r>
              <a:rPr lang="en-US" dirty="0" err="1"/>
              <a:t>website.ear</a:t>
            </a:r>
            <a:endParaRPr lang="en-US" dirty="0"/>
          </a:p>
          <a:p>
            <a:pPr marL="584962" lvl="1" indent="-219361"/>
            <a:r>
              <a:rPr lang="en-US" dirty="0"/>
              <a:t>office-</a:t>
            </a:r>
            <a:r>
              <a:rPr lang="en-US" dirty="0" err="1"/>
              <a:t>portal.ear</a:t>
            </a:r>
            <a:endParaRPr lang="en-US" dirty="0"/>
          </a:p>
          <a:p>
            <a:pPr marL="584962" lvl="1" indent="-219361"/>
            <a:r>
              <a:rPr lang="en-US" dirty="0"/>
              <a:t>platform-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exo-collaboration.ear</a:t>
            </a:r>
            <a:endParaRPr lang="en-US" dirty="0"/>
          </a:p>
          <a:p>
            <a:pPr marL="584962" lvl="1" indent="-219361"/>
            <a:r>
              <a:rPr lang="en-US" dirty="0" err="1"/>
              <a:t>exo</a:t>
            </a:r>
            <a:r>
              <a:rPr lang="en-US" dirty="0"/>
              <a:t>-social-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gatein-exo-ks.ear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</a:t>
            </a:r>
            <a:r>
              <a:rPr lang="en-US" dirty="0" err="1"/>
              <a:t>wcm</a:t>
            </a:r>
            <a:r>
              <a:rPr lang="en-US" dirty="0"/>
              <a:t>-extension-</a:t>
            </a:r>
            <a:r>
              <a:rPr lang="en-US" dirty="0" err="1"/>
              <a:t>plf.ear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-workflow-extension-</a:t>
            </a:r>
            <a:r>
              <a:rPr lang="en-US" dirty="0" err="1" smtClean="0"/>
              <a:t>plf.ear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Overview of the </a:t>
            </a:r>
            <a:r>
              <a:rPr lang="en-US" dirty="0" err="1" smtClean="0"/>
              <a:t>sysAdmin</a:t>
            </a:r>
            <a:r>
              <a:rPr lang="en-US" dirty="0" smtClean="0"/>
              <a:t> Training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/>
            <a:r>
              <a:rPr lang="en-US" sz="2800" dirty="0" smtClean="0"/>
              <a:t>Introduction</a:t>
            </a:r>
          </a:p>
          <a:p>
            <a:pPr marL="584962" lvl="1" indent="-219361"/>
            <a:r>
              <a:rPr lang="en-US" sz="2800" dirty="0" smtClean="0"/>
              <a:t>General Configuration</a:t>
            </a:r>
          </a:p>
          <a:p>
            <a:pPr marL="584962" lvl="1" indent="-219361"/>
            <a:r>
              <a:rPr lang="en-US" sz="2800" dirty="0" smtClean="0"/>
              <a:t>Backups</a:t>
            </a:r>
          </a:p>
          <a:p>
            <a:pPr marL="584962" lvl="1" indent="-219361"/>
            <a:r>
              <a:rPr lang="en-US" sz="2800" dirty="0" smtClean="0"/>
              <a:t>Clustering</a:t>
            </a:r>
          </a:p>
          <a:p>
            <a:pPr marL="584962" lvl="1" indent="-219361"/>
            <a:r>
              <a:rPr lang="en-US" sz="2800" dirty="0" smtClean="0"/>
              <a:t>Directory and CAS</a:t>
            </a:r>
          </a:p>
          <a:p>
            <a:pPr marL="584962" lvl="1" indent="-219361"/>
            <a:r>
              <a:rPr lang="en-US" sz="2800" dirty="0" smtClean="0"/>
              <a:t>JCR and </a:t>
            </a:r>
            <a:r>
              <a:rPr lang="en-US" sz="2800" dirty="0" err="1" smtClean="0"/>
              <a:t>CRaSH</a:t>
            </a:r>
            <a:endParaRPr lang="en-US" sz="2800" dirty="0" smtClean="0"/>
          </a:p>
          <a:p>
            <a:pPr marL="584962" lvl="1" indent="-219361"/>
            <a:r>
              <a:rPr lang="en-US" sz="2800" smtClean="0"/>
              <a:t>JMX Monitoring</a:t>
            </a:r>
            <a:endParaRPr lang="en-US" sz="2800" dirty="0" smtClean="0"/>
          </a:p>
          <a:p>
            <a:pPr marL="584962" lvl="1" indent="-219361"/>
            <a:r>
              <a:rPr lang="en-US" sz="2800" dirty="0" err="1" smtClean="0"/>
              <a:t>ChatServer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Configuration files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folder:</a:t>
            </a:r>
            <a:endParaRPr lang="en-US" dirty="0"/>
          </a:p>
          <a:p>
            <a:pPr marL="584962" lvl="1" indent="-219361"/>
            <a:r>
              <a:rPr lang="en-US" dirty="0"/>
              <a:t>Create a folder </a:t>
            </a:r>
            <a:r>
              <a:rPr lang="en-US" dirty="0" err="1"/>
              <a:t>jboss</a:t>
            </a:r>
            <a:r>
              <a:rPr lang="en-US" dirty="0"/>
              <a:t>-root/server/default/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gatein</a:t>
            </a:r>
            <a:r>
              <a:rPr lang="en-US" dirty="0"/>
              <a:t> </a:t>
            </a:r>
          </a:p>
          <a:p>
            <a:pPr marL="219361" indent="-216749">
              <a:buNone/>
            </a:pPr>
            <a:r>
              <a:rPr lang="en-US" dirty="0" smtClean="0"/>
              <a:t>Copy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files:</a:t>
            </a:r>
            <a:endParaRPr lang="en-US" dirty="0"/>
          </a:p>
          <a:p>
            <a:pPr marL="584962" lvl="1" indent="-219361"/>
            <a:r>
              <a:rPr lang="en-US" dirty="0" err="1" smtClean="0"/>
              <a:t>configuration.properties</a:t>
            </a:r>
            <a:endParaRPr lang="en-US" dirty="0"/>
          </a:p>
          <a:p>
            <a:pPr marL="584962" lvl="1" indent="-219361"/>
            <a:r>
              <a:rPr lang="en-US" dirty="0" err="1"/>
              <a:t>configuration.xml</a:t>
            </a:r>
            <a:endParaRPr lang="en-US" dirty="0"/>
          </a:p>
          <a:p>
            <a:pPr marL="219361" indent="-216749">
              <a:buNone/>
            </a:pPr>
            <a:r>
              <a:rPr lang="en-US" dirty="0"/>
              <a:t>Copy </a:t>
            </a:r>
            <a:r>
              <a:rPr lang="en-US" dirty="0" smtClean="0"/>
              <a:t>the key files </a:t>
            </a:r>
            <a:r>
              <a:rPr lang="en-US" dirty="0"/>
              <a:t>in </a:t>
            </a:r>
            <a:r>
              <a:rPr lang="en-US" dirty="0" err="1"/>
              <a:t>jboss</a:t>
            </a:r>
            <a:r>
              <a:rPr lang="en-US" dirty="0"/>
              <a:t>-root/</a:t>
            </a:r>
            <a:r>
              <a:rPr lang="en-US" dirty="0" smtClean="0"/>
              <a:t>bin:</a:t>
            </a:r>
            <a:endParaRPr lang="en-US" dirty="0"/>
          </a:p>
          <a:p>
            <a:pPr marL="584962" lvl="1" indent="-219361"/>
            <a:r>
              <a:rPr lang="en-US" dirty="0" err="1" smtClean="0"/>
              <a:t>exokey.pem</a:t>
            </a:r>
            <a:endParaRPr lang="en-US" dirty="0"/>
          </a:p>
          <a:p>
            <a:pPr marL="584962" lvl="1" indent="-219361"/>
            <a:r>
              <a:rPr lang="en-US" dirty="0" err="1" smtClean="0"/>
              <a:t>oauthkey.pem</a:t>
            </a:r>
            <a:endParaRPr lang="en-US" dirty="0" smtClean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The copied files are explained in a later chapter.</a:t>
            </a:r>
            <a:endParaRPr lang="en-US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4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/>
              <a:t>Installing eXo on JBoss EAP – JVM </a:t>
            </a:r>
            <a:r>
              <a:rPr lang="en-US" dirty="0" err="1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</a:t>
            </a:r>
            <a:r>
              <a:rPr lang="fr-FR" dirty="0" smtClean="0"/>
              <a:t> (Linux)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EXO_PROFILES="-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=default"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EXO_OPTS="-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REMOTE_DEBUG="-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”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EXO_XML="-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JAVA_OPTS="$JAVA_OPTS $EXO_OPTS $EXO_PROFILES $EXO_XML”</a:t>
            </a:r>
          </a:p>
        </p:txBody>
      </p:sp>
    </p:spTree>
    <p:extLst>
      <p:ext uri="{BB962C8B-B14F-4D97-AF65-F5344CB8AC3E}">
        <p14:creationId xmlns:p14="http://schemas.microsoft.com/office/powerpoint/2010/main" val="2234743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JVM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run.conf.bat</a:t>
            </a:r>
            <a:r>
              <a:rPr lang="fr-FR" dirty="0" smtClean="0"/>
              <a:t> (Windows)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"EXO_PROFILES=-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=default"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"EXO_OPTS=-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"REMOTE_DEBUG=-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"EXO_XML=-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10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"JAVA_OPTS=%JAVA_OPTS% %EXO_OPTS% %EXO_PROFILES% %EXO_XML%"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2699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Logging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jboss</a:t>
            </a:r>
            <a:r>
              <a:rPr lang="fr-FR" dirty="0" err="1"/>
              <a:t>-root</a:t>
            </a:r>
            <a:r>
              <a:rPr lang="fr-FR" dirty="0"/>
              <a:t>/server/default/</a:t>
            </a:r>
            <a:r>
              <a:rPr lang="fr-FR" dirty="0" err="1"/>
              <a:t>conf</a:t>
            </a:r>
            <a:r>
              <a:rPr lang="fr-FR" dirty="0"/>
              <a:t>/jboss-</a:t>
            </a:r>
            <a:r>
              <a:rPr lang="fr-FR" dirty="0" smtClean="0"/>
              <a:t>log4j.xml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>
              <a:lnSpc>
                <a:spcPct val="90000"/>
              </a:lnSpc>
            </a:pPr>
            <a:r>
              <a:rPr lang="en-US" i="0" dirty="0"/>
              <a:t>&lt;!-- Limit the JSR170 categories --&gt;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category name="</a:t>
            </a:r>
            <a:r>
              <a:rPr lang="en-US" i="0" dirty="0" err="1"/>
              <a:t>exo.jcr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/category&gt; </a:t>
            </a:r>
            <a:endParaRPr lang="en-US" i="0" dirty="0" smtClean="0"/>
          </a:p>
          <a:p>
            <a:pPr marL="584962" lvl="1" indent="-219361">
              <a:lnSpc>
                <a:spcPct val="90000"/>
              </a:lnSpc>
            </a:pP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!-- Limit the JSR-168 and JSR-286 categories --</a:t>
            </a:r>
            <a:r>
              <a:rPr lang="en-US" i="0" dirty="0" smtClean="0"/>
              <a:t>&gt;</a:t>
            </a:r>
            <a:br>
              <a:rPr lang="en-US" i="0" dirty="0" smtClean="0"/>
            </a:br>
            <a:r>
              <a:rPr lang="en-US" i="0" dirty="0" smtClean="0"/>
              <a:t> </a:t>
            </a:r>
            <a:r>
              <a:rPr lang="en-US" i="0" dirty="0"/>
              <a:t>&lt;category name="</a:t>
            </a:r>
            <a:r>
              <a:rPr lang="en-US" i="0" dirty="0" err="1"/>
              <a:t>org.exoplatform.services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</a:t>
            </a:r>
            <a:r>
              <a:rPr lang="en-US" i="0" dirty="0" smtClean="0"/>
              <a:t>&gt;</a:t>
            </a:r>
            <a:endParaRPr lang="en-US" i="0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3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 eXo on JBoss EAP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$JBOSS_HOME is the installation </a:t>
            </a:r>
            <a:r>
              <a:rPr lang="en-US" dirty="0"/>
              <a:t>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$JBOSS_HOME/bin/</a:t>
            </a:r>
            <a:r>
              <a:rPr lang="en-US" dirty="0" err="1"/>
              <a:t>run.sh</a:t>
            </a:r>
            <a:endParaRPr lang="en-US" dirty="0"/>
          </a:p>
          <a:p>
            <a:pPr marL="584962" lvl="1" indent="-219361"/>
            <a:r>
              <a:rPr lang="en-US" dirty="0"/>
              <a:t>Windows</a:t>
            </a:r>
            <a:r>
              <a:rPr lang="en-US" dirty="0" smtClean="0"/>
              <a:t>: %</a:t>
            </a:r>
            <a:r>
              <a:rPr lang="en-US" dirty="0"/>
              <a:t>JBOSS_HOME</a:t>
            </a:r>
            <a:r>
              <a:rPr lang="en-US" dirty="0" smtClean="0"/>
              <a:t>%\bin\</a:t>
            </a:r>
            <a:r>
              <a:rPr lang="en-US" dirty="0" err="1" smtClean="0"/>
              <a:t>run.bat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“Started in 3m</a:t>
            </a:r>
            <a:r>
              <a:rPr lang="en-US" dirty="0" smtClean="0"/>
              <a:t>:14s:513ms”</a:t>
            </a:r>
          </a:p>
          <a:p>
            <a:pPr marL="219361" indent="-216749">
              <a:buNone/>
            </a:pPr>
            <a:r>
              <a:rPr lang="en-US" dirty="0" smtClean="0"/>
              <a:t>Stop</a:t>
            </a:r>
          </a:p>
          <a:p>
            <a:pPr marL="584962" lvl="1" indent="-219361"/>
            <a:r>
              <a:rPr lang="en-US" dirty="0" smtClean="0"/>
              <a:t>Linux </a:t>
            </a:r>
            <a:r>
              <a:rPr lang="en-US" dirty="0"/>
              <a:t>or OS X: $JBOSS_HOME/bin/</a:t>
            </a:r>
            <a:r>
              <a:rPr lang="en-US" dirty="0" err="1" smtClean="0"/>
              <a:t>shutdown.sh</a:t>
            </a:r>
            <a:endParaRPr lang="en-US" dirty="0" smtClean="0"/>
          </a:p>
          <a:p>
            <a:pPr marL="584962" lvl="1" indent="-219361"/>
            <a:r>
              <a:rPr lang="en-US" dirty="0" smtClean="0"/>
              <a:t>Windows</a:t>
            </a:r>
            <a:r>
              <a:rPr lang="en-US" dirty="0"/>
              <a:t>: %JBOSS_HOME</a:t>
            </a:r>
            <a:r>
              <a:rPr lang="en-US" dirty="0" smtClean="0"/>
              <a:t>%\bin\</a:t>
            </a:r>
            <a:r>
              <a:rPr lang="en-US" dirty="0" err="1" smtClean="0"/>
              <a:t>shutdown.bat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 smtClean="0"/>
              <a:t>Stop </a:t>
            </a:r>
            <a:r>
              <a:rPr lang="en-US" dirty="0"/>
              <a:t>message: “(JBoss Shutdown Hook) Shutdown </a:t>
            </a:r>
            <a:r>
              <a:rPr lang="en-US" dirty="0" smtClean="0"/>
              <a:t>complete”</a:t>
            </a:r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852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JBoss in Debug Mode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Activate JMX Monitoring, remote debugging and eXo  mode</a:t>
            </a:r>
            <a:endParaRPr lang="en-US" dirty="0"/>
          </a:p>
          <a:p>
            <a:pPr marL="584962" lvl="1" indent="-219361"/>
            <a:r>
              <a:rPr lang="en-US" dirty="0" smtClean="0"/>
              <a:t>The variable </a:t>
            </a:r>
            <a:r>
              <a:rPr lang="en-US" dirty="0"/>
              <a:t>$REMOTE_DEBUG </a:t>
            </a:r>
            <a:r>
              <a:rPr lang="en-US" dirty="0" smtClean="0"/>
              <a:t> defines all necessary parameters.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By default, this variable is not taken into consideration (not added to JAVA_OPTS)</a:t>
            </a:r>
          </a:p>
          <a:p>
            <a:pPr marL="584962" lvl="1" indent="-219361"/>
            <a:r>
              <a:rPr lang="en-US" dirty="0"/>
              <a:t>A</a:t>
            </a:r>
            <a:r>
              <a:rPr lang="en-US" dirty="0" smtClean="0"/>
              <a:t>dd the prepared parameter $</a:t>
            </a:r>
            <a:r>
              <a:rPr lang="en-US" dirty="0"/>
              <a:t>REMOTE_DEBUG </a:t>
            </a:r>
            <a:r>
              <a:rPr lang="en-US" dirty="0" smtClean="0"/>
              <a:t>to the </a:t>
            </a:r>
            <a:r>
              <a:rPr lang="en-US" dirty="0"/>
              <a:t>JAVA_OPTS </a:t>
            </a:r>
            <a:r>
              <a:rPr lang="en-US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810853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eXo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Profiles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54323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Modules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sz="2400" dirty="0" smtClean="0"/>
              <a:t>Each module contains a number of application and can be activate individually. The module “eXo Content” is always activated.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5343"/>
              </p:ext>
            </p:extLst>
          </p:nvPr>
        </p:nvGraphicFramePr>
        <p:xfrm>
          <a:off x="755526" y="2339677"/>
          <a:ext cx="9433048" cy="423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Module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GateIn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Base of all modules. Portal, Portlets</a:t>
                      </a:r>
                      <a:r>
                        <a:rPr lang="fr-FR" baseline="0" dirty="0" smtClean="0"/>
                        <a:t>, JCR, Pages, </a:t>
                      </a:r>
                      <a:r>
                        <a:rPr lang="fr-FR" baseline="0" dirty="0" err="1" smtClean="0"/>
                        <a:t>Layout</a:t>
                      </a:r>
                      <a:r>
                        <a:rPr lang="fr-FR" baseline="0" dirty="0" smtClean="0"/>
                        <a:t>, User, Groups, Permissions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</a:t>
                      </a:r>
                      <a:r>
                        <a:rPr lang="fr-FR" baseline="0" dirty="0" smtClean="0"/>
                        <a:t> Management (DMS), Web Content Management (WCM)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exo Collaboration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Calendar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Email, </a:t>
                      </a:r>
                      <a:r>
                        <a:rPr lang="fr-FR" baseline="0" dirty="0" err="1" smtClean="0"/>
                        <a:t>AdressBook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Knowledge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Forum, FAQ,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Answers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Social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Social Intranet, </a:t>
                      </a:r>
                      <a:r>
                        <a:rPr lang="fr-FR" dirty="0" err="1" smtClean="0"/>
                        <a:t>Activity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Streams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Spaces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add-on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Bonita</a:t>
                      </a:r>
                      <a:r>
                        <a:rPr lang="fr-FR" dirty="0" smtClean="0"/>
                        <a:t> or JBPM </a:t>
                      </a:r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integration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dirty="0" smtClean="0"/>
                        <a:t>the </a:t>
                      </a:r>
                      <a:r>
                        <a:rPr lang="fr-FR" dirty="0" err="1"/>
                        <a:t>eXo</a:t>
                      </a:r>
                      <a:r>
                        <a:rPr lang="fr-FR" dirty="0"/>
                        <a:t> Content module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1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different modules of eXo Platform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/>
              <a:t>collaboration,</a:t>
            </a:r>
            <a:r>
              <a:rPr lang="en-US" dirty="0" err="1" smtClean="0"/>
              <a:t>knowledge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eXo </a:t>
            </a:r>
            <a:r>
              <a:rPr lang="en-US" dirty="0"/>
              <a:t>with </a:t>
            </a:r>
            <a:r>
              <a:rPr lang="en-US" dirty="0" err="1"/>
              <a:t>gatein</a:t>
            </a:r>
            <a:r>
              <a:rPr lang="en-US" dirty="0" smtClean="0"/>
              <a:t>, content, </a:t>
            </a:r>
            <a:r>
              <a:rPr lang="en-US" dirty="0"/>
              <a:t>collaboration and </a:t>
            </a:r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104077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Composite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several modules using a composite profile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 smtClean="0"/>
              <a:t>default,workflow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</a:t>
            </a:r>
            <a:r>
              <a:rPr lang="en-US" dirty="0"/>
              <a:t>all modules including workflow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When using JBoss you have to modify the </a:t>
            </a:r>
            <a:r>
              <a:rPr lang="en-US" dirty="0" err="1"/>
              <a:t>run.conf</a:t>
            </a:r>
            <a:r>
              <a:rPr lang="en-US" dirty="0"/>
              <a:t> file (Windows </a:t>
            </a:r>
            <a:r>
              <a:rPr lang="en-US" dirty="0" err="1"/>
              <a:t>run.conf.bat</a:t>
            </a:r>
            <a:r>
              <a:rPr lang="en-US" dirty="0"/>
              <a:t>), edit the line which contains EXO_PROFILES="-</a:t>
            </a:r>
            <a:r>
              <a:rPr lang="en-US" dirty="0" err="1"/>
              <a:t>Dexo.profiles</a:t>
            </a:r>
            <a:r>
              <a:rPr lang="en-US" dirty="0"/>
              <a:t>=default"</a:t>
            </a:r>
            <a:endParaRPr lang="en-US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42997"/>
              </p:ext>
            </p:extLst>
          </p:nvPr>
        </p:nvGraphicFramePr>
        <p:xfrm>
          <a:off x="611510" y="4054948"/>
          <a:ext cx="9433048" cy="246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Profile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minimal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GateIn + WCM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default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all except workflow (gatein,ide,wcm,collaboration,social,knowledge)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all available modules 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55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 of this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/>
            <a:r>
              <a:rPr lang="en-US" sz="2800" dirty="0" smtClean="0"/>
              <a:t>Documentation</a:t>
            </a:r>
          </a:p>
          <a:p>
            <a:pPr marL="584962" lvl="1" indent="-219361"/>
            <a:r>
              <a:rPr lang="en-US" sz="2800" dirty="0" smtClean="0"/>
              <a:t>Requirements</a:t>
            </a:r>
          </a:p>
          <a:p>
            <a:pPr marL="584962" lvl="1" indent="-219361"/>
            <a:r>
              <a:rPr lang="en-US" sz="2800" dirty="0" smtClean="0"/>
              <a:t>Installation and Starting on Tomcat and start options</a:t>
            </a:r>
          </a:p>
          <a:p>
            <a:pPr marL="584962" lvl="1" indent="-219361"/>
            <a:r>
              <a:rPr lang="en-US" sz="2800" dirty="0" smtClean="0"/>
              <a:t>Installation and Starting on JBoss and start options</a:t>
            </a:r>
          </a:p>
          <a:p>
            <a:pPr marL="584962" lvl="1" indent="-219361"/>
            <a:r>
              <a:rPr lang="en-US" sz="2800" dirty="0" smtClean="0"/>
              <a:t>eXo </a:t>
            </a:r>
            <a:r>
              <a:rPr lang="en-US" sz="2800" dirty="0" smtClean="0"/>
              <a:t>Profiles</a:t>
            </a:r>
          </a:p>
          <a:p>
            <a:pPr marL="584962" lvl="1" indent="-219361"/>
            <a:r>
              <a:rPr lang="en-US" sz="2800" dirty="0" smtClean="0"/>
              <a:t>JCR 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377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Try out the Tomcat and JBoss distribution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Start eXo Tomcat in normal mode (not developer mode)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JBoss installation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Run eXo on JBoss</a:t>
            </a:r>
          </a:p>
        </p:txBody>
      </p:sp>
    </p:spTree>
    <p:extLst>
      <p:ext uri="{BB962C8B-B14F-4D97-AF65-F5344CB8AC3E}">
        <p14:creationId xmlns:p14="http://schemas.microsoft.com/office/powerpoint/2010/main" val="119131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 defTabSz="456971">
              <a:lnSpc>
                <a:spcPct val="98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defTabSz="456971">
                <a:lnSpc>
                  <a:spcPct val="98000"/>
                </a:lnSpc>
                <a:tabLst>
                  <a:tab pos="0" algn="l"/>
                  <a:tab pos="456971" algn="l"/>
                  <a:tab pos="913936" algn="l"/>
                  <a:tab pos="1370903" algn="l"/>
                  <a:tab pos="1827871" algn="l"/>
                  <a:tab pos="2284839" algn="l"/>
                  <a:tab pos="2741807" algn="l"/>
                  <a:tab pos="3198773" algn="l"/>
                  <a:tab pos="3655742" algn="l"/>
                  <a:tab pos="4112709" algn="l"/>
                  <a:tab pos="4569675" algn="l"/>
                  <a:tab pos="5026646" algn="l"/>
                  <a:tab pos="5483613" algn="l"/>
                  <a:tab pos="5940581" algn="l"/>
                  <a:tab pos="6397547" algn="l"/>
                  <a:tab pos="6854515" algn="l"/>
                  <a:tab pos="7311483" algn="l"/>
                  <a:tab pos="7768451" algn="l"/>
                  <a:tab pos="8225418" algn="l"/>
                  <a:tab pos="8682385" algn="l"/>
                  <a:tab pos="9139355" algn="l"/>
                </a:tabLst>
              </a:pPr>
              <a:t>31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456971">
              <a:lnSpc>
                <a:spcPct val="96000"/>
              </a:lnSpc>
              <a:tabLst>
                <a:tab pos="0" algn="l"/>
                <a:tab pos="456971" algn="l"/>
                <a:tab pos="913936" algn="l"/>
                <a:tab pos="1370903" algn="l"/>
                <a:tab pos="1827871" algn="l"/>
                <a:tab pos="2284839" algn="l"/>
                <a:tab pos="2741807" algn="l"/>
                <a:tab pos="3198773" algn="l"/>
                <a:tab pos="3655742" algn="l"/>
                <a:tab pos="4112709" algn="l"/>
                <a:tab pos="4569675" algn="l"/>
                <a:tab pos="5026646" algn="l"/>
                <a:tab pos="5483613" algn="l"/>
                <a:tab pos="5940581" algn="l"/>
                <a:tab pos="6397547" algn="l"/>
                <a:tab pos="6854515" algn="l"/>
                <a:tab pos="7311483" algn="l"/>
                <a:tab pos="7768451" algn="l"/>
                <a:tab pos="8225418" algn="l"/>
                <a:tab pos="8682385" algn="l"/>
                <a:tab pos="9139355" algn="l"/>
                <a:tab pos="9405918" algn="l"/>
              </a:tabLst>
            </a:pPr>
            <a:r>
              <a:rPr lang="en-GB" sz="4800" dirty="0" smtClean="0">
                <a:solidFill>
                  <a:srgbClr val="FFFFFF"/>
                </a:solidFill>
                <a:ea typeface="MS Gothic" pitchFamily="49" charset="-128"/>
                <a:cs typeface="MS Gothic"/>
              </a:rPr>
              <a:t>JCR Introduction</a:t>
            </a:r>
            <a:endParaRPr lang="en-GB" sz="4800" dirty="0">
              <a:solidFill>
                <a:srgbClr val="FFFFFF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28063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Java Content Repository (JSR 170)‏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Connected to a SQL database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Used like a file system in eXo applications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Hierarchical Structure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Integrity Constraints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Advanced Features: Queries, locks, versioning‏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JCR dans eXo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 Neue" charset="0"/>
                <a:ea typeface="ヒラギノ角ゴ ProN W3" charset="0"/>
                <a:cs typeface="ヒラギノ角ゴ ProN W3" charset="0"/>
              </a:rPr>
              <a:t>eXo 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uses JCR for all 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persistent 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data: 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Portal Configuration (layout, pages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, navigations, </a:t>
            </a: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preferences.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..)‏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DMS and CMS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Other applications 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(CS, </a:t>
            </a:r>
            <a:r>
              <a:rPr lang="en-US" dirty="0" smtClean="0">
                <a:latin typeface="Helvetica Neue" charset="0"/>
                <a:ea typeface="ヒラギノ角ゴ ProN W3" charset="0"/>
                <a:cs typeface="Lucida Grande" charset="0"/>
              </a:rPr>
              <a:t>KS, Social.</a:t>
            </a:r>
            <a:r>
              <a:rPr lang="en-US" dirty="0">
                <a:latin typeface="Helvetica Neue" charset="0"/>
                <a:ea typeface="ヒラギノ角ゴ ProN W3" charset="0"/>
                <a:cs typeface="Lucida Grande" charset="0"/>
              </a:rPr>
              <a:t>..)‏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ヒラギノ角ゴ ProN W3" charset="0"/>
                <a:cs typeface="Helvetica Neue" charset="0"/>
              </a:rPr>
              <a:t>Custom extensions can also use the JCR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Concepts JCR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One or several repositories (by default 1 repository called “repository”)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Each repository is split in several 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workspaces, by default eXo has 10 workspaces)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Each workspace has a node tree with a root node, child nodes and leaf nodes. Each node can have properties</a:t>
            </a: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Neue" charset="0"/>
                <a:ea typeface="ヒラギノ角ゴ ProN W3" charset="0"/>
                <a:cs typeface="ヒラギノ角ゴ ProN W3" charset="0"/>
              </a:rPr>
              <a:t>All data is stored in this node tree. Data can be binary files with metadata or structured JCR data.</a:t>
            </a:r>
            <a:endParaRPr lang="en-US" dirty="0">
              <a:latin typeface="Helvetica Neue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7236246" y="4859957"/>
            <a:ext cx="3141095" cy="1978694"/>
            <a:chOff x="0" y="0"/>
            <a:chExt cx="4208" cy="2544"/>
          </a:xfrm>
        </p:grpSpPr>
        <p:pic>
          <p:nvPicPr>
            <p:cNvPr id="92165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3952" cy="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66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08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5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Concepts JCR</a:t>
            </a:r>
          </a:p>
        </p:txBody>
      </p:sp>
      <p:pic>
        <p:nvPicPr>
          <p:cNvPr id="9216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3" y="1115541"/>
            <a:ext cx="1098066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30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defTabSz="457009" hangingPunct="1">
              <a:lnSpc>
                <a:spcPct val="92000"/>
              </a:lnSpc>
              <a:tabLst>
                <a:tab pos="0" algn="l"/>
                <a:tab pos="457009" algn="l"/>
                <a:tab pos="914013" algn="l"/>
                <a:tab pos="1371020" algn="l"/>
                <a:tab pos="1828026" algn="l"/>
                <a:tab pos="2285033" algn="l"/>
                <a:tab pos="2742039" algn="l"/>
                <a:tab pos="3199044" algn="l"/>
                <a:tab pos="3656051" algn="l"/>
                <a:tab pos="4113058" algn="l"/>
                <a:tab pos="4570063" algn="l"/>
                <a:tab pos="5027072" algn="l"/>
                <a:tab pos="5484077" algn="l"/>
                <a:tab pos="5941084" algn="l"/>
                <a:tab pos="6398089" algn="l"/>
                <a:tab pos="6855095" algn="l"/>
                <a:tab pos="7312103" algn="l"/>
                <a:tab pos="7769109" algn="l"/>
                <a:tab pos="8226115" algn="l"/>
                <a:tab pos="8683120" algn="l"/>
                <a:tab pos="9140130" algn="l"/>
                <a:tab pos="9406715" algn="l"/>
              </a:tabLst>
            </a:pPr>
            <a:r>
              <a:rPr lang="en-GB" sz="3600" dirty="0" smtClean="0">
                <a:solidFill>
                  <a:srgbClr val="FFA300"/>
                </a:solidFill>
                <a:ea typeface="MS Gothic" pitchFamily="49" charset="-128"/>
                <a:cs typeface="MS Gothic"/>
              </a:rPr>
              <a:t>Exercise: JCR</a:t>
            </a:r>
            <a:endParaRPr lang="en-GB" sz="3600" dirty="0">
              <a:solidFill>
                <a:srgbClr val="FFA300"/>
              </a:solidFill>
              <a:ea typeface="MS Gothic" pitchFamily="49" charset="-128"/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160446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4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u="sng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Content Explorer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Connect to an eXo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instance http://localhost:8080/portal/private/acme/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siteExplorer</a:t>
            </a:r>
            <a:endParaRPr lang="en-US" sz="2000" b="1" i="1" dirty="0" smtClean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Login as user john (password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)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On the left hand site, open acme/documents and test the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pdf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document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Test the button “Node Properties” in the “system” tab</a:t>
            </a: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  <a:p>
            <a:pPr marL="3174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u="sng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u="sng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Access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Open a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client (or a web browser) and connect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to http://localhost:8080/portal/rest/</a:t>
            </a:r>
            <a:r>
              <a:rPr lang="en-US" sz="2000" b="1" i="1" dirty="0" err="1">
                <a:solidFill>
                  <a:srgbClr val="4C4C4C"/>
                </a:solidFill>
                <a:ea typeface="MS Gothic" pitchFamily="49" charset="-128"/>
                <a:cs typeface="MS Gothic"/>
              </a:rPr>
              <a:t>jcr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/repository/collaboration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/ 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“collaboration” is the name of the workspace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Go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to 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the node /sites </a:t>
            </a:r>
            <a:r>
              <a:rPr lang="en-US" sz="2000" b="1" i="1" dirty="0">
                <a:solidFill>
                  <a:srgbClr val="4C4C4C"/>
                </a:solidFill>
                <a:ea typeface="MS Gothic" pitchFamily="49" charset="-128"/>
                <a:cs typeface="MS Gothic"/>
              </a:rPr>
              <a:t>content/live/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acme and open the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pdf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document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Search for node properties (the </a:t>
            </a:r>
            <a:r>
              <a:rPr lang="en-US" sz="2000" b="1" i="1" dirty="0" err="1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  <a:ea typeface="MS Gothic" pitchFamily="49" charset="-128"/>
                <a:cs typeface="MS Gothic"/>
              </a:rPr>
              <a:t> protocol does not allow to see them)</a:t>
            </a:r>
          </a:p>
          <a:p>
            <a:pPr marL="258654" indent="-255480" defTabSz="457009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654" algn="l"/>
                <a:tab pos="715661" algn="l"/>
                <a:tab pos="1172666" algn="l"/>
                <a:tab pos="1629671" algn="l"/>
                <a:tab pos="2086680" algn="l"/>
                <a:tab pos="2543685" algn="l"/>
                <a:tab pos="3000692" algn="l"/>
                <a:tab pos="3457697" algn="l"/>
                <a:tab pos="3914705" algn="l"/>
                <a:tab pos="4371711" algn="l"/>
                <a:tab pos="4828717" algn="l"/>
                <a:tab pos="5285724" algn="l"/>
                <a:tab pos="5742729" algn="l"/>
                <a:tab pos="6199738" algn="l"/>
                <a:tab pos="6656744" algn="l"/>
                <a:tab pos="7113748" algn="l"/>
                <a:tab pos="7570758" algn="l"/>
                <a:tab pos="8027762" algn="l"/>
                <a:tab pos="8484769" algn="l"/>
                <a:tab pos="8941777" algn="l"/>
                <a:tab pos="9398782" algn="l"/>
              </a:tabLst>
            </a:pPr>
            <a:endParaRPr lang="en-US" sz="2000" b="1" i="1" dirty="0">
              <a:solidFill>
                <a:srgbClr val="4C4C4C"/>
              </a:solidFill>
              <a:ea typeface="MS Gothic" pitchFamily="49" charset="-128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971565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Documentation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Documentation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Online documentation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http://</a:t>
            </a:r>
            <a:r>
              <a:rPr lang="en-US" dirty="0" err="1"/>
              <a:t>docs.exoplatform.org</a:t>
            </a:r>
            <a:r>
              <a:rPr lang="en-US" dirty="0" smtClean="0"/>
              <a:t>/</a:t>
            </a:r>
          </a:p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Local documentation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Unzip eXo, you will find the same documentation in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…</a:t>
            </a:r>
            <a:r>
              <a:rPr lang="en-US" dirty="0"/>
              <a:t>/eXoPlatform-</a:t>
            </a:r>
            <a:r>
              <a:rPr lang="en-US" dirty="0" smtClean="0"/>
              <a:t>3.0.6/docs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On a running instance you can also use: http</a:t>
            </a:r>
            <a:r>
              <a:rPr lang="en-US" dirty="0"/>
              <a:t>://localhost:8080/docs</a:t>
            </a:r>
            <a:r>
              <a:rPr lang="en-US" dirty="0" smtClean="0"/>
              <a:t>/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Open the Administrator </a:t>
            </a:r>
            <a:r>
              <a:rPr lang="en-US" dirty="0" smtClean="0"/>
              <a:t>Guide. There you find all system administration documentation.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Requirements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17087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Requirements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 Requirements (for testing, not for production)</a:t>
            </a:r>
            <a:endParaRPr lang="en-US" dirty="0"/>
          </a:p>
          <a:p>
            <a:pPr marL="584962" lvl="1" indent="-219361"/>
            <a:r>
              <a:rPr lang="en-US" dirty="0"/>
              <a:t>Linux, OS X or Windows</a:t>
            </a:r>
          </a:p>
          <a:p>
            <a:pPr marL="584962" lvl="1" indent="-219361"/>
            <a:r>
              <a:rPr lang="en-US" dirty="0"/>
              <a:t>Java JDK 6 (JRE is not sufficient)</a:t>
            </a:r>
          </a:p>
          <a:p>
            <a:pPr marL="584962" lvl="1" indent="-219361"/>
            <a:r>
              <a:rPr lang="en-US" dirty="0" smtClean="0"/>
              <a:t>2 GB free memory</a:t>
            </a:r>
          </a:p>
          <a:p>
            <a:pPr marL="584962" lvl="1" indent="-219361"/>
            <a:r>
              <a:rPr lang="en-US" dirty="0" smtClean="0"/>
              <a:t>5 </a:t>
            </a:r>
            <a:r>
              <a:rPr lang="en-US" dirty="0"/>
              <a:t>GB free disk </a:t>
            </a:r>
            <a:r>
              <a:rPr lang="en-US" dirty="0" smtClean="0"/>
              <a:t>space</a:t>
            </a:r>
          </a:p>
          <a:p>
            <a:pPr marL="584962" lvl="1" indent="-219361"/>
            <a:r>
              <a:rPr lang="en-US" dirty="0" smtClean="0"/>
              <a:t>Processor, anything better than Celeron.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1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Folder Structure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74762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Folder Structure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</a:t>
            </a:r>
          </a:p>
          <a:p>
            <a:pPr marL="584962" lvl="1" indent="-219361"/>
            <a:r>
              <a:rPr lang="en-US" dirty="0" smtClean="0"/>
              <a:t>Adds folders to the existing structure of Tomcat or JBoss</a:t>
            </a:r>
          </a:p>
          <a:p>
            <a:pPr marL="584962" lvl="1" indent="-219361"/>
            <a:r>
              <a:rPr lang="en-US" dirty="0" smtClean="0"/>
              <a:t>GateIn folder</a:t>
            </a:r>
          </a:p>
          <a:p>
            <a:pPr marL="584962" lvl="1" indent="-219361"/>
            <a:r>
              <a:rPr lang="en-US" dirty="0" smtClean="0"/>
              <a:t>Lucene</a:t>
            </a:r>
          </a:p>
          <a:p>
            <a:pPr marL="584962" lvl="1" indent="-219361"/>
            <a:r>
              <a:rPr lang="en-US" dirty="0" smtClean="0"/>
              <a:t>Values</a:t>
            </a:r>
          </a:p>
          <a:p>
            <a:pPr marL="584962" lvl="1" indent="-219361"/>
            <a:r>
              <a:rPr lang="en-US" dirty="0" smtClean="0"/>
              <a:t>Logging</a:t>
            </a:r>
          </a:p>
          <a:p>
            <a:pPr marL="584962" lvl="1" indent="-219361"/>
            <a:r>
              <a:rPr lang="en-US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41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17791</TotalTime>
  <Words>1536</Words>
  <Application>Microsoft Macintosh PowerPoint</Application>
  <PresentationFormat>Personnalisé</PresentationFormat>
  <Paragraphs>246</Paragraphs>
  <Slides>37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eXo-powerpoint-template</vt:lpstr>
      <vt:lpstr>1_Office Theme</vt:lpstr>
      <vt:lpstr>2_Office Theme</vt:lpstr>
      <vt:lpstr>3_Office Theme</vt:lpstr>
      <vt:lpstr>4_Office Theme</vt:lpstr>
      <vt:lpstr>Présentation PowerPoint</vt:lpstr>
      <vt:lpstr>Overview of the sysAdmin Training</vt:lpstr>
      <vt:lpstr>Table of Contents of this Introduction</vt:lpstr>
      <vt:lpstr>Présentation PowerPoint</vt:lpstr>
      <vt:lpstr>Documentation</vt:lpstr>
      <vt:lpstr>Présentation PowerPoint</vt:lpstr>
      <vt:lpstr>Requirements</vt:lpstr>
      <vt:lpstr>Présentation PowerPoint</vt:lpstr>
      <vt:lpstr>Folder Structure</vt:lpstr>
      <vt:lpstr>Présentation PowerPoint</vt:lpstr>
      <vt:lpstr>Installing eXo Platform on Tomcat</vt:lpstr>
      <vt:lpstr>Start and Stop</vt:lpstr>
      <vt:lpstr>Java system properties – Options</vt:lpstr>
      <vt:lpstr>eXo Platform Developer JVM Options</vt:lpstr>
      <vt:lpstr>JMX Enabling</vt:lpstr>
      <vt:lpstr>Start eXo Platform in Developer Mode</vt:lpstr>
      <vt:lpstr>Présentation PowerPoint</vt:lpstr>
      <vt:lpstr>Installing eXo on JBoss EAP - Introduction</vt:lpstr>
      <vt:lpstr>Installing eXo on JBoss EAP – EARs</vt:lpstr>
      <vt:lpstr>Installing eXo on JBoss EAP – Configuration files </vt:lpstr>
      <vt:lpstr>Installing eXo on JBoss EAP – JVM Params</vt:lpstr>
      <vt:lpstr>Installing eXo on JBoss EAP – JVM Params</vt:lpstr>
      <vt:lpstr>Installing eXo on JBoss EAP – Logging </vt:lpstr>
      <vt:lpstr>Start and Stop eXo on JBoss EAP</vt:lpstr>
      <vt:lpstr>JBoss in Debug Mode</vt:lpstr>
      <vt:lpstr>Présentation PowerPoint</vt:lpstr>
      <vt:lpstr>eXo Modules</vt:lpstr>
      <vt:lpstr>eXo Profiles</vt:lpstr>
      <vt:lpstr>eXo Composite Profiles</vt:lpstr>
      <vt:lpstr>Exercise</vt:lpstr>
      <vt:lpstr>Présentation PowerPoint</vt:lpstr>
      <vt:lpstr>Introduction</vt:lpstr>
      <vt:lpstr>JCR dans eXo</vt:lpstr>
      <vt:lpstr>Concepts JCR</vt:lpstr>
      <vt:lpstr>Concepts JCR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272</cp:revision>
  <dcterms:created xsi:type="dcterms:W3CDTF">2010-06-15T15:11:14Z</dcterms:created>
  <dcterms:modified xsi:type="dcterms:W3CDTF">2011-10-13T12:47:59Z</dcterms:modified>
</cp:coreProperties>
</file>