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3"/>
  </p:notesMasterIdLst>
  <p:sldIdLst>
    <p:sldId id="256" r:id="rId4"/>
    <p:sldId id="405" r:id="rId5"/>
    <p:sldId id="287" r:id="rId6"/>
    <p:sldId id="404" r:id="rId7"/>
    <p:sldId id="406" r:id="rId8"/>
    <p:sldId id="408" r:id="rId9"/>
    <p:sldId id="407" r:id="rId10"/>
    <p:sldId id="409" r:id="rId11"/>
    <p:sldId id="410" r:id="rId12"/>
    <p:sldId id="412" r:id="rId13"/>
    <p:sldId id="411" r:id="rId14"/>
    <p:sldId id="413" r:id="rId15"/>
    <p:sldId id="419" r:id="rId16"/>
    <p:sldId id="414" r:id="rId17"/>
    <p:sldId id="415" r:id="rId18"/>
    <p:sldId id="416" r:id="rId19"/>
    <p:sldId id="418" r:id="rId20"/>
    <p:sldId id="417" r:id="rId21"/>
    <p:sldId id="394" r:id="rId22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00"/>
    <a:srgbClr val="ECCC00"/>
    <a:srgbClr val="CEB2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89" autoAdjust="0"/>
  </p:normalViewPr>
  <p:slideViewPr>
    <p:cSldViewPr>
      <p:cViewPr varScale="1">
        <p:scale>
          <a:sx n="74" d="100"/>
          <a:sy n="74" d="100"/>
        </p:scale>
        <p:origin x="-760" y="-104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8C54DCBC-1FA6-4D91-9295-DE7087ED7B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0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/>
              <a:pPr/>
              <a:t>3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10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266FFD-7EDA-49C8-88B2-0F0ACA6EE776}" type="slidenum">
              <a:rPr lang="en-GB">
                <a:solidFill>
                  <a:prstClr val="white"/>
                </a:solidFill>
              </a:rPr>
              <a:pPr/>
              <a:t>17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6179BB8-9148-4A5A-AA7B-9F0CF56AE6BC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3F345E1-DE08-49C4-9805-072619C6BD24}" type="slidenum">
              <a:rPr lang="en-GB"/>
              <a:pPr/>
              <a:t>19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B38917C-DBD9-4711-960B-F709F959FA21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769554-DA34-47F5-84D9-F6F20D220B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4FB72DD-DA80-4D07-8C5F-CB416B8D059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1CAE031-B2CF-40F7-9550-96160C0137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FFC2394-E124-48B5-90DA-EBFD269F302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FDC393D-523D-488D-BADC-1C6F1F70468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BE73DF6-153C-4B7A-BA61-C533AEA7D731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8938CE7-FBBC-4774-A494-5D328BC0FA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5102DCF-D6CC-45E9-AB46-C527A607483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61BC270-3F9D-47D1-9A28-AFAC1838E3C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25806F-AE73-4281-B9F1-0503D115CB6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00488FF-3511-4A73-B262-F4C372C78B8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564EC-609B-4B5F-A38D-0C8B09029619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D2A44F5-1BF2-4B7E-81E4-263614562C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E851F9C-6CDB-4B75-B190-04B160410D9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ABFA361-7E5C-4A3F-8740-B65E897EC75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FD0792A-A293-484C-A84C-81D549B21F4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2E61D2-2089-4FF5-9DEF-8788BB3AF9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57F28C5-6E60-4396-88B9-6D70BC054A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B6A6262-110F-4F90-B276-57C1F834BBA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386E96-FC56-435E-81F6-2564B414220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A45C2D-3494-4F9C-BC3D-8D2216191D0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D58600F-FB7C-4FA0-B5AD-6A47A791F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DDEC6C1-82E5-4B6D-9D92-676F9BEC3A9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6DCA5EF-3A16-4DC2-A155-EFD2234A07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6165ACA-70F5-4F1B-9076-E34A8D42D2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9A19609-54FC-4D9E-A8D5-C5564755CD2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0BF6A84-0FF6-4F1C-8272-C4126BB18ED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59507D6-4C3D-4612-AD4C-206149102EF6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D660791-D0C7-4B53-96FE-A1E9705AF08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AAC9AC5-A0EF-4A1E-B36E-C4DF91E6195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4.jpeg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5.jpeg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3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3544B63-E25E-4B3A-A1CF-14E1B929A4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‹#›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4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803" r:id="rId2"/>
    <p:sldLayoutId id="2147483785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2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2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03998" y="6012085"/>
            <a:ext cx="32358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/>
              <a:t>Configuration</a:t>
            </a:r>
            <a:endParaRPr lang="fr-FR" sz="4000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Paths </a:t>
            </a:r>
            <a:r>
              <a:rPr lang="en-GB" sz="4800" dirty="0">
                <a:solidFill>
                  <a:srgbClr val="FFFFFF"/>
                </a:solidFill>
                <a:cs typeface="MS Gothic"/>
              </a:rPr>
              <a:t>C</a:t>
            </a: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794046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eXo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in the local </a:t>
            </a:r>
            <a:r>
              <a:rPr lang="fr-FR" dirty="0" err="1"/>
              <a:t>filesystem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Defined</a:t>
            </a:r>
            <a:r>
              <a:rPr lang="fr-FR" dirty="0" smtClean="0"/>
              <a:t> in </a:t>
            </a:r>
            <a:r>
              <a:rPr lang="fr-FR" dirty="0" err="1" smtClean="0"/>
              <a:t>configuration.prrperties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06065"/>
              </p:ext>
            </p:extLst>
          </p:nvPr>
        </p:nvGraphicFramePr>
        <p:xfrm>
          <a:off x="611510" y="2771725"/>
          <a:ext cx="9433047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jta transactional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jcr swap data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temporary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gatein.jcr.storage.data.dir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binary value storage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 dirty="0" err="1"/>
                        <a:t>gatein.jcr.index.data.dir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lucene</a:t>
                      </a:r>
                      <a:r>
                        <a:rPr lang="fr-FR" dirty="0"/>
                        <a:t> index for JCR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persistent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Default structure: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971550" y="2123653"/>
            <a:ext cx="74697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/</a:t>
            </a:r>
            <a:r>
              <a:rPr lang="fr-FR" dirty="0" err="1">
                <a:solidFill>
                  <a:srgbClr val="800000"/>
                </a:solidFill>
              </a:rPr>
              <a:t>gatein</a:t>
            </a:r>
            <a:r>
              <a:rPr lang="fr-FR" dirty="0">
                <a:solidFill>
                  <a:srgbClr val="800000"/>
                </a:solidFill>
              </a:rPr>
              <a:t>       # </a:t>
            </a:r>
            <a:r>
              <a:rPr lang="fr-FR" dirty="0" err="1">
                <a:solidFill>
                  <a:srgbClr val="800000"/>
                </a:solidFill>
              </a:rPr>
              <a:t>gatein.data.dir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/data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hsql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jcr</a:t>
            </a:r>
            <a:r>
              <a:rPr lang="fr-FR" dirty="0">
                <a:solidFill>
                  <a:srgbClr val="800000"/>
                </a:solidFill>
              </a:rPr>
              <a:t>      # </a:t>
            </a:r>
            <a:r>
              <a:rPr lang="fr-FR" dirty="0" err="1">
                <a:solidFill>
                  <a:srgbClr val="800000"/>
                </a:solidFill>
              </a:rPr>
              <a:t>gatein.jcr.data.dir</a:t>
            </a:r>
            <a:endParaRPr lang="fr-FR" dirty="0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/index  # </a:t>
            </a:r>
            <a:r>
              <a:rPr lang="fr-FR" dirty="0" err="1">
                <a:solidFill>
                  <a:srgbClr val="800000"/>
                </a:solidFill>
              </a:rPr>
              <a:t>gatein.jcr.index.data.dir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/swap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  /values # </a:t>
            </a:r>
            <a:r>
              <a:rPr lang="fr-FR" dirty="0" err="1">
                <a:solidFill>
                  <a:srgbClr val="800000"/>
                </a:solidFill>
              </a:rPr>
              <a:t>gatein.jcr.storage.data.dir</a:t>
            </a:r>
            <a:r>
              <a:rPr lang="fr-FR" dirty="0">
                <a:solidFill>
                  <a:srgbClr val="800000"/>
                </a:solidFill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800000"/>
                </a:solidFill>
              </a:rPr>
              <a:t>    /</a:t>
            </a:r>
            <a:r>
              <a:rPr lang="fr-FR" dirty="0" err="1">
                <a:solidFill>
                  <a:srgbClr val="800000"/>
                </a:solidFill>
              </a:rPr>
              <a:t>jta</a:t>
            </a:r>
            <a:r>
              <a:rPr lang="fr-FR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274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dirty="0" smtClean="0"/>
              <a:t>Attention: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The </a:t>
            </a:r>
            <a:r>
              <a:rPr lang="fr-FR" dirty="0" err="1" smtClean="0"/>
              <a:t>paths</a:t>
            </a:r>
            <a:r>
              <a:rPr lang="fr-FR" dirty="0" smtClean="0"/>
              <a:t> are </a:t>
            </a:r>
            <a:r>
              <a:rPr lang="fr-FR" dirty="0" err="1" smtClean="0"/>
              <a:t>persisted</a:t>
            </a:r>
            <a:r>
              <a:rPr lang="fr-FR" dirty="0" smtClean="0"/>
              <a:t> in the SQL table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jcr_config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security</a:t>
            </a:r>
            <a:r>
              <a:rPr lang="fr-FR" dirty="0" smtClean="0"/>
              <a:t> </a:t>
            </a:r>
            <a:r>
              <a:rPr lang="fr-FR" dirty="0" err="1" smtClean="0"/>
              <a:t>feature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avoid</a:t>
            </a:r>
            <a:r>
              <a:rPr lang="fr-FR" dirty="0" smtClean="0"/>
              <a:t> config </a:t>
            </a:r>
            <a:r>
              <a:rPr lang="fr-FR" dirty="0" err="1" smtClean="0"/>
              <a:t>errors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modifying</a:t>
            </a:r>
            <a:r>
              <a:rPr lang="fr-FR" dirty="0" smtClean="0"/>
              <a:t> the </a:t>
            </a:r>
            <a:r>
              <a:rPr lang="fr-FR" dirty="0" err="1" smtClean="0"/>
              <a:t>path</a:t>
            </a:r>
            <a:r>
              <a:rPr lang="fr-FR" dirty="0" smtClean="0"/>
              <a:t> configuration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delete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table’s</a:t>
            </a:r>
            <a:r>
              <a:rPr lang="fr-FR" dirty="0" smtClean="0"/>
              <a:t> content (stop eXo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deleting</a:t>
            </a:r>
            <a:r>
              <a:rPr lang="fr-FR" dirty="0"/>
              <a:t>)</a:t>
            </a:r>
            <a:r>
              <a:rPr lang="fr-FR" dirty="0" smtClean="0"/>
              <a:t>.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1701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Mail </a:t>
            </a:r>
            <a:r>
              <a:rPr lang="en-GB" sz="4800" dirty="0">
                <a:solidFill>
                  <a:srgbClr val="FFFFFF"/>
                </a:solidFill>
              </a:rPr>
              <a:t>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741818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sz="2000" i="0" dirty="0" err="1"/>
              <a:t>gatein.email.smtp.username</a:t>
            </a:r>
            <a:r>
              <a:rPr lang="fr-FR" sz="2000" i="0" dirty="0" smtClean="0"/>
              <a:t>=</a:t>
            </a:r>
            <a:br>
              <a:rPr lang="fr-FR" sz="2000" i="0" dirty="0" smtClean="0"/>
            </a:br>
            <a:r>
              <a:rPr lang="fr-FR" sz="2000" i="0" dirty="0" err="1" smtClean="0"/>
              <a:t>gatein.email.smtp.password</a:t>
            </a:r>
            <a:r>
              <a:rPr lang="fr-FR" sz="2000" i="0" dirty="0"/>
              <a:t>=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gatein.email.smtp.host</a:t>
            </a:r>
            <a:r>
              <a:rPr lang="fr-FR" sz="2000" i="0" dirty="0" smtClean="0"/>
              <a:t>=</a:t>
            </a:r>
            <a:r>
              <a:rPr lang="fr-FR" sz="2000" i="0" dirty="0" err="1" smtClean="0"/>
              <a:t>smtp.gmail.com</a:t>
            </a:r>
            <a:r>
              <a:rPr lang="fr-FR" sz="2000" i="0" dirty="0"/>
              <a:t/>
            </a:r>
            <a:br>
              <a:rPr lang="fr-FR" sz="2000" i="0" dirty="0"/>
            </a:br>
            <a:r>
              <a:rPr lang="fr-FR" sz="2000" i="0" dirty="0" err="1" smtClean="0"/>
              <a:t>gatein.email.smtp.port</a:t>
            </a:r>
            <a:r>
              <a:rPr lang="fr-FR" sz="2000" i="0" dirty="0"/>
              <a:t>=465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gatein.email.smtp.starttls.enable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gatein.email.smtp.auth</a:t>
            </a:r>
            <a:r>
              <a:rPr lang="fr-FR" sz="2000" i="0" dirty="0"/>
              <a:t>=</a:t>
            </a:r>
            <a:r>
              <a:rPr lang="fr-FR" sz="2000" i="0" dirty="0" err="1"/>
              <a:t>true</a:t>
            </a:r>
            <a:r>
              <a:rPr lang="fr-FR" sz="2000" i="0" dirty="0"/>
              <a:t> </a:t>
            </a:r>
            <a:r>
              <a:rPr lang="fr-FR" sz="2000" i="0" dirty="0" smtClean="0"/>
              <a:t/>
            </a:r>
            <a:br>
              <a:rPr lang="fr-FR" sz="2000" i="0" dirty="0" smtClean="0"/>
            </a:br>
            <a:r>
              <a:rPr lang="fr-FR" sz="2000" i="0" dirty="0" err="1" smtClean="0"/>
              <a:t>gatein.email.smtp.socketFactory.port</a:t>
            </a:r>
            <a:r>
              <a:rPr lang="fr-FR" sz="2000" i="0" dirty="0"/>
              <a:t>=465 </a:t>
            </a:r>
            <a:r>
              <a:rPr lang="fr-FR" sz="2000" i="0" dirty="0" err="1"/>
              <a:t>gatein.email.smtp.socketFactory.class</a:t>
            </a:r>
            <a:r>
              <a:rPr lang="fr-FR" sz="2000" i="0" dirty="0"/>
              <a:t>=</a:t>
            </a:r>
            <a:r>
              <a:rPr lang="fr-FR" sz="2000" i="0" dirty="0" err="1"/>
              <a:t>javax.net.ssl.SSLSocketFactory</a:t>
            </a:r>
            <a:r>
              <a:rPr lang="fr-FR" sz="2000" i="0" dirty="0"/>
              <a:t>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For KS, </a:t>
            </a:r>
            <a:r>
              <a:rPr lang="fr-FR" dirty="0" smtClean="0"/>
              <a:t>the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authenticated</a:t>
            </a:r>
            <a:r>
              <a:rPr lang="fr-FR" dirty="0"/>
              <a:t> SMTP </a:t>
            </a:r>
            <a:r>
              <a:rPr lang="fr-FR" dirty="0" err="1" smtClean="0"/>
              <a:t>systems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err="1" smtClean="0"/>
              <a:t>gatein.email.smtp.from</a:t>
            </a:r>
            <a:r>
              <a:rPr lang="fr-FR" dirty="0" smtClean="0"/>
              <a:t>=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The value must </a:t>
            </a:r>
            <a:r>
              <a:rPr lang="fr-FR" dirty="0" err="1"/>
              <a:t>be</a:t>
            </a:r>
            <a:r>
              <a:rPr lang="fr-FR" dirty="0"/>
              <a:t> the exact email-</a:t>
            </a:r>
            <a:r>
              <a:rPr lang="fr-FR" dirty="0" err="1"/>
              <a:t>address</a:t>
            </a:r>
            <a:r>
              <a:rPr lang="fr-FR" dirty="0"/>
              <a:t> of the </a:t>
            </a:r>
            <a:r>
              <a:rPr lang="fr-FR" dirty="0" err="1"/>
              <a:t>account</a:t>
            </a:r>
            <a:r>
              <a:rPr lang="fr-FR" dirty="0"/>
              <a:t> </a:t>
            </a:r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5833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Paths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eXo</a:t>
            </a:r>
            <a:r>
              <a:rPr lang="fr-FR" dirty="0" smtClean="0"/>
              <a:t> uses </a:t>
            </a:r>
            <a:r>
              <a:rPr lang="fr-FR" dirty="0" err="1" smtClean="0"/>
              <a:t>JavaMail</a:t>
            </a:r>
            <a:r>
              <a:rPr lang="fr-FR" dirty="0" smtClean="0"/>
              <a:t>. Configure in </a:t>
            </a:r>
            <a:r>
              <a:rPr lang="fr-FR" dirty="0" err="1" smtClean="0"/>
              <a:t>configuration.properties</a:t>
            </a:r>
            <a:endParaRPr lang="fr-FR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2499"/>
              </p:ext>
            </p:extLst>
          </p:nvPr>
        </p:nvGraphicFramePr>
        <p:xfrm>
          <a:off x="1619622" y="2411685"/>
          <a:ext cx="6288698" cy="307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/>
                <a:gridCol w="3144349"/>
              </a:tblGrid>
              <a:tr h="515598">
                <a:tc>
                  <a:txBody>
                    <a:bodyPr/>
                    <a:lstStyle/>
                    <a:p>
                      <a:r>
                        <a:rPr lang="fr-FR" dirty="0" smtClean="0"/>
                        <a:t>Variable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content</a:t>
                      </a:r>
                      <a:endParaRPr lang="fr-FR" dirty="0"/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 dirty="0" err="1"/>
                        <a:t>gatein.email.smtp.host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hostname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SMTP port </a:t>
                      </a:r>
                    </a:p>
                  </a:txBody>
                  <a:tcPr anchor="ctr"/>
                </a:tc>
              </a:tr>
              <a:tr h="515598">
                <a:tc>
                  <a:txBody>
                    <a:bodyPr/>
                    <a:lstStyle/>
                    <a:p>
                      <a:r>
                        <a:rPr lang="fr-FR"/>
                        <a:t>gatein.email.smtp.starttls.enable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true to enable secure (TLS) SMTP. See RFC 3207 </a:t>
                      </a:r>
                    </a:p>
                  </a:txBody>
                  <a:tcPr anchor="ctr"/>
                </a:tc>
              </a:tr>
              <a:tr h="889936">
                <a:tc>
                  <a:txBody>
                    <a:bodyPr/>
                    <a:lstStyle/>
                    <a:p>
                      <a:r>
                        <a:rPr lang="fr-FR"/>
                        <a:t>gatein.email.smtp.auth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true</a:t>
                      </a:r>
                      <a:r>
                        <a:rPr lang="fr-FR" dirty="0"/>
                        <a:t> to </a:t>
                      </a:r>
                      <a:r>
                        <a:rPr lang="fr-FR" dirty="0" err="1"/>
                        <a:t>enable</a:t>
                      </a:r>
                      <a:r>
                        <a:rPr lang="fr-FR" dirty="0"/>
                        <a:t> SMTP </a:t>
                      </a:r>
                      <a:r>
                        <a:rPr lang="fr-FR" dirty="0" err="1"/>
                        <a:t>authentication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754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Configuration Exercise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106316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Exercise: Configuration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Unzip</a:t>
            </a:r>
            <a:r>
              <a:rPr lang="fr-FR" dirty="0" smtClean="0"/>
              <a:t> a </a:t>
            </a:r>
            <a:r>
              <a:rPr lang="fr-FR" dirty="0" err="1" smtClean="0"/>
              <a:t>fresh</a:t>
            </a:r>
            <a:r>
              <a:rPr lang="fr-FR" dirty="0" smtClean="0"/>
              <a:t> </a:t>
            </a:r>
            <a:r>
              <a:rPr lang="fr-FR" dirty="0" err="1" smtClean="0"/>
              <a:t>eXo</a:t>
            </a:r>
            <a:r>
              <a:rPr lang="fr-FR" dirty="0" smtClean="0"/>
              <a:t> installation (</a:t>
            </a:r>
            <a:r>
              <a:rPr lang="fr-FR" dirty="0" err="1" smtClean="0"/>
              <a:t>tomcat</a:t>
            </a:r>
            <a:r>
              <a:rPr lang="fr-FR" dirty="0" smtClean="0"/>
              <a:t> version)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Change the main configuration </a:t>
            </a:r>
            <a:r>
              <a:rPr lang="fr-FR" dirty="0" err="1" smtClean="0"/>
              <a:t>folder</a:t>
            </a:r>
            <a:r>
              <a:rPr lang="fr-FR" dirty="0" smtClean="0"/>
              <a:t> (Default </a:t>
            </a:r>
            <a:r>
              <a:rPr lang="en-US" dirty="0" smtClean="0"/>
              <a:t>in </a:t>
            </a:r>
            <a:r>
              <a:rPr lang="en-US" dirty="0" err="1"/>
              <a:t>gatein.sh</a:t>
            </a:r>
            <a:r>
              <a:rPr lang="en-US" dirty="0"/>
              <a:t> startup file: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 smtClean="0"/>
              <a:t>conf</a:t>
            </a:r>
            <a:r>
              <a:rPr lang="fr-FR" dirty="0" smtClean="0"/>
              <a:t>) to a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outside</a:t>
            </a:r>
            <a:r>
              <a:rPr lang="fr-FR" dirty="0" smtClean="0"/>
              <a:t> of </a:t>
            </a:r>
            <a:r>
              <a:rPr lang="fr-FR" dirty="0" err="1" smtClean="0"/>
              <a:t>eXo</a:t>
            </a:r>
            <a:r>
              <a:rPr lang="fr-FR" dirty="0" smtClean="0"/>
              <a:t> installation.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or move the default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folder</a:t>
            </a:r>
            <a:r>
              <a:rPr lang="fr-FR" dirty="0" smtClean="0"/>
              <a:t> content to the new </a:t>
            </a:r>
            <a:r>
              <a:rPr lang="fr-FR" dirty="0" err="1" smtClean="0"/>
              <a:t>folder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above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configuration.properties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data </a:t>
            </a:r>
            <a:r>
              <a:rPr lang="fr-FR" dirty="0" err="1" smtClean="0"/>
              <a:t>folders</a:t>
            </a:r>
            <a:r>
              <a:rPr lang="fr-FR" dirty="0" smtClean="0"/>
              <a:t> point </a:t>
            </a:r>
            <a:r>
              <a:rPr lang="fr-FR" dirty="0" err="1" smtClean="0"/>
              <a:t>outside</a:t>
            </a:r>
            <a:r>
              <a:rPr lang="fr-FR" dirty="0" smtClean="0"/>
              <a:t> of  the </a:t>
            </a:r>
            <a:r>
              <a:rPr lang="fr-FR" dirty="0" err="1" smtClean="0"/>
              <a:t>eXo</a:t>
            </a:r>
            <a:r>
              <a:rPr lang="fr-FR" dirty="0" smtClean="0"/>
              <a:t> installation. (</a:t>
            </a:r>
            <a:r>
              <a:rPr lang="fr-FR" dirty="0" err="1" smtClean="0"/>
              <a:t>Modify</a:t>
            </a:r>
            <a:r>
              <a:rPr lang="fr-FR" dirty="0" smtClean="0"/>
              <a:t> the </a:t>
            </a:r>
            <a:r>
              <a:rPr lang="fr-FR" dirty="0" err="1" smtClean="0"/>
              <a:t>property</a:t>
            </a:r>
            <a:r>
              <a:rPr lang="fr-FR" dirty="0" smtClean="0"/>
              <a:t> « </a:t>
            </a:r>
            <a:r>
              <a:rPr lang="fr-FR" dirty="0" err="1" smtClean="0"/>
              <a:t>gatein.data.dir</a:t>
            </a:r>
            <a:r>
              <a:rPr lang="fr-FR" dirty="0" smtClean="0"/>
              <a:t> »)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Configure eXo to </a:t>
            </a:r>
            <a:r>
              <a:rPr lang="fr-FR" dirty="0" err="1" smtClean="0"/>
              <a:t>connect</a:t>
            </a:r>
            <a:r>
              <a:rPr lang="fr-FR" dirty="0" smtClean="0"/>
              <a:t> to MySQL or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preferred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Start </a:t>
            </a:r>
            <a:r>
              <a:rPr lang="fr-FR" dirty="0" err="1" smtClean="0"/>
              <a:t>eXo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the data </a:t>
            </a:r>
            <a:r>
              <a:rPr lang="fr-FR" dirty="0" err="1" smtClean="0"/>
              <a:t>folders</a:t>
            </a:r>
            <a:r>
              <a:rPr lang="fr-FR" dirty="0" smtClean="0"/>
              <a:t> are </a:t>
            </a:r>
            <a:r>
              <a:rPr lang="fr-FR" dirty="0" err="1" smtClean="0"/>
              <a:t>created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Observe how data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in the </a:t>
            </a:r>
            <a:r>
              <a:rPr lang="fr-FR" dirty="0" err="1" smtClean="0"/>
              <a:t>databases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083082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9524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US" sz="4800" dirty="0" err="1" smtClean="0"/>
              <a:t>eXo</a:t>
            </a:r>
            <a:r>
              <a:rPr lang="en-US" sz="4800" dirty="0" smtClean="0"/>
              <a:t> </a:t>
            </a:r>
            <a:r>
              <a:rPr lang="en-US" sz="4800" dirty="0" err="1" smtClean="0"/>
              <a:t>SysAdmin</a:t>
            </a:r>
            <a:r>
              <a:rPr lang="en-US" sz="4800" dirty="0" smtClean="0"/>
              <a:t> Training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90000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219361" indent="-216749">
              <a:buNone/>
            </a:pPr>
            <a:endParaRPr lang="en-US" sz="3200" dirty="0"/>
          </a:p>
          <a:p>
            <a:pPr marL="584962" lvl="1" indent="-219361"/>
            <a:r>
              <a:rPr lang="en-US" sz="2800" dirty="0" smtClean="0"/>
              <a:t>Configuration Properties</a:t>
            </a:r>
          </a:p>
          <a:p>
            <a:pPr marL="584962" lvl="1" indent="-219361"/>
            <a:r>
              <a:rPr lang="en-US" sz="2800" dirty="0" smtClean="0"/>
              <a:t>Database Configuration</a:t>
            </a:r>
          </a:p>
          <a:p>
            <a:pPr marL="584962" lvl="1" indent="-219361"/>
            <a:r>
              <a:rPr lang="en-US" sz="2800" dirty="0" smtClean="0"/>
              <a:t>Mail Server Configuration</a:t>
            </a:r>
          </a:p>
          <a:p>
            <a:pPr marL="584962" lvl="1" indent="-219361"/>
            <a:r>
              <a:rPr lang="en-US" sz="2800" dirty="0" smtClean="0"/>
              <a:t>Logging</a:t>
            </a:r>
          </a:p>
          <a:p>
            <a:pPr marL="584962" lvl="1" indent="-219361"/>
            <a:r>
              <a:rPr lang="en-US" sz="2800" dirty="0" smtClean="0"/>
              <a:t>Exercise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8025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Configuration Properties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Folder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Defined by a system </a:t>
            </a:r>
            <a:r>
              <a:rPr lang="en-US" dirty="0"/>
              <a:t>property </a:t>
            </a:r>
            <a:r>
              <a:rPr lang="en-US" dirty="0" smtClean="0"/>
              <a:t>called </a:t>
            </a:r>
            <a:r>
              <a:rPr lang="en-US" dirty="0" err="1" smtClean="0"/>
              <a:t>exo.conf.dir</a:t>
            </a:r>
            <a:r>
              <a:rPr lang="en-US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gatein.sh</a:t>
            </a:r>
            <a:r>
              <a:rPr lang="en-US" dirty="0" smtClean="0"/>
              <a:t> startup file: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/>
              <a:t>Dexo.conf.dir.name</a:t>
            </a:r>
            <a:r>
              <a:rPr lang="en-US" dirty="0"/>
              <a:t>=</a:t>
            </a:r>
            <a:r>
              <a:rPr lang="en-US" dirty="0" err="1"/>
              <a:t>gatein</a:t>
            </a:r>
            <a:r>
              <a:rPr lang="en-US" dirty="0"/>
              <a:t>/</a:t>
            </a:r>
            <a:r>
              <a:rPr lang="en-US" dirty="0" err="1"/>
              <a:t>conf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This </a:t>
            </a:r>
            <a:r>
              <a:rPr lang="en-US" dirty="0"/>
              <a:t>directory contains the following files </a:t>
            </a:r>
            <a:r>
              <a:rPr lang="en-US" dirty="0" smtClean="0"/>
              <a:t>: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configuration.properties</a:t>
            </a:r>
            <a:r>
              <a:rPr lang="en-US" dirty="0" smtClean="0"/>
              <a:t> </a:t>
            </a:r>
            <a:r>
              <a:rPr lang="en-US" dirty="0"/>
              <a:t>: the main system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err="1" smtClean="0"/>
              <a:t>configuration.xml</a:t>
            </a:r>
            <a:r>
              <a:rPr lang="en-US" dirty="0" smtClean="0"/>
              <a:t> </a:t>
            </a:r>
            <a:r>
              <a:rPr lang="en-US" dirty="0"/>
              <a:t>: contains the default portal container </a:t>
            </a:r>
            <a:r>
              <a:rPr lang="en-US" dirty="0" smtClean="0"/>
              <a:t>configuration</a:t>
            </a:r>
            <a:endParaRPr lang="en-US" dirty="0"/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portal</a:t>
            </a:r>
            <a:r>
              <a:rPr lang="en-US" dirty="0"/>
              <a:t>/portal/</a:t>
            </a:r>
            <a:r>
              <a:rPr lang="en-US" dirty="0" err="1"/>
              <a:t>configuration.xml</a:t>
            </a:r>
            <a:r>
              <a:rPr lang="en-US" dirty="0"/>
              <a:t> : the main external customization entry point for the default portal container.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91491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Configuration Files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configuration.properties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/>
              <a:t>In </a:t>
            </a:r>
            <a:r>
              <a:rPr lang="fr-FR" dirty="0" err="1"/>
              <a:t>most</a:t>
            </a:r>
            <a:r>
              <a:rPr lang="fr-FR" dirty="0"/>
              <a:t> cases,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only</a:t>
            </a:r>
            <a:r>
              <a:rPr lang="fr-FR" dirty="0"/>
              <a:t> file </a:t>
            </a:r>
            <a:r>
              <a:rPr lang="fr-FR" dirty="0" err="1"/>
              <a:t>that</a:t>
            </a:r>
            <a:r>
              <a:rPr lang="fr-FR" dirty="0"/>
              <a:t> a system </a:t>
            </a:r>
            <a:r>
              <a:rPr lang="fr-FR" dirty="0" err="1"/>
              <a:t>administrator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configure</a:t>
            </a:r>
            <a:r>
              <a:rPr lang="fr-FR" dirty="0" smtClean="0"/>
              <a:t>. There are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examples</a:t>
            </a:r>
            <a:r>
              <a:rPr lang="fr-FR" dirty="0" smtClean="0"/>
              <a:t> in the </a:t>
            </a:r>
            <a:r>
              <a:rPr lang="fr-FR" dirty="0" err="1" smtClean="0"/>
              <a:t>following</a:t>
            </a:r>
            <a:r>
              <a:rPr lang="fr-FR" dirty="0" smtClean="0"/>
              <a:t> </a:t>
            </a:r>
            <a:r>
              <a:rPr lang="fr-FR" dirty="0" err="1" smtClean="0"/>
              <a:t>slides</a:t>
            </a:r>
            <a:r>
              <a:rPr lang="fr-FR" dirty="0" smtClean="0"/>
              <a:t>.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portal</a:t>
            </a:r>
            <a:r>
              <a:rPr lang="fr-FR" dirty="0"/>
              <a:t>/portal/</a:t>
            </a:r>
            <a:r>
              <a:rPr lang="fr-FR" dirty="0" err="1"/>
              <a:t>configuration.xml</a:t>
            </a:r>
            <a:r>
              <a:rPr lang="fr-FR" dirty="0"/>
              <a:t> </a:t>
            </a:r>
          </a:p>
          <a:p>
            <a:pPr marL="584962" lvl="1" indent="-219361">
              <a:lnSpc>
                <a:spcPct val="100000"/>
              </a:lnSpc>
            </a:pPr>
            <a:r>
              <a:rPr lang="en-US" dirty="0" smtClean="0"/>
              <a:t>Allows you to modify configurations </a:t>
            </a:r>
            <a:r>
              <a:rPr lang="en-US" dirty="0"/>
              <a:t>that are not exposed in </a:t>
            </a:r>
            <a:r>
              <a:rPr lang="en-US" dirty="0" err="1" smtClean="0"/>
              <a:t>configuration.properties</a:t>
            </a:r>
            <a:r>
              <a:rPr lang="en-US" dirty="0" smtClean="0"/>
              <a:t>. Highest priority over any other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36789706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39DB4F-8062-4B9F-B45E-68F1B7A6624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pitchFamily="2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  <a:cs typeface="MS Gothic"/>
              </a:rPr>
              <a:t>Database Configuration</a:t>
            </a:r>
            <a:endParaRPr lang="en-GB" sz="4800" dirty="0">
              <a:solidFill>
                <a:srgbClr val="FFFFFF"/>
              </a:solidFill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293483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Prepare the Database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365601" lvl="1" indent="0">
              <a:lnSpc>
                <a:spcPct val="100000"/>
              </a:lnSpc>
              <a:buNone/>
            </a:pPr>
            <a:r>
              <a:rPr lang="fr-FR" sz="2800" dirty="0" smtClean="0"/>
              <a:t>MySQL </a:t>
            </a:r>
            <a:r>
              <a:rPr lang="fr-FR" sz="2800" dirty="0" err="1" smtClean="0"/>
              <a:t>example</a:t>
            </a:r>
            <a:endParaRPr lang="fr-FR" sz="2800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2 </a:t>
            </a:r>
            <a:r>
              <a:rPr lang="fr-FR" dirty="0" err="1"/>
              <a:t>databases</a:t>
            </a:r>
            <a:r>
              <a:rPr lang="fr-FR" dirty="0"/>
              <a:t> : one for </a:t>
            </a:r>
            <a:r>
              <a:rPr lang="fr-FR" dirty="0" err="1"/>
              <a:t>idm</a:t>
            </a:r>
            <a:r>
              <a:rPr lang="fr-FR" dirty="0"/>
              <a:t> ($</a:t>
            </a:r>
            <a:r>
              <a:rPr lang="fr-FR" dirty="0" err="1"/>
              <a:t>dbname-idm</a:t>
            </a:r>
            <a:r>
              <a:rPr lang="fr-FR" dirty="0"/>
              <a:t>) and the </a:t>
            </a:r>
            <a:r>
              <a:rPr lang="fr-FR" dirty="0" err="1"/>
              <a:t>other</a:t>
            </a:r>
            <a:r>
              <a:rPr lang="fr-FR" dirty="0"/>
              <a:t> for </a:t>
            </a:r>
            <a:r>
              <a:rPr lang="fr-FR" dirty="0" err="1"/>
              <a:t>jcr</a:t>
            </a:r>
            <a:r>
              <a:rPr lang="fr-FR" dirty="0"/>
              <a:t> $</a:t>
            </a:r>
            <a:r>
              <a:rPr lang="fr-FR" dirty="0" err="1"/>
              <a:t>dbname-jcr</a:t>
            </a:r>
            <a:r>
              <a:rPr lang="fr-FR" dirty="0"/>
              <a:t>)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_$</a:t>
            </a:r>
            <a:r>
              <a:rPr lang="fr-FR" dirty="0" err="1" smtClean="0"/>
              <a:t>dbname</a:t>
            </a:r>
            <a:r>
              <a:rPr lang="fr-FR" dirty="0" smtClean="0"/>
              <a:t>_;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grant</a:t>
            </a:r>
            <a:r>
              <a:rPr lang="fr-FR" dirty="0" smtClean="0"/>
              <a:t> </a:t>
            </a:r>
            <a:r>
              <a:rPr lang="fr-FR" dirty="0"/>
              <a:t>all on _$</a:t>
            </a:r>
            <a:r>
              <a:rPr lang="fr-FR" dirty="0" err="1"/>
              <a:t>dbname</a:t>
            </a:r>
            <a:r>
              <a:rPr lang="fr-FR" dirty="0"/>
              <a:t>_.* to '_$</a:t>
            </a:r>
            <a:r>
              <a:rPr lang="fr-FR" dirty="0" err="1"/>
              <a:t>username</a:t>
            </a:r>
            <a:r>
              <a:rPr lang="fr-FR" dirty="0"/>
              <a:t>_'@'_$IP_' </a:t>
            </a:r>
            <a:r>
              <a:rPr lang="fr-FR" dirty="0" err="1"/>
              <a:t>identified</a:t>
            </a:r>
            <a:r>
              <a:rPr lang="fr-FR" dirty="0"/>
              <a:t> by '_$</a:t>
            </a:r>
            <a:r>
              <a:rPr lang="fr-FR" dirty="0" err="1" smtClean="0"/>
              <a:t>password</a:t>
            </a:r>
            <a:r>
              <a:rPr lang="fr-FR" dirty="0" smtClean="0"/>
              <a:t>_’;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en-US" dirty="0"/>
              <a:t>$IP = IP with wildcard (</a:t>
            </a:r>
            <a:r>
              <a:rPr lang="en-US" dirty="0" err="1"/>
              <a:t>eg</a:t>
            </a:r>
            <a:r>
              <a:rPr lang="en-US" dirty="0"/>
              <a:t> 192.168.1.% = all IPs on 192.168.1.x network)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317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Database - Modify </a:t>
            </a:r>
            <a:r>
              <a:rPr lang="en-US" dirty="0" err="1" smtClean="0"/>
              <a:t>server.xml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In </a:t>
            </a:r>
            <a:r>
              <a:rPr lang="fr-FR" dirty="0" err="1" smtClean="0"/>
              <a:t>server.xml</a:t>
            </a:r>
            <a:r>
              <a:rPr lang="fr-FR" dirty="0" smtClean="0"/>
              <a:t> (</a:t>
            </a:r>
            <a:r>
              <a:rPr lang="fr-FR" dirty="0" err="1" smtClean="0"/>
              <a:t>tomcat</a:t>
            </a:r>
            <a:r>
              <a:rPr lang="fr-FR" dirty="0" smtClean="0"/>
              <a:t>) or </a:t>
            </a:r>
            <a:r>
              <a:rPr lang="fr-FR" dirty="0" err="1" smtClean="0"/>
              <a:t>gatein-ds.xml</a:t>
            </a:r>
            <a:r>
              <a:rPr lang="fr-FR" dirty="0" smtClean="0"/>
              <a:t> (</a:t>
            </a:r>
            <a:r>
              <a:rPr lang="fr-FR" dirty="0" err="1" smtClean="0"/>
              <a:t>JBoss</a:t>
            </a:r>
            <a:r>
              <a:rPr lang="fr-FR" dirty="0" smtClean="0"/>
              <a:t>), replace </a:t>
            </a:r>
            <a:r>
              <a:rPr lang="fr-FR" dirty="0"/>
              <a:t>the driver </a:t>
            </a:r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: 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err="1" smtClean="0"/>
              <a:t>org.hsqldb.jdbcDriver</a:t>
            </a:r>
            <a:r>
              <a:rPr lang="fr-FR" dirty="0" smtClean="0"/>
              <a:t> to </a:t>
            </a:r>
            <a:r>
              <a:rPr lang="fr-FR" dirty="0" err="1" smtClean="0"/>
              <a:t>com.mysql.jdbc.Driver</a:t>
            </a:r>
            <a:endParaRPr lang="fr-FR" dirty="0" smtClean="0"/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And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also</a:t>
            </a:r>
            <a:r>
              <a:rPr lang="fr-FR" dirty="0" smtClean="0"/>
              <a:t> the </a:t>
            </a:r>
            <a:r>
              <a:rPr lang="fr-FR" dirty="0" err="1" smtClean="0"/>
              <a:t>access</a:t>
            </a:r>
            <a:r>
              <a:rPr lang="fr-FR" dirty="0" smtClean="0"/>
              <a:t> url: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Replace "</a:t>
            </a:r>
            <a:r>
              <a:rPr lang="fr-FR" dirty="0" err="1"/>
              <a:t>jdbc:hsqldb:file</a:t>
            </a:r>
            <a:r>
              <a:rPr lang="fr-FR" dirty="0"/>
              <a:t>:../</a:t>
            </a:r>
            <a:r>
              <a:rPr lang="fr-FR" dirty="0" err="1"/>
              <a:t>gatein</a:t>
            </a:r>
            <a:r>
              <a:rPr lang="fr-FR" dirty="0"/>
              <a:t>/data/</a:t>
            </a:r>
            <a:r>
              <a:rPr lang="fr-FR" dirty="0" err="1"/>
              <a:t>hsql</a:t>
            </a:r>
            <a:r>
              <a:rPr lang="fr-FR" dirty="0"/>
              <a:t>/exo-</a:t>
            </a:r>
            <a:r>
              <a:rPr lang="fr-FR" dirty="0" err="1" smtClean="0"/>
              <a:t>jcr_portal</a:t>
            </a:r>
            <a:r>
              <a:rPr lang="fr-FR" dirty="0" smtClean="0"/>
              <a:t> »</a:t>
            </a:r>
            <a:endParaRPr lang="fr-FR" dirty="0"/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By "</a:t>
            </a:r>
            <a:r>
              <a:rPr lang="fr-FR" dirty="0" err="1"/>
              <a:t>jdbc:mysql</a:t>
            </a:r>
            <a:r>
              <a:rPr lang="fr-FR" dirty="0"/>
              <a:t>://_$host_:3306/_$</a:t>
            </a:r>
            <a:r>
              <a:rPr lang="fr-FR" dirty="0" err="1" smtClean="0"/>
              <a:t>dbname</a:t>
            </a:r>
            <a:r>
              <a:rPr lang="fr-FR" dirty="0" smtClean="0"/>
              <a:t>_ »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288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90435" y="255926"/>
            <a:ext cx="10179255" cy="454024"/>
          </a:xfrm>
        </p:spPr>
        <p:txBody>
          <a:bodyPr rIns="41783" anchor="b"/>
          <a:lstStyle/>
          <a:p>
            <a:pPr eaLnBrk="1" hangingPunct="1"/>
            <a:r>
              <a:rPr lang="en-US" dirty="0" smtClean="0"/>
              <a:t>Database - Add the connector jar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964" y="1350945"/>
            <a:ext cx="10179255" cy="5089000"/>
          </a:xfrm>
        </p:spPr>
        <p:txBody>
          <a:bodyPr rIns="41783"/>
          <a:lstStyle/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Copy mysql</a:t>
            </a:r>
            <a:r>
              <a:rPr lang="fr-FR" dirty="0"/>
              <a:t>-connector-java-5.1.x.jar to $TOMCATHOME/lib/ </a:t>
            </a:r>
          </a:p>
          <a:p>
            <a:pPr marL="584962" lvl="1" indent="-219361">
              <a:lnSpc>
                <a:spcPct val="100000"/>
              </a:lnSpc>
            </a:pPr>
            <a:r>
              <a:rPr lang="fr-FR" dirty="0" smtClean="0"/>
              <a:t>You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latest</a:t>
            </a:r>
            <a:r>
              <a:rPr lang="fr-FR" dirty="0"/>
              <a:t> MySQL </a:t>
            </a:r>
            <a:r>
              <a:rPr lang="fr-FR" dirty="0" err="1"/>
              <a:t>connector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: http://</a:t>
            </a:r>
            <a:r>
              <a:rPr lang="fr-FR" dirty="0" err="1"/>
              <a:t>dev.mysql.com</a:t>
            </a:r>
            <a:r>
              <a:rPr lang="fr-FR" dirty="0"/>
              <a:t>/</a:t>
            </a:r>
            <a:r>
              <a:rPr lang="fr-FR" dirty="0" err="1"/>
              <a:t>downloads</a:t>
            </a:r>
            <a:r>
              <a:rPr lang="fr-FR" dirty="0"/>
              <a:t>/</a:t>
            </a:r>
            <a:r>
              <a:rPr lang="fr-FR" dirty="0" err="1"/>
              <a:t>connector</a:t>
            </a:r>
            <a:r>
              <a:rPr lang="fr-FR" dirty="0"/>
              <a:t>/j/ </a:t>
            </a:r>
          </a:p>
          <a:p>
            <a:pPr marL="584962" lvl="1" indent="-219361">
              <a:lnSpc>
                <a:spcPct val="10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7814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13537</TotalTime>
  <Words>492</Words>
  <Application>Microsoft Macintosh PowerPoint</Application>
  <PresentationFormat>Personnalisé</PresentationFormat>
  <Paragraphs>123</Paragraphs>
  <Slides>19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eXo-powerpoint-template</vt:lpstr>
      <vt:lpstr>1_Office Theme</vt:lpstr>
      <vt:lpstr>2_Office Theme</vt:lpstr>
      <vt:lpstr>Présentation PowerPoint</vt:lpstr>
      <vt:lpstr>Table of Contents</vt:lpstr>
      <vt:lpstr>Présentation PowerPoint</vt:lpstr>
      <vt:lpstr>Configuration Folder</vt:lpstr>
      <vt:lpstr>Configuration Files</vt:lpstr>
      <vt:lpstr>Présentation PowerPoint</vt:lpstr>
      <vt:lpstr>Prepare the Database</vt:lpstr>
      <vt:lpstr>Database - Modify server.xml</vt:lpstr>
      <vt:lpstr>Database - Add the connector jar</vt:lpstr>
      <vt:lpstr>Présentation PowerPoint</vt:lpstr>
      <vt:lpstr>Paths configuration</vt:lpstr>
      <vt:lpstr>Paths configuration</vt:lpstr>
      <vt:lpstr>Paths configuration</vt:lpstr>
      <vt:lpstr>Présentation PowerPoint</vt:lpstr>
      <vt:lpstr>Paths configuration</vt:lpstr>
      <vt:lpstr>Paths configuration</vt:lpstr>
      <vt:lpstr>Présentation PowerPoint</vt:lpstr>
      <vt:lpstr>Exercise: Configuration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exo</cp:lastModifiedBy>
  <cp:revision>280</cp:revision>
  <dcterms:created xsi:type="dcterms:W3CDTF">2010-06-15T15:11:14Z</dcterms:created>
  <dcterms:modified xsi:type="dcterms:W3CDTF">2011-10-13T11:27:09Z</dcterms:modified>
</cp:coreProperties>
</file>