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sldIdLst>
    <p:sldId id="256" r:id="rId2"/>
    <p:sldId id="258" r:id="rId3"/>
    <p:sldId id="286" r:id="rId4"/>
    <p:sldId id="287" r:id="rId5"/>
    <p:sldId id="288" r:id="rId6"/>
    <p:sldId id="289" r:id="rId7"/>
    <p:sldId id="291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1" r:id="rId17"/>
    <p:sldId id="259" r:id="rId18"/>
    <p:sldId id="261" r:id="rId19"/>
    <p:sldId id="257" r:id="rId20"/>
    <p:sldId id="262" r:id="rId21"/>
    <p:sldId id="263" r:id="rId22"/>
    <p:sldId id="264" r:id="rId23"/>
    <p:sldId id="265" r:id="rId24"/>
    <p:sldId id="269" r:id="rId25"/>
    <p:sldId id="275" r:id="rId26"/>
    <p:sldId id="266" r:id="rId27"/>
    <p:sldId id="267" r:id="rId28"/>
    <p:sldId id="268" r:id="rId29"/>
    <p:sldId id="270" r:id="rId30"/>
    <p:sldId id="271" r:id="rId31"/>
    <p:sldId id="272" r:id="rId32"/>
    <p:sldId id="273" r:id="rId33"/>
    <p:sldId id="274" r:id="rId34"/>
    <p:sldId id="293" r:id="rId35"/>
    <p:sldId id="294" r:id="rId36"/>
    <p:sldId id="295" r:id="rId37"/>
    <p:sldId id="296" r:id="rId38"/>
    <p:sldId id="297" r:id="rId39"/>
    <p:sldId id="292" r:id="rId40"/>
    <p:sldId id="298" r:id="rId41"/>
    <p:sldId id="299" r:id="rId42"/>
    <p:sldId id="300" r:id="rId43"/>
    <p:sldId id="301" r:id="rId44"/>
    <p:sldId id="302" r:id="rId45"/>
    <p:sldId id="304" r:id="rId46"/>
    <p:sldId id="303" r:id="rId47"/>
    <p:sldId id="305" r:id="rId48"/>
    <p:sldId id="290" r:id="rId49"/>
  </p:sldIdLst>
  <p:sldSz cx="9144000" cy="6858000" type="letter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286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644525" indent="-214313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860425" indent="-212725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0763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975" autoAdjust="0"/>
  </p:normalViewPr>
  <p:slideViewPr>
    <p:cSldViewPr snapToGrid="0" snapToObjects="1">
      <p:cViewPr varScale="1">
        <p:scale>
          <a:sx n="76" d="100"/>
          <a:sy n="76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5486400" y="2286000"/>
            <a:ext cx="36576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544068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4572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4572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297180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0" r:id="rId2"/>
    <p:sldLayoutId id="2147483873" r:id="rId3"/>
    <p:sldLayoutId id="2147483869" r:id="rId4"/>
    <p:sldLayoutId id="2147483865" r:id="rId5"/>
    <p:sldLayoutId id="2147483867" r:id="rId6"/>
    <p:sldLayoutId id="2147483871" r:id="rId7"/>
    <p:sldLayoutId id="2147483868" r:id="rId8"/>
    <p:sldLayoutId id="2147483874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 and Extensions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Basic Customization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55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Properties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tomcat/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configuration.properties</a:t>
            </a:r>
            <a:r>
              <a:rPr lang="en-US" dirty="0"/>
              <a:t>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" y="1827237"/>
            <a:ext cx="7818671" cy="3916535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0305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Properties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 eXo and augment the cache </a:t>
            </a:r>
            <a:r>
              <a:rPr lang="en-US" dirty="0" err="1" smtClean="0"/>
              <a:t>liveTimes</a:t>
            </a:r>
            <a:r>
              <a:rPr lang="en-US" dirty="0" smtClean="0"/>
              <a:t> !</a:t>
            </a:r>
          </a:p>
          <a:p>
            <a:pPr lvl="1"/>
            <a:r>
              <a:rPr lang="en-US" dirty="0" err="1" smtClean="0"/>
              <a:t>liveTimes</a:t>
            </a:r>
            <a:r>
              <a:rPr lang="en-US" dirty="0" smtClean="0"/>
              <a:t> are seconds: 600s = 10min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40" y="1943100"/>
            <a:ext cx="7085344" cy="3497828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44585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datasource</a:t>
            </a:r>
            <a:r>
              <a:rPr lang="en-US" dirty="0" smtClean="0"/>
              <a:t> is managed by the application server (tomcat)</a:t>
            </a:r>
          </a:p>
          <a:p>
            <a:r>
              <a:rPr lang="en-US" dirty="0" smtClean="0"/>
              <a:t>eXo accesses the </a:t>
            </a:r>
            <a:r>
              <a:rPr lang="en-US" dirty="0" err="1" smtClean="0"/>
              <a:t>datasources</a:t>
            </a:r>
            <a:r>
              <a:rPr lang="en-US" dirty="0" smtClean="0"/>
              <a:t> using JNDI lookup</a:t>
            </a:r>
          </a:p>
          <a:p>
            <a:r>
              <a:rPr lang="en-US" dirty="0" smtClean="0"/>
              <a:t>IDM : Identity Management (Organization: Users and Groups)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0512"/>
            <a:ext cx="8229600" cy="1255363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39356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tomcat/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server.xml</a:t>
            </a:r>
            <a:r>
              <a:rPr lang="en-US" dirty="0" smtClean="0"/>
              <a:t> is the JNDI Resource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Remarks</a:t>
            </a:r>
          </a:p>
          <a:p>
            <a:pPr lvl="1"/>
            <a:r>
              <a:rPr lang="en-US" dirty="0" smtClean="0"/>
              <a:t>At the first startup the tables are created. </a:t>
            </a:r>
          </a:p>
          <a:p>
            <a:pPr lvl="1"/>
            <a:r>
              <a:rPr lang="en-US" dirty="0" smtClean="0"/>
              <a:t>The provided user has to have permissions for table creation.</a:t>
            </a:r>
          </a:p>
          <a:p>
            <a:pPr lvl="1"/>
            <a:r>
              <a:rPr lang="en-US" dirty="0" smtClean="0"/>
              <a:t>After the first startup the permission can be removed.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35" y="1685267"/>
            <a:ext cx="8163465" cy="1215516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47" y="4736889"/>
            <a:ext cx="2889023" cy="1435311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4464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concept since eXo Platform 3.5</a:t>
            </a:r>
          </a:p>
          <a:p>
            <a:r>
              <a:rPr lang="en-US" dirty="0" smtClean="0"/>
              <a:t>URL composition</a:t>
            </a:r>
          </a:p>
          <a:p>
            <a:r>
              <a:rPr lang="en-US" dirty="0" smtClean="0"/>
              <a:t>“/portal/” cannot be altered or removed</a:t>
            </a:r>
          </a:p>
          <a:p>
            <a:r>
              <a:rPr lang="en-US" dirty="0"/>
              <a:t>t</a:t>
            </a:r>
            <a:r>
              <a:rPr lang="en-US" dirty="0" smtClean="0"/>
              <a:t>omcat/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controller.xml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32" y="3667534"/>
            <a:ext cx="4613823" cy="2452392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8" y="2593141"/>
            <a:ext cx="7943249" cy="67517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386256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0988"/>
            <a:ext cx="8348957" cy="4275846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65" y="970372"/>
            <a:ext cx="7943249" cy="67517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41662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Find where the language is defined in </a:t>
            </a:r>
            <a:r>
              <a:rPr lang="en-US" dirty="0" err="1" smtClean="0"/>
              <a:t>controller.xml</a:t>
            </a:r>
            <a:endParaRPr lang="en-US" dirty="0" smtClean="0"/>
          </a:p>
          <a:p>
            <a:pPr lvl="1"/>
            <a:r>
              <a:rPr lang="en-US" dirty="0" smtClean="0"/>
              <a:t>Test out French: http</a:t>
            </a:r>
            <a:r>
              <a:rPr lang="en-US" dirty="0"/>
              <a:t>://localhost:8080/portal/</a:t>
            </a:r>
            <a:r>
              <a:rPr lang="en-US" dirty="0" err="1"/>
              <a:t>fr</a:t>
            </a:r>
            <a:r>
              <a:rPr lang="en-US" dirty="0"/>
              <a:t>/acme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Test out group pages with a “</a:t>
            </a:r>
            <a:r>
              <a:rPr lang="en-US" dirty="0" err="1" smtClean="0"/>
              <a:t>lang</a:t>
            </a:r>
            <a:r>
              <a:rPr lang="en-US" dirty="0" smtClean="0"/>
              <a:t>” parameter.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Stop the server</a:t>
            </a:r>
          </a:p>
          <a:p>
            <a:r>
              <a:rPr lang="en-US" dirty="0" smtClean="0"/>
              <a:t>Boost eXo Cache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tomcat/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configuration.properties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Search for </a:t>
            </a:r>
            <a:r>
              <a:rPr lang="en-US" dirty="0" err="1" smtClean="0"/>
              <a:t>liveTime</a:t>
            </a:r>
            <a:r>
              <a:rPr lang="en-US" dirty="0" smtClean="0"/>
              <a:t>=600 and set them to 99000</a:t>
            </a:r>
          </a:p>
          <a:p>
            <a:r>
              <a:rPr lang="en-US" dirty="0" smtClean="0"/>
              <a:t>Start the server</a:t>
            </a:r>
          </a:p>
          <a:p>
            <a:endParaRPr lang="en-US" dirty="0"/>
          </a:p>
          <a:p>
            <a:r>
              <a:rPr lang="en-US" dirty="0" smtClean="0"/>
              <a:t>Extra: Modify user the page pattern in </a:t>
            </a:r>
            <a:r>
              <a:rPr lang="en-US" dirty="0" err="1" smtClean="0"/>
              <a:t>controller.xml</a:t>
            </a:r>
            <a:endParaRPr lang="en-US" dirty="0" smtClean="0"/>
          </a:p>
          <a:p>
            <a:r>
              <a:rPr lang="en-US" dirty="0" smtClean="0"/>
              <a:t>Extra: If you have a database on hand create, modify tomcat/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server.xml</a:t>
            </a:r>
            <a:r>
              <a:rPr lang="en-US" dirty="0" smtClean="0"/>
              <a:t> in order to point to your database.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2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Extension Concept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War + Activation 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8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  <a:p>
            <a:pPr lvl="1"/>
            <a:r>
              <a:rPr lang="en-US" dirty="0"/>
              <a:t>Avoids modifying source code in eXo deliveries</a:t>
            </a:r>
          </a:p>
          <a:p>
            <a:pPr lvl="1"/>
            <a:r>
              <a:rPr lang="en-US" dirty="0"/>
              <a:t>No support from eXo for modified </a:t>
            </a:r>
            <a:r>
              <a:rPr lang="en-US" dirty="0" smtClean="0"/>
              <a:t>code</a:t>
            </a:r>
          </a:p>
          <a:p>
            <a:pPr lvl="1"/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migration to new version</a:t>
            </a:r>
          </a:p>
          <a:p>
            <a:pPr lvl="1"/>
            <a:r>
              <a:rPr lang="en-US" dirty="0" smtClean="0"/>
              <a:t>Easy application of patches from eXo support</a:t>
            </a:r>
          </a:p>
          <a:p>
            <a:pPr lvl="1"/>
            <a:r>
              <a:rPr lang="en-US" dirty="0" smtClean="0"/>
              <a:t>Clear limit between </a:t>
            </a:r>
            <a:r>
              <a:rPr lang="en-US" dirty="0" err="1" smtClean="0"/>
              <a:t>eXo’s</a:t>
            </a:r>
            <a:r>
              <a:rPr lang="en-US" dirty="0" smtClean="0"/>
              <a:t> code and customer’s code</a:t>
            </a:r>
            <a:endParaRPr lang="en-US" dirty="0"/>
          </a:p>
          <a:p>
            <a:pPr lvl="1"/>
            <a:r>
              <a:rPr lang="en-US" dirty="0" smtClean="0"/>
              <a:t>Like a </a:t>
            </a:r>
            <a:r>
              <a:rPr lang="en-US" dirty="0" err="1" smtClean="0"/>
              <a:t>PlugIn</a:t>
            </a:r>
            <a:r>
              <a:rPr lang="en-US" dirty="0" smtClean="0"/>
              <a:t> that you re-apply after each migration</a:t>
            </a:r>
          </a:p>
        </p:txBody>
      </p:sp>
    </p:spTree>
    <p:extLst>
      <p:ext uri="{BB962C8B-B14F-4D97-AF65-F5344CB8AC3E}">
        <p14:creationId xmlns:p14="http://schemas.microsoft.com/office/powerpoint/2010/main" val="371862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customize</a:t>
            </a:r>
          </a:p>
          <a:p>
            <a:pPr lvl="1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r>
              <a:rPr lang="en-US" dirty="0" smtClean="0"/>
              <a:t>, JSP,</a:t>
            </a:r>
          </a:p>
          <a:p>
            <a:pPr lvl="1"/>
            <a:r>
              <a:rPr lang="en-US" dirty="0" smtClean="0"/>
              <a:t>Groovy Templates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Internationalization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war file</a:t>
            </a:r>
          </a:p>
          <a:p>
            <a:pPr lvl="1"/>
            <a:r>
              <a:rPr lang="en-US" dirty="0" smtClean="0"/>
              <a:t>Contains all customization files</a:t>
            </a:r>
          </a:p>
          <a:p>
            <a:pPr lvl="1"/>
            <a:r>
              <a:rPr lang="en-US" dirty="0" smtClean="0"/>
              <a:t>You can overwrite/replace files contained in other wars</a:t>
            </a:r>
          </a:p>
          <a:p>
            <a:pPr lvl="1"/>
            <a:r>
              <a:rPr lang="en-US" dirty="0" smtClean="0"/>
              <a:t>Use the exact same path and name</a:t>
            </a:r>
          </a:p>
          <a:p>
            <a:pPr lvl="1"/>
            <a:endParaRPr lang="en-US" dirty="0"/>
          </a:p>
          <a:p>
            <a:r>
              <a:rPr lang="en-US" dirty="0" smtClean="0"/>
              <a:t>An activation jar</a:t>
            </a:r>
          </a:p>
          <a:p>
            <a:pPr lvl="1"/>
            <a:r>
              <a:rPr lang="en-US" dirty="0" smtClean="0"/>
              <a:t>Declares your </a:t>
            </a:r>
            <a:r>
              <a:rPr lang="en-US" dirty="0"/>
              <a:t>w</a:t>
            </a:r>
            <a:r>
              <a:rPr lang="en-US" dirty="0" smtClean="0"/>
              <a:t>ar as eXo extension.</a:t>
            </a:r>
          </a:p>
        </p:txBody>
      </p:sp>
    </p:spTree>
    <p:extLst>
      <p:ext uri="{BB962C8B-B14F-4D97-AF65-F5344CB8AC3E}">
        <p14:creationId xmlns:p14="http://schemas.microsoft.com/office/powerpoint/2010/main" val="3654590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Extension 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3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Customizations</a:t>
            </a:r>
          </a:p>
          <a:p>
            <a:pPr lvl="1"/>
            <a:r>
              <a:rPr lang="en-US" dirty="0" smtClean="0"/>
              <a:t>Put all your customizations in a war file</a:t>
            </a:r>
          </a:p>
          <a:p>
            <a:pPr lvl="1"/>
            <a:r>
              <a:rPr lang="en-US" dirty="0" smtClean="0"/>
              <a:t>If you wish to override, use the exact same path and file name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Web.xml</a:t>
            </a:r>
            <a:endParaRPr lang="en-US" dirty="0" smtClean="0"/>
          </a:p>
          <a:p>
            <a:pPr lvl="1"/>
            <a:r>
              <a:rPr lang="en-US" dirty="0" smtClean="0"/>
              <a:t>Define the name of your </a:t>
            </a:r>
            <a:r>
              <a:rPr lang="en-US" dirty="0"/>
              <a:t>extension </a:t>
            </a:r>
            <a:r>
              <a:rPr lang="en-US" dirty="0" smtClean="0"/>
              <a:t>in the tag </a:t>
            </a:r>
            <a:r>
              <a:rPr lang="en-US" dirty="0"/>
              <a:t>“display-</a:t>
            </a:r>
            <a:r>
              <a:rPr lang="en-US" dirty="0" smtClean="0"/>
              <a:t>name”.</a:t>
            </a:r>
          </a:p>
          <a:p>
            <a:pPr lvl="1"/>
            <a:r>
              <a:rPr lang="en-US" dirty="0" smtClean="0"/>
              <a:t>The name of the war file does NOT matter.</a:t>
            </a:r>
          </a:p>
          <a:p>
            <a:pPr lvl="1"/>
            <a:r>
              <a:rPr lang="en-US" dirty="0" smtClean="0"/>
              <a:t>Declare the </a:t>
            </a:r>
            <a:r>
              <a:rPr lang="en-US" dirty="0"/>
              <a:t>listener </a:t>
            </a:r>
            <a:r>
              <a:rPr lang="en-US" dirty="0" err="1"/>
              <a:t>PortalContainerConfigOwner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4148305"/>
            <a:ext cx="4521200" cy="355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7" y="5021962"/>
            <a:ext cx="8686800" cy="42110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3639797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JAR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Configuration.xml</a:t>
            </a:r>
            <a:endParaRPr lang="en-US" dirty="0" smtClean="0"/>
          </a:p>
          <a:p>
            <a:pPr lvl="1"/>
            <a:r>
              <a:rPr lang="en-US" dirty="0" smtClean="0"/>
              <a:t>The contains exactly one file in the folder “/</a:t>
            </a:r>
            <a:r>
              <a:rPr lang="en-US" dirty="0" err="1" smtClean="0"/>
              <a:t>conf</a:t>
            </a:r>
            <a:r>
              <a:rPr lang="en-US" dirty="0" smtClean="0"/>
              <a:t>/”</a:t>
            </a:r>
          </a:p>
          <a:p>
            <a:pPr lvl="1"/>
            <a:r>
              <a:rPr lang="en-US" dirty="0" smtClean="0"/>
              <a:t>Name: </a:t>
            </a:r>
            <a:r>
              <a:rPr lang="en-US" dirty="0" err="1" smtClean="0"/>
              <a:t>configuration.xml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Activate the war</a:t>
            </a:r>
          </a:p>
          <a:p>
            <a:pPr lvl="1"/>
            <a:r>
              <a:rPr lang="en-US" dirty="0"/>
              <a:t>S</a:t>
            </a:r>
            <a:r>
              <a:rPr lang="de-DE" dirty="0" err="1"/>
              <a:t>ervice</a:t>
            </a:r>
            <a:r>
              <a:rPr lang="de-DE" dirty="0"/>
              <a:t>: </a:t>
            </a:r>
            <a:r>
              <a:rPr lang="de-DE" dirty="0" err="1"/>
              <a:t>org.exoplatform.container.definition.PortalContainerConfig</a:t>
            </a:r>
            <a:endParaRPr lang="de-DE" dirty="0"/>
          </a:p>
          <a:p>
            <a:pPr lvl="1"/>
            <a:r>
              <a:rPr lang="de-DE" dirty="0"/>
              <a:t>Point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, </a:t>
            </a: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web.xml</a:t>
            </a:r>
            <a:r>
              <a:rPr lang="de-DE" dirty="0"/>
              <a:t> tag „display-name“</a:t>
            </a:r>
          </a:p>
          <a:p>
            <a:pPr lvl="1"/>
            <a:endParaRPr lang="de-DE" dirty="0">
              <a:solidFill>
                <a:srgbClr val="4C4C4C"/>
              </a:solidFill>
              <a:ea typeface="MS Gothic" pitchFamily="49" charset="-128"/>
            </a:endParaRPr>
          </a:p>
          <a:p>
            <a:pPr lvl="1"/>
            <a:endParaRPr lang="de-DE" dirty="0">
              <a:solidFill>
                <a:srgbClr val="4C4C4C"/>
              </a:solidFill>
              <a:ea typeface="MS Gothic" pitchFamily="49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9" y="3878277"/>
            <a:ext cx="8809820" cy="2104809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400" y="1933527"/>
            <a:ext cx="3038219" cy="768285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56642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4C4C4C"/>
                </a:solidFill>
                <a:ea typeface="MS Gothic" pitchFamily="49" charset="-128"/>
              </a:rPr>
              <a:t>Tomcat</a:t>
            </a:r>
            <a:endParaRPr lang="de-DE" dirty="0">
              <a:solidFill>
                <a:srgbClr val="4C4C4C"/>
              </a:solidFill>
              <a:ea typeface="MS Gothic" pitchFamily="49" charset="-128"/>
            </a:endParaRPr>
          </a:p>
          <a:p>
            <a:pPr lvl="1"/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tomcat</a:t>
            </a:r>
            <a:endParaRPr lang="de-DE" dirty="0" smtClean="0"/>
          </a:p>
          <a:p>
            <a:pPr lvl="1"/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/</a:t>
            </a:r>
            <a:r>
              <a:rPr lang="de-DE" dirty="0" err="1"/>
              <a:t>lib</a:t>
            </a:r>
            <a:endParaRPr lang="de-DE" dirty="0"/>
          </a:p>
          <a:p>
            <a:pPr lvl="1"/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war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tomcat</a:t>
            </a:r>
            <a:r>
              <a:rPr lang="de-DE" dirty="0"/>
              <a:t>/</a:t>
            </a:r>
            <a:r>
              <a:rPr lang="de-DE" dirty="0" err="1" smtClean="0"/>
              <a:t>webapps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en-US" dirty="0"/>
              <a:t>Tomcat loading order</a:t>
            </a:r>
          </a:p>
          <a:p>
            <a:pPr lvl="1"/>
            <a:r>
              <a:rPr lang="en-US" dirty="0"/>
              <a:t>You extension must be load before the </a:t>
            </a:r>
            <a:r>
              <a:rPr lang="en-US" dirty="0" err="1"/>
              <a:t>starter.war</a:t>
            </a:r>
            <a:endParaRPr lang="en-US" dirty="0"/>
          </a:p>
          <a:p>
            <a:pPr lvl="1"/>
            <a:r>
              <a:rPr lang="en-US" dirty="0"/>
              <a:t>To ensure this declare your extension</a:t>
            </a:r>
          </a:p>
          <a:p>
            <a:pPr lvl="1"/>
            <a:r>
              <a:rPr lang="en-US" dirty="0"/>
              <a:t>Declare the bike-extension in tomcat/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catalina</a:t>
            </a:r>
            <a:r>
              <a:rPr lang="en-US" dirty="0"/>
              <a:t>/</a:t>
            </a:r>
            <a:r>
              <a:rPr lang="en-US" dirty="0" err="1"/>
              <a:t>localhost</a:t>
            </a:r>
            <a:r>
              <a:rPr lang="en-US" dirty="0" smtClean="0"/>
              <a:t>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  <a:p>
            <a:r>
              <a:rPr lang="en-US" dirty="0"/>
              <a:t>JBoss</a:t>
            </a:r>
          </a:p>
          <a:p>
            <a:pPr lvl="1"/>
            <a:r>
              <a:rPr lang="en-US" dirty="0"/>
              <a:t>In JBoss create a ear containing the war and jar and deploy it.</a:t>
            </a:r>
          </a:p>
          <a:p>
            <a:pPr lvl="1"/>
            <a:endParaRPr lang="de-DE" dirty="0">
              <a:solidFill>
                <a:srgbClr val="4C4C4C"/>
              </a:solidFill>
              <a:ea typeface="MS Gothic" pitchFamily="49" charset="-128"/>
            </a:endParaRPr>
          </a:p>
          <a:p>
            <a:endParaRPr lang="de-DE" dirty="0" smtClean="0">
              <a:solidFill>
                <a:srgbClr val="4C4C4C"/>
              </a:solidFill>
              <a:ea typeface="MS Gothic" pitchFamily="49" charset="-128"/>
            </a:endParaRP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95" y="4277552"/>
            <a:ext cx="7380705" cy="66361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29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4C4C"/>
                </a:solidFill>
                <a:ea typeface="MS Gothic" pitchFamily="49" charset="-128"/>
              </a:rPr>
              <a:t>Testing</a:t>
            </a:r>
          </a:p>
          <a:p>
            <a:pPr lvl="1"/>
            <a:r>
              <a:rPr lang="en-US" dirty="0" smtClean="0"/>
              <a:t>After copying the war and jar you can test the extension.</a:t>
            </a:r>
          </a:p>
          <a:p>
            <a:pPr lvl="1"/>
            <a:r>
              <a:rPr lang="en-US" dirty="0" smtClean="0"/>
              <a:t>Restart tomcat</a:t>
            </a:r>
          </a:p>
          <a:p>
            <a:pPr lvl="1"/>
            <a:r>
              <a:rPr lang="en-US" dirty="0" smtClean="0"/>
              <a:t>When re-deploying a modified war, stop tomcat, delete the war folder in tomcat/</a:t>
            </a:r>
            <a:r>
              <a:rPr lang="en-US" dirty="0" err="1" smtClean="0"/>
              <a:t>webapps</a:t>
            </a:r>
            <a:r>
              <a:rPr lang="en-US" dirty="0" smtClean="0"/>
              <a:t> and restart.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9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Extension Exercise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War + Activation 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6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Exercise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exercise you will</a:t>
            </a:r>
          </a:p>
          <a:p>
            <a:pPr lvl="1"/>
            <a:r>
              <a:rPr lang="en-US" dirty="0" smtClean="0"/>
              <a:t>Modify the Admin Tool Bar</a:t>
            </a:r>
          </a:p>
          <a:p>
            <a:pPr lvl="1"/>
            <a:r>
              <a:rPr lang="en-US" dirty="0" smtClean="0"/>
              <a:t>Alter the login interface</a:t>
            </a:r>
          </a:p>
          <a:p>
            <a:pPr lvl="1"/>
            <a:r>
              <a:rPr lang="en-US" dirty="0" smtClean="0"/>
              <a:t>Add a language</a:t>
            </a:r>
          </a:p>
          <a:p>
            <a:pPr lvl="1"/>
            <a:endParaRPr lang="en-US" dirty="0"/>
          </a:p>
          <a:p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Go to the folder with </a:t>
            </a:r>
            <a:r>
              <a:rPr lang="en-US" dirty="0" err="1" smtClean="0"/>
              <a:t>pom.xml</a:t>
            </a:r>
            <a:r>
              <a:rPr lang="en-US" dirty="0" smtClean="0"/>
              <a:t> and execute “</a:t>
            </a:r>
            <a:r>
              <a:rPr lang="en-US" dirty="0" err="1" smtClean="0"/>
              <a:t>mvn</a:t>
            </a:r>
            <a:r>
              <a:rPr lang="en-US" dirty="0" smtClean="0"/>
              <a:t> clean install”</a:t>
            </a:r>
          </a:p>
          <a:p>
            <a:pPr lvl="1"/>
            <a:r>
              <a:rPr lang="en-US" dirty="0" smtClean="0"/>
              <a:t>If you are online maven will download a lot of files.</a:t>
            </a:r>
          </a:p>
          <a:p>
            <a:pPr lvl="1"/>
            <a:r>
              <a:rPr lang="en-US" dirty="0" smtClean="0"/>
              <a:t>Alternatively you can use the provided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1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Tool Bar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spcBef>
                <a:spcPct val="0"/>
              </a:spcBef>
            </a:pPr>
            <a:r>
              <a:rPr lang="en-GB" sz="2000" b="1" dirty="0" smtClean="0">
                <a:solidFill>
                  <a:srgbClr val="4C4C4C"/>
                </a:solidFill>
              </a:rPr>
              <a:t>Current Admin </a:t>
            </a:r>
            <a:r>
              <a:rPr lang="en-GB" sz="2000" b="1" dirty="0">
                <a:solidFill>
                  <a:srgbClr val="4C4C4C"/>
                </a:solidFill>
              </a:rPr>
              <a:t>Tool Bar </a:t>
            </a:r>
            <a:r>
              <a:rPr lang="en-GB" sz="2000" b="1" dirty="0" smtClean="0">
                <a:solidFill>
                  <a:srgbClr val="4C4C4C"/>
                </a:solidFill>
              </a:rPr>
              <a:t>configuration:</a:t>
            </a:r>
          </a:p>
          <a:p>
            <a:pPr marL="742950" lvl="2">
              <a:spcBef>
                <a:spcPct val="0"/>
              </a:spcBef>
            </a:pPr>
            <a:r>
              <a:rPr lang="en-GB" dirty="0" err="1"/>
              <a:t>webapps</a:t>
            </a:r>
            <a:r>
              <a:rPr lang="en-GB" dirty="0"/>
              <a:t>\platform-extension\WEB-INF\</a:t>
            </a:r>
            <a:r>
              <a:rPr lang="en-GB" dirty="0" err="1"/>
              <a:t>conf</a:t>
            </a:r>
            <a:r>
              <a:rPr lang="en-GB" dirty="0"/>
              <a:t>\portal\portal\</a:t>
            </a:r>
            <a:r>
              <a:rPr lang="en-GB" dirty="0" err="1" smtClean="0"/>
              <a:t>sharedlayout.xml</a:t>
            </a:r>
            <a:endParaRPr lang="en-GB" dirty="0" smtClean="0"/>
          </a:p>
          <a:p>
            <a:pPr marL="742950" lvl="2">
              <a:spcBef>
                <a:spcPct val="0"/>
              </a:spcBef>
            </a:pPr>
            <a:endParaRPr lang="en-GB" dirty="0"/>
          </a:p>
          <a:p>
            <a:pPr marL="342900" lvl="1">
              <a:spcBef>
                <a:spcPct val="0"/>
              </a:spcBef>
            </a:pPr>
            <a:r>
              <a:rPr lang="en-GB" sz="2000" b="1" dirty="0" err="1" smtClean="0">
                <a:solidFill>
                  <a:srgbClr val="4C4C4C"/>
                </a:solidFill>
              </a:rPr>
              <a:t>Overriden</a:t>
            </a:r>
            <a:r>
              <a:rPr lang="en-GB" sz="2000" b="1" dirty="0" smtClean="0">
                <a:solidFill>
                  <a:srgbClr val="4C4C4C"/>
                </a:solidFill>
              </a:rPr>
              <a:t> in your extension:</a:t>
            </a:r>
          </a:p>
          <a:p>
            <a:pPr marL="742950" lvl="2">
              <a:spcBef>
                <a:spcPct val="0"/>
              </a:spcBef>
            </a:pPr>
            <a:r>
              <a:rPr lang="en-GB" dirty="0"/>
              <a:t>bike-extension\WEB-INF\</a:t>
            </a:r>
            <a:r>
              <a:rPr lang="en-GB" dirty="0" err="1"/>
              <a:t>conf</a:t>
            </a:r>
            <a:r>
              <a:rPr lang="en-GB" dirty="0"/>
              <a:t>\portal\portal\</a:t>
            </a:r>
            <a:r>
              <a:rPr lang="en-GB" dirty="0" err="1" smtClean="0"/>
              <a:t>sharedlayout.xml</a:t>
            </a:r>
            <a:endParaRPr lang="en-GB" dirty="0" smtClean="0"/>
          </a:p>
          <a:p>
            <a:pPr marL="742950" lvl="2">
              <a:spcBef>
                <a:spcPct val="0"/>
              </a:spcBef>
            </a:pPr>
            <a:endParaRPr lang="en-GB" dirty="0"/>
          </a:p>
          <a:p>
            <a:pPr marL="342900" lvl="1">
              <a:spcBef>
                <a:spcPct val="0"/>
              </a:spcBef>
            </a:pPr>
            <a:r>
              <a:rPr lang="en-GB" sz="2000" b="1" dirty="0">
                <a:solidFill>
                  <a:srgbClr val="4C4C4C"/>
                </a:solidFill>
              </a:rPr>
              <a:t>In “</a:t>
            </a:r>
            <a:r>
              <a:rPr lang="en-GB" altLang="ja-JP" sz="2000" b="1" dirty="0" err="1">
                <a:solidFill>
                  <a:srgbClr val="4C4C4C"/>
                </a:solidFill>
              </a:rPr>
              <a:t>sharedlayout.xml</a:t>
            </a:r>
            <a:r>
              <a:rPr lang="de-DE" altLang="ja-JP" sz="2000" b="1" dirty="0" smtClean="0">
                <a:solidFill>
                  <a:srgbClr val="4C4C4C"/>
                </a:solidFill>
              </a:rPr>
              <a:t>“:</a:t>
            </a:r>
          </a:p>
          <a:p>
            <a:pPr marL="742950" lvl="2">
              <a:spcBef>
                <a:spcPct val="0"/>
              </a:spcBef>
            </a:pPr>
            <a:r>
              <a:rPr lang="en-GB" altLang="ja-JP" dirty="0"/>
              <a:t>definition of several portlets, </a:t>
            </a:r>
          </a:p>
          <a:p>
            <a:pPr marL="742950" lvl="2">
              <a:spcBef>
                <a:spcPct val="0"/>
              </a:spcBef>
            </a:pPr>
            <a:r>
              <a:rPr lang="en-GB" altLang="ja-JP" dirty="0"/>
              <a:t>each entry in the Admin Tool Bar is a small portlet.</a:t>
            </a:r>
          </a:p>
          <a:p>
            <a:pPr marL="742950" lvl="2">
              <a:spcBef>
                <a:spcPct val="0"/>
              </a:spcBef>
            </a:pPr>
            <a:r>
              <a:rPr lang="en-GB" altLang="ja-JP" dirty="0"/>
              <a:t>The file configures the order of these entries in the tool bar</a:t>
            </a:r>
            <a:endParaRPr lang="en-GB" dirty="0"/>
          </a:p>
          <a:p>
            <a:pPr marL="342900" lvl="1">
              <a:spcBef>
                <a:spcPct val="0"/>
              </a:spcBef>
            </a:pPr>
            <a:endParaRPr lang="en-GB" sz="2000" b="1" dirty="0">
              <a:solidFill>
                <a:srgbClr val="4C4C4C"/>
              </a:solidFill>
            </a:endParaRP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94" y="4424710"/>
            <a:ext cx="4231606" cy="1763169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86" y="1886555"/>
            <a:ext cx="5096614" cy="457706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328874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Tool Bar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20277"/>
            <a:ext cx="8229599" cy="3297525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14400"/>
            <a:ext cx="8229599" cy="739066"/>
          </a:xfrm>
          <a:prstGeom prst="rect">
            <a:avLst/>
          </a:prstGeom>
          <a:ln>
            <a:solidFill>
              <a:srgbClr val="7C7C7C"/>
            </a:solidFill>
          </a:ln>
        </p:spPr>
      </p:pic>
      <p:sp>
        <p:nvSpPr>
          <p:cNvPr id="9" name="Rectangle à coins arrondis 8"/>
          <p:cNvSpPr/>
          <p:nvPr/>
        </p:nvSpPr>
        <p:spPr bwMode="auto">
          <a:xfrm>
            <a:off x="1796791" y="914400"/>
            <a:ext cx="1777717" cy="739066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Tool Bar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3" y="2602865"/>
            <a:ext cx="8243137" cy="3218490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14400"/>
            <a:ext cx="8229599" cy="739066"/>
          </a:xfrm>
          <a:prstGeom prst="rect">
            <a:avLst/>
          </a:prstGeom>
          <a:ln>
            <a:solidFill>
              <a:srgbClr val="7C7C7C"/>
            </a:solidFill>
          </a:ln>
        </p:spPr>
      </p:pic>
      <p:sp>
        <p:nvSpPr>
          <p:cNvPr id="7" name="Rectangle à coins arrondis 6"/>
          <p:cNvSpPr/>
          <p:nvPr/>
        </p:nvSpPr>
        <p:spPr bwMode="auto">
          <a:xfrm>
            <a:off x="4499492" y="923657"/>
            <a:ext cx="2210551" cy="729809"/>
          </a:xfrm>
          <a:prstGeom prst="roundRect">
            <a:avLst>
              <a:gd name="adj" fmla="val 9949"/>
            </a:avLst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Offline Repository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Maven</a:t>
            </a:r>
          </a:p>
          <a:p>
            <a:r>
              <a:rPr lang="en-US" dirty="0" smtClean="0"/>
              <a:t>Open </a:t>
            </a:r>
            <a:r>
              <a:rPr lang="en-US" dirty="0"/>
              <a:t>a shell</a:t>
            </a:r>
          </a:p>
          <a:p>
            <a:r>
              <a:rPr lang="en-US" dirty="0"/>
              <a:t>Open the project file “…/exercises/custom-extension/1-project“</a:t>
            </a:r>
          </a:p>
          <a:p>
            <a:r>
              <a:rPr lang="en-US" dirty="0"/>
              <a:t>Execute “</a:t>
            </a:r>
            <a:r>
              <a:rPr lang="en-US" dirty="0" err="1"/>
              <a:t>mvn</a:t>
            </a:r>
            <a:r>
              <a:rPr lang="en-US" dirty="0"/>
              <a:t> clean” in the </a:t>
            </a:r>
            <a:r>
              <a:rPr lang="en-US" dirty="0" smtClean="0"/>
              <a:t>shell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will be errors (if you are </a:t>
            </a:r>
            <a:r>
              <a:rPr lang="en-US" dirty="0" smtClean="0"/>
              <a:t>offline</a:t>
            </a:r>
            <a:r>
              <a:rPr lang="en-US" dirty="0"/>
              <a:t>), </a:t>
            </a:r>
            <a:endParaRPr lang="en-US" dirty="0" smtClean="0"/>
          </a:p>
          <a:p>
            <a:pPr lvl="1"/>
            <a:r>
              <a:rPr lang="en-US" dirty="0" smtClean="0"/>
              <a:t>If you are online, there </a:t>
            </a:r>
            <a:r>
              <a:rPr lang="en-US" dirty="0"/>
              <a:t>will be downloads, </a:t>
            </a:r>
            <a:endParaRPr lang="en-US" dirty="0" smtClean="0"/>
          </a:p>
          <a:p>
            <a:pPr lvl="1"/>
            <a:r>
              <a:rPr lang="en-US" dirty="0" smtClean="0"/>
              <a:t>if you wish to work without downloads, you </a:t>
            </a:r>
            <a:r>
              <a:rPr lang="en-US" dirty="0"/>
              <a:t>should stop the </a:t>
            </a:r>
            <a:r>
              <a:rPr lang="en-US" dirty="0" smtClean="0"/>
              <a:t>execution.</a:t>
            </a:r>
          </a:p>
          <a:p>
            <a:r>
              <a:rPr lang="en-US" dirty="0" smtClean="0"/>
              <a:t>Use the prepared Maven repository</a:t>
            </a:r>
            <a:endParaRPr lang="en-US" dirty="0"/>
          </a:p>
          <a:p>
            <a:pPr lvl="1"/>
            <a:r>
              <a:rPr lang="en-US" dirty="0"/>
              <a:t>Copy maven-</a:t>
            </a:r>
            <a:r>
              <a:rPr lang="en-US" dirty="0" err="1"/>
              <a:t>repository.zip</a:t>
            </a:r>
            <a:r>
              <a:rPr lang="en-US" dirty="0"/>
              <a:t> to §HOME/$username/.m2/</a:t>
            </a:r>
          </a:p>
          <a:p>
            <a:pPr lvl="1"/>
            <a:r>
              <a:rPr lang="en-US" dirty="0" smtClean="0"/>
              <a:t>Rename (or delete) the </a:t>
            </a:r>
            <a:r>
              <a:rPr lang="en-US" dirty="0"/>
              <a:t>existing folder named “repository”</a:t>
            </a:r>
          </a:p>
          <a:p>
            <a:pPr lvl="1"/>
            <a:r>
              <a:rPr lang="en-US" dirty="0"/>
              <a:t>Unzip maven-</a:t>
            </a:r>
            <a:r>
              <a:rPr lang="en-US" dirty="0" err="1"/>
              <a:t>repository.zip</a:t>
            </a:r>
            <a:endParaRPr lang="en-US" dirty="0"/>
          </a:p>
          <a:p>
            <a:pPr lvl="1"/>
            <a:r>
              <a:rPr lang="en-US" dirty="0"/>
              <a:t>Execute “</a:t>
            </a:r>
            <a:r>
              <a:rPr lang="en-US" dirty="0" err="1"/>
              <a:t>mvn</a:t>
            </a:r>
            <a:r>
              <a:rPr lang="en-US" dirty="0"/>
              <a:t> clean” in the </a:t>
            </a:r>
            <a:r>
              <a:rPr lang="en-US" dirty="0" smtClean="0"/>
              <a:t>shell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more </a:t>
            </a:r>
            <a:r>
              <a:rPr lang="en-US" dirty="0" smtClean="0"/>
              <a:t>errors or downloads, </a:t>
            </a:r>
            <a:r>
              <a:rPr lang="en-US" dirty="0"/>
              <a:t>because the </a:t>
            </a:r>
            <a:r>
              <a:rPr lang="en-US" dirty="0" smtClean="0"/>
              <a:t>delivered </a:t>
            </a:r>
            <a:r>
              <a:rPr lang="en-US" dirty="0"/>
              <a:t>repository is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3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Custom Extension 1/3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exercise …/custom-extension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Copy the </a:t>
            </a:r>
            <a:r>
              <a:rPr lang="en-US" dirty="0" err="1" smtClean="0"/>
              <a:t>sharedlayout</a:t>
            </a:r>
            <a:r>
              <a:rPr lang="en-US" dirty="0" smtClean="0"/>
              <a:t> from the </a:t>
            </a:r>
            <a:r>
              <a:rPr lang="en-US" dirty="0" err="1" smtClean="0"/>
              <a:t>webapps</a:t>
            </a:r>
            <a:r>
              <a:rPr lang="en-US" dirty="0" smtClean="0"/>
              <a:t>/platform-extension</a:t>
            </a:r>
          </a:p>
          <a:p>
            <a:pPr marL="342900" lvl="1">
              <a:spcBef>
                <a:spcPct val="0"/>
              </a:spcBef>
            </a:pPr>
            <a:r>
              <a:rPr lang="en-US" dirty="0" smtClean="0"/>
              <a:t>exercises</a:t>
            </a:r>
            <a:r>
              <a:rPr lang="en-US" dirty="0"/>
              <a:t>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</a:t>
            </a:r>
            <a:r>
              <a:rPr lang="en-US" dirty="0" err="1"/>
              <a:t>conf</a:t>
            </a:r>
            <a:r>
              <a:rPr lang="en-US" dirty="0"/>
              <a:t>/portal/</a:t>
            </a:r>
            <a:r>
              <a:rPr lang="en-US" dirty="0" err="1"/>
              <a:t>portalWEB</a:t>
            </a:r>
            <a:r>
              <a:rPr lang="en-US" dirty="0"/>
              <a:t>-INF/</a:t>
            </a:r>
            <a:r>
              <a:rPr lang="en-US" dirty="0" err="1"/>
              <a:t>conf</a:t>
            </a:r>
            <a:r>
              <a:rPr lang="en-US" dirty="0"/>
              <a:t>/portal/portal/</a:t>
            </a:r>
            <a:r>
              <a:rPr lang="en-US" dirty="0" err="1"/>
              <a:t>sharedlayout.xml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Change the order of the portlets in the Admin Tool </a:t>
            </a:r>
            <a:r>
              <a:rPr lang="en-US" dirty="0" smtClean="0"/>
              <a:t>Bar</a:t>
            </a:r>
          </a:p>
          <a:p>
            <a:pPr lvl="1"/>
            <a:r>
              <a:rPr lang="en-US" dirty="0" smtClean="0"/>
              <a:t>Move the container around the dashboard portlet after the container of the edit portlet.</a:t>
            </a:r>
          </a:p>
          <a:p>
            <a:pPr lvl="1"/>
            <a:r>
              <a:rPr lang="en-US" dirty="0" smtClean="0"/>
              <a:t>…/</a:t>
            </a:r>
            <a:r>
              <a:rPr lang="en-US" dirty="0"/>
              <a:t>exercises/custom-extension</a:t>
            </a:r>
            <a:r>
              <a:rPr lang="en-US" dirty="0" smtClean="0"/>
              <a:t>/1-project/</a:t>
            </a:r>
            <a:r>
              <a:rPr lang="en-US" dirty="0"/>
              <a:t>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</a:t>
            </a:r>
            <a:r>
              <a:rPr lang="en-US" dirty="0" err="1"/>
              <a:t>conf</a:t>
            </a:r>
            <a:r>
              <a:rPr lang="en-US" dirty="0"/>
              <a:t>/portal/portal/</a:t>
            </a:r>
            <a:r>
              <a:rPr lang="en-US" dirty="0" err="1" smtClean="0"/>
              <a:t>sharedlayout.xml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In order to be faster, integrate </a:t>
            </a:r>
            <a:r>
              <a:rPr lang="en-US" dirty="0" smtClean="0"/>
              <a:t>the </a:t>
            </a:r>
            <a:r>
              <a:rPr lang="en-US" dirty="0"/>
              <a:t>next two customizations </a:t>
            </a:r>
            <a:r>
              <a:rPr lang="en-US" dirty="0" smtClean="0"/>
              <a:t>before </a:t>
            </a:r>
            <a:r>
              <a:rPr lang="en-US" dirty="0"/>
              <a:t>compiling and starting eXo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Custom Extension </a:t>
            </a:r>
            <a:r>
              <a:rPr lang="en-US" dirty="0" smtClean="0"/>
              <a:t>2/</a:t>
            </a:r>
            <a:r>
              <a:rPr lang="en-US" dirty="0"/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/>
              <a:t>same project folder: 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r>
              <a:rPr lang="en-US" dirty="0"/>
              <a:t>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 smtClean="0"/>
              <a:t>webapp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Create your own version of the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Copy tomcat/</a:t>
            </a:r>
            <a:r>
              <a:rPr lang="en-US" dirty="0" err="1" smtClean="0"/>
              <a:t>webapps</a:t>
            </a:r>
            <a:r>
              <a:rPr lang="en-US" dirty="0" smtClean="0"/>
              <a:t>/platform-extension\</a:t>
            </a:r>
            <a:r>
              <a:rPr lang="en-US" dirty="0"/>
              <a:t>login\</a:t>
            </a:r>
            <a:r>
              <a:rPr lang="en-US" dirty="0" err="1"/>
              <a:t>jsp</a:t>
            </a:r>
            <a:r>
              <a:rPr lang="en-US" dirty="0"/>
              <a:t>\</a:t>
            </a:r>
            <a:r>
              <a:rPr lang="en-US" dirty="0" err="1" smtClean="0"/>
              <a:t>login.jsp</a:t>
            </a:r>
            <a:r>
              <a:rPr lang="en-US" dirty="0" smtClean="0"/>
              <a:t> to your </a:t>
            </a:r>
            <a:r>
              <a:rPr lang="en-US" dirty="0"/>
              <a:t>project </a:t>
            </a:r>
            <a:r>
              <a:rPr lang="en-US" dirty="0" smtClean="0"/>
              <a:t>(path: exercises</a:t>
            </a:r>
            <a:r>
              <a:rPr lang="en-US" dirty="0"/>
              <a:t>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/login/</a:t>
            </a:r>
            <a:r>
              <a:rPr lang="en-US" dirty="0" err="1" smtClean="0"/>
              <a:t>jsp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Add “Welcome to the </a:t>
            </a:r>
            <a:r>
              <a:rPr lang="en-US" dirty="0"/>
              <a:t>B</a:t>
            </a:r>
            <a:r>
              <a:rPr lang="en-US" dirty="0" smtClean="0"/>
              <a:t>ike </a:t>
            </a:r>
            <a:r>
              <a:rPr lang="en-US" dirty="0"/>
              <a:t>S</a:t>
            </a:r>
            <a:r>
              <a:rPr lang="en-US" dirty="0" smtClean="0"/>
              <a:t>hop” to the </a:t>
            </a:r>
            <a:r>
              <a:rPr lang="en-US" dirty="0" err="1" smtClean="0"/>
              <a:t>jsp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Remember: You </a:t>
            </a:r>
            <a:r>
              <a:rPr lang="en-US" dirty="0"/>
              <a:t>have to copy </a:t>
            </a:r>
            <a:r>
              <a:rPr lang="en-US" dirty="0" err="1"/>
              <a:t>login.jsp</a:t>
            </a:r>
            <a:r>
              <a:rPr lang="en-US" dirty="0"/>
              <a:t> to the exact same </a:t>
            </a:r>
            <a:r>
              <a:rPr lang="en-US" dirty="0" smtClean="0"/>
              <a:t>path in </a:t>
            </a:r>
            <a:r>
              <a:rPr lang="en-US" dirty="0"/>
              <a:t>your bike-extension.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Custom Extension </a:t>
            </a:r>
            <a:r>
              <a:rPr lang="en-US" dirty="0" smtClean="0"/>
              <a:t>3/</a:t>
            </a:r>
            <a:r>
              <a:rPr lang="en-US" dirty="0"/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.</a:t>
            </a:r>
            <a:r>
              <a:rPr lang="en-US" dirty="0"/>
              <a:t>..tomcat\</a:t>
            </a:r>
            <a:r>
              <a:rPr lang="en-US" dirty="0" err="1"/>
              <a:t>webapps</a:t>
            </a:r>
            <a:r>
              <a:rPr lang="en-US" dirty="0"/>
              <a:t>\portal\WEB-INF\</a:t>
            </a:r>
            <a:r>
              <a:rPr lang="en-US" dirty="0" err="1"/>
              <a:t>conf</a:t>
            </a:r>
            <a:r>
              <a:rPr lang="en-US" dirty="0"/>
              <a:t>\common\locales-</a:t>
            </a:r>
            <a:r>
              <a:rPr lang="en-US" dirty="0" err="1"/>
              <a:t>config.xml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exact</a:t>
            </a:r>
            <a:br>
              <a:rPr lang="en-US" dirty="0"/>
            </a:br>
            <a:r>
              <a:rPr lang="en-US" dirty="0"/>
              <a:t>…/exercises/custom-extension/1-project/war/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webapp</a:t>
            </a:r>
            <a:r>
              <a:rPr lang="en-US" dirty="0"/>
              <a:t>/WEB-INF/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smtClean="0"/>
              <a:t>common</a:t>
            </a:r>
            <a:r>
              <a:rPr lang="en-US" dirty="0"/>
              <a:t>/</a:t>
            </a:r>
            <a:r>
              <a:rPr lang="en-US" dirty="0" smtClean="0"/>
              <a:t>locales</a:t>
            </a:r>
            <a:r>
              <a:rPr lang="en-US" dirty="0"/>
              <a:t>-</a:t>
            </a:r>
            <a:r>
              <a:rPr lang="en-US" dirty="0" err="1"/>
              <a:t>config.xml</a:t>
            </a:r>
            <a:r>
              <a:rPr lang="en-US" dirty="0"/>
              <a:t> </a:t>
            </a:r>
          </a:p>
          <a:p>
            <a:r>
              <a:rPr lang="en-US" dirty="0"/>
              <a:t>Add Afrikaans language (“</a:t>
            </a:r>
            <a:r>
              <a:rPr lang="en-US" dirty="0" err="1"/>
              <a:t>af</a:t>
            </a:r>
            <a:r>
              <a:rPr lang="en-US" dirty="0"/>
              <a:t>“) to locales-</a:t>
            </a:r>
            <a:r>
              <a:rPr lang="en-US" dirty="0" err="1" smtClean="0"/>
              <a:t>config.xml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Deploy and Test!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…/exercises</a:t>
            </a:r>
            <a:r>
              <a:rPr lang="en-US" dirty="0"/>
              <a:t>/custom-extension/1-project and execute “</a:t>
            </a:r>
            <a:r>
              <a:rPr lang="en-US" dirty="0" err="1"/>
              <a:t>mvn</a:t>
            </a:r>
            <a:r>
              <a:rPr lang="en-US" dirty="0"/>
              <a:t> clean install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Copy</a:t>
            </a:r>
            <a:endParaRPr lang="en-US" dirty="0"/>
          </a:p>
          <a:p>
            <a:pPr lvl="1"/>
            <a:r>
              <a:rPr lang="en-US" dirty="0" smtClean="0"/>
              <a:t>Copy </a:t>
            </a:r>
            <a:r>
              <a:rPr lang="en-US" dirty="0"/>
              <a:t>the compiled war (…</a:t>
            </a:r>
            <a:r>
              <a:rPr lang="en-US" dirty="0" smtClean="0"/>
              <a:t>\1</a:t>
            </a:r>
            <a:r>
              <a:rPr lang="en-US" dirty="0"/>
              <a:t>-project\war\target\bike-</a:t>
            </a:r>
            <a:r>
              <a:rPr lang="en-US" dirty="0" err="1"/>
              <a:t>extension.war</a:t>
            </a:r>
            <a:r>
              <a:rPr lang="en-US" dirty="0"/>
              <a:t>) to </a:t>
            </a:r>
            <a:r>
              <a:rPr lang="en-US" dirty="0" smtClean="0"/>
              <a:t>the tomcat/</a:t>
            </a:r>
            <a:r>
              <a:rPr lang="en-US" dirty="0" err="1" smtClean="0"/>
              <a:t>webapps</a:t>
            </a:r>
            <a:r>
              <a:rPr lang="en-US" dirty="0" smtClean="0"/>
              <a:t> folder.</a:t>
            </a:r>
            <a:endParaRPr lang="en-US" dirty="0"/>
          </a:p>
          <a:p>
            <a:pPr lvl="1"/>
            <a:r>
              <a:rPr lang="en-US" dirty="0"/>
              <a:t>Copy the compiled jar (…\1-project\</a:t>
            </a:r>
            <a:r>
              <a:rPr lang="en-US" dirty="0" err="1"/>
              <a:t>config</a:t>
            </a:r>
            <a:r>
              <a:rPr lang="en-US" dirty="0"/>
              <a:t>\target) file to the tomcat/lib </a:t>
            </a:r>
            <a:r>
              <a:rPr lang="en-US" dirty="0" smtClean="0"/>
              <a:t>folder.</a:t>
            </a:r>
          </a:p>
          <a:p>
            <a:pPr lvl="1"/>
            <a:r>
              <a:rPr lang="en-US" dirty="0" smtClean="0"/>
              <a:t>Declare the </a:t>
            </a:r>
            <a:r>
              <a:rPr lang="en-US" dirty="0" err="1" smtClean="0"/>
              <a:t>webapp</a:t>
            </a:r>
            <a:r>
              <a:rPr lang="en-US" dirty="0" smtClean="0"/>
              <a:t> in the tomcat/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catalina</a:t>
            </a:r>
            <a:r>
              <a:rPr lang="en-US" dirty="0" smtClean="0"/>
              <a:t>/</a:t>
            </a:r>
            <a:r>
              <a:rPr lang="en-US" dirty="0" err="1" smtClean="0"/>
              <a:t>localhost</a:t>
            </a:r>
            <a:r>
              <a:rPr lang="en-US" dirty="0" smtClean="0"/>
              <a:t>/ folder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Start eXo.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Test !</a:t>
            </a:r>
          </a:p>
          <a:p>
            <a:pPr lvl="1"/>
            <a:r>
              <a:rPr lang="en-US" dirty="0" smtClean="0"/>
              <a:t>At login you should see the modified </a:t>
            </a:r>
            <a:r>
              <a:rPr lang="en-US" dirty="0" err="1" smtClean="0"/>
              <a:t>login.jsp</a:t>
            </a:r>
            <a:r>
              <a:rPr lang="en-US" dirty="0"/>
              <a:t> (http://localhost:8080/portal/private/acme</a:t>
            </a:r>
            <a:r>
              <a:rPr lang="en-US" dirty="0" smtClean="0"/>
              <a:t>/)</a:t>
            </a:r>
          </a:p>
          <a:p>
            <a:pPr lvl="1"/>
            <a:r>
              <a:rPr lang="en-US" dirty="0" smtClean="0"/>
              <a:t>After login you should see modified Admin Tool Bar.</a:t>
            </a:r>
            <a:endParaRPr lang="en-US" dirty="0"/>
          </a:p>
          <a:p>
            <a:pPr lvl="1"/>
            <a:r>
              <a:rPr lang="en-US" dirty="0" smtClean="0"/>
              <a:t>Click </a:t>
            </a:r>
            <a:r>
              <a:rPr lang="en-US" dirty="0"/>
              <a:t>on change language and you should see Afrikaans in the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0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java classes with a defined API</a:t>
            </a:r>
          </a:p>
          <a:p>
            <a:r>
              <a:rPr lang="en-US" dirty="0" smtClean="0"/>
              <a:t>Services are deployed to the tomcat/lib folder</a:t>
            </a:r>
          </a:p>
          <a:p>
            <a:r>
              <a:rPr lang="en-US" dirty="0" smtClean="0"/>
              <a:t>A service can have a default configuration</a:t>
            </a:r>
          </a:p>
          <a:p>
            <a:pPr lvl="1"/>
            <a:r>
              <a:rPr lang="en-US" dirty="0" smtClean="0"/>
              <a:t>In the jar: /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configuration.xml</a:t>
            </a:r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2645110"/>
            <a:ext cx="6893859" cy="3527090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0765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Keywords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endParaRPr lang="en-US" dirty="0" smtClean="0"/>
          </a:p>
          <a:p>
            <a:r>
              <a:rPr lang="en-US" dirty="0" smtClean="0"/>
              <a:t>eXo uses the </a:t>
            </a:r>
            <a:r>
              <a:rPr lang="en-US" dirty="0" err="1" smtClean="0"/>
              <a:t>PicoContainer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PicoContainer</a:t>
            </a:r>
            <a:r>
              <a:rPr lang="en-US" dirty="0" smtClean="0"/>
              <a:t> services are referenced as “Components”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eXo Container (based on a </a:t>
            </a:r>
            <a:r>
              <a:rPr lang="en-US" dirty="0" err="1" smtClean="0"/>
              <a:t>PicoContainer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eads the configuration files</a:t>
            </a:r>
            <a:r>
              <a:rPr lang="en-US" dirty="0"/>
              <a:t> </a:t>
            </a:r>
            <a:r>
              <a:rPr lang="en-US" dirty="0" smtClean="0"/>
              <a:t>and creates exactly one instance of each service (singleton pattern).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consumer of a service</a:t>
            </a:r>
          </a:p>
          <a:p>
            <a:pPr lvl="1"/>
            <a:r>
              <a:rPr lang="en-US" dirty="0" smtClean="0"/>
              <a:t>Does not create an instance (… new </a:t>
            </a:r>
            <a:r>
              <a:rPr lang="en-US" dirty="0" err="1" smtClean="0"/>
              <a:t>myService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Calls the </a:t>
            </a:r>
            <a:r>
              <a:rPr lang="en-US" dirty="0" err="1" smtClean="0"/>
              <a:t>exoContainer</a:t>
            </a:r>
            <a:r>
              <a:rPr lang="en-US" dirty="0" smtClean="0"/>
              <a:t> to provide a reference to the requested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4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Keywords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– Implementation </a:t>
            </a:r>
          </a:p>
          <a:p>
            <a:pPr lvl="1"/>
            <a:r>
              <a:rPr lang="en-US" dirty="0" smtClean="0"/>
              <a:t>A service is defined by the java interface</a:t>
            </a:r>
          </a:p>
          <a:p>
            <a:pPr lvl="1"/>
            <a:r>
              <a:rPr lang="en-US" dirty="0" smtClean="0"/>
              <a:t>A service can have different implementations</a:t>
            </a:r>
          </a:p>
          <a:p>
            <a:pPr lvl="1"/>
            <a:r>
              <a:rPr lang="en-US" dirty="0" smtClean="0"/>
              <a:t>Only one implementation can be used during runtime</a:t>
            </a:r>
          </a:p>
          <a:p>
            <a:pPr lvl="1"/>
            <a:r>
              <a:rPr lang="en-US" dirty="0" smtClean="0"/>
              <a:t>The configuration files define which implementation is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Each service is created only once (new </a:t>
            </a:r>
            <a:r>
              <a:rPr lang="en-US" dirty="0" err="1" smtClean="0"/>
              <a:t>myService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exoContainer</a:t>
            </a:r>
            <a:r>
              <a:rPr lang="en-US" dirty="0" smtClean="0"/>
              <a:t> holds the reference to this instance</a:t>
            </a:r>
          </a:p>
          <a:p>
            <a:pPr lvl="1"/>
            <a:r>
              <a:rPr lang="en-US" dirty="0" smtClean="0"/>
              <a:t>When requested, the consumer receives the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declare a service to </a:t>
            </a:r>
            <a:r>
              <a:rPr lang="en-US" dirty="0"/>
              <a:t>the eXo Container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you must add an xml configuration to a specific place </a:t>
            </a:r>
          </a:p>
          <a:p>
            <a:pPr lvl="1"/>
            <a:r>
              <a:rPr lang="en-US" dirty="0" smtClean="0"/>
              <a:t>jar, </a:t>
            </a:r>
            <a:r>
              <a:rPr lang="en-US" dirty="0" err="1" smtClean="0"/>
              <a:t>webapp</a:t>
            </a:r>
            <a:r>
              <a:rPr lang="en-US" dirty="0" smtClean="0"/>
              <a:t> or external configuration</a:t>
            </a:r>
          </a:p>
          <a:p>
            <a:pPr lvl="1"/>
            <a:r>
              <a:rPr lang="en-US" dirty="0" err="1" smtClean="0"/>
              <a:t>eXoContainer</a:t>
            </a:r>
            <a:r>
              <a:rPr lang="en-US" dirty="0" smtClean="0"/>
              <a:t> reads the files named “</a:t>
            </a:r>
            <a:r>
              <a:rPr lang="en-US" dirty="0" err="1" smtClean="0"/>
              <a:t>configuration.xml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These files contain very often imports of other configuration files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6" y="3331882"/>
            <a:ext cx="8224204" cy="2840318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73469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Priority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Default </a:t>
            </a:r>
            <a:r>
              <a:rPr lang="en-US" dirty="0" smtClean="0"/>
              <a:t>configuration inside of </a:t>
            </a:r>
            <a:r>
              <a:rPr lang="en-US" dirty="0"/>
              <a:t>jar </a:t>
            </a:r>
            <a:r>
              <a:rPr lang="en-US" dirty="0" smtClean="0"/>
              <a:t>files 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/>
              <a:t>conf</a:t>
            </a:r>
            <a:r>
              <a:rPr lang="en-US" dirty="0"/>
              <a:t>/portal/</a:t>
            </a:r>
            <a:r>
              <a:rPr lang="en-US" dirty="0" err="1"/>
              <a:t>configuration.xml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dirty="0" smtClean="0"/>
              <a:t>configuration inside of war files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WEB-INF/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configuration.xml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External c</a:t>
            </a:r>
            <a:r>
              <a:rPr lang="en-US" dirty="0" smtClean="0"/>
              <a:t>onfiguration</a:t>
            </a:r>
            <a:endParaRPr lang="en-US" dirty="0"/>
          </a:p>
          <a:p>
            <a:pPr lvl="1"/>
            <a:r>
              <a:rPr lang="en-US" dirty="0" smtClean="0"/>
              <a:t>/tomcat/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/portal/portal/</a:t>
            </a:r>
            <a:r>
              <a:rPr lang="en-US" dirty="0" err="1"/>
              <a:t>configuration.xml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The external configuration overwrites everything.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configuration.xml</a:t>
            </a:r>
            <a:r>
              <a:rPr lang="en-US" dirty="0" smtClean="0"/>
              <a:t> files are read automatically.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/>
              <a:t>c</a:t>
            </a:r>
            <a:r>
              <a:rPr lang="en-US" dirty="0" err="1" smtClean="0"/>
              <a:t>onfiguration.xml</a:t>
            </a:r>
            <a:r>
              <a:rPr lang="en-US" dirty="0" smtClean="0"/>
              <a:t> can import other configuration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8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Overview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57199" y="1143000"/>
            <a:ext cx="3744415" cy="4572000"/>
          </a:xfrm>
        </p:spPr>
        <p:txBody>
          <a:bodyPr/>
          <a:lstStyle/>
          <a:p>
            <a:r>
              <a:rPr lang="en-US" dirty="0" smtClean="0"/>
              <a:t>Standard tomcat, but enhanced</a:t>
            </a:r>
          </a:p>
          <a:p>
            <a:r>
              <a:rPr lang="en-US" dirty="0" smtClean="0"/>
              <a:t>+ jars in tomcat/lib</a:t>
            </a:r>
          </a:p>
          <a:p>
            <a:r>
              <a:rPr lang="en-US" dirty="0" smtClean="0"/>
              <a:t>+ wars in tomcat/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smtClean="0"/>
              <a:t>+ declarations in </a:t>
            </a:r>
            <a:r>
              <a:rPr lang="en-US" dirty="0" err="1" smtClean="0"/>
              <a:t>conf</a:t>
            </a:r>
            <a:r>
              <a:rPr lang="en-US" dirty="0" smtClean="0"/>
              <a:t>/Catalina/</a:t>
            </a:r>
          </a:p>
          <a:p>
            <a:r>
              <a:rPr lang="en-US" dirty="0" smtClean="0"/>
              <a:t>+ </a:t>
            </a:r>
            <a:r>
              <a:rPr lang="en-US" dirty="0"/>
              <a:t>modified 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 smtClean="0"/>
              <a:t>server.xml</a:t>
            </a:r>
            <a:endParaRPr lang="en-US" dirty="0" smtClean="0"/>
          </a:p>
          <a:p>
            <a:r>
              <a:rPr lang="en-US" dirty="0" smtClean="0"/>
              <a:t>+ modified </a:t>
            </a:r>
            <a:r>
              <a:rPr lang="en-US" dirty="0" err="1" smtClean="0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jaas.config</a:t>
            </a:r>
            <a:endParaRPr lang="en-US" dirty="0" smtClean="0"/>
          </a:p>
          <a:p>
            <a:r>
              <a:rPr lang="en-US" dirty="0" smtClean="0"/>
              <a:t>+ </a:t>
            </a:r>
            <a:r>
              <a:rPr lang="en-US" dirty="0" err="1" smtClean="0"/>
              <a:t>start_eXo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+ bin/</a:t>
            </a:r>
            <a:r>
              <a:rPr lang="en-US" dirty="0" err="1" smtClean="0"/>
              <a:t>gatein</a:t>
            </a:r>
            <a:r>
              <a:rPr lang="en-US" dirty="0" smtClean="0"/>
              <a:t> file</a:t>
            </a:r>
          </a:p>
          <a:p>
            <a:r>
              <a:rPr lang="en-US" dirty="0"/>
              <a:t>+ new </a:t>
            </a:r>
            <a:r>
              <a:rPr lang="en-US" dirty="0" err="1"/>
              <a:t>gatein</a:t>
            </a:r>
            <a:r>
              <a:rPr lang="en-US" dirty="0"/>
              <a:t> folder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41" y="1142999"/>
            <a:ext cx="3309360" cy="4889313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76434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registration </a:t>
            </a:r>
            <a:r>
              <a:rPr lang="en-US" dirty="0" smtClean="0"/>
              <a:t>of a service</a:t>
            </a:r>
          </a:p>
          <a:p>
            <a:pPr lvl="1"/>
            <a:r>
              <a:rPr lang="en-US" dirty="0" smtClean="0"/>
              <a:t>done </a:t>
            </a:r>
            <a:r>
              <a:rPr lang="en-US" dirty="0"/>
              <a:t>with the &lt;component&gt; </a:t>
            </a:r>
            <a:r>
              <a:rPr lang="en-US" dirty="0" smtClean="0"/>
              <a:t>elements </a:t>
            </a:r>
            <a:endParaRPr lang="en-US" dirty="0"/>
          </a:p>
          <a:p>
            <a:pPr lvl="1"/>
            <a:r>
              <a:rPr lang="en-US" dirty="0"/>
              <a:t>You have to define a </a:t>
            </a:r>
            <a:r>
              <a:rPr lang="en-US" dirty="0" smtClean="0"/>
              <a:t>service, </a:t>
            </a:r>
            <a:r>
              <a:rPr lang="en-US" dirty="0"/>
              <a:t>otherwise the service is not known by the </a:t>
            </a:r>
            <a:r>
              <a:rPr lang="en-US" dirty="0" err="1" smtClean="0"/>
              <a:t>eXoContainer</a:t>
            </a:r>
            <a:r>
              <a:rPr lang="en-US" dirty="0"/>
              <a:t>.</a:t>
            </a:r>
          </a:p>
          <a:p>
            <a:r>
              <a:rPr lang="en-US" dirty="0" smtClean="0"/>
              <a:t>Interface: defined </a:t>
            </a:r>
            <a:r>
              <a:rPr lang="en-US" dirty="0"/>
              <a:t>by &lt;key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Implementation: defined </a:t>
            </a:r>
            <a:r>
              <a:rPr lang="en-US" dirty="0"/>
              <a:t>by &lt;type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omcat/</a:t>
            </a:r>
            <a:r>
              <a:rPr lang="en-US" dirty="0" err="1" smtClean="0"/>
              <a:t>webapps</a:t>
            </a:r>
            <a:r>
              <a:rPr lang="en-US" dirty="0" smtClean="0"/>
              <a:t>/portal/web-</a:t>
            </a:r>
            <a:r>
              <a:rPr lang="en-US" dirty="0" err="1" smtClean="0"/>
              <a:t>inf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/mail/portal-mail-</a:t>
            </a:r>
            <a:r>
              <a:rPr lang="en-US" dirty="0" err="1" smtClean="0"/>
              <a:t>configuration.xml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17581"/>
            <a:ext cx="8229600" cy="7058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5996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REference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is always referenced by its interface (&lt;key&gt;), not by the implementation (&lt;type&gt;).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8547"/>
            <a:ext cx="8229600" cy="7058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400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Parameters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service can be configured using parameters.</a:t>
            </a:r>
          </a:p>
          <a:p>
            <a:r>
              <a:rPr lang="en-US" dirty="0" smtClean="0"/>
              <a:t>Each services defines the parameters it </a:t>
            </a:r>
            <a:r>
              <a:rPr lang="en-US" dirty="0" err="1" smtClean="0"/>
              <a:t>interpretes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43362"/>
            <a:ext cx="8229600" cy="250013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85190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Parameters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Parameters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090705"/>
            <a:ext cx="9105900" cy="4826000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57756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can provide plugins</a:t>
            </a:r>
          </a:p>
          <a:p>
            <a:pPr lvl="1"/>
            <a:r>
              <a:rPr lang="en-US" dirty="0" smtClean="0"/>
              <a:t>Methods of the service</a:t>
            </a:r>
          </a:p>
          <a:p>
            <a:pPr lvl="1"/>
            <a:r>
              <a:rPr lang="en-US" dirty="0" smtClean="0"/>
              <a:t>Allows to add configuration without repeating the other </a:t>
            </a:r>
            <a:r>
              <a:rPr lang="en-US" dirty="0" err="1" smtClean="0"/>
              <a:t>confiugration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8247"/>
            <a:ext cx="9144000" cy="2831771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80627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 Profiles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Profiles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profile activates certain configurations.</a:t>
            </a:r>
          </a:p>
          <a:p>
            <a:r>
              <a:rPr lang="en-US" dirty="0" smtClean="0"/>
              <a:t>Java System Variable </a:t>
            </a:r>
            <a:r>
              <a:rPr lang="en-US" dirty="0" err="1" smtClean="0"/>
              <a:t>exo.profiles</a:t>
            </a:r>
            <a:endParaRPr lang="en-US" dirty="0" smtClean="0"/>
          </a:p>
          <a:p>
            <a:r>
              <a:rPr lang="en-US" dirty="0" smtClean="0"/>
              <a:t>Example in </a:t>
            </a:r>
            <a:r>
              <a:rPr lang="en-US" dirty="0" err="1" smtClean="0"/>
              <a:t>start_eXo.sh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Several profiles can be activated at the same time using a comma.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21" y="2306601"/>
            <a:ext cx="5921390" cy="1843786"/>
          </a:xfrm>
          <a:prstGeom prst="rect">
            <a:avLst/>
          </a:prstGeom>
          <a:ln>
            <a:solidFill>
              <a:srgbClr val="BABABA"/>
            </a:solidFill>
          </a:ln>
        </p:spPr>
      </p:pic>
    </p:spTree>
    <p:extLst>
      <p:ext uri="{BB962C8B-B14F-4D97-AF65-F5344CB8AC3E}">
        <p14:creationId xmlns:p14="http://schemas.microsoft.com/office/powerpoint/2010/main" val="1380467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Profiles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part of the configuration can be added to a profile.</a:t>
            </a:r>
          </a:p>
          <a:p>
            <a:r>
              <a:rPr lang="en-US" dirty="0" smtClean="0"/>
              <a:t>Profile-dependent configuration is only taken into account if the profile is used.</a:t>
            </a:r>
          </a:p>
          <a:p>
            <a:r>
              <a:rPr lang="en-US" dirty="0" smtClean="0"/>
              <a:t>A profile can depend on a list of profiles. In this case, the use of any profile activates the configuration.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3700"/>
            <a:ext cx="8229600" cy="1247400"/>
          </a:xfrm>
          <a:prstGeom prst="rect">
            <a:avLst/>
          </a:prstGeom>
          <a:ln>
            <a:solidFill>
              <a:srgbClr val="BABABA"/>
            </a:solidFill>
          </a:ln>
        </p:spPr>
      </p:pic>
    </p:spTree>
    <p:extLst>
      <p:ext uri="{BB962C8B-B14F-4D97-AF65-F5344CB8AC3E}">
        <p14:creationId xmlns:p14="http://schemas.microsoft.com/office/powerpoint/2010/main" val="1799183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 and Extensions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Basic Customization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WebApps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57199" y="1143000"/>
            <a:ext cx="4230423" cy="4572000"/>
          </a:xfrm>
        </p:spPr>
        <p:txBody>
          <a:bodyPr/>
          <a:lstStyle/>
          <a:p>
            <a:r>
              <a:rPr lang="en-US" dirty="0" smtClean="0"/>
              <a:t>About 40 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 err="1" smtClean="0"/>
              <a:t>webapps</a:t>
            </a:r>
            <a:r>
              <a:rPr lang="en-US" dirty="0" smtClean="0"/>
              <a:t> per project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webapps</a:t>
            </a:r>
            <a:r>
              <a:rPr lang="en-US" dirty="0" smtClean="0"/>
              <a:t> that are extensions are also declared in </a:t>
            </a:r>
            <a:r>
              <a:rPr lang="en-US" dirty="0" err="1" smtClean="0"/>
              <a:t>conf</a:t>
            </a:r>
            <a:r>
              <a:rPr lang="en-US" dirty="0" smtClean="0"/>
              <a:t>/Catalina/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56" y="914400"/>
            <a:ext cx="3151644" cy="2488140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22" y="3573373"/>
            <a:ext cx="3858078" cy="2141627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15406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Gatein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Configuration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Data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Index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4" y="1143000"/>
            <a:ext cx="3968496" cy="4572000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68596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Folder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57199" y="1143000"/>
            <a:ext cx="4234329" cy="4572000"/>
          </a:xfrm>
        </p:spPr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dirty="0" smtClean="0"/>
              <a:t>HSQL database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Not for production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Index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Lucene index data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Swap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Temporary data</a:t>
            </a:r>
          </a:p>
          <a:p>
            <a:pPr marL="285750" indent="-285750">
              <a:buFont typeface="Courier New"/>
              <a:buChar char="o"/>
            </a:pPr>
            <a:r>
              <a:rPr lang="en-US" dirty="0" smtClean="0"/>
              <a:t>Values: 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Binary Data that is not stored in the database.</a:t>
            </a:r>
          </a:p>
          <a:p>
            <a:pPr marL="285750" indent="-285750">
              <a:buFont typeface="Courier New"/>
              <a:buChar char="o"/>
            </a:pPr>
            <a:r>
              <a:rPr lang="en-US" dirty="0" err="1"/>
              <a:t>j</a:t>
            </a:r>
            <a:r>
              <a:rPr lang="en-US" dirty="0" err="1" smtClean="0"/>
              <a:t>ta</a:t>
            </a:r>
            <a:endParaRPr lang="en-US" dirty="0" smtClean="0"/>
          </a:p>
          <a:p>
            <a:pPr marL="742950" lvl="1" indent="-285750">
              <a:buFont typeface="Courier New"/>
              <a:buChar char="o"/>
            </a:pPr>
            <a:r>
              <a:rPr lang="en-US" dirty="0" smtClean="0"/>
              <a:t>Java Transaction API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64" y="1143000"/>
            <a:ext cx="3687636" cy="3431550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93351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8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tomcat/</a:t>
            </a:r>
            <a:r>
              <a:rPr lang="en-US" dirty="0" err="1" smtClean="0"/>
              <a:t>gatein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 and subfolders</a:t>
            </a:r>
            <a:endParaRPr lang="en-US" dirty="0"/>
          </a:p>
          <a:p>
            <a:r>
              <a:rPr lang="en-US" dirty="0" smtClean="0"/>
              <a:t>Highest Priority</a:t>
            </a:r>
          </a:p>
          <a:p>
            <a:r>
              <a:rPr lang="en-US" dirty="0"/>
              <a:t>tomcat/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 smtClean="0"/>
              <a:t>/</a:t>
            </a:r>
            <a:r>
              <a:rPr lang="en-US" dirty="0" err="1" smtClean="0"/>
              <a:t>configuration.properties</a:t>
            </a:r>
            <a:r>
              <a:rPr lang="en-US" dirty="0" smtClean="0"/>
              <a:t> for </a:t>
            </a:r>
            <a:r>
              <a:rPr lang="en-US" dirty="0" err="1" smtClean="0"/>
              <a:t>SysAdmin</a:t>
            </a:r>
            <a:r>
              <a:rPr lang="en-US" dirty="0" smtClean="0"/>
              <a:t> properties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90" y="2637692"/>
            <a:ext cx="4055383" cy="3534508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670276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par défau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3782</TotalTime>
  <Words>1851</Words>
  <Application>Microsoft Macintosh PowerPoint</Application>
  <PresentationFormat>Format US (216 x 279 mm)</PresentationFormat>
  <Paragraphs>330</Paragraphs>
  <Slides>48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Thème par défaut</vt:lpstr>
      <vt:lpstr>Présentation PowerPoint</vt:lpstr>
      <vt:lpstr>Présentation PowerPoint</vt:lpstr>
      <vt:lpstr>Présentation PowerPoint</vt:lpstr>
      <vt:lpstr>Folder Overview</vt:lpstr>
      <vt:lpstr>WebApps</vt:lpstr>
      <vt:lpstr>Gatein Folder</vt:lpstr>
      <vt:lpstr>Data Folder</vt:lpstr>
      <vt:lpstr>Présentation PowerPoint</vt:lpstr>
      <vt:lpstr>External Configuration</vt:lpstr>
      <vt:lpstr>Configuration Properties</vt:lpstr>
      <vt:lpstr>Configuration Properties</vt:lpstr>
      <vt:lpstr>Datasource</vt:lpstr>
      <vt:lpstr>Datasource</vt:lpstr>
      <vt:lpstr>Controller</vt:lpstr>
      <vt:lpstr>Controller</vt:lpstr>
      <vt:lpstr>Exercise: Configuration</vt:lpstr>
      <vt:lpstr>Présentation PowerPoint</vt:lpstr>
      <vt:lpstr>Reason</vt:lpstr>
      <vt:lpstr>Concept</vt:lpstr>
      <vt:lpstr>War Project</vt:lpstr>
      <vt:lpstr>Activation JAR</vt:lpstr>
      <vt:lpstr>Deployment</vt:lpstr>
      <vt:lpstr>Test</vt:lpstr>
      <vt:lpstr>Présentation PowerPoint</vt:lpstr>
      <vt:lpstr>Extension Exercise Overview</vt:lpstr>
      <vt:lpstr>Admin Tool Bar Configuration</vt:lpstr>
      <vt:lpstr>Admin Tool Bar</vt:lpstr>
      <vt:lpstr>Admin Tool Bar</vt:lpstr>
      <vt:lpstr>Maven Offline Repository</vt:lpstr>
      <vt:lpstr>Exercise: Custom Extension 1/3</vt:lpstr>
      <vt:lpstr>Exercise: Custom Extension 2/3</vt:lpstr>
      <vt:lpstr>Exercise: Custom Extension 3/3</vt:lpstr>
      <vt:lpstr>Exercise: Deploy and Test!</vt:lpstr>
      <vt:lpstr>Présentation PowerPoint</vt:lpstr>
      <vt:lpstr>Introduction</vt:lpstr>
      <vt:lpstr>Service Keywords</vt:lpstr>
      <vt:lpstr>Service Keywords</vt:lpstr>
      <vt:lpstr>Service Configuration</vt:lpstr>
      <vt:lpstr>Configuration Priority</vt:lpstr>
      <vt:lpstr>Service Configuration</vt:lpstr>
      <vt:lpstr>Service REference</vt:lpstr>
      <vt:lpstr>Configuration Parameters</vt:lpstr>
      <vt:lpstr>Complex Parameters</vt:lpstr>
      <vt:lpstr>Configuration Plugin</vt:lpstr>
      <vt:lpstr>Présentation PowerPoint</vt:lpstr>
      <vt:lpstr>Configuration Profiles</vt:lpstr>
      <vt:lpstr>Configuration Profiles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exo</dc:creator>
  <cp:lastModifiedBy>exo</cp:lastModifiedBy>
  <cp:revision>95</cp:revision>
  <dcterms:created xsi:type="dcterms:W3CDTF">2012-03-11T14:56:16Z</dcterms:created>
  <dcterms:modified xsi:type="dcterms:W3CDTF">2012-04-03T08:35:29Z</dcterms:modified>
</cp:coreProperties>
</file>