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9"/>
  </p:notesMasterIdLst>
  <p:sldIdLst>
    <p:sldId id="256" r:id="rId4"/>
    <p:sldId id="300" r:id="rId5"/>
    <p:sldId id="268" r:id="rId6"/>
    <p:sldId id="291" r:id="rId7"/>
    <p:sldId id="290" r:id="rId8"/>
    <p:sldId id="297" r:id="rId9"/>
    <p:sldId id="298" r:id="rId10"/>
    <p:sldId id="299" r:id="rId11"/>
    <p:sldId id="260" r:id="rId12"/>
    <p:sldId id="307" r:id="rId13"/>
    <p:sldId id="308" r:id="rId14"/>
    <p:sldId id="309" r:id="rId15"/>
    <p:sldId id="306" r:id="rId16"/>
    <p:sldId id="292" r:id="rId17"/>
    <p:sldId id="293" r:id="rId18"/>
    <p:sldId id="294" r:id="rId19"/>
    <p:sldId id="302" r:id="rId20"/>
    <p:sldId id="303" r:id="rId21"/>
    <p:sldId id="305" r:id="rId22"/>
    <p:sldId id="304" r:id="rId23"/>
    <p:sldId id="301" r:id="rId24"/>
    <p:sldId id="311" r:id="rId25"/>
    <p:sldId id="296" r:id="rId26"/>
    <p:sldId id="310" r:id="rId27"/>
    <p:sldId id="289" r:id="rId28"/>
  </p:sldIdLst>
  <p:sldSz cx="9906000" cy="6858000" type="A4"/>
  <p:notesSz cx="7772400" cy="10058400"/>
  <p:defaultTextStyle>
    <a:defPPr>
      <a:defRPr lang="en-GB"/>
    </a:defPPr>
    <a:lvl1pPr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379569" indent="-191917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572908" indent="-187652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766246" indent="-190495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959585" indent="-189074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047113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456536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2865958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275381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6" autoAdjust="0"/>
  </p:normalViewPr>
  <p:slideViewPr>
    <p:cSldViewPr>
      <p:cViewPr>
        <p:scale>
          <a:sx n="94" d="100"/>
          <a:sy n="94" d="100"/>
        </p:scale>
        <p:origin x="-1064" y="8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763588"/>
            <a:ext cx="5435600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3967860" indent="-33558437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023557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432979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1842402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047113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6536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5958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5381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13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25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AD35EDD-1FEE-4FD2-B929-6096066949A4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36A6F5D-E923-41C1-9228-36630D550065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19D723FD-9552-4F69-9192-896B5EE6EDD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29E8C92-C7E0-4C7B-98F1-11E51420D43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2BB3935-E35E-4FE2-AFEE-E6AEA4FB1D2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A23C87A4-3B8C-4291-816B-DC56F2A0D23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2CDED0C6-9DF1-478B-8B4C-916C279B5AD7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DB16B96-28F3-4F85-B7CB-B363740620D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BD3AB14-E041-4B2A-8E7E-25195A0A156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5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39065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922CF0A-DD42-4B43-A955-016691216C7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11D59B14-D013-42D1-836B-3D9CE244BBC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6E8F03E-FC1D-428E-B811-5F20D0A99BB8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88DB380-A881-4A82-89F3-52D02D2B61BE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B1925F1-E193-438D-9398-C0717F9899F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EBB7955-3151-41A4-B823-5FA2DBC8513E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5FCBAF89-5569-424E-9EB2-A826342ED1F4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9914B9A-8963-443F-84FF-2E61ED15C69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10A8871-B1FA-4242-8EBA-F39E80AE8E43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A7CC3E5-C161-4999-BB06-AA7AD0B576C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717D61B-E075-4F83-864F-4C1484B4577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0E2C30E-1671-4488-A2A3-8E59AB52E16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2430DC9-CF95-4732-B9CC-B54D5C80AD25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43B3426-FE45-4B10-92B3-12F00CE10D8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01472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53FF9ADF-9006-473C-B789-6C83F2D34F5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AE18EF74-8D13-4EB7-8106-071F55958770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50F5595-FD95-42C5-B33F-9A8C85EC31D2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1DEB101-BD45-4097-8462-967570CFFE47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53396A5-591B-49B1-9FF2-63B1AA5267C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8526F30-1652-4A4D-8851-D1CB6B5A444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F42DC585-B266-463D-AF1A-E75F36822C8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9906000" cy="6143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73629"/>
            <a:ext cx="8906945" cy="1137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604329"/>
            <a:ext cx="8906945" cy="4519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569" indent="-285743" algn="l" defTabSz="409423" rtl="0" eaLnBrk="1" fontAlgn="base" hangingPunct="1">
        <a:lnSpc>
          <a:spcPct val="70000"/>
        </a:lnSpc>
        <a:spcBef>
          <a:spcPct val="0"/>
        </a:spcBef>
        <a:spcAft>
          <a:spcPts val="1276"/>
        </a:spcAft>
        <a:buClr>
          <a:srgbClr val="000000"/>
        </a:buClr>
        <a:buSzPct val="45000"/>
        <a:buFont typeface="Wingdings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6246" indent="-255889" algn="l" defTabSz="409423" rtl="0" eaLnBrk="1" fontAlgn="base" hangingPunct="1">
        <a:lnSpc>
          <a:spcPct val="70000"/>
        </a:lnSpc>
        <a:spcBef>
          <a:spcPct val="0"/>
        </a:spcBef>
        <a:spcAft>
          <a:spcPts val="1019"/>
        </a:spcAft>
        <a:buClr>
          <a:srgbClr val="000000"/>
        </a:buClr>
        <a:buSzPct val="75000"/>
        <a:buFont typeface="Symbol" pitchFamily="18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923" indent="-190495" algn="l" defTabSz="409423" rtl="0" eaLnBrk="1" fontAlgn="base" hangingPunct="1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9600" indent="-186231" algn="l" defTabSz="409423" rtl="0" eaLnBrk="1" fontAlgn="base" hangingPunct="1">
        <a:lnSpc>
          <a:spcPct val="70000"/>
        </a:lnSpc>
        <a:spcBef>
          <a:spcPct val="0"/>
        </a:spcBef>
        <a:spcAft>
          <a:spcPts val="515"/>
        </a:spcAft>
        <a:buClr>
          <a:srgbClr val="000000"/>
        </a:buClr>
        <a:buSzPct val="75000"/>
        <a:buFont typeface="Symbol" pitchFamily="18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26277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39065"/>
            <a:ext cx="8906945" cy="547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232770"/>
            <a:ext cx="8906945" cy="44083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115FDB0-A764-42E0-8E12-DBCD8BBA2598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830968"/>
            <a:ext cx="9906000" cy="69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423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845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8268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7690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1722" indent="-228879" algn="l" defTabSz="409423" rtl="0" eaLnBrk="0" fontAlgn="base" hangingPunct="0">
        <a:lnSpc>
          <a:spcPct val="67000"/>
        </a:lnSpc>
        <a:spcBef>
          <a:spcPct val="0"/>
        </a:spcBef>
        <a:spcAft>
          <a:spcPts val="1276"/>
        </a:spcAft>
        <a:buClr>
          <a:srgbClr val="000000"/>
        </a:buClr>
        <a:buSzPct val="70000"/>
        <a:buFont typeface="Symbol" pitchFamily="18" charset="2"/>
        <a:buChar char="•"/>
        <a:defRPr sz="2300" b="1" i="1">
          <a:solidFill>
            <a:srgbClr val="333333"/>
          </a:solidFill>
          <a:latin typeface="+mn-lt"/>
          <a:ea typeface="+mn-ea"/>
          <a:cs typeface="+mn-cs"/>
        </a:defRPr>
      </a:lvl1pPr>
      <a:lvl2pPr marL="234565" indent="-234565" algn="l" defTabSz="409423" rtl="0" eaLnBrk="0" fontAlgn="base" hangingPunct="0">
        <a:lnSpc>
          <a:spcPct val="74000"/>
        </a:lnSpc>
        <a:spcBef>
          <a:spcPct val="0"/>
        </a:spcBef>
        <a:spcAft>
          <a:spcPts val="1276"/>
        </a:spcAft>
        <a:buClr>
          <a:srgbClr val="FFA300"/>
        </a:buClr>
        <a:buSzPct val="120000"/>
        <a:buFont typeface="Segoe UI" pitchFamily="32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2923" indent="-190495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73348" indent="-3309499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4C4C4C"/>
        </a:buClr>
        <a:buSzPct val="45000"/>
        <a:buFont typeface="Times New Roman" pitchFamily="18" charset="0"/>
        <a:buChar char="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1842402" indent="-204711" algn="l" defTabSz="409423" rtl="0" eaLnBrk="0" fontAlgn="base" hangingPunct="0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09423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845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8268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7690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"/>
            <a:ext cx="9906000" cy="6155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73629"/>
            <a:ext cx="8906945" cy="1137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604329"/>
            <a:ext cx="8906945" cy="4519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94596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885" tIns="40942" rIns="81885" bIns="40942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387486" y="6247376"/>
            <a:ext cx="3138075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885" tIns="40942" rIns="81885" bIns="40942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569" indent="-285743" algn="l" defTabSz="409423" rtl="0" eaLnBrk="0" fontAlgn="base" hangingPunct="0">
        <a:lnSpc>
          <a:spcPct val="70000"/>
        </a:lnSpc>
        <a:spcBef>
          <a:spcPct val="0"/>
        </a:spcBef>
        <a:spcAft>
          <a:spcPts val="1276"/>
        </a:spcAft>
        <a:buClr>
          <a:srgbClr val="000000"/>
        </a:buClr>
        <a:buSzPct val="45000"/>
        <a:buFont typeface="Wingdings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6246" indent="-255889" algn="l" defTabSz="409423" rtl="0" eaLnBrk="0" fontAlgn="base" hangingPunct="0">
        <a:lnSpc>
          <a:spcPct val="70000"/>
        </a:lnSpc>
        <a:spcBef>
          <a:spcPct val="0"/>
        </a:spcBef>
        <a:spcAft>
          <a:spcPts val="1019"/>
        </a:spcAft>
        <a:buClr>
          <a:srgbClr val="000000"/>
        </a:buClr>
        <a:buSzPct val="75000"/>
        <a:buFont typeface="Symbol" pitchFamily="18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923" indent="-190495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9600" indent="-186231" algn="l" defTabSz="409423" rtl="0" eaLnBrk="0" fontAlgn="base" hangingPunct="0">
        <a:lnSpc>
          <a:spcPct val="70000"/>
        </a:lnSpc>
        <a:spcBef>
          <a:spcPct val="0"/>
        </a:spcBef>
        <a:spcAft>
          <a:spcPts val="515"/>
        </a:spcAft>
        <a:buClr>
          <a:srgbClr val="000000"/>
        </a:buClr>
        <a:buSzPct val="75000"/>
        <a:buFont typeface="Symbol" pitchFamily="18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2627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94596" y="231865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  <a:cs typeface="MS Gothic"/>
              </a:rPr>
              <a:t>CRaSH</a:t>
            </a:r>
            <a:r>
              <a:rPr lang="en-GB" sz="3200" dirty="0">
                <a:solidFill>
                  <a:srgbClr val="FFA300"/>
                </a:solidFill>
                <a:cs typeface="MS Gothic"/>
              </a:rPr>
              <a:t> </a:t>
            </a:r>
            <a:r>
              <a:rPr lang="en-GB" sz="3200" dirty="0" smtClean="0">
                <a:solidFill>
                  <a:srgbClr val="FFA300"/>
                </a:solidFill>
                <a:cs typeface="MS Gothic"/>
              </a:rPr>
              <a:t>Configuration</a:t>
            </a:r>
            <a:endParaRPr lang="en-GB" sz="3200" dirty="0">
              <a:solidFill>
                <a:srgbClr val="FFA300"/>
              </a:solidFill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  <a:cs typeface="MS Gothic"/>
              </a:rPr>
              <a:t>Configuration</a:t>
            </a:r>
            <a:endParaRPr lang="en-GB" sz="2500" b="1" i="1" dirty="0">
              <a:solidFill>
                <a:srgbClr val="333333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  <a:cs typeface="MS Gothic"/>
              </a:rPr>
              <a:t>All configuration in /WEB-INF/</a:t>
            </a:r>
            <a:r>
              <a:rPr lang="en-US" sz="1800" b="1" i="1" dirty="0" err="1" smtClean="0">
                <a:solidFill>
                  <a:srgbClr val="4C4C4C"/>
                </a:solidFill>
                <a:cs typeface="MS Gothic"/>
              </a:rPr>
              <a:t>web.xml</a:t>
            </a: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  <a:cs typeface="MS Gothic"/>
              </a:rPr>
              <a:t>The SSH server key is stored in /WEB-INF/</a:t>
            </a:r>
            <a:r>
              <a:rPr lang="en-US" sz="1800" b="1" i="1" dirty="0" err="1" smtClean="0">
                <a:solidFill>
                  <a:srgbClr val="4C4C4C"/>
                </a:solidFill>
                <a:cs typeface="MS Gothic"/>
              </a:rPr>
              <a:t>sshd</a:t>
            </a:r>
            <a:r>
              <a:rPr lang="en-US" sz="1800" b="1" i="1" dirty="0" smtClean="0">
                <a:solidFill>
                  <a:srgbClr val="4C4C4C"/>
                </a:solidFill>
                <a:cs typeface="MS Gothic"/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  <a:cs typeface="MS Gothic"/>
              </a:rPr>
              <a:t>hostkey.pem</a:t>
            </a: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4" y="2636912"/>
            <a:ext cx="3179564" cy="32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2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  <a:cs typeface="MS Gothic"/>
              </a:rPr>
              <a:t>CRaSH</a:t>
            </a:r>
            <a:r>
              <a:rPr lang="en-GB" sz="3200" dirty="0">
                <a:solidFill>
                  <a:srgbClr val="FFA300"/>
                </a:solidFill>
                <a:cs typeface="MS Gothic"/>
              </a:rPr>
              <a:t> </a:t>
            </a:r>
            <a:r>
              <a:rPr lang="en-GB" sz="3200" dirty="0" smtClean="0">
                <a:solidFill>
                  <a:srgbClr val="FFA300"/>
                </a:solidFill>
                <a:cs typeface="MS Gothic"/>
              </a:rPr>
              <a:t>Configuration</a:t>
            </a:r>
            <a:endParaRPr lang="en-GB" sz="3200" dirty="0">
              <a:solidFill>
                <a:srgbClr val="FFA300"/>
              </a:solidFill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  <a:cs typeface="MS Gothic"/>
              </a:rPr>
              <a:t>Port configuration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Telnet connection is configured for the port 5000, SSH on port 2000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Remove access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To remove the telnet access, remove or comment the </a:t>
            </a:r>
            <a:r>
              <a:rPr lang="en-GB" sz="1800" b="1" i="1" dirty="0" smtClean="0">
                <a:solidFill>
                  <a:srgbClr val="4C4C4C"/>
                </a:solidFill>
              </a:rPr>
              <a:t>listeners </a:t>
            </a:r>
            <a:r>
              <a:rPr lang="en-GB" sz="1800" b="1" i="1" dirty="0">
                <a:solidFill>
                  <a:srgbClr val="4C4C4C"/>
                </a:solidFill>
              </a:rPr>
              <a:t>from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web.xml</a:t>
            </a:r>
            <a:r>
              <a:rPr lang="en-GB" sz="1800" b="1" i="1" dirty="0">
                <a:solidFill>
                  <a:srgbClr val="4C4C4C"/>
                </a:solidFill>
              </a:rPr>
              <a:t>:</a:t>
            </a:r>
            <a:endParaRPr lang="en-GB" sz="1300" i="1" dirty="0">
              <a:solidFill>
                <a:srgbClr val="4C4C4C"/>
              </a:solidFill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2276871"/>
            <a:ext cx="5616624" cy="13269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6" y="4653136"/>
            <a:ext cx="832788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894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  <a:cs typeface="MS Gothic"/>
              </a:rPr>
              <a:t>CRaSH</a:t>
            </a:r>
            <a:r>
              <a:rPr lang="en-GB" sz="3200" dirty="0">
                <a:solidFill>
                  <a:srgbClr val="FFA300"/>
                </a:solidFill>
                <a:cs typeface="MS Gothic"/>
              </a:rPr>
              <a:t> </a:t>
            </a:r>
            <a:r>
              <a:rPr lang="en-GB" sz="3200" dirty="0" smtClean="0">
                <a:solidFill>
                  <a:srgbClr val="FFA300"/>
                </a:solidFill>
                <a:cs typeface="MS Gothic"/>
              </a:rPr>
              <a:t>Configuration</a:t>
            </a:r>
            <a:endParaRPr lang="en-GB" sz="3200" dirty="0">
              <a:solidFill>
                <a:srgbClr val="FFA300"/>
              </a:solidFill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  <a:cs typeface="MS Gothic"/>
              </a:rPr>
              <a:t>SSH server key configuration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The key can be changed by replacing the file WEB-INF/</a:t>
            </a:r>
            <a:r>
              <a:rPr lang="en-GB" sz="1800" b="1" i="1" dirty="0" err="1">
                <a:solidFill>
                  <a:srgbClr val="4C4C4C"/>
                </a:solidFill>
              </a:rPr>
              <a:t>sshd</a:t>
            </a:r>
            <a:r>
              <a:rPr lang="en-GB" sz="1800" b="1" i="1" dirty="0">
                <a:solidFill>
                  <a:srgbClr val="4C4C4C"/>
                </a:solidFill>
              </a:rPr>
              <a:t>/</a:t>
            </a:r>
            <a:r>
              <a:rPr lang="en-GB" sz="1800" b="1" i="1" dirty="0" err="1">
                <a:solidFill>
                  <a:srgbClr val="4C4C4C"/>
                </a:solidFill>
              </a:rPr>
              <a:t>hostkey.pem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>
                <a:solidFill>
                  <a:srgbClr val="4C4C4C"/>
                </a:solidFill>
              </a:rPr>
              <a:t>Alternatively you can configure the server to use an external file by using the </a:t>
            </a:r>
            <a:r>
              <a:rPr lang="en-GB" sz="1800" b="1" i="1" dirty="0" err="1">
                <a:solidFill>
                  <a:srgbClr val="4C4C4C"/>
                </a:solidFill>
              </a:rPr>
              <a:t>ssh.keypath</a:t>
            </a:r>
            <a:r>
              <a:rPr lang="en-GB" sz="1800" b="1" i="1" dirty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parameter in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web.xml</a:t>
            </a:r>
            <a:r>
              <a:rPr lang="en-GB" sz="1800" b="1" i="1" dirty="0" smtClean="0">
                <a:solidFill>
                  <a:srgbClr val="4C4C4C"/>
                </a:solidFill>
              </a:rPr>
              <a:t>. </a:t>
            </a:r>
            <a:r>
              <a:rPr lang="en-GB" sz="1800" b="1" i="1" dirty="0">
                <a:solidFill>
                  <a:srgbClr val="4C4C4C"/>
                </a:solidFill>
              </a:rPr>
              <a:t>Uncomment the XML section and change the path to the key file.</a:t>
            </a: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3356992"/>
            <a:ext cx="756766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44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13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r>
              <a:rPr lang="en-GB" sz="4300" dirty="0">
                <a:solidFill>
                  <a:srgbClr val="FFFFFF"/>
                </a:solidFill>
              </a:rPr>
              <a:t> </a:t>
            </a:r>
            <a:r>
              <a:rPr lang="en-GB" sz="4300" dirty="0" smtClean="0">
                <a:solidFill>
                  <a:srgbClr val="FFFFFF"/>
                </a:solidFill>
              </a:rPr>
              <a:t>Commands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7891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Telnet </a:t>
            </a:r>
            <a:r>
              <a:rPr lang="en-US" sz="1800" b="1" i="1" dirty="0">
                <a:solidFill>
                  <a:srgbClr val="4C4C4C"/>
                </a:solidFill>
              </a:rPr>
              <a:t>connection is done on port 5000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SSH connection is done on port 2000 with the password crash :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471" y="1700808"/>
            <a:ext cx="9246049" cy="155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504" y="3861048"/>
            <a:ext cx="9145016" cy="143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err="1">
                <a:solidFill>
                  <a:srgbClr val="333333"/>
                </a:solidFill>
              </a:rPr>
              <a:t>PuTTY</a:t>
            </a:r>
            <a:r>
              <a:rPr lang="en-GB" sz="2500" b="1" i="1" dirty="0">
                <a:solidFill>
                  <a:srgbClr val="333333"/>
                </a:solidFill>
              </a:rPr>
              <a:t>: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6736" y="1095939"/>
            <a:ext cx="4971339" cy="4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Base Commands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Commands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Connect to the container “portal” to the workspace “portal-system”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Like Unix </a:t>
            </a:r>
            <a:r>
              <a:rPr lang="en-US" sz="1800" b="1" i="1" dirty="0" err="1">
                <a:solidFill>
                  <a:srgbClr val="4C4C4C"/>
                </a:solidFill>
              </a:rPr>
              <a:t>ls</a:t>
            </a:r>
            <a:r>
              <a:rPr lang="en-US" sz="1800" b="1" i="1" dirty="0">
                <a:solidFill>
                  <a:srgbClr val="4C4C4C"/>
                </a:solidFill>
              </a:rPr>
              <a:t>, cp, mv,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rm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ls</a:t>
            </a:r>
            <a:r>
              <a:rPr lang="en-US" sz="1800" b="1" i="1" dirty="0" smtClean="0">
                <a:solidFill>
                  <a:srgbClr val="4C4C4C"/>
                </a:solidFill>
              </a:rPr>
              <a:t> list not only folder contents but also details of a single node.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SQL select </a:t>
            </a:r>
            <a:r>
              <a:rPr lang="en-US" sz="1800" b="1" i="1" dirty="0" smtClean="0">
                <a:solidFill>
                  <a:srgbClr val="4C4C4C"/>
                </a:solidFill>
              </a:rPr>
              <a:t>command for queries on the JCR (-o for offset and -l for length)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“bye” command in order to disconnect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61" y="2068048"/>
            <a:ext cx="9206397" cy="52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472" y="4323341"/>
            <a:ext cx="9343436" cy="83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Help Commands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Help and Man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--help -h : Lists the command options. Try “cd -h” or “mv -h”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m</a:t>
            </a:r>
            <a:r>
              <a:rPr lang="en-US" sz="1800" b="1" i="1" dirty="0" smtClean="0">
                <a:solidFill>
                  <a:srgbClr val="4C4C4C"/>
                </a:solidFill>
              </a:rPr>
              <a:t>an : Gives a complete manual. Try “man select”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2204863"/>
            <a:ext cx="8568952" cy="20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05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Permission Modification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Permissions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Rights: read,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add_node</a:t>
            </a:r>
            <a:r>
              <a:rPr lang="en-US" sz="1800" b="1" i="1" dirty="0" smtClean="0">
                <a:solidFill>
                  <a:srgbClr val="4C4C4C"/>
                </a:solidFill>
              </a:rPr>
              <a:t>,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set_property</a:t>
            </a:r>
            <a:r>
              <a:rPr lang="en-US" sz="1800" b="1" i="1" dirty="0" smtClean="0">
                <a:solidFill>
                  <a:srgbClr val="4C4C4C"/>
                </a:solidFill>
              </a:rPr>
              <a:t>, remove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Example of permissions, listing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role:group</a:t>
            </a:r>
            <a:r>
              <a:rPr lang="en-US" sz="1800" b="1" i="1" dirty="0" smtClean="0">
                <a:solidFill>
                  <a:srgbClr val="4C4C4C"/>
                </a:solidFill>
              </a:rPr>
              <a:t> and the right :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[</a:t>
            </a:r>
            <a:r>
              <a:rPr lang="en-US" sz="1800" b="1" i="1" dirty="0">
                <a:solidFill>
                  <a:srgbClr val="4C4C4C"/>
                </a:solidFill>
              </a:rPr>
              <a:t>*:/platform/administrators read,*:/platform/administrators </a:t>
            </a:r>
            <a:r>
              <a:rPr lang="en-US" sz="1800" b="1" i="1" dirty="0" err="1">
                <a:solidFill>
                  <a:srgbClr val="4C4C4C"/>
                </a:solidFill>
              </a:rPr>
              <a:t>add_node</a:t>
            </a:r>
            <a:r>
              <a:rPr lang="en-US" sz="1800" b="1" i="1" dirty="0">
                <a:solidFill>
                  <a:srgbClr val="4C4C4C"/>
                </a:solidFill>
              </a:rPr>
              <a:t>,*:/platform/administrators </a:t>
            </a:r>
            <a:r>
              <a:rPr lang="en-US" sz="1800" b="1" i="1" dirty="0" err="1">
                <a:solidFill>
                  <a:srgbClr val="4C4C4C"/>
                </a:solidFill>
              </a:rPr>
              <a:t>set_property</a:t>
            </a:r>
            <a:r>
              <a:rPr lang="en-US" sz="1800" b="1" i="1" dirty="0">
                <a:solidFill>
                  <a:srgbClr val="4C4C4C"/>
                </a:solidFill>
              </a:rPr>
              <a:t>,*:/platform/administrators remove</a:t>
            </a:r>
            <a:r>
              <a:rPr lang="en-US" sz="1800" b="1" i="1" dirty="0" smtClean="0">
                <a:solidFill>
                  <a:srgbClr val="4C4C4C"/>
                </a:solidFill>
              </a:rPr>
              <a:t>]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>
                <a:solidFill>
                  <a:srgbClr val="4C4C4C"/>
                </a:solidFill>
              </a:rPr>
              <a:t>s</a:t>
            </a:r>
            <a:r>
              <a:rPr lang="en-US" sz="1800" b="1" i="1" dirty="0" err="1" smtClean="0">
                <a:solidFill>
                  <a:srgbClr val="4C4C4C"/>
                </a:solidFill>
              </a:rPr>
              <a:t>etperm</a:t>
            </a:r>
            <a:r>
              <a:rPr lang="en-US" sz="1800" b="1" i="1" dirty="0" smtClean="0">
                <a:solidFill>
                  <a:srgbClr val="4C4C4C"/>
                </a:solidFill>
              </a:rPr>
              <a:t>: Modify the permissions for any node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717031"/>
            <a:ext cx="9001000" cy="2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6044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Session Commands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Commit and rollback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You are working in a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1800" b="1" i="1" dirty="0" smtClean="0">
                <a:solidFill>
                  <a:srgbClr val="4C4C4C"/>
                </a:solidFill>
              </a:rPr>
              <a:t> session, that means that </a:t>
            </a:r>
            <a:r>
              <a:rPr lang="en-US" sz="1800" b="1" i="1" dirty="0">
                <a:solidFill>
                  <a:srgbClr val="4C4C4C"/>
                </a:solidFill>
              </a:rPr>
              <a:t>the changes you did in the </a:t>
            </a:r>
            <a:r>
              <a:rPr lang="en-US" sz="1800" b="1" i="1" dirty="0" smtClean="0">
                <a:solidFill>
                  <a:srgbClr val="4C4C4C"/>
                </a:solidFill>
              </a:rPr>
              <a:t>session </a:t>
            </a:r>
            <a:r>
              <a:rPr lang="en-US" sz="1800" b="1" i="1" dirty="0">
                <a:solidFill>
                  <a:srgbClr val="4C4C4C"/>
                </a:solidFill>
              </a:rPr>
              <a:t>are not visible outside of your </a:t>
            </a:r>
            <a:r>
              <a:rPr lang="en-US" sz="1800" b="1" i="1" dirty="0" smtClean="0">
                <a:solidFill>
                  <a:srgbClr val="4C4C4C"/>
                </a:solidFill>
              </a:rPr>
              <a:t>session!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commit</a:t>
            </a:r>
            <a:r>
              <a:rPr lang="en-US" sz="1800" b="1" i="1" dirty="0">
                <a:solidFill>
                  <a:srgbClr val="4C4C4C"/>
                </a:solidFill>
              </a:rPr>
              <a:t>:</a:t>
            </a:r>
            <a:r>
              <a:rPr lang="en-US" sz="1800" b="1" i="1" dirty="0" smtClean="0">
                <a:solidFill>
                  <a:srgbClr val="4C4C4C"/>
                </a:solidFill>
              </a:rPr>
              <a:t> saves the changes you did in the current session.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A node can be provided to save the state of the this nodes and its descendants only. </a:t>
            </a: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Otherwise they are not visible outside of the current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1800" b="1" i="1" dirty="0" smtClean="0">
                <a:solidFill>
                  <a:srgbClr val="4C4C4C"/>
                </a:solidFill>
              </a:rPr>
              <a:t> session!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r</a:t>
            </a:r>
            <a:r>
              <a:rPr lang="en-US" sz="1800" b="1" i="1" dirty="0" smtClean="0">
                <a:solidFill>
                  <a:srgbClr val="4C4C4C"/>
                </a:solidFill>
              </a:rPr>
              <a:t>ollback: in order </a:t>
            </a:r>
            <a:r>
              <a:rPr lang="en-US" sz="1800" b="1" i="1" dirty="0">
                <a:solidFill>
                  <a:srgbClr val="4C4C4C"/>
                </a:solidFill>
              </a:rPr>
              <a:t>to </a:t>
            </a:r>
            <a:r>
              <a:rPr lang="en-US" sz="1800" b="1" i="1" dirty="0" smtClean="0">
                <a:solidFill>
                  <a:srgbClr val="4C4C4C"/>
                </a:solidFill>
              </a:rPr>
              <a:t>rollback the </a:t>
            </a:r>
            <a:r>
              <a:rPr lang="en-US" sz="1800" b="1" i="1" dirty="0">
                <a:solidFill>
                  <a:srgbClr val="4C4C4C"/>
                </a:solidFill>
              </a:rPr>
              <a:t>changes of the current session. A node can be provided to rollback the state of the this nodes and its descendants only. 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686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2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r>
              <a:rPr lang="en-GB" sz="4300" dirty="0">
                <a:solidFill>
                  <a:srgbClr val="FFFFFF"/>
                </a:solidFill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9220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Pipe and Distribution Operators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Operators for experts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“|”  </a:t>
            </a:r>
            <a:r>
              <a:rPr lang="en-GB" sz="1800" b="1" i="1" dirty="0">
                <a:solidFill>
                  <a:srgbClr val="4C4C4C"/>
                </a:solidFill>
              </a:rPr>
              <a:t>Pipe Operator: </a:t>
            </a:r>
            <a:r>
              <a:rPr lang="en-GB" sz="1800" b="1" i="1" dirty="0" smtClean="0">
                <a:solidFill>
                  <a:srgbClr val="4C4C4C"/>
                </a:solidFill>
              </a:rPr>
              <a:t>streams </a:t>
            </a:r>
            <a:r>
              <a:rPr lang="en-GB" sz="1800" b="1" i="1" dirty="0">
                <a:solidFill>
                  <a:srgbClr val="4C4C4C"/>
                </a:solidFill>
              </a:rPr>
              <a:t>a command output stream to a command input </a:t>
            </a:r>
            <a:r>
              <a:rPr lang="en-GB" sz="1800" b="1" i="1" dirty="0" smtClean="0">
                <a:solidFill>
                  <a:srgbClr val="4C4C4C"/>
                </a:solidFill>
              </a:rPr>
              <a:t>stream</a:t>
            </a:r>
            <a:br>
              <a:rPr lang="en-GB" sz="1800" b="1" i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/>
            </a:r>
            <a:br>
              <a:rPr lang="en-GB" sz="1800" b="1" i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>Example: select * from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exo:article</a:t>
            </a:r>
            <a:r>
              <a:rPr lang="en-GB" sz="1800" b="1" i="1" dirty="0" smtClean="0">
                <a:solidFill>
                  <a:srgbClr val="4C4C4C"/>
                </a:solidFill>
              </a:rPr>
              <a:t> |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addmixin</a:t>
            </a:r>
            <a:r>
              <a:rPr lang="en-GB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mix:referenceable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“+” Distributor Operator: Merging(“distributing”) two streams into one stream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After the pipe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Before the pipe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Be careful when using these operators!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8" y="3670672"/>
            <a:ext cx="9156700" cy="406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80" y="4509120"/>
            <a:ext cx="8674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63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SCP Export and Import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Export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The following command will export the node /gadgets in the repository portal-system of the portal container portal: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err="1">
                <a:solidFill>
                  <a:srgbClr val="4C4C4C"/>
                </a:solidFill>
              </a:rPr>
              <a:t>scp</a:t>
            </a:r>
            <a:r>
              <a:rPr lang="en-GB" sz="1800" b="1" i="1" dirty="0">
                <a:solidFill>
                  <a:srgbClr val="4C4C4C"/>
                </a:solidFill>
              </a:rPr>
              <a:t> -P 2000 </a:t>
            </a:r>
            <a:r>
              <a:rPr lang="en-GB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GB" sz="1800" b="1" i="1" dirty="0">
                <a:solidFill>
                  <a:srgbClr val="4C4C4C"/>
                </a:solidFill>
              </a:rPr>
              <a:t>:/production/</a:t>
            </a:r>
            <a:r>
              <a:rPr lang="en-GB" sz="1800" b="1" i="1" dirty="0" err="1">
                <a:solidFill>
                  <a:srgbClr val="4C4C4C"/>
                </a:solidFill>
              </a:rPr>
              <a:t>app:gadgets</a:t>
            </a:r>
            <a:r>
              <a:rPr lang="en-GB" sz="1800" b="1" i="1" dirty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The </a:t>
            </a:r>
            <a:r>
              <a:rPr lang="en-GB" sz="1800" b="1" i="1" dirty="0">
                <a:solidFill>
                  <a:srgbClr val="4C4C4C"/>
                </a:solidFill>
              </a:rPr>
              <a:t>node will be exported as </a:t>
            </a:r>
            <a:r>
              <a:rPr lang="en-GB" sz="1800" b="1" i="1" dirty="0" err="1">
                <a:solidFill>
                  <a:srgbClr val="4C4C4C"/>
                </a:solidFill>
              </a:rPr>
              <a:t>app_gadgets.xml</a:t>
            </a:r>
            <a:r>
              <a:rPr lang="en-GB" sz="1800" b="1" i="1" dirty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Note that the portal container name is </a:t>
            </a:r>
            <a:r>
              <a:rPr lang="en-GB" sz="1800" b="1" i="1" dirty="0" smtClean="0">
                <a:solidFill>
                  <a:srgbClr val="4C4C4C"/>
                </a:solidFill>
              </a:rPr>
              <a:t>used: “portal”. </a:t>
            </a:r>
            <a:r>
              <a:rPr lang="en-GB" sz="1800" b="1" i="1" dirty="0">
                <a:solidFill>
                  <a:srgbClr val="4C4C4C"/>
                </a:solidFill>
              </a:rPr>
              <a:t>If you do omit it, then the root container will be used</a:t>
            </a:r>
            <a:r>
              <a:rPr lang="en-GB" sz="1800" b="1" i="1" dirty="0" smtClean="0">
                <a:solidFill>
                  <a:srgbClr val="4C4C4C"/>
                </a:solidFill>
              </a:rPr>
              <a:t>. </a:t>
            </a:r>
            <a:r>
              <a:rPr lang="en-US" sz="1800" b="1" i="1" dirty="0" smtClean="0">
                <a:solidFill>
                  <a:srgbClr val="4C4C4C"/>
                </a:solidFill>
              </a:rPr>
              <a:t>The </a:t>
            </a:r>
            <a:r>
              <a:rPr lang="en-US" sz="1800" b="1" i="1" dirty="0">
                <a:solidFill>
                  <a:srgbClr val="4C4C4C"/>
                </a:solidFill>
              </a:rPr>
              <a:t>exported file format use the JCR system view</a:t>
            </a:r>
            <a:r>
              <a:rPr lang="en-US" sz="1800" b="1" i="1" dirty="0" smtClean="0">
                <a:solidFill>
                  <a:srgbClr val="4C4C4C"/>
                </a:solidFill>
              </a:rPr>
              <a:t>.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2500" b="1" i="1" dirty="0" smtClean="0">
                <a:solidFill>
                  <a:srgbClr val="4C4C4C"/>
                </a:solidFill>
              </a:rPr>
              <a:t>Import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-P 2000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app_gadgets.xml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US" sz="1800" b="1" i="1" dirty="0">
                <a:solidFill>
                  <a:srgbClr val="4C4C4C"/>
                </a:solidFill>
              </a:rPr>
              <a:t>/production/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app:gadgets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For Windows: </a:t>
            </a:r>
            <a:r>
              <a:rPr lang="en-US" sz="1800" b="1" i="1" dirty="0" err="1">
                <a:solidFill>
                  <a:srgbClr val="4C4C4C"/>
                </a:solidFill>
              </a:rPr>
              <a:t>pscp</a:t>
            </a:r>
            <a:r>
              <a:rPr lang="en-US" sz="1800" b="1" i="1" dirty="0">
                <a:solidFill>
                  <a:srgbClr val="4C4C4C"/>
                </a:solidFill>
              </a:rPr>
              <a:t> -</a:t>
            </a:r>
            <a:r>
              <a:rPr lang="en-US" sz="1800" b="1" i="1" dirty="0" err="1">
                <a:solidFill>
                  <a:srgbClr val="4C4C4C"/>
                </a:solidFill>
              </a:rPr>
              <a:t>scp</a:t>
            </a:r>
            <a:r>
              <a:rPr lang="en-US" sz="1800" b="1" i="1" dirty="0">
                <a:solidFill>
                  <a:srgbClr val="4C4C4C"/>
                </a:solidFill>
              </a:rPr>
              <a:t> -P 2000 </a:t>
            </a:r>
            <a:r>
              <a:rPr lang="en-US" sz="1800" b="1" i="1" dirty="0" err="1">
                <a:solidFill>
                  <a:srgbClr val="4C4C4C"/>
                </a:solidFill>
              </a:rPr>
              <a:t>root@</a:t>
            </a:r>
            <a:r>
              <a:rPr lang="en-US" sz="1800" b="1" i="1" dirty="0" err="1" smtClean="0">
                <a:solidFill>
                  <a:srgbClr val="4C4C4C"/>
                </a:solidFill>
              </a:rPr>
              <a:t>localhost:portal</a:t>
            </a:r>
            <a:r>
              <a:rPr lang="en-US" sz="1800" b="1" i="1" dirty="0" smtClean="0">
                <a:solidFill>
                  <a:srgbClr val="4C4C4C"/>
                </a:solidFill>
              </a:rPr>
              <a:t>…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674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22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  <a:cs typeface="MS Gothic"/>
              </a:rPr>
              <a:t>CRaSH</a:t>
            </a:r>
            <a:r>
              <a:rPr lang="en-GB" sz="4300" dirty="0">
                <a:solidFill>
                  <a:srgbClr val="FFFFFF"/>
                </a:solidFill>
                <a:cs typeface="MS Gothic"/>
              </a:rPr>
              <a:t> </a:t>
            </a:r>
            <a:r>
              <a:rPr lang="en-GB" sz="4300" dirty="0" smtClean="0">
                <a:solidFill>
                  <a:srgbClr val="FFFFFF"/>
                </a:solidFill>
                <a:cs typeface="MS Gothic"/>
              </a:rPr>
              <a:t>Exercises</a:t>
            </a:r>
            <a:endParaRPr lang="en-GB" sz="43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2667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Exercise 1: </a:t>
            </a:r>
            <a:r>
              <a:rPr lang="en-GB" sz="3200" dirty="0" err="1" smtClean="0">
                <a:solidFill>
                  <a:srgbClr val="FFA300"/>
                </a:solidFill>
              </a:rPr>
              <a:t>CRaSH</a:t>
            </a:r>
            <a:r>
              <a:rPr lang="en-GB" sz="3200" dirty="0" smtClean="0">
                <a:solidFill>
                  <a:srgbClr val="FFA300"/>
                </a:solidFill>
              </a:rPr>
              <a:t> command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05273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Connect to </a:t>
            </a:r>
            <a:r>
              <a:rPr lang="en-US" sz="1800" b="1" i="1" dirty="0" err="1">
                <a:solidFill>
                  <a:srgbClr val="4C4C4C"/>
                </a:solidFill>
              </a:rPr>
              <a:t>CRaSH</a:t>
            </a:r>
            <a:r>
              <a:rPr lang="en-US" sz="1800" b="1" i="1" dirty="0">
                <a:solidFill>
                  <a:srgbClr val="4C4C4C"/>
                </a:solidFill>
              </a:rPr>
              <a:t> by </a:t>
            </a:r>
            <a:r>
              <a:rPr lang="en-US" sz="1800" b="1" i="1" dirty="0" err="1">
                <a:solidFill>
                  <a:srgbClr val="4C4C4C"/>
                </a:solidFill>
              </a:rPr>
              <a:t>ssh</a:t>
            </a:r>
            <a:r>
              <a:rPr lang="en-US" sz="1800" b="1" i="1" dirty="0">
                <a:solidFill>
                  <a:srgbClr val="4C4C4C"/>
                </a:solidFill>
              </a:rPr>
              <a:t> (port 2000) or telnet (port 5000</a:t>
            </a:r>
            <a:r>
              <a:rPr lang="en-US" sz="1800" b="1" i="1" dirty="0" smtClean="0">
                <a:solidFill>
                  <a:srgbClr val="4C4C4C"/>
                </a:solidFill>
              </a:rPr>
              <a:t>) (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ssh</a:t>
            </a:r>
            <a:r>
              <a:rPr lang="en-US" sz="1800" b="1" i="1" dirty="0" smtClean="0">
                <a:solidFill>
                  <a:srgbClr val="4C4C4C"/>
                </a:solidFill>
              </a:rPr>
              <a:t> password: “crash”)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Type in your shell: </a:t>
            </a:r>
            <a:r>
              <a:rPr lang="en-US" sz="1800" b="1" i="1" dirty="0" err="1">
                <a:solidFill>
                  <a:srgbClr val="4C4C4C"/>
                </a:solidFill>
              </a:rPr>
              <a:t>ws</a:t>
            </a:r>
            <a:r>
              <a:rPr lang="en-US" sz="1800" b="1" i="1" dirty="0">
                <a:solidFill>
                  <a:srgbClr val="4C4C4C"/>
                </a:solidFill>
              </a:rPr>
              <a:t> login -c portal -u root -p </a:t>
            </a:r>
            <a:r>
              <a:rPr lang="en-US" sz="1800" b="1" i="1" dirty="0" err="1">
                <a:solidFill>
                  <a:srgbClr val="4C4C4C"/>
                </a:solidFill>
              </a:rPr>
              <a:t>gtn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smtClean="0">
                <a:solidFill>
                  <a:srgbClr val="4C4C4C"/>
                </a:solidFill>
              </a:rPr>
              <a:t>collaboration (eXo 3.0: connect </a:t>
            </a:r>
            <a:r>
              <a:rPr lang="en-US" sz="1800" b="1" i="1" dirty="0">
                <a:solidFill>
                  <a:srgbClr val="4C4C4C"/>
                </a:solidFill>
              </a:rPr>
              <a:t>-c portal -u root -p </a:t>
            </a:r>
            <a:r>
              <a:rPr lang="en-US" sz="1800" b="1" i="1" dirty="0" err="1">
                <a:solidFill>
                  <a:srgbClr val="4C4C4C"/>
                </a:solidFill>
              </a:rPr>
              <a:t>gtn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smtClean="0">
                <a:solidFill>
                  <a:srgbClr val="4C4C4C"/>
                </a:solidFill>
              </a:rPr>
              <a:t>collaboration)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Test the commands: </a:t>
            </a:r>
            <a:r>
              <a:rPr lang="en-US" sz="1800" b="1" i="1" dirty="0" err="1">
                <a:solidFill>
                  <a:srgbClr val="4C4C4C"/>
                </a:solidFill>
              </a:rPr>
              <a:t>ls</a:t>
            </a:r>
            <a:r>
              <a:rPr lang="en-US" sz="1800" b="1" i="1" dirty="0">
                <a:solidFill>
                  <a:srgbClr val="4C4C4C"/>
                </a:solidFill>
              </a:rPr>
              <a:t>, cd, mv, </a:t>
            </a:r>
            <a:r>
              <a:rPr lang="en-US" sz="1800" b="1" i="1" dirty="0" err="1">
                <a:solidFill>
                  <a:srgbClr val="4C4C4C"/>
                </a:solidFill>
              </a:rPr>
              <a:t>rm</a:t>
            </a:r>
            <a:r>
              <a:rPr lang="en-US" sz="1800" b="1" i="1" dirty="0">
                <a:solidFill>
                  <a:srgbClr val="4C4C4C"/>
                </a:solidFill>
              </a:rPr>
              <a:t>, 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Use codes for blanks: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ls</a:t>
            </a:r>
            <a:r>
              <a:rPr lang="en-US" sz="1800" b="1" i="1" dirty="0" smtClean="0">
                <a:solidFill>
                  <a:srgbClr val="4C4C4C"/>
                </a:solidFill>
              </a:rPr>
              <a:t> “Sites Content”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Export and import a node. Is it document or system view? Import the node </a:t>
            </a:r>
            <a:r>
              <a:rPr lang="en-US" sz="1800" b="1" i="1" dirty="0" smtClean="0">
                <a:solidFill>
                  <a:srgbClr val="4C4C4C"/>
                </a:solidFill>
              </a:rPr>
              <a:t>2 </a:t>
            </a:r>
            <a:r>
              <a:rPr lang="en-US" sz="1800" b="1" i="1" dirty="0">
                <a:solidFill>
                  <a:srgbClr val="4C4C4C"/>
                </a:solidFill>
              </a:rPr>
              <a:t>times. What happens?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Add a </a:t>
            </a:r>
            <a:r>
              <a:rPr lang="en-US" sz="1800" b="1" i="1" dirty="0" err="1">
                <a:solidFill>
                  <a:srgbClr val="4C4C4C"/>
                </a:solidFill>
              </a:rPr>
              <a:t>mix:versionable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mixin</a:t>
            </a:r>
            <a:r>
              <a:rPr lang="en-US" sz="1800" b="1" i="1" dirty="0">
                <a:solidFill>
                  <a:srgbClr val="4C4C4C"/>
                </a:solidFill>
              </a:rPr>
              <a:t> to an existing node.</a:t>
            </a:r>
            <a:br>
              <a:rPr lang="en-US" sz="1800" b="1" i="1" dirty="0">
                <a:solidFill>
                  <a:srgbClr val="4C4C4C"/>
                </a:solidFill>
              </a:rPr>
            </a:br>
            <a:r>
              <a:rPr lang="en-US" sz="1800" b="1" i="1" dirty="0">
                <a:solidFill>
                  <a:srgbClr val="4C4C4C"/>
                </a:solidFill>
              </a:rPr>
              <a:t>(syntax: </a:t>
            </a:r>
            <a:r>
              <a:rPr lang="en-US" sz="1800" dirty="0" err="1">
                <a:solidFill>
                  <a:srgbClr val="4C4C4C"/>
                </a:solidFill>
              </a:rPr>
              <a:t>addmixin</a:t>
            </a:r>
            <a:r>
              <a:rPr lang="en-US" sz="1800" dirty="0">
                <a:solidFill>
                  <a:srgbClr val="4C4C4C"/>
                </a:solidFill>
              </a:rPr>
              <a:t> . </a:t>
            </a:r>
            <a:r>
              <a:rPr lang="en-US" sz="1800" dirty="0" err="1">
                <a:solidFill>
                  <a:srgbClr val="4C4C4C"/>
                </a:solidFill>
              </a:rPr>
              <a:t>mix:versionable</a:t>
            </a:r>
            <a:r>
              <a:rPr lang="en-US" sz="1800" b="1" i="1" dirty="0">
                <a:solidFill>
                  <a:srgbClr val="4C4C4C"/>
                </a:solidFill>
              </a:rPr>
              <a:t>)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Test 5 different select use </a:t>
            </a:r>
            <a:r>
              <a:rPr lang="en-US" sz="1800" b="1" i="1" dirty="0" smtClean="0">
                <a:solidFill>
                  <a:srgbClr val="4C4C4C"/>
                </a:solidFill>
              </a:rPr>
              <a:t>cases.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Extra: </a:t>
            </a:r>
            <a:r>
              <a:rPr lang="en-US" sz="1800" b="1" i="1" dirty="0">
                <a:solidFill>
                  <a:srgbClr val="4C4C4C"/>
                </a:solidFill>
              </a:rPr>
              <a:t>Create a new command and test </a:t>
            </a:r>
            <a:r>
              <a:rPr lang="en-US" sz="1800" b="1" i="1" dirty="0" smtClean="0">
                <a:solidFill>
                  <a:srgbClr val="4C4C4C"/>
                </a:solidFill>
              </a:rPr>
              <a:t>it</a:t>
            </a:r>
            <a:endParaRPr lang="en-US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Exercise 2: </a:t>
            </a:r>
            <a:r>
              <a:rPr lang="en-GB" sz="3200" dirty="0" err="1" smtClean="0">
                <a:solidFill>
                  <a:srgbClr val="FFA300"/>
                </a:solidFill>
              </a:rPr>
              <a:t>CRaSH</a:t>
            </a:r>
            <a:r>
              <a:rPr lang="en-GB" sz="3200" dirty="0" smtClean="0">
                <a:solidFill>
                  <a:srgbClr val="FFA300"/>
                </a:solidFill>
              </a:rPr>
              <a:t> SCP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05273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login as root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gtn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Create a new site called “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mysite</a:t>
            </a:r>
            <a:r>
              <a:rPr lang="en-US" sz="1800" b="1" i="1" dirty="0" smtClean="0">
                <a:solidFill>
                  <a:srgbClr val="4C4C4C"/>
                </a:solidFill>
              </a:rPr>
              <a:t>”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The configuration of your site is in the workspace portal-system at the path: </a:t>
            </a:r>
            <a:r>
              <a:rPr lang="en-US" sz="1800" b="1" i="1" dirty="0">
                <a:solidFill>
                  <a:srgbClr val="4C4C4C"/>
                </a:solidFill>
              </a:rPr>
              <a:t>/production/</a:t>
            </a:r>
            <a:r>
              <a:rPr lang="en-US" sz="1800" b="1" i="1" dirty="0" err="1">
                <a:solidFill>
                  <a:srgbClr val="4C4C4C"/>
                </a:solidFill>
              </a:rPr>
              <a:t>mop:workspace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mop:portalsites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mop:mysite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Make an SCP export of your site and import using SCP it on a different server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Export: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GB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>
                <a:solidFill>
                  <a:srgbClr val="4C4C4C"/>
                </a:solidFill>
              </a:rPr>
              <a:t>-P 2000 </a:t>
            </a:r>
            <a:r>
              <a:rPr lang="en-GB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GB" sz="1800" b="1" i="1" dirty="0">
                <a:solidFill>
                  <a:srgbClr val="4C4C4C"/>
                </a:solidFill>
              </a:rPr>
              <a:t>:</a:t>
            </a:r>
            <a:r>
              <a:rPr lang="en-GB" sz="1800" b="1" i="1" dirty="0" smtClean="0">
                <a:solidFill>
                  <a:srgbClr val="4C4C4C"/>
                </a:solidFill>
              </a:rPr>
              <a:t>/</a:t>
            </a:r>
            <a:r>
              <a:rPr lang="en-US" sz="1800" b="1" i="1" dirty="0">
                <a:solidFill>
                  <a:srgbClr val="4C4C4C"/>
                </a:solidFill>
              </a:rPr>
              <a:t>production/</a:t>
            </a:r>
            <a:r>
              <a:rPr lang="en-US" sz="1800" b="1" i="1" dirty="0" err="1">
                <a:solidFill>
                  <a:srgbClr val="4C4C4C"/>
                </a:solidFill>
              </a:rPr>
              <a:t>mop:workspace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mop:portalsites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mop:mysite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Import: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-P 2000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mop_mysite.xml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root@localhost:portal:portal-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system</a:t>
            </a:r>
            <a:r>
              <a:rPr lang="en-US" sz="1800" b="1" i="1" dirty="0">
                <a:solidFill>
                  <a:srgbClr val="4C4C4C"/>
                </a:solidFill>
              </a:rPr>
              <a:t>:</a:t>
            </a:r>
            <a:r>
              <a:rPr lang="en-US" sz="1800" b="1" i="1" dirty="0" smtClean="0">
                <a:solidFill>
                  <a:srgbClr val="4C4C4C"/>
                </a:solidFill>
              </a:rPr>
              <a:t>/</a:t>
            </a:r>
            <a:r>
              <a:rPr lang="en-US" sz="1800" b="1" i="1" dirty="0">
                <a:solidFill>
                  <a:srgbClr val="4C4C4C"/>
                </a:solidFill>
              </a:rPr>
              <a:t>production/</a:t>
            </a:r>
            <a:r>
              <a:rPr lang="en-US" sz="1800" b="1" i="1" dirty="0" err="1">
                <a:solidFill>
                  <a:srgbClr val="4C4C4C"/>
                </a:solidFill>
              </a:rPr>
              <a:t>mop:workspace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mop:portalsites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Experts: Also export/import the content of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mysite</a:t>
            </a:r>
            <a:r>
              <a:rPr lang="en-US" sz="1800" b="1" i="1" dirty="0" smtClean="0">
                <a:solidFill>
                  <a:srgbClr val="4C4C4C"/>
                </a:solidFill>
              </a:rPr>
              <a:t> (articles etc.) : workspace collaboration, path /sites content/live/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mysite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1800" b="1" i="1" dirty="0" smtClean="0">
                <a:solidFill>
                  <a:srgbClr val="4C4C4C"/>
                </a:solidFill>
              </a:rPr>
              <a:t> Documentation</a:t>
            </a:r>
            <a:r>
              <a:rPr lang="en-US" sz="1800" b="1" i="1" dirty="0">
                <a:solidFill>
                  <a:srgbClr val="4C4C4C"/>
                </a:solidFill>
              </a:rPr>
              <a:t>:</a:t>
            </a:r>
            <a:br>
              <a:rPr lang="en-US" sz="1800" b="1" i="1" dirty="0">
                <a:solidFill>
                  <a:srgbClr val="4C4C4C"/>
                </a:solidFill>
              </a:rPr>
            </a:br>
            <a:r>
              <a:rPr lang="en-US" sz="1800" b="1" i="1" dirty="0">
                <a:solidFill>
                  <a:srgbClr val="4C4C4C"/>
                </a:solidFill>
              </a:rPr>
              <a:t>http://</a:t>
            </a:r>
            <a:r>
              <a:rPr lang="en-US" sz="1800" b="1" i="1" dirty="0" err="1">
                <a:solidFill>
                  <a:srgbClr val="4C4C4C"/>
                </a:solidFill>
              </a:rPr>
              <a:t>crsh.googlecode.com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svn</a:t>
            </a:r>
            <a:r>
              <a:rPr lang="en-US" sz="1800" b="1" i="1" dirty="0">
                <a:solidFill>
                  <a:srgbClr val="4C4C4C"/>
                </a:solidFill>
              </a:rPr>
              <a:t>/doc/1.0.0-beta18/html/</a:t>
            </a:r>
            <a:r>
              <a:rPr lang="en-US" sz="1800" b="1" i="1" dirty="0" err="1">
                <a:solidFill>
                  <a:srgbClr val="4C4C4C"/>
                </a:solidFill>
              </a:rPr>
              <a:t>index.html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688258" lvl="6" indent="-228879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4878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94596" y="231865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What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 shell for Java Content Repository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Considers the JCR tree as its file system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Basic administration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http://code.google.com/p/crsh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How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A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webapp</a:t>
            </a:r>
            <a:r>
              <a:rPr lang="en-US" sz="1800" b="1" i="1" dirty="0" smtClean="0">
                <a:solidFill>
                  <a:srgbClr val="4C4C4C"/>
                </a:solidFill>
              </a:rPr>
              <a:t> included in eXo Platform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Written </a:t>
            </a:r>
            <a:r>
              <a:rPr lang="en-US" sz="1800" b="1" i="1" dirty="0">
                <a:solidFill>
                  <a:srgbClr val="4C4C4C"/>
                </a:solidFill>
              </a:rPr>
              <a:t>as a Groovy script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Easy to add new commands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Found in WEB-INF/groovy/commands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Annotated with Args4j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Describe switches and arguments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You can extend the language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72" y="1700807"/>
            <a:ext cx="3744416" cy="25050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 </a:t>
            </a:r>
            <a:endParaRPr lang="en-GB" sz="1300" i="1" dirty="0">
              <a:solidFill>
                <a:srgbClr val="4C4C4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2724" y="1355168"/>
            <a:ext cx="6742582" cy="4370876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JCR</a:t>
              </a:r>
            </a:p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property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 over the properties</a:t>
            </a:r>
          </a:p>
          <a:p>
            <a:pPr>
              <a:buFont typeface="Arial" charset="0"/>
              <a:buNone/>
            </a:pP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Node.eachProperty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property -&gt; 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out.print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property.name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);</a:t>
            </a:r>
            <a:r>
              <a:rPr lang="en-US" sz="21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});</a:t>
            </a:r>
            <a:endParaRPr lang="en-US" sz="21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1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node.hasProperty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</a:t>
            </a:r>
            <a:r>
              <a:rPr lang="en-US" sz="21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foo’)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 {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node.getProperty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(‘foo’).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getString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pPr>
              <a:buFont typeface="Arial" charset="0"/>
              <a:buNone/>
            </a:pPr>
            <a:endParaRPr lang="en-US" sz="21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1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node child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Iterates over the children</a:t>
            </a:r>
          </a:p>
          <a:p>
            <a:pPr>
              <a:buFont typeface="Arial" charset="0"/>
              <a:buNone/>
            </a:pP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 = 0;</a:t>
            </a:r>
          </a:p>
          <a:p>
            <a:pPr>
              <a:buFont typeface="Arial" charset="0"/>
              <a:buNone/>
            </a:pP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node -&gt; count++; })</a:t>
            </a:r>
          </a:p>
          <a:p>
            <a:pPr>
              <a:buFont typeface="Arial" charset="0"/>
              <a:buNone/>
            </a:pPr>
            <a:endParaRPr lang="en-US" sz="20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</a:t>
            </a:r>
            <a:r>
              <a:rPr lang="en-US" sz="20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 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node.hasNode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</a:t>
            </a:r>
            <a:r>
              <a:rPr lang="en-US" sz="20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)) 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node.getNode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</a:t>
            </a:r>
            <a:r>
              <a:rPr lang="en-US" sz="20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foo’)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Or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</p:txBody>
      </p:sp>
    </p:spTree>
    <p:extLst>
      <p:ext uri="{BB962C8B-B14F-4D97-AF65-F5344CB8AC3E}">
        <p14:creationId xmlns:p14="http://schemas.microsoft.com/office/powerpoint/2010/main" val="93426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0" i="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0" i="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http://crsh.googlecode.com/svn/doc/1.0.0-</a:t>
            </a:r>
            <a:r>
              <a:rPr lang="en-US" b="0" i="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beta18/</a:t>
            </a:r>
            <a:r>
              <a:rPr lang="en-US" b="0" i="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index.html</a:t>
            </a:r>
            <a:endParaRPr lang="en-US" b="0" i="0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8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9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 smtClean="0">
                <a:solidFill>
                  <a:srgbClr val="FFFFFF"/>
                </a:solidFill>
              </a:rPr>
              <a:t>CRaSH</a:t>
            </a:r>
            <a:r>
              <a:rPr lang="en-GB" sz="4300" dirty="0" smtClean="0">
                <a:solidFill>
                  <a:srgbClr val="FFFFFF"/>
                </a:solidFill>
              </a:rPr>
              <a:t> Configuration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8700</TotalTime>
  <Words>1016</Words>
  <Application>Microsoft Macintosh PowerPoint</Application>
  <PresentationFormat>Format A4 (210 x 297 mm)</PresentationFormat>
  <Paragraphs>208</Paragraphs>
  <Slides>25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eXo-powerpoint-template</vt:lpstr>
      <vt:lpstr>1_Office Theme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Groovy integration: property access</vt:lpstr>
      <vt:lpstr>Groovy integration: node child access</vt:lpstr>
      <vt:lpstr>Documentation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75</cp:revision>
  <cp:lastPrinted>2011-05-26T01:06:16Z</cp:lastPrinted>
  <dcterms:created xsi:type="dcterms:W3CDTF">2010-07-08T16:24:23Z</dcterms:created>
  <dcterms:modified xsi:type="dcterms:W3CDTF">2012-03-04T22:22:43Z</dcterms:modified>
</cp:coreProperties>
</file>