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</p:sldMasterIdLst>
  <p:notesMasterIdLst>
    <p:notesMasterId r:id="rId44"/>
  </p:notesMasterIdLst>
  <p:sldIdLst>
    <p:sldId id="256" r:id="rId4"/>
    <p:sldId id="405" r:id="rId5"/>
    <p:sldId id="287" r:id="rId6"/>
    <p:sldId id="404" r:id="rId7"/>
    <p:sldId id="409" r:id="rId8"/>
    <p:sldId id="408" r:id="rId9"/>
    <p:sldId id="411" r:id="rId10"/>
    <p:sldId id="413" r:id="rId11"/>
    <p:sldId id="414" r:id="rId12"/>
    <p:sldId id="415" r:id="rId13"/>
    <p:sldId id="412" r:id="rId14"/>
    <p:sldId id="416" r:id="rId15"/>
    <p:sldId id="417" r:id="rId16"/>
    <p:sldId id="418" r:id="rId17"/>
    <p:sldId id="419" r:id="rId18"/>
    <p:sldId id="420" r:id="rId19"/>
    <p:sldId id="421" r:id="rId20"/>
    <p:sldId id="422" r:id="rId21"/>
    <p:sldId id="424" r:id="rId22"/>
    <p:sldId id="423" r:id="rId23"/>
    <p:sldId id="425" r:id="rId24"/>
    <p:sldId id="427" r:id="rId25"/>
    <p:sldId id="426" r:id="rId26"/>
    <p:sldId id="436" r:id="rId27"/>
    <p:sldId id="437" r:id="rId28"/>
    <p:sldId id="428" r:id="rId29"/>
    <p:sldId id="431" r:id="rId30"/>
    <p:sldId id="429" r:id="rId31"/>
    <p:sldId id="433" r:id="rId32"/>
    <p:sldId id="434" r:id="rId33"/>
    <p:sldId id="438" r:id="rId34"/>
    <p:sldId id="439" r:id="rId35"/>
    <p:sldId id="440" r:id="rId36"/>
    <p:sldId id="430" r:id="rId37"/>
    <p:sldId id="432" r:id="rId38"/>
    <p:sldId id="442" r:id="rId39"/>
    <p:sldId id="445" r:id="rId40"/>
    <p:sldId id="443" r:id="rId41"/>
    <p:sldId id="444" r:id="rId42"/>
    <p:sldId id="394" r:id="rId43"/>
  </p:sldIdLst>
  <p:sldSz cx="11160125" cy="7559675"/>
  <p:notesSz cx="7772400" cy="10058400"/>
  <p:defaultTextStyle>
    <a:defPPr>
      <a:defRPr lang="en-GB"/>
    </a:defPPr>
    <a:lvl1pPr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1pPr>
    <a:lvl2pPr marL="423863" indent="-214313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2pPr>
    <a:lvl3pPr marL="639763" indent="-209550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3pPr>
    <a:lvl4pPr marL="855663" indent="-212725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4pPr>
    <a:lvl5pPr marL="1071563" indent="-211138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333333"/>
    <a:srgbClr val="FF9900"/>
    <a:srgbClr val="F6D500"/>
    <a:srgbClr val="ECCC00"/>
    <a:srgbClr val="CEB2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Style à thème 2 - Accentuation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189" autoAdjust="0"/>
  </p:normalViewPr>
  <p:slideViewPr>
    <p:cSldViewPr>
      <p:cViewPr varScale="1">
        <p:scale>
          <a:sx n="78" d="100"/>
          <a:sy n="78" d="100"/>
        </p:scale>
        <p:origin x="-1488" y="-112"/>
      </p:cViewPr>
      <p:guideLst>
        <p:guide orient="horz" pos="2381"/>
        <p:guide pos="351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notesMaster" Target="notesMasters/notesMaster1.xml"/><Relationship Id="rId45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74759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19675" cy="3763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5127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8713" cy="451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8C54DCBC-1FA6-4D91-9295-DE7087ED7B5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9061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ＭＳ Ｐゴシック" charset="-128"/>
      </a:defRPr>
    </a:lvl1pPr>
    <a:lvl2pPr marL="37931725" indent="-37474525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3F345E1-DE08-49C4-9805-072619C6BD24}" type="slidenum">
              <a:rPr lang="en-GB"/>
              <a:pPr/>
              <a:t>1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B38917C-DBD9-4711-960B-F709F959FA21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/>
              <a:pPr/>
              <a:t>3</a:t>
            </a:fld>
            <a:endParaRPr lang="en-GB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>
                <a:solidFill>
                  <a:prstClr val="white"/>
                </a:solidFill>
              </a:rPr>
              <a:pPr/>
              <a:t>6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>
                <a:solidFill>
                  <a:prstClr val="white"/>
                </a:solidFill>
              </a:rPr>
              <a:pPr/>
              <a:t>12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>
                <a:solidFill>
                  <a:prstClr val="white"/>
                </a:solidFill>
              </a:rPr>
              <a:pPr/>
              <a:t>16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>
                <a:solidFill>
                  <a:prstClr val="white"/>
                </a:solidFill>
              </a:rPr>
              <a:pPr/>
              <a:t>26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>
                <a:solidFill>
                  <a:prstClr val="white"/>
                </a:solidFill>
              </a:rPr>
              <a:pPr/>
              <a:t>28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28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>
                <a:solidFill>
                  <a:prstClr val="white"/>
                </a:solidFill>
              </a:rPr>
              <a:pPr/>
              <a:t>34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34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3F345E1-DE08-49C4-9805-072619C6BD24}" type="slidenum">
              <a:rPr lang="en-GB"/>
              <a:pPr/>
              <a:t>40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B38917C-DBD9-4711-960B-F709F959FA21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40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2769554-DA34-47F5-84D9-F6F20D220B7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3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4FB72DD-DA80-4D07-8C5F-CB416B8D059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3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692275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397125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1CAE031-B2CF-40F7-9550-96160C01379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FFC2394-E124-48B5-90DA-EBFD269F3026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FDC393D-523D-488D-BADC-1C6F1F70468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BE73DF6-153C-4B7A-BA61-C533AEA7D731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8938CE7-FBBC-4774-A494-5D328BC0FA47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5102DCF-D6CC-45E9-AB46-C527A607483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61BC270-3F9D-47D1-9A28-AFAC1838E3C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358900"/>
            <a:ext cx="4940300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358900"/>
            <a:ext cx="4941887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90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1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2" y="274637"/>
            <a:ext cx="10044113" cy="58102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341437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046287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341437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046287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263525"/>
            <a:ext cx="2508250" cy="5954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263525"/>
            <a:ext cx="7373937" cy="5954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225806F-AE73-4281-B9F1-0503D115CB6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00488FF-3511-4A73-B262-F4C372C78B84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768475"/>
            <a:ext cx="49403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5"/>
            <a:ext cx="494188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71564EC-609B-4B5F-A38D-0C8B09029619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D2A44F5-1BF2-4B7E-81E4-263614562C3E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768475"/>
            <a:ext cx="49403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5"/>
            <a:ext cx="494188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E851F9C-6CDB-4B75-B190-04B160410D9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ABFA361-7E5C-4A3F-8740-B65E897EC75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FD0792A-A293-484C-A84C-81D549B21F4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52E61D2-2089-4FF5-9DEF-8788BB3AF96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57F28C5-6E60-4396-88B9-6D70BC054ACB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3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B6A6262-110F-4F90-B276-57C1F834BBAE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3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692275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397125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7386E96-FC56-435E-81F6-2564B414220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6A45C2D-3494-4F9C-BC3D-8D2216191D0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D58600F-FB7C-4FA0-B5AD-6A47A791FBC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7DDEC6C1-82E5-4B6D-9D92-676F9BEC3A92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56438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6DCA5EF-3A16-4DC2-A155-EFD2234A072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6165ACA-70F5-4F1B-9076-E34A8D42D26D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9A19609-54FC-4D9E-A8D5-C5564755CD2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0BF6A84-0FF6-4F1C-8272-C4126BB18ED4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59507D6-4C3D-4612-AD4C-206149102EF6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D660791-D0C7-4B53-96FE-A1E9705AF08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AAC9AC5-A0EF-4A1E-B36E-C4DF91E6195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20" Type="http://schemas.openxmlformats.org/officeDocument/2006/relationships/image" Target="../media/image4.jpeg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theme" Target="../theme/theme2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20" Type="http://schemas.openxmlformats.org/officeDocument/2006/relationships/image" Target="../media/image5.jpeg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1.xml"/><Relationship Id="rId18" Type="http://schemas.openxmlformats.org/officeDocument/2006/relationships/theme" Target="../theme/theme3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11160125" cy="6772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88" r:id="rId2"/>
    <p:sldLayoutId id="2147483766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2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4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6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8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863" indent="-319088" algn="l" defTabSz="457200" rtl="0" eaLnBrk="1" fontAlgn="base" hangingPunct="1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2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663" indent="-285750" algn="l" defTabSz="457200" rtl="0" eaLnBrk="1" fontAlgn="base" hangingPunct="1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463" indent="-212725" algn="l" defTabSz="457200" rtl="0" eaLnBrk="1" fontAlgn="base" hangingPunct="1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19263" indent="-207963" algn="l" defTabSz="457200" rtl="0" eaLnBrk="1" fontAlgn="base" hangingPunct="1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10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82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54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6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8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263525"/>
            <a:ext cx="10034587" cy="603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358900"/>
            <a:ext cx="10034587" cy="4859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2"/>
            <a:r>
              <a:rPr lang="en-GB" smtClean="0"/>
              <a:t>Fourth Outline Level</a:t>
            </a:r>
          </a:p>
          <a:p>
            <a:pPr lvl="2"/>
            <a:r>
              <a:rPr lang="en-GB" smtClean="0"/>
              <a:t>Fifth Outline Level</a:t>
            </a:r>
          </a:p>
          <a:p>
            <a:pPr lvl="2"/>
            <a:r>
              <a:rPr lang="en-GB" smtClean="0"/>
              <a:t>Sixth Outline Level</a:t>
            </a:r>
          </a:p>
          <a:p>
            <a:pPr lvl="2"/>
            <a:r>
              <a:rPr lang="en-GB" smtClean="0"/>
              <a:t>Seventh Outline Level</a:t>
            </a:r>
          </a:p>
          <a:p>
            <a:pPr lvl="2"/>
            <a:r>
              <a:rPr lang="en-GB" smtClean="0"/>
              <a:t>Eighth Outline Level</a:t>
            </a:r>
          </a:p>
          <a:p>
            <a:pPr lvl="2"/>
            <a:r>
              <a:rPr lang="en-GB" smtClean="0"/>
              <a:t>Ninth Outline Level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3544B63-E25E-4B3A-A1CF-14E1B929A46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915988"/>
            <a:ext cx="11160125" cy="76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2pPr>
      <a:lvl3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3pPr>
      <a:lvl4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4pPr>
      <a:lvl5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5pPr>
      <a:lvl6pPr marL="4572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6pPr>
      <a:lvl7pPr marL="9144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7pPr>
      <a:lvl8pPr marL="13716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8pPr>
      <a:lvl9pPr marL="18288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258763" indent="-255588" algn="l" defTabSz="457200" rtl="0" eaLnBrk="0" fontAlgn="base" hangingPunct="0">
        <a:lnSpc>
          <a:spcPct val="67000"/>
        </a:lnSpc>
        <a:spcBef>
          <a:spcPct val="0"/>
        </a:spcBef>
        <a:spcAft>
          <a:spcPts val="1425"/>
        </a:spcAft>
        <a:buClr>
          <a:srgbClr val="000000"/>
        </a:buClr>
        <a:buSzPct val="70000"/>
        <a:buFont typeface="Symbol" pitchFamily="18" charset="2"/>
        <a:buChar char="•"/>
        <a:defRPr sz="2600" b="1" i="1">
          <a:solidFill>
            <a:srgbClr val="333333"/>
          </a:solidFill>
          <a:latin typeface="+mn-lt"/>
          <a:ea typeface="+mn-ea"/>
          <a:cs typeface="+mn-cs"/>
        </a:defRPr>
      </a:lvl1pPr>
      <a:lvl2pPr marL="261938" indent="-261938" algn="l" defTabSz="457200" rtl="0" eaLnBrk="0" fontAlgn="base" hangingPunct="0">
        <a:lnSpc>
          <a:spcPct val="74000"/>
        </a:lnSpc>
        <a:spcBef>
          <a:spcPct val="0"/>
        </a:spcBef>
        <a:spcAft>
          <a:spcPts val="1425"/>
        </a:spcAft>
        <a:buClr>
          <a:srgbClr val="FFA300"/>
        </a:buClr>
        <a:buSzPct val="120000"/>
        <a:buFont typeface="Segoe UI" pitchFamily="34" charset="0"/>
        <a:buChar char="»"/>
        <a:defRPr sz="2200" b="1" i="1">
          <a:solidFill>
            <a:srgbClr val="4C4C4C"/>
          </a:solidFill>
          <a:latin typeface="+mn-lt"/>
          <a:ea typeface="+mn-ea"/>
          <a:cs typeface="+mn-cs"/>
        </a:defRPr>
      </a:lvl2pPr>
      <a:lvl3pPr marL="1287463" indent="-212725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200" b="1" i="1">
          <a:solidFill>
            <a:srgbClr val="4C4C4C"/>
          </a:solidFill>
          <a:latin typeface="+mn-lt"/>
          <a:ea typeface="+mn-ea"/>
          <a:cs typeface="+mn-cs"/>
        </a:defRPr>
      </a:lvl3pPr>
      <a:lvl4pPr marL="4772025" indent="-3695700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4C4C4C"/>
        </a:buClr>
        <a:buSzPct val="45000"/>
        <a:buFont typeface="Times New Roman" pitchFamily="18" charset="0"/>
        <a:buChar char=""/>
        <a:defRPr sz="2200" i="1" baseline="20000">
          <a:solidFill>
            <a:srgbClr val="4C4C4C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MS Gothic" charset="-128"/>
          <a:cs typeface="Symbol" charset="2"/>
        </a:defRPr>
      </a:lvl4pPr>
      <a:lvl5pPr marL="2057400" indent="-228600" algn="l" defTabSz="457200" rtl="0" eaLnBrk="0" fontAlgn="base" hangingPunct="0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MS Gothic" charset="-128"/>
          <a:cs typeface="Symbol" charset="2"/>
        </a:defRPr>
      </a:lvl5pPr>
      <a:lvl6pPr marL="4572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6pPr>
      <a:lvl7pPr marL="9144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7pPr>
      <a:lvl8pPr marL="13716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8pPr>
      <a:lvl9pPr marL="18288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11160125" cy="6784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789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789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57213" y="6886575"/>
            <a:ext cx="2598737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3816350" y="6886575"/>
            <a:ext cx="3535363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803" r:id="rId2"/>
    <p:sldLayoutId id="2147483785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</p:sldLayoutIdLst>
  <p:txStyles>
    <p:titleStyle>
      <a:lvl1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2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4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6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8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863" indent="-319088" algn="l" defTabSz="457200" rtl="0" eaLnBrk="0" fontAlgn="base" hangingPunct="0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2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663" indent="-285750" algn="l" defTabSz="457200" rtl="0" eaLnBrk="0" fontAlgn="base" hangingPunct="0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463" indent="-212725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19263" indent="-207963" algn="l" defTabSz="457200" rtl="0" eaLnBrk="0" fontAlgn="base" hangingPunct="0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10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82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54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6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8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hyperlink" Target="http://docs.jboss.com/gatein/portal/3.1.0-FINAL/reference-guide/en-US/html_single/index.html%23sect-Reference_Guide-Single_Sign_On-CAS_Central_Authentication_Service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hyperlink" Target="http://127.0.0.1:8080/cas-server-webapp-3.4.10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3" y="255588"/>
            <a:ext cx="10044112" cy="9524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US" sz="4800" dirty="0" err="1" smtClean="0"/>
              <a:t>eXo</a:t>
            </a:r>
            <a:r>
              <a:rPr lang="en-US" sz="4800" dirty="0" smtClean="0"/>
              <a:t> </a:t>
            </a:r>
            <a:r>
              <a:rPr lang="en-US" sz="4800" dirty="0" err="1" smtClean="0"/>
              <a:t>SysAdmin</a:t>
            </a:r>
            <a:r>
              <a:rPr lang="en-US" sz="4800" dirty="0" smtClean="0"/>
              <a:t> Training</a:t>
            </a:r>
            <a:endParaRPr lang="en-GB" sz="4800" dirty="0">
              <a:solidFill>
                <a:srgbClr val="FFFFFF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5003998" y="6012085"/>
            <a:ext cx="408973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/>
              <a:t>Directory Service </a:t>
            </a:r>
          </a:p>
          <a:p>
            <a:endParaRPr lang="fr-FR" sz="4000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/>
              <a:t>Predefined</a:t>
            </a:r>
            <a:r>
              <a:rPr lang="fr-FR" dirty="0"/>
              <a:t> User Configuration </a:t>
            </a:r>
            <a:r>
              <a:rPr lang="fr-FR" sz="2400" dirty="0" smtClean="0">
                <a:solidFill>
                  <a:srgbClr val="FF9900"/>
                </a:solidFill>
              </a:rPr>
              <a:t>(</a:t>
            </a:r>
            <a:r>
              <a:rPr lang="fr-FR" sz="2000" dirty="0" err="1" smtClean="0">
                <a:solidFill>
                  <a:srgbClr val="FF9900"/>
                </a:solidFill>
              </a:rPr>
              <a:t>OrganizationDatabaseInitializer</a:t>
            </a:r>
            <a:r>
              <a:rPr lang="fr-FR" sz="2400" dirty="0" smtClean="0">
                <a:solidFill>
                  <a:srgbClr val="FF9900"/>
                </a:solidFill>
              </a:rPr>
              <a:t>)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350945"/>
            <a:ext cx="10219725" cy="5089000"/>
          </a:xfrm>
        </p:spPr>
        <p:txBody>
          <a:bodyPr rIns="41783" anchor="t"/>
          <a:lstStyle/>
          <a:p>
            <a:pPr lvl="1">
              <a:lnSpc>
                <a:spcPct val="100000"/>
              </a:lnSpc>
              <a:buFont typeface="Lucida Grande"/>
              <a:buChar char="»"/>
            </a:pPr>
            <a:r>
              <a:rPr lang="fr-FR" sz="24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r>
              <a:rPr lang="fr-FR" sz="24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Configuration: </a:t>
            </a:r>
            <a:endParaRPr lang="fr-FR" sz="2400" dirty="0"/>
          </a:p>
          <a:p>
            <a:pPr marL="0" lvl="1" indent="0">
              <a:lnSpc>
                <a:spcPct val="100000"/>
              </a:lnSpc>
              <a:buNone/>
            </a:pPr>
            <a:r>
              <a:rPr lang="fr-FR" sz="1400" dirty="0"/>
              <a:t>&lt;</a:t>
            </a:r>
            <a:r>
              <a:rPr lang="fr-FR" sz="1400" dirty="0" err="1"/>
              <a:t>field</a:t>
            </a:r>
            <a:r>
              <a:rPr lang="fr-FR" sz="1400" dirty="0"/>
              <a:t> </a:t>
            </a:r>
            <a:r>
              <a:rPr lang="fr-FR" sz="1400" dirty="0" err="1"/>
              <a:t>name</a:t>
            </a:r>
            <a:r>
              <a:rPr lang="fr-FR" sz="1400" dirty="0"/>
              <a:t>="user"&gt;</a:t>
            </a:r>
            <a:br>
              <a:rPr lang="fr-FR" sz="1400" dirty="0"/>
            </a:br>
            <a:r>
              <a:rPr lang="fr-FR" sz="1400" dirty="0"/>
              <a:t>  &lt;collection type="</a:t>
            </a:r>
            <a:r>
              <a:rPr lang="fr-FR" sz="1400" dirty="0" err="1"/>
              <a:t>java.util.ArrayList</a:t>
            </a:r>
            <a:r>
              <a:rPr lang="fr-FR" sz="1400" dirty="0"/>
              <a:t>"&gt;</a:t>
            </a:r>
            <a:br>
              <a:rPr lang="fr-FR" sz="1400" dirty="0"/>
            </a:br>
            <a:r>
              <a:rPr lang="fr-FR" sz="1400" dirty="0"/>
              <a:t>    &lt;value&gt;</a:t>
            </a:r>
            <a:br>
              <a:rPr lang="fr-FR" sz="1400" dirty="0"/>
            </a:br>
            <a:r>
              <a:rPr lang="fr-FR" sz="1400" dirty="0"/>
              <a:t>      &lt;</a:t>
            </a:r>
            <a:r>
              <a:rPr lang="fr-FR" sz="1400" dirty="0" err="1"/>
              <a:t>object</a:t>
            </a:r>
            <a:r>
              <a:rPr lang="fr-FR" sz="1400" dirty="0"/>
              <a:t> type="</a:t>
            </a:r>
            <a:r>
              <a:rPr lang="fr-FR" sz="1400" dirty="0" err="1"/>
              <a:t>org.exoplatform.services.organization.OrganizationConfig$User</a:t>
            </a:r>
            <a:r>
              <a:rPr lang="fr-FR" sz="1400" dirty="0"/>
              <a:t>"&gt;</a:t>
            </a:r>
            <a:br>
              <a:rPr lang="fr-FR" sz="1400" dirty="0"/>
            </a:br>
            <a:r>
              <a:rPr lang="fr-FR" sz="1400" dirty="0"/>
              <a:t>        &lt;</a:t>
            </a:r>
            <a:r>
              <a:rPr lang="fr-FR" sz="1400" dirty="0" err="1"/>
              <a:t>field</a:t>
            </a:r>
            <a:r>
              <a:rPr lang="fr-FR" sz="1400" dirty="0"/>
              <a:t> </a:t>
            </a:r>
            <a:r>
              <a:rPr lang="fr-FR" sz="1400" dirty="0" err="1"/>
              <a:t>name</a:t>
            </a:r>
            <a:r>
              <a:rPr lang="fr-FR" sz="1400" dirty="0"/>
              <a:t>="</a:t>
            </a:r>
            <a:r>
              <a:rPr lang="fr-FR" sz="1400" dirty="0" err="1"/>
              <a:t>userName</a:t>
            </a:r>
            <a:r>
              <a:rPr lang="fr-FR" sz="1400" dirty="0"/>
              <a:t>"&gt;&lt;string&gt;</a:t>
            </a:r>
            <a:r>
              <a:rPr lang="fr-FR" sz="1400" dirty="0" err="1"/>
              <a:t>root</a:t>
            </a:r>
            <a:r>
              <a:rPr lang="fr-FR" sz="1400" dirty="0"/>
              <a:t>&lt;/string&gt;&lt;/</a:t>
            </a:r>
            <a:r>
              <a:rPr lang="fr-FR" sz="1400" dirty="0" err="1"/>
              <a:t>field</a:t>
            </a:r>
            <a:r>
              <a:rPr lang="fr-FR" sz="1400" dirty="0"/>
              <a:t>&gt;</a:t>
            </a:r>
            <a:br>
              <a:rPr lang="fr-FR" sz="1400" dirty="0"/>
            </a:br>
            <a:r>
              <a:rPr lang="fr-FR" sz="1400" dirty="0"/>
              <a:t>        &lt;</a:t>
            </a:r>
            <a:r>
              <a:rPr lang="fr-FR" sz="1400" dirty="0" err="1"/>
              <a:t>field</a:t>
            </a:r>
            <a:r>
              <a:rPr lang="fr-FR" sz="1400" dirty="0"/>
              <a:t> </a:t>
            </a:r>
            <a:r>
              <a:rPr lang="fr-FR" sz="1400" dirty="0" err="1"/>
              <a:t>name</a:t>
            </a:r>
            <a:r>
              <a:rPr lang="fr-FR" sz="1400" dirty="0"/>
              <a:t>="</a:t>
            </a:r>
            <a:r>
              <a:rPr lang="fr-FR" sz="1400" dirty="0" err="1"/>
              <a:t>password</a:t>
            </a:r>
            <a:r>
              <a:rPr lang="fr-FR" sz="1400" dirty="0"/>
              <a:t>"&gt;&lt;string&gt;exo&lt;/string&gt;&lt;/</a:t>
            </a:r>
            <a:r>
              <a:rPr lang="fr-FR" sz="1400" dirty="0" err="1"/>
              <a:t>field</a:t>
            </a:r>
            <a:r>
              <a:rPr lang="fr-FR" sz="1400" dirty="0"/>
              <a:t>&gt;</a:t>
            </a:r>
            <a:br>
              <a:rPr lang="fr-FR" sz="1400" dirty="0"/>
            </a:br>
            <a:r>
              <a:rPr lang="fr-FR" sz="1400" dirty="0"/>
              <a:t>        &lt;</a:t>
            </a:r>
            <a:r>
              <a:rPr lang="fr-FR" sz="1400" dirty="0" err="1"/>
              <a:t>field</a:t>
            </a:r>
            <a:r>
              <a:rPr lang="fr-FR" sz="1400" dirty="0"/>
              <a:t> </a:t>
            </a:r>
            <a:r>
              <a:rPr lang="fr-FR" sz="1400" dirty="0" err="1"/>
              <a:t>name</a:t>
            </a:r>
            <a:r>
              <a:rPr lang="fr-FR" sz="1400" dirty="0"/>
              <a:t>="</a:t>
            </a:r>
            <a:r>
              <a:rPr lang="fr-FR" sz="1400" dirty="0" err="1"/>
              <a:t>firstName</a:t>
            </a:r>
            <a:r>
              <a:rPr lang="fr-FR" sz="1400" dirty="0"/>
              <a:t>"&gt;&lt;string&gt;</a:t>
            </a:r>
            <a:r>
              <a:rPr lang="fr-FR" sz="1400" dirty="0" err="1"/>
              <a:t>root</a:t>
            </a:r>
            <a:r>
              <a:rPr lang="fr-FR" sz="1400" dirty="0"/>
              <a:t>&lt;/string&gt;&lt;/</a:t>
            </a:r>
            <a:r>
              <a:rPr lang="fr-FR" sz="1400" dirty="0" err="1"/>
              <a:t>field</a:t>
            </a:r>
            <a:r>
              <a:rPr lang="fr-FR" sz="1400" dirty="0"/>
              <a:t>&gt;</a:t>
            </a:r>
            <a:br>
              <a:rPr lang="fr-FR" sz="1400" dirty="0"/>
            </a:br>
            <a:r>
              <a:rPr lang="fr-FR" sz="1400" dirty="0"/>
              <a:t>        &lt;</a:t>
            </a:r>
            <a:r>
              <a:rPr lang="fr-FR" sz="1400" dirty="0" err="1"/>
              <a:t>field</a:t>
            </a:r>
            <a:r>
              <a:rPr lang="fr-FR" sz="1400" dirty="0"/>
              <a:t> </a:t>
            </a:r>
            <a:r>
              <a:rPr lang="fr-FR" sz="1400" dirty="0" err="1"/>
              <a:t>name</a:t>
            </a:r>
            <a:r>
              <a:rPr lang="fr-FR" sz="1400" dirty="0"/>
              <a:t>="</a:t>
            </a:r>
            <a:r>
              <a:rPr lang="fr-FR" sz="1400" dirty="0" err="1"/>
              <a:t>lastName</a:t>
            </a:r>
            <a:r>
              <a:rPr lang="fr-FR" sz="1400" dirty="0"/>
              <a:t>"&gt;&lt;string&gt;</a:t>
            </a:r>
            <a:r>
              <a:rPr lang="fr-FR" sz="1400" dirty="0" err="1"/>
              <a:t>root</a:t>
            </a:r>
            <a:r>
              <a:rPr lang="fr-FR" sz="1400" dirty="0"/>
              <a:t>&lt;/string&gt;&lt;/</a:t>
            </a:r>
            <a:r>
              <a:rPr lang="fr-FR" sz="1400" dirty="0" err="1"/>
              <a:t>field</a:t>
            </a:r>
            <a:r>
              <a:rPr lang="fr-FR" sz="1400" dirty="0"/>
              <a:t>&gt;</a:t>
            </a:r>
            <a:br>
              <a:rPr lang="fr-FR" sz="1400" dirty="0"/>
            </a:br>
            <a:r>
              <a:rPr lang="fr-FR" sz="1400" dirty="0"/>
              <a:t>        &lt;</a:t>
            </a:r>
            <a:r>
              <a:rPr lang="fr-FR" sz="1400" dirty="0" err="1"/>
              <a:t>field</a:t>
            </a:r>
            <a:r>
              <a:rPr lang="fr-FR" sz="1400" dirty="0"/>
              <a:t> </a:t>
            </a:r>
            <a:r>
              <a:rPr lang="fr-FR" sz="1400" dirty="0" err="1"/>
              <a:t>name</a:t>
            </a:r>
            <a:r>
              <a:rPr lang="fr-FR" sz="1400" dirty="0"/>
              <a:t>="email"&gt;&lt;string&gt;</a:t>
            </a:r>
            <a:r>
              <a:rPr lang="fr-FR" sz="1400" dirty="0" err="1"/>
              <a:t>exoadmin@localhost</a:t>
            </a:r>
            <a:r>
              <a:rPr lang="fr-FR" sz="1400" dirty="0"/>
              <a:t>&lt;/string&gt;&lt;/</a:t>
            </a:r>
            <a:r>
              <a:rPr lang="fr-FR" sz="1400" dirty="0" err="1"/>
              <a:t>field</a:t>
            </a:r>
            <a:r>
              <a:rPr lang="fr-FR" sz="1400" dirty="0"/>
              <a:t>&gt;</a:t>
            </a:r>
            <a:br>
              <a:rPr lang="fr-FR" sz="1400" dirty="0"/>
            </a:br>
            <a:r>
              <a:rPr lang="fr-FR" sz="1400" dirty="0"/>
              <a:t>        &lt;</a:t>
            </a:r>
            <a:r>
              <a:rPr lang="fr-FR" sz="1400" dirty="0" err="1"/>
              <a:t>field</a:t>
            </a:r>
            <a:r>
              <a:rPr lang="fr-FR" sz="1400" dirty="0"/>
              <a:t> </a:t>
            </a:r>
            <a:r>
              <a:rPr lang="fr-FR" sz="1400" dirty="0" err="1"/>
              <a:t>name</a:t>
            </a:r>
            <a:r>
              <a:rPr lang="fr-FR" sz="1400" dirty="0"/>
              <a:t>="groups"&gt;&lt;string&gt;</a:t>
            </a:r>
            <a:r>
              <a:rPr lang="fr-FR" sz="1400" dirty="0" err="1"/>
              <a:t>member</a:t>
            </a:r>
            <a:r>
              <a:rPr lang="fr-FR" sz="1400" dirty="0"/>
              <a:t>:/</a:t>
            </a:r>
            <a:r>
              <a:rPr lang="fr-FR" sz="1400" dirty="0" err="1"/>
              <a:t>admin,member</a:t>
            </a:r>
            <a:r>
              <a:rPr lang="fr-FR" sz="1400" dirty="0"/>
              <a:t>:/</a:t>
            </a:r>
            <a:r>
              <a:rPr lang="fr-FR" sz="1400" dirty="0" err="1"/>
              <a:t>user,owner</a:t>
            </a:r>
            <a:r>
              <a:rPr lang="fr-FR" sz="1400" dirty="0"/>
              <a:t>:/portal/</a:t>
            </a:r>
            <a:r>
              <a:rPr lang="fr-FR" sz="1400" dirty="0" err="1"/>
              <a:t>admin</a:t>
            </a:r>
            <a:r>
              <a:rPr lang="fr-FR" sz="1400" dirty="0"/>
              <a:t>&lt;/string&gt;&lt;/</a:t>
            </a:r>
            <a:r>
              <a:rPr lang="fr-FR" sz="1400" dirty="0" err="1"/>
              <a:t>field</a:t>
            </a:r>
            <a:r>
              <a:rPr lang="fr-FR" sz="1400" dirty="0"/>
              <a:t>&gt;</a:t>
            </a:r>
            <a:br>
              <a:rPr lang="fr-FR" sz="1400" dirty="0"/>
            </a:br>
            <a:r>
              <a:rPr lang="fr-FR" sz="1400" dirty="0"/>
              <a:t>      &lt;/</a:t>
            </a:r>
            <a:r>
              <a:rPr lang="fr-FR" sz="1400" dirty="0" err="1"/>
              <a:t>object</a:t>
            </a:r>
            <a:r>
              <a:rPr lang="fr-FR" sz="1400" dirty="0"/>
              <a:t>&gt;</a:t>
            </a:r>
            <a:br>
              <a:rPr lang="fr-FR" sz="1400" dirty="0"/>
            </a:br>
            <a:r>
              <a:rPr lang="fr-FR" sz="1400" dirty="0"/>
              <a:t>    &lt;/value&gt;</a:t>
            </a:r>
            <a:br>
              <a:rPr lang="fr-FR" sz="1400" dirty="0"/>
            </a:br>
            <a:r>
              <a:rPr lang="fr-FR" sz="1400" dirty="0"/>
              <a:t>    &lt;value&gt;</a:t>
            </a:r>
            <a:br>
              <a:rPr lang="fr-FR" sz="1400" dirty="0"/>
            </a:br>
            <a:r>
              <a:rPr lang="fr-FR" sz="1400" dirty="0"/>
              <a:t>      &lt;</a:t>
            </a:r>
            <a:r>
              <a:rPr lang="fr-FR" sz="1400" dirty="0" err="1"/>
              <a:t>object</a:t>
            </a:r>
            <a:r>
              <a:rPr lang="fr-FR" sz="1400" dirty="0"/>
              <a:t> type="</a:t>
            </a:r>
            <a:r>
              <a:rPr lang="fr-FR" sz="1400" dirty="0" err="1"/>
              <a:t>org.exoplatform.services.organization.OrganizationConfig$User</a:t>
            </a:r>
            <a:r>
              <a:rPr lang="fr-FR" sz="1400" dirty="0"/>
              <a:t>"&gt;</a:t>
            </a:r>
            <a:br>
              <a:rPr lang="fr-FR" sz="1400" dirty="0"/>
            </a:br>
            <a:r>
              <a:rPr lang="fr-FR" sz="1400" dirty="0"/>
              <a:t>        &lt;</a:t>
            </a:r>
            <a:r>
              <a:rPr lang="fr-FR" sz="1400" dirty="0" err="1"/>
              <a:t>field</a:t>
            </a:r>
            <a:r>
              <a:rPr lang="fr-FR" sz="1400" dirty="0"/>
              <a:t> </a:t>
            </a:r>
            <a:r>
              <a:rPr lang="fr-FR" sz="1400" dirty="0" err="1"/>
              <a:t>name</a:t>
            </a:r>
            <a:r>
              <a:rPr lang="fr-FR" sz="1400" dirty="0"/>
              <a:t>="</a:t>
            </a:r>
            <a:r>
              <a:rPr lang="fr-FR" sz="1400" dirty="0" err="1"/>
              <a:t>userName</a:t>
            </a:r>
            <a:r>
              <a:rPr lang="fr-FR" sz="1400" dirty="0"/>
              <a:t>"&gt;&lt;string&gt;exo&lt;/string&gt;&lt;/</a:t>
            </a:r>
            <a:r>
              <a:rPr lang="fr-FR" sz="1400" dirty="0" err="1"/>
              <a:t>field</a:t>
            </a:r>
            <a:r>
              <a:rPr lang="fr-FR" sz="1400" dirty="0"/>
              <a:t>&gt;</a:t>
            </a:r>
            <a:br>
              <a:rPr lang="fr-FR" sz="1400" dirty="0"/>
            </a:br>
            <a:r>
              <a:rPr lang="fr-FR" sz="1400" dirty="0"/>
              <a:t>        &lt;</a:t>
            </a:r>
            <a:r>
              <a:rPr lang="fr-FR" sz="1400" dirty="0" err="1"/>
              <a:t>field</a:t>
            </a:r>
            <a:r>
              <a:rPr lang="fr-FR" sz="1400" dirty="0"/>
              <a:t> </a:t>
            </a:r>
            <a:r>
              <a:rPr lang="fr-FR" sz="1400" dirty="0" err="1"/>
              <a:t>name</a:t>
            </a:r>
            <a:r>
              <a:rPr lang="fr-FR" sz="1400" dirty="0"/>
              <a:t>="</a:t>
            </a:r>
            <a:r>
              <a:rPr lang="fr-FR" sz="1400" dirty="0" err="1"/>
              <a:t>password</a:t>
            </a:r>
            <a:r>
              <a:rPr lang="fr-FR" sz="1400" dirty="0"/>
              <a:t>"&gt;&lt;string&gt;exo&lt;/string&gt;&lt;/</a:t>
            </a:r>
            <a:r>
              <a:rPr lang="fr-FR" sz="1400" dirty="0" err="1"/>
              <a:t>field</a:t>
            </a:r>
            <a:r>
              <a:rPr lang="fr-FR" sz="1400" dirty="0"/>
              <a:t>&gt;</a:t>
            </a:r>
            <a:br>
              <a:rPr lang="fr-FR" sz="1400" dirty="0"/>
            </a:br>
            <a:r>
              <a:rPr lang="fr-FR" sz="1400" dirty="0"/>
              <a:t>        &lt;</a:t>
            </a:r>
            <a:r>
              <a:rPr lang="fr-FR" sz="1400" dirty="0" err="1"/>
              <a:t>field</a:t>
            </a:r>
            <a:r>
              <a:rPr lang="fr-FR" sz="1400" dirty="0"/>
              <a:t> </a:t>
            </a:r>
            <a:r>
              <a:rPr lang="fr-FR" sz="1400" dirty="0" err="1"/>
              <a:t>name</a:t>
            </a:r>
            <a:r>
              <a:rPr lang="fr-FR" sz="1400" dirty="0"/>
              <a:t>="</a:t>
            </a:r>
            <a:r>
              <a:rPr lang="fr-FR" sz="1400" dirty="0" err="1"/>
              <a:t>firstName</a:t>
            </a:r>
            <a:r>
              <a:rPr lang="fr-FR" sz="1400" dirty="0"/>
              <a:t>"&gt;&lt;string&gt;site&lt;/string&gt;&lt;/</a:t>
            </a:r>
            <a:r>
              <a:rPr lang="fr-FR" sz="1400" dirty="0" err="1"/>
              <a:t>field</a:t>
            </a:r>
            <a:r>
              <a:rPr lang="fr-FR" sz="1400" dirty="0"/>
              <a:t>&gt;</a:t>
            </a:r>
            <a:br>
              <a:rPr lang="fr-FR" sz="1400" dirty="0"/>
            </a:br>
            <a:r>
              <a:rPr lang="fr-FR" sz="1400" dirty="0"/>
              <a:t>        &lt;</a:t>
            </a:r>
            <a:r>
              <a:rPr lang="fr-FR" sz="1400" dirty="0" err="1"/>
              <a:t>field</a:t>
            </a:r>
            <a:r>
              <a:rPr lang="fr-FR" sz="1400" dirty="0"/>
              <a:t> </a:t>
            </a:r>
            <a:r>
              <a:rPr lang="fr-FR" sz="1400" dirty="0" err="1"/>
              <a:t>name</a:t>
            </a:r>
            <a:r>
              <a:rPr lang="fr-FR" sz="1400" dirty="0"/>
              <a:t>="</a:t>
            </a:r>
            <a:r>
              <a:rPr lang="fr-FR" sz="1400" dirty="0" err="1"/>
              <a:t>lastName</a:t>
            </a:r>
            <a:r>
              <a:rPr lang="fr-FR" sz="1400" dirty="0"/>
              <a:t>"&gt;&lt;string&gt;site&lt;/string&gt;&lt;/</a:t>
            </a:r>
            <a:r>
              <a:rPr lang="fr-FR" sz="1400" dirty="0" err="1"/>
              <a:t>field</a:t>
            </a:r>
            <a:r>
              <a:rPr lang="fr-FR" sz="1400" dirty="0"/>
              <a:t>&gt;</a:t>
            </a:r>
            <a:br>
              <a:rPr lang="fr-FR" sz="1400" dirty="0"/>
            </a:br>
            <a:r>
              <a:rPr lang="fr-FR" sz="1400" dirty="0"/>
              <a:t>        &lt;</a:t>
            </a:r>
            <a:r>
              <a:rPr lang="fr-FR" sz="1400" dirty="0" err="1"/>
              <a:t>field</a:t>
            </a:r>
            <a:r>
              <a:rPr lang="fr-FR" sz="1400" dirty="0"/>
              <a:t> </a:t>
            </a:r>
            <a:r>
              <a:rPr lang="fr-FR" sz="1400" dirty="0" err="1"/>
              <a:t>name</a:t>
            </a:r>
            <a:r>
              <a:rPr lang="fr-FR" sz="1400" dirty="0"/>
              <a:t>="email"&gt;&lt;string&gt;</a:t>
            </a:r>
            <a:r>
              <a:rPr lang="fr-FR" sz="1400" dirty="0" err="1"/>
              <a:t>exo@localhost</a:t>
            </a:r>
            <a:r>
              <a:rPr lang="fr-FR" sz="1400" dirty="0"/>
              <a:t>&lt;/string&gt;&lt;/</a:t>
            </a:r>
            <a:r>
              <a:rPr lang="fr-FR" sz="1400" dirty="0" err="1"/>
              <a:t>field</a:t>
            </a:r>
            <a:r>
              <a:rPr lang="fr-FR" sz="1400" dirty="0"/>
              <a:t>&gt;</a:t>
            </a:r>
            <a:br>
              <a:rPr lang="fr-FR" sz="1400" dirty="0"/>
            </a:br>
            <a:r>
              <a:rPr lang="fr-FR" sz="1400" dirty="0"/>
              <a:t>        &lt;</a:t>
            </a:r>
            <a:r>
              <a:rPr lang="fr-FR" sz="1400" dirty="0" err="1"/>
              <a:t>field</a:t>
            </a:r>
            <a:r>
              <a:rPr lang="fr-FR" sz="1400" dirty="0"/>
              <a:t> </a:t>
            </a:r>
            <a:r>
              <a:rPr lang="fr-FR" sz="1400" dirty="0" err="1"/>
              <a:t>name</a:t>
            </a:r>
            <a:r>
              <a:rPr lang="fr-FR" sz="1400" dirty="0"/>
              <a:t>="groups"&gt;&lt;string&gt;</a:t>
            </a:r>
            <a:r>
              <a:rPr lang="fr-FR" sz="1400" dirty="0" err="1"/>
              <a:t>member</a:t>
            </a:r>
            <a:r>
              <a:rPr lang="fr-FR" sz="1400" dirty="0"/>
              <a:t>:/user&lt;/string&gt;&lt;/</a:t>
            </a:r>
            <a:r>
              <a:rPr lang="fr-FR" sz="1400" dirty="0" err="1"/>
              <a:t>field</a:t>
            </a:r>
            <a:r>
              <a:rPr lang="fr-FR" sz="1400" dirty="0"/>
              <a:t>&gt;</a:t>
            </a:r>
            <a:br>
              <a:rPr lang="fr-FR" sz="1400" dirty="0"/>
            </a:br>
            <a:r>
              <a:rPr lang="fr-FR" sz="1400" dirty="0"/>
              <a:t>      &lt;/</a:t>
            </a:r>
            <a:r>
              <a:rPr lang="fr-FR" sz="1400" dirty="0" err="1"/>
              <a:t>object</a:t>
            </a:r>
            <a:r>
              <a:rPr lang="fr-FR" sz="1400" dirty="0"/>
              <a:t>&gt;</a:t>
            </a:r>
            <a:br>
              <a:rPr lang="fr-FR" sz="1400" dirty="0"/>
            </a:br>
            <a:r>
              <a:rPr lang="fr-FR" sz="1400" dirty="0"/>
              <a:t>    &lt;/value&gt;</a:t>
            </a:r>
            <a:br>
              <a:rPr lang="fr-FR" sz="1400" dirty="0"/>
            </a:br>
            <a:r>
              <a:rPr lang="fr-FR" sz="1400" dirty="0"/>
              <a:t>    ...</a:t>
            </a:r>
            <a:br>
              <a:rPr lang="fr-FR" sz="1400" dirty="0"/>
            </a:br>
            <a:r>
              <a:rPr lang="fr-FR" sz="1400" dirty="0"/>
              <a:t>  &lt;/collection&gt;</a:t>
            </a:r>
            <a:br>
              <a:rPr lang="fr-FR" sz="1400" dirty="0"/>
            </a:br>
            <a:r>
              <a:rPr lang="fr-FR" sz="1400" dirty="0"/>
              <a:t>&lt;/</a:t>
            </a:r>
            <a:r>
              <a:rPr lang="fr-FR" sz="1400" dirty="0" err="1"/>
              <a:t>field</a:t>
            </a:r>
            <a:r>
              <a:rPr lang="fr-FR" sz="1400" dirty="0"/>
              <a:t>&gt;</a:t>
            </a:r>
          </a:p>
          <a:p>
            <a:pPr marL="0" lvl="1" indent="0">
              <a:lnSpc>
                <a:spcPct val="100000"/>
              </a:lnSpc>
              <a:buNone/>
            </a:pP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9690963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Predefined</a:t>
            </a:r>
            <a:r>
              <a:rPr lang="fr-FR" dirty="0" smtClean="0"/>
              <a:t> User Configuration </a:t>
            </a:r>
            <a:r>
              <a:rPr lang="fr-FR" sz="2400" dirty="0" smtClean="0">
                <a:solidFill>
                  <a:srgbClr val="FF9900"/>
                </a:solidFill>
              </a:rPr>
              <a:t>(</a:t>
            </a:r>
            <a:r>
              <a:rPr lang="fr-FR" sz="2400" dirty="0" err="1" smtClean="0">
                <a:solidFill>
                  <a:srgbClr val="FF9900"/>
                </a:solidFill>
              </a:rPr>
              <a:t>NewUserEventListener</a:t>
            </a:r>
            <a:r>
              <a:rPr lang="fr-FR" sz="2400" dirty="0" smtClean="0">
                <a:solidFill>
                  <a:srgbClr val="FF9900"/>
                </a:solidFill>
              </a:rPr>
              <a:t>)</a:t>
            </a:r>
            <a:endParaRPr lang="fr-FR" sz="2400" dirty="0">
              <a:solidFill>
                <a:srgbClr val="FF9900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115541"/>
            <a:ext cx="10219725" cy="5089000"/>
          </a:xfrm>
        </p:spPr>
        <p:txBody>
          <a:bodyPr rIns="41783" anchor="t"/>
          <a:lstStyle/>
          <a:p>
            <a:pPr marL="0" lvl="1" indent="0">
              <a:lnSpc>
                <a:spcPct val="100000"/>
              </a:lnSpc>
              <a:buNone/>
            </a:pPr>
            <a:r>
              <a:rPr 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component-plugin&gt;</a:t>
            </a:r>
            <a:b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&lt;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fr-FR" sz="1400" dirty="0" err="1">
                <a:solidFill>
                  <a:srgbClr val="FF0000"/>
                </a:solidFill>
              </a:rPr>
              <a:t>new.user.event.listener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b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&lt;set-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method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fr-FR" sz="1400" dirty="0" err="1">
                <a:solidFill>
                  <a:srgbClr val="FF0000"/>
                </a:solidFill>
              </a:rPr>
              <a:t>addListenerPlugin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&lt;/set-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method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b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&lt;type&gt;</a:t>
            </a:r>
            <a:r>
              <a:rPr lang="fr-FR" sz="1400" dirty="0" err="1">
                <a:solidFill>
                  <a:srgbClr val="FF0000"/>
                </a:solidFill>
              </a:rPr>
              <a:t>org.exoplatform.services.organization.impl.NewUserEventListener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&lt;/type&gt;</a:t>
            </a:r>
            <a:b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&lt;description&gt;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this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listener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assign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group and 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to a new 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created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user&lt;/description&gt;</a:t>
            </a:r>
            <a:b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&lt;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init-params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b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&lt;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object-param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b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&lt;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&gt;configuration&lt;/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b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&lt;description&gt;description&lt;/description&gt;</a:t>
            </a:r>
            <a:b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&lt;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type="</a:t>
            </a:r>
            <a:r>
              <a:rPr lang="fr-FR" sz="1400" dirty="0" err="1">
                <a:solidFill>
                  <a:srgbClr val="FF0000"/>
                </a:solidFill>
              </a:rPr>
              <a:t>org.exoplatform.services.organization.impl.NewUserConfig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"&gt;</a:t>
            </a:r>
            <a:b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&lt;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="group"&gt;</a:t>
            </a:r>
            <a:b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  &lt;collection type="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java.util.ArrayList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"&gt;</a:t>
            </a:r>
            <a:b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    &lt;value&gt;</a:t>
            </a:r>
            <a:b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      &lt;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type="</a:t>
            </a:r>
            <a:r>
              <a:rPr lang="fr-FR" sz="1400" dirty="0">
                <a:solidFill>
                  <a:srgbClr val="FF0000"/>
                </a:solidFill>
              </a:rPr>
              <a:t>org.exoplatform.services.organization.impl.NewUserConfig$JoinGroup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"&gt;</a:t>
            </a:r>
            <a:b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        &lt;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groupId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"&gt;&lt;string&gt;</a:t>
            </a:r>
            <a:r>
              <a:rPr lang="fr-FR" sz="1400" dirty="0">
                <a:solidFill>
                  <a:srgbClr val="FF0000"/>
                </a:solidFill>
              </a:rPr>
              <a:t>/user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b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        &lt;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"&gt;&lt;string&gt;</a:t>
            </a:r>
            <a:r>
              <a:rPr lang="fr-FR" sz="1400" dirty="0" err="1">
                <a:solidFill>
                  <a:srgbClr val="FF0000"/>
                </a:solidFill>
              </a:rPr>
              <a:t>member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b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      &lt;/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b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    &lt;/value&gt;               </a:t>
            </a:r>
            <a:b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  &lt;/collection&gt;</a:t>
            </a:r>
            <a:b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&lt;/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b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&lt;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ignoredUser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"&gt;</a:t>
            </a:r>
            <a:b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  &lt;collection type="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java.util.HashSet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"&gt;</a:t>
            </a:r>
            <a:b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    &lt;value&gt;&lt;string</a:t>
            </a:r>
            <a:r>
              <a:rPr 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fr-F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root</a:t>
            </a:r>
            <a:r>
              <a:rPr 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/string&gt;&lt;/value&gt;</a:t>
            </a:r>
            <a:b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  &lt;/collection&gt;</a:t>
            </a:r>
            <a:b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&lt;/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&lt;/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r>
              <a:rPr 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&lt;/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object-param</a:t>
            </a:r>
            <a:r>
              <a:rPr 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&lt;/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init-params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fr-FR" sz="1400" dirty="0"/>
              <a:t/>
            </a:r>
            <a:br>
              <a:rPr lang="fr-FR" sz="1400" dirty="0"/>
            </a:b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6787555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err="1" smtClean="0">
                <a:solidFill>
                  <a:srgbClr val="FFFFFF"/>
                </a:solidFill>
                <a:cs typeface="MS Gothic"/>
              </a:rPr>
              <a:t>Ldap</a:t>
            </a:r>
            <a:r>
              <a:rPr lang="en-GB" sz="4800" dirty="0" smtClean="0">
                <a:solidFill>
                  <a:srgbClr val="FFFFFF"/>
                </a:solidFill>
                <a:cs typeface="MS Gothic"/>
              </a:rPr>
              <a:t> Connection settings</a:t>
            </a:r>
            <a:endParaRPr lang="en-GB" sz="4800" dirty="0">
              <a:solidFill>
                <a:srgbClr val="FFFFFF"/>
              </a:solidFill>
              <a:cs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97948856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Ldap</a:t>
            </a:r>
            <a:r>
              <a:rPr lang="fr-FR" dirty="0" smtClean="0"/>
              <a:t> </a:t>
            </a:r>
            <a:r>
              <a:rPr lang="fr-FR" dirty="0" err="1" smtClean="0"/>
              <a:t>connection</a:t>
            </a:r>
            <a:r>
              <a:rPr lang="fr-FR" dirty="0" smtClean="0"/>
              <a:t> settings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350945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FR" i="0" dirty="0"/>
              <a:t>You </a:t>
            </a:r>
            <a:r>
              <a:rPr lang="fr-FR" i="0" dirty="0" err="1"/>
              <a:t>may</a:t>
            </a:r>
            <a:r>
              <a:rPr lang="fr-FR" i="0" dirty="0"/>
              <a:t> </a:t>
            </a:r>
            <a:r>
              <a:rPr lang="fr-FR" i="0" dirty="0" err="1"/>
              <a:t>decide</a:t>
            </a:r>
            <a:r>
              <a:rPr lang="fr-FR" i="0" dirty="0"/>
              <a:t> </a:t>
            </a:r>
            <a:r>
              <a:rPr lang="fr-FR" i="0" dirty="0" err="1"/>
              <a:t>that</a:t>
            </a:r>
            <a:r>
              <a:rPr lang="fr-FR" i="0" dirty="0"/>
              <a:t> </a:t>
            </a:r>
            <a:r>
              <a:rPr lang="fr-FR" i="0" dirty="0" err="1"/>
              <a:t>you</a:t>
            </a:r>
            <a:r>
              <a:rPr lang="fr-FR" i="0" dirty="0"/>
              <a:t> </a:t>
            </a:r>
            <a:r>
              <a:rPr lang="fr-FR" i="0" dirty="0" err="1"/>
              <a:t>want</a:t>
            </a:r>
            <a:r>
              <a:rPr lang="fr-FR" i="0" dirty="0"/>
              <a:t> </a:t>
            </a:r>
            <a:r>
              <a:rPr lang="fr-FR" i="0" dirty="0" err="1"/>
              <a:t>eXo</a:t>
            </a:r>
            <a:r>
              <a:rPr lang="fr-FR" i="0" dirty="0"/>
              <a:t> </a:t>
            </a:r>
            <a:r>
              <a:rPr lang="fr-FR" i="0" dirty="0" err="1"/>
              <a:t>users</a:t>
            </a:r>
            <a:r>
              <a:rPr lang="fr-FR" i="0" dirty="0"/>
              <a:t> to </a:t>
            </a:r>
            <a:r>
              <a:rPr lang="fr-FR" i="0" dirty="0" err="1"/>
              <a:t>be</a:t>
            </a:r>
            <a:r>
              <a:rPr lang="fr-FR" i="0" dirty="0"/>
              <a:t> </a:t>
            </a:r>
            <a:r>
              <a:rPr lang="fr-FR" i="0" dirty="0" err="1"/>
              <a:t>mapped</a:t>
            </a:r>
            <a:r>
              <a:rPr lang="fr-FR" i="0" dirty="0"/>
              <a:t> to an </a:t>
            </a:r>
            <a:r>
              <a:rPr lang="fr-FR" i="0" dirty="0" err="1"/>
              <a:t>existing</a:t>
            </a:r>
            <a:r>
              <a:rPr lang="fr-FR" i="0" dirty="0"/>
              <a:t> </a:t>
            </a:r>
            <a:r>
              <a:rPr lang="fr-FR" i="0" dirty="0" smtClean="0"/>
              <a:t>directory</a:t>
            </a:r>
            <a:endParaRPr lang="fr-FR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dirty="0" err="1"/>
              <a:t>eXo</a:t>
            </a:r>
            <a:r>
              <a:rPr lang="fr-FR" dirty="0"/>
              <a:t> </a:t>
            </a:r>
            <a:r>
              <a:rPr lang="fr-FR" dirty="0" err="1"/>
              <a:t>provides</a:t>
            </a:r>
            <a:r>
              <a:rPr lang="fr-FR" dirty="0"/>
              <a:t> a flexible </a:t>
            </a:r>
            <a:r>
              <a:rPr lang="fr-FR" dirty="0" err="1"/>
              <a:t>implementation</a:t>
            </a:r>
            <a:r>
              <a:rPr lang="fr-FR" dirty="0"/>
              <a:t> of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OrganizationService</a:t>
            </a:r>
            <a:r>
              <a:rPr lang="fr-FR" dirty="0"/>
              <a:t> on top of </a:t>
            </a:r>
            <a:r>
              <a:rPr lang="fr-FR" dirty="0" smtClean="0"/>
              <a:t>LDAP</a:t>
            </a:r>
          </a:p>
          <a:p>
            <a:pPr marL="265113" lvl="1" indent="-265113">
              <a:lnSpc>
                <a:spcPct val="100000"/>
              </a:lnSpc>
            </a:pP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By default,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store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Model to </a:t>
            </a:r>
            <a:r>
              <a:rPr lang="fr-FR" sz="2400" i="0" dirty="0" smtClean="0">
                <a:solidFill>
                  <a:srgbClr val="404040"/>
                </a:solidFill>
              </a:rPr>
              <a:t>RDBMS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using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Picketlink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configuration)</a:t>
            </a:r>
          </a:p>
          <a:p>
            <a:pPr marL="265113" lvl="1" indent="-265113">
              <a:lnSpc>
                <a:spcPct val="100000"/>
              </a:lnSpc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switch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storage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in 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portal/portal/</a:t>
            </a:r>
            <a:r>
              <a:rPr lang="fr-FR" sz="2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conf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configuration.xml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replace:</a:t>
            </a:r>
          </a:p>
          <a:p>
            <a:pPr marL="3175" indent="0">
              <a:buNone/>
            </a:pP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&gt;portal/portal/</a:t>
            </a:r>
            <a:r>
              <a:rPr lang="fr-FR" sz="2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conf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idm-</a:t>
            </a:r>
            <a:r>
              <a:rPr lang="fr-FR" sz="2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configuration.xml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&lt;/import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marL="3175" indent="0">
              <a:buNone/>
            </a:pP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endParaRPr lang="fr-FR" sz="22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portal/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portal/</a:t>
            </a:r>
            <a:r>
              <a:rPr lang="fr-FR" sz="2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conf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ldap-configuration.xml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&lt;/import&gt;</a:t>
            </a:r>
          </a:p>
          <a:p>
            <a:pPr marL="3175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28838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Ldap</a:t>
            </a:r>
            <a:r>
              <a:rPr lang="fr-FR" dirty="0" smtClean="0"/>
              <a:t> </a:t>
            </a:r>
            <a:r>
              <a:rPr lang="fr-FR" dirty="0" err="1" smtClean="0"/>
              <a:t>connection</a:t>
            </a:r>
            <a:r>
              <a:rPr lang="fr-FR" dirty="0" smtClean="0"/>
              <a:t> settings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043533"/>
            <a:ext cx="10219725" cy="538122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FR" i="0" dirty="0" smtClean="0"/>
              <a:t>Start </a:t>
            </a:r>
            <a:r>
              <a:rPr lang="fr-FR" i="0" dirty="0"/>
              <a:t>by </a:t>
            </a:r>
            <a:r>
              <a:rPr lang="fr-FR" i="0" dirty="0" err="1"/>
              <a:t>connection</a:t>
            </a:r>
            <a:r>
              <a:rPr lang="fr-FR" i="0" dirty="0"/>
              <a:t> settings </a:t>
            </a:r>
            <a:r>
              <a:rPr lang="fr-FR" i="0" dirty="0" err="1"/>
              <a:t>which</a:t>
            </a:r>
            <a:r>
              <a:rPr lang="fr-FR" i="0" dirty="0"/>
              <a:t> </a:t>
            </a:r>
            <a:r>
              <a:rPr lang="fr-FR" i="0" dirty="0" err="1"/>
              <a:t>will</a:t>
            </a:r>
            <a:r>
              <a:rPr lang="fr-FR" i="0" dirty="0"/>
              <a:t> tell </a:t>
            </a:r>
            <a:r>
              <a:rPr lang="fr-FR" i="0" dirty="0" err="1"/>
              <a:t>eXo</a:t>
            </a:r>
            <a:r>
              <a:rPr lang="fr-FR" i="0" dirty="0"/>
              <a:t> how to </a:t>
            </a:r>
            <a:r>
              <a:rPr lang="fr-FR" i="0" dirty="0" err="1"/>
              <a:t>connect</a:t>
            </a:r>
            <a:r>
              <a:rPr lang="fr-FR" i="0" dirty="0"/>
              <a:t> to </a:t>
            </a:r>
            <a:r>
              <a:rPr lang="fr-FR" i="0" dirty="0" err="1"/>
              <a:t>your</a:t>
            </a:r>
            <a:r>
              <a:rPr lang="fr-FR" i="0" dirty="0"/>
              <a:t> directory </a:t>
            </a:r>
            <a:r>
              <a:rPr lang="fr-FR" i="0" dirty="0" smtClean="0"/>
              <a:t>server </a:t>
            </a:r>
          </a:p>
          <a:p>
            <a:pPr marL="265113" lvl="1" indent="-265113">
              <a:lnSpc>
                <a:spcPct val="100000"/>
              </a:lnSpc>
            </a:pPr>
            <a:r>
              <a:rPr lang="fr-FR" i="0" dirty="0" err="1"/>
              <a:t>l</a:t>
            </a:r>
            <a:r>
              <a:rPr lang="fr-FR" i="0" dirty="0" err="1" smtClean="0"/>
              <a:t>dap</a:t>
            </a:r>
            <a:r>
              <a:rPr lang="fr-FR" i="0" dirty="0" smtClean="0"/>
              <a:t> configuration file : 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fr-FR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portal</a:t>
            </a: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/portal/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conf</a:t>
            </a: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/exo/</a:t>
            </a:r>
            <a:r>
              <a:rPr lang="fr-FR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fr-FR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configuration.xml</a:t>
            </a:r>
            <a:endParaRPr lang="fr-FR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/>
              <a:t>&lt;component&gt; </a:t>
            </a:r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 err="1"/>
              <a:t>key</a:t>
            </a:r>
            <a:r>
              <a:rPr lang="fr-FR" sz="1200" b="0" i="0" dirty="0"/>
              <a:t>&gt;</a:t>
            </a:r>
            <a:r>
              <a:rPr lang="fr-FR" sz="1200" b="0" i="0" dirty="0" err="1"/>
              <a:t>org.exoplatform.services.ldap.LDAPService</a:t>
            </a:r>
            <a:r>
              <a:rPr lang="fr-FR" sz="1200" b="0" i="0" dirty="0"/>
              <a:t>&lt;/</a:t>
            </a:r>
            <a:r>
              <a:rPr lang="fr-FR" sz="1200" b="0" i="0" dirty="0" err="1"/>
              <a:t>key</a:t>
            </a:r>
            <a:r>
              <a:rPr lang="fr-FR" sz="1200" b="0" i="0" dirty="0"/>
              <a:t>&gt; </a:t>
            </a:r>
            <a:endParaRPr lang="fr-FR" sz="1200" b="0" i="0" dirty="0" smtClean="0"/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/>
              <a:t>type&gt;</a:t>
            </a:r>
            <a:r>
              <a:rPr lang="fr-FR" sz="1200" b="0" i="0" dirty="0" err="1"/>
              <a:t>org.exoplatform.services.ldap.impl.LDAPServiceImpl</a:t>
            </a:r>
            <a:r>
              <a:rPr lang="fr-FR" sz="1200" b="0" i="0" dirty="0"/>
              <a:t>&lt;/type&gt; </a:t>
            </a:r>
            <a:endParaRPr lang="fr-FR" sz="1200" b="0" i="0" dirty="0" smtClean="0"/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 err="1"/>
              <a:t>init-params</a:t>
            </a:r>
            <a:r>
              <a:rPr lang="fr-FR" sz="1200" b="0" i="0" dirty="0"/>
              <a:t>&gt; </a:t>
            </a:r>
            <a:endParaRPr lang="fr-FR" sz="1200" b="0" i="0" dirty="0" smtClean="0"/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 err="1"/>
              <a:t>object-param</a:t>
            </a:r>
            <a:r>
              <a:rPr lang="fr-FR" sz="1200" b="0" i="0" dirty="0"/>
              <a:t>&gt; </a:t>
            </a:r>
            <a:endParaRPr lang="fr-FR" sz="1200" b="0" i="0" dirty="0" smtClean="0"/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 err="1"/>
              <a:t>name</a:t>
            </a:r>
            <a:r>
              <a:rPr lang="fr-FR" sz="1200" b="0" i="0" dirty="0"/>
              <a:t>&gt;</a:t>
            </a:r>
            <a:r>
              <a:rPr lang="fr-FR" sz="1200" b="0" i="0" dirty="0" err="1"/>
              <a:t>ldap.config</a:t>
            </a:r>
            <a:r>
              <a:rPr lang="fr-FR" sz="1200" b="0" i="0" dirty="0"/>
              <a:t>&lt;/</a:t>
            </a:r>
            <a:r>
              <a:rPr lang="fr-FR" sz="1200" b="0" i="0" dirty="0" err="1"/>
              <a:t>name</a:t>
            </a:r>
            <a:r>
              <a:rPr lang="fr-FR" sz="1200" b="0" i="0" dirty="0"/>
              <a:t>&gt; </a:t>
            </a:r>
            <a:endParaRPr lang="fr-FR" sz="1200" b="0" i="0" dirty="0" smtClean="0"/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/>
              <a:t>description&gt;Default </a:t>
            </a:r>
            <a:r>
              <a:rPr lang="fr-FR" sz="1200" b="0" i="0" dirty="0" err="1"/>
              <a:t>ldap</a:t>
            </a:r>
            <a:r>
              <a:rPr lang="fr-FR" sz="1200" b="0" i="0" dirty="0"/>
              <a:t> config&lt;/description&gt; </a:t>
            </a:r>
            <a:endParaRPr lang="fr-FR" sz="1200" b="0" i="0" dirty="0" smtClean="0"/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 err="1"/>
              <a:t>object</a:t>
            </a:r>
            <a:r>
              <a:rPr lang="fr-FR" sz="1200" b="0" i="0" dirty="0"/>
              <a:t> type="</a:t>
            </a:r>
            <a:r>
              <a:rPr lang="fr-FR" sz="1200" b="0" i="0" dirty="0" err="1"/>
              <a:t>org.exoplatform.services.ldap.impl.LDAPConnectionConfig</a:t>
            </a:r>
            <a:r>
              <a:rPr lang="fr-FR" sz="1200" b="0" i="0" dirty="0"/>
              <a:t>"&gt; </a:t>
            </a:r>
            <a:endParaRPr lang="fr-FR" sz="1200" b="0" i="0" dirty="0" smtClean="0"/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 err="1"/>
              <a:t>field</a:t>
            </a:r>
            <a:r>
              <a:rPr lang="fr-FR" sz="1200" b="0" i="0" dirty="0"/>
              <a:t> </a:t>
            </a:r>
            <a:r>
              <a:rPr lang="fr-FR" sz="1200" b="0" i="0" dirty="0" err="1"/>
              <a:t>name</a:t>
            </a:r>
            <a:r>
              <a:rPr lang="fr-FR" sz="1200" b="0" i="0" dirty="0"/>
              <a:t>="</a:t>
            </a:r>
            <a:r>
              <a:rPr lang="fr-FR" sz="1200" b="0" i="0" dirty="0" err="1"/>
              <a:t>providerURL</a:t>
            </a:r>
            <a:r>
              <a:rPr lang="fr-FR" sz="1200" b="0" i="0" dirty="0"/>
              <a:t>"&gt;&lt;string&gt;</a:t>
            </a:r>
            <a:r>
              <a:rPr lang="fr-FR" sz="1200" b="0" i="0" dirty="0" err="1"/>
              <a:t>ldap</a:t>
            </a:r>
            <a:r>
              <a:rPr lang="fr-FR" sz="1200" b="0" i="0" dirty="0"/>
              <a:t>://127.0.0.1:389,10.0.0.1:389&lt;/string&gt;&lt;/</a:t>
            </a:r>
            <a:r>
              <a:rPr lang="fr-FR" sz="1200" b="0" i="0" dirty="0" err="1"/>
              <a:t>field</a:t>
            </a:r>
            <a:r>
              <a:rPr lang="fr-FR" sz="1200" b="0" i="0" dirty="0"/>
              <a:t>&gt; </a:t>
            </a:r>
            <a:endParaRPr lang="fr-FR" sz="1200" b="0" i="0" dirty="0" smtClean="0"/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 err="1"/>
              <a:t>field</a:t>
            </a:r>
            <a:r>
              <a:rPr lang="fr-FR" sz="1200" b="0" i="0" dirty="0"/>
              <a:t> </a:t>
            </a:r>
            <a:r>
              <a:rPr lang="fr-FR" sz="1200" b="0" i="0" dirty="0" err="1"/>
              <a:t>name</a:t>
            </a:r>
            <a:r>
              <a:rPr lang="fr-FR" sz="1200" b="0" i="0" dirty="0"/>
              <a:t>="</a:t>
            </a:r>
            <a:r>
              <a:rPr lang="fr-FR" sz="1200" b="0" i="0" dirty="0" err="1"/>
              <a:t>rootdn</a:t>
            </a:r>
            <a:r>
              <a:rPr lang="fr-FR" sz="1200" b="0" i="0" dirty="0"/>
              <a:t>"&gt;&lt;string&gt;CN=</a:t>
            </a:r>
            <a:r>
              <a:rPr lang="fr-FR" sz="1200" b="0" i="0" dirty="0" err="1"/>
              <a:t>Manager,DC</a:t>
            </a:r>
            <a:r>
              <a:rPr lang="fr-FR" sz="1200" b="0" i="0" dirty="0"/>
              <a:t>=</a:t>
            </a:r>
            <a:r>
              <a:rPr lang="fr-FR" sz="1200" b="0" i="0" dirty="0" err="1"/>
              <a:t>exoplatform,DC</a:t>
            </a:r>
            <a:r>
              <a:rPr lang="fr-FR" sz="1200" b="0" i="0" dirty="0"/>
              <a:t>=</a:t>
            </a:r>
            <a:r>
              <a:rPr lang="fr-FR" sz="1200" b="0" i="0" dirty="0" err="1"/>
              <a:t>org</a:t>
            </a:r>
            <a:r>
              <a:rPr lang="fr-FR" sz="1200" b="0" i="0" dirty="0"/>
              <a:t>&lt;/string&gt;&lt;/</a:t>
            </a:r>
            <a:r>
              <a:rPr lang="fr-FR" sz="1200" b="0" i="0" dirty="0" err="1"/>
              <a:t>field</a:t>
            </a:r>
            <a:r>
              <a:rPr lang="fr-FR" sz="1200" b="0" i="0" dirty="0"/>
              <a:t>&gt; </a:t>
            </a:r>
            <a:endParaRPr lang="fr-FR" sz="1200" b="0" i="0" dirty="0" smtClean="0"/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 err="1"/>
              <a:t>field</a:t>
            </a:r>
            <a:r>
              <a:rPr lang="fr-FR" sz="1200" b="0" i="0" dirty="0"/>
              <a:t> </a:t>
            </a:r>
            <a:r>
              <a:rPr lang="fr-FR" sz="1200" b="0" i="0" dirty="0" err="1"/>
              <a:t>name</a:t>
            </a:r>
            <a:r>
              <a:rPr lang="fr-FR" sz="1200" b="0" i="0" dirty="0"/>
              <a:t>="</a:t>
            </a:r>
            <a:r>
              <a:rPr lang="fr-FR" sz="1200" b="0" i="0" dirty="0" err="1"/>
              <a:t>password</a:t>
            </a:r>
            <a:r>
              <a:rPr lang="fr-FR" sz="1200" b="0" i="0" dirty="0"/>
              <a:t>"&gt;&lt;string&gt;secret&lt;/string&gt;&lt;/</a:t>
            </a:r>
            <a:r>
              <a:rPr lang="fr-FR" sz="1200" b="0" i="0" dirty="0" err="1"/>
              <a:t>field</a:t>
            </a:r>
            <a:r>
              <a:rPr lang="fr-FR" sz="1200" b="0" i="0" dirty="0"/>
              <a:t>&gt; </a:t>
            </a:r>
            <a:endParaRPr lang="fr-FR" sz="1200" b="0" i="0" dirty="0" smtClean="0"/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 err="1"/>
              <a:t>field</a:t>
            </a:r>
            <a:r>
              <a:rPr lang="fr-FR" sz="1200" b="0" i="0" dirty="0"/>
              <a:t> </a:t>
            </a:r>
            <a:r>
              <a:rPr lang="fr-FR" sz="1200" b="0" i="0" dirty="0" err="1"/>
              <a:t>name</a:t>
            </a:r>
            <a:r>
              <a:rPr lang="fr-FR" sz="1200" b="0" i="0" dirty="0"/>
              <a:t>="version"&gt;&lt;string&gt;3&lt;/string&gt;&lt;/</a:t>
            </a:r>
            <a:r>
              <a:rPr lang="fr-FR" sz="1200" b="0" i="0" dirty="0" err="1"/>
              <a:t>field</a:t>
            </a:r>
            <a:r>
              <a:rPr lang="fr-FR" sz="1200" b="0" i="0" dirty="0"/>
              <a:t>&gt; </a:t>
            </a:r>
            <a:endParaRPr lang="fr-FR" sz="1200" b="0" i="0" dirty="0" smtClean="0"/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 err="1"/>
              <a:t>field</a:t>
            </a:r>
            <a:r>
              <a:rPr lang="fr-FR" sz="1200" b="0" i="0" dirty="0"/>
              <a:t> </a:t>
            </a:r>
            <a:r>
              <a:rPr lang="fr-FR" sz="1200" b="0" i="0" dirty="0" err="1"/>
              <a:t>name</a:t>
            </a:r>
            <a:r>
              <a:rPr lang="fr-FR" sz="1200" b="0" i="0" dirty="0"/>
              <a:t>="</a:t>
            </a:r>
            <a:r>
              <a:rPr lang="fr-FR" sz="1200" b="0" i="0" dirty="0" err="1"/>
              <a:t>referralMode</a:t>
            </a:r>
            <a:r>
              <a:rPr lang="fr-FR" sz="1200" b="0" i="0" dirty="0"/>
              <a:t>"&gt;&lt;string&gt;</a:t>
            </a:r>
            <a:r>
              <a:rPr lang="fr-FR" sz="1200" b="0" i="0" dirty="0" err="1"/>
              <a:t>follow</a:t>
            </a:r>
            <a:r>
              <a:rPr lang="fr-FR" sz="1200" b="0" i="0" dirty="0"/>
              <a:t>&lt;/string&gt;&lt;/</a:t>
            </a:r>
            <a:r>
              <a:rPr lang="fr-FR" sz="1200" b="0" i="0" dirty="0" err="1"/>
              <a:t>field</a:t>
            </a:r>
            <a:r>
              <a:rPr lang="fr-FR" sz="1200" b="0" i="0" dirty="0"/>
              <a:t>&gt; </a:t>
            </a:r>
            <a:r>
              <a:rPr lang="fr-FR" sz="1200" b="0" i="0" dirty="0" smtClean="0"/>
              <a:t>	&lt;!– </a:t>
            </a:r>
            <a:r>
              <a:rPr lang="fr-FR" sz="1200" b="0" i="0" dirty="0" err="1" smtClean="0"/>
              <a:t>fallow</a:t>
            </a:r>
            <a:r>
              <a:rPr lang="fr-FR" sz="1200" b="0" i="0" dirty="0" smtClean="0"/>
              <a:t>, ignore, </a:t>
            </a:r>
            <a:r>
              <a:rPr lang="fr-FR" sz="1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throw</a:t>
            </a:r>
            <a:r>
              <a:rPr lang="fr-FR" sz="1200" b="0" i="0" dirty="0" smtClean="0"/>
              <a:t> </a:t>
            </a:r>
            <a:r>
              <a:rPr lang="fr-FR" sz="1200" b="0" i="0" dirty="0" smtClean="0">
                <a:sym typeface="Wingdings"/>
              </a:rPr>
              <a:t></a:t>
            </a:r>
            <a:endParaRPr lang="fr-FR" sz="1200" b="0" i="0" dirty="0" smtClean="0"/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 err="1" smtClean="0"/>
              <a:t>field</a:t>
            </a:r>
            <a:r>
              <a:rPr lang="fr-FR" sz="1200" b="0" i="0" dirty="0" smtClean="0"/>
              <a:t> </a:t>
            </a:r>
            <a:r>
              <a:rPr lang="fr-FR" sz="1200" b="0" i="0" dirty="0" err="1"/>
              <a:t>name</a:t>
            </a:r>
            <a:r>
              <a:rPr lang="fr-FR" sz="1200" b="0" i="0" dirty="0"/>
              <a:t>="</a:t>
            </a:r>
            <a:r>
              <a:rPr lang="fr-FR" sz="1200" b="0" i="0" dirty="0" err="1"/>
              <a:t>serverName</a:t>
            </a:r>
            <a:r>
              <a:rPr lang="fr-FR" sz="1200" b="0" i="0" dirty="0"/>
              <a:t>"&gt;&lt;string</a:t>
            </a:r>
            <a:r>
              <a:rPr lang="fr-FR" sz="1200" b="0" i="0" dirty="0" smtClean="0"/>
              <a:t>&gt;default&lt;</a:t>
            </a:r>
            <a:r>
              <a:rPr lang="fr-FR" sz="1200" b="0" i="0" dirty="0"/>
              <a:t>/string&gt;&lt;/</a:t>
            </a:r>
            <a:r>
              <a:rPr lang="fr-FR" sz="1200" b="0" i="0" dirty="0" err="1" smtClean="0"/>
              <a:t>field</a:t>
            </a:r>
            <a:r>
              <a:rPr lang="fr-FR" sz="1200" b="0" i="0" dirty="0" smtClean="0"/>
              <a:t>&gt;   &lt;!– </a:t>
            </a:r>
            <a:r>
              <a:rPr lang="is-IS" sz="1200" b="0" i="0" dirty="0" smtClean="0"/>
              <a:t>default, active.directory,open.ldap</a:t>
            </a:r>
            <a:r>
              <a:rPr lang="is-IS" sz="1200" b="0" i="0" dirty="0"/>
              <a:t>, </a:t>
            </a:r>
            <a:r>
              <a:rPr lang="is-IS" sz="1200" b="0" i="0" dirty="0" smtClean="0"/>
              <a:t>netscape.directory,redhat.directory</a:t>
            </a:r>
            <a:r>
              <a:rPr lang="is-IS" sz="1200" b="0" i="0" dirty="0"/>
              <a:t>;</a:t>
            </a:r>
            <a:r>
              <a:rPr lang="fr-FR" sz="1200" b="0" i="0" dirty="0" smtClean="0"/>
              <a:t> --&gt;</a:t>
            </a:r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/>
              <a:t>/</a:t>
            </a:r>
            <a:r>
              <a:rPr lang="fr-FR" sz="1200" b="0" i="0" dirty="0" err="1"/>
              <a:t>object</a:t>
            </a:r>
            <a:r>
              <a:rPr lang="fr-FR" sz="1200" b="0" i="0" dirty="0"/>
              <a:t>&gt; </a:t>
            </a:r>
            <a:endParaRPr lang="fr-FR" sz="1200" b="0" i="0" dirty="0" smtClean="0"/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/>
              <a:t>/</a:t>
            </a:r>
            <a:r>
              <a:rPr lang="fr-FR" sz="1200" b="0" i="0" dirty="0" err="1"/>
              <a:t>object-param</a:t>
            </a:r>
            <a:r>
              <a:rPr lang="fr-FR" sz="1200" b="0" i="0" dirty="0"/>
              <a:t>&gt; </a:t>
            </a:r>
            <a:endParaRPr lang="fr-FR" sz="1200" b="0" i="0" dirty="0" smtClean="0"/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/>
              <a:t>/</a:t>
            </a:r>
            <a:r>
              <a:rPr lang="fr-FR" sz="1200" b="0" i="0" dirty="0" err="1"/>
              <a:t>init-params</a:t>
            </a:r>
            <a:r>
              <a:rPr lang="fr-FR" sz="1200" b="0" i="0" dirty="0"/>
              <a:t>&gt; </a:t>
            </a:r>
            <a:endParaRPr lang="fr-FR" sz="1200" b="0" i="0" dirty="0" smtClean="0"/>
          </a:p>
          <a:p>
            <a:pPr marL="0" lvl="1" indent="0">
              <a:lnSpc>
                <a:spcPct val="100000"/>
              </a:lnSpc>
              <a:spcAft>
                <a:spcPts val="225"/>
              </a:spcAft>
              <a:buNone/>
            </a:pPr>
            <a:r>
              <a:rPr lang="fr-FR" sz="1200" b="0" i="0" dirty="0" smtClean="0"/>
              <a:t>&lt;</a:t>
            </a:r>
            <a:r>
              <a:rPr lang="fr-FR" sz="1200" b="0" i="0" dirty="0"/>
              <a:t>/component&gt;</a:t>
            </a:r>
            <a:endParaRPr lang="fr-FR" sz="1200" b="0" i="0" dirty="0" smtClean="0"/>
          </a:p>
          <a:p>
            <a:pPr marL="265113" lvl="1" indent="-265113">
              <a:lnSpc>
                <a:spcPct val="100000"/>
              </a:lnSpc>
            </a:pPr>
            <a:endParaRPr lang="fr-FR" sz="1200" b="0" i="0" dirty="0" smtClean="0"/>
          </a:p>
          <a:p>
            <a:pPr marL="265113" lvl="1" indent="-265113">
              <a:lnSpc>
                <a:spcPct val="100000"/>
              </a:lnSpc>
            </a:pPr>
            <a:endParaRPr lang="fr-FR" sz="1200" b="0" i="0" dirty="0"/>
          </a:p>
          <a:p>
            <a:pPr marL="265113" lvl="1" indent="-265113">
              <a:lnSpc>
                <a:spcPct val="100000"/>
              </a:lnSpc>
            </a:pPr>
            <a:endParaRPr lang="fr-FR" sz="1200" b="0" i="0" dirty="0" smtClean="0"/>
          </a:p>
        </p:txBody>
      </p:sp>
    </p:spTree>
    <p:extLst>
      <p:ext uri="{BB962C8B-B14F-4D97-AF65-F5344CB8AC3E}">
        <p14:creationId xmlns:p14="http://schemas.microsoft.com/office/powerpoint/2010/main" val="109155611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Ldap</a:t>
            </a:r>
            <a:r>
              <a:rPr lang="fr-FR" dirty="0" smtClean="0"/>
              <a:t> </a:t>
            </a:r>
            <a:r>
              <a:rPr lang="fr-FR" dirty="0" err="1" smtClean="0"/>
              <a:t>connection</a:t>
            </a:r>
            <a:r>
              <a:rPr lang="fr-FR" dirty="0" smtClean="0"/>
              <a:t> settings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350945"/>
            <a:ext cx="10219725" cy="538122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  <a:spcAft>
                <a:spcPts val="825"/>
              </a:spcAft>
            </a:pP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providerURL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LDAP server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URL.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multiple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servers, use comma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separated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list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host:port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(Ex.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://127.0.0.1:389,10.0.0.1:389)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65113" lvl="1" indent="-265113">
              <a:lnSpc>
                <a:spcPct val="100000"/>
              </a:lnSpc>
            </a:pP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rootdn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user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that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will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by the service to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authenticate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 the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server.</a:t>
            </a:r>
            <a:endParaRPr lang="fr-FR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password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password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user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rootdn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fr-FR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authenticationType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type of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authentication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one of none, simple,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strong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Default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simple.</a:t>
            </a:r>
          </a:p>
          <a:p>
            <a:pPr marL="265113" lvl="1" indent="-265113">
              <a:lnSpc>
                <a:spcPct val="100000"/>
              </a:lnSpc>
            </a:pP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version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LDAP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protocol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version.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 to 3 if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your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server supports LDAP V3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65113" lvl="1" indent="-265113">
              <a:lnSpc>
                <a:spcPct val="100000"/>
              </a:lnSpc>
            </a:pP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referalMode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one of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follow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ignore,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throw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fr-FR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serverName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you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will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set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this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active.directory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order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work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Active Directory servers.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Any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other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value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will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ignore and the service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will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act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on a standard LDAP.</a:t>
            </a:r>
          </a:p>
          <a:p>
            <a:pPr marL="265113" lvl="1" indent="-265113">
              <a:lnSpc>
                <a:spcPct val="100000"/>
              </a:lnSpc>
            </a:pPr>
            <a:endParaRPr lang="fr-FR" b="0" i="0" dirty="0" smtClean="0"/>
          </a:p>
        </p:txBody>
      </p:sp>
    </p:spTree>
    <p:extLst>
      <p:ext uri="{BB962C8B-B14F-4D97-AF65-F5344CB8AC3E}">
        <p14:creationId xmlns:p14="http://schemas.microsoft.com/office/powerpoint/2010/main" val="6115916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  <a:cs typeface="MS Gothic"/>
              </a:rPr>
              <a:t>Organization Service Configuration</a:t>
            </a:r>
            <a:endParaRPr lang="en-GB" sz="4800" dirty="0">
              <a:solidFill>
                <a:srgbClr val="FFFFFF"/>
              </a:solidFill>
              <a:cs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645562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Organization</a:t>
            </a:r>
            <a:r>
              <a:rPr lang="fr-FR" dirty="0" smtClean="0"/>
              <a:t> Service Configuration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02" y="1625165"/>
            <a:ext cx="7272808" cy="5179008"/>
          </a:xfrm>
          <a:prstGeom prst="rect">
            <a:avLst/>
          </a:prstGeom>
        </p:spPr>
      </p:pic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043533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FR" i="0" dirty="0" err="1" smtClean="0"/>
              <a:t>Need</a:t>
            </a:r>
            <a:r>
              <a:rPr lang="fr-FR" i="0" dirty="0" smtClean="0"/>
              <a:t> to configure </a:t>
            </a:r>
            <a:r>
              <a:rPr lang="fr-FR" i="0" dirty="0" err="1" smtClean="0"/>
              <a:t>OrganizationService</a:t>
            </a:r>
            <a:r>
              <a:rPr lang="fr-FR" i="0" dirty="0" smtClean="0"/>
              <a:t> </a:t>
            </a:r>
            <a:r>
              <a:rPr lang="fr-FR" i="0" dirty="0"/>
              <a:t>to tell </a:t>
            </a:r>
            <a:r>
              <a:rPr lang="fr-FR" i="0" dirty="0" err="1"/>
              <a:t>him</a:t>
            </a:r>
            <a:r>
              <a:rPr lang="fr-FR" i="0" dirty="0"/>
              <a:t> how the directory </a:t>
            </a:r>
            <a:r>
              <a:rPr lang="fr-FR" i="0" dirty="0" err="1"/>
              <a:t>is</a:t>
            </a:r>
            <a:r>
              <a:rPr lang="fr-FR" i="0" dirty="0"/>
              <a:t> </a:t>
            </a:r>
            <a:r>
              <a:rPr lang="fr-FR" i="0" dirty="0" err="1"/>
              <a:t>structured</a:t>
            </a:r>
            <a:r>
              <a:rPr lang="fr-FR" i="0" dirty="0"/>
              <a:t> and how to </a:t>
            </a:r>
            <a:r>
              <a:rPr lang="fr-FR" i="0" dirty="0" err="1"/>
              <a:t>interact</a:t>
            </a:r>
            <a:r>
              <a:rPr lang="fr-FR" i="0" dirty="0"/>
              <a:t> </a:t>
            </a:r>
            <a:r>
              <a:rPr lang="fr-FR" i="0" dirty="0" err="1" smtClean="0"/>
              <a:t>with</a:t>
            </a:r>
            <a:r>
              <a:rPr lang="fr-FR" i="0" dirty="0" smtClean="0"/>
              <a:t>.</a:t>
            </a:r>
          </a:p>
          <a:p>
            <a:pPr marL="265113" lvl="1" indent="-265113">
              <a:lnSpc>
                <a:spcPct val="100000"/>
              </a:lnSpc>
            </a:pPr>
            <a:endParaRPr lang="fr-FR" i="0" dirty="0"/>
          </a:p>
        </p:txBody>
      </p:sp>
    </p:spTree>
    <p:extLst>
      <p:ext uri="{BB962C8B-B14F-4D97-AF65-F5344CB8AC3E}">
        <p14:creationId xmlns:p14="http://schemas.microsoft.com/office/powerpoint/2010/main" val="4146163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Organization</a:t>
            </a:r>
            <a:r>
              <a:rPr lang="fr-FR" dirty="0" smtClean="0"/>
              <a:t> Service Configuration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043533"/>
            <a:ext cx="10219725" cy="5089000"/>
          </a:xfrm>
        </p:spPr>
        <p:txBody>
          <a:bodyPr rIns="41783" anchor="t"/>
          <a:lstStyle/>
          <a:p>
            <a:pPr marL="258763" lvl="1" indent="-255588">
              <a:lnSpc>
                <a:spcPct val="67000"/>
              </a:lnSpc>
              <a:buClr>
                <a:srgbClr val="FF9900"/>
              </a:buClr>
              <a:buFont typeface="Lucida Grande"/>
              <a:buChar char="»"/>
            </a:pPr>
            <a:r>
              <a:rPr lang="fr-FR" i="0" dirty="0"/>
              <a:t>Configuration file : </a:t>
            </a: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portal/portal/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conf</a:t>
            </a: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/exo/</a:t>
            </a:r>
            <a:r>
              <a:rPr lang="fr-FR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-configuration.xml</a:t>
            </a:r>
            <a:endParaRPr lang="fr-FR" b="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Clr>
                <a:srgbClr val="FF9900"/>
              </a:buClr>
              <a:buSzPct val="120000"/>
              <a:buNone/>
            </a:pPr>
            <a:endParaRPr lang="fr-FR" sz="2200" i="0" dirty="0" smtClean="0"/>
          </a:p>
          <a:p>
            <a:pPr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 smtClean="0">
                <a:solidFill>
                  <a:srgbClr val="404040"/>
                </a:solidFill>
              </a:rPr>
              <a:t>ldap.attribute.mapping</a:t>
            </a:r>
            <a:r>
              <a:rPr lang="fr-FR" sz="2200" i="0" dirty="0" smtClean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maps</a:t>
            </a:r>
            <a:r>
              <a:rPr lang="fr-FR" sz="2200" i="0" dirty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your</a:t>
            </a:r>
            <a:r>
              <a:rPr lang="fr-FR" sz="2200" i="0" dirty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ldap</a:t>
            </a:r>
            <a:r>
              <a:rPr lang="fr-FR" sz="2200" i="0" dirty="0">
                <a:solidFill>
                  <a:srgbClr val="404040"/>
                </a:solidFill>
              </a:rPr>
              <a:t> to </a:t>
            </a:r>
            <a:r>
              <a:rPr lang="fr-FR" sz="2200" i="0" dirty="0" err="1">
                <a:solidFill>
                  <a:srgbClr val="404040"/>
                </a:solidFill>
              </a:rPr>
              <a:t>eXo</a:t>
            </a:r>
            <a:r>
              <a:rPr lang="fr-FR" sz="2200" i="0" dirty="0">
                <a:solidFill>
                  <a:srgbClr val="404040"/>
                </a:solidFill>
              </a:rPr>
              <a:t>. </a:t>
            </a:r>
            <a:endParaRPr lang="fr-FR" sz="2200" i="0" dirty="0" smtClean="0">
              <a:solidFill>
                <a:srgbClr val="404040"/>
              </a:solidFill>
            </a:endParaRPr>
          </a:p>
          <a:p>
            <a:pPr marL="3175" indent="0">
              <a:buClr>
                <a:srgbClr val="FF9900"/>
              </a:buClr>
              <a:buSzPct val="120000"/>
              <a:buNone/>
            </a:pPr>
            <a:endParaRPr lang="fr-FR" sz="2200" i="0" dirty="0">
              <a:solidFill>
                <a:srgbClr val="404040"/>
              </a:solidFill>
            </a:endParaRPr>
          </a:p>
          <a:p>
            <a:pPr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>
                <a:solidFill>
                  <a:srgbClr val="404040"/>
                </a:solidFill>
              </a:rPr>
              <a:t>T</a:t>
            </a:r>
            <a:r>
              <a:rPr lang="fr-FR" sz="2200" i="0" dirty="0" err="1" smtClean="0">
                <a:solidFill>
                  <a:srgbClr val="404040"/>
                </a:solidFill>
              </a:rPr>
              <a:t>wo</a:t>
            </a:r>
            <a:r>
              <a:rPr lang="fr-FR" sz="2200" i="0" dirty="0" smtClean="0">
                <a:solidFill>
                  <a:srgbClr val="404040"/>
                </a:solidFill>
              </a:rPr>
              <a:t> </a:t>
            </a:r>
            <a:r>
              <a:rPr lang="fr-FR" sz="2200" i="0" dirty="0">
                <a:solidFill>
                  <a:srgbClr val="404040"/>
                </a:solidFill>
              </a:rPr>
              <a:t>main </a:t>
            </a:r>
            <a:r>
              <a:rPr lang="fr-FR" sz="2200" i="0" dirty="0" err="1">
                <a:solidFill>
                  <a:srgbClr val="404040"/>
                </a:solidFill>
              </a:rPr>
              <a:t>parameters</a:t>
            </a:r>
            <a:r>
              <a:rPr lang="fr-FR" sz="2200" i="0" dirty="0">
                <a:solidFill>
                  <a:srgbClr val="404040"/>
                </a:solidFill>
              </a:rPr>
              <a:t> to configure in </a:t>
            </a:r>
            <a:r>
              <a:rPr lang="fr-FR" sz="2200" i="0" dirty="0" err="1">
                <a:solidFill>
                  <a:srgbClr val="404040"/>
                </a:solidFill>
              </a:rPr>
              <a:t>it</a:t>
            </a:r>
            <a:r>
              <a:rPr lang="fr-FR" sz="2200" i="0" dirty="0" smtClean="0">
                <a:solidFill>
                  <a:srgbClr val="404040"/>
                </a:solidFill>
              </a:rPr>
              <a:t>:</a:t>
            </a:r>
          </a:p>
          <a:p>
            <a:pPr marL="3175" indent="0">
              <a:buClr>
                <a:srgbClr val="F6D500"/>
              </a:buClr>
              <a:buSzPct val="120000"/>
              <a:buNone/>
            </a:pPr>
            <a:r>
              <a:rPr lang="fr-FR" sz="2200" b="0" i="0" dirty="0" smtClean="0">
                <a:solidFill>
                  <a:srgbClr val="404040"/>
                </a:solidFill>
              </a:rPr>
              <a:t>&lt;</a:t>
            </a:r>
            <a:r>
              <a:rPr lang="fr-FR" sz="2200" b="0" i="0" dirty="0" err="1">
                <a:solidFill>
                  <a:srgbClr val="404040"/>
                </a:solidFill>
              </a:rPr>
              <a:t>field</a:t>
            </a:r>
            <a:r>
              <a:rPr lang="fr-FR" sz="2200" b="0" i="0" dirty="0">
                <a:solidFill>
                  <a:srgbClr val="404040"/>
                </a:solidFill>
              </a:rPr>
              <a:t> </a:t>
            </a:r>
            <a:r>
              <a:rPr lang="fr-FR" sz="2200" b="0" i="0" dirty="0" err="1">
                <a:solidFill>
                  <a:srgbClr val="404040"/>
                </a:solidFill>
              </a:rPr>
              <a:t>name</a:t>
            </a:r>
            <a:r>
              <a:rPr lang="fr-FR" sz="2200" b="0" i="0" dirty="0">
                <a:solidFill>
                  <a:srgbClr val="404040"/>
                </a:solidFill>
              </a:rPr>
              <a:t>="</a:t>
            </a:r>
            <a:r>
              <a:rPr lang="fr-FR" sz="2200" b="0" i="0" dirty="0" err="1">
                <a:solidFill>
                  <a:srgbClr val="404040"/>
                </a:solidFill>
              </a:rPr>
              <a:t>baseURL</a:t>
            </a:r>
            <a:r>
              <a:rPr lang="fr-FR" sz="2200" b="0" i="0" dirty="0">
                <a:solidFill>
                  <a:srgbClr val="404040"/>
                </a:solidFill>
              </a:rPr>
              <a:t>"&gt;&lt;string&gt;dc=</a:t>
            </a:r>
            <a:r>
              <a:rPr lang="fr-FR" sz="2200" b="0" i="0" dirty="0" err="1">
                <a:solidFill>
                  <a:srgbClr val="404040"/>
                </a:solidFill>
              </a:rPr>
              <a:t>exoplatform,dc</a:t>
            </a:r>
            <a:r>
              <a:rPr lang="fr-FR" sz="2200" b="0" i="0" dirty="0">
                <a:solidFill>
                  <a:srgbClr val="404040"/>
                </a:solidFill>
              </a:rPr>
              <a:t>=</a:t>
            </a:r>
            <a:r>
              <a:rPr lang="fr-FR" sz="2200" b="0" i="0" dirty="0" err="1">
                <a:solidFill>
                  <a:srgbClr val="404040"/>
                </a:solidFill>
              </a:rPr>
              <a:t>org</a:t>
            </a:r>
            <a:r>
              <a:rPr lang="fr-FR" sz="2200" b="0" i="0" dirty="0">
                <a:solidFill>
                  <a:srgbClr val="404040"/>
                </a:solidFill>
              </a:rPr>
              <a:t>&lt;/string&gt;&lt;/</a:t>
            </a:r>
            <a:r>
              <a:rPr lang="fr-FR" sz="2200" b="0" i="0" dirty="0" err="1">
                <a:solidFill>
                  <a:srgbClr val="404040"/>
                </a:solidFill>
              </a:rPr>
              <a:t>field</a:t>
            </a:r>
            <a:r>
              <a:rPr lang="fr-FR" sz="2200" b="0" i="0" dirty="0">
                <a:solidFill>
                  <a:srgbClr val="404040"/>
                </a:solidFill>
              </a:rPr>
              <a:t>&gt; </a:t>
            </a:r>
            <a:endParaRPr lang="fr-FR" sz="2200" b="0" i="0" dirty="0" smtClean="0">
              <a:solidFill>
                <a:srgbClr val="404040"/>
              </a:solidFill>
            </a:endParaRPr>
          </a:p>
          <a:p>
            <a:pPr marL="3175" indent="0">
              <a:buClr>
                <a:srgbClr val="F6D500"/>
              </a:buClr>
              <a:buSzPct val="120000"/>
              <a:buNone/>
            </a:pPr>
            <a:r>
              <a:rPr lang="fr-FR" sz="2200" i="0" dirty="0" err="1" smtClean="0">
                <a:solidFill>
                  <a:srgbClr val="404040"/>
                </a:solidFill>
              </a:rPr>
              <a:t>Root</a:t>
            </a:r>
            <a:r>
              <a:rPr lang="fr-FR" sz="2200" i="0" dirty="0" smtClean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dn</a:t>
            </a:r>
            <a:r>
              <a:rPr lang="fr-FR" sz="2200" i="0" dirty="0">
                <a:solidFill>
                  <a:srgbClr val="404040"/>
                </a:solidFill>
              </a:rPr>
              <a:t> for </a:t>
            </a:r>
            <a:r>
              <a:rPr lang="fr-FR" sz="2200" i="0" dirty="0" err="1">
                <a:solidFill>
                  <a:srgbClr val="404040"/>
                </a:solidFill>
              </a:rPr>
              <a:t>eXo</a:t>
            </a:r>
            <a:r>
              <a:rPr lang="fr-FR" sz="2200" i="0" dirty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organizational</a:t>
            </a:r>
            <a:r>
              <a:rPr lang="fr-FR" sz="2200" i="0" dirty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entities</a:t>
            </a:r>
            <a:r>
              <a:rPr lang="fr-FR" sz="2200" i="0" dirty="0">
                <a:solidFill>
                  <a:srgbClr val="404040"/>
                </a:solidFill>
              </a:rPr>
              <a:t>. This entry </a:t>
            </a:r>
            <a:r>
              <a:rPr lang="fr-FR" sz="2200" i="0" dirty="0" err="1">
                <a:solidFill>
                  <a:srgbClr val="404040"/>
                </a:solidFill>
              </a:rPr>
              <a:t>can't</a:t>
            </a:r>
            <a:r>
              <a:rPr lang="fr-FR" sz="2200" i="0" dirty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be</a:t>
            </a:r>
            <a:r>
              <a:rPr lang="fr-FR" sz="2200" i="0" dirty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created</a:t>
            </a:r>
            <a:r>
              <a:rPr lang="fr-FR" sz="2200" i="0" dirty="0">
                <a:solidFill>
                  <a:srgbClr val="404040"/>
                </a:solidFill>
              </a:rPr>
              <a:t> by </a:t>
            </a:r>
            <a:r>
              <a:rPr lang="fr-FR" sz="2200" i="0" dirty="0" err="1">
                <a:solidFill>
                  <a:srgbClr val="404040"/>
                </a:solidFill>
              </a:rPr>
              <a:t>eXo</a:t>
            </a:r>
            <a:r>
              <a:rPr lang="fr-FR" sz="2200" i="0" dirty="0">
                <a:solidFill>
                  <a:srgbClr val="404040"/>
                </a:solidFill>
              </a:rPr>
              <a:t> and must </a:t>
            </a:r>
            <a:r>
              <a:rPr lang="fr-FR" sz="2200" i="0" dirty="0" err="1">
                <a:solidFill>
                  <a:srgbClr val="404040"/>
                </a:solidFill>
              </a:rPr>
              <a:t>preexist</a:t>
            </a:r>
            <a:r>
              <a:rPr lang="fr-FR" sz="2200" i="0" dirty="0">
                <a:solidFill>
                  <a:srgbClr val="404040"/>
                </a:solidFill>
              </a:rPr>
              <a:t> in directory.</a:t>
            </a:r>
          </a:p>
          <a:p>
            <a:pPr marL="3175" indent="0">
              <a:buClr>
                <a:srgbClr val="F6D500"/>
              </a:buClr>
              <a:buSzPct val="120000"/>
              <a:buNone/>
            </a:pPr>
            <a:r>
              <a:rPr lang="fr-FR" sz="2200" b="0" i="0" dirty="0" smtClean="0">
                <a:solidFill>
                  <a:srgbClr val="404040"/>
                </a:solidFill>
              </a:rPr>
              <a:t> </a:t>
            </a:r>
          </a:p>
          <a:p>
            <a:pPr marL="3175" indent="0">
              <a:buClr>
                <a:srgbClr val="F6D500"/>
              </a:buClr>
              <a:buSzPct val="120000"/>
              <a:buNone/>
            </a:pPr>
            <a:r>
              <a:rPr lang="fr-FR" sz="2200" b="0" i="0" dirty="0" smtClean="0">
                <a:solidFill>
                  <a:srgbClr val="404040"/>
                </a:solidFill>
              </a:rPr>
              <a:t>&lt;</a:t>
            </a:r>
            <a:r>
              <a:rPr lang="fr-FR" sz="2200" b="0" i="0" dirty="0" err="1">
                <a:solidFill>
                  <a:srgbClr val="404040"/>
                </a:solidFill>
              </a:rPr>
              <a:t>field</a:t>
            </a:r>
            <a:r>
              <a:rPr lang="fr-FR" sz="2200" b="0" i="0" dirty="0">
                <a:solidFill>
                  <a:srgbClr val="404040"/>
                </a:solidFill>
              </a:rPr>
              <a:t> </a:t>
            </a:r>
            <a:r>
              <a:rPr lang="fr-FR" sz="2200" b="0" i="0" dirty="0" err="1">
                <a:solidFill>
                  <a:srgbClr val="404040"/>
                </a:solidFill>
              </a:rPr>
              <a:t>name</a:t>
            </a:r>
            <a:r>
              <a:rPr lang="fr-FR" sz="2200" b="0" i="0" dirty="0">
                <a:solidFill>
                  <a:srgbClr val="404040"/>
                </a:solidFill>
              </a:rPr>
              <a:t>="</a:t>
            </a:r>
            <a:r>
              <a:rPr lang="fr-FR" sz="2200" b="0" i="0" dirty="0" err="1">
                <a:solidFill>
                  <a:srgbClr val="404040"/>
                </a:solidFill>
              </a:rPr>
              <a:t>ldapDescriptionAttr</a:t>
            </a:r>
            <a:r>
              <a:rPr lang="fr-FR" sz="2200" b="0" i="0" dirty="0">
                <a:solidFill>
                  <a:srgbClr val="404040"/>
                </a:solidFill>
              </a:rPr>
              <a:t>"&gt;&lt;string&gt;description&lt;/string&gt;&lt;/</a:t>
            </a:r>
            <a:r>
              <a:rPr lang="fr-FR" sz="2200" b="0" i="0" dirty="0" err="1">
                <a:solidFill>
                  <a:srgbClr val="404040"/>
                </a:solidFill>
              </a:rPr>
              <a:t>field</a:t>
            </a:r>
            <a:r>
              <a:rPr lang="fr-FR" sz="2200" b="0" i="0" dirty="0" smtClean="0">
                <a:solidFill>
                  <a:srgbClr val="404040"/>
                </a:solidFill>
              </a:rPr>
              <a:t>&gt;</a:t>
            </a:r>
          </a:p>
          <a:p>
            <a:pPr marL="3175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r>
              <a:rPr lang="fr-FR" sz="2200" i="0" dirty="0" smtClean="0">
                <a:solidFill>
                  <a:srgbClr val="404040"/>
                </a:solidFill>
              </a:rPr>
              <a:t>Name </a:t>
            </a:r>
            <a:r>
              <a:rPr lang="fr-FR" sz="2200" i="0" dirty="0">
                <a:solidFill>
                  <a:srgbClr val="404040"/>
                </a:solidFill>
              </a:rPr>
              <a:t>of a </a:t>
            </a:r>
            <a:r>
              <a:rPr lang="fr-FR" sz="2200" i="0" dirty="0" err="1">
                <a:solidFill>
                  <a:srgbClr val="404040"/>
                </a:solidFill>
              </a:rPr>
              <a:t>common</a:t>
            </a:r>
            <a:r>
              <a:rPr lang="fr-FR" sz="2200" i="0" dirty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attribute</a:t>
            </a:r>
            <a:r>
              <a:rPr lang="fr-FR" sz="2200" i="0" dirty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that</a:t>
            </a:r>
            <a:r>
              <a:rPr lang="fr-FR" sz="2200" i="0" dirty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will</a:t>
            </a:r>
            <a:r>
              <a:rPr lang="fr-FR" sz="2200" i="0" dirty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be</a:t>
            </a:r>
            <a:r>
              <a:rPr lang="fr-FR" sz="2200" i="0" dirty="0">
                <a:solidFill>
                  <a:srgbClr val="404040"/>
                </a:solidFill>
              </a:rPr>
              <a:t> </a:t>
            </a:r>
            <a:r>
              <a:rPr lang="fr-FR" sz="2200" i="0" dirty="0" err="1">
                <a:solidFill>
                  <a:srgbClr val="404040"/>
                </a:solidFill>
              </a:rPr>
              <a:t>used</a:t>
            </a:r>
            <a:r>
              <a:rPr lang="fr-FR" sz="2200" i="0" dirty="0">
                <a:solidFill>
                  <a:srgbClr val="404040"/>
                </a:solidFill>
              </a:rPr>
              <a:t> as description for groups and </a:t>
            </a:r>
            <a:r>
              <a:rPr lang="fr-FR" sz="2200" i="0" dirty="0" err="1">
                <a:solidFill>
                  <a:srgbClr val="404040"/>
                </a:solidFill>
              </a:rPr>
              <a:t>membership</a:t>
            </a:r>
            <a:r>
              <a:rPr lang="fr-FR" sz="2200" i="0" dirty="0">
                <a:solidFill>
                  <a:srgbClr val="404040"/>
                </a:solidFill>
              </a:rPr>
              <a:t> types</a:t>
            </a:r>
            <a:r>
              <a:rPr lang="fr-FR" sz="2200" i="0" dirty="0" smtClean="0">
                <a:solidFill>
                  <a:srgbClr val="404040"/>
                </a:solidFill>
              </a:rPr>
              <a:t>.</a:t>
            </a:r>
          </a:p>
          <a:p>
            <a:pPr marL="3175" indent="0">
              <a:buClr>
                <a:srgbClr val="FF9900"/>
              </a:buClr>
              <a:buSzPct val="120000"/>
              <a:buNone/>
            </a:pPr>
            <a:endParaRPr lang="fr-FR" sz="2200" i="0" dirty="0"/>
          </a:p>
        </p:txBody>
      </p:sp>
    </p:spTree>
    <p:extLst>
      <p:ext uri="{BB962C8B-B14F-4D97-AF65-F5344CB8AC3E}">
        <p14:creationId xmlns:p14="http://schemas.microsoft.com/office/powerpoint/2010/main" val="33647772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Organization</a:t>
            </a:r>
            <a:r>
              <a:rPr lang="fr-FR" dirty="0" smtClean="0"/>
              <a:t> Service Configuration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043533"/>
            <a:ext cx="10219725" cy="5688632"/>
          </a:xfrm>
        </p:spPr>
        <p:txBody>
          <a:bodyPr rIns="41783" anchor="t"/>
          <a:lstStyle/>
          <a:p>
            <a:pPr marL="258763" lvl="1" indent="-255588">
              <a:lnSpc>
                <a:spcPct val="67000"/>
              </a:lnSpc>
              <a:buClr>
                <a:srgbClr val="FF9900"/>
              </a:buClr>
              <a:buFont typeface="Lucida Grande"/>
              <a:buChar char="»"/>
            </a:pP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ain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parameters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map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your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directory :</a:t>
            </a:r>
          </a:p>
          <a:p>
            <a:pPr>
              <a:buClr>
                <a:srgbClr val="FF9900"/>
              </a:buClr>
              <a:buSzPct val="120000"/>
              <a:buFont typeface="Lucida Grande"/>
              <a:buChar char="-"/>
            </a:pP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&lt;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userURL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"&gt; </a:t>
            </a:r>
          </a:p>
          <a:p>
            <a:pPr marL="3175" indent="0">
              <a:buNone/>
            </a:pP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&lt;string&gt;ou=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users,ou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portal,dc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exoplatform,dc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org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marL="3175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Base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are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a flat structure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under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this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base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the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form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ldap.userDN.key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username,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userURL</a:t>
            </a:r>
            <a:endParaRPr lang="fr-FR" sz="22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Clr>
                <a:srgbClr val="FF9900"/>
              </a:buClr>
              <a:buSzPct val="120000"/>
              <a:buNone/>
            </a:pPr>
            <a:endParaRPr lang="fr-FR" sz="2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>
                <a:srgbClr val="FF9900"/>
              </a:buClr>
              <a:buSzPct val="120000"/>
              <a:buFont typeface="Lucida Grande"/>
              <a:buChar char="-"/>
            </a:pP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userObjectClassFilter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"&gt;</a:t>
            </a:r>
          </a:p>
          <a:p>
            <a:pPr marL="3175" indent="0">
              <a:buNone/>
            </a:pP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&lt;string&gt;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objectClass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person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</a:p>
          <a:p>
            <a:pPr marL="3175" indent="0">
              <a:lnSpc>
                <a:spcPct val="100000"/>
              </a:lnSpc>
              <a:buNone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Filter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under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userURL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branch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distinguish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user entries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from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others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3175" indent="0">
              <a:buNone/>
            </a:pPr>
            <a:endParaRPr lang="fr-FR" sz="22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>
                <a:srgbClr val="FF9900"/>
              </a:buClr>
              <a:buSzPct val="120000"/>
              <a:buFont typeface="Lucida Grande"/>
              <a:buChar char="-"/>
            </a:pP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userLDAPClasses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"&gt;</a:t>
            </a:r>
          </a:p>
          <a:p>
            <a:pPr marL="3175" indent="0">
              <a:buNone/>
            </a:pP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&lt;string&gt;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top,person,organizationalPerson,inetOrgPerson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marL="3175" indent="0">
              <a:buNone/>
            </a:pPr>
            <a:r>
              <a:rPr lang="fr-FR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Comma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separated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list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classes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user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creation</a:t>
            </a:r>
            <a:endParaRPr lang="fr-FR" sz="22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endParaRPr lang="fr-FR" sz="2200" b="0" i="0" dirty="0" smtClean="0"/>
          </a:p>
          <a:p>
            <a:pPr marL="3175" indent="0">
              <a:buClr>
                <a:srgbClr val="FF9900"/>
              </a:buClr>
              <a:buSzPct val="120000"/>
              <a:buNone/>
            </a:pPr>
            <a:endParaRPr lang="fr-FR" sz="2200" i="0" dirty="0"/>
          </a:p>
        </p:txBody>
      </p:sp>
    </p:spTree>
    <p:extLst>
      <p:ext uri="{BB962C8B-B14F-4D97-AF65-F5344CB8AC3E}">
        <p14:creationId xmlns:p14="http://schemas.microsoft.com/office/powerpoint/2010/main" val="38878103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Table of Contents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563045"/>
            <a:ext cx="10179255" cy="5089000"/>
          </a:xfrm>
        </p:spPr>
        <p:txBody>
          <a:bodyPr rIns="41783"/>
          <a:lstStyle/>
          <a:p>
            <a:pPr marL="219361" indent="-216749">
              <a:lnSpc>
                <a:spcPct val="100000"/>
              </a:lnSpc>
              <a:buNone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84962" lvl="1" indent="-219361">
              <a:lnSpc>
                <a:spcPct val="100000"/>
              </a:lnSpc>
            </a:pPr>
            <a:r>
              <a:rPr lang="fr-FR" sz="28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Overview</a:t>
            </a:r>
            <a:r>
              <a:rPr lang="fr-FR" sz="2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the </a:t>
            </a:r>
            <a:r>
              <a:rPr lang="fr-FR" sz="28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Organizational</a:t>
            </a:r>
            <a:r>
              <a:rPr lang="fr-FR" sz="28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</a:t>
            </a:r>
            <a:endParaRPr lang="fr-FR" sz="3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84962" lvl="1" indent="-219361">
              <a:lnSpc>
                <a:spcPct val="100000"/>
              </a:lnSpc>
            </a:pPr>
            <a:r>
              <a:rPr lang="fr-FR" sz="28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Predefined</a:t>
            </a:r>
            <a:r>
              <a:rPr lang="fr-FR" sz="2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 </a:t>
            </a:r>
            <a:r>
              <a:rPr lang="fr-FR" sz="2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</a:t>
            </a:r>
            <a:endParaRPr lang="fr-FR" sz="3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84962" lvl="1" indent="-219361">
              <a:lnSpc>
                <a:spcPct val="100000"/>
              </a:lnSpc>
            </a:pPr>
            <a:r>
              <a:rPr lang="fr-FR" sz="28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sz="2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Connection</a:t>
            </a:r>
            <a:r>
              <a:rPr lang="fr-FR" sz="2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Settings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sz="28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sz="2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Service </a:t>
            </a:r>
            <a:r>
              <a:rPr lang="fr-FR" sz="2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sz="2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Active </a:t>
            </a:r>
            <a:r>
              <a:rPr lang="fr-FR" sz="28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Directory </a:t>
            </a:r>
            <a:r>
              <a:rPr lang="fr-FR" sz="2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sz="28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PicketLink</a:t>
            </a:r>
            <a:r>
              <a:rPr lang="fr-FR" sz="2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Intégration configuration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sz="2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SSO </a:t>
            </a:r>
            <a:r>
              <a:rPr lang="fr-FR" sz="28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Single </a:t>
            </a:r>
            <a:r>
              <a:rPr lang="fr-FR" sz="28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Sign</a:t>
            </a:r>
            <a:r>
              <a:rPr lang="fr-FR" sz="28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</a:t>
            </a:r>
          </a:p>
          <a:p>
            <a:pPr marL="365601" lvl="1" indent="0">
              <a:lnSpc>
                <a:spcPct val="100000"/>
              </a:lnSpc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38025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Organization</a:t>
            </a:r>
            <a:r>
              <a:rPr lang="fr-FR" dirty="0" smtClean="0"/>
              <a:t> Service Configuration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043533"/>
            <a:ext cx="10219725" cy="5688632"/>
          </a:xfrm>
        </p:spPr>
        <p:txBody>
          <a:bodyPr rIns="41783" anchor="t"/>
          <a:lstStyle/>
          <a:p>
            <a:pPr marL="258763" lvl="1" indent="-255588">
              <a:lnSpc>
                <a:spcPct val="100000"/>
              </a:lnSpc>
              <a:buClr>
                <a:srgbClr val="FF9900"/>
              </a:buClr>
              <a:buFont typeface="Lucida Grande"/>
              <a:buChar char="»"/>
            </a:pPr>
            <a:r>
              <a:rPr lang="fr-FR" i="0" dirty="0" smtClean="0"/>
              <a:t>The </a:t>
            </a:r>
            <a:r>
              <a:rPr lang="fr-FR" i="0" dirty="0" err="1"/>
              <a:t>following</a:t>
            </a:r>
            <a:r>
              <a:rPr lang="fr-FR" i="0" dirty="0"/>
              <a:t> </a:t>
            </a:r>
            <a:r>
              <a:rPr lang="fr-FR" i="0" dirty="0" err="1"/>
              <a:t>parameters</a:t>
            </a:r>
            <a:r>
              <a:rPr lang="fr-FR" i="0" dirty="0"/>
              <a:t> </a:t>
            </a:r>
            <a:r>
              <a:rPr lang="fr-FR" i="0" dirty="0" err="1"/>
              <a:t>maps</a:t>
            </a:r>
            <a:r>
              <a:rPr lang="fr-FR" i="0" dirty="0"/>
              <a:t> </a:t>
            </a:r>
            <a:r>
              <a:rPr lang="fr-FR" i="0" dirty="0" err="1"/>
              <a:t>ldap</a:t>
            </a:r>
            <a:r>
              <a:rPr lang="fr-FR" i="0" dirty="0"/>
              <a:t> </a:t>
            </a:r>
            <a:r>
              <a:rPr lang="fr-FR" i="0" dirty="0" err="1"/>
              <a:t>attributes</a:t>
            </a:r>
            <a:r>
              <a:rPr lang="fr-FR" i="0" dirty="0"/>
              <a:t> to </a:t>
            </a:r>
            <a:r>
              <a:rPr lang="fr-FR" i="0" dirty="0" err="1"/>
              <a:t>eXo</a:t>
            </a:r>
            <a:r>
              <a:rPr lang="fr-FR" i="0" dirty="0"/>
              <a:t> User java </a:t>
            </a:r>
            <a:r>
              <a:rPr lang="fr-FR" i="0" dirty="0" err="1"/>
              <a:t>objects</a:t>
            </a:r>
            <a:r>
              <a:rPr lang="fr-FR" i="0" dirty="0"/>
              <a:t> </a:t>
            </a:r>
            <a:r>
              <a:rPr lang="fr-FR" i="0" dirty="0" err="1"/>
              <a:t>attributes</a:t>
            </a:r>
            <a:r>
              <a:rPr lang="fr-FR" i="0" dirty="0"/>
              <a:t>.</a:t>
            </a:r>
          </a:p>
          <a:p>
            <a:pPr marL="3175" indent="0">
              <a:buNone/>
            </a:pPr>
            <a:r>
              <a:rPr lang="fr-FR" sz="2000" dirty="0"/>
              <a:t>	</a:t>
            </a:r>
            <a:r>
              <a:rPr lang="fr-FR" sz="2000" b="0" i="0" dirty="0" smtClean="0"/>
              <a:t>&lt;</a:t>
            </a:r>
            <a:r>
              <a:rPr lang="fr-FR" sz="2000" b="0" i="0" dirty="0" err="1"/>
              <a:t>field</a:t>
            </a:r>
            <a:r>
              <a:rPr lang="fr-FR" sz="2000" b="0" i="0" dirty="0"/>
              <a:t> </a:t>
            </a:r>
            <a:r>
              <a:rPr lang="fr-FR" sz="2000" b="0" i="0" dirty="0" err="1"/>
              <a:t>name</a:t>
            </a:r>
            <a:r>
              <a:rPr lang="fr-FR" sz="2000" b="0" i="0" dirty="0"/>
              <a:t>="</a:t>
            </a:r>
            <a:r>
              <a:rPr lang="fr-FR" sz="2000" b="0" i="0" dirty="0" err="1" smtClean="0"/>
              <a:t>userUsernameAttr</a:t>
            </a:r>
            <a:r>
              <a:rPr lang="fr-FR" sz="2000" b="0" i="0" dirty="0" smtClean="0"/>
              <a:t> »&gt;&lt;</a:t>
            </a:r>
            <a:r>
              <a:rPr lang="fr-FR" sz="2000" b="0" i="0" dirty="0"/>
              <a:t>string&gt;</a:t>
            </a:r>
            <a:r>
              <a:rPr lang="fr-FR" sz="2000" b="0" i="0" dirty="0" err="1"/>
              <a:t>uid</a:t>
            </a:r>
            <a:r>
              <a:rPr lang="fr-FR" sz="2000" b="0" i="0" dirty="0"/>
              <a:t>&lt;/string&gt;&lt;/</a:t>
            </a:r>
            <a:r>
              <a:rPr lang="fr-FR" sz="2000" b="0" i="0" dirty="0" err="1"/>
              <a:t>field</a:t>
            </a:r>
            <a:r>
              <a:rPr lang="fr-FR" sz="2000" b="0" i="0" dirty="0"/>
              <a:t>&gt; </a:t>
            </a:r>
            <a:r>
              <a:rPr lang="fr-FR" sz="2000" b="0" i="0" dirty="0" smtClean="0"/>
              <a:t> </a:t>
            </a:r>
          </a:p>
          <a:p>
            <a:pPr marL="3175" indent="0">
              <a:buNone/>
            </a:pPr>
            <a:r>
              <a:rPr lang="fr-FR" sz="2000" b="0" i="0" dirty="0"/>
              <a:t>	</a:t>
            </a:r>
            <a:r>
              <a:rPr lang="fr-FR" sz="2200" i="0" dirty="0" smtClean="0"/>
              <a:t>=&gt; </a:t>
            </a:r>
            <a:r>
              <a:rPr lang="fr-FR" sz="2200" i="0" dirty="0" err="1"/>
              <a:t>username</a:t>
            </a:r>
            <a:r>
              <a:rPr lang="fr-FR" sz="2200" i="0" dirty="0"/>
              <a:t> (login)</a:t>
            </a:r>
            <a:endParaRPr lang="fr-FR" sz="2200" i="0" dirty="0" smtClean="0"/>
          </a:p>
          <a:p>
            <a:pPr marL="3175" indent="0">
              <a:buNone/>
            </a:pPr>
            <a:r>
              <a:rPr lang="fr-FR" sz="2000" b="0" i="0" dirty="0" smtClean="0"/>
              <a:t>	&lt;</a:t>
            </a:r>
            <a:r>
              <a:rPr lang="fr-FR" sz="2000" b="0" i="0" dirty="0" err="1"/>
              <a:t>field</a:t>
            </a:r>
            <a:r>
              <a:rPr lang="fr-FR" sz="2000" b="0" i="0" dirty="0"/>
              <a:t> </a:t>
            </a:r>
            <a:r>
              <a:rPr lang="fr-FR" sz="2000" b="0" i="0" dirty="0" err="1"/>
              <a:t>name</a:t>
            </a:r>
            <a:r>
              <a:rPr lang="fr-FR" sz="2000" b="0" i="0" dirty="0"/>
              <a:t>="</a:t>
            </a:r>
            <a:r>
              <a:rPr lang="fr-FR" sz="2000" b="0" i="0" dirty="0" err="1"/>
              <a:t>userPassword</a:t>
            </a:r>
            <a:r>
              <a:rPr lang="fr-FR" sz="2000" b="0" i="0" dirty="0"/>
              <a:t>"&gt;&lt;string&gt;</a:t>
            </a:r>
            <a:r>
              <a:rPr lang="fr-FR" sz="2000" b="0" i="0" dirty="0" err="1"/>
              <a:t>userPassword</a:t>
            </a:r>
            <a:r>
              <a:rPr lang="fr-FR" sz="2000" b="0" i="0" dirty="0"/>
              <a:t>&lt;/string&gt;&lt;/</a:t>
            </a:r>
            <a:r>
              <a:rPr lang="fr-FR" sz="2000" b="0" i="0" dirty="0" err="1"/>
              <a:t>field</a:t>
            </a:r>
            <a:r>
              <a:rPr lang="fr-FR" sz="2000" b="0" i="0" dirty="0"/>
              <a:t>&gt; </a:t>
            </a:r>
            <a:endParaRPr lang="fr-FR" sz="2000" b="0" i="0" dirty="0" smtClean="0"/>
          </a:p>
          <a:p>
            <a:pPr marL="3175" indent="0">
              <a:buNone/>
            </a:pPr>
            <a:r>
              <a:rPr lang="fr-FR" sz="2000" i="0" dirty="0" smtClean="0"/>
              <a:t>      </a:t>
            </a:r>
            <a:r>
              <a:rPr lang="fr-FR" sz="2200" i="0" dirty="0" smtClean="0"/>
              <a:t>=</a:t>
            </a:r>
            <a:r>
              <a:rPr lang="fr-FR" sz="2200" i="0" dirty="0"/>
              <a:t>&gt; </a:t>
            </a:r>
            <a:r>
              <a:rPr lang="fr-FR" sz="2200" i="0" dirty="0" err="1" smtClean="0"/>
              <a:t>password</a:t>
            </a:r>
            <a:r>
              <a:rPr lang="fr-FR" sz="2200" i="0" dirty="0" smtClean="0"/>
              <a:t> </a:t>
            </a:r>
          </a:p>
          <a:p>
            <a:pPr marL="3175" indent="0">
              <a:buNone/>
            </a:pPr>
            <a:r>
              <a:rPr lang="fr-FR" sz="2000" b="0" i="0" dirty="0" smtClean="0"/>
              <a:t>	&lt;</a:t>
            </a:r>
            <a:r>
              <a:rPr lang="fr-FR" sz="2000" b="0" i="0" dirty="0" err="1" smtClean="0"/>
              <a:t>field</a:t>
            </a:r>
            <a:r>
              <a:rPr lang="fr-FR" sz="2000" b="0" i="0" dirty="0" smtClean="0"/>
              <a:t> </a:t>
            </a:r>
            <a:r>
              <a:rPr lang="fr-FR" sz="2000" b="0" i="0" dirty="0" err="1" smtClean="0"/>
              <a:t>name</a:t>
            </a:r>
            <a:r>
              <a:rPr lang="fr-FR" sz="2000" b="0" i="0" dirty="0" smtClean="0"/>
              <a:t>="</a:t>
            </a:r>
            <a:r>
              <a:rPr lang="fr-FR" sz="2000" b="0" i="0" dirty="0" err="1" smtClean="0"/>
              <a:t>userFirstNameAttr</a:t>
            </a:r>
            <a:r>
              <a:rPr lang="fr-FR" sz="2000" b="0" i="0" dirty="0" smtClean="0"/>
              <a:t>"&gt;&lt;string&gt;</a:t>
            </a:r>
            <a:r>
              <a:rPr lang="fr-FR" sz="2000" b="0" i="0" dirty="0" err="1" smtClean="0"/>
              <a:t>givenName</a:t>
            </a:r>
            <a:r>
              <a:rPr lang="fr-FR" sz="2000" b="0" i="0" dirty="0" smtClean="0"/>
              <a:t>&lt;/string&gt;&lt;/</a:t>
            </a:r>
            <a:r>
              <a:rPr lang="fr-FR" sz="2000" b="0" i="0" dirty="0" err="1" smtClean="0"/>
              <a:t>field</a:t>
            </a:r>
            <a:r>
              <a:rPr lang="fr-FR" sz="2000" b="0" i="0" dirty="0" smtClean="0"/>
              <a:t>&gt; </a:t>
            </a:r>
          </a:p>
          <a:p>
            <a:pPr marL="3175" indent="0">
              <a:buNone/>
            </a:pPr>
            <a:r>
              <a:rPr lang="fr-FR" sz="2000" i="0" dirty="0" smtClean="0"/>
              <a:t>	=</a:t>
            </a:r>
            <a:r>
              <a:rPr lang="fr-FR" sz="2000" i="0" dirty="0"/>
              <a:t>&gt; </a:t>
            </a:r>
            <a:r>
              <a:rPr lang="fr-FR" sz="2000" i="0" dirty="0" err="1" smtClean="0"/>
              <a:t>Firstname</a:t>
            </a:r>
            <a:endParaRPr lang="fr-FR" sz="2000" b="0" i="0" dirty="0" smtClean="0"/>
          </a:p>
          <a:p>
            <a:pPr marL="3175" indent="0">
              <a:buNone/>
            </a:pPr>
            <a:r>
              <a:rPr lang="fr-FR" sz="2000" b="0" i="0" dirty="0" smtClean="0"/>
              <a:t>	&lt;</a:t>
            </a:r>
            <a:r>
              <a:rPr lang="fr-FR" sz="2000" b="0" i="0" dirty="0" err="1"/>
              <a:t>field</a:t>
            </a:r>
            <a:r>
              <a:rPr lang="fr-FR" sz="2000" b="0" i="0" dirty="0"/>
              <a:t> </a:t>
            </a:r>
            <a:r>
              <a:rPr lang="fr-FR" sz="2000" b="0" i="0" dirty="0" err="1"/>
              <a:t>name</a:t>
            </a:r>
            <a:r>
              <a:rPr lang="fr-FR" sz="2000" b="0" i="0" dirty="0"/>
              <a:t>="</a:t>
            </a:r>
            <a:r>
              <a:rPr lang="fr-FR" sz="2000" b="0" i="0" dirty="0" err="1"/>
              <a:t>userLastNameAttr</a:t>
            </a:r>
            <a:r>
              <a:rPr lang="fr-FR" sz="2000" b="0" i="0" dirty="0"/>
              <a:t>"&gt;&lt;string&gt;sn&lt;/string&gt;&lt;/</a:t>
            </a:r>
            <a:r>
              <a:rPr lang="fr-FR" sz="2000" b="0" i="0" dirty="0" err="1"/>
              <a:t>field</a:t>
            </a:r>
            <a:r>
              <a:rPr lang="fr-FR" sz="2000" b="0" i="0" dirty="0"/>
              <a:t>&gt; </a:t>
            </a:r>
            <a:endParaRPr lang="fr-FR" sz="2000" b="0" i="0" dirty="0" smtClean="0"/>
          </a:p>
          <a:p>
            <a:pPr marL="3175" indent="0">
              <a:buNone/>
            </a:pPr>
            <a:r>
              <a:rPr lang="fr-FR" sz="2000" i="0" dirty="0" smtClean="0"/>
              <a:t>	=</a:t>
            </a:r>
            <a:r>
              <a:rPr lang="fr-FR" sz="2000" i="0" dirty="0"/>
              <a:t>&gt; </a:t>
            </a:r>
            <a:r>
              <a:rPr lang="fr-FR" sz="2000" i="0" dirty="0" err="1" smtClean="0"/>
              <a:t>Lastname</a:t>
            </a:r>
            <a:endParaRPr lang="fr-FR" sz="2000" b="0" i="0" dirty="0" smtClean="0"/>
          </a:p>
          <a:p>
            <a:pPr marL="3175" indent="0">
              <a:buNone/>
            </a:pPr>
            <a:r>
              <a:rPr lang="fr-FR" sz="2000" b="0" i="0" dirty="0" smtClean="0"/>
              <a:t>	&lt;</a:t>
            </a:r>
            <a:r>
              <a:rPr lang="fr-FR" sz="2000" b="0" i="0" dirty="0" err="1"/>
              <a:t>field</a:t>
            </a:r>
            <a:r>
              <a:rPr lang="fr-FR" sz="2000" b="0" i="0" dirty="0"/>
              <a:t> </a:t>
            </a:r>
            <a:r>
              <a:rPr lang="fr-FR" sz="2000" b="0" i="0" dirty="0" err="1"/>
              <a:t>name</a:t>
            </a:r>
            <a:r>
              <a:rPr lang="fr-FR" sz="2000" b="0" i="0" dirty="0"/>
              <a:t>="</a:t>
            </a:r>
            <a:r>
              <a:rPr lang="fr-FR" sz="2000" b="0" i="0" dirty="0" err="1"/>
              <a:t>userDisplayNameAttr</a:t>
            </a:r>
            <a:r>
              <a:rPr lang="fr-FR" sz="2000" b="0" i="0" dirty="0"/>
              <a:t>"&gt;&lt;string&gt;</a:t>
            </a:r>
            <a:r>
              <a:rPr lang="fr-FR" sz="2000" b="0" i="0" dirty="0" err="1"/>
              <a:t>displayName</a:t>
            </a:r>
            <a:r>
              <a:rPr lang="fr-FR" sz="2000" b="0" i="0" dirty="0"/>
              <a:t>&lt;/string&gt;&lt;/</a:t>
            </a:r>
            <a:r>
              <a:rPr lang="fr-FR" sz="2000" b="0" i="0" dirty="0" err="1"/>
              <a:t>field</a:t>
            </a:r>
            <a:r>
              <a:rPr lang="fr-FR" sz="2000" b="0" i="0" dirty="0"/>
              <a:t>&gt; </a:t>
            </a:r>
            <a:endParaRPr lang="fr-FR" sz="2000" b="0" i="0" dirty="0" smtClean="0"/>
          </a:p>
          <a:p>
            <a:pPr marL="3175" indent="0">
              <a:buNone/>
            </a:pPr>
            <a:r>
              <a:rPr lang="fr-FR" sz="2000" b="0" i="0" dirty="0" smtClean="0"/>
              <a:t>	</a:t>
            </a:r>
            <a:r>
              <a:rPr lang="fr-FR" sz="2200" i="0" dirty="0"/>
              <a:t>=&gt; </a:t>
            </a:r>
            <a:r>
              <a:rPr lang="fr-FR" sz="2200" i="0" dirty="0" smtClean="0"/>
              <a:t>Display </a:t>
            </a:r>
            <a:r>
              <a:rPr lang="fr-FR" sz="2200" i="0" dirty="0" err="1" smtClean="0"/>
              <a:t>name</a:t>
            </a:r>
            <a:endParaRPr lang="fr-FR" sz="2200" b="0" i="0" dirty="0" smtClean="0"/>
          </a:p>
          <a:p>
            <a:pPr marL="3175" indent="0">
              <a:buNone/>
            </a:pPr>
            <a:r>
              <a:rPr lang="fr-FR" sz="2000" b="0" i="0" dirty="0" smtClean="0"/>
              <a:t>	&lt;</a:t>
            </a:r>
            <a:r>
              <a:rPr lang="fr-FR" sz="2000" b="0" i="0" dirty="0" err="1" smtClean="0"/>
              <a:t>field</a:t>
            </a:r>
            <a:r>
              <a:rPr lang="fr-FR" sz="2000" b="0" i="0" dirty="0" smtClean="0"/>
              <a:t> </a:t>
            </a:r>
            <a:r>
              <a:rPr lang="fr-FR" sz="2000" b="0" i="0" dirty="0" err="1" smtClean="0"/>
              <a:t>name</a:t>
            </a:r>
            <a:r>
              <a:rPr lang="fr-FR" sz="2000" b="0" i="0" dirty="0" smtClean="0"/>
              <a:t>="</a:t>
            </a:r>
            <a:r>
              <a:rPr lang="fr-FR" sz="2000" b="0" i="0" dirty="0" err="1" smtClean="0"/>
              <a:t>userMailAttr</a:t>
            </a:r>
            <a:r>
              <a:rPr lang="fr-FR" sz="2000" b="0" i="0" dirty="0" smtClean="0"/>
              <a:t>"&gt;&lt;string&gt;mail&lt;/string&gt;&lt;/</a:t>
            </a:r>
            <a:r>
              <a:rPr lang="fr-FR" sz="2000" b="0" i="0" dirty="0" err="1" smtClean="0"/>
              <a:t>field</a:t>
            </a:r>
            <a:r>
              <a:rPr lang="fr-FR" sz="2000" b="0" i="0" dirty="0" smtClean="0"/>
              <a:t>&gt;</a:t>
            </a:r>
          </a:p>
          <a:p>
            <a:pPr marL="3175" indent="0">
              <a:buClr>
                <a:srgbClr val="FF9900"/>
              </a:buClr>
              <a:buSzPct val="120000"/>
              <a:buNone/>
            </a:pPr>
            <a:r>
              <a:rPr lang="fr-FR" sz="2400" i="0" dirty="0" smtClean="0"/>
              <a:t>	</a:t>
            </a:r>
            <a:r>
              <a:rPr lang="fr-FR" sz="2200" i="0" dirty="0" smtClean="0"/>
              <a:t>=</a:t>
            </a:r>
            <a:r>
              <a:rPr lang="fr-FR" sz="2200" i="0" dirty="0"/>
              <a:t>&gt; </a:t>
            </a:r>
            <a:r>
              <a:rPr lang="fr-FR" sz="2200" i="0" dirty="0" smtClean="0"/>
              <a:t>e-mail </a:t>
            </a:r>
            <a:r>
              <a:rPr lang="fr-FR" sz="2200" i="0" dirty="0" err="1" smtClean="0"/>
              <a:t>address</a:t>
            </a:r>
            <a:endParaRPr lang="fr-FR" sz="2200" b="0" i="0" dirty="0"/>
          </a:p>
          <a:p>
            <a:pPr marL="3175" indent="0">
              <a:buClr>
                <a:srgbClr val="FF9900"/>
              </a:buClr>
              <a:buSzPct val="120000"/>
              <a:buNone/>
            </a:pPr>
            <a:endParaRPr lang="fr-FR" sz="2200" i="0" dirty="0"/>
          </a:p>
        </p:txBody>
      </p:sp>
    </p:spTree>
    <p:extLst>
      <p:ext uri="{BB962C8B-B14F-4D97-AF65-F5344CB8AC3E}">
        <p14:creationId xmlns:p14="http://schemas.microsoft.com/office/powerpoint/2010/main" val="32894777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Organization</a:t>
            </a:r>
            <a:r>
              <a:rPr lang="fr-FR" dirty="0" smtClean="0"/>
              <a:t> Service Configuration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043533"/>
            <a:ext cx="10219725" cy="5688632"/>
          </a:xfrm>
        </p:spPr>
        <p:txBody>
          <a:bodyPr rIns="41783" anchor="t"/>
          <a:lstStyle/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groups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mapped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organizational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or applicative groups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defined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your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directory:</a:t>
            </a:r>
            <a:endParaRPr lang="fr-FR" sz="2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groupsURL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marL="3175" indent="0">
              <a:buNone/>
            </a:pP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string&gt;ou=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groups,ou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portal,dc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exoplatform,dc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endParaRPr lang="fr-FR" sz="18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groups.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Groups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structured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hierarchically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under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groupsURL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fr-FR" sz="2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endParaRPr lang="fr-FR" sz="18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groupLDAPClasses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"&gt;&lt;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string&gt;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top,organizationalUnit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endParaRPr lang="fr-FR" sz="18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omma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separated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list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classes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group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creation.When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creating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new group, an entry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will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given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objectClass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attributes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marL="3175" indent="0">
              <a:buNone/>
            </a:pPr>
            <a:endParaRPr lang="fr-FR" sz="2200" b="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groupObjectClassFilter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"&gt;&lt;string&gt;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objectClass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organizationalUnit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marL="3175" indent="0">
              <a:buNone/>
            </a:pP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ilter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under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groupsURL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branch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distinguish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groups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from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other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entries. You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also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use a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complex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filter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if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you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need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fr-FR" sz="2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5120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Organization</a:t>
            </a:r>
            <a:r>
              <a:rPr lang="fr-FR" dirty="0" smtClean="0"/>
              <a:t> Service Configuration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043533"/>
            <a:ext cx="10219725" cy="5688632"/>
          </a:xfrm>
        </p:spPr>
        <p:txBody>
          <a:bodyPr rIns="41783" anchor="t"/>
          <a:lstStyle/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types are the possible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roles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that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assigned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groups.</a:t>
            </a:r>
          </a:p>
          <a:p>
            <a:pPr marL="3175" indent="0">
              <a:lnSpc>
                <a:spcPct val="50000"/>
              </a:lnSpc>
              <a:buNone/>
            </a:pP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membershipTypeURL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marL="3175" indent="0">
              <a:lnSpc>
                <a:spcPct val="50000"/>
              </a:lnSpc>
              <a:buNone/>
            </a:pP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string&gt;ou=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memberships,ou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portal,dc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exoplatform,dc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marL="3175" indent="0">
              <a:lnSpc>
                <a:spcPct val="100000"/>
              </a:lnSpc>
              <a:buNone/>
            </a:pPr>
            <a:r>
              <a:rPr lang="fr-FR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dn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types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storage</a:t>
            </a:r>
            <a:r>
              <a:rPr lang="fr-FR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fr-FR" sz="20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stores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types in a flat structure </a:t>
            </a:r>
            <a:r>
              <a:rPr lang="fr-FR" sz="20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under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membershipTypeURL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fr-FR" sz="20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fr-FR" sz="20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lnSpc>
                <a:spcPct val="100000"/>
              </a:lnSpc>
              <a:buNone/>
            </a:pPr>
            <a:endParaRPr lang="fr-FR" sz="20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membershipTypeLDAPClasses</a:t>
            </a:r>
            <a:r>
              <a:rPr lang="fr-FR" sz="1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"&gt;&lt;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string&gt;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top,organizationalRole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endParaRPr lang="fr-FR" sz="18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lnSpc>
                <a:spcPct val="100000"/>
              </a:lnSpc>
              <a:buNone/>
            </a:pP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membershipTypeLDAPClasses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comma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separated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list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classes for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types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creation</a:t>
            </a:r>
            <a:r>
              <a:rPr lang="fr-FR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When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creating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new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type, an entry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will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created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given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objectClass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attributes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The classes must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define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required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attributes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description, </a:t>
            </a:r>
            <a:r>
              <a:rPr lang="fr-FR" sz="20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cn</a:t>
            </a:r>
            <a:endParaRPr lang="fr-FR" sz="20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lnSpc>
                <a:spcPct val="100000"/>
              </a:lnSpc>
              <a:buNone/>
            </a:pPr>
            <a:endParaRPr lang="fr-FR" sz="2000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membershipTypeNameAttr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"&gt;&lt;string&gt;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cn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marL="3175" indent="0">
              <a:buNone/>
            </a:pP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Attribute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that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will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the </a:t>
            </a:r>
            <a:r>
              <a:rPr lang="fr-FR" sz="20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20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the </a:t>
            </a:r>
            <a:r>
              <a:rPr lang="fr-FR" sz="20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role</a:t>
            </a:r>
            <a:endParaRPr lang="fr-FR" sz="2000" b="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4334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Organization</a:t>
            </a:r>
            <a:r>
              <a:rPr lang="fr-FR" dirty="0" smtClean="0"/>
              <a:t> Service Configuration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971525"/>
            <a:ext cx="10219725" cy="5688632"/>
          </a:xfrm>
        </p:spPr>
        <p:txBody>
          <a:bodyPr rIns="41783" anchor="t"/>
          <a:lstStyle/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are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assign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role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within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group.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They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are entries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that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are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placed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under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group entry of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their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scope group.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this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role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are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defined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attributes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the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entry.</a:t>
            </a:r>
          </a:p>
          <a:p>
            <a:pPr marL="3175" indent="0">
              <a:buNone/>
            </a:pPr>
            <a:r>
              <a:rPr lang="fr-FR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membershipLDAPClasses</a:t>
            </a:r>
            <a:r>
              <a:rPr lang="fr-FR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"&gt;&lt;string&gt;</a:t>
            </a:r>
            <a:r>
              <a:rPr lang="fr-FR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top,groupOfNames</a:t>
            </a:r>
            <a:r>
              <a:rPr lang="fr-FR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</a:t>
            </a:r>
            <a:r>
              <a:rPr lang="fr-FR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marL="3175" indent="0">
              <a:buNone/>
            </a:pP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omma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separated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list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classes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3175" indent="0">
              <a:lnSpc>
                <a:spcPct val="50000"/>
              </a:lnSpc>
              <a:buNone/>
            </a:pPr>
            <a:endParaRPr lang="fr-FR" sz="1800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&lt;</a:t>
            </a:r>
            <a:r>
              <a:rPr lang="fr-FR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membershipTypeMemberValue</a:t>
            </a:r>
            <a:r>
              <a:rPr lang="fr-FR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"&gt;&lt;string&gt;</a:t>
            </a:r>
            <a:r>
              <a:rPr lang="fr-FR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member</a:t>
            </a:r>
            <a:r>
              <a:rPr lang="fr-FR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</a:t>
            </a:r>
            <a:r>
              <a:rPr lang="fr-FR" sz="1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marL="3175" indent="0">
              <a:buNone/>
            </a:pP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Multivalued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attribute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reference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that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have the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role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the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group.Values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should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user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dn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3175" indent="0">
              <a:lnSpc>
                <a:spcPct val="50000"/>
              </a:lnSpc>
              <a:buNone/>
            </a:pPr>
            <a:endParaRPr lang="fr-FR" sz="1800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membershipTypeRoleNameAttr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"&gt;&lt;string&gt;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cn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</a:p>
          <a:p>
            <a:pPr marL="3175" indent="0">
              <a:buNone/>
            </a:pP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Attribute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the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entry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whose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value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references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type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3175" indent="0">
              <a:lnSpc>
                <a:spcPct val="50000"/>
              </a:lnSpc>
              <a:buNone/>
            </a:pPr>
            <a:endParaRPr lang="fr-FR" sz="18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="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membershipTypeObjectClassFilter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"&gt;&lt;string&gt;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objectClass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organizationalRole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&lt;/string&gt;&lt;/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marL="3175" indent="0">
              <a:buNone/>
            </a:pP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Filter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distinguish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entries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under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groups..</a:t>
            </a:r>
            <a:endParaRPr lang="fr-FR" sz="2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8706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Exercise</a:t>
            </a:r>
            <a:r>
              <a:rPr lang="fr-FR" dirty="0" smtClean="0"/>
              <a:t> 70a : Configuration </a:t>
            </a:r>
            <a:r>
              <a:rPr lang="fr-FR" dirty="0" err="1" smtClean="0"/>
              <a:t>ldap</a:t>
            </a:r>
            <a:r>
              <a:rPr lang="fr-FR" dirty="0" smtClean="0"/>
              <a:t> - </a:t>
            </a:r>
            <a:r>
              <a:rPr lang="fr-FR" dirty="0" err="1" smtClean="0"/>
              <a:t>Orgservice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971525"/>
            <a:ext cx="10219725" cy="5688632"/>
          </a:xfrm>
        </p:spPr>
        <p:txBody>
          <a:bodyPr rIns="41783" anchor="t"/>
          <a:lstStyle/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Unzip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OpenDJ-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2.4.3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Run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the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OpenDJ-2.4.3/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quickSetup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(linux or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osx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or the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OpenDJ-2.4.3/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setup.bat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on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windows</a:t>
            </a:r>
            <a:endParaRPr lang="fr-FR" sz="22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Keep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the default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port 389 or 1389 (on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osx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port 389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already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 use)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Change the user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dn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cn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admin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password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admin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Click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next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next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next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finish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then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close the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wizard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Run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OpenDJ-2.4.3  via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OpenDJ-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2.4.3/bin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/control-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panel on linux or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osx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via OpenDJ-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2.4.3/bat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control-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panel.bat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on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windows</a:t>
            </a:r>
            <a:endParaRPr lang="fr-FR" sz="22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Choose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« local server» as the server to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administrate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enter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cn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admin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password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admin</a:t>
            </a:r>
            <a:endParaRPr lang="fr-FR" sz="22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Check if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OpenDJ-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2.4.3 server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started</a:t>
            </a:r>
            <a:endParaRPr lang="fr-FR" sz="22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new « 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» to store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platform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organisation model (new base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left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panel)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ou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portal,dc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exoplatform,dc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endParaRPr lang="fr-FR" sz="22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1800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4002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Exercise</a:t>
            </a:r>
            <a:r>
              <a:rPr lang="fr-FR" dirty="0" smtClean="0"/>
              <a:t> 70a : Configuration </a:t>
            </a:r>
            <a:r>
              <a:rPr lang="fr-FR" dirty="0" err="1" smtClean="0"/>
              <a:t>ldap</a:t>
            </a:r>
            <a:r>
              <a:rPr lang="fr-FR" dirty="0" smtClean="0"/>
              <a:t> – </a:t>
            </a:r>
            <a:r>
              <a:rPr lang="fr-FR" dirty="0" err="1" smtClean="0"/>
              <a:t>Orgservice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971525"/>
            <a:ext cx="10219725" cy="5688632"/>
          </a:xfrm>
        </p:spPr>
        <p:txBody>
          <a:bodyPr rIns="41783" anchor="t"/>
          <a:lstStyle/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Copy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portal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folder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tomcat_home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gatein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directory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Edit the main portal configuration file to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enable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the organisation service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configuration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instead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of the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PicketLink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hibernate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(default configuration) : 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portal/portal/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configuration.xml</a:t>
            </a:r>
            <a:endParaRPr lang="fr-FR" sz="22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Comment the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Picketlink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import </a:t>
            </a:r>
            <a:r>
              <a:rPr lang="fr-FR" sz="14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 </a:t>
            </a:r>
            <a:r>
              <a:rPr lang="fr-FR" sz="14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4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import&gt;</a:t>
            </a:r>
            <a:r>
              <a:rPr lang="fr-FR" sz="14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war</a:t>
            </a:r>
            <a:r>
              <a:rPr lang="fr-FR" sz="14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:/</a:t>
            </a:r>
            <a:r>
              <a:rPr lang="fr-FR" sz="14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conf</a:t>
            </a:r>
            <a:r>
              <a:rPr lang="fr-FR" sz="14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14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sz="14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14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idm-configuration.xml</a:t>
            </a:r>
            <a:r>
              <a:rPr lang="fr-FR" sz="14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&lt;/import</a:t>
            </a:r>
            <a:r>
              <a:rPr lang="fr-FR" sz="14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marL="3175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Uncomment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the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configuration :</a:t>
            </a:r>
            <a:r>
              <a:rPr lang="fr-FR" sz="14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4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import&gt;</a:t>
            </a:r>
            <a:r>
              <a:rPr lang="fr-FR" sz="14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sz="14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/exo/</a:t>
            </a:r>
            <a:r>
              <a:rPr lang="fr-FR" sz="14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ldap-configuration.xml</a:t>
            </a:r>
            <a:r>
              <a:rPr lang="fr-FR" sz="14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&lt;/import</a:t>
            </a:r>
            <a:r>
              <a:rPr lang="fr-FR" sz="14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fr-FR" sz="14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Edit the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configuration file : </a:t>
            </a:r>
          </a:p>
          <a:p>
            <a:pPr marL="3175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portal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/portal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/exo/</a:t>
            </a:r>
            <a:r>
              <a:rPr lang="fr-FR" sz="2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ldap-configuration.xml</a:t>
            </a:r>
            <a:endParaRPr lang="fr-FR" sz="22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Change the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port,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dn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password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fit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your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configuration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Check if the organisation model are in the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left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panel, manage entry, select the ou=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portal,dc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exoplatform,dc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22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1355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marL="584962" lvl="1" indent="-219361">
              <a:lnSpc>
                <a:spcPct val="100000"/>
              </a:lnSpc>
            </a:pPr>
            <a:r>
              <a:rPr lang="fr-FR" sz="4800" dirty="0"/>
              <a:t>Active Directory configuration</a:t>
            </a:r>
          </a:p>
        </p:txBody>
      </p:sp>
    </p:spTree>
    <p:extLst>
      <p:ext uri="{BB962C8B-B14F-4D97-AF65-F5344CB8AC3E}">
        <p14:creationId xmlns:p14="http://schemas.microsoft.com/office/powerpoint/2010/main" val="4211843412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dirty="0"/>
              <a:t>Active Directory configuration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043533"/>
            <a:ext cx="10219725" cy="5089000"/>
          </a:xfrm>
        </p:spPr>
        <p:txBody>
          <a:bodyPr rIns="41783" anchor="t"/>
          <a:lstStyle/>
          <a:p>
            <a:pPr marL="258763" lvl="1" indent="-255588">
              <a:lnSpc>
                <a:spcPct val="67000"/>
              </a:lnSpc>
              <a:buClr>
                <a:srgbClr val="FF9900"/>
              </a:buClr>
              <a:buFont typeface="Lucida Grande"/>
              <a:buChar char="»"/>
            </a:pPr>
            <a:r>
              <a:rPr lang="fr-FR" i="0" dirty="0"/>
              <a:t>A</a:t>
            </a:r>
            <a:r>
              <a:rPr lang="fr-FR" i="0" dirty="0" smtClean="0"/>
              <a:t>lternative </a:t>
            </a:r>
            <a:r>
              <a:rPr lang="fr-FR" i="0" dirty="0"/>
              <a:t>configuration for active directory </a:t>
            </a:r>
            <a:r>
              <a:rPr lang="fr-FR" i="0" dirty="0" smtClean="0"/>
              <a:t>:</a:t>
            </a:r>
          </a:p>
          <a:p>
            <a:pPr marL="3175" lvl="1" indent="0">
              <a:lnSpc>
                <a:spcPct val="67000"/>
              </a:lnSpc>
              <a:buClr>
                <a:srgbClr val="FF9900"/>
              </a:buClr>
              <a:buNone/>
            </a:pP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portal/portal/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conf</a:t>
            </a: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/exo/</a:t>
            </a:r>
            <a:r>
              <a:rPr lang="fr-FR" b="0" i="0" dirty="0" err="1"/>
              <a:t>activedirectory-</a:t>
            </a:r>
            <a:r>
              <a:rPr lang="fr-FR" b="0" i="0" dirty="0" err="1" smtClean="0"/>
              <a:t>configuration.xml</a:t>
            </a:r>
            <a:endParaRPr lang="fr-FR" i="0" dirty="0" smtClean="0"/>
          </a:p>
          <a:p>
            <a:pPr marL="258763" lvl="1" indent="-255588">
              <a:lnSpc>
                <a:spcPct val="67000"/>
              </a:lnSpc>
              <a:buClr>
                <a:srgbClr val="FF9900"/>
              </a:buClr>
              <a:buFont typeface="Lucida Grande"/>
              <a:buChar char="»"/>
            </a:pPr>
            <a:r>
              <a:rPr lang="fr-FR" i="0" dirty="0" smtClean="0"/>
              <a:t>There </a:t>
            </a:r>
            <a:r>
              <a:rPr lang="fr-FR" i="0" dirty="0" err="1"/>
              <a:t>is</a:t>
            </a:r>
            <a:r>
              <a:rPr lang="fr-FR" i="0" dirty="0"/>
              <a:t> a </a:t>
            </a:r>
            <a:r>
              <a:rPr lang="fr-FR" i="0" dirty="0" err="1"/>
              <a:t>microsoft</a:t>
            </a:r>
            <a:r>
              <a:rPr lang="fr-FR" i="0" dirty="0"/>
              <a:t> limitation: </a:t>
            </a:r>
            <a:r>
              <a:rPr lang="fr-FR" i="0" dirty="0" err="1"/>
              <a:t>password</a:t>
            </a:r>
            <a:r>
              <a:rPr lang="fr-FR" i="0" dirty="0"/>
              <a:t> </a:t>
            </a:r>
            <a:r>
              <a:rPr lang="fr-FR" i="0" dirty="0" err="1"/>
              <a:t>can't</a:t>
            </a:r>
            <a:r>
              <a:rPr lang="fr-FR" i="0" dirty="0"/>
              <a:t> </a:t>
            </a:r>
            <a:r>
              <a:rPr lang="fr-FR" i="0" dirty="0" err="1"/>
              <a:t>be</a:t>
            </a:r>
            <a:r>
              <a:rPr lang="fr-FR" i="0" dirty="0"/>
              <a:t> set in AD via </a:t>
            </a:r>
            <a:r>
              <a:rPr lang="fr-FR" i="0" dirty="0" err="1"/>
              <a:t>unsecured</a:t>
            </a:r>
            <a:r>
              <a:rPr lang="fr-FR" i="0" dirty="0"/>
              <a:t> </a:t>
            </a:r>
            <a:r>
              <a:rPr lang="fr-FR" i="0" dirty="0" err="1"/>
              <a:t>connection</a:t>
            </a:r>
            <a:r>
              <a:rPr lang="fr-FR" i="0" dirty="0"/>
              <a:t> </a:t>
            </a:r>
            <a:endParaRPr lang="fr-FR" i="0" dirty="0" smtClean="0"/>
          </a:p>
          <a:p>
            <a:pPr marL="258763" lvl="1" indent="-255588">
              <a:lnSpc>
                <a:spcPct val="67000"/>
              </a:lnSpc>
              <a:buClr>
                <a:srgbClr val="FF9900"/>
              </a:buClr>
              <a:buFont typeface="Lucida Grande"/>
              <a:buChar char="»"/>
            </a:pPr>
            <a:r>
              <a:rPr lang="fr-FR" i="0" dirty="0"/>
              <a:t>Y</a:t>
            </a:r>
            <a:r>
              <a:rPr lang="fr-FR" i="0" dirty="0" smtClean="0"/>
              <a:t>ou </a:t>
            </a:r>
            <a:r>
              <a:rPr lang="fr-FR" i="0" dirty="0"/>
              <a:t>have to use the </a:t>
            </a:r>
            <a:r>
              <a:rPr lang="fr-FR" i="0" dirty="0" err="1"/>
              <a:t>ldaps</a:t>
            </a:r>
            <a:r>
              <a:rPr lang="fr-FR" i="0" dirty="0"/>
              <a:t> </a:t>
            </a:r>
            <a:r>
              <a:rPr lang="fr-FR" i="0" dirty="0" err="1" smtClean="0"/>
              <a:t>protocol</a:t>
            </a:r>
            <a:r>
              <a:rPr lang="fr-FR" i="0" dirty="0" smtClean="0"/>
              <a:t>, to </a:t>
            </a:r>
            <a:r>
              <a:rPr lang="fr-FR" i="0" dirty="0"/>
              <a:t>use LDAPS </a:t>
            </a:r>
            <a:r>
              <a:rPr lang="fr-FR" i="0" dirty="0" err="1"/>
              <a:t>protocol</a:t>
            </a:r>
            <a:r>
              <a:rPr lang="fr-FR" i="0" dirty="0"/>
              <a:t> </a:t>
            </a:r>
            <a:r>
              <a:rPr lang="fr-FR" i="0" dirty="0" err="1"/>
              <a:t>with</a:t>
            </a:r>
            <a:r>
              <a:rPr lang="fr-FR" i="0" dirty="0"/>
              <a:t> Active </a:t>
            </a:r>
            <a:r>
              <a:rPr lang="fr-FR" i="0" dirty="0" smtClean="0"/>
              <a:t>Directory:</a:t>
            </a:r>
          </a:p>
          <a:p>
            <a:pPr marL="1371600" lvl="2" indent="-342900">
              <a:lnSpc>
                <a:spcPct val="67000"/>
              </a:lnSpc>
              <a:buClr>
                <a:srgbClr val="FF9900"/>
              </a:buClr>
              <a:buSzPct val="120000"/>
              <a:buFont typeface="Lucida Grande"/>
              <a:buChar char="-"/>
            </a:pPr>
            <a:r>
              <a:rPr lang="fr-FR" i="0" dirty="0" err="1" smtClean="0"/>
              <a:t>Add</a:t>
            </a:r>
            <a:r>
              <a:rPr lang="fr-FR" i="0" dirty="0" smtClean="0"/>
              <a:t> </a:t>
            </a:r>
            <a:r>
              <a:rPr lang="fr-FR" i="0" dirty="0"/>
              <a:t>Active Directory </a:t>
            </a:r>
            <a:r>
              <a:rPr lang="fr-FR" i="0" dirty="0" err="1"/>
              <a:t>Certificate</a:t>
            </a:r>
            <a:r>
              <a:rPr lang="fr-FR" i="0" dirty="0"/>
              <a:t> Services </a:t>
            </a:r>
            <a:r>
              <a:rPr lang="fr-FR" i="0" dirty="0" err="1"/>
              <a:t>role</a:t>
            </a:r>
            <a:r>
              <a:rPr lang="fr-FR" i="0" dirty="0"/>
              <a:t> </a:t>
            </a:r>
            <a:endParaRPr lang="fr-FR" i="0" dirty="0" smtClean="0"/>
          </a:p>
          <a:p>
            <a:pPr marL="1371600" lvl="2" indent="-342900"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-"/>
            </a:pPr>
            <a:r>
              <a:rPr lang="fr-FR" i="0" dirty="0" err="1" smtClean="0"/>
              <a:t>install</a:t>
            </a:r>
            <a:r>
              <a:rPr lang="fr-FR" i="0" dirty="0" smtClean="0"/>
              <a:t> </a:t>
            </a:r>
            <a:r>
              <a:rPr lang="fr-FR" i="0" dirty="0"/>
              <a:t>right </a:t>
            </a:r>
            <a:r>
              <a:rPr lang="fr-FR" i="0" dirty="0" err="1"/>
              <a:t>certificate</a:t>
            </a:r>
            <a:r>
              <a:rPr lang="fr-FR" i="0" dirty="0"/>
              <a:t> for DC machine 2 </a:t>
            </a:r>
            <a:r>
              <a:rPr lang="fr-FR" i="0" dirty="0" err="1"/>
              <a:t>enable</a:t>
            </a:r>
            <a:r>
              <a:rPr lang="fr-FR" i="0" dirty="0"/>
              <a:t> Java VM to use </a:t>
            </a:r>
            <a:r>
              <a:rPr lang="fr-FR" i="0" dirty="0" err="1"/>
              <a:t>certificate</a:t>
            </a:r>
            <a:r>
              <a:rPr lang="fr-FR" i="0" dirty="0"/>
              <a:t> </a:t>
            </a:r>
            <a:r>
              <a:rPr lang="fr-FR" i="0" dirty="0" err="1"/>
              <a:t>from</a:t>
            </a:r>
            <a:r>
              <a:rPr lang="fr-FR" i="0" dirty="0"/>
              <a:t> </a:t>
            </a:r>
            <a:r>
              <a:rPr lang="fr-FR" i="0" dirty="0" smtClean="0"/>
              <a:t>AD</a:t>
            </a:r>
          </a:p>
          <a:p>
            <a:pPr marL="1371600" lvl="2" indent="-342900">
              <a:lnSpc>
                <a:spcPct val="67000"/>
              </a:lnSpc>
              <a:buClr>
                <a:srgbClr val="FF9900"/>
              </a:buClr>
              <a:buSzPct val="120000"/>
              <a:buFont typeface="Lucida Grande"/>
              <a:buChar char="-"/>
            </a:pPr>
            <a:r>
              <a:rPr lang="fr-FR" i="0" dirty="0"/>
              <a:t>I</a:t>
            </a:r>
            <a:r>
              <a:rPr lang="fr-FR" i="0" dirty="0" smtClean="0"/>
              <a:t>mport </a:t>
            </a:r>
            <a:r>
              <a:rPr lang="fr-FR" i="0" dirty="0" err="1"/>
              <a:t>root</a:t>
            </a:r>
            <a:r>
              <a:rPr lang="fr-FR" i="0" dirty="0"/>
              <a:t> CA </a:t>
            </a:r>
            <a:r>
              <a:rPr lang="fr-FR" i="0" dirty="0" err="1"/>
              <a:t>used</a:t>
            </a:r>
            <a:r>
              <a:rPr lang="fr-FR" i="0" dirty="0"/>
              <a:t> in AD, to </a:t>
            </a:r>
            <a:r>
              <a:rPr lang="fr-FR" i="0" dirty="0" err="1"/>
              <a:t>keystore</a:t>
            </a:r>
            <a:r>
              <a:rPr lang="fr-FR" i="0" dirty="0"/>
              <a:t>, </a:t>
            </a:r>
            <a:endParaRPr lang="fr-FR" i="0" dirty="0" smtClean="0"/>
          </a:p>
          <a:p>
            <a:pPr marL="1371600" lvl="2" indent="-342900"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-"/>
            </a:pPr>
            <a:r>
              <a:rPr lang="fr-FR" i="0" dirty="0" smtClean="0"/>
              <a:t>set </a:t>
            </a:r>
            <a:r>
              <a:rPr lang="fr-FR" i="0" dirty="0"/>
              <a:t>java options JAVA_OPTS="${JAVA_OPTS} </a:t>
            </a:r>
            <a:endParaRPr lang="fr-FR" i="0" dirty="0" smtClean="0"/>
          </a:p>
          <a:p>
            <a:pPr marL="1028700" lvl="2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r>
              <a:rPr lang="fr-FR" i="0" dirty="0"/>
              <a:t>	</a:t>
            </a:r>
            <a:r>
              <a:rPr lang="fr-FR" i="0" dirty="0" smtClean="0"/>
              <a:t>	-</a:t>
            </a:r>
            <a:r>
              <a:rPr lang="fr-FR" i="0" dirty="0" err="1"/>
              <a:t>Djavax.net.ssl.trustStorePassword</a:t>
            </a:r>
            <a:r>
              <a:rPr lang="fr-FR" i="0" dirty="0"/>
              <a:t>=</a:t>
            </a:r>
            <a:r>
              <a:rPr lang="fr-FR" i="0" dirty="0" err="1"/>
              <a:t>changeit</a:t>
            </a:r>
            <a:r>
              <a:rPr lang="fr-FR" i="0" dirty="0"/>
              <a:t> </a:t>
            </a:r>
            <a:endParaRPr lang="fr-FR" i="0" dirty="0" smtClean="0"/>
          </a:p>
          <a:p>
            <a:pPr marL="1028700" lvl="2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r>
              <a:rPr lang="fr-FR" i="0" dirty="0" smtClean="0"/>
              <a:t>		-</a:t>
            </a:r>
            <a:r>
              <a:rPr lang="fr-FR" i="0" dirty="0" err="1"/>
              <a:t>Djavax.net.ssl.trustStore</a:t>
            </a:r>
            <a:r>
              <a:rPr lang="fr-FR" i="0" dirty="0" smtClean="0"/>
              <a:t>=</a:t>
            </a:r>
            <a:r>
              <a:rPr lang="fr-FR" i="0" dirty="0" err="1" smtClean="0"/>
              <a:t>cacerts_path</a:t>
            </a:r>
            <a:r>
              <a:rPr lang="fr-FR" i="0" dirty="0" smtClean="0"/>
              <a:t>"</a:t>
            </a:r>
            <a:endParaRPr lang="fr-FR" b="0" i="0" dirty="0"/>
          </a:p>
          <a:p>
            <a:pPr marL="3175" indent="0">
              <a:buClr>
                <a:srgbClr val="FF9900"/>
              </a:buClr>
              <a:buSzPct val="120000"/>
              <a:buNone/>
            </a:pPr>
            <a:endParaRPr lang="fr-FR" sz="2200" i="0" dirty="0"/>
          </a:p>
        </p:txBody>
      </p:sp>
    </p:spTree>
    <p:extLst>
      <p:ext uri="{BB962C8B-B14F-4D97-AF65-F5344CB8AC3E}">
        <p14:creationId xmlns:p14="http://schemas.microsoft.com/office/powerpoint/2010/main" val="9537383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28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marL="584962" lvl="1" indent="-219361">
              <a:lnSpc>
                <a:spcPct val="100000"/>
              </a:lnSpc>
            </a:pPr>
            <a:r>
              <a:rPr lang="fr-FR" sz="4800" dirty="0" err="1">
                <a:solidFill>
                  <a:srgbClr val="FFFFFF"/>
                </a:solidFill>
              </a:rPr>
              <a:t>PicketLink</a:t>
            </a:r>
            <a:r>
              <a:rPr lang="fr-FR" sz="4800" dirty="0">
                <a:solidFill>
                  <a:srgbClr val="FFFFFF"/>
                </a:solidFill>
              </a:rPr>
              <a:t> configuration</a:t>
            </a:r>
          </a:p>
        </p:txBody>
      </p:sp>
    </p:spTree>
    <p:extLst>
      <p:ext uri="{BB962C8B-B14F-4D97-AF65-F5344CB8AC3E}">
        <p14:creationId xmlns:p14="http://schemas.microsoft.com/office/powerpoint/2010/main" val="593159174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dirty="0" err="1">
                <a:solidFill>
                  <a:srgbClr val="FF9900"/>
                </a:solidFill>
              </a:rPr>
              <a:t>PicketLink</a:t>
            </a:r>
            <a:r>
              <a:rPr lang="fr-FR" dirty="0">
                <a:solidFill>
                  <a:srgbClr val="FF9900"/>
                </a:solidFill>
              </a:rPr>
              <a:t> </a:t>
            </a:r>
            <a:r>
              <a:rPr lang="fr-FR" dirty="0" smtClean="0">
                <a:solidFill>
                  <a:srgbClr val="FF9900"/>
                </a:solidFill>
              </a:rPr>
              <a:t>Intégration configuration</a:t>
            </a:r>
            <a:endParaRPr lang="fr-FR" dirty="0">
              <a:solidFill>
                <a:srgbClr val="FF9900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283125"/>
            <a:ext cx="10219725" cy="5089000"/>
          </a:xfrm>
        </p:spPr>
        <p:txBody>
          <a:bodyPr rIns="41783" anchor="t"/>
          <a:lstStyle/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/>
              <a:t>GateIn</a:t>
            </a:r>
            <a:r>
              <a:rPr lang="fr-FR" sz="2200" i="0" dirty="0"/>
              <a:t> 3.1 uses </a:t>
            </a:r>
            <a:r>
              <a:rPr lang="fr-FR" sz="2200" i="0" dirty="0" err="1"/>
              <a:t>PicketLink</a:t>
            </a:r>
            <a:r>
              <a:rPr lang="fr-FR" sz="2200" i="0" dirty="0"/>
              <a:t> IDM component to </a:t>
            </a:r>
            <a:r>
              <a:rPr lang="fr-FR" sz="2200" i="0" dirty="0" err="1"/>
              <a:t>keep</a:t>
            </a:r>
            <a:r>
              <a:rPr lang="fr-FR" sz="2200" i="0" dirty="0"/>
              <a:t> the </a:t>
            </a:r>
            <a:r>
              <a:rPr lang="fr-FR" sz="2200" i="0" dirty="0" err="1"/>
              <a:t>necessary</a:t>
            </a:r>
            <a:r>
              <a:rPr lang="fr-FR" sz="2200" i="0" dirty="0"/>
              <a:t> </a:t>
            </a:r>
            <a:r>
              <a:rPr lang="fr-FR" sz="2200" i="0" dirty="0" err="1"/>
              <a:t>identity</a:t>
            </a:r>
            <a:r>
              <a:rPr lang="fr-FR" sz="2200" i="0" dirty="0"/>
              <a:t> information (</a:t>
            </a:r>
            <a:r>
              <a:rPr lang="fr-FR" sz="2200" i="0" dirty="0" err="1"/>
              <a:t>users</a:t>
            </a:r>
            <a:r>
              <a:rPr lang="fr-FR" sz="2200" i="0" dirty="0"/>
              <a:t>, groups, </a:t>
            </a:r>
            <a:r>
              <a:rPr lang="fr-FR" sz="2200" i="0" dirty="0" err="1"/>
              <a:t>memberships</a:t>
            </a:r>
            <a:r>
              <a:rPr lang="fr-FR" sz="2200" i="0" dirty="0"/>
              <a:t>, etc.</a:t>
            </a:r>
            <a:r>
              <a:rPr lang="fr-FR" sz="2200" i="0" dirty="0" smtClean="0"/>
              <a:t>)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 smtClean="0"/>
              <a:t>legacy</a:t>
            </a:r>
            <a:r>
              <a:rPr lang="fr-FR" sz="2200" i="0" dirty="0" smtClean="0"/>
              <a:t> </a:t>
            </a:r>
            <a:r>
              <a:rPr lang="fr-FR" sz="2200" i="0" dirty="0"/>
              <a:t>interfaces are </a:t>
            </a:r>
            <a:r>
              <a:rPr lang="fr-FR" sz="2200" i="0" dirty="0" err="1"/>
              <a:t>still</a:t>
            </a:r>
            <a:r>
              <a:rPr lang="fr-FR" sz="2200" i="0" dirty="0"/>
              <a:t> </a:t>
            </a:r>
            <a:r>
              <a:rPr lang="fr-FR" sz="2200" i="0" dirty="0" err="1"/>
              <a:t>used</a:t>
            </a:r>
            <a:r>
              <a:rPr lang="fr-FR" sz="2200" i="0" dirty="0"/>
              <a:t> (</a:t>
            </a:r>
            <a:r>
              <a:rPr lang="fr-FR" sz="2200" i="0" dirty="0" err="1"/>
              <a:t>org.exoplatform.services.organization</a:t>
            </a:r>
            <a:r>
              <a:rPr lang="fr-FR" sz="2200" i="0" dirty="0"/>
              <a:t>) for </a:t>
            </a:r>
            <a:r>
              <a:rPr lang="fr-FR" sz="2200" i="0" dirty="0" err="1"/>
              <a:t>identity</a:t>
            </a:r>
            <a:r>
              <a:rPr lang="fr-FR" sz="2200" i="0" dirty="0"/>
              <a:t> </a:t>
            </a:r>
            <a:r>
              <a:rPr lang="fr-FR" sz="2200" i="0" dirty="0" smtClean="0"/>
              <a:t>management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/>
              <a:t>The </a:t>
            </a:r>
            <a:r>
              <a:rPr lang="fr-FR" sz="2200" i="0" dirty="0" err="1"/>
              <a:t>identity</a:t>
            </a:r>
            <a:r>
              <a:rPr lang="fr-FR" sz="2200" i="0" dirty="0"/>
              <a:t> model </a:t>
            </a:r>
            <a:r>
              <a:rPr lang="fr-FR" sz="2200" i="0" dirty="0" err="1"/>
              <a:t>represented</a:t>
            </a:r>
            <a:r>
              <a:rPr lang="fr-FR" sz="2200" i="0" dirty="0"/>
              <a:t> in '</a:t>
            </a:r>
            <a:r>
              <a:rPr lang="fr-FR" sz="2200" i="0" dirty="0" err="1"/>
              <a:t>org.exoplatform.services.organization</a:t>
            </a:r>
            <a:r>
              <a:rPr lang="fr-FR" sz="2200" i="0" dirty="0"/>
              <a:t>' interfaces and the one </a:t>
            </a:r>
            <a:r>
              <a:rPr lang="fr-FR" sz="2200" i="0" dirty="0" err="1"/>
              <a:t>used</a:t>
            </a:r>
            <a:r>
              <a:rPr lang="fr-FR" sz="2200" i="0" dirty="0"/>
              <a:t> in </a:t>
            </a:r>
            <a:r>
              <a:rPr lang="fr-FR" sz="2200" i="0" dirty="0" err="1"/>
              <a:t>PicketLink</a:t>
            </a:r>
            <a:r>
              <a:rPr lang="fr-FR" sz="2200" i="0" dirty="0"/>
              <a:t> IDM have </a:t>
            </a:r>
            <a:r>
              <a:rPr lang="fr-FR" sz="2200" i="0" dirty="0" err="1"/>
              <a:t>some</a:t>
            </a:r>
            <a:r>
              <a:rPr lang="fr-FR" sz="2200" i="0" dirty="0"/>
              <a:t> major </a:t>
            </a:r>
            <a:r>
              <a:rPr lang="fr-FR" sz="2200" i="0" dirty="0" err="1" smtClean="0"/>
              <a:t>differences</a:t>
            </a:r>
            <a:r>
              <a:rPr lang="fr-FR" sz="2200" i="0" dirty="0" smtClean="0"/>
              <a:t>.</a:t>
            </a:r>
          </a:p>
          <a:p>
            <a:pPr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/>
              <a:t>The </a:t>
            </a:r>
            <a:r>
              <a:rPr lang="fr-FR" sz="2200" i="0" dirty="0"/>
              <a:t>main configuration file </a:t>
            </a:r>
            <a:r>
              <a:rPr lang="fr-FR" sz="2200" i="0" dirty="0" err="1"/>
              <a:t>is</a:t>
            </a:r>
            <a:r>
              <a:rPr lang="fr-FR" sz="2200" i="0" dirty="0"/>
              <a:t> </a:t>
            </a:r>
            <a:r>
              <a:rPr lang="fr-FR" sz="2200" i="0" dirty="0" smtClean="0"/>
              <a:t>:</a:t>
            </a:r>
            <a:endParaRPr lang="fr-FR" sz="2200" i="0" dirty="0"/>
          </a:p>
          <a:p>
            <a:pPr marL="3175" indent="0">
              <a:buNone/>
            </a:pPr>
            <a:r>
              <a:rPr lang="fr-FR" sz="2200" b="0" i="0" dirty="0"/>
              <a:t>portal/portal/</a:t>
            </a:r>
            <a:r>
              <a:rPr lang="fr-FR" sz="2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conf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b="0" i="0" dirty="0" err="1"/>
              <a:t>idm-configuration.xml</a:t>
            </a:r>
            <a:r>
              <a:rPr lang="fr-FR" sz="2200" b="0" i="0" dirty="0"/>
              <a:t>  </a:t>
            </a:r>
            <a:endParaRPr lang="fr-FR" sz="2200" i="0" dirty="0" smtClean="0"/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endParaRPr lang="fr-FR" sz="2200" i="0" dirty="0"/>
          </a:p>
        </p:txBody>
      </p:sp>
    </p:spTree>
    <p:extLst>
      <p:ext uri="{BB962C8B-B14F-4D97-AF65-F5344CB8AC3E}">
        <p14:creationId xmlns:p14="http://schemas.microsoft.com/office/powerpoint/2010/main" val="14747688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fr-FR" sz="4800" b="1" i="1" dirty="0" err="1"/>
              <a:t>Overview</a:t>
            </a:r>
            <a:r>
              <a:rPr lang="fr-FR" sz="4800" b="1" i="1" dirty="0"/>
              <a:t> of the </a:t>
            </a:r>
            <a:r>
              <a:rPr lang="fr-FR" sz="4800" b="1" i="1" dirty="0" err="1"/>
              <a:t>Organizational</a:t>
            </a:r>
            <a:r>
              <a:rPr lang="fr-FR" sz="4800" b="1" i="1" dirty="0"/>
              <a:t> Model</a:t>
            </a:r>
            <a:endParaRPr lang="fr-FR" sz="4800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dirty="0" err="1">
                <a:solidFill>
                  <a:srgbClr val="FF9900"/>
                </a:solidFill>
              </a:rPr>
              <a:t>PicketLink</a:t>
            </a:r>
            <a:r>
              <a:rPr lang="fr-FR" dirty="0">
                <a:solidFill>
                  <a:srgbClr val="FF9900"/>
                </a:solidFill>
              </a:rPr>
              <a:t> </a:t>
            </a:r>
            <a:r>
              <a:rPr lang="fr-FR" dirty="0" err="1" smtClean="0">
                <a:solidFill>
                  <a:srgbClr val="FF9900"/>
                </a:solidFill>
              </a:rPr>
              <a:t>Integration</a:t>
            </a:r>
            <a:r>
              <a:rPr lang="fr-FR" dirty="0" smtClean="0">
                <a:solidFill>
                  <a:srgbClr val="FF9900"/>
                </a:solidFill>
              </a:rPr>
              <a:t> </a:t>
            </a:r>
            <a:r>
              <a:rPr lang="fr-FR" dirty="0" smtClean="0">
                <a:solidFill>
                  <a:srgbClr val="FF9900"/>
                </a:solidFill>
              </a:rPr>
              <a:t>configuration</a:t>
            </a:r>
            <a:endParaRPr lang="fr-FR" dirty="0">
              <a:solidFill>
                <a:srgbClr val="FF9900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283125"/>
            <a:ext cx="10585176" cy="5089000"/>
          </a:xfrm>
        </p:spPr>
        <p:txBody>
          <a:bodyPr rIns="41783" anchor="t"/>
          <a:lstStyle/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/>
              <a:t>By </a:t>
            </a:r>
            <a:r>
              <a:rPr lang="fr-FR" sz="2200" i="0" dirty="0" smtClean="0"/>
              <a:t>setting the config </a:t>
            </a:r>
            <a:r>
              <a:rPr lang="fr-FR" sz="2200" i="0" dirty="0" err="1" smtClean="0"/>
              <a:t>parameter</a:t>
            </a:r>
            <a:r>
              <a:rPr lang="fr-FR" sz="2200" i="0" dirty="0" smtClean="0"/>
              <a:t> of the </a:t>
            </a:r>
            <a:r>
              <a:rPr lang="fr-FR" sz="2200" b="0" i="0" dirty="0" err="1" smtClean="0"/>
              <a:t>org.exoplatform.services.organization.idm.PicketLinkIDMService</a:t>
            </a:r>
            <a:r>
              <a:rPr lang="fr-FR" sz="2200" i="0" dirty="0" smtClean="0"/>
              <a:t>, </a:t>
            </a:r>
            <a:r>
              <a:rPr lang="fr-FR" sz="2200" i="0" dirty="0" err="1" smtClean="0"/>
              <a:t>you</a:t>
            </a:r>
            <a:r>
              <a:rPr lang="fr-FR" sz="2200" i="0" dirty="0" smtClean="0"/>
              <a:t> </a:t>
            </a:r>
            <a:r>
              <a:rPr lang="fr-FR" sz="2200" i="0" dirty="0" err="1" smtClean="0"/>
              <a:t>can</a:t>
            </a:r>
            <a:r>
              <a:rPr lang="fr-FR" sz="2200" i="0" dirty="0" smtClean="0"/>
              <a:t> </a:t>
            </a:r>
            <a:r>
              <a:rPr lang="fr-FR" sz="2200" i="0" dirty="0" err="1" smtClean="0"/>
              <a:t>specify</a:t>
            </a:r>
            <a:r>
              <a:rPr lang="fr-FR" sz="2200" i="0" dirty="0" smtClean="0"/>
              <a:t> </a:t>
            </a:r>
            <a:r>
              <a:rPr lang="fr-FR" sz="2200" i="0" dirty="0" err="1" smtClean="0"/>
              <a:t>which</a:t>
            </a:r>
            <a:r>
              <a:rPr lang="fr-FR" sz="2200" i="0" dirty="0" smtClean="0"/>
              <a:t> configuration to </a:t>
            </a:r>
            <a:r>
              <a:rPr lang="fr-FR" sz="2200" i="0" dirty="0" smtClean="0"/>
              <a:t>use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r>
              <a:rPr lang="fr-FR" sz="2000" i="0" dirty="0" smtClean="0"/>
              <a:t>&lt;</a:t>
            </a:r>
            <a:r>
              <a:rPr lang="fr-FR" sz="2000" i="0" dirty="0"/>
              <a:t>component</a:t>
            </a:r>
            <a:r>
              <a:rPr lang="fr-FR" sz="2000" i="0" dirty="0" smtClean="0"/>
              <a:t>&gt;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r>
              <a:rPr lang="fr-FR" sz="2000" i="0" dirty="0" smtClean="0"/>
              <a:t>&lt;</a:t>
            </a:r>
            <a:r>
              <a:rPr lang="fr-FR" sz="2000" i="0" dirty="0" err="1"/>
              <a:t>key</a:t>
            </a:r>
            <a:r>
              <a:rPr lang="fr-FR" sz="2000" i="0" dirty="0"/>
              <a:t>&gt;</a:t>
            </a:r>
            <a:r>
              <a:rPr lang="fr-FR" sz="2000" i="0" dirty="0" err="1"/>
              <a:t>org.exoplatform.services.organization.idm.PicketLinkIDMService</a:t>
            </a:r>
            <a:r>
              <a:rPr lang="fr-FR" sz="2000" i="0" dirty="0"/>
              <a:t>&lt;/</a:t>
            </a:r>
            <a:r>
              <a:rPr lang="fr-FR" sz="2000" i="0" dirty="0" err="1"/>
              <a:t>key</a:t>
            </a:r>
            <a:r>
              <a:rPr lang="fr-FR" sz="2000" i="0" dirty="0" smtClean="0"/>
              <a:t>&gt;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r>
              <a:rPr lang="fr-FR" sz="2000" i="0" dirty="0" smtClean="0"/>
              <a:t>&lt;</a:t>
            </a:r>
            <a:r>
              <a:rPr lang="fr-FR" sz="2000" i="0" dirty="0"/>
              <a:t>type&gt;org.exoplatform.services.organization.idm.PicketLinkIDMServiceImpl&lt;/type</a:t>
            </a:r>
            <a:r>
              <a:rPr lang="fr-FR" sz="2000" i="0" dirty="0" smtClean="0"/>
              <a:t>&gt;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r>
              <a:rPr lang="fr-FR" sz="2000" i="0" dirty="0" smtClean="0"/>
              <a:t>&lt;</a:t>
            </a:r>
            <a:r>
              <a:rPr lang="fr-FR" sz="2000" i="0" dirty="0" err="1"/>
              <a:t>init-params</a:t>
            </a:r>
            <a:r>
              <a:rPr lang="fr-FR" sz="2000" i="0" dirty="0" smtClean="0"/>
              <a:t>&gt;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r>
              <a:rPr lang="fr-FR" sz="2000" i="0" dirty="0"/>
              <a:t>	</a:t>
            </a:r>
            <a:r>
              <a:rPr lang="fr-FR" sz="2000" i="0" dirty="0" smtClean="0"/>
              <a:t>&lt;</a:t>
            </a:r>
            <a:r>
              <a:rPr lang="fr-FR" sz="2000" i="0" dirty="0"/>
              <a:t>value-</a:t>
            </a:r>
            <a:r>
              <a:rPr lang="fr-FR" sz="2000" i="0" dirty="0" err="1"/>
              <a:t>param</a:t>
            </a:r>
            <a:r>
              <a:rPr lang="fr-FR" sz="2000" i="0" dirty="0" smtClean="0"/>
              <a:t>&gt;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r>
              <a:rPr lang="fr-FR" sz="2000" i="0" dirty="0"/>
              <a:t>	</a:t>
            </a:r>
            <a:r>
              <a:rPr lang="fr-FR" sz="2000" i="0" dirty="0" smtClean="0"/>
              <a:t>	&lt;</a:t>
            </a:r>
            <a:r>
              <a:rPr lang="fr-FR" sz="2000" i="0" dirty="0" err="1"/>
              <a:t>name</a:t>
            </a:r>
            <a:r>
              <a:rPr lang="fr-FR" sz="2000" i="0" dirty="0"/>
              <a:t>&gt;config&lt;/</a:t>
            </a:r>
            <a:r>
              <a:rPr lang="fr-FR" sz="2000" i="0" dirty="0" err="1"/>
              <a:t>name</a:t>
            </a:r>
            <a:r>
              <a:rPr lang="fr-FR" sz="2000" i="0" dirty="0" smtClean="0"/>
              <a:t>&gt;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r>
              <a:rPr lang="fr-FR" sz="2000" i="0" dirty="0"/>
              <a:t>	</a:t>
            </a:r>
            <a:r>
              <a:rPr lang="fr-FR" sz="2000" i="0" dirty="0" smtClean="0"/>
              <a:t>	&lt;</a:t>
            </a:r>
            <a:r>
              <a:rPr lang="fr-FR" sz="2000" i="0" dirty="0"/>
              <a:t>value&gt;</a:t>
            </a:r>
            <a:r>
              <a:rPr lang="fr-FR" sz="2000" i="0" dirty="0" err="1"/>
              <a:t>war</a:t>
            </a:r>
            <a:r>
              <a:rPr lang="fr-FR" sz="2000" i="0" dirty="0"/>
              <a:t>:/</a:t>
            </a:r>
            <a:r>
              <a:rPr lang="fr-FR" sz="2000" i="0" dirty="0" err="1"/>
              <a:t>conf</a:t>
            </a:r>
            <a:r>
              <a:rPr lang="fr-FR" sz="2000" i="0" dirty="0"/>
              <a:t>/</a:t>
            </a:r>
            <a:r>
              <a:rPr lang="fr-FR" sz="2000" i="0" dirty="0" err="1"/>
              <a:t>organization</a:t>
            </a:r>
            <a:r>
              <a:rPr lang="fr-FR" sz="2000" i="0" dirty="0"/>
              <a:t>/</a:t>
            </a:r>
            <a:r>
              <a:rPr lang="fr-FR" sz="2000" i="0" dirty="0" err="1"/>
              <a:t>picketlink-idm</a:t>
            </a:r>
            <a:r>
              <a:rPr lang="fr-FR" sz="2000" i="0" dirty="0"/>
              <a:t>/</a:t>
            </a:r>
            <a:r>
              <a:rPr lang="fr-FR" sz="2000" i="0" dirty="0" err="1"/>
              <a:t>picketlink-idm-config.xml</a:t>
            </a:r>
            <a:r>
              <a:rPr lang="fr-FR" sz="2000" i="0" dirty="0"/>
              <a:t>&lt;/value</a:t>
            </a:r>
            <a:r>
              <a:rPr lang="fr-FR" sz="2000" i="0" dirty="0" smtClean="0"/>
              <a:t>&gt;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endParaRPr lang="fr-FR" sz="2200" b="0" i="0" dirty="0" smtClean="0"/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1800" b="0" i="0" dirty="0"/>
              <a:t>p</a:t>
            </a:r>
            <a:r>
              <a:rPr lang="fr-FR" sz="1800" b="0" i="0" dirty="0" smtClean="0"/>
              <a:t>ortal/portal/</a:t>
            </a:r>
            <a:r>
              <a:rPr lang="fr-FR" sz="1800" b="0" i="0" dirty="0" err="1"/>
              <a:t>conf</a:t>
            </a:r>
            <a:r>
              <a:rPr lang="fr-FR" sz="1800" b="0" i="0" dirty="0"/>
              <a:t>/</a:t>
            </a:r>
            <a:r>
              <a:rPr lang="fr-FR" sz="1800" b="0" i="0" dirty="0" err="1"/>
              <a:t>organization</a:t>
            </a:r>
            <a:r>
              <a:rPr lang="fr-FR" sz="1800" b="0" i="0" dirty="0"/>
              <a:t>/</a:t>
            </a:r>
            <a:r>
              <a:rPr lang="fr-FR" sz="1800" b="0" i="0" dirty="0" err="1"/>
              <a:t>picketlink-idm</a:t>
            </a:r>
            <a:r>
              <a:rPr lang="fr-FR" sz="1800" b="0" i="0" dirty="0"/>
              <a:t>/</a:t>
            </a:r>
            <a:r>
              <a:rPr lang="fr-FR" sz="1800" b="0" i="0" dirty="0" err="1"/>
              <a:t>examples</a:t>
            </a:r>
            <a:r>
              <a:rPr lang="fr-FR" sz="1800" b="0" i="0" dirty="0"/>
              <a:t>/</a:t>
            </a:r>
            <a:r>
              <a:rPr lang="fr-FR" sz="1800" b="0" i="0" dirty="0" err="1"/>
              <a:t>picketlink-idm-ldap-</a:t>
            </a:r>
            <a:r>
              <a:rPr lang="fr-FR" sz="1800" b="0" i="0" dirty="0" err="1" smtClean="0"/>
              <a:t>config.xml</a:t>
            </a:r>
            <a:r>
              <a:rPr lang="fr-FR" sz="1800" b="0" i="0" dirty="0" smtClean="0"/>
              <a:t> </a:t>
            </a:r>
            <a:r>
              <a:rPr lang="fr-FR" sz="2200" i="0" dirty="0" err="1" smtClean="0"/>
              <a:t>is</a:t>
            </a:r>
            <a:r>
              <a:rPr lang="fr-FR" sz="2200" i="0" dirty="0" smtClean="0"/>
              <a:t> the </a:t>
            </a:r>
            <a:r>
              <a:rPr lang="fr-FR" sz="2200" i="0" dirty="0" err="1" smtClean="0"/>
              <a:t>template</a:t>
            </a:r>
            <a:r>
              <a:rPr lang="fr-FR" sz="2200" i="0" dirty="0" smtClean="0"/>
              <a:t> to use for standard </a:t>
            </a:r>
            <a:r>
              <a:rPr lang="fr-FR" sz="2200" i="0" dirty="0" err="1" smtClean="0"/>
              <a:t>ldap</a:t>
            </a:r>
            <a:r>
              <a:rPr lang="fr-FR" sz="2200" i="0" dirty="0" smtClean="0"/>
              <a:t> </a:t>
            </a:r>
            <a:r>
              <a:rPr lang="fr-FR" sz="2200" i="0" dirty="0" smtClean="0"/>
              <a:t>configuration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/>
              <a:t>To </a:t>
            </a:r>
            <a:r>
              <a:rPr lang="fr-FR" sz="2200" i="0" dirty="0" err="1"/>
              <a:t>understand</a:t>
            </a:r>
            <a:r>
              <a:rPr lang="fr-FR" sz="2200" i="0" dirty="0"/>
              <a:t> all the options </a:t>
            </a:r>
            <a:r>
              <a:rPr lang="fr-FR" sz="2200" i="0" dirty="0" err="1"/>
              <a:t>it</a:t>
            </a:r>
            <a:r>
              <a:rPr lang="fr-FR" sz="2200" i="0" dirty="0"/>
              <a:t> </a:t>
            </a:r>
            <a:r>
              <a:rPr lang="fr-FR" sz="2200" i="0" dirty="0" err="1"/>
              <a:t>contains</a:t>
            </a:r>
            <a:r>
              <a:rPr lang="fr-FR" sz="2200" i="0" dirty="0"/>
              <a:t>, </a:t>
            </a:r>
            <a:r>
              <a:rPr lang="fr-FR" sz="2200" i="0" dirty="0" err="1"/>
              <a:t>please</a:t>
            </a:r>
            <a:r>
              <a:rPr lang="fr-FR" sz="2200" i="0" dirty="0"/>
              <a:t> </a:t>
            </a:r>
            <a:r>
              <a:rPr lang="fr-FR" sz="2200" i="0" dirty="0" err="1"/>
              <a:t>refer</a:t>
            </a:r>
            <a:r>
              <a:rPr lang="fr-FR" sz="2200" i="0" dirty="0"/>
              <a:t> to the </a:t>
            </a:r>
            <a:r>
              <a:rPr lang="fr-FR" sz="2200" i="0" dirty="0" err="1"/>
              <a:t>PicketLink</a:t>
            </a:r>
            <a:r>
              <a:rPr lang="fr-FR" sz="2200" i="0" dirty="0"/>
              <a:t> IDM Reference Guide : </a:t>
            </a:r>
            <a:r>
              <a:rPr lang="fr-FR" sz="2200" b="0" i="0" dirty="0"/>
              <a:t>http://</a:t>
            </a:r>
            <a:r>
              <a:rPr lang="fr-FR" sz="2200" b="0" i="0" dirty="0" err="1"/>
              <a:t>www.jboss.org</a:t>
            </a:r>
            <a:r>
              <a:rPr lang="fr-FR" sz="2200" b="0" i="0" dirty="0"/>
              <a:t>/</a:t>
            </a:r>
            <a:r>
              <a:rPr lang="fr-FR" sz="2200" b="0" i="0" dirty="0" err="1"/>
              <a:t>picketlink</a:t>
            </a:r>
            <a:r>
              <a:rPr lang="fr-FR" sz="2200" b="0" i="0" dirty="0"/>
              <a:t>/</a:t>
            </a:r>
            <a:r>
              <a:rPr lang="fr-FR" sz="2200" b="0" i="0" dirty="0" err="1"/>
              <a:t>IDM.html</a:t>
            </a:r>
            <a:endParaRPr lang="fr-FR" sz="2200" b="0" i="0" dirty="0"/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2200" i="0" dirty="0"/>
          </a:p>
        </p:txBody>
      </p:sp>
    </p:spTree>
    <p:extLst>
      <p:ext uri="{BB962C8B-B14F-4D97-AF65-F5344CB8AC3E}">
        <p14:creationId xmlns:p14="http://schemas.microsoft.com/office/powerpoint/2010/main" val="39029016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Exercise</a:t>
            </a:r>
            <a:r>
              <a:rPr lang="fr-FR" dirty="0" smtClean="0"/>
              <a:t> </a:t>
            </a:r>
            <a:r>
              <a:rPr lang="fr-FR" dirty="0" smtClean="0"/>
              <a:t>2a</a:t>
            </a:r>
            <a:r>
              <a:rPr lang="fr-FR" dirty="0" smtClean="0"/>
              <a:t> </a:t>
            </a:r>
            <a:r>
              <a:rPr lang="fr-FR" dirty="0" smtClean="0"/>
              <a:t>: Configuration </a:t>
            </a:r>
            <a:r>
              <a:rPr lang="fr-FR" dirty="0" err="1" smtClean="0"/>
              <a:t>Picketlink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043533"/>
            <a:ext cx="10219725" cy="5688632"/>
          </a:xfrm>
        </p:spPr>
        <p:txBody>
          <a:bodyPr rIns="41783" anchor="t"/>
          <a:lstStyle/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Configure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Picketlink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use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ldap-readonly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configuration :</a:t>
            </a:r>
          </a:p>
          <a:p>
            <a:pPr marL="3175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Copy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portal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folder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tomcat_home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gatein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conf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directory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Edit the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idm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configuration file to use the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picketlink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readonly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configuration : 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portal/portal/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idm-configuration.xml</a:t>
            </a:r>
            <a:endParaRPr lang="fr-FR" sz="22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Comment the default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Picketlink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 </a:t>
            </a:r>
          </a:p>
          <a:p>
            <a:pPr marL="3175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r>
              <a:rPr lang="fr-FR" sz="16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fr-FR" sz="16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sz="16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value</a:t>
            </a:r>
            <a:r>
              <a:rPr lang="fr-FR" sz="16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fr-FR" sz="16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portal/portal/</a:t>
            </a:r>
            <a:r>
              <a:rPr lang="fr-FR" sz="16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sz="16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16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picketlink-idm</a:t>
            </a:r>
            <a:r>
              <a:rPr lang="fr-FR" sz="16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16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picketlink-idm-config.xml</a:t>
            </a:r>
            <a:r>
              <a:rPr lang="fr-FR" sz="16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&lt;/value&gt;</a:t>
            </a:r>
            <a:endParaRPr lang="fr-FR" sz="16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Uncomment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the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configuration :</a:t>
            </a:r>
          </a:p>
          <a:p>
            <a:pPr marL="3175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r>
              <a:rPr lang="fr-FR" sz="16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&lt;value&gt;</a:t>
            </a:r>
            <a:r>
              <a:rPr lang="fr-FR" sz="16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portal/portal/</a:t>
            </a:r>
            <a:r>
              <a:rPr lang="fr-FR" sz="16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sz="16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16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picketlink-idm</a:t>
            </a:r>
            <a:r>
              <a:rPr lang="fr-FR" sz="16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16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examples</a:t>
            </a:r>
            <a:r>
              <a:rPr lang="fr-FR" sz="16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16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picketlink-idm-ldap-acme-config.xml</a:t>
            </a:r>
            <a:r>
              <a:rPr lang="fr-FR" sz="16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&lt;/value&gt;</a:t>
            </a:r>
            <a:r>
              <a:rPr lang="fr-FR" sz="16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3175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-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Uncomment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ACME LDAP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example</a:t>
            </a:r>
            <a:endParaRPr lang="fr-FR" sz="22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Edit the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configuration file : </a:t>
            </a:r>
          </a:p>
          <a:p>
            <a:pPr marL="3175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portal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/portal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picketlink-idm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examples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picketlink-idm-ldap-acme-config.xml</a:t>
            </a:r>
            <a:endParaRPr lang="fr-FR" sz="18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Change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providerURL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adminDN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adminPassword</a:t>
            </a:r>
            <a:endParaRPr lang="fr-FR" sz="22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5524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Exercise</a:t>
            </a:r>
            <a:r>
              <a:rPr lang="fr-FR" dirty="0" smtClean="0"/>
              <a:t> </a:t>
            </a:r>
            <a:r>
              <a:rPr lang="fr-FR" dirty="0" smtClean="0"/>
              <a:t>2b: </a:t>
            </a:r>
            <a:r>
              <a:rPr lang="fr-FR" dirty="0" smtClean="0"/>
              <a:t>Configuration </a:t>
            </a:r>
            <a:r>
              <a:rPr lang="fr-FR" dirty="0" err="1" smtClean="0"/>
              <a:t>Picketlink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72905" y="971525"/>
            <a:ext cx="10219725" cy="5688632"/>
          </a:xfrm>
        </p:spPr>
        <p:txBody>
          <a:bodyPr rIns="41783" anchor="t"/>
          <a:lstStyle/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Enable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the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readonly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configuration :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r>
              <a:rPr lang="en-US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option&gt;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&lt;name&gt;</a:t>
            </a:r>
            <a:r>
              <a:rPr lang="en-US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allowCreateEntry</a:t>
            </a: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&lt;/name&gt;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&lt;value</a:t>
            </a:r>
            <a:r>
              <a:rPr lang="en-US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&gt;false&lt;</a:t>
            </a: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/value&gt;</a:t>
            </a:r>
          </a:p>
          <a:p>
            <a:pPr marL="3175" indent="0">
              <a:lnSpc>
                <a:spcPct val="50000"/>
              </a:lnSpc>
              <a:buClr>
                <a:srgbClr val="FF9900"/>
              </a:buClr>
              <a:buSzPct val="120000"/>
              <a:buNone/>
            </a:pPr>
            <a:r>
              <a:rPr lang="en-US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/option</a:t>
            </a:r>
            <a:r>
              <a:rPr lang="en-US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fr-FR" sz="18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Clean the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jcr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data in /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tomcat_home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gatein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/data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new DN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« </a:t>
            </a:r>
            <a:r>
              <a:rPr lang="fr-FR" sz="22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dc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exoplatform,dc</a:t>
            </a:r>
            <a:r>
              <a:rPr lang="fr-FR" sz="22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 » (via the control panel) and import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in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ldap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</a:p>
          <a:p>
            <a:pPr marL="3175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r>
              <a:rPr lang="fr-FR" sz="24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portal</a:t>
            </a:r>
            <a:r>
              <a:rPr lang="fr-FR" sz="24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/portal/</a:t>
            </a:r>
            <a:r>
              <a:rPr lang="fr-FR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sz="24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picketlink-idm</a:t>
            </a:r>
            <a:r>
              <a:rPr lang="fr-FR" sz="24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examples</a:t>
            </a:r>
            <a:r>
              <a:rPr lang="fr-FR" sz="24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400" b="0" i="0" dirty="0" err="1" smtClean="0"/>
              <a:t>gatein</a:t>
            </a:r>
            <a:r>
              <a:rPr lang="fr-FR" sz="2400" b="0" i="0" dirty="0" err="1"/>
              <a:t>-</a:t>
            </a:r>
            <a:r>
              <a:rPr lang="fr-FR" sz="2400" b="0" i="0" dirty="0" err="1" smtClean="0"/>
              <a:t>sample.ldif</a:t>
            </a:r>
            <a:endParaRPr lang="fr-FR" sz="2400" b="0" i="0" dirty="0" smtClean="0"/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4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Start </a:t>
            </a:r>
            <a:r>
              <a:rPr lang="fr-FR" sz="24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sz="24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/>
              <a:t>Go </a:t>
            </a:r>
            <a:r>
              <a:rPr lang="fr-FR" sz="2200" i="0" dirty="0" err="1"/>
              <a:t>into</a:t>
            </a:r>
            <a:r>
              <a:rPr lang="fr-FR" sz="2200" i="0" dirty="0"/>
              <a:t> "</a:t>
            </a:r>
            <a:r>
              <a:rPr lang="fr-FR" sz="2200" i="0" dirty="0" err="1"/>
              <a:t>Users</a:t>
            </a:r>
            <a:r>
              <a:rPr lang="fr-FR" sz="2200" i="0" dirty="0"/>
              <a:t> and groups </a:t>
            </a:r>
            <a:r>
              <a:rPr lang="fr-FR" sz="2200" i="0" dirty="0" smtClean="0"/>
              <a:t>management » 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/>
              <a:t>Under </a:t>
            </a:r>
            <a:r>
              <a:rPr lang="fr-FR" sz="2200" i="0" dirty="0" err="1"/>
              <a:t>root</a:t>
            </a:r>
            <a:r>
              <a:rPr lang="fr-FR" sz="2200" i="0" dirty="0"/>
              <a:t> </a:t>
            </a:r>
            <a:r>
              <a:rPr lang="fr-FR" sz="2200" i="0" dirty="0" err="1"/>
              <a:t>create</a:t>
            </a:r>
            <a:r>
              <a:rPr lang="fr-FR" sz="2200" i="0" dirty="0"/>
              <a:t> group "</a:t>
            </a:r>
            <a:r>
              <a:rPr lang="fr-FR" sz="2200" i="0" dirty="0" err="1"/>
              <a:t>acme</a:t>
            </a:r>
            <a:r>
              <a:rPr lang="fr-FR" sz="2200" i="0" dirty="0"/>
              <a:t>"</a:t>
            </a:r>
          </a:p>
          <a:p>
            <a:pPr lvl="1"/>
            <a:r>
              <a:rPr lang="fr-FR" i="0" dirty="0" err="1"/>
              <a:t>Create</a:t>
            </a:r>
            <a:r>
              <a:rPr lang="fr-FR" i="0" dirty="0"/>
              <a:t> </a:t>
            </a:r>
            <a:r>
              <a:rPr lang="fr-FR" i="0" dirty="0" err="1"/>
              <a:t>two</a:t>
            </a:r>
            <a:r>
              <a:rPr lang="fr-FR" i="0" dirty="0"/>
              <a:t> </a:t>
            </a:r>
            <a:r>
              <a:rPr lang="fr-FR" i="0" dirty="0" err="1"/>
              <a:t>subgroups</a:t>
            </a:r>
            <a:r>
              <a:rPr lang="fr-FR" i="0" dirty="0"/>
              <a:t> </a:t>
            </a:r>
            <a:r>
              <a:rPr lang="fr-FR" i="0" dirty="0" err="1"/>
              <a:t>under</a:t>
            </a:r>
            <a:r>
              <a:rPr lang="fr-FR" i="0" dirty="0"/>
              <a:t> "</a:t>
            </a:r>
            <a:r>
              <a:rPr lang="fr-FR" i="0" dirty="0" err="1"/>
              <a:t>acme</a:t>
            </a:r>
            <a:r>
              <a:rPr lang="fr-FR" i="0" dirty="0"/>
              <a:t>" - "</a:t>
            </a:r>
            <a:r>
              <a:rPr lang="fr-FR" i="0" dirty="0" err="1"/>
              <a:t>roles</a:t>
            </a:r>
            <a:r>
              <a:rPr lang="fr-FR" i="0" dirty="0"/>
              <a:t>" and "</a:t>
            </a:r>
            <a:r>
              <a:rPr lang="fr-FR" i="0" dirty="0" err="1" smtClean="0"/>
              <a:t>organization_units</a:t>
            </a:r>
            <a:r>
              <a:rPr lang="fr-FR" i="0" dirty="0" smtClean="0"/>
              <a:t> »</a:t>
            </a:r>
            <a:endParaRPr lang="fr-FR" i="0" dirty="0"/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2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22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2373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Exercise</a:t>
            </a:r>
            <a:r>
              <a:rPr lang="fr-FR" dirty="0" smtClean="0"/>
              <a:t> </a:t>
            </a:r>
            <a:r>
              <a:rPr lang="fr-FR" dirty="0" smtClean="0"/>
              <a:t>2c: </a:t>
            </a:r>
            <a:r>
              <a:rPr lang="fr-FR" dirty="0" smtClean="0"/>
              <a:t>Configuration </a:t>
            </a:r>
            <a:r>
              <a:rPr lang="fr-FR" dirty="0" err="1" smtClean="0"/>
              <a:t>Picketlink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72905" y="971525"/>
            <a:ext cx="10219725" cy="5688632"/>
          </a:xfrm>
        </p:spPr>
        <p:txBody>
          <a:bodyPr rIns="41783" anchor="t"/>
          <a:lstStyle/>
          <a:p>
            <a:pPr>
              <a:lnSpc>
                <a:spcPct val="9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en-US" sz="2000" i="0" dirty="0" smtClean="0"/>
              <a:t>At the moment users defined in LDAP should be visible in "Users and groups management" and groups from LDAP should be present as children of /acme/roles and /acme/</a:t>
            </a:r>
            <a:r>
              <a:rPr lang="en-US" sz="2000" i="0" dirty="0" err="1" smtClean="0"/>
              <a:t>organization_units</a:t>
            </a:r>
            <a:endParaRPr lang="en-US" sz="2000" i="0" dirty="0" smtClean="0"/>
          </a:p>
          <a:p>
            <a:pPr>
              <a:lnSpc>
                <a:spcPct val="9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en-US" sz="2000" i="0" dirty="0" smtClean="0"/>
              <a:t>Create a New User via the interface</a:t>
            </a:r>
          </a:p>
          <a:p>
            <a:pPr>
              <a:lnSpc>
                <a:spcPct val="9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en-US" sz="2000" i="0" dirty="0" smtClean="0"/>
              <a:t>Is the User created on the </a:t>
            </a:r>
            <a:r>
              <a:rPr lang="en-US" sz="2000" i="0" dirty="0" err="1" smtClean="0"/>
              <a:t>ldap</a:t>
            </a:r>
            <a:r>
              <a:rPr lang="en-US" sz="2000" i="0" dirty="0" smtClean="0"/>
              <a:t>? Why?</a:t>
            </a:r>
          </a:p>
          <a:p>
            <a:pPr>
              <a:lnSpc>
                <a:spcPct val="9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en-US" sz="2000" i="0" dirty="0" smtClean="0"/>
              <a:t>How does it work</a:t>
            </a:r>
          </a:p>
          <a:p>
            <a:pPr marL="3175" indent="0">
              <a:lnSpc>
                <a:spcPct val="90000"/>
              </a:lnSpc>
              <a:buNone/>
            </a:pPr>
            <a:r>
              <a:rPr lang="en-US" sz="2000" i="0" dirty="0" smtClean="0"/>
              <a:t>- </a:t>
            </a:r>
            <a:r>
              <a:rPr lang="en-US" sz="2000" i="0" dirty="0" err="1" smtClean="0"/>
              <a:t>groupTypeMappings</a:t>
            </a:r>
            <a:r>
              <a:rPr lang="en-US" sz="2000" i="0" dirty="0" smtClean="0"/>
              <a:t> option defines that all groups under /acme/roles should be stored in </a:t>
            </a:r>
            <a:r>
              <a:rPr lang="en-US" sz="2000" i="0" dirty="0" err="1" smtClean="0"/>
              <a:t>PicketLink</a:t>
            </a:r>
            <a:r>
              <a:rPr lang="en-US" sz="2000" i="0" dirty="0" smtClean="0"/>
              <a:t> IDM with the </a:t>
            </a:r>
            <a:r>
              <a:rPr lang="en-US" sz="2000" i="0" dirty="0" err="1" smtClean="0"/>
              <a:t>acme_roles_type</a:t>
            </a:r>
            <a:r>
              <a:rPr lang="en-US" sz="2000" i="0" dirty="0" smtClean="0"/>
              <a:t> group type name and groups under /acme/</a:t>
            </a:r>
            <a:r>
              <a:rPr lang="en-US" sz="2000" i="0" dirty="0" err="1" smtClean="0"/>
              <a:t>organization_units</a:t>
            </a:r>
            <a:r>
              <a:rPr lang="en-US" sz="2000" i="0" dirty="0" smtClean="0"/>
              <a:t> should be stored in </a:t>
            </a:r>
            <a:r>
              <a:rPr lang="en-US" sz="2000" i="0" dirty="0" err="1" smtClean="0"/>
              <a:t>PicketLink</a:t>
            </a:r>
            <a:r>
              <a:rPr lang="en-US" sz="2000" i="0" dirty="0" smtClean="0"/>
              <a:t> IDM with </a:t>
            </a:r>
            <a:r>
              <a:rPr lang="en-US" sz="2000" i="0" dirty="0" err="1" smtClean="0"/>
              <a:t>acme_ou_type</a:t>
            </a:r>
            <a:r>
              <a:rPr lang="en-US" sz="2000" i="0" dirty="0" smtClean="0"/>
              <a:t> group type name. </a:t>
            </a:r>
          </a:p>
          <a:p>
            <a:pPr marL="3175" indent="0">
              <a:lnSpc>
                <a:spcPct val="90000"/>
              </a:lnSpc>
              <a:buNone/>
            </a:pPr>
            <a:r>
              <a:rPr lang="en-US" sz="2000" i="0" dirty="0" smtClean="0"/>
              <a:t>- In </a:t>
            </a:r>
            <a:r>
              <a:rPr lang="en-US" sz="2000" i="0" dirty="0" err="1" smtClean="0"/>
              <a:t>PicketLink</a:t>
            </a:r>
            <a:r>
              <a:rPr lang="en-US" sz="2000" i="0" dirty="0" smtClean="0"/>
              <a:t> IDM configuration file repository maps users and those two group types to be stored in LDAP. Additional option defines that nothing should be written (except password update) there.</a:t>
            </a:r>
          </a:p>
          <a:p>
            <a:pPr>
              <a:lnSpc>
                <a:spcPct val="9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en-US" sz="2000" i="0" dirty="0" smtClean="0"/>
          </a:p>
          <a:p>
            <a:pPr marL="3175" indent="0">
              <a:lnSpc>
                <a:spcPct val="90000"/>
              </a:lnSpc>
              <a:buClr>
                <a:srgbClr val="FF9900"/>
              </a:buClr>
              <a:buSzPct val="120000"/>
              <a:buNone/>
            </a:pPr>
            <a:endParaRPr lang="en-US" sz="20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en-US" sz="20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en-US" sz="20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en-US" sz="20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9047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34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marL="584962" lvl="1" indent="-219361">
              <a:lnSpc>
                <a:spcPct val="100000"/>
              </a:lnSpc>
            </a:pPr>
            <a:r>
              <a:rPr lang="fr-FR" sz="4800" dirty="0">
                <a:solidFill>
                  <a:srgbClr val="FFFFFF"/>
                </a:solidFill>
              </a:rPr>
              <a:t>SSO - Single </a:t>
            </a:r>
            <a:r>
              <a:rPr lang="fr-FR" sz="4800" dirty="0" err="1">
                <a:solidFill>
                  <a:srgbClr val="FFFFFF"/>
                </a:solidFill>
              </a:rPr>
              <a:t>Sign</a:t>
            </a:r>
            <a:r>
              <a:rPr lang="fr-FR" sz="4800" dirty="0">
                <a:solidFill>
                  <a:srgbClr val="FFFFFF"/>
                </a:solidFill>
              </a:rPr>
              <a:t> On</a:t>
            </a:r>
          </a:p>
        </p:txBody>
      </p:sp>
    </p:spTree>
    <p:extLst>
      <p:ext uri="{BB962C8B-B14F-4D97-AF65-F5344CB8AC3E}">
        <p14:creationId xmlns:p14="http://schemas.microsoft.com/office/powerpoint/2010/main" val="3144916245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dirty="0">
                <a:solidFill>
                  <a:srgbClr val="FF9900"/>
                </a:solidFill>
              </a:rPr>
              <a:t>SSO - Single </a:t>
            </a:r>
            <a:r>
              <a:rPr lang="fr-FR" dirty="0" err="1">
                <a:solidFill>
                  <a:srgbClr val="FF9900"/>
                </a:solidFill>
              </a:rPr>
              <a:t>Sign</a:t>
            </a:r>
            <a:r>
              <a:rPr lang="fr-FR" dirty="0">
                <a:solidFill>
                  <a:srgbClr val="FF9900"/>
                </a:solidFill>
              </a:rPr>
              <a:t> On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043533"/>
            <a:ext cx="10219725" cy="5400600"/>
          </a:xfrm>
        </p:spPr>
        <p:txBody>
          <a:bodyPr rIns="41783" anchor="t"/>
          <a:lstStyle/>
          <a:p>
            <a:pPr marL="258763" lvl="1" indent="-255588">
              <a:lnSpc>
                <a:spcPct val="80000"/>
              </a:lnSpc>
              <a:buClr>
                <a:srgbClr val="FF9900"/>
              </a:buClr>
              <a:buFont typeface="Lucida Grande"/>
              <a:buChar char="»"/>
            </a:pPr>
            <a:r>
              <a:rPr lang="fr-FR" sz="2400" i="0" dirty="0" smtClean="0"/>
              <a:t>The </a:t>
            </a:r>
            <a:r>
              <a:rPr lang="fr-FR" sz="2400" i="0" dirty="0"/>
              <a:t>portal </a:t>
            </a:r>
            <a:r>
              <a:rPr lang="fr-FR" sz="2400" i="0" dirty="0" err="1"/>
              <a:t>users</a:t>
            </a:r>
            <a:r>
              <a:rPr lang="fr-FR" sz="2400" i="0" dirty="0"/>
              <a:t> gain </a:t>
            </a:r>
            <a:r>
              <a:rPr lang="fr-FR" sz="2400" i="0" dirty="0" err="1"/>
              <a:t>access</a:t>
            </a:r>
            <a:r>
              <a:rPr lang="fr-FR" sz="2400" i="0" dirty="0"/>
              <a:t> to </a:t>
            </a:r>
            <a:r>
              <a:rPr lang="fr-FR" sz="2400" i="0" dirty="0" err="1"/>
              <a:t>many</a:t>
            </a:r>
            <a:r>
              <a:rPr lang="fr-FR" sz="2400" i="0" dirty="0"/>
              <a:t> </a:t>
            </a:r>
            <a:r>
              <a:rPr lang="fr-FR" sz="2400" i="0" dirty="0" err="1"/>
              <a:t>systems</a:t>
            </a:r>
            <a:r>
              <a:rPr lang="fr-FR" sz="2400" i="0" dirty="0"/>
              <a:t> </a:t>
            </a:r>
            <a:r>
              <a:rPr lang="fr-FR" sz="2400" i="0" dirty="0" err="1"/>
              <a:t>through</a:t>
            </a:r>
            <a:r>
              <a:rPr lang="fr-FR" sz="2400" i="0" dirty="0"/>
              <a:t> </a:t>
            </a:r>
            <a:r>
              <a:rPr lang="fr-FR" sz="2400" i="0" dirty="0" err="1"/>
              <a:t>portlets</a:t>
            </a:r>
            <a:r>
              <a:rPr lang="fr-FR" sz="2400" i="0" dirty="0"/>
              <a:t> </a:t>
            </a:r>
            <a:r>
              <a:rPr lang="fr-FR" sz="2400" i="0" dirty="0" err="1"/>
              <a:t>using</a:t>
            </a:r>
            <a:r>
              <a:rPr lang="fr-FR" sz="2400" i="0" dirty="0"/>
              <a:t> a single </a:t>
            </a:r>
            <a:r>
              <a:rPr lang="fr-FR" sz="2400" i="0" dirty="0" err="1" smtClean="0"/>
              <a:t>identity</a:t>
            </a:r>
            <a:endParaRPr lang="fr-FR" sz="2400" i="0" dirty="0" smtClean="0"/>
          </a:p>
          <a:p>
            <a:pPr marL="258763" lvl="1" indent="-255588">
              <a:lnSpc>
                <a:spcPct val="80000"/>
              </a:lnSpc>
              <a:buClr>
                <a:srgbClr val="FF9900"/>
              </a:buClr>
              <a:buFont typeface="Lucida Grande"/>
              <a:buChar char="»"/>
            </a:pPr>
            <a:r>
              <a:rPr lang="fr-FR" sz="2400" i="0" dirty="0" err="1" smtClean="0"/>
              <a:t>However</a:t>
            </a:r>
            <a:r>
              <a:rPr lang="fr-FR" sz="2400" i="0" dirty="0"/>
              <a:t>, the portal infrastructure must </a:t>
            </a:r>
            <a:r>
              <a:rPr lang="fr-FR" sz="2400" i="0" dirty="0" err="1"/>
              <a:t>be</a:t>
            </a:r>
            <a:r>
              <a:rPr lang="fr-FR" sz="2400" i="0" dirty="0"/>
              <a:t> </a:t>
            </a:r>
            <a:r>
              <a:rPr lang="fr-FR" sz="2400" i="0" dirty="0" err="1"/>
              <a:t>integrated</a:t>
            </a:r>
            <a:r>
              <a:rPr lang="fr-FR" sz="2400" i="0" dirty="0"/>
              <a:t> </a:t>
            </a:r>
            <a:r>
              <a:rPr lang="fr-FR" sz="2400" i="0" dirty="0" err="1"/>
              <a:t>with</a:t>
            </a:r>
            <a:r>
              <a:rPr lang="fr-FR" sz="2400" i="0" dirty="0"/>
              <a:t> </a:t>
            </a:r>
            <a:r>
              <a:rPr lang="fr-FR" sz="2400" i="0" dirty="0" err="1"/>
              <a:t>other</a:t>
            </a:r>
            <a:r>
              <a:rPr lang="fr-FR" sz="2400" i="0" dirty="0"/>
              <a:t> SSO </a:t>
            </a:r>
            <a:r>
              <a:rPr lang="fr-FR" sz="2400" i="0" dirty="0" err="1"/>
              <a:t>enabled</a:t>
            </a:r>
            <a:r>
              <a:rPr lang="fr-FR" sz="2400" i="0" dirty="0"/>
              <a:t> </a:t>
            </a:r>
            <a:r>
              <a:rPr lang="fr-FR" sz="2400" i="0" dirty="0" err="1" smtClean="0"/>
              <a:t>systems</a:t>
            </a:r>
            <a:endParaRPr lang="fr-FR" sz="2400" i="0" dirty="0" smtClean="0"/>
          </a:p>
          <a:p>
            <a:pPr marL="258763" lvl="1" indent="-255588">
              <a:lnSpc>
                <a:spcPct val="80000"/>
              </a:lnSpc>
              <a:buClr>
                <a:srgbClr val="FF9900"/>
              </a:buClr>
              <a:buFont typeface="Lucida Grande"/>
              <a:buChar char="»"/>
            </a:pPr>
            <a:r>
              <a:rPr lang="fr-FR" sz="2400" i="0" dirty="0" err="1"/>
              <a:t>eXo</a:t>
            </a:r>
            <a:r>
              <a:rPr lang="fr-FR" sz="2400" i="0" dirty="0"/>
              <a:t> </a:t>
            </a:r>
            <a:r>
              <a:rPr lang="fr-FR" sz="2400" i="0" dirty="0" err="1"/>
              <a:t>platform</a:t>
            </a:r>
            <a:r>
              <a:rPr lang="fr-FR" sz="2400" i="0" dirty="0"/>
              <a:t> </a:t>
            </a:r>
            <a:r>
              <a:rPr lang="fr-FR" sz="2400" i="0" dirty="0" err="1"/>
              <a:t>provides</a:t>
            </a:r>
            <a:r>
              <a:rPr lang="fr-FR" sz="2400" i="0" dirty="0"/>
              <a:t> </a:t>
            </a:r>
            <a:r>
              <a:rPr lang="fr-FR" sz="2400" i="0" dirty="0" err="1"/>
              <a:t>some</a:t>
            </a:r>
            <a:r>
              <a:rPr lang="fr-FR" sz="2400" i="0" dirty="0"/>
              <a:t> </a:t>
            </a:r>
            <a:r>
              <a:rPr lang="fr-FR" sz="2400" i="0" dirty="0" err="1"/>
              <a:t>form</a:t>
            </a:r>
            <a:r>
              <a:rPr lang="fr-FR" sz="2400" i="0" dirty="0"/>
              <a:t> of Single </a:t>
            </a:r>
            <a:r>
              <a:rPr lang="fr-FR" sz="2400" i="0" dirty="0" err="1"/>
              <a:t>Sign</a:t>
            </a:r>
            <a:r>
              <a:rPr lang="fr-FR" sz="2400" i="0" dirty="0"/>
              <a:t> On (SSO) as an </a:t>
            </a:r>
            <a:r>
              <a:rPr lang="fr-FR" sz="2400" i="0" dirty="0" err="1"/>
              <a:t>integration</a:t>
            </a:r>
            <a:r>
              <a:rPr lang="fr-FR" sz="2400" i="0" dirty="0"/>
              <a:t> and </a:t>
            </a:r>
            <a:r>
              <a:rPr lang="fr-FR" sz="2400" i="0" dirty="0" err="1"/>
              <a:t>aggregation</a:t>
            </a:r>
            <a:r>
              <a:rPr lang="fr-FR" sz="2400" i="0" dirty="0"/>
              <a:t> </a:t>
            </a:r>
            <a:r>
              <a:rPr lang="fr-FR" sz="2400" i="0" dirty="0" err="1"/>
              <a:t>platform</a:t>
            </a:r>
            <a:r>
              <a:rPr lang="fr-FR" sz="2400" i="0" dirty="0" smtClean="0"/>
              <a:t>.</a:t>
            </a:r>
            <a:endParaRPr lang="fr-FR" sz="2400" i="0" dirty="0"/>
          </a:p>
          <a:p>
            <a:pPr marL="258763" lvl="1" indent="-255588">
              <a:lnSpc>
                <a:spcPct val="80000"/>
              </a:lnSpc>
              <a:buClr>
                <a:srgbClr val="FF9900"/>
              </a:buClr>
              <a:buFont typeface="Lucida Grande"/>
              <a:buChar char="»"/>
            </a:pPr>
            <a:r>
              <a:rPr lang="fr-FR" sz="2400" i="0" dirty="0" err="1" smtClean="0"/>
              <a:t>Many</a:t>
            </a:r>
            <a:r>
              <a:rPr lang="fr-FR" sz="2400" i="0" dirty="0" smtClean="0"/>
              <a:t> </a:t>
            </a:r>
            <a:r>
              <a:rPr lang="fr-FR" sz="2400" i="0" dirty="0" err="1"/>
              <a:t>different</a:t>
            </a:r>
            <a:r>
              <a:rPr lang="fr-FR" sz="2400" i="0" dirty="0"/>
              <a:t> </a:t>
            </a:r>
            <a:r>
              <a:rPr lang="fr-FR" sz="2400" i="0" dirty="0" err="1"/>
              <a:t>Identity</a:t>
            </a:r>
            <a:r>
              <a:rPr lang="fr-FR" sz="2400" i="0" dirty="0"/>
              <a:t> Management solutions </a:t>
            </a:r>
            <a:r>
              <a:rPr lang="fr-FR" sz="2400" i="0" dirty="0" err="1" smtClean="0"/>
              <a:t>available</a:t>
            </a:r>
            <a:r>
              <a:rPr lang="fr-FR" sz="2400" i="0" dirty="0" smtClean="0"/>
              <a:t> :</a:t>
            </a:r>
          </a:p>
          <a:p>
            <a:pPr marL="896938" lvl="1" indent="-177800">
              <a:lnSpc>
                <a:spcPct val="80000"/>
              </a:lnSpc>
              <a:buClr>
                <a:srgbClr val="FF9900"/>
              </a:buClr>
              <a:buFontTx/>
              <a:buChar char="-"/>
            </a:pPr>
            <a:r>
              <a:rPr lang="fr-FR" sz="2400" i="0" dirty="0"/>
              <a:t>CAS - Central </a:t>
            </a:r>
            <a:r>
              <a:rPr lang="fr-FR" sz="2400" i="0" dirty="0" err="1"/>
              <a:t>Authentication</a:t>
            </a:r>
            <a:r>
              <a:rPr lang="fr-FR" sz="2400" i="0" dirty="0"/>
              <a:t> Service</a:t>
            </a:r>
          </a:p>
          <a:p>
            <a:pPr marL="896938" lvl="1" indent="-177800">
              <a:lnSpc>
                <a:spcPct val="80000"/>
              </a:lnSpc>
              <a:buClr>
                <a:srgbClr val="FF9900"/>
              </a:buClr>
              <a:buFontTx/>
              <a:buChar char="-"/>
            </a:pPr>
            <a:r>
              <a:rPr lang="fr-FR" sz="2400" i="0" dirty="0"/>
              <a:t>JOSSO</a:t>
            </a:r>
          </a:p>
          <a:p>
            <a:pPr marL="896938" lvl="1" indent="-177800">
              <a:lnSpc>
                <a:spcPct val="80000"/>
              </a:lnSpc>
              <a:buClr>
                <a:srgbClr val="FF9900"/>
              </a:buClr>
              <a:buFontTx/>
              <a:buChar char="-"/>
            </a:pPr>
            <a:r>
              <a:rPr lang="fr-FR" sz="2400" i="0" dirty="0" err="1"/>
              <a:t>OpenSSO</a:t>
            </a:r>
            <a:r>
              <a:rPr lang="fr-FR" sz="2400" i="0" dirty="0"/>
              <a:t> - The Open Web SSO </a:t>
            </a:r>
            <a:r>
              <a:rPr lang="fr-FR" sz="2400" i="0" dirty="0" err="1"/>
              <a:t>project</a:t>
            </a:r>
            <a:endParaRPr lang="fr-FR" sz="2400" i="0" dirty="0"/>
          </a:p>
          <a:p>
            <a:pPr marL="896938" lvl="1" indent="-177800">
              <a:lnSpc>
                <a:spcPct val="80000"/>
              </a:lnSpc>
              <a:buClr>
                <a:srgbClr val="FF9900"/>
              </a:buClr>
              <a:buFontTx/>
              <a:buChar char="-"/>
            </a:pPr>
            <a:r>
              <a:rPr lang="fr-FR" sz="2400" i="0" dirty="0" smtClean="0"/>
              <a:t>SPNEGO</a:t>
            </a:r>
          </a:p>
          <a:p>
            <a:pPr marL="258763" lvl="1" indent="-255588">
              <a:lnSpc>
                <a:spcPct val="80000"/>
              </a:lnSpc>
              <a:buClr>
                <a:srgbClr val="FF9900"/>
              </a:buClr>
              <a:buFont typeface="Lucida Grande"/>
              <a:buChar char="»"/>
            </a:pPr>
            <a:r>
              <a:rPr lang="fr-FR" sz="2400" i="0" dirty="0"/>
              <a:t>In </a:t>
            </a:r>
            <a:r>
              <a:rPr lang="fr-FR" sz="2400" i="0" dirty="0" err="1"/>
              <a:t>most</a:t>
            </a:r>
            <a:r>
              <a:rPr lang="fr-FR" sz="2400" i="0" dirty="0"/>
              <a:t> cases </a:t>
            </a:r>
            <a:r>
              <a:rPr lang="fr-FR" sz="2400" i="0" dirty="0" err="1"/>
              <a:t>each</a:t>
            </a:r>
            <a:r>
              <a:rPr lang="fr-FR" sz="2400" i="0" dirty="0"/>
              <a:t> SSO </a:t>
            </a:r>
            <a:r>
              <a:rPr lang="fr-FR" sz="2400" i="0" dirty="0" err="1"/>
              <a:t>framework</a:t>
            </a:r>
            <a:r>
              <a:rPr lang="fr-FR" sz="2400" i="0" dirty="0"/>
              <a:t> </a:t>
            </a:r>
            <a:r>
              <a:rPr lang="fr-FR" sz="2400" i="0" dirty="0" err="1"/>
              <a:t>provides</a:t>
            </a:r>
            <a:r>
              <a:rPr lang="fr-FR" sz="2400" i="0" dirty="0"/>
              <a:t> a unique </a:t>
            </a:r>
            <a:r>
              <a:rPr lang="fr-FR" sz="2400" i="0" dirty="0" err="1"/>
              <a:t>way</a:t>
            </a:r>
            <a:r>
              <a:rPr lang="fr-FR" sz="2400" i="0" dirty="0"/>
              <a:t> to </a:t>
            </a:r>
            <a:r>
              <a:rPr lang="fr-FR" sz="2400" i="0" dirty="0" err="1"/>
              <a:t>plug</a:t>
            </a:r>
            <a:r>
              <a:rPr lang="fr-FR" sz="2400" i="0" dirty="0"/>
              <a:t> </a:t>
            </a:r>
            <a:r>
              <a:rPr lang="fr-FR" sz="2400" i="0" dirty="0" err="1"/>
              <a:t>into</a:t>
            </a:r>
            <a:r>
              <a:rPr lang="fr-FR" sz="2400" i="0" dirty="0"/>
              <a:t> a Java EE </a:t>
            </a:r>
            <a:r>
              <a:rPr lang="fr-FR" sz="2400" i="0" dirty="0" smtClean="0"/>
              <a:t>application</a:t>
            </a:r>
            <a:endParaRPr lang="fr-FR" sz="2400" i="0" dirty="0"/>
          </a:p>
          <a:p>
            <a:pPr marL="346075" lvl="1" indent="-342900">
              <a:lnSpc>
                <a:spcPct val="80000"/>
              </a:lnSpc>
              <a:buClr>
                <a:srgbClr val="FF9900"/>
              </a:buClr>
              <a:buFontTx/>
              <a:buChar char="-"/>
            </a:pPr>
            <a:endParaRPr lang="fr-FR" sz="2400" i="0" dirty="0"/>
          </a:p>
          <a:p>
            <a:pPr marL="3175" lvl="1" indent="0">
              <a:lnSpc>
                <a:spcPct val="80000"/>
              </a:lnSpc>
              <a:buClr>
                <a:srgbClr val="FF9900"/>
              </a:buClr>
              <a:buNone/>
            </a:pPr>
            <a:endParaRPr lang="fr-FR" sz="2400" i="0" dirty="0" smtClean="0"/>
          </a:p>
          <a:p>
            <a:pPr marL="258763" lvl="1" indent="-255588">
              <a:lnSpc>
                <a:spcPct val="80000"/>
              </a:lnSpc>
              <a:buClr>
                <a:srgbClr val="FF9900"/>
              </a:buClr>
              <a:buFont typeface="Lucida Grande"/>
              <a:buChar char="»"/>
            </a:pPr>
            <a:endParaRPr lang="fr-FR" sz="2400" i="0" dirty="0" smtClean="0"/>
          </a:p>
          <a:p>
            <a:pPr marL="258763" lvl="1" indent="-255588">
              <a:lnSpc>
                <a:spcPct val="80000"/>
              </a:lnSpc>
              <a:buClr>
                <a:srgbClr val="FF9900"/>
              </a:buClr>
              <a:buFont typeface="Lucida Grande"/>
              <a:buChar char="»"/>
            </a:pPr>
            <a:endParaRPr lang="fr-FR" sz="2400" i="0" dirty="0" smtClean="0"/>
          </a:p>
          <a:p>
            <a:pPr marL="258763" lvl="1" indent="-255588">
              <a:lnSpc>
                <a:spcPct val="80000"/>
              </a:lnSpc>
              <a:buClr>
                <a:srgbClr val="FF9900"/>
              </a:buClr>
              <a:buFont typeface="Lucida Grande"/>
              <a:buChar char="»"/>
            </a:pPr>
            <a:endParaRPr lang="fr-FR" sz="2400" i="0" dirty="0"/>
          </a:p>
        </p:txBody>
      </p:sp>
    </p:spTree>
    <p:extLst>
      <p:ext uri="{BB962C8B-B14F-4D97-AF65-F5344CB8AC3E}">
        <p14:creationId xmlns:p14="http://schemas.microsoft.com/office/powerpoint/2010/main" val="29599189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Exercise</a:t>
            </a:r>
            <a:r>
              <a:rPr lang="fr-FR" dirty="0" smtClean="0"/>
              <a:t> </a:t>
            </a:r>
            <a:r>
              <a:rPr lang="fr-FR" dirty="0" smtClean="0"/>
              <a:t>3a: </a:t>
            </a:r>
            <a:r>
              <a:rPr lang="fr-FR" dirty="0" smtClean="0"/>
              <a:t>SSO CAS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72905" y="971525"/>
            <a:ext cx="10219725" cy="5688632"/>
          </a:xfrm>
        </p:spPr>
        <p:txBody>
          <a:bodyPr rIns="41783" anchor="t"/>
          <a:lstStyle/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400" i="0" dirty="0"/>
              <a:t>The </a:t>
            </a:r>
            <a:r>
              <a:rPr lang="fr-FR" sz="2400" i="0" dirty="0" err="1"/>
              <a:t>integration</a:t>
            </a:r>
            <a:r>
              <a:rPr lang="fr-FR" sz="2400" i="0" dirty="0"/>
              <a:t> </a:t>
            </a:r>
            <a:r>
              <a:rPr lang="fr-FR" sz="2400" i="0" dirty="0" err="1"/>
              <a:t>consists</a:t>
            </a:r>
            <a:r>
              <a:rPr lang="fr-FR" sz="2400" i="0" dirty="0"/>
              <a:t> of </a:t>
            </a:r>
            <a:r>
              <a:rPr lang="fr-FR" sz="2400" i="0" dirty="0" err="1"/>
              <a:t>two</a:t>
            </a:r>
            <a:r>
              <a:rPr lang="fr-FR" sz="2400" i="0" dirty="0"/>
              <a:t> </a:t>
            </a:r>
            <a:r>
              <a:rPr lang="fr-FR" sz="2400" i="0" dirty="0" smtClean="0"/>
              <a:t>parts</a:t>
            </a:r>
            <a:r>
              <a:rPr lang="fr-FR" sz="2400" i="0" dirty="0"/>
              <a:t> </a:t>
            </a:r>
            <a:r>
              <a:rPr lang="fr-FR" sz="2400" i="0" dirty="0" smtClean="0"/>
              <a:t>: </a:t>
            </a:r>
          </a:p>
          <a:p>
            <a:pPr marL="3175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r>
              <a:rPr lang="fr-FR" sz="2400" i="0" dirty="0"/>
              <a:t> </a:t>
            </a:r>
            <a:r>
              <a:rPr lang="fr-FR" sz="2400" i="0" dirty="0" smtClean="0"/>
              <a:t>- the </a:t>
            </a:r>
            <a:r>
              <a:rPr lang="fr-FR" sz="2400" i="0" dirty="0"/>
              <a:t>first part </a:t>
            </a:r>
            <a:r>
              <a:rPr lang="fr-FR" sz="2400" i="0" dirty="0" err="1"/>
              <a:t>consists</a:t>
            </a:r>
            <a:r>
              <a:rPr lang="fr-FR" sz="2400" i="0" dirty="0"/>
              <a:t> of </a:t>
            </a:r>
            <a:r>
              <a:rPr lang="fr-FR" sz="2400" i="0" dirty="0" err="1"/>
              <a:t>installing</a:t>
            </a:r>
            <a:r>
              <a:rPr lang="fr-FR" sz="2400" i="0" dirty="0"/>
              <a:t> or </a:t>
            </a:r>
            <a:r>
              <a:rPr lang="fr-FR" sz="2400" i="0" dirty="0" err="1"/>
              <a:t>configuring</a:t>
            </a:r>
            <a:r>
              <a:rPr lang="fr-FR" sz="2400" i="0" dirty="0"/>
              <a:t> a CAS </a:t>
            </a:r>
            <a:r>
              <a:rPr lang="fr-FR" sz="2400" i="0" dirty="0" smtClean="0"/>
              <a:t>server</a:t>
            </a:r>
            <a:endParaRPr lang="fr-FR" sz="2400" i="0" dirty="0"/>
          </a:p>
          <a:p>
            <a:pPr marL="3175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r>
              <a:rPr lang="fr-FR" sz="2400" i="0" dirty="0" smtClean="0"/>
              <a:t> - the </a:t>
            </a:r>
            <a:r>
              <a:rPr lang="fr-FR" sz="2400" i="0" dirty="0"/>
              <a:t>second part </a:t>
            </a:r>
            <a:r>
              <a:rPr lang="fr-FR" sz="2400" i="0" dirty="0" err="1"/>
              <a:t>consists</a:t>
            </a:r>
            <a:r>
              <a:rPr lang="fr-FR" sz="2400" i="0" dirty="0"/>
              <a:t> of setting up the </a:t>
            </a:r>
            <a:r>
              <a:rPr lang="fr-FR" sz="2400" i="0" dirty="0" smtClean="0"/>
              <a:t>portal. 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/>
              <a:t>To </a:t>
            </a:r>
            <a:r>
              <a:rPr lang="fr-FR" sz="2200" i="0" dirty="0" err="1" smtClean="0"/>
              <a:t>install</a:t>
            </a:r>
            <a:r>
              <a:rPr lang="fr-FR" sz="2200" i="0" dirty="0" smtClean="0"/>
              <a:t> the CAS server, copy the </a:t>
            </a:r>
            <a:r>
              <a:rPr lang="fr-FR" sz="2200" i="0" dirty="0" err="1" smtClean="0"/>
              <a:t>cas.war</a:t>
            </a:r>
            <a:r>
              <a:rPr lang="fr-FR" sz="2200" i="0" dirty="0" smtClean="0"/>
              <a:t> in the </a:t>
            </a:r>
            <a:r>
              <a:rPr lang="fr-FR" sz="2200" i="0" dirty="0" err="1" smtClean="0"/>
              <a:t>tomcat</a:t>
            </a:r>
            <a:r>
              <a:rPr lang="fr-FR" sz="2200" i="0" dirty="0" smtClean="0"/>
              <a:t>/</a:t>
            </a:r>
            <a:r>
              <a:rPr lang="fr-FR" sz="2200" i="0" dirty="0" err="1" smtClean="0"/>
              <a:t>webapp</a:t>
            </a:r>
            <a:endParaRPr lang="fr-FR" sz="2200" i="0" dirty="0" smtClean="0"/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/>
              <a:t>For </a:t>
            </a:r>
            <a:r>
              <a:rPr lang="fr-FR" sz="2200" i="0" dirty="0" smtClean="0"/>
              <a:t>the </a:t>
            </a:r>
            <a:r>
              <a:rPr lang="fr-FR" sz="2200" i="0" dirty="0" err="1" smtClean="0"/>
              <a:t>exercise</a:t>
            </a:r>
            <a:r>
              <a:rPr lang="fr-FR" sz="2200" i="0" dirty="0" smtClean="0"/>
              <a:t>, </a:t>
            </a:r>
            <a:r>
              <a:rPr lang="fr-FR" sz="2200" i="0" dirty="0" err="1" smtClean="0"/>
              <a:t>we</a:t>
            </a:r>
            <a:r>
              <a:rPr lang="fr-FR" sz="2200" i="0" dirty="0" smtClean="0"/>
              <a:t> </a:t>
            </a:r>
            <a:r>
              <a:rPr lang="fr-FR" sz="2200" i="0" dirty="0" err="1" smtClean="0"/>
              <a:t>will</a:t>
            </a:r>
            <a:r>
              <a:rPr lang="fr-FR" sz="2200" i="0" dirty="0" smtClean="0"/>
              <a:t> </a:t>
            </a:r>
            <a:r>
              <a:rPr lang="fr-FR" sz="2200" i="0" dirty="0" err="1" smtClean="0"/>
              <a:t>deploy</a:t>
            </a:r>
            <a:r>
              <a:rPr lang="fr-FR" sz="2200" i="0" dirty="0" smtClean="0"/>
              <a:t> the CAS on the </a:t>
            </a:r>
            <a:r>
              <a:rPr lang="fr-FR" sz="2200" i="0" dirty="0" err="1" smtClean="0"/>
              <a:t>same</a:t>
            </a:r>
            <a:r>
              <a:rPr lang="fr-FR" sz="2200" i="0" dirty="0" smtClean="0"/>
              <a:t> </a:t>
            </a:r>
            <a:r>
              <a:rPr lang="fr-FR" sz="2200" i="0" dirty="0" err="1" smtClean="0"/>
              <a:t>tomcat</a:t>
            </a:r>
            <a:r>
              <a:rPr lang="fr-FR" sz="2200" i="0" dirty="0"/>
              <a:t> </a:t>
            </a:r>
            <a:r>
              <a:rPr lang="fr-FR" sz="2200" i="0" dirty="0" smtClean="0"/>
              <a:t>as eXo, on production environnement, CAS server </a:t>
            </a:r>
            <a:r>
              <a:rPr lang="fr-FR" sz="2200" i="0" dirty="0" err="1" smtClean="0"/>
              <a:t>run</a:t>
            </a:r>
            <a:r>
              <a:rPr lang="fr-FR" sz="2200" i="0" dirty="0" smtClean="0"/>
              <a:t> on a </a:t>
            </a:r>
            <a:r>
              <a:rPr lang="fr-FR" sz="2200" i="0" dirty="0" err="1" smtClean="0"/>
              <a:t>standalone</a:t>
            </a:r>
            <a:r>
              <a:rPr lang="fr-FR" sz="2200" i="0" dirty="0" smtClean="0"/>
              <a:t> server.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 smtClean="0"/>
              <a:t>cas.war</a:t>
            </a:r>
            <a:r>
              <a:rPr lang="fr-FR" sz="2200" i="0" dirty="0" smtClean="0"/>
              <a:t> has been </a:t>
            </a:r>
            <a:r>
              <a:rPr lang="fr-FR" sz="2200" i="0" dirty="0" err="1" smtClean="0"/>
              <a:t>pre-configured</a:t>
            </a:r>
            <a:r>
              <a:rPr lang="fr-FR" sz="2200" i="0" dirty="0" smtClean="0"/>
              <a:t> to </a:t>
            </a:r>
            <a:r>
              <a:rPr lang="fr-FR" sz="2200" i="0" dirty="0" err="1" smtClean="0"/>
              <a:t>work</a:t>
            </a:r>
            <a:r>
              <a:rPr lang="fr-FR" sz="2200" i="0" dirty="0" smtClean="0"/>
              <a:t> </a:t>
            </a:r>
            <a:r>
              <a:rPr lang="fr-FR" sz="2200" i="0" dirty="0" err="1" smtClean="0"/>
              <a:t>with</a:t>
            </a:r>
            <a:r>
              <a:rPr lang="fr-FR" sz="2200" i="0" dirty="0" smtClean="0"/>
              <a:t> </a:t>
            </a:r>
            <a:r>
              <a:rPr lang="fr-FR" sz="2200" i="0" dirty="0" err="1" smtClean="0"/>
              <a:t>eXo</a:t>
            </a:r>
            <a:r>
              <a:rPr lang="fr-FR" sz="2200" i="0" dirty="0" smtClean="0"/>
              <a:t>, </a:t>
            </a:r>
            <a:r>
              <a:rPr lang="fr-FR" sz="2200" i="0" dirty="0" err="1" smtClean="0"/>
              <a:t>you</a:t>
            </a:r>
            <a:r>
              <a:rPr lang="fr-FR" sz="2200" i="0" dirty="0" smtClean="0"/>
              <a:t> </a:t>
            </a:r>
            <a:r>
              <a:rPr lang="fr-FR" sz="2200" i="0" dirty="0" err="1" smtClean="0"/>
              <a:t>can</a:t>
            </a:r>
            <a:r>
              <a:rPr lang="fr-FR" sz="2200" i="0" dirty="0" smtClean="0"/>
              <a:t> </a:t>
            </a:r>
            <a:r>
              <a:rPr lang="fr-FR" sz="2200" i="0" dirty="0" err="1" smtClean="0"/>
              <a:t>find</a:t>
            </a:r>
            <a:r>
              <a:rPr lang="fr-FR" sz="2200" i="0" dirty="0" smtClean="0"/>
              <a:t> more informations </a:t>
            </a:r>
            <a:r>
              <a:rPr lang="fr-FR" sz="2200" i="0" dirty="0" err="1" smtClean="0"/>
              <a:t>here</a:t>
            </a:r>
            <a:r>
              <a:rPr lang="fr-FR" sz="2200" i="0" dirty="0" smtClean="0"/>
              <a:t>: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400" b="0" i="0" dirty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http://docs.jboss.com/gatein/portal/3.1.0-FINAL/reference-guide/en-US/html_single/index.html#sect-Reference_Guide-Single_Sign_On-</a:t>
            </a:r>
            <a:r>
              <a:rPr lang="fr-FR" sz="2400" b="0" i="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CAS_Central_Authentication_Service</a:t>
            </a:r>
            <a:endParaRPr lang="fr-FR" sz="2200" i="0" dirty="0"/>
          </a:p>
          <a:p>
            <a:pPr marL="3175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endParaRPr lang="fr-FR" sz="1800" b="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1800" b="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18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18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11458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Exercise</a:t>
            </a:r>
            <a:r>
              <a:rPr lang="fr-FR" dirty="0" smtClean="0"/>
              <a:t> </a:t>
            </a:r>
            <a:r>
              <a:rPr lang="fr-FR" dirty="0" smtClean="0"/>
              <a:t>3b: </a:t>
            </a:r>
            <a:r>
              <a:rPr lang="fr-FR" dirty="0" smtClean="0"/>
              <a:t>SSO CAS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72905" y="971525"/>
            <a:ext cx="10219725" cy="5688632"/>
          </a:xfrm>
        </p:spPr>
        <p:txBody>
          <a:bodyPr rIns="41783" anchor="t"/>
          <a:lstStyle/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CA" sz="2200" i="0" dirty="0" err="1"/>
              <a:t>E</a:t>
            </a:r>
            <a:r>
              <a:rPr lang="fr-CA" sz="2200" i="0" dirty="0" err="1" smtClean="0"/>
              <a:t>dit</a:t>
            </a:r>
            <a:r>
              <a:rPr lang="fr-CA" sz="2200" i="0" dirty="0" smtClean="0"/>
              <a:t> </a:t>
            </a:r>
            <a:r>
              <a:rPr lang="fr-CA" sz="2200" i="0" dirty="0"/>
              <a:t>the </a:t>
            </a:r>
            <a:r>
              <a:rPr lang="fr-CA" sz="2200" i="0" dirty="0" err="1"/>
              <a:t>server.xml</a:t>
            </a:r>
            <a:r>
              <a:rPr lang="fr-CA" sz="2200" i="0" dirty="0"/>
              <a:t> file in </a:t>
            </a:r>
            <a:r>
              <a:rPr lang="fr-CA" sz="2200" i="0" dirty="0" err="1"/>
              <a:t>tomcat</a:t>
            </a:r>
            <a:r>
              <a:rPr lang="fr-CA" sz="2200" i="0" dirty="0"/>
              <a:t> and </a:t>
            </a:r>
            <a:r>
              <a:rPr lang="fr-CA" sz="2200" i="0" dirty="0" err="1"/>
              <a:t>uncomment</a:t>
            </a:r>
            <a:r>
              <a:rPr lang="fr-CA" sz="2200" i="0" dirty="0"/>
              <a:t> the SSL section to open up port 8443.</a:t>
            </a:r>
          </a:p>
          <a:p>
            <a:pPr marL="3175" indent="0">
              <a:lnSpc>
                <a:spcPct val="50000"/>
              </a:lnSpc>
              <a:buNone/>
            </a:pPr>
            <a:r>
              <a:rPr lang="fr-CA" sz="1200" b="0" i="0" dirty="0" smtClean="0"/>
              <a:t>	&lt;</a:t>
            </a:r>
            <a:r>
              <a:rPr lang="fr-CA" sz="1200" b="0" i="0" dirty="0"/>
              <a:t>!-- </a:t>
            </a:r>
            <a:r>
              <a:rPr lang="fr-CA" sz="1200" b="0" i="0" dirty="0" err="1"/>
              <a:t>Define</a:t>
            </a:r>
            <a:r>
              <a:rPr lang="fr-CA" sz="1200" b="0" i="0" dirty="0"/>
              <a:t> a SSL HTTP/1.1 </a:t>
            </a:r>
            <a:r>
              <a:rPr lang="fr-CA" sz="1200" b="0" i="0" dirty="0" err="1"/>
              <a:t>Connector</a:t>
            </a:r>
            <a:r>
              <a:rPr lang="fr-CA" sz="1200" b="0" i="0" dirty="0"/>
              <a:t> on port 8443 --&gt;</a:t>
            </a:r>
          </a:p>
          <a:p>
            <a:pPr marL="3175" indent="0">
              <a:lnSpc>
                <a:spcPct val="50000"/>
              </a:lnSpc>
              <a:buNone/>
            </a:pPr>
            <a:r>
              <a:rPr lang="fr-CA" sz="1200" b="0" i="0" dirty="0" smtClean="0"/>
              <a:t>	&lt;</a:t>
            </a:r>
            <a:r>
              <a:rPr lang="fr-CA" sz="1200" b="0" i="0" dirty="0" err="1"/>
              <a:t>Connector</a:t>
            </a:r>
            <a:r>
              <a:rPr lang="fr-CA" sz="1200" b="0" i="0" dirty="0"/>
              <a:t> port="8443" </a:t>
            </a:r>
            <a:r>
              <a:rPr lang="fr-CA" sz="1200" b="0" i="0" dirty="0" err="1"/>
              <a:t>maxHttpHeaderSize</a:t>
            </a:r>
            <a:r>
              <a:rPr lang="fr-CA" sz="1200" b="0" i="0" dirty="0"/>
              <a:t>="8192"</a:t>
            </a:r>
          </a:p>
          <a:p>
            <a:pPr marL="3175" indent="0">
              <a:lnSpc>
                <a:spcPct val="50000"/>
              </a:lnSpc>
              <a:buNone/>
            </a:pPr>
            <a:r>
              <a:rPr lang="fr-CA" sz="1200" b="0" i="0" dirty="0" smtClean="0"/>
              <a:t>	</a:t>
            </a:r>
            <a:r>
              <a:rPr lang="fr-CA" sz="1200" b="0" i="0" dirty="0" err="1" smtClean="0"/>
              <a:t>maxThreads</a:t>
            </a:r>
            <a:r>
              <a:rPr lang="fr-CA" sz="1200" b="0" i="0" dirty="0"/>
              <a:t>="150" </a:t>
            </a:r>
            <a:r>
              <a:rPr lang="fr-CA" sz="1200" b="0" i="0" dirty="0" err="1"/>
              <a:t>minSpareThreads</a:t>
            </a:r>
            <a:r>
              <a:rPr lang="fr-CA" sz="1200" b="0" i="0" dirty="0"/>
              <a:t>="25" </a:t>
            </a:r>
            <a:r>
              <a:rPr lang="fr-CA" sz="1200" b="0" i="0" dirty="0" err="1"/>
              <a:t>maxSpareThreads</a:t>
            </a:r>
            <a:r>
              <a:rPr lang="fr-CA" sz="1200" b="0" i="0" dirty="0"/>
              <a:t>="75"</a:t>
            </a:r>
          </a:p>
          <a:p>
            <a:pPr marL="3175" indent="0">
              <a:lnSpc>
                <a:spcPct val="50000"/>
              </a:lnSpc>
              <a:buNone/>
            </a:pPr>
            <a:r>
              <a:rPr lang="fr-CA" sz="1200" b="0" i="0" dirty="0" smtClean="0"/>
              <a:t>	</a:t>
            </a:r>
            <a:r>
              <a:rPr lang="fr-CA" sz="1200" b="0" i="0" dirty="0" err="1" smtClean="0"/>
              <a:t>enableLookups</a:t>
            </a:r>
            <a:r>
              <a:rPr lang="fr-CA" sz="1200" b="0" i="0" dirty="0"/>
              <a:t>="false" </a:t>
            </a:r>
            <a:r>
              <a:rPr lang="fr-CA" sz="1200" b="0" i="0" dirty="0" err="1"/>
              <a:t>disableUploadTimeout</a:t>
            </a:r>
            <a:r>
              <a:rPr lang="fr-CA" sz="1200" b="0" i="0" dirty="0"/>
              <a:t>="</a:t>
            </a:r>
            <a:r>
              <a:rPr lang="fr-CA" sz="1200" b="0" i="0" dirty="0" err="1" smtClean="0"/>
              <a:t>true</a:t>
            </a:r>
            <a:r>
              <a:rPr lang="fr-CA" sz="1200" b="0" i="0" dirty="0" smtClean="0"/>
              <a:t>" </a:t>
            </a:r>
            <a:r>
              <a:rPr lang="fr-CA" sz="1200" b="0" i="0" dirty="0" err="1" smtClean="0"/>
              <a:t>acceptCount</a:t>
            </a:r>
            <a:r>
              <a:rPr lang="fr-CA" sz="1200" b="0" i="0" dirty="0" smtClean="0"/>
              <a:t>="100" </a:t>
            </a:r>
            <a:r>
              <a:rPr lang="fr-CA" sz="1200" b="0" i="0" dirty="0" err="1" smtClean="0"/>
              <a:t>scheme</a:t>
            </a:r>
            <a:r>
              <a:rPr lang="fr-CA" sz="1200" b="0" i="0" dirty="0" smtClean="0"/>
              <a:t>="</a:t>
            </a:r>
            <a:r>
              <a:rPr lang="fr-CA" sz="1200" b="0" i="0" dirty="0" err="1" smtClean="0"/>
              <a:t>https</a:t>
            </a:r>
            <a:r>
              <a:rPr lang="fr-CA" sz="1200" b="0" i="0" dirty="0" smtClean="0"/>
              <a:t>" </a:t>
            </a:r>
          </a:p>
          <a:p>
            <a:pPr marL="3175" indent="0">
              <a:lnSpc>
                <a:spcPct val="50000"/>
              </a:lnSpc>
              <a:buNone/>
            </a:pPr>
            <a:r>
              <a:rPr lang="fr-CA" sz="1200" b="0" i="0" dirty="0"/>
              <a:t>	</a:t>
            </a:r>
            <a:r>
              <a:rPr lang="fr-CA" sz="1200" b="0" i="0" dirty="0" err="1" smtClean="0"/>
              <a:t>secure</a:t>
            </a:r>
            <a:r>
              <a:rPr lang="fr-CA" sz="1200" b="0" i="0" dirty="0" smtClean="0"/>
              <a:t>="</a:t>
            </a:r>
            <a:r>
              <a:rPr lang="fr-CA" sz="1200" b="0" i="0" dirty="0" err="1" smtClean="0"/>
              <a:t>true</a:t>
            </a:r>
            <a:r>
              <a:rPr lang="fr-CA" sz="1200" b="0" i="0" dirty="0" smtClean="0"/>
              <a:t>" </a:t>
            </a:r>
            <a:r>
              <a:rPr lang="fr-CA" sz="1200" b="0" i="0" dirty="0" err="1" smtClean="0"/>
              <a:t>clientAuth</a:t>
            </a:r>
            <a:r>
              <a:rPr lang="fr-CA" sz="1200" b="0" i="0" dirty="0"/>
              <a:t>="false" </a:t>
            </a:r>
            <a:r>
              <a:rPr lang="fr-CA" sz="1200" b="0" i="0" dirty="0" err="1"/>
              <a:t>sslProtocol</a:t>
            </a:r>
            <a:r>
              <a:rPr lang="fr-CA" sz="1200" b="0" i="0" dirty="0"/>
              <a:t>="TLS" /</a:t>
            </a:r>
            <a:r>
              <a:rPr lang="fr-CA" sz="1200" b="0" i="0" dirty="0" smtClean="0"/>
              <a:t>&gt;</a:t>
            </a:r>
            <a:endParaRPr lang="fr-CA" sz="1200" b="0" i="0" dirty="0"/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/>
              <a:t>Now</a:t>
            </a:r>
            <a:r>
              <a:rPr lang="fr-FR" sz="2200" i="0" dirty="0"/>
              <a:t>, </a:t>
            </a:r>
            <a:r>
              <a:rPr lang="fr-FR" sz="2200" i="0" dirty="0" err="1"/>
              <a:t>we</a:t>
            </a:r>
            <a:r>
              <a:rPr lang="fr-FR" sz="2200" i="0" dirty="0"/>
              <a:t> </a:t>
            </a:r>
            <a:r>
              <a:rPr lang="fr-FR" sz="2200" i="0" dirty="0" err="1"/>
              <a:t>will</a:t>
            </a:r>
            <a:r>
              <a:rPr lang="fr-FR" sz="2200" i="0" dirty="0"/>
              <a:t> setup the </a:t>
            </a:r>
            <a:r>
              <a:rPr lang="fr-FR" sz="2200" i="0" dirty="0" smtClean="0"/>
              <a:t>client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CA" sz="2200" i="0" dirty="0" err="1" smtClean="0"/>
              <a:t>Generate</a:t>
            </a:r>
            <a:r>
              <a:rPr lang="fr-CA" sz="2200" i="0" dirty="0" smtClean="0"/>
              <a:t> </a:t>
            </a:r>
            <a:r>
              <a:rPr lang="fr-CA" sz="2200" i="0" dirty="0"/>
              <a:t>the SSL </a:t>
            </a:r>
            <a:r>
              <a:rPr lang="fr-CA" sz="2200" i="0" dirty="0" err="1"/>
              <a:t>cert</a:t>
            </a:r>
            <a:r>
              <a:rPr lang="fr-CA" sz="2200" i="0" dirty="0"/>
              <a:t> </a:t>
            </a:r>
            <a:r>
              <a:rPr lang="fr-CA" sz="2200" i="0" dirty="0" err="1"/>
              <a:t>with</a:t>
            </a:r>
            <a:r>
              <a:rPr lang="fr-CA" sz="2200" i="0" dirty="0"/>
              <a:t> Java </a:t>
            </a:r>
            <a:r>
              <a:rPr lang="fr-CA" sz="2200" i="0" dirty="0" err="1" smtClean="0"/>
              <a:t>keytool</a:t>
            </a:r>
            <a:r>
              <a:rPr lang="fr-CA" sz="2200" i="0" dirty="0" smtClean="0"/>
              <a:t> (</a:t>
            </a:r>
            <a:r>
              <a:rPr lang="fr-CA" sz="2200" i="0" dirty="0" err="1"/>
              <a:t>Answer</a:t>
            </a:r>
            <a:r>
              <a:rPr lang="fr-CA" sz="2200" i="0" dirty="0"/>
              <a:t> the questions: </a:t>
            </a:r>
            <a:r>
              <a:rPr lang="fr-CA" sz="2200" i="0" dirty="0" err="1" smtClean="0"/>
              <a:t>your</a:t>
            </a:r>
            <a:r>
              <a:rPr lang="fr-CA" sz="2200" i="0" dirty="0" smtClean="0"/>
              <a:t> </a:t>
            </a:r>
            <a:r>
              <a:rPr lang="fr-CA" sz="2200" i="0" dirty="0" err="1"/>
              <a:t>firstname</a:t>
            </a:r>
            <a:r>
              <a:rPr lang="fr-CA" sz="2200" i="0" dirty="0"/>
              <a:t> and </a:t>
            </a:r>
            <a:r>
              <a:rPr lang="fr-CA" sz="2200" i="0" dirty="0" err="1"/>
              <a:t>lastname</a:t>
            </a:r>
            <a:r>
              <a:rPr lang="fr-CA" sz="2200" i="0" dirty="0"/>
              <a:t> MUST </a:t>
            </a:r>
            <a:r>
              <a:rPr lang="fr-CA" sz="2200" i="0" dirty="0" err="1"/>
              <a:t>be</a:t>
            </a:r>
            <a:r>
              <a:rPr lang="fr-CA" sz="2200" i="0" dirty="0"/>
              <a:t> </a:t>
            </a:r>
            <a:r>
              <a:rPr lang="fr-CA" sz="2200" i="0" dirty="0" err="1"/>
              <a:t>hostname</a:t>
            </a:r>
            <a:r>
              <a:rPr lang="fr-CA" sz="2200" i="0" dirty="0"/>
              <a:t> </a:t>
            </a:r>
            <a:r>
              <a:rPr lang="fr-CA" sz="2200" i="0" dirty="0" smtClean="0"/>
              <a:t>(</a:t>
            </a:r>
            <a:r>
              <a:rPr lang="fr-CA" sz="2200" i="0" dirty="0" err="1" smtClean="0"/>
              <a:t>localhost</a:t>
            </a:r>
            <a:r>
              <a:rPr lang="fr-CA" sz="2200" i="0" dirty="0" smtClean="0"/>
              <a:t> for </a:t>
            </a:r>
            <a:r>
              <a:rPr lang="fr-CA" sz="2200" i="0" dirty="0" err="1" smtClean="0"/>
              <a:t>testing</a:t>
            </a:r>
            <a:r>
              <a:rPr lang="fr-CA" sz="2200" i="0" dirty="0" smtClean="0"/>
              <a:t>) of </a:t>
            </a:r>
            <a:r>
              <a:rPr lang="fr-CA" sz="2200" i="0" dirty="0" err="1"/>
              <a:t>your</a:t>
            </a:r>
            <a:r>
              <a:rPr lang="fr-CA" sz="2200" i="0" dirty="0"/>
              <a:t> server and </a:t>
            </a:r>
            <a:r>
              <a:rPr lang="fr-CA" sz="2200" i="0" dirty="0" err="1"/>
              <a:t>cannot</a:t>
            </a:r>
            <a:r>
              <a:rPr lang="fr-CA" sz="2200" i="0" dirty="0"/>
              <a:t> </a:t>
            </a:r>
            <a:r>
              <a:rPr lang="fr-CA" sz="2200" i="0" dirty="0" err="1"/>
              <a:t>be</a:t>
            </a:r>
            <a:r>
              <a:rPr lang="fr-CA" sz="2200" i="0" dirty="0"/>
              <a:t> a IP </a:t>
            </a:r>
            <a:r>
              <a:rPr lang="fr-CA" sz="2200" i="0" dirty="0" err="1" smtClean="0"/>
              <a:t>address</a:t>
            </a:r>
            <a:r>
              <a:rPr lang="fr-CA" sz="2200" i="0" dirty="0" smtClean="0"/>
              <a:t>):</a:t>
            </a:r>
          </a:p>
          <a:p>
            <a:pPr marL="3175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r>
              <a:rPr lang="fr-CA" sz="1800" b="0" i="0" dirty="0" err="1" smtClean="0"/>
              <a:t>keytool</a:t>
            </a:r>
            <a:r>
              <a:rPr lang="fr-CA" sz="1800" b="0" i="0" dirty="0" smtClean="0"/>
              <a:t> </a:t>
            </a:r>
            <a:r>
              <a:rPr lang="fr-CA" sz="1800" b="0" i="0" dirty="0"/>
              <a:t>-</a:t>
            </a:r>
            <a:r>
              <a:rPr lang="fr-CA" sz="1800" b="0" i="0" dirty="0" err="1"/>
              <a:t>genkey</a:t>
            </a:r>
            <a:r>
              <a:rPr lang="fr-CA" sz="1800" b="0" i="0" dirty="0"/>
              <a:t> -alias </a:t>
            </a:r>
            <a:r>
              <a:rPr lang="fr-CA" sz="1800" b="0" i="0" dirty="0" err="1"/>
              <a:t>tomcat</a:t>
            </a:r>
            <a:r>
              <a:rPr lang="fr-CA" sz="1800" b="0" i="0" dirty="0"/>
              <a:t> -</a:t>
            </a:r>
            <a:r>
              <a:rPr lang="fr-CA" sz="1800" b="0" i="0" dirty="0" err="1"/>
              <a:t>keypass</a:t>
            </a:r>
            <a:r>
              <a:rPr lang="fr-CA" sz="1800" b="0" i="0" dirty="0"/>
              <a:t> </a:t>
            </a:r>
            <a:r>
              <a:rPr lang="fr-CA" sz="1800" b="0" i="0" dirty="0" err="1"/>
              <a:t>changeit</a:t>
            </a:r>
            <a:r>
              <a:rPr lang="fr-CA" sz="1800" b="0" i="0" dirty="0"/>
              <a:t> -</a:t>
            </a:r>
            <a:r>
              <a:rPr lang="fr-CA" sz="1800" b="0" i="0" dirty="0" err="1"/>
              <a:t>keyalg</a:t>
            </a:r>
            <a:r>
              <a:rPr lang="fr-CA" sz="1800" b="0" i="0" dirty="0"/>
              <a:t> </a:t>
            </a:r>
            <a:r>
              <a:rPr lang="fr-CA" sz="1800" b="0" i="0" dirty="0" smtClean="0"/>
              <a:t>RSA</a:t>
            </a: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CA" sz="2200" i="0" dirty="0" smtClean="0"/>
              <a:t>Export </a:t>
            </a:r>
            <a:r>
              <a:rPr lang="fr-CA" sz="2200" i="0" dirty="0" err="1" smtClean="0"/>
              <a:t>it</a:t>
            </a:r>
            <a:r>
              <a:rPr lang="fr-CA" sz="2200" i="0" dirty="0" smtClean="0"/>
              <a:t> : </a:t>
            </a:r>
            <a:r>
              <a:rPr lang="fr-CA" sz="1800" b="0" i="0" dirty="0" err="1" smtClean="0"/>
              <a:t>keytool</a:t>
            </a:r>
            <a:r>
              <a:rPr lang="fr-CA" sz="1800" b="0" i="0" dirty="0" smtClean="0"/>
              <a:t> </a:t>
            </a:r>
            <a:r>
              <a:rPr lang="fr-CA" sz="1800" b="0" i="0" dirty="0"/>
              <a:t>-export -alias </a:t>
            </a:r>
            <a:r>
              <a:rPr lang="fr-CA" sz="1800" b="0" i="0" dirty="0" err="1"/>
              <a:t>tomcat</a:t>
            </a:r>
            <a:r>
              <a:rPr lang="fr-CA" sz="1800" b="0" i="0" dirty="0"/>
              <a:t> -</a:t>
            </a:r>
            <a:r>
              <a:rPr lang="fr-CA" sz="1800" b="0" i="0" dirty="0" err="1"/>
              <a:t>keypass</a:t>
            </a:r>
            <a:r>
              <a:rPr lang="fr-CA" sz="1800" b="0" i="0" dirty="0"/>
              <a:t> </a:t>
            </a:r>
            <a:r>
              <a:rPr lang="fr-CA" sz="1800" b="0" i="0" dirty="0" err="1"/>
              <a:t>changeit</a:t>
            </a:r>
            <a:r>
              <a:rPr lang="fr-CA" sz="1800" b="0" i="0" dirty="0"/>
              <a:t> -file %FILE_NAME</a:t>
            </a:r>
            <a:r>
              <a:rPr lang="fr-CA" sz="1800" b="0" i="0" dirty="0" smtClean="0"/>
              <a:t>%</a:t>
            </a:r>
            <a:endParaRPr lang="fr-CA" sz="1800" dirty="0"/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CA" sz="2200" i="0" dirty="0" err="1"/>
              <a:t>Finally</a:t>
            </a:r>
            <a:r>
              <a:rPr lang="fr-CA" sz="2200" i="0" dirty="0"/>
              <a:t> import the </a:t>
            </a:r>
            <a:r>
              <a:rPr lang="fr-CA" sz="2200" i="0" dirty="0" err="1"/>
              <a:t>cert</a:t>
            </a:r>
            <a:r>
              <a:rPr lang="fr-CA" sz="2200" i="0" dirty="0"/>
              <a:t> </a:t>
            </a:r>
            <a:r>
              <a:rPr lang="fr-CA" sz="2200" i="0" dirty="0" err="1"/>
              <a:t>into</a:t>
            </a:r>
            <a:r>
              <a:rPr lang="fr-CA" sz="2200" i="0" dirty="0"/>
              <a:t> </a:t>
            </a:r>
            <a:r>
              <a:rPr lang="fr-CA" sz="2200" i="0" dirty="0" err="1"/>
              <a:t>Java's</a:t>
            </a:r>
            <a:r>
              <a:rPr lang="fr-CA" sz="2200" i="0" dirty="0"/>
              <a:t> </a:t>
            </a:r>
            <a:r>
              <a:rPr lang="fr-CA" sz="2200" i="0" dirty="0" err="1" smtClean="0"/>
              <a:t>keystore</a:t>
            </a:r>
            <a:r>
              <a:rPr lang="fr-CA" sz="2200" i="0" dirty="0" smtClean="0"/>
              <a:t> </a:t>
            </a:r>
            <a:r>
              <a:rPr lang="fr-CA" sz="1800" dirty="0" smtClean="0"/>
              <a:t>:</a:t>
            </a:r>
            <a:r>
              <a:rPr lang="fr-CA" sz="1800" dirty="0"/>
              <a:t>	 </a:t>
            </a:r>
            <a:r>
              <a:rPr lang="fr-CA" sz="1800" b="0" i="0" dirty="0" err="1" smtClean="0"/>
              <a:t>keytool</a:t>
            </a:r>
            <a:r>
              <a:rPr lang="fr-CA" sz="1800" b="0" i="0" dirty="0" smtClean="0"/>
              <a:t> </a:t>
            </a:r>
            <a:r>
              <a:rPr lang="fr-CA" sz="1800" b="0" i="0" dirty="0"/>
              <a:t>-import -alias </a:t>
            </a:r>
            <a:r>
              <a:rPr lang="fr-CA" sz="1800" b="0" i="0" dirty="0" err="1"/>
              <a:t>tomcat</a:t>
            </a:r>
            <a:r>
              <a:rPr lang="fr-CA" sz="1800" b="0" i="0" dirty="0"/>
              <a:t> -file %FILE_NAME% -</a:t>
            </a:r>
            <a:r>
              <a:rPr lang="fr-CA" sz="1800" b="0" i="0" dirty="0" err="1"/>
              <a:t>keypass</a:t>
            </a:r>
            <a:r>
              <a:rPr lang="fr-CA" sz="1800" b="0" i="0" dirty="0"/>
              <a:t> </a:t>
            </a:r>
            <a:r>
              <a:rPr lang="fr-CA" sz="1800" b="0" i="0" dirty="0" err="1"/>
              <a:t>changeit</a:t>
            </a:r>
            <a:r>
              <a:rPr lang="fr-CA" sz="1800" b="0" i="0" dirty="0"/>
              <a:t> -</a:t>
            </a:r>
            <a:r>
              <a:rPr lang="fr-CA" sz="1800" b="0" i="0" dirty="0" err="1"/>
              <a:t>keystore</a:t>
            </a:r>
            <a:r>
              <a:rPr lang="fr-CA" sz="1800" b="0" i="0" dirty="0"/>
              <a:t> %JAVA_HOME%/</a:t>
            </a:r>
            <a:r>
              <a:rPr lang="fr-CA" sz="1800" b="0" i="0" dirty="0" err="1"/>
              <a:t>jre</a:t>
            </a:r>
            <a:r>
              <a:rPr lang="fr-CA" sz="1800" b="0" i="0" dirty="0"/>
              <a:t>/lib/</a:t>
            </a:r>
            <a:r>
              <a:rPr lang="fr-CA" sz="1800" b="0" i="0" dirty="0" err="1"/>
              <a:t>security</a:t>
            </a:r>
            <a:r>
              <a:rPr lang="fr-CA" sz="1800" b="0" i="0" dirty="0"/>
              <a:t>/</a:t>
            </a:r>
            <a:r>
              <a:rPr lang="fr-CA" sz="1800" b="0" i="0" dirty="0" err="1"/>
              <a:t>cacerts</a:t>
            </a:r>
            <a:endParaRPr lang="fr-FR" sz="18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1800" b="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18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18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477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Exercise</a:t>
            </a:r>
            <a:r>
              <a:rPr lang="fr-FR" dirty="0" smtClean="0"/>
              <a:t> </a:t>
            </a:r>
            <a:r>
              <a:rPr lang="fr-FR" dirty="0" smtClean="0"/>
              <a:t>3c: </a:t>
            </a:r>
            <a:r>
              <a:rPr lang="fr-FR" dirty="0" smtClean="0"/>
              <a:t>SSO CAS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72905" y="971525"/>
            <a:ext cx="10219725" cy="5688632"/>
          </a:xfrm>
        </p:spPr>
        <p:txBody>
          <a:bodyPr rIns="41783" anchor="t"/>
          <a:lstStyle/>
          <a:p>
            <a:pPr>
              <a:lnSpc>
                <a:spcPct val="9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/>
              <a:t>Copy </a:t>
            </a:r>
            <a:r>
              <a:rPr lang="fr-FR" sz="2200" i="0" dirty="0"/>
              <a:t>all </a:t>
            </a:r>
            <a:r>
              <a:rPr lang="fr-FR" sz="2200" i="0" dirty="0" err="1"/>
              <a:t>libraries</a:t>
            </a:r>
            <a:r>
              <a:rPr lang="fr-FR" sz="2200" i="0" dirty="0"/>
              <a:t> </a:t>
            </a:r>
            <a:r>
              <a:rPr lang="fr-FR" sz="2200" i="0" dirty="0" err="1"/>
              <a:t>from</a:t>
            </a:r>
            <a:r>
              <a:rPr lang="fr-FR" sz="2200" i="0" dirty="0"/>
              <a:t> GATEIN_SSO_HOME/cas/</a:t>
            </a:r>
            <a:r>
              <a:rPr lang="fr-FR" sz="2200" i="0" dirty="0" err="1"/>
              <a:t>gatein.ear</a:t>
            </a:r>
            <a:r>
              <a:rPr lang="fr-FR" sz="2200" i="0" dirty="0"/>
              <a:t>/lib </a:t>
            </a:r>
            <a:r>
              <a:rPr lang="fr-FR" sz="2200" i="0" dirty="0" err="1"/>
              <a:t>into</a:t>
            </a:r>
            <a:r>
              <a:rPr lang="fr-FR" sz="2200" i="0" dirty="0"/>
              <a:t> </a:t>
            </a:r>
            <a:r>
              <a:rPr lang="fr-FR" sz="2200" i="0" dirty="0" err="1" smtClean="0"/>
              <a:t>tomcat_home</a:t>
            </a:r>
            <a:r>
              <a:rPr lang="fr-FR" sz="2200" i="0" dirty="0" smtClean="0"/>
              <a:t>/</a:t>
            </a:r>
            <a:r>
              <a:rPr lang="fr-FR" sz="2200" i="0" dirty="0"/>
              <a:t>lib</a:t>
            </a:r>
            <a:r>
              <a:rPr lang="fr-FR" sz="2200" i="0" dirty="0" smtClean="0"/>
              <a:t>)</a:t>
            </a:r>
          </a:p>
          <a:p>
            <a:pPr>
              <a:lnSpc>
                <a:spcPct val="9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/>
              <a:t>E</a:t>
            </a:r>
            <a:r>
              <a:rPr lang="fr-FR" sz="2200" i="0" dirty="0" smtClean="0"/>
              <a:t>dit </a:t>
            </a:r>
            <a:r>
              <a:rPr lang="fr-FR" sz="2200" i="0" dirty="0"/>
              <a:t>GATEIN_HOME/</a:t>
            </a:r>
            <a:r>
              <a:rPr lang="fr-FR" sz="2200" i="0" dirty="0" err="1"/>
              <a:t>conf</a:t>
            </a:r>
            <a:r>
              <a:rPr lang="fr-FR" sz="2200" i="0" dirty="0"/>
              <a:t>/</a:t>
            </a:r>
            <a:r>
              <a:rPr lang="fr-FR" sz="2200" i="0" dirty="0" err="1"/>
              <a:t>jaas.conf</a:t>
            </a:r>
            <a:r>
              <a:rPr lang="fr-FR" sz="2200" i="0" dirty="0"/>
              <a:t> and </a:t>
            </a:r>
            <a:r>
              <a:rPr lang="fr-FR" sz="2200" i="0" dirty="0" err="1"/>
              <a:t>uncomment</a:t>
            </a:r>
            <a:r>
              <a:rPr lang="fr-FR" sz="2200" i="0" dirty="0"/>
              <a:t> </a:t>
            </a:r>
            <a:r>
              <a:rPr lang="fr-FR" sz="2200" i="0" dirty="0" err="1"/>
              <a:t>this</a:t>
            </a:r>
            <a:r>
              <a:rPr lang="fr-FR" sz="2200" i="0" dirty="0"/>
              <a:t> section: </a:t>
            </a:r>
          </a:p>
          <a:p>
            <a:pPr marL="3175" indent="0">
              <a:lnSpc>
                <a:spcPct val="90000"/>
              </a:lnSpc>
              <a:buNone/>
            </a:pPr>
            <a:r>
              <a:rPr lang="fr-FR" sz="2400" i="0" dirty="0" smtClean="0"/>
              <a:t>	</a:t>
            </a:r>
            <a:r>
              <a:rPr lang="fr-FR" sz="2400" b="0" i="0" dirty="0" err="1" smtClean="0"/>
              <a:t>org.gatein.sso.agent.login.SSOLoginModule</a:t>
            </a:r>
            <a:r>
              <a:rPr lang="fr-FR" sz="2400" b="0" i="0" dirty="0" smtClean="0"/>
              <a:t> </a:t>
            </a:r>
            <a:r>
              <a:rPr lang="fr-FR" sz="2400" b="0" i="0" dirty="0" err="1"/>
              <a:t>required</a:t>
            </a:r>
            <a:r>
              <a:rPr lang="fr-FR" sz="2400" b="0" i="0" dirty="0"/>
              <a:t> </a:t>
            </a:r>
            <a:r>
              <a:rPr lang="fr-FR" sz="2400" b="0" i="0" dirty="0" smtClean="0"/>
              <a:t>	org.exoplatform.services.security.j2ee.TomcatLoginModule 	</a:t>
            </a:r>
            <a:r>
              <a:rPr lang="fr-FR" sz="2400" b="0" i="0" dirty="0" err="1" smtClean="0"/>
              <a:t>required</a:t>
            </a:r>
            <a:r>
              <a:rPr lang="fr-FR" sz="2400" b="0" i="0" dirty="0" smtClean="0"/>
              <a:t> 	</a:t>
            </a:r>
            <a:r>
              <a:rPr lang="fr-FR" sz="2400" b="0" i="0" dirty="0" err="1" smtClean="0"/>
              <a:t>portalContainerName</a:t>
            </a:r>
            <a:r>
              <a:rPr lang="fr-FR" sz="2400" b="0" i="0" dirty="0"/>
              <a:t>=portal </a:t>
            </a:r>
            <a:r>
              <a:rPr lang="fr-FR" sz="2400" b="0" i="0" dirty="0" err="1"/>
              <a:t>realmName</a:t>
            </a:r>
            <a:r>
              <a:rPr lang="fr-FR" sz="2400" b="0" i="0" dirty="0"/>
              <a:t>=</a:t>
            </a:r>
            <a:r>
              <a:rPr lang="fr-FR" sz="2400" b="0" i="0" dirty="0" err="1"/>
              <a:t>gatein-domain</a:t>
            </a:r>
            <a:r>
              <a:rPr lang="fr-FR" sz="2400" b="0" i="0" dirty="0"/>
              <a:t> </a:t>
            </a:r>
            <a:endParaRPr lang="fr-FR" sz="2400" b="0" i="0" dirty="0" smtClean="0"/>
          </a:p>
          <a:p>
            <a:pPr>
              <a:lnSpc>
                <a:spcPct val="9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/>
              <a:t>Start the </a:t>
            </a:r>
            <a:r>
              <a:rPr lang="fr-FR" sz="2200" i="0" dirty="0" err="1"/>
              <a:t>tomcat</a:t>
            </a:r>
            <a:r>
              <a:rPr lang="fr-FR" sz="2200" i="0" dirty="0"/>
              <a:t> and test </a:t>
            </a:r>
            <a:r>
              <a:rPr lang="fr-FR" sz="2200" i="0" dirty="0" smtClean="0"/>
              <a:t>if the </a:t>
            </a:r>
            <a:r>
              <a:rPr lang="fr-FR" sz="2200" i="0" dirty="0"/>
              <a:t>CAS server </a:t>
            </a:r>
            <a:r>
              <a:rPr lang="fr-FR" sz="2200" i="0" dirty="0" err="1"/>
              <a:t>is</a:t>
            </a:r>
            <a:r>
              <a:rPr lang="fr-FR" sz="2200" i="0" dirty="0"/>
              <a:t> up &amp; running</a:t>
            </a:r>
            <a:r>
              <a:rPr lang="fr-FR" sz="2200" i="0" dirty="0" smtClean="0"/>
              <a:t>:</a:t>
            </a:r>
            <a:endParaRPr lang="fr-FR" sz="3600" i="0" dirty="0"/>
          </a:p>
          <a:p>
            <a:pPr marL="3175" indent="0">
              <a:lnSpc>
                <a:spcPct val="90000"/>
              </a:lnSpc>
              <a:buClr>
                <a:srgbClr val="FF9900"/>
              </a:buClr>
              <a:buSzPct val="120000"/>
              <a:buNone/>
            </a:pPr>
            <a:r>
              <a:rPr lang="pl-PL" sz="2400" b="0" i="0" dirty="0"/>
              <a:t>	</a:t>
            </a:r>
            <a:r>
              <a:rPr lang="pl-PL" sz="2400" b="0" i="0" dirty="0" smtClean="0">
                <a:hlinkClick r:id="rId2"/>
              </a:rPr>
              <a:t>https:</a:t>
            </a:r>
            <a:r>
              <a:rPr lang="pl-PL" sz="2400" b="0" i="0" dirty="0">
                <a:hlinkClick r:id="rId2"/>
              </a:rPr>
              <a:t>//127.0.0.1:8080/</a:t>
            </a:r>
            <a:r>
              <a:rPr lang="pl-PL" sz="2400" b="0" i="0" dirty="0" smtClean="0">
                <a:hlinkClick r:id="rId2"/>
              </a:rPr>
              <a:t>cas</a:t>
            </a:r>
            <a:endParaRPr lang="fr-FR" sz="2200" i="0" dirty="0" smtClean="0"/>
          </a:p>
          <a:p>
            <a:pPr>
              <a:lnSpc>
                <a:spcPct val="9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/>
              <a:t>Login </a:t>
            </a:r>
            <a:r>
              <a:rPr lang="fr-FR" sz="2200" i="0" dirty="0" err="1"/>
              <a:t>with</a:t>
            </a:r>
            <a:r>
              <a:rPr lang="fr-FR" sz="2200" i="0" dirty="0"/>
              <a:t> the </a:t>
            </a:r>
            <a:r>
              <a:rPr lang="fr-FR" sz="2200" i="0" dirty="0" err="1"/>
              <a:t>username</a:t>
            </a:r>
            <a:r>
              <a:rPr lang="fr-FR" sz="2200" i="0" dirty="0"/>
              <a:t> </a:t>
            </a:r>
            <a:r>
              <a:rPr lang="fr-FR" sz="2200" i="0" dirty="0" err="1"/>
              <a:t>root</a:t>
            </a:r>
            <a:r>
              <a:rPr lang="fr-FR" sz="2200" i="0" dirty="0"/>
              <a:t> and the </a:t>
            </a:r>
            <a:r>
              <a:rPr lang="fr-FR" sz="2200" i="0" dirty="0" err="1"/>
              <a:t>password</a:t>
            </a:r>
            <a:r>
              <a:rPr lang="fr-FR" sz="2200" i="0" dirty="0"/>
              <a:t> </a:t>
            </a:r>
            <a:r>
              <a:rPr lang="fr-FR" sz="2200" i="0" dirty="0" err="1"/>
              <a:t>gtn</a:t>
            </a:r>
            <a:r>
              <a:rPr lang="fr-FR" sz="2200" i="0" dirty="0"/>
              <a:t> (or </a:t>
            </a:r>
            <a:r>
              <a:rPr lang="fr-FR" sz="2200" i="0" dirty="0" err="1"/>
              <a:t>any</a:t>
            </a:r>
            <a:r>
              <a:rPr lang="fr-FR" sz="2200" i="0" dirty="0"/>
              <a:t> </a:t>
            </a:r>
            <a:r>
              <a:rPr lang="fr-FR" sz="2200" i="0" dirty="0" err="1"/>
              <a:t>account</a:t>
            </a:r>
            <a:r>
              <a:rPr lang="fr-FR" sz="2200" i="0" dirty="0"/>
              <a:t> </a:t>
            </a:r>
            <a:r>
              <a:rPr lang="fr-FR" sz="2200" i="0" dirty="0" err="1"/>
              <a:t>created</a:t>
            </a:r>
            <a:r>
              <a:rPr lang="fr-FR" sz="2200" i="0" dirty="0"/>
              <a:t> </a:t>
            </a:r>
            <a:r>
              <a:rPr lang="fr-FR" sz="2200" i="0" dirty="0" err="1"/>
              <a:t>through</a:t>
            </a:r>
            <a:r>
              <a:rPr lang="fr-FR" sz="2200" i="0" dirty="0"/>
              <a:t> the portal</a:t>
            </a:r>
            <a:r>
              <a:rPr lang="fr-FR" sz="2200" i="0" dirty="0" smtClean="0"/>
              <a:t>)</a:t>
            </a:r>
          </a:p>
          <a:p>
            <a:pPr>
              <a:lnSpc>
                <a:spcPct val="9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/>
              <a:t>To </a:t>
            </a:r>
            <a:r>
              <a:rPr lang="fr-FR" sz="2200" i="0" dirty="0" err="1" smtClean="0"/>
              <a:t>utilize</a:t>
            </a:r>
            <a:r>
              <a:rPr lang="fr-FR" sz="2200" i="0" dirty="0" smtClean="0"/>
              <a:t> the </a:t>
            </a:r>
            <a:r>
              <a:rPr lang="fr-FR" sz="2200" i="0" dirty="0"/>
              <a:t>Central </a:t>
            </a:r>
            <a:r>
              <a:rPr lang="fr-FR" sz="2200" i="0" dirty="0" err="1"/>
              <a:t>Authentication</a:t>
            </a:r>
            <a:r>
              <a:rPr lang="fr-FR" sz="2200" i="0" dirty="0"/>
              <a:t> Service, </a:t>
            </a:r>
            <a:r>
              <a:rPr lang="fr-FR" sz="2200" i="0" dirty="0" smtClean="0"/>
              <a:t>eXo </a:t>
            </a:r>
            <a:r>
              <a:rPr lang="fr-FR" sz="2200" i="0" dirty="0" err="1" smtClean="0"/>
              <a:t>needs</a:t>
            </a:r>
            <a:r>
              <a:rPr lang="fr-FR" sz="2200" i="0" dirty="0" smtClean="0"/>
              <a:t> </a:t>
            </a:r>
            <a:r>
              <a:rPr lang="fr-FR" sz="2200" i="0" dirty="0"/>
              <a:t>to </a:t>
            </a:r>
            <a:r>
              <a:rPr lang="fr-FR" sz="2200" i="0" dirty="0" err="1"/>
              <a:t>redirect</a:t>
            </a:r>
            <a:r>
              <a:rPr lang="fr-FR" sz="2200" i="0" dirty="0"/>
              <a:t> all user </a:t>
            </a:r>
            <a:r>
              <a:rPr lang="fr-FR" sz="2200" i="0" dirty="0" err="1"/>
              <a:t>authentication</a:t>
            </a:r>
            <a:r>
              <a:rPr lang="fr-FR" sz="2200" i="0" dirty="0"/>
              <a:t> to the CAS server. </a:t>
            </a:r>
          </a:p>
          <a:p>
            <a:pPr marL="3175" indent="0">
              <a:lnSpc>
                <a:spcPct val="90000"/>
              </a:lnSpc>
              <a:buClr>
                <a:srgbClr val="FF9900"/>
              </a:buClr>
              <a:buSzPct val="120000"/>
              <a:buNone/>
            </a:pPr>
            <a:endParaRPr lang="fr-FR" sz="2200" i="0" dirty="0" smtClean="0"/>
          </a:p>
          <a:p>
            <a:pPr>
              <a:lnSpc>
                <a:spcPct val="9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2200" b="0" i="0" dirty="0"/>
          </a:p>
          <a:p>
            <a:pPr marL="3175" indent="0">
              <a:lnSpc>
                <a:spcPct val="90000"/>
              </a:lnSpc>
              <a:buNone/>
            </a:pPr>
            <a:endParaRPr lang="fr-FR" sz="1800" b="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1800" b="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18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18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7652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Exercise</a:t>
            </a:r>
            <a:r>
              <a:rPr lang="fr-FR" dirty="0" smtClean="0"/>
              <a:t> </a:t>
            </a:r>
            <a:r>
              <a:rPr lang="fr-FR" dirty="0" smtClean="0"/>
              <a:t>3d: </a:t>
            </a:r>
            <a:r>
              <a:rPr lang="fr-FR" dirty="0" smtClean="0"/>
              <a:t>SSO CAS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72905" y="971525"/>
            <a:ext cx="10219725" cy="5688632"/>
          </a:xfrm>
        </p:spPr>
        <p:txBody>
          <a:bodyPr rIns="41783" anchor="t"/>
          <a:lstStyle/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/>
              <a:t>Information </a:t>
            </a:r>
            <a:r>
              <a:rPr lang="fr-FR" sz="2200" i="0" dirty="0"/>
              <a:t>about </a:t>
            </a:r>
            <a:r>
              <a:rPr lang="fr-FR" sz="2200" i="0" dirty="0" err="1"/>
              <a:t>where</a:t>
            </a:r>
            <a:r>
              <a:rPr lang="fr-FR" sz="2200" i="0" dirty="0"/>
              <a:t> the CAS </a:t>
            </a:r>
            <a:r>
              <a:rPr lang="fr-FR" sz="2200" i="0" dirty="0" err="1"/>
              <a:t>is</a:t>
            </a:r>
            <a:r>
              <a:rPr lang="fr-FR" sz="2200" i="0" dirty="0"/>
              <a:t> </a:t>
            </a:r>
            <a:r>
              <a:rPr lang="fr-FR" sz="2200" i="0" dirty="0" err="1"/>
              <a:t>hosted</a:t>
            </a:r>
            <a:r>
              <a:rPr lang="fr-FR" sz="2200" i="0" dirty="0"/>
              <a:t> must </a:t>
            </a:r>
            <a:r>
              <a:rPr lang="fr-FR" sz="2200" i="0" dirty="0" err="1"/>
              <a:t>be</a:t>
            </a:r>
            <a:r>
              <a:rPr lang="fr-FR" sz="2200" i="0" dirty="0"/>
              <a:t> </a:t>
            </a:r>
            <a:r>
              <a:rPr lang="fr-FR" sz="2200" i="0" dirty="0" err="1"/>
              <a:t>properly</a:t>
            </a:r>
            <a:r>
              <a:rPr lang="fr-FR" sz="2200" i="0" dirty="0"/>
              <a:t> </a:t>
            </a:r>
            <a:r>
              <a:rPr lang="fr-FR" sz="2200" i="0" dirty="0" err="1"/>
              <a:t>configured</a:t>
            </a:r>
            <a:r>
              <a:rPr lang="fr-FR" sz="2200" i="0" dirty="0"/>
              <a:t> </a:t>
            </a:r>
            <a:r>
              <a:rPr lang="fr-FR" sz="2200" i="0" dirty="0" err="1"/>
              <a:t>within</a:t>
            </a:r>
            <a:r>
              <a:rPr lang="fr-FR" sz="2200" i="0" dirty="0"/>
              <a:t> the </a:t>
            </a:r>
            <a:r>
              <a:rPr lang="fr-FR" sz="2200" i="0" dirty="0" err="1" smtClean="0"/>
              <a:t>eXo</a:t>
            </a:r>
            <a:r>
              <a:rPr lang="fr-FR" sz="2200" i="0" dirty="0" smtClean="0"/>
              <a:t> instance</a:t>
            </a:r>
            <a:r>
              <a:rPr lang="fr-FR" sz="2200" i="0" dirty="0"/>
              <a:t>. The </a:t>
            </a:r>
            <a:r>
              <a:rPr lang="fr-FR" sz="2200" i="0" dirty="0" err="1"/>
              <a:t>required</a:t>
            </a:r>
            <a:r>
              <a:rPr lang="fr-FR" sz="2200" i="0" dirty="0"/>
              <a:t> configuration </a:t>
            </a:r>
            <a:r>
              <a:rPr lang="fr-FR" sz="2200" i="0" dirty="0" err="1"/>
              <a:t>is</a:t>
            </a:r>
            <a:r>
              <a:rPr lang="fr-FR" sz="2200" i="0" dirty="0"/>
              <a:t> </a:t>
            </a:r>
            <a:r>
              <a:rPr lang="fr-FR" sz="2200" i="0" dirty="0" err="1"/>
              <a:t>done</a:t>
            </a:r>
            <a:r>
              <a:rPr lang="fr-FR" sz="2200" i="0" dirty="0"/>
              <a:t> by </a:t>
            </a:r>
            <a:r>
              <a:rPr lang="fr-FR" sz="2200" i="0" dirty="0" err="1" smtClean="0"/>
              <a:t>modifying</a:t>
            </a:r>
            <a:r>
              <a:rPr lang="fr-FR" sz="2200" i="0" dirty="0" smtClean="0"/>
              <a:t>:</a:t>
            </a:r>
          </a:p>
          <a:p>
            <a:pPr marL="3175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r>
              <a:rPr lang="fr-FR" sz="2200" i="0" dirty="0" smtClean="0"/>
              <a:t>	-  </a:t>
            </a:r>
            <a:r>
              <a:rPr lang="fr-FR" sz="2200" i="0" dirty="0" err="1" smtClean="0"/>
              <a:t>tomcat_home</a:t>
            </a:r>
            <a:r>
              <a:rPr lang="fr-FR" sz="2200" i="0" dirty="0" smtClean="0"/>
              <a:t>/</a:t>
            </a:r>
            <a:r>
              <a:rPr lang="fr-FR" sz="2200" i="0" dirty="0" err="1" smtClean="0"/>
              <a:t>webapps</a:t>
            </a:r>
            <a:r>
              <a:rPr lang="fr-FR" sz="2200" i="0" dirty="0"/>
              <a:t>/</a:t>
            </a:r>
            <a:r>
              <a:rPr lang="fr-FR" sz="2200" i="0" dirty="0" err="1"/>
              <a:t>platform</a:t>
            </a:r>
            <a:r>
              <a:rPr lang="fr-FR" sz="2200" i="0" dirty="0"/>
              <a:t>-extension/login/</a:t>
            </a:r>
            <a:r>
              <a:rPr lang="fr-FR" sz="2200" i="0" dirty="0" err="1" smtClean="0"/>
              <a:t>jsp</a:t>
            </a:r>
            <a:r>
              <a:rPr lang="fr-FR" sz="2200" i="0" dirty="0" smtClean="0"/>
              <a:t>/</a:t>
            </a:r>
            <a:r>
              <a:rPr lang="fr-FR" sz="2200" i="0" dirty="0" err="1" smtClean="0"/>
              <a:t>login.jsp</a:t>
            </a:r>
            <a:endParaRPr lang="fr-FR" sz="2200" i="0" dirty="0" smtClean="0"/>
          </a:p>
          <a:p>
            <a:pPr marL="3175" indent="0">
              <a:lnSpc>
                <a:spcPct val="100000"/>
              </a:lnSpc>
              <a:buNone/>
            </a:pPr>
            <a:r>
              <a:rPr lang="fr-FR" sz="2200" i="0" dirty="0"/>
              <a:t>	</a:t>
            </a:r>
            <a:r>
              <a:rPr lang="fr-FR" sz="2200" i="0" dirty="0" smtClean="0"/>
              <a:t>-  </a:t>
            </a:r>
            <a:r>
              <a:rPr lang="fr-FR" sz="2200" i="0" dirty="0"/>
              <a:t>Replace the </a:t>
            </a:r>
            <a:r>
              <a:rPr lang="fr-FR" sz="2200" i="0" dirty="0" err="1"/>
              <a:t>InitiateLoginServlet</a:t>
            </a:r>
            <a:r>
              <a:rPr lang="fr-FR" sz="2200" i="0" dirty="0"/>
              <a:t> </a:t>
            </a:r>
            <a:r>
              <a:rPr lang="fr-FR" sz="2200" i="0" dirty="0" err="1"/>
              <a:t>declaration</a:t>
            </a:r>
            <a:r>
              <a:rPr lang="fr-FR" sz="2200" i="0" dirty="0"/>
              <a:t> in </a:t>
            </a:r>
            <a:r>
              <a:rPr lang="fr-FR" sz="2200" i="0" dirty="0" err="1"/>
              <a:t>tomcat_home</a:t>
            </a:r>
            <a:r>
              <a:rPr lang="fr-FR" sz="2200" i="0" dirty="0"/>
              <a:t>/</a:t>
            </a:r>
            <a:r>
              <a:rPr lang="fr-FR" sz="2200" i="0" dirty="0" err="1"/>
              <a:t>webapps</a:t>
            </a:r>
            <a:r>
              <a:rPr lang="fr-FR" sz="2200" i="0" dirty="0"/>
              <a:t>/</a:t>
            </a:r>
            <a:r>
              <a:rPr lang="fr-FR" sz="2200" i="0" dirty="0" smtClean="0"/>
              <a:t>portal/</a:t>
            </a:r>
            <a:r>
              <a:rPr lang="fr-FR" sz="2200" i="0" dirty="0"/>
              <a:t>WEB-INF/</a:t>
            </a:r>
            <a:r>
              <a:rPr lang="fr-FR" sz="2200" i="0" dirty="0" err="1"/>
              <a:t>web.xml</a:t>
            </a:r>
            <a:r>
              <a:rPr lang="fr-FR" sz="2200" i="0" dirty="0"/>
              <a:t> </a:t>
            </a:r>
            <a:r>
              <a:rPr lang="fr-FR" sz="2200" i="0" dirty="0" err="1"/>
              <a:t>with</a:t>
            </a:r>
            <a:r>
              <a:rPr lang="fr-FR" sz="2200" i="0" dirty="0"/>
              <a:t>: </a:t>
            </a:r>
          </a:p>
          <a:p>
            <a:pPr marL="3175" indent="0">
              <a:lnSpc>
                <a:spcPct val="80000"/>
              </a:lnSpc>
              <a:buNone/>
            </a:pPr>
            <a:r>
              <a:rPr lang="fr-FR" sz="2200" i="0" dirty="0" smtClean="0"/>
              <a:t>	</a:t>
            </a:r>
            <a:r>
              <a:rPr lang="fr-FR" sz="1800" b="0" i="0" dirty="0" smtClean="0"/>
              <a:t>&lt;</a:t>
            </a:r>
            <a:r>
              <a:rPr lang="fr-FR" sz="1800" b="0" i="0" dirty="0"/>
              <a:t>servlet&gt; </a:t>
            </a:r>
            <a:r>
              <a:rPr lang="fr-FR" sz="1800" b="0" i="0" dirty="0" smtClean="0"/>
              <a:t>&lt;</a:t>
            </a:r>
            <a:r>
              <a:rPr lang="fr-FR" sz="1800" b="0" i="0" dirty="0"/>
              <a:t>servlet-</a:t>
            </a:r>
            <a:r>
              <a:rPr lang="fr-FR" sz="1800" b="0" i="0" dirty="0" err="1"/>
              <a:t>name</a:t>
            </a:r>
            <a:r>
              <a:rPr lang="fr-FR" sz="1800" b="0" i="0" dirty="0"/>
              <a:t>&gt;</a:t>
            </a:r>
            <a:r>
              <a:rPr lang="fr-FR" sz="1800" b="0" i="0" dirty="0" err="1"/>
              <a:t>InitiateLoginServlet</a:t>
            </a:r>
            <a:r>
              <a:rPr lang="fr-FR" sz="1800" b="0" i="0" dirty="0"/>
              <a:t>&lt;/servlet-</a:t>
            </a:r>
            <a:r>
              <a:rPr lang="fr-FR" sz="1800" b="0" i="0" dirty="0" err="1"/>
              <a:t>name</a:t>
            </a:r>
            <a:r>
              <a:rPr lang="fr-FR" sz="1800" b="0" i="0" dirty="0" smtClean="0"/>
              <a:t>&gt;</a:t>
            </a:r>
          </a:p>
          <a:p>
            <a:pPr marL="3175" indent="0">
              <a:lnSpc>
                <a:spcPct val="80000"/>
              </a:lnSpc>
              <a:buNone/>
            </a:pPr>
            <a:r>
              <a:rPr lang="fr-FR" sz="1800" b="0" i="0" dirty="0" smtClean="0"/>
              <a:t> </a:t>
            </a:r>
            <a:r>
              <a:rPr lang="fr-FR" sz="1800" b="0" i="0" dirty="0"/>
              <a:t>&lt;servlet-class&gt;</a:t>
            </a:r>
            <a:r>
              <a:rPr lang="fr-FR" sz="1800" b="0" i="0" dirty="0" err="1"/>
              <a:t>org.gatein.sso.agent.GenericSSOAgent</a:t>
            </a:r>
            <a:r>
              <a:rPr lang="fr-FR" sz="1800" b="0" i="0" dirty="0"/>
              <a:t>&lt;/servlet-class&gt; </a:t>
            </a:r>
            <a:endParaRPr lang="fr-FR" sz="1800" b="0" i="0" dirty="0" smtClean="0"/>
          </a:p>
          <a:p>
            <a:pPr marL="3175" indent="0">
              <a:lnSpc>
                <a:spcPct val="80000"/>
              </a:lnSpc>
              <a:buNone/>
            </a:pPr>
            <a:r>
              <a:rPr lang="fr-FR" sz="1800" b="0" i="0" dirty="0" smtClean="0"/>
              <a:t>&lt;</a:t>
            </a:r>
            <a:r>
              <a:rPr lang="fr-FR" sz="1800" b="0" i="0" dirty="0" err="1"/>
              <a:t>init-param</a:t>
            </a:r>
            <a:r>
              <a:rPr lang="fr-FR" sz="1800" b="0" i="0" dirty="0"/>
              <a:t>&gt; &lt;</a:t>
            </a:r>
            <a:r>
              <a:rPr lang="fr-FR" sz="1800" b="0" i="0" dirty="0" err="1"/>
              <a:t>param-name</a:t>
            </a:r>
            <a:r>
              <a:rPr lang="fr-FR" sz="1800" b="0" i="0" dirty="0"/>
              <a:t>&gt;</a:t>
            </a:r>
            <a:r>
              <a:rPr lang="fr-FR" sz="1800" b="0" i="0" dirty="0" err="1"/>
              <a:t>ssoServerUrl</a:t>
            </a:r>
            <a:r>
              <a:rPr lang="fr-FR" sz="1800" b="0" i="0" dirty="0"/>
              <a:t>&lt;/</a:t>
            </a:r>
            <a:r>
              <a:rPr lang="fr-FR" sz="1800" b="0" i="0" dirty="0" err="1"/>
              <a:t>param-name</a:t>
            </a:r>
            <a:r>
              <a:rPr lang="fr-FR" sz="1800" b="0" i="0" dirty="0" smtClean="0"/>
              <a:t>&gt;</a:t>
            </a:r>
          </a:p>
          <a:p>
            <a:pPr marL="3175" indent="0">
              <a:lnSpc>
                <a:spcPct val="80000"/>
              </a:lnSpc>
              <a:buNone/>
            </a:pPr>
            <a:r>
              <a:rPr lang="fr-FR" sz="1800" b="0" i="0" dirty="0" smtClean="0"/>
              <a:t> </a:t>
            </a:r>
            <a:r>
              <a:rPr lang="fr-FR" sz="1800" b="0" i="0" dirty="0"/>
              <a:t>&lt;</a:t>
            </a:r>
            <a:r>
              <a:rPr lang="fr-FR" sz="1800" b="0" i="0" dirty="0" err="1"/>
              <a:t>param</a:t>
            </a:r>
            <a:r>
              <a:rPr lang="fr-FR" sz="1800" b="0" i="0" dirty="0"/>
              <a:t>-value&gt;http://localhost:8888/cas&lt;/</a:t>
            </a:r>
            <a:r>
              <a:rPr lang="fr-FR" sz="1800" b="0" i="0" dirty="0" err="1"/>
              <a:t>param</a:t>
            </a:r>
            <a:r>
              <a:rPr lang="fr-FR" sz="1800" b="0" i="0" dirty="0"/>
              <a:t>-value&gt; &lt;/</a:t>
            </a:r>
            <a:r>
              <a:rPr lang="fr-FR" sz="1800" b="0" i="0" dirty="0" err="1"/>
              <a:t>init-param</a:t>
            </a:r>
            <a:r>
              <a:rPr lang="fr-FR" sz="1800" b="0" i="0" dirty="0" smtClean="0"/>
              <a:t>&gt;</a:t>
            </a:r>
          </a:p>
          <a:p>
            <a:pPr marL="3175" indent="0">
              <a:lnSpc>
                <a:spcPct val="80000"/>
              </a:lnSpc>
              <a:buNone/>
            </a:pPr>
            <a:r>
              <a:rPr lang="fr-FR" sz="1800" b="0" i="0" dirty="0" smtClean="0"/>
              <a:t> </a:t>
            </a:r>
            <a:r>
              <a:rPr lang="fr-FR" sz="1800" b="0" i="0" dirty="0"/>
              <a:t>&lt;</a:t>
            </a:r>
            <a:r>
              <a:rPr lang="fr-FR" sz="1800" b="0" i="0" dirty="0" err="1"/>
              <a:t>init-param</a:t>
            </a:r>
            <a:r>
              <a:rPr lang="fr-FR" sz="1800" b="0" i="0" dirty="0"/>
              <a:t>&gt; &lt;</a:t>
            </a:r>
            <a:r>
              <a:rPr lang="fr-FR" sz="1800" b="0" i="0" dirty="0" err="1"/>
              <a:t>param-name</a:t>
            </a:r>
            <a:r>
              <a:rPr lang="fr-FR" sz="1800" b="0" i="0" dirty="0"/>
              <a:t>&gt;</a:t>
            </a:r>
            <a:r>
              <a:rPr lang="fr-FR" sz="1800" b="0" i="0" dirty="0" err="1"/>
              <a:t>casRenewTicket</a:t>
            </a:r>
            <a:r>
              <a:rPr lang="fr-FR" sz="1800" b="0" i="0" dirty="0"/>
              <a:t>&lt;/</a:t>
            </a:r>
            <a:r>
              <a:rPr lang="fr-FR" sz="1800" b="0" i="0" dirty="0" err="1"/>
              <a:t>param-name</a:t>
            </a:r>
            <a:r>
              <a:rPr lang="fr-FR" sz="1800" b="0" i="0" dirty="0" smtClean="0"/>
              <a:t>&gt;</a:t>
            </a:r>
          </a:p>
          <a:p>
            <a:pPr marL="3175" indent="0">
              <a:lnSpc>
                <a:spcPct val="80000"/>
              </a:lnSpc>
              <a:buNone/>
            </a:pPr>
            <a:r>
              <a:rPr lang="fr-FR" sz="1800" b="0" i="0" dirty="0" smtClean="0"/>
              <a:t> </a:t>
            </a:r>
            <a:r>
              <a:rPr lang="fr-FR" sz="1800" b="0" i="0" dirty="0"/>
              <a:t>&lt;</a:t>
            </a:r>
            <a:r>
              <a:rPr lang="fr-FR" sz="1800" b="0" i="0" dirty="0" err="1"/>
              <a:t>param</a:t>
            </a:r>
            <a:r>
              <a:rPr lang="fr-FR" sz="1800" b="0" i="0" dirty="0"/>
              <a:t>-value&gt;false&lt;/</a:t>
            </a:r>
            <a:r>
              <a:rPr lang="fr-FR" sz="1800" b="0" i="0" dirty="0" err="1"/>
              <a:t>param</a:t>
            </a:r>
            <a:r>
              <a:rPr lang="fr-FR" sz="1800" b="0" i="0" dirty="0"/>
              <a:t>-value&gt; &lt;/</a:t>
            </a:r>
            <a:r>
              <a:rPr lang="fr-FR" sz="1800" b="0" i="0" dirty="0" err="1"/>
              <a:t>init-param</a:t>
            </a:r>
            <a:r>
              <a:rPr lang="fr-FR" sz="1800" b="0" i="0" dirty="0"/>
              <a:t>&gt; &lt;/servlet&gt; </a:t>
            </a:r>
            <a:endParaRPr lang="fr-FR" sz="1800" b="0" i="0" dirty="0" smtClean="0"/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/>
              <a:t>Try</a:t>
            </a:r>
            <a:r>
              <a:rPr lang="fr-FR" sz="2200" i="0" dirty="0"/>
              <a:t> to </a:t>
            </a:r>
            <a:r>
              <a:rPr lang="fr-FR" sz="2200" i="0" dirty="0" err="1"/>
              <a:t>access</a:t>
            </a:r>
            <a:r>
              <a:rPr lang="fr-FR" sz="2200" i="0" dirty="0"/>
              <a:t> to eXo</a:t>
            </a:r>
            <a:endParaRPr lang="fr-FR" sz="2200" i="0" dirty="0"/>
          </a:p>
          <a:p>
            <a:pPr marL="3175" indent="0">
              <a:lnSpc>
                <a:spcPct val="100000"/>
              </a:lnSpc>
              <a:buClr>
                <a:srgbClr val="FF9900"/>
              </a:buClr>
              <a:buSzPct val="120000"/>
              <a:buNone/>
            </a:pPr>
            <a:endParaRPr lang="fr-FR" sz="2200" i="0" dirty="0" smtClean="0"/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2200" b="0" i="0" dirty="0"/>
          </a:p>
          <a:p>
            <a:pPr marL="3175" indent="0">
              <a:buNone/>
            </a:pPr>
            <a:endParaRPr lang="fr-FR" sz="1800" b="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1800" b="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18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18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957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/>
              <a:t>Overview</a:t>
            </a:r>
            <a:r>
              <a:rPr lang="fr-FR" dirty="0"/>
              <a:t> of the </a:t>
            </a:r>
            <a:r>
              <a:rPr lang="fr-FR" dirty="0" err="1"/>
              <a:t>Organizational</a:t>
            </a:r>
            <a:r>
              <a:rPr lang="fr-FR" dirty="0"/>
              <a:t> Model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350945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 </a:t>
            </a:r>
            <a:endParaRPr lang="fr-FR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-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Username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the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identified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Profile (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identity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preferences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>
              <a:buClr>
                <a:srgbClr val="FF9900"/>
              </a:buClr>
              <a:buSzPct val="120000"/>
              <a:buFont typeface="Lucida Grande"/>
              <a:buChar char="»"/>
            </a:pPr>
            <a:endParaRPr lang="fr-FR" sz="2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Group </a:t>
            </a:r>
            <a:endParaRPr lang="fr-FR" sz="2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Clr>
                <a:srgbClr val="FF9900"/>
              </a:buClr>
              <a:buNone/>
            </a:pP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Gather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set of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applicative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business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fr-FR" sz="2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Tree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structure, No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inheritance</a:t>
            </a:r>
            <a:endParaRPr lang="fr-FR" sz="22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fr-FR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Expressed</a:t>
            </a:r>
            <a:r>
              <a:rPr lang="fr-FR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/group/</a:t>
            </a:r>
            <a:r>
              <a:rPr lang="fr-FR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subgroup</a:t>
            </a:r>
            <a:r>
              <a:rPr lang="fr-F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subsubgroup</a:t>
            </a:r>
            <a:endParaRPr lang="fr-FR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>
                <a:srgbClr val="FF9900"/>
              </a:buClr>
              <a:buSzPct val="120000"/>
              <a:buFont typeface="Lucida Grande"/>
              <a:buChar char="»"/>
            </a:pP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Membership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/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Role</a:t>
            </a:r>
            <a:endParaRPr lang="fr-FR" sz="2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-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Qualifies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role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 a group</a:t>
            </a:r>
            <a:endParaRPr lang="fr-FR" sz="2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group as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XXX »</a:t>
            </a:r>
            <a:endParaRPr lang="fr-FR" sz="2400" i="0" dirty="0" smtClean="0"/>
          </a:p>
          <a:p>
            <a:pPr marL="3175" indent="0">
              <a:buNone/>
            </a:pPr>
            <a:r>
              <a:rPr lang="fr-FR" sz="2400" dirty="0"/>
              <a:t>	</a:t>
            </a:r>
            <a:r>
              <a:rPr lang="fr-FR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Expressed</a:t>
            </a:r>
            <a:r>
              <a:rPr lang="fr-FR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: manager:/</a:t>
            </a:r>
            <a:r>
              <a:rPr lang="fr-FR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hr</a:t>
            </a:r>
            <a:r>
              <a:rPr lang="fr-F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*:/</a:t>
            </a:r>
            <a:r>
              <a:rPr lang="fr-FR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partners</a:t>
            </a:r>
            <a:endParaRPr lang="fr-FR" sz="2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endParaRPr lang="fr-FR" sz="2000" dirty="0"/>
          </a:p>
          <a:p>
            <a:pPr marL="3175" indent="0">
              <a:buNone/>
            </a:pPr>
            <a:endParaRPr lang="fr-FR" sz="2000" dirty="0"/>
          </a:p>
          <a:p>
            <a:pPr marL="3175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91491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3" y="255588"/>
            <a:ext cx="10044112" cy="9524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US" sz="4800" dirty="0" err="1" smtClean="0"/>
              <a:t>eXo</a:t>
            </a:r>
            <a:r>
              <a:rPr lang="en-US" sz="4800" dirty="0" smtClean="0"/>
              <a:t> </a:t>
            </a:r>
            <a:r>
              <a:rPr lang="en-US" sz="4800" dirty="0" err="1" smtClean="0"/>
              <a:t>SysAdmin</a:t>
            </a:r>
            <a:r>
              <a:rPr lang="en-US" sz="4800" dirty="0" smtClean="0"/>
              <a:t> Training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900008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/>
              <a:t>Overview</a:t>
            </a:r>
            <a:r>
              <a:rPr lang="fr-FR" dirty="0"/>
              <a:t> of the </a:t>
            </a:r>
            <a:r>
              <a:rPr lang="fr-FR" dirty="0" err="1"/>
              <a:t>Organizational</a:t>
            </a:r>
            <a:r>
              <a:rPr lang="fr-FR" dirty="0"/>
              <a:t> Model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350945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FR" sz="24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Basis of </a:t>
            </a:r>
            <a:r>
              <a:rPr lang="fr-FR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eXo </a:t>
            </a:r>
            <a:r>
              <a:rPr lang="fr-FR" sz="24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personalization</a:t>
            </a:r>
            <a:r>
              <a:rPr lang="fr-FR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fr-FR" sz="24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authorizations</a:t>
            </a:r>
            <a:r>
              <a:rPr lang="fr-FR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eXo </a:t>
            </a:r>
            <a:endParaRPr lang="fr-FR" sz="24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sz="24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</a:t>
            </a:r>
            <a:r>
              <a:rPr lang="fr-FR" sz="24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fr-FR" sz="24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all over the </a:t>
            </a:r>
            <a:r>
              <a:rPr lang="fr-FR" sz="24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platform</a:t>
            </a:r>
            <a:r>
              <a:rPr lang="fr-FR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fr-FR" sz="24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endParaRPr lang="fr-FR" sz="24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sz="24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fr-FR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</a:t>
            </a:r>
            <a:r>
              <a:rPr lang="fr-FR" sz="24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fr-FR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abstract and </a:t>
            </a:r>
            <a:r>
              <a:rPr lang="fr-FR" sz="24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does</a:t>
            </a:r>
            <a:r>
              <a:rPr lang="fr-FR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not </a:t>
            </a:r>
            <a:r>
              <a:rPr lang="fr-FR" sz="24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rely</a:t>
            </a:r>
            <a:r>
              <a:rPr lang="fr-FR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 </a:t>
            </a:r>
            <a:r>
              <a:rPr lang="fr-FR" sz="24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any</a:t>
            </a:r>
            <a:r>
              <a:rPr lang="fr-FR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4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specific</a:t>
            </a:r>
            <a:r>
              <a:rPr lang="fr-FR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4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storage</a:t>
            </a:r>
            <a:r>
              <a:rPr lang="fr-FR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fr-FR" sz="24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endParaRPr lang="fr-FR" sz="24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sz="24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Multiple </a:t>
            </a:r>
            <a:r>
              <a:rPr lang="fr-FR" sz="24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implementations</a:t>
            </a:r>
            <a:r>
              <a:rPr lang="fr-FR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4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exist</a:t>
            </a:r>
            <a:r>
              <a:rPr lang="fr-FR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fr-FR" sz="24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4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fr-FR" sz="24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fr-FR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fr-FR" sz="24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4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Hibernate</a:t>
            </a:r>
            <a:r>
              <a:rPr lang="fr-FR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for </a:t>
            </a:r>
            <a:r>
              <a:rPr lang="fr-FR" sz="24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storage</a:t>
            </a:r>
            <a:r>
              <a:rPr lang="fr-FR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4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into</a:t>
            </a:r>
            <a:r>
              <a:rPr lang="fr-FR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fr-FR" sz="24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RDBMS</a:t>
            </a:r>
            <a:endParaRPr lang="fr-FR" sz="24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fr-FR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fr-FR" sz="24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JNDI: </a:t>
            </a:r>
            <a:r>
              <a:rPr lang="fr-FR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</a:t>
            </a:r>
            <a:r>
              <a:rPr lang="fr-FR" sz="24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storage</a:t>
            </a:r>
            <a:r>
              <a:rPr lang="fr-FR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4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into</a:t>
            </a:r>
            <a:r>
              <a:rPr lang="fr-FR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directory </a:t>
            </a:r>
            <a:r>
              <a:rPr lang="fr-FR" sz="24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such</a:t>
            </a:r>
            <a:r>
              <a:rPr lang="fr-FR" sz="24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an LDAP or MS Active </a:t>
            </a:r>
            <a:r>
              <a:rPr lang="fr-FR" sz="24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Directory</a:t>
            </a:r>
            <a:endParaRPr lang="fr-FR" sz="2400" dirty="0"/>
          </a:p>
          <a:p>
            <a:pPr marL="3175" indent="0">
              <a:buNone/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2756143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  <a:cs typeface="MS Gothic"/>
              </a:rPr>
              <a:t>Predefined User Configuration</a:t>
            </a:r>
            <a:endParaRPr lang="en-GB" sz="4800" dirty="0">
              <a:solidFill>
                <a:srgbClr val="FFFFFF"/>
              </a:solidFill>
              <a:cs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12934832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 smtClean="0"/>
              <a:t>Predefined</a:t>
            </a:r>
            <a:r>
              <a:rPr lang="fr-FR" dirty="0" smtClean="0"/>
              <a:t> User Configuration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350945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specify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initial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</a:t>
            </a:r>
          </a:p>
          <a:p>
            <a:pPr marL="265113" lvl="1" indent="-265113">
              <a:lnSpc>
                <a:spcPct val="100000"/>
              </a:lnSpc>
            </a:pP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 file : </a:t>
            </a:r>
            <a:r>
              <a:rPr lang="fr-FR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portal/portal/</a:t>
            </a:r>
            <a:r>
              <a:rPr lang="fr-FR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</a:t>
            </a: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organization-configuration.xml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fr-FR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Several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 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plugins :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fr-FR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org.exoplatform.services.organization.OrganizationDatabaseInitializer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specify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list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membership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types, a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list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groups, and a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list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created</a:t>
            </a:r>
            <a:endParaRPr lang="fr-FR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org.exoplatform.services.organization.impl.NewUserEventListener</a:t>
            </a: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specifies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which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groups all the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newly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created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should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become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members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of.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GroupEventListener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MembershipEventListener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more ….</a:t>
            </a:r>
          </a:p>
          <a:p>
            <a:pPr lvl="1">
              <a:lnSpc>
                <a:spcPct val="100000"/>
              </a:lnSpc>
              <a:buFontTx/>
              <a:buChar char="-"/>
            </a:pPr>
            <a:endParaRPr lang="fr-FR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00000"/>
              </a:lnSpc>
              <a:buFontTx/>
              <a:buChar char="-"/>
            </a:pPr>
            <a:endParaRPr lang="fr-FR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00000"/>
              </a:lnSpc>
              <a:buFontTx/>
              <a:buChar char="-"/>
            </a:pPr>
            <a:endParaRPr lang="fr-FR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96734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/>
              <a:t>Predefined</a:t>
            </a:r>
            <a:r>
              <a:rPr lang="fr-FR" dirty="0"/>
              <a:t> User Configuration </a:t>
            </a:r>
            <a:r>
              <a:rPr lang="fr-FR" sz="2400" dirty="0" smtClean="0">
                <a:solidFill>
                  <a:srgbClr val="FF9900"/>
                </a:solidFill>
              </a:rPr>
              <a:t>(</a:t>
            </a:r>
            <a:r>
              <a:rPr lang="fr-FR" sz="2000" dirty="0" err="1" smtClean="0">
                <a:solidFill>
                  <a:srgbClr val="FF9900"/>
                </a:solidFill>
              </a:rPr>
              <a:t>OrganizationDatabaseInitializer</a:t>
            </a:r>
            <a:r>
              <a:rPr lang="fr-FR" sz="2400" dirty="0" smtClean="0">
                <a:solidFill>
                  <a:srgbClr val="FF9900"/>
                </a:solidFill>
              </a:rPr>
              <a:t>)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350945"/>
            <a:ext cx="10219725" cy="5089000"/>
          </a:xfrm>
        </p:spPr>
        <p:txBody>
          <a:bodyPr rIns="41783" anchor="t"/>
          <a:lstStyle/>
          <a:p>
            <a:pPr lvl="1">
              <a:lnSpc>
                <a:spcPct val="100000"/>
              </a:lnSpc>
              <a:buFont typeface="Lucida Grande"/>
              <a:buChar char="»"/>
            </a:pPr>
            <a:r>
              <a:rPr lang="fr-FR" sz="28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Memberships</a:t>
            </a:r>
            <a:r>
              <a:rPr lang="fr-FR" sz="28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Configuration: </a:t>
            </a:r>
            <a:endParaRPr lang="fr-FR" sz="2800" dirty="0"/>
          </a:p>
          <a:p>
            <a:pPr marL="0" lvl="1" indent="0">
              <a:lnSpc>
                <a:spcPct val="100000"/>
              </a:lnSpc>
              <a:buNone/>
            </a:pPr>
            <a:r>
              <a:rPr lang="fr-FR" sz="1800" dirty="0" smtClean="0"/>
              <a:t>&lt;</a:t>
            </a:r>
            <a:r>
              <a:rPr lang="fr-FR" sz="1800" dirty="0" err="1"/>
              <a:t>field</a:t>
            </a:r>
            <a:r>
              <a:rPr lang="fr-FR" sz="1800" dirty="0"/>
              <a:t> </a:t>
            </a:r>
            <a:r>
              <a:rPr lang="fr-FR" sz="1800" dirty="0" err="1"/>
              <a:t>name</a:t>
            </a:r>
            <a:r>
              <a:rPr lang="fr-FR" sz="1800" dirty="0"/>
              <a:t>="</a:t>
            </a:r>
            <a:r>
              <a:rPr lang="fr-FR" sz="1800" dirty="0" err="1"/>
              <a:t>membershipType</a:t>
            </a:r>
            <a:r>
              <a:rPr lang="fr-FR" sz="1800" dirty="0"/>
              <a:t>"&gt;</a:t>
            </a:r>
            <a:br>
              <a:rPr lang="fr-FR" sz="1800" dirty="0"/>
            </a:br>
            <a:r>
              <a:rPr lang="fr-FR" sz="1800" dirty="0"/>
              <a:t>  &lt;collection type="</a:t>
            </a:r>
            <a:r>
              <a:rPr lang="fr-FR" sz="1800" dirty="0" err="1"/>
              <a:t>java.util.ArrayList</a:t>
            </a:r>
            <a:r>
              <a:rPr lang="fr-FR" sz="1800" dirty="0"/>
              <a:t>"&gt;</a:t>
            </a:r>
            <a:br>
              <a:rPr lang="fr-FR" sz="1800" dirty="0"/>
            </a:br>
            <a:r>
              <a:rPr lang="fr-FR" sz="1800" dirty="0"/>
              <a:t>    &lt;value&gt;</a:t>
            </a:r>
            <a:br>
              <a:rPr lang="fr-FR" sz="1800" dirty="0"/>
            </a:br>
            <a:r>
              <a:rPr lang="fr-FR" sz="1800" dirty="0"/>
              <a:t>      &lt;</a:t>
            </a:r>
            <a:r>
              <a:rPr lang="fr-FR" sz="1800" dirty="0" err="1"/>
              <a:t>object</a:t>
            </a:r>
            <a:r>
              <a:rPr lang="fr-FR" sz="1800" dirty="0"/>
              <a:t> type="org.exoplatform.services.organization.OrganizationConfig$MembershipType"&gt;</a:t>
            </a:r>
            <a:br>
              <a:rPr lang="fr-FR" sz="1800" dirty="0"/>
            </a:br>
            <a:r>
              <a:rPr lang="fr-FR" sz="1800" dirty="0"/>
              <a:t>        &lt;</a:t>
            </a:r>
            <a:r>
              <a:rPr lang="fr-FR" sz="1800" dirty="0" err="1"/>
              <a:t>field</a:t>
            </a:r>
            <a:r>
              <a:rPr lang="fr-FR" sz="1800" dirty="0"/>
              <a:t> </a:t>
            </a:r>
            <a:r>
              <a:rPr lang="fr-FR" sz="1800" dirty="0" err="1"/>
              <a:t>name</a:t>
            </a:r>
            <a:r>
              <a:rPr lang="fr-FR" sz="1800" dirty="0"/>
              <a:t>="type"&gt;</a:t>
            </a:r>
            <a:br>
              <a:rPr lang="fr-FR" sz="1800" dirty="0"/>
            </a:br>
            <a:r>
              <a:rPr lang="fr-FR" sz="1800" dirty="0"/>
              <a:t>          &lt;string&gt;</a:t>
            </a:r>
            <a:r>
              <a:rPr lang="fr-FR" sz="1800" dirty="0" err="1"/>
              <a:t>member</a:t>
            </a:r>
            <a:r>
              <a:rPr lang="fr-FR" sz="1800" dirty="0"/>
              <a:t>&lt;/string&gt;</a:t>
            </a:r>
            <a:br>
              <a:rPr lang="fr-FR" sz="1800" dirty="0"/>
            </a:br>
            <a:r>
              <a:rPr lang="fr-FR" sz="1800" dirty="0"/>
              <a:t>        &lt;/</a:t>
            </a:r>
            <a:r>
              <a:rPr lang="fr-FR" sz="1800" dirty="0" err="1"/>
              <a:t>field</a:t>
            </a:r>
            <a:r>
              <a:rPr lang="fr-FR" sz="1800" dirty="0"/>
              <a:t>&gt;</a:t>
            </a:r>
            <a:br>
              <a:rPr lang="fr-FR" sz="1800" dirty="0"/>
            </a:br>
            <a:r>
              <a:rPr lang="fr-FR" sz="1800" dirty="0"/>
              <a:t>        &lt;</a:t>
            </a:r>
            <a:r>
              <a:rPr lang="fr-FR" sz="1800" dirty="0" err="1"/>
              <a:t>field</a:t>
            </a:r>
            <a:r>
              <a:rPr lang="fr-FR" sz="1800" dirty="0"/>
              <a:t> </a:t>
            </a:r>
            <a:r>
              <a:rPr lang="fr-FR" sz="1800" dirty="0" err="1"/>
              <a:t>name</a:t>
            </a:r>
            <a:r>
              <a:rPr lang="fr-FR" sz="1800" dirty="0"/>
              <a:t>="description"&gt;</a:t>
            </a:r>
            <a:br>
              <a:rPr lang="fr-FR" sz="1800" dirty="0"/>
            </a:br>
            <a:r>
              <a:rPr lang="fr-FR" sz="1800" dirty="0"/>
              <a:t>          &lt;string&gt;</a:t>
            </a:r>
            <a:r>
              <a:rPr lang="fr-FR" sz="1800" dirty="0" err="1"/>
              <a:t>member</a:t>
            </a:r>
            <a:r>
              <a:rPr lang="fr-FR" sz="1800" dirty="0"/>
              <a:t> </a:t>
            </a:r>
            <a:r>
              <a:rPr lang="fr-FR" sz="1800" dirty="0" err="1"/>
              <a:t>membership</a:t>
            </a:r>
            <a:r>
              <a:rPr lang="fr-FR" sz="1800" dirty="0"/>
              <a:t> type&lt;/string&gt;</a:t>
            </a:r>
            <a:br>
              <a:rPr lang="fr-FR" sz="1800" dirty="0"/>
            </a:br>
            <a:r>
              <a:rPr lang="fr-FR" sz="1800" dirty="0"/>
              <a:t>        &lt;/</a:t>
            </a:r>
            <a:r>
              <a:rPr lang="fr-FR" sz="1800" dirty="0" err="1"/>
              <a:t>field</a:t>
            </a:r>
            <a:r>
              <a:rPr lang="fr-FR" sz="1800" dirty="0"/>
              <a:t>&gt;</a:t>
            </a:r>
            <a:br>
              <a:rPr lang="fr-FR" sz="1800" dirty="0"/>
            </a:br>
            <a:r>
              <a:rPr lang="fr-FR" sz="1800" dirty="0"/>
              <a:t>      &lt;/</a:t>
            </a:r>
            <a:r>
              <a:rPr lang="fr-FR" sz="1800" dirty="0" err="1"/>
              <a:t>object</a:t>
            </a:r>
            <a:r>
              <a:rPr lang="fr-FR" sz="1800" dirty="0"/>
              <a:t>&gt;</a:t>
            </a:r>
            <a:br>
              <a:rPr lang="fr-FR" sz="1800" dirty="0"/>
            </a:br>
            <a:r>
              <a:rPr lang="fr-FR" sz="1800" dirty="0"/>
              <a:t>    &lt;/value&gt;</a:t>
            </a:r>
            <a:br>
              <a:rPr lang="fr-FR" sz="1800" dirty="0"/>
            </a:br>
            <a:r>
              <a:rPr lang="fr-FR" sz="1800" dirty="0"/>
              <a:t> </a:t>
            </a:r>
            <a:r>
              <a:rPr lang="fr-FR" sz="1800" dirty="0" smtClean="0"/>
              <a:t>&lt;</a:t>
            </a:r>
            <a:r>
              <a:rPr lang="fr-FR" sz="1800" dirty="0"/>
              <a:t>/collection</a:t>
            </a:r>
            <a:r>
              <a:rPr lang="fr-FR" sz="1800" dirty="0" smtClean="0"/>
              <a:t>&gt;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fr-FR" sz="1800" dirty="0" smtClean="0"/>
              <a:t>….</a:t>
            </a:r>
            <a:endParaRPr lang="fr-FR" sz="1800" dirty="0"/>
          </a:p>
          <a:p>
            <a:pPr marL="0" lvl="1" indent="0">
              <a:lnSpc>
                <a:spcPct val="100000"/>
              </a:lnSpc>
              <a:buNone/>
            </a:pPr>
            <a:r>
              <a:rPr lang="fr-FR" sz="1800" dirty="0" smtClean="0"/>
              <a:t>&lt;</a:t>
            </a:r>
            <a:r>
              <a:rPr lang="fr-FR" sz="1800" dirty="0"/>
              <a:t>/</a:t>
            </a:r>
            <a:r>
              <a:rPr lang="fr-FR" sz="1800" dirty="0" err="1"/>
              <a:t>field</a:t>
            </a:r>
            <a:r>
              <a:rPr lang="fr-FR" sz="1800" dirty="0" smtClean="0"/>
              <a:t>&gt;</a:t>
            </a:r>
          </a:p>
          <a:p>
            <a:pPr marL="0" lvl="1" indent="0">
              <a:lnSpc>
                <a:spcPct val="100000"/>
              </a:lnSpc>
              <a:buNone/>
            </a:pPr>
            <a:endParaRPr lang="fr-FR" sz="1600" dirty="0"/>
          </a:p>
          <a:p>
            <a:pPr marL="0" lvl="1" indent="0">
              <a:lnSpc>
                <a:spcPct val="100000"/>
              </a:lnSpc>
              <a:buNone/>
            </a:pP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7195437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r>
              <a:rPr lang="fr-FR" dirty="0" err="1"/>
              <a:t>Predefined</a:t>
            </a:r>
            <a:r>
              <a:rPr lang="fr-FR" dirty="0"/>
              <a:t> User Configuration </a:t>
            </a:r>
            <a:r>
              <a:rPr lang="fr-FR" sz="2400" dirty="0" smtClean="0">
                <a:solidFill>
                  <a:srgbClr val="FF9900"/>
                </a:solidFill>
              </a:rPr>
              <a:t>(</a:t>
            </a:r>
            <a:r>
              <a:rPr lang="fr-FR" sz="2000" dirty="0" err="1" smtClean="0">
                <a:solidFill>
                  <a:srgbClr val="FF9900"/>
                </a:solidFill>
              </a:rPr>
              <a:t>OrganizationDatabaseInitializer</a:t>
            </a:r>
            <a:r>
              <a:rPr lang="fr-FR" sz="2400" dirty="0" smtClean="0">
                <a:solidFill>
                  <a:srgbClr val="FF9900"/>
                </a:solidFill>
              </a:rPr>
              <a:t>)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478" y="1115541"/>
            <a:ext cx="10219725" cy="5089000"/>
          </a:xfrm>
        </p:spPr>
        <p:txBody>
          <a:bodyPr rIns="41783" anchor="t"/>
          <a:lstStyle/>
          <a:p>
            <a:pPr lvl="1">
              <a:lnSpc>
                <a:spcPct val="100000"/>
              </a:lnSpc>
              <a:buFont typeface="Lucida Grande"/>
              <a:buChar char="»"/>
            </a:pPr>
            <a:r>
              <a:rPr lang="fr-FR" sz="20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Groups Configuration: </a:t>
            </a:r>
            <a:endParaRPr lang="fr-FR" sz="2000" dirty="0"/>
          </a:p>
          <a:p>
            <a:pPr marL="0" lvl="1" indent="0">
              <a:lnSpc>
                <a:spcPct val="100000"/>
              </a:lnSpc>
              <a:buNone/>
            </a:pPr>
            <a:r>
              <a:rPr lang="fr-FR" sz="1800" dirty="0"/>
              <a:t>&lt;</a:t>
            </a:r>
            <a:r>
              <a:rPr lang="fr-FR" sz="1800" dirty="0" err="1"/>
              <a:t>field</a:t>
            </a:r>
            <a:r>
              <a:rPr lang="fr-FR" sz="1800" dirty="0"/>
              <a:t> </a:t>
            </a:r>
            <a:r>
              <a:rPr lang="fr-FR" sz="1800" dirty="0" err="1"/>
              <a:t>name</a:t>
            </a:r>
            <a:r>
              <a:rPr lang="fr-FR" sz="1800" dirty="0"/>
              <a:t>="group"&gt;</a:t>
            </a:r>
            <a:br>
              <a:rPr lang="fr-FR" sz="1800" dirty="0"/>
            </a:br>
            <a:r>
              <a:rPr lang="fr-FR" sz="1800" dirty="0"/>
              <a:t>  &lt;collection type="</a:t>
            </a:r>
            <a:r>
              <a:rPr lang="fr-FR" sz="1800" dirty="0" err="1"/>
              <a:t>java.util.ArrayList</a:t>
            </a:r>
            <a:r>
              <a:rPr lang="fr-FR" sz="1800" dirty="0"/>
              <a:t>"&gt;</a:t>
            </a:r>
            <a:br>
              <a:rPr lang="fr-FR" sz="1800" dirty="0"/>
            </a:br>
            <a:r>
              <a:rPr lang="fr-FR" sz="1800" dirty="0"/>
              <a:t>    &lt;value&gt;</a:t>
            </a:r>
            <a:br>
              <a:rPr lang="fr-FR" sz="1800" dirty="0"/>
            </a:br>
            <a:r>
              <a:rPr lang="fr-FR" sz="1800" dirty="0"/>
              <a:t>      &lt;</a:t>
            </a:r>
            <a:r>
              <a:rPr lang="fr-FR" sz="1800" dirty="0" err="1"/>
              <a:t>object</a:t>
            </a:r>
            <a:r>
              <a:rPr lang="fr-FR" sz="1800" dirty="0"/>
              <a:t> type="org.exoplatform.services.organization.OrganizationConfig$Group"&gt;</a:t>
            </a:r>
            <a:br>
              <a:rPr lang="fr-FR" sz="1800" dirty="0"/>
            </a:br>
            <a:r>
              <a:rPr lang="fr-FR" sz="1800" dirty="0"/>
              <a:t>        &lt;</a:t>
            </a:r>
            <a:r>
              <a:rPr lang="fr-FR" sz="1800" dirty="0" err="1"/>
              <a:t>field</a:t>
            </a:r>
            <a:r>
              <a:rPr lang="fr-FR" sz="1800" dirty="0"/>
              <a:t> </a:t>
            </a:r>
            <a:r>
              <a:rPr lang="fr-FR" sz="1800" dirty="0" err="1"/>
              <a:t>name</a:t>
            </a:r>
            <a:r>
              <a:rPr lang="fr-FR" sz="1800" dirty="0"/>
              <a:t>="</a:t>
            </a:r>
            <a:r>
              <a:rPr lang="fr-FR" sz="1800" dirty="0" err="1"/>
              <a:t>name</a:t>
            </a:r>
            <a:r>
              <a:rPr lang="fr-FR" sz="1800" dirty="0"/>
              <a:t>"&gt;</a:t>
            </a:r>
            <a:br>
              <a:rPr lang="fr-FR" sz="1800" dirty="0"/>
            </a:br>
            <a:r>
              <a:rPr lang="fr-FR" sz="1800" dirty="0"/>
              <a:t>          &lt;string&gt;portal&lt;/string&gt;</a:t>
            </a:r>
            <a:br>
              <a:rPr lang="fr-FR" sz="1800" dirty="0"/>
            </a:br>
            <a:r>
              <a:rPr lang="fr-FR" sz="1800" dirty="0"/>
              <a:t>        &lt;/</a:t>
            </a:r>
            <a:r>
              <a:rPr lang="fr-FR" sz="1800" dirty="0" err="1"/>
              <a:t>field</a:t>
            </a:r>
            <a:r>
              <a:rPr lang="fr-FR" sz="1800" dirty="0"/>
              <a:t>&gt;</a:t>
            </a:r>
            <a:br>
              <a:rPr lang="fr-FR" sz="1800" dirty="0"/>
            </a:br>
            <a:r>
              <a:rPr lang="fr-FR" sz="1800" dirty="0"/>
              <a:t>        &lt;</a:t>
            </a:r>
            <a:r>
              <a:rPr lang="fr-FR" sz="1800" dirty="0" err="1"/>
              <a:t>field</a:t>
            </a:r>
            <a:r>
              <a:rPr lang="fr-FR" sz="1800" dirty="0"/>
              <a:t> </a:t>
            </a:r>
            <a:r>
              <a:rPr lang="fr-FR" sz="1800" dirty="0" err="1"/>
              <a:t>name</a:t>
            </a:r>
            <a:r>
              <a:rPr lang="fr-FR" sz="1800" dirty="0"/>
              <a:t>="</a:t>
            </a:r>
            <a:r>
              <a:rPr lang="fr-FR" sz="1800" dirty="0" err="1"/>
              <a:t>parentId</a:t>
            </a:r>
            <a:r>
              <a:rPr lang="fr-FR" sz="1800" dirty="0"/>
              <a:t>"&gt;</a:t>
            </a:r>
            <a:br>
              <a:rPr lang="fr-FR" sz="1800" dirty="0"/>
            </a:br>
            <a:r>
              <a:rPr lang="fr-FR" sz="1800" dirty="0"/>
              <a:t>          &lt;string&gt;&lt;/string&gt;</a:t>
            </a:r>
            <a:br>
              <a:rPr lang="fr-FR" sz="1800" dirty="0"/>
            </a:br>
            <a:r>
              <a:rPr lang="fr-FR" sz="1800" dirty="0"/>
              <a:t>        &lt;/</a:t>
            </a:r>
            <a:r>
              <a:rPr lang="fr-FR" sz="1800" dirty="0" err="1"/>
              <a:t>field</a:t>
            </a:r>
            <a:r>
              <a:rPr lang="fr-FR" sz="1800" dirty="0"/>
              <a:t>&gt;</a:t>
            </a:r>
            <a:br>
              <a:rPr lang="fr-FR" sz="1800" dirty="0"/>
            </a:br>
            <a:r>
              <a:rPr lang="fr-FR" sz="1800" dirty="0"/>
              <a:t>        &lt;</a:t>
            </a:r>
            <a:r>
              <a:rPr lang="fr-FR" sz="1800" dirty="0" err="1"/>
              <a:t>field</a:t>
            </a:r>
            <a:r>
              <a:rPr lang="fr-FR" sz="1800" dirty="0"/>
              <a:t> </a:t>
            </a:r>
            <a:r>
              <a:rPr lang="fr-FR" sz="1800" dirty="0" err="1"/>
              <a:t>name</a:t>
            </a:r>
            <a:r>
              <a:rPr lang="fr-FR" sz="1800" dirty="0"/>
              <a:t>="type"&gt;</a:t>
            </a:r>
            <a:br>
              <a:rPr lang="fr-FR" sz="1800" dirty="0"/>
            </a:br>
            <a:r>
              <a:rPr lang="fr-FR" sz="1800" dirty="0"/>
              <a:t>          &lt;string&gt;</a:t>
            </a:r>
            <a:r>
              <a:rPr lang="fr-FR" sz="1800" dirty="0" err="1"/>
              <a:t>hierachy</a:t>
            </a:r>
            <a:r>
              <a:rPr lang="fr-FR" sz="1800" dirty="0"/>
              <a:t>&lt;/string&gt;</a:t>
            </a:r>
            <a:br>
              <a:rPr lang="fr-FR" sz="1800" dirty="0"/>
            </a:br>
            <a:r>
              <a:rPr lang="fr-FR" sz="1800" dirty="0"/>
              <a:t>        &lt;/</a:t>
            </a:r>
            <a:r>
              <a:rPr lang="fr-FR" sz="1800" dirty="0" err="1"/>
              <a:t>field</a:t>
            </a:r>
            <a:r>
              <a:rPr lang="fr-FR" sz="1800" dirty="0"/>
              <a:t>&gt;</a:t>
            </a:r>
            <a:br>
              <a:rPr lang="fr-FR" sz="1800" dirty="0"/>
            </a:br>
            <a:r>
              <a:rPr lang="fr-FR" sz="1800" dirty="0"/>
              <a:t>        &lt;</a:t>
            </a:r>
            <a:r>
              <a:rPr lang="fr-FR" sz="1800" dirty="0" err="1"/>
              <a:t>field</a:t>
            </a:r>
            <a:r>
              <a:rPr lang="fr-FR" sz="1800" dirty="0"/>
              <a:t> </a:t>
            </a:r>
            <a:r>
              <a:rPr lang="fr-FR" sz="1800" dirty="0" err="1"/>
              <a:t>name</a:t>
            </a:r>
            <a:r>
              <a:rPr lang="fr-FR" sz="1800" dirty="0"/>
              <a:t>="description"&gt;</a:t>
            </a:r>
            <a:br>
              <a:rPr lang="fr-FR" sz="1800" dirty="0"/>
            </a:br>
            <a:r>
              <a:rPr lang="fr-FR" sz="1800" dirty="0"/>
              <a:t>          &lt;string&gt;the /portal group&lt;/string&gt;</a:t>
            </a:r>
            <a:br>
              <a:rPr lang="fr-FR" sz="1800" dirty="0"/>
            </a:br>
            <a:r>
              <a:rPr lang="fr-FR" sz="1800" dirty="0"/>
              <a:t>        &lt;/</a:t>
            </a:r>
            <a:r>
              <a:rPr lang="fr-FR" sz="1800" dirty="0" err="1"/>
              <a:t>field</a:t>
            </a:r>
            <a:r>
              <a:rPr lang="fr-FR" sz="1800" dirty="0"/>
              <a:t>&gt;</a:t>
            </a:r>
            <a:br>
              <a:rPr lang="fr-FR" sz="1800" dirty="0"/>
            </a:br>
            <a:r>
              <a:rPr lang="fr-FR" sz="1800" dirty="0"/>
              <a:t>      &lt;/</a:t>
            </a:r>
            <a:r>
              <a:rPr lang="fr-FR" sz="1800" dirty="0" err="1"/>
              <a:t>object</a:t>
            </a:r>
            <a:r>
              <a:rPr lang="fr-FR" sz="1800" dirty="0"/>
              <a:t>&gt;</a:t>
            </a:r>
            <a:br>
              <a:rPr lang="fr-FR" sz="1800" dirty="0"/>
            </a:br>
            <a:r>
              <a:rPr lang="fr-FR" sz="1800" dirty="0"/>
              <a:t>    &lt;/value</a:t>
            </a:r>
            <a:r>
              <a:rPr lang="fr-FR" sz="1800" dirty="0" smtClean="0"/>
              <a:t>&gt;</a:t>
            </a:r>
            <a:r>
              <a:rPr lang="fr-FR" sz="1800" dirty="0"/>
              <a:t>        </a:t>
            </a:r>
            <a:r>
              <a:rPr lang="fr-FR" sz="1800" dirty="0" smtClean="0"/>
              <a:t>…</a:t>
            </a:r>
            <a:r>
              <a:rPr lang="fr-FR" sz="1800" dirty="0"/>
              <a:t>  &lt;/collection&gt;</a:t>
            </a:r>
          </a:p>
          <a:p>
            <a:pPr marL="0" lvl="1" indent="0">
              <a:lnSpc>
                <a:spcPct val="100000"/>
              </a:lnSpc>
              <a:buNone/>
            </a:pP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4853973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Xo-powerpoint-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eXo-powerpoint-template</Template>
  <TotalTime>15834</TotalTime>
  <Words>2317</Words>
  <Application>Microsoft Macintosh PowerPoint</Application>
  <PresentationFormat>Personnalisé</PresentationFormat>
  <Paragraphs>349</Paragraphs>
  <Slides>40</Slides>
  <Notes>9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40</vt:i4>
      </vt:variant>
    </vt:vector>
  </HeadingPairs>
  <TitlesOfParts>
    <vt:vector size="43" baseType="lpstr">
      <vt:lpstr>eXo-powerpoint-template</vt:lpstr>
      <vt:lpstr>1_Office Theme</vt:lpstr>
      <vt:lpstr>2_Office Theme</vt:lpstr>
      <vt:lpstr>Présentation PowerPoint</vt:lpstr>
      <vt:lpstr>Table of Contents</vt:lpstr>
      <vt:lpstr>Présentation PowerPoint</vt:lpstr>
      <vt:lpstr>Overview of the Organizational Model</vt:lpstr>
      <vt:lpstr>Overview of the Organizational Model</vt:lpstr>
      <vt:lpstr>Présentation PowerPoint</vt:lpstr>
      <vt:lpstr>Predefined User Configuration</vt:lpstr>
      <vt:lpstr>Predefined User Configuration (OrganizationDatabaseInitializer)</vt:lpstr>
      <vt:lpstr>Predefined User Configuration (OrganizationDatabaseInitializer)</vt:lpstr>
      <vt:lpstr>Predefined User Configuration (OrganizationDatabaseInitializer)</vt:lpstr>
      <vt:lpstr>Predefined User Configuration (NewUserEventListener)</vt:lpstr>
      <vt:lpstr>Présentation PowerPoint</vt:lpstr>
      <vt:lpstr>Ldap connection settings</vt:lpstr>
      <vt:lpstr>Ldap connection settings</vt:lpstr>
      <vt:lpstr>Ldap connection settings</vt:lpstr>
      <vt:lpstr>Présentation PowerPoint</vt:lpstr>
      <vt:lpstr>Organization Service Configuration</vt:lpstr>
      <vt:lpstr>Organization Service Configuration</vt:lpstr>
      <vt:lpstr>Organization Service Configuration</vt:lpstr>
      <vt:lpstr>Organization Service Configuration</vt:lpstr>
      <vt:lpstr>Organization Service Configuration</vt:lpstr>
      <vt:lpstr>Organization Service Configuration</vt:lpstr>
      <vt:lpstr>Organization Service Configuration</vt:lpstr>
      <vt:lpstr>Exercise 70a : Configuration ldap - Orgservice</vt:lpstr>
      <vt:lpstr>Exercise 70a : Configuration ldap – Orgservice</vt:lpstr>
      <vt:lpstr>Présentation PowerPoint</vt:lpstr>
      <vt:lpstr>Active Directory configuration</vt:lpstr>
      <vt:lpstr>Présentation PowerPoint</vt:lpstr>
      <vt:lpstr>PicketLink Intégration configuration</vt:lpstr>
      <vt:lpstr>PicketLink Integration configuration</vt:lpstr>
      <vt:lpstr>Exercise 2a : Configuration Picketlink</vt:lpstr>
      <vt:lpstr>Exercise 2b: Configuration Picketlink</vt:lpstr>
      <vt:lpstr>Exercise 2c: Configuration Picketlink</vt:lpstr>
      <vt:lpstr>Présentation PowerPoint</vt:lpstr>
      <vt:lpstr>SSO - Single Sign On</vt:lpstr>
      <vt:lpstr>Exercise 3a: SSO CAS</vt:lpstr>
      <vt:lpstr>Exercise 3b: SSO CAS</vt:lpstr>
      <vt:lpstr>Exercise 3c: SSO CAS</vt:lpstr>
      <vt:lpstr>Exercise 3d: SSO CAS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Pc-utilisateur</dc:creator>
  <cp:lastModifiedBy>exo</cp:lastModifiedBy>
  <cp:revision>538</cp:revision>
  <dcterms:created xsi:type="dcterms:W3CDTF">2010-06-15T15:11:14Z</dcterms:created>
  <dcterms:modified xsi:type="dcterms:W3CDTF">2011-10-02T18:30:08Z</dcterms:modified>
</cp:coreProperties>
</file>