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47"/>
  </p:notesMasterIdLst>
  <p:sldIdLst>
    <p:sldId id="256" r:id="rId4"/>
    <p:sldId id="299" r:id="rId5"/>
    <p:sldId id="259" r:id="rId6"/>
    <p:sldId id="260" r:id="rId7"/>
    <p:sldId id="261" r:id="rId8"/>
    <p:sldId id="304" r:id="rId9"/>
    <p:sldId id="300" r:id="rId10"/>
    <p:sldId id="302" r:id="rId11"/>
    <p:sldId id="301" r:id="rId12"/>
    <p:sldId id="303" r:id="rId13"/>
    <p:sldId id="305" r:id="rId14"/>
    <p:sldId id="306" r:id="rId15"/>
    <p:sldId id="311" r:id="rId16"/>
    <p:sldId id="307" r:id="rId17"/>
    <p:sldId id="310" r:id="rId18"/>
    <p:sldId id="308" r:id="rId19"/>
    <p:sldId id="309"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30" r:id="rId39"/>
    <p:sldId id="331" r:id="rId40"/>
    <p:sldId id="336" r:id="rId41"/>
    <p:sldId id="335" r:id="rId42"/>
    <p:sldId id="332" r:id="rId43"/>
    <p:sldId id="333" r:id="rId44"/>
    <p:sldId id="334" r:id="rId45"/>
    <p:sldId id="293" r:id="rId46"/>
  </p:sldIdLst>
  <p:sldSz cx="11160125" cy="7559675"/>
  <p:notesSz cx="7772400" cy="100584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2A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83848" autoAdjust="0"/>
  </p:normalViewPr>
  <p:slideViewPr>
    <p:cSldViewPr snapToGrid="0" snapToObjects="1">
      <p:cViewPr varScale="1">
        <p:scale>
          <a:sx n="96" d="100"/>
          <a:sy n="96" d="100"/>
        </p:scale>
        <p:origin x="-1392" y="-104"/>
      </p:cViewPr>
      <p:guideLst>
        <p:guide orient="horz" pos="2381"/>
        <p:guide pos="3515"/>
      </p:guideLst>
    </p:cSldViewPr>
  </p:slideViewPr>
  <p:outlineViewPr>
    <p:cViewPr>
      <p:scale>
        <a:sx n="33" d="100"/>
        <a:sy n="33" d="100"/>
      </p:scale>
      <p:origin x="0" y="14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3.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6" name="PlaceHolder 1"/>
          <p:cNvSpPr>
            <a:spLocks noGrp="1"/>
          </p:cNvSpPr>
          <p:nvPr>
            <p:ph type="body"/>
          </p:nvPr>
        </p:nvSpPr>
        <p:spPr>
          <a:xfrm>
            <a:off x="756000" y="5078520"/>
            <a:ext cx="6047640" cy="4811040"/>
          </a:xfrm>
          <a:prstGeom prst="rect">
            <a:avLst/>
          </a:prstGeom>
        </p:spPr>
        <p:txBody>
          <a:bodyPr wrap="none" lIns="0" tIns="0" rIns="0" bIns="0"/>
          <a:lstStyle/>
          <a:p>
            <a:r>
              <a:rPr lang="fr-FR"/>
              <a:t>Click to edit the notes format</a:t>
            </a:r>
            <a:endParaRPr/>
          </a:p>
        </p:txBody>
      </p:sp>
      <p:sp>
        <p:nvSpPr>
          <p:cNvPr id="227" name="PlaceHolder 2"/>
          <p:cNvSpPr>
            <a:spLocks noGrp="1"/>
          </p:cNvSpPr>
          <p:nvPr>
            <p:ph type="hdr"/>
          </p:nvPr>
        </p:nvSpPr>
        <p:spPr>
          <a:xfrm>
            <a:off x="0" y="0"/>
            <a:ext cx="3280680" cy="534240"/>
          </a:xfrm>
          <a:prstGeom prst="rect">
            <a:avLst/>
          </a:prstGeom>
        </p:spPr>
        <p:txBody>
          <a:bodyPr wrap="none" lIns="0" tIns="0" rIns="0" bIns="0"/>
          <a:lstStyle/>
          <a:p>
            <a:r>
              <a:rPr lang="fr-FR"/>
              <a:t>&lt;header&gt;</a:t>
            </a:r>
            <a:endParaRPr/>
          </a:p>
        </p:txBody>
      </p:sp>
      <p:sp>
        <p:nvSpPr>
          <p:cNvPr id="228" name="PlaceHolder 3"/>
          <p:cNvSpPr>
            <a:spLocks noGrp="1"/>
          </p:cNvSpPr>
          <p:nvPr>
            <p:ph type="dt"/>
          </p:nvPr>
        </p:nvSpPr>
        <p:spPr>
          <a:xfrm>
            <a:off x="4278960" y="0"/>
            <a:ext cx="3280680" cy="534240"/>
          </a:xfrm>
          <a:prstGeom prst="rect">
            <a:avLst/>
          </a:prstGeom>
        </p:spPr>
        <p:txBody>
          <a:bodyPr wrap="none" lIns="0" tIns="0" rIns="0" bIns="0"/>
          <a:lstStyle/>
          <a:p>
            <a:pPr algn="r"/>
            <a:r>
              <a:rPr lang="fr-FR"/>
              <a:t>&lt;date/time&gt;</a:t>
            </a:r>
            <a:endParaRPr/>
          </a:p>
        </p:txBody>
      </p:sp>
      <p:sp>
        <p:nvSpPr>
          <p:cNvPr id="229" name="PlaceHolder 4"/>
          <p:cNvSpPr>
            <a:spLocks noGrp="1"/>
          </p:cNvSpPr>
          <p:nvPr>
            <p:ph type="ftr"/>
          </p:nvPr>
        </p:nvSpPr>
        <p:spPr>
          <a:xfrm>
            <a:off x="0" y="10157400"/>
            <a:ext cx="3280680" cy="534240"/>
          </a:xfrm>
          <a:prstGeom prst="rect">
            <a:avLst/>
          </a:prstGeom>
        </p:spPr>
        <p:txBody>
          <a:bodyPr wrap="none" lIns="0" tIns="0" rIns="0" bIns="0" anchor="b"/>
          <a:lstStyle/>
          <a:p>
            <a:r>
              <a:rPr lang="fr-FR"/>
              <a:t>&lt;footer&gt;</a:t>
            </a:r>
            <a:endParaRPr/>
          </a:p>
        </p:txBody>
      </p:sp>
      <p:sp>
        <p:nvSpPr>
          <p:cNvPr id="230"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DCEEBF1E-7622-419C-894E-C7AE9666BE45}" type="slidenum">
              <a:rPr lang="fr-FR"/>
              <a:t>‹#›</a:t>
            </a:fld>
            <a:endParaRPr/>
          </a:p>
        </p:txBody>
      </p:sp>
    </p:spTree>
    <p:extLst>
      <p:ext uri="{BB962C8B-B14F-4D97-AF65-F5344CB8AC3E}">
        <p14:creationId xmlns:p14="http://schemas.microsoft.com/office/powerpoint/2010/main" val="27147147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4398840" y="9555120"/>
            <a:ext cx="3363480" cy="493200"/>
          </a:xfrm>
          <a:prstGeom prst="rect">
            <a:avLst/>
          </a:prstGeom>
        </p:spPr>
        <p:txBody>
          <a:bodyPr lIns="0" tIns="0" rIns="0" bIns="0" anchor="b"/>
          <a:lstStyle/>
          <a:p>
            <a:pPr algn="r">
              <a:lnSpc>
                <a:spcPct val="98000"/>
              </a:lnSpc>
            </a:pPr>
            <a:fld id="{870D5319-DD81-428C-B53E-33FC0F619726}" type="slidenum">
              <a:rPr lang="fr-FR" sz="1400">
                <a:solidFill>
                  <a:srgbClr val="000000"/>
                </a:solidFill>
                <a:latin typeface="Times New Roman"/>
                <a:ea typeface="Arial Unicode MS"/>
              </a:rPr>
              <a:t>1</a:t>
            </a:fld>
            <a:endParaRPr/>
          </a:p>
        </p:txBody>
      </p:sp>
      <p:sp>
        <p:nvSpPr>
          <p:cNvPr id="310" name="CustomShape 2"/>
          <p:cNvSpPr/>
          <p:nvPr/>
        </p:nvSpPr>
        <p:spPr>
          <a:xfrm>
            <a:off x="4398840" y="9555120"/>
            <a:ext cx="3371400" cy="501120"/>
          </a:xfrm>
          <a:prstGeom prst="rect">
            <a:avLst/>
          </a:prstGeom>
        </p:spPr>
        <p:txBody>
          <a:bodyPr lIns="0" tIns="0" rIns="0" bIns="0" anchor="b"/>
          <a:lstStyle/>
          <a:p>
            <a:pPr algn="r">
              <a:lnSpc>
                <a:spcPct val="98000"/>
              </a:lnSpc>
            </a:pPr>
            <a:fld id="{F346BBDC-1F62-40F7-B5DF-F0FE00182B52}" type="slidenum">
              <a:rPr lang="fr-FR" sz="1400">
                <a:solidFill>
                  <a:srgbClr val="000000"/>
                </a:solidFill>
                <a:latin typeface="Times New Roman"/>
                <a:ea typeface="Arial Unicode MS"/>
              </a:rPr>
              <a:t>1</a:t>
            </a:fld>
            <a:endParaRPr/>
          </a:p>
        </p:txBody>
      </p:sp>
      <p:sp>
        <p:nvSpPr>
          <p:cNvPr id="311" name="CustomShape 3"/>
          <p:cNvSpPr/>
          <p:nvPr/>
        </p:nvSpPr>
        <p:spPr>
          <a:xfrm>
            <a:off x="1103400" y="763560"/>
            <a:ext cx="5565240" cy="3771720"/>
          </a:xfrm>
          <a:prstGeom prst="rect">
            <a:avLst/>
          </a:prstGeom>
          <a:solidFill>
            <a:srgbClr val="FFFFFF"/>
          </a:solidFill>
          <a:ln w="9360">
            <a:solidFill>
              <a:srgbClr val="000000"/>
            </a:solidFill>
            <a:miter/>
          </a:ln>
        </p:spPr>
      </p:sp>
      <p:sp>
        <p:nvSpPr>
          <p:cNvPr id="31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19</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19</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21</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21</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25</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25</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4</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4</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37</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37</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39</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39</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TextShape 1"/>
          <p:cNvSpPr txBox="1"/>
          <p:nvPr/>
        </p:nvSpPr>
        <p:spPr>
          <a:xfrm>
            <a:off x="4398840" y="9555120"/>
            <a:ext cx="3363480" cy="493200"/>
          </a:xfrm>
          <a:prstGeom prst="rect">
            <a:avLst/>
          </a:prstGeom>
        </p:spPr>
        <p:txBody>
          <a:bodyPr lIns="0" tIns="0" rIns="0" bIns="0" anchor="b"/>
          <a:lstStyle/>
          <a:p>
            <a:pPr algn="r">
              <a:lnSpc>
                <a:spcPct val="98000"/>
              </a:lnSpc>
            </a:pPr>
            <a:fld id="{C49C2B84-00CE-4543-A206-1E2E93E7B814}" type="slidenum">
              <a:rPr lang="fr-FR" sz="1400">
                <a:solidFill>
                  <a:srgbClr val="000000"/>
                </a:solidFill>
                <a:latin typeface="Times New Roman"/>
                <a:ea typeface="Arial Unicode MS"/>
              </a:rPr>
              <a:t>43</a:t>
            </a:fld>
            <a:endParaRPr/>
          </a:p>
        </p:txBody>
      </p:sp>
      <p:sp>
        <p:nvSpPr>
          <p:cNvPr id="350" name="CustomShape 2"/>
          <p:cNvSpPr/>
          <p:nvPr/>
        </p:nvSpPr>
        <p:spPr>
          <a:xfrm>
            <a:off x="4398840" y="9555120"/>
            <a:ext cx="3371400" cy="501120"/>
          </a:xfrm>
          <a:prstGeom prst="rect">
            <a:avLst/>
          </a:prstGeom>
        </p:spPr>
        <p:txBody>
          <a:bodyPr lIns="0" tIns="0" rIns="0" bIns="0" anchor="b"/>
          <a:lstStyle/>
          <a:p>
            <a:pPr algn="r">
              <a:lnSpc>
                <a:spcPct val="98000"/>
              </a:lnSpc>
            </a:pPr>
            <a:fld id="{57145B33-5827-4122-81BC-94EF215617DE}" type="slidenum">
              <a:rPr lang="fr-FR" sz="1400">
                <a:solidFill>
                  <a:srgbClr val="000000"/>
                </a:solidFill>
                <a:latin typeface="Times New Roman"/>
                <a:ea typeface="Arial Unicode MS"/>
              </a:rPr>
              <a:t>43</a:t>
            </a:fld>
            <a:endParaRPr/>
          </a:p>
        </p:txBody>
      </p:sp>
      <p:sp>
        <p:nvSpPr>
          <p:cNvPr id="351" name="CustomShape 3"/>
          <p:cNvSpPr/>
          <p:nvPr/>
        </p:nvSpPr>
        <p:spPr>
          <a:xfrm>
            <a:off x="1103400" y="763560"/>
            <a:ext cx="5565240" cy="3771720"/>
          </a:xfrm>
          <a:prstGeom prst="rect">
            <a:avLst/>
          </a:prstGeom>
          <a:solidFill>
            <a:srgbClr val="FFFFFF"/>
          </a:solidFill>
          <a:ln w="9360">
            <a:solidFill>
              <a:srgbClr val="000000"/>
            </a:solidFill>
            <a:miter/>
          </a:ln>
        </p:spPr>
      </p:sp>
      <p:sp>
        <p:nvSpPr>
          <p:cNvPr id="35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10</a:t>
            </a:fld>
            <a:endParaRPr lang="fr-FR"/>
          </a:p>
        </p:txBody>
      </p:sp>
    </p:spTree>
    <p:extLst>
      <p:ext uri="{BB962C8B-B14F-4D97-AF65-F5344CB8AC3E}">
        <p14:creationId xmlns:p14="http://schemas.microsoft.com/office/powerpoint/2010/main" val="635880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7"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28"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32"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33"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5"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7"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48"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53"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54"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5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5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2"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4"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65"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7"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8"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9"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70"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7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73"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2"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4"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87"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92"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93"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5"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9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97"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9"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1"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3"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104"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6"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109"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1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12"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11"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6"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17"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9"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2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1"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3"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24"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5"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3.jpeg"/><Relationship Id="rId15" Type="http://schemas.openxmlformats.org/officeDocument/2006/relationships/image" Target="../media/image4.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3.jpeg"/><Relationship Id="rId15" Type="http://schemas.openxmlformats.org/officeDocument/2006/relationships/image" Target="../media/image5.jpe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1"/>
          <p:cNvPicPr/>
          <p:nvPr/>
        </p:nvPicPr>
        <p:blipFill>
          <a:blip r:embed="rId14"/>
          <a:stretch>
            <a:fillRect/>
          </a:stretch>
        </p:blipFill>
        <p:spPr>
          <a:xfrm>
            <a:off x="0" y="6761160"/>
            <a:ext cx="11159640" cy="798120"/>
          </a:xfrm>
          <a:prstGeom prst="rect">
            <a:avLst/>
          </a:prstGeom>
        </p:spPr>
      </p:pic>
      <p:pic>
        <p:nvPicPr>
          <p:cNvPr id="6" name="Picture 2"/>
          <p:cNvPicPr/>
          <p:nvPr/>
        </p:nvPicPr>
        <p:blipFill>
          <a:blip r:embed="rId15"/>
          <a:stretch>
            <a:fillRect/>
          </a:stretch>
        </p:blipFill>
        <p:spPr>
          <a:xfrm>
            <a:off x="0" y="0"/>
            <a:ext cx="11159640" cy="6771960"/>
          </a:xfrm>
          <a:prstGeom prst="rect">
            <a:avLst/>
          </a:prstGeom>
        </p:spPr>
      </p:pic>
      <p:sp>
        <p:nvSpPr>
          <p:cNvPr id="2" name="CustomShape 1"/>
          <p:cNvSpPr/>
          <p:nvPr/>
        </p:nvSpPr>
        <p:spPr>
          <a:xfrm>
            <a:off x="3657600" y="7086600"/>
            <a:ext cx="3885840" cy="228240"/>
          </a:xfrm>
          <a:prstGeom prst="rect">
            <a:avLst/>
          </a:prstGeom>
        </p:spPr>
        <p:txBody>
          <a:bodyPr lIns="0" tIns="0" rIns="0" bIns="0"/>
          <a:lstStyle/>
          <a:p>
            <a:pPr algn="ctr">
              <a:lnSpc>
                <a:spcPct val="98000"/>
              </a:lnSpc>
            </a:pPr>
            <a:fld id="{37DF3148-7A66-4756-BF1E-F6BABE205BC8}" type="slidenum">
              <a:rPr lang="fr-FR" sz="1400">
                <a:solidFill>
                  <a:srgbClr val="FFFF00"/>
                </a:solidFill>
                <a:latin typeface="Times New Roman"/>
                <a:ea typeface="Arial Unicode MS"/>
              </a:rPr>
              <a:t>‹#›</a:t>
            </a:fld>
            <a:endParaRPr/>
          </a:p>
        </p:txBody>
      </p:sp>
      <p:sp>
        <p:nvSpPr>
          <p:cNvPr id="3" name="PlaceHolder 2"/>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4" name="PlaceHolder 3"/>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7" name="Picture 1"/>
          <p:cNvPicPr/>
          <p:nvPr/>
        </p:nvPicPr>
        <p:blipFill>
          <a:blip r:embed="rId14"/>
          <a:stretch>
            <a:fillRect/>
          </a:stretch>
        </p:blipFill>
        <p:spPr>
          <a:xfrm>
            <a:off x="0" y="6761160"/>
            <a:ext cx="11159640" cy="798120"/>
          </a:xfrm>
          <a:prstGeom prst="rect">
            <a:avLst/>
          </a:prstGeom>
        </p:spPr>
      </p:pic>
      <p:sp>
        <p:nvSpPr>
          <p:cNvPr id="38" name="CustomShape 1"/>
          <p:cNvSpPr/>
          <p:nvPr/>
        </p:nvSpPr>
        <p:spPr>
          <a:xfrm>
            <a:off x="3657600" y="7086600"/>
            <a:ext cx="3885840" cy="228240"/>
          </a:xfrm>
          <a:prstGeom prst="rect">
            <a:avLst/>
          </a:prstGeom>
        </p:spPr>
        <p:txBody>
          <a:bodyPr lIns="0" tIns="0" rIns="0" bIns="0"/>
          <a:lstStyle/>
          <a:p>
            <a:pPr algn="ctr">
              <a:lnSpc>
                <a:spcPct val="98000"/>
              </a:lnSpc>
            </a:pPr>
            <a:fld id="{6F5F29F1-7EA7-4533-85ED-55A1E80EEE22}" type="slidenum">
              <a:rPr lang="fr-FR" sz="1400">
                <a:solidFill>
                  <a:srgbClr val="FFFF00"/>
                </a:solidFill>
                <a:latin typeface="Times New Roman"/>
                <a:ea typeface="Arial Unicode MS"/>
              </a:rPr>
              <a:t>‹#›</a:t>
            </a:fld>
            <a:endParaRPr/>
          </a:p>
        </p:txBody>
      </p:sp>
      <p:pic>
        <p:nvPicPr>
          <p:cNvPr id="39" name="Picture 5"/>
          <p:cNvPicPr/>
          <p:nvPr/>
        </p:nvPicPr>
        <p:blipFill>
          <a:blip r:embed="rId15"/>
          <a:stretch>
            <a:fillRect/>
          </a:stretch>
        </p:blipFill>
        <p:spPr>
          <a:xfrm>
            <a:off x="0" y="915840"/>
            <a:ext cx="11159640" cy="75960"/>
          </a:xfrm>
          <a:prstGeom prst="rect">
            <a:avLst/>
          </a:prstGeom>
        </p:spPr>
      </p:pic>
      <p:sp>
        <p:nvSpPr>
          <p:cNvPr id="40" name="PlaceHolder 2"/>
          <p:cNvSpPr>
            <a:spLocks noGrp="1"/>
          </p:cNvSpPr>
          <p:nvPr>
            <p:ph type="title"/>
          </p:nvPr>
        </p:nvSpPr>
        <p:spPr>
          <a:xfrm>
            <a:off x="557280" y="263520"/>
            <a:ext cx="10034280" cy="603000"/>
          </a:xfrm>
          <a:prstGeom prst="rect">
            <a:avLst/>
          </a:prstGeom>
        </p:spPr>
        <p:txBody>
          <a:bodyPr lIns="0" tIns="0" rIns="0" bIns="0" anchor="ctr"/>
          <a:lstStyle/>
          <a:p>
            <a:pPr>
              <a:lnSpc>
                <a:spcPct val="70000"/>
              </a:lnSpc>
            </a:pPr>
            <a:r>
              <a:rPr lang="en-GB" sz="3500">
                <a:solidFill>
                  <a:srgbClr val="FFA300"/>
                </a:solidFill>
                <a:latin typeface="Arial"/>
                <a:ea typeface="MS Gothic"/>
              </a:rPr>
              <a:t>Click to edit the title text formatClick to edit Master title style</a:t>
            </a:r>
            <a:endParaRPr/>
          </a:p>
        </p:txBody>
      </p:sp>
      <p:sp>
        <p:nvSpPr>
          <p:cNvPr id="41" name="PlaceHolder 3"/>
          <p:cNvSpPr>
            <a:spLocks noGrp="1"/>
          </p:cNvSpPr>
          <p:nvPr>
            <p:ph type="body"/>
          </p:nvPr>
        </p:nvSpPr>
        <p:spPr>
          <a:xfrm>
            <a:off x="557280" y="1359000"/>
            <a:ext cx="10034280" cy="4858920"/>
          </a:xfrm>
          <a:prstGeom prst="rect">
            <a:avLst/>
          </a:prstGeom>
        </p:spPr>
        <p:txBody>
          <a:bodyPr lIns="0" tIns="0" rIns="0" bIns="0"/>
          <a:lstStyle/>
          <a:p>
            <a:pPr>
              <a:buSzPct val="25000"/>
              <a:buFont typeface="StarSymbol"/>
              <a:buChar char=""/>
            </a:pPr>
            <a:r>
              <a:rPr lang="en-GB" sz="2600" b="1" i="1">
                <a:solidFill>
                  <a:srgbClr val="333333"/>
                </a:solidFill>
                <a:latin typeface="Arial"/>
                <a:ea typeface="MS Gothic"/>
              </a:rPr>
              <a:t>Click to edit the outline text format</a:t>
            </a:r>
            <a:endParaRPr/>
          </a:p>
          <a:p>
            <a:pPr lvl="1">
              <a:buSzPct val="25000"/>
              <a:buFont typeface="StarSymbol"/>
              <a:buChar char=""/>
            </a:pPr>
            <a:r>
              <a:rPr lang="en-GB" sz="2600" b="1" i="1">
                <a:solidFill>
                  <a:srgbClr val="333333"/>
                </a:solidFill>
                <a:latin typeface="Arial"/>
                <a:ea typeface="MS Gothic"/>
              </a:rPr>
              <a:t>Second Outline Level</a:t>
            </a:r>
            <a:endParaRPr/>
          </a:p>
          <a:p>
            <a:pPr lvl="2">
              <a:buSzPct val="25000"/>
              <a:buFont typeface="StarSymbol"/>
              <a:buChar char=""/>
            </a:pPr>
            <a:r>
              <a:rPr lang="en-GB" sz="2600" b="1" i="1">
                <a:solidFill>
                  <a:srgbClr val="333333"/>
                </a:solidFill>
                <a:latin typeface="Arial"/>
                <a:ea typeface="MS Gothic"/>
              </a:rPr>
              <a:t>Third Outline Level</a:t>
            </a:r>
            <a:endParaRPr/>
          </a:p>
          <a:p>
            <a:pPr lvl="3">
              <a:buSzPct val="25000"/>
              <a:buFont typeface="StarSymbol"/>
              <a:buChar char=""/>
            </a:pPr>
            <a:r>
              <a:rPr lang="en-GB" sz="2600" b="1" i="1">
                <a:solidFill>
                  <a:srgbClr val="333333"/>
                </a:solidFill>
                <a:latin typeface="Arial"/>
                <a:ea typeface="MS Gothic"/>
              </a:rPr>
              <a:t>Fourth Outline Level</a:t>
            </a:r>
            <a:endParaRPr/>
          </a:p>
          <a:p>
            <a:pPr lvl="4">
              <a:buSzPct val="25000"/>
              <a:buFont typeface="StarSymbol"/>
              <a:buChar char=""/>
            </a:pPr>
            <a:r>
              <a:rPr lang="en-GB" sz="2600" b="1" i="1">
                <a:solidFill>
                  <a:srgbClr val="333333"/>
                </a:solidFill>
                <a:latin typeface="Arial"/>
                <a:ea typeface="MS Gothic"/>
              </a:rPr>
              <a:t>Fifth Outline Level</a:t>
            </a:r>
            <a:endParaRPr/>
          </a:p>
          <a:p>
            <a:pPr lvl="5">
              <a:buSzPct val="25000"/>
              <a:buFont typeface="StarSymbol"/>
              <a:buChar char=""/>
            </a:pPr>
            <a:r>
              <a:rPr lang="en-GB" sz="2600" b="1" i="1">
                <a:solidFill>
                  <a:srgbClr val="333333"/>
                </a:solidFill>
                <a:latin typeface="Arial"/>
                <a:ea typeface="MS Gothic"/>
              </a:rPr>
              <a:t>Sixth Outline Level</a:t>
            </a:r>
            <a:endParaRPr/>
          </a:p>
          <a:p>
            <a:pPr>
              <a:lnSpc>
                <a:spcPct val="100000"/>
              </a:lnSpc>
              <a:buSzPct val="25000"/>
              <a:buFont typeface="Symbol"/>
              <a:buChar char="•"/>
            </a:pPr>
            <a:r>
              <a:rPr lang="en-GB" sz="2600" b="1" i="1">
                <a:solidFill>
                  <a:srgbClr val="333333"/>
                </a:solidFill>
                <a:latin typeface="Arial"/>
                <a:ea typeface="MS Gothic"/>
              </a:rPr>
              <a:t>Seventh Outline LevelClick to edit Master text styles</a:t>
            </a:r>
            <a:endParaRPr/>
          </a:p>
          <a:p>
            <a:pPr lvl="1">
              <a:lnSpc>
                <a:spcPct val="100000"/>
              </a:lnSpc>
              <a:buSzPct val="25000"/>
              <a:buFont typeface="StarSymbol"/>
              <a:buChar char=""/>
            </a:pPr>
            <a:r>
              <a:rPr lang="en-GB" sz="2200" b="1" i="1">
                <a:solidFill>
                  <a:srgbClr val="4C4C4C"/>
                </a:solidFill>
                <a:latin typeface="Arial"/>
                <a:ea typeface="MS Gothic"/>
              </a:rPr>
              <a:t>Second level</a:t>
            </a:r>
            <a:endParaRPr/>
          </a:p>
          <a:p>
            <a:pPr lvl="2">
              <a:lnSpc>
                <a:spcPct val="100000"/>
              </a:lnSpc>
              <a:buSzPct val="25000"/>
              <a:buFont typeface="StarSymbol"/>
              <a:buChar char=""/>
            </a:pPr>
            <a:r>
              <a:rPr lang="en-GB" sz="2200" b="1" i="1">
                <a:solidFill>
                  <a:srgbClr val="4C4C4C"/>
                </a:solidFill>
                <a:latin typeface="Arial"/>
                <a:ea typeface="MS Gothic"/>
              </a:rPr>
              <a:t>Third level</a:t>
            </a:r>
            <a:endParaRPr/>
          </a:p>
          <a:p>
            <a:pPr lvl="2">
              <a:lnSpc>
                <a:spcPct val="100000"/>
              </a:lnSpc>
              <a:buSzPct val="25000"/>
              <a:buFont typeface="StarSymbol"/>
              <a:buChar char=""/>
            </a:pPr>
            <a:r>
              <a:rPr lang="en-GB" sz="2200" b="1" i="1">
                <a:solidFill>
                  <a:srgbClr val="4C4C4C"/>
                </a:solidFill>
                <a:latin typeface="Arial"/>
                <a:ea typeface="MS Gothic"/>
              </a:rPr>
              <a:t>Fourth level</a:t>
            </a:r>
            <a:endParaRPr/>
          </a:p>
          <a:p>
            <a:pPr lvl="2">
              <a:lnSpc>
                <a:spcPct val="100000"/>
              </a:lnSpc>
              <a:buSzPct val="25000"/>
              <a:buFont typeface="StarSymbol"/>
              <a:buChar char=""/>
            </a:pPr>
            <a:r>
              <a:rPr lang="en-GB" sz="2200" b="1" i="1">
                <a:solidFill>
                  <a:srgbClr val="4C4C4C"/>
                </a:solidFill>
                <a:latin typeface="Arial"/>
                <a:ea typeface="MS Gothic"/>
              </a:rPr>
              <a:t>Fifth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4" name="Picture 1"/>
          <p:cNvPicPr/>
          <p:nvPr/>
        </p:nvPicPr>
        <p:blipFill>
          <a:blip r:embed="rId14"/>
          <a:stretch>
            <a:fillRect/>
          </a:stretch>
        </p:blipFill>
        <p:spPr>
          <a:xfrm>
            <a:off x="0" y="6761160"/>
            <a:ext cx="11159640" cy="798120"/>
          </a:xfrm>
          <a:prstGeom prst="rect">
            <a:avLst/>
          </a:prstGeom>
        </p:spPr>
      </p:pic>
      <p:pic>
        <p:nvPicPr>
          <p:cNvPr id="75" name="Picture 2"/>
          <p:cNvPicPr/>
          <p:nvPr/>
        </p:nvPicPr>
        <p:blipFill>
          <a:blip r:embed="rId15"/>
          <a:stretch>
            <a:fillRect/>
          </a:stretch>
        </p:blipFill>
        <p:spPr>
          <a:xfrm>
            <a:off x="0" y="0"/>
            <a:ext cx="11159640" cy="6784560"/>
          </a:xfrm>
          <a:prstGeom prst="rect">
            <a:avLst/>
          </a:prstGeom>
        </p:spPr>
      </p:pic>
      <p:sp>
        <p:nvSpPr>
          <p:cNvPr id="76" name="CustomShape 1"/>
          <p:cNvSpPr/>
          <p:nvPr/>
        </p:nvSpPr>
        <p:spPr>
          <a:xfrm>
            <a:off x="557280" y="6886440"/>
            <a:ext cx="2598480" cy="520200"/>
          </a:xfrm>
          <a:prstGeom prst="rect">
            <a:avLst/>
          </a:prstGeom>
        </p:spPr>
      </p:sp>
      <p:sp>
        <p:nvSpPr>
          <p:cNvPr id="77" name="CustomShape 2"/>
          <p:cNvSpPr/>
          <p:nvPr/>
        </p:nvSpPr>
        <p:spPr>
          <a:xfrm>
            <a:off x="3816360" y="6886440"/>
            <a:ext cx="3534840" cy="520200"/>
          </a:xfrm>
          <a:prstGeom prst="rect">
            <a:avLst/>
          </a:prstGeom>
        </p:spPr>
      </p:sp>
      <p:sp>
        <p:nvSpPr>
          <p:cNvPr id="78" name="CustomShape 3"/>
          <p:cNvSpPr/>
          <p:nvPr/>
        </p:nvSpPr>
        <p:spPr>
          <a:xfrm>
            <a:off x="3657600" y="7086600"/>
            <a:ext cx="3885840" cy="228240"/>
          </a:xfrm>
          <a:prstGeom prst="rect">
            <a:avLst/>
          </a:prstGeom>
        </p:spPr>
        <p:txBody>
          <a:bodyPr lIns="0" tIns="0" rIns="0" bIns="0"/>
          <a:lstStyle/>
          <a:p>
            <a:pPr algn="ctr">
              <a:lnSpc>
                <a:spcPct val="98000"/>
              </a:lnSpc>
            </a:pPr>
            <a:fld id="{4A4AA600-D8A9-49E6-BF65-BD33A251CAE5}" type="slidenum">
              <a:rPr lang="fr-FR" sz="1400">
                <a:solidFill>
                  <a:srgbClr val="FFFF00"/>
                </a:solidFill>
                <a:latin typeface="Times New Roman"/>
                <a:ea typeface="Arial Unicode MS"/>
              </a:rPr>
              <a:t>‹#›</a:t>
            </a:fld>
            <a:endParaRPr/>
          </a:p>
        </p:txBody>
      </p:sp>
      <p:sp>
        <p:nvSpPr>
          <p:cNvPr id="79" name="PlaceHolder 4"/>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80" name="PlaceHolder 5"/>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hyperlink" Target="http://www.crashub.org/" TargetMode="External"/><Relationship Id="rId4" Type="http://schemas.openxmlformats.org/officeDocument/2006/relationships/hyperlink" Target="http://www.crashub.org/doc.html" TargetMode="External"/><Relationship Id="rId5" Type="http://schemas.openxmlformats.org/officeDocument/2006/relationships/hyperlink" Target="https://code.google.com/p/crsh/downloads/list" TargetMode="External"/><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hyperlink" Target="http://www.getopt.org/luke/" TargetMode="External"/><Relationship Id="rId4" Type="http://schemas.openxmlformats.org/officeDocument/2006/relationships/hyperlink" Target="https://code.google.com/p/luke/downloads/list" TargetMode="External"/><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hyperlink" Target="http://japex.java.net/" TargetMode="External"/><Relationship Id="rId4" Type="http://schemas.openxmlformats.org/officeDocument/2006/relationships/hyperlink" Target="http://tests.exoplatform.org/" TargetMode="External"/><Relationship Id="rId5" Type="http://schemas.openxmlformats.org/officeDocument/2006/relationships/hyperlink" Target="https://github.com/exoplatform/jcr-benchmark" TargetMode="External"/><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hyperlink" Target="http://docs.jboss.org/exojcr/1.15.2-GA/developer/en-US/html_single/%23JCR.JDBCDataContainerConfig.GeneralRecommendationsForDatabaseConfiguration"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557280" y="255600"/>
            <a:ext cx="10043640" cy="952200"/>
          </a:xfrm>
          <a:prstGeom prst="rect">
            <a:avLst/>
          </a:prstGeom>
        </p:spPr>
        <p:txBody>
          <a:bodyPr lIns="0" tIns="0" rIns="0" bIns="0" anchor="ctr"/>
          <a:lstStyle/>
          <a:p>
            <a:pPr algn="r">
              <a:lnSpc>
                <a:spcPct val="96000"/>
              </a:lnSpc>
            </a:pPr>
            <a:r>
              <a:rPr lang="fr-FR" sz="4800" dirty="0" err="1">
                <a:solidFill>
                  <a:srgbClr val="FFFFFF"/>
                </a:solidFill>
                <a:latin typeface="Arial"/>
                <a:ea typeface="MS Gothic"/>
              </a:rPr>
              <a:t>eXo</a:t>
            </a:r>
            <a:r>
              <a:rPr lang="fr-FR" sz="4800" dirty="0">
                <a:solidFill>
                  <a:srgbClr val="FFFFFF"/>
                </a:solidFill>
                <a:latin typeface="Arial"/>
                <a:ea typeface="MS Gothic"/>
              </a:rPr>
              <a:t> JCR</a:t>
            </a:r>
            <a:endParaRPr dirty="0"/>
          </a:p>
          <a:p>
            <a:pPr algn="r">
              <a:lnSpc>
                <a:spcPct val="96000"/>
              </a:lnSpc>
            </a:pPr>
            <a:r>
              <a:rPr lang="en-US" sz="2800" i="1" dirty="0">
                <a:solidFill>
                  <a:srgbClr val="FFFFFF"/>
                </a:solidFill>
                <a:ea typeface="MS Gothic"/>
              </a:rPr>
              <a:t>JCR from an administrator perspective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smtClean="0"/>
              <a:t>j</a:t>
            </a:r>
            <a:r>
              <a:rPr lang="fr-FR" sz="2400" b="1" dirty="0" err="1" smtClean="0"/>
              <a:t>bosscache</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directory contains:</a:t>
            </a:r>
          </a:p>
          <a:p>
            <a:pPr marL="342900" indent="-342900">
              <a:lnSpc>
                <a:spcPct val="100000"/>
              </a:lnSpc>
              <a:buSzPct val="25000"/>
              <a:buFont typeface="Wingdings" charset="2"/>
              <a:buChar char="u"/>
            </a:pPr>
            <a:r>
              <a:rPr lang="fr-FR" sz="2000" b="1" dirty="0">
                <a:solidFill>
                  <a:srgbClr val="333333"/>
                </a:solidFill>
                <a:ea typeface="MS Gothic"/>
              </a:rPr>
              <a:t>l</a:t>
            </a:r>
            <a:r>
              <a:rPr lang="en-US" sz="2000" b="1" dirty="0" err="1" smtClean="0">
                <a:solidFill>
                  <a:srgbClr val="333333"/>
                </a:solidFill>
                <a:ea typeface="MS Gothic"/>
              </a:rPr>
              <a:t>ocal</a:t>
            </a:r>
            <a:r>
              <a:rPr lang="en-US" sz="2000" b="1" dirty="0" smtClean="0">
                <a:solidFill>
                  <a:srgbClr val="333333"/>
                </a:solidFill>
                <a:ea typeface="MS Gothic"/>
              </a:rPr>
              <a:t>/</a:t>
            </a:r>
            <a:r>
              <a:rPr lang="en-US" sz="2000" b="1" dirty="0" err="1" smtClean="0">
                <a:solidFill>
                  <a:srgbClr val="333333"/>
                </a:solidFill>
                <a:ea typeface="MS Gothic"/>
              </a:rPr>
              <a:t>config.xml</a:t>
            </a:r>
            <a:r>
              <a:rPr lang="en-US" sz="2000" dirty="0" smtClean="0">
                <a:solidFill>
                  <a:srgbClr val="333333"/>
                </a:solidFill>
                <a:ea typeface="MS Gothic"/>
              </a:rPr>
              <a:t>: The default JBC configuration for the JCR cache in local mode</a:t>
            </a:r>
          </a:p>
          <a:p>
            <a:pPr marL="342900" indent="-342900">
              <a:buSzPct val="25000"/>
              <a:buFont typeface="Wingdings" charset="2"/>
              <a:buChar char="u"/>
            </a:pPr>
            <a:r>
              <a:rPr lang="fr-FR" sz="2000" b="1" dirty="0">
                <a:solidFill>
                  <a:srgbClr val="333333"/>
                </a:solidFill>
                <a:ea typeface="MS Gothic"/>
              </a:rPr>
              <a:t>l</a:t>
            </a:r>
            <a:r>
              <a:rPr lang="en-US" sz="2000" b="1" dirty="0" err="1" smtClean="0">
                <a:solidFill>
                  <a:srgbClr val="333333"/>
                </a:solidFill>
                <a:ea typeface="MS Gothic"/>
              </a:rPr>
              <a:t>ocal</a:t>
            </a:r>
            <a:r>
              <a:rPr lang="en-US" sz="2000" b="1" dirty="0" smtClean="0">
                <a:solidFill>
                  <a:srgbClr val="333333"/>
                </a:solidFill>
                <a:ea typeface="MS Gothic"/>
              </a:rPr>
              <a:t>/</a:t>
            </a:r>
            <a:r>
              <a:rPr lang="fr-FR" sz="2000" b="1" dirty="0" err="1">
                <a:solidFill>
                  <a:srgbClr val="333333"/>
                </a:solidFill>
                <a:ea typeface="MS Gothic"/>
              </a:rPr>
              <a:t>config_portal-</a:t>
            </a:r>
            <a:r>
              <a:rPr lang="fr-FR" sz="2000" b="1" dirty="0" err="1" smtClean="0">
                <a:solidFill>
                  <a:srgbClr val="333333"/>
                </a:solidFill>
                <a:ea typeface="MS Gothic"/>
              </a:rPr>
              <a:t>system.xml</a:t>
            </a:r>
            <a:r>
              <a:rPr lang="en-US" sz="2000" dirty="0" smtClean="0">
                <a:solidFill>
                  <a:srgbClr val="333333"/>
                </a:solidFill>
                <a:ea typeface="MS Gothic"/>
              </a:rPr>
              <a:t>: </a:t>
            </a:r>
            <a:r>
              <a:rPr lang="en-US" sz="2000" dirty="0">
                <a:solidFill>
                  <a:srgbClr val="333333"/>
                </a:solidFill>
                <a:ea typeface="MS Gothic"/>
              </a:rPr>
              <a:t>The default JBC configuration for the JCR </a:t>
            </a:r>
            <a:r>
              <a:rPr lang="en-US" sz="2000" dirty="0" smtClean="0">
                <a:solidFill>
                  <a:srgbClr val="333333"/>
                </a:solidFill>
                <a:ea typeface="MS Gothic"/>
              </a:rPr>
              <a:t>cache of the workspace “portal-system” </a:t>
            </a:r>
            <a:r>
              <a:rPr lang="en-US" sz="2000" dirty="0">
                <a:solidFill>
                  <a:srgbClr val="333333"/>
                </a:solidFill>
                <a:ea typeface="MS Gothic"/>
              </a:rPr>
              <a:t>in local </a:t>
            </a:r>
            <a:r>
              <a:rPr lang="en-US" sz="2000" dirty="0" smtClean="0">
                <a:solidFill>
                  <a:srgbClr val="333333"/>
                </a:solidFill>
                <a:ea typeface="MS Gothic"/>
              </a:rPr>
              <a:t>mode</a:t>
            </a:r>
          </a:p>
          <a:p>
            <a:pPr marL="342900" indent="-342900">
              <a:buSzPct val="25000"/>
              <a:buFont typeface="Wingdings" charset="2"/>
              <a:buChar char="u"/>
            </a:pPr>
            <a:r>
              <a:rPr lang="fr-FR" sz="2000" b="1" dirty="0">
                <a:solidFill>
                  <a:srgbClr val="333333"/>
                </a:solidFill>
                <a:ea typeface="MS Gothic"/>
              </a:rPr>
              <a:t>l</a:t>
            </a:r>
            <a:r>
              <a:rPr lang="da-DK" sz="2000" b="1" dirty="0" err="1" smtClean="0">
                <a:solidFill>
                  <a:srgbClr val="333333"/>
                </a:solidFill>
                <a:ea typeface="MS Gothic"/>
              </a:rPr>
              <a:t>ocal</a:t>
            </a:r>
            <a:r>
              <a:rPr lang="da-DK" sz="2000" b="1" dirty="0" smtClean="0">
                <a:solidFill>
                  <a:srgbClr val="333333"/>
                </a:solidFill>
                <a:ea typeface="MS Gothic"/>
              </a:rPr>
              <a:t>/</a:t>
            </a:r>
            <a:r>
              <a:rPr lang="da-DK" sz="2000" b="1" dirty="0" err="1" smtClean="0">
                <a:solidFill>
                  <a:srgbClr val="333333"/>
                </a:solidFill>
                <a:ea typeface="MS Gothic"/>
              </a:rPr>
              <a:t>lock-config.xml</a:t>
            </a:r>
            <a:r>
              <a:rPr lang="en-US" sz="2000" dirty="0" smtClean="0">
                <a:solidFill>
                  <a:srgbClr val="333333"/>
                </a:solidFill>
                <a:ea typeface="MS Gothic"/>
              </a:rPr>
              <a:t>: </a:t>
            </a:r>
            <a:r>
              <a:rPr lang="en-US" sz="2000" dirty="0">
                <a:solidFill>
                  <a:srgbClr val="333333"/>
                </a:solidFill>
                <a:ea typeface="MS Gothic"/>
              </a:rPr>
              <a:t>The default JBC configuration for the </a:t>
            </a:r>
            <a:r>
              <a:rPr lang="en-US" sz="2000" dirty="0" smtClean="0">
                <a:solidFill>
                  <a:srgbClr val="333333"/>
                </a:solidFill>
                <a:ea typeface="MS Gothic"/>
              </a:rPr>
              <a:t>Lock Manager in </a:t>
            </a:r>
            <a:r>
              <a:rPr lang="en-US" sz="2000" dirty="0">
                <a:solidFill>
                  <a:srgbClr val="333333"/>
                </a:solidFill>
                <a:ea typeface="MS Gothic"/>
              </a:rPr>
              <a:t>local </a:t>
            </a:r>
            <a:r>
              <a:rPr lang="en-US" sz="2000" dirty="0" smtClean="0">
                <a:solidFill>
                  <a:srgbClr val="333333"/>
                </a:solidFill>
                <a:ea typeface="MS Gothic"/>
              </a:rPr>
              <a:t>mode</a:t>
            </a:r>
          </a:p>
          <a:p>
            <a:pPr marL="342900" indent="-342900">
              <a:lnSpc>
                <a:spcPct val="100000"/>
              </a:lnSpc>
              <a:buSzPct val="25000"/>
              <a:buFont typeface="Wingdings" charset="2"/>
              <a:buChar char="u"/>
            </a:pPr>
            <a:r>
              <a:rPr lang="fr-FR" sz="2000" b="1" dirty="0" smtClean="0">
                <a:solidFill>
                  <a:srgbClr val="333333"/>
                </a:solidFill>
                <a:ea typeface="MS Gothic"/>
              </a:rPr>
              <a:t>cluster</a:t>
            </a:r>
            <a:r>
              <a:rPr lang="en-US" sz="2000" b="1" dirty="0" smtClean="0">
                <a:solidFill>
                  <a:srgbClr val="333333"/>
                </a:solidFill>
                <a:ea typeface="MS Gothic"/>
              </a:rPr>
              <a:t>/</a:t>
            </a:r>
            <a:r>
              <a:rPr lang="en-US" sz="2000" b="1" dirty="0" err="1">
                <a:solidFill>
                  <a:srgbClr val="333333"/>
                </a:solidFill>
                <a:ea typeface="MS Gothic"/>
              </a:rPr>
              <a:t>config.xml</a:t>
            </a:r>
            <a:r>
              <a:rPr lang="en-US" sz="2000" dirty="0">
                <a:solidFill>
                  <a:srgbClr val="333333"/>
                </a:solidFill>
                <a:ea typeface="MS Gothic"/>
              </a:rPr>
              <a:t>: The default JBC configuration for the JCR cache in </a:t>
            </a:r>
            <a:r>
              <a:rPr lang="en-US" sz="2000" dirty="0" smtClean="0">
                <a:solidFill>
                  <a:srgbClr val="333333"/>
                </a:solidFill>
                <a:ea typeface="MS Gothic"/>
              </a:rPr>
              <a:t>cluster mode</a:t>
            </a:r>
            <a:endParaRPr lang="en-US" sz="2000" dirty="0">
              <a:solidFill>
                <a:srgbClr val="333333"/>
              </a:solidFill>
              <a:ea typeface="MS Gothic"/>
            </a:endParaRPr>
          </a:p>
          <a:p>
            <a:pPr marL="342900" indent="-342900">
              <a:buSzPct val="25000"/>
              <a:buFont typeface="Wingdings" charset="2"/>
              <a:buChar char="u"/>
            </a:pPr>
            <a:r>
              <a:rPr lang="fr-FR" sz="2000" b="1" dirty="0" smtClean="0">
                <a:solidFill>
                  <a:srgbClr val="333333"/>
                </a:solidFill>
                <a:ea typeface="MS Gothic"/>
              </a:rPr>
              <a:t>cluster</a:t>
            </a:r>
            <a:r>
              <a:rPr lang="en-US" sz="2000" b="1" dirty="0" smtClean="0">
                <a:solidFill>
                  <a:srgbClr val="333333"/>
                </a:solidFill>
                <a:ea typeface="MS Gothic"/>
              </a:rPr>
              <a:t>/</a:t>
            </a:r>
            <a:r>
              <a:rPr lang="fr-FR" sz="2000" b="1" dirty="0" err="1">
                <a:solidFill>
                  <a:srgbClr val="333333"/>
                </a:solidFill>
                <a:ea typeface="MS Gothic"/>
              </a:rPr>
              <a:t>config_portal-system.xml</a:t>
            </a:r>
            <a:r>
              <a:rPr lang="en-US" sz="2000" dirty="0">
                <a:solidFill>
                  <a:srgbClr val="333333"/>
                </a:solidFill>
                <a:ea typeface="MS Gothic"/>
              </a:rPr>
              <a:t>: The default JBC configuration for the JCR cache of the workspace “portal-system” in </a:t>
            </a:r>
            <a:r>
              <a:rPr lang="en-US" sz="2000" dirty="0" smtClean="0">
                <a:solidFill>
                  <a:srgbClr val="333333"/>
                </a:solidFill>
                <a:ea typeface="MS Gothic"/>
              </a:rPr>
              <a:t>cluster mode</a:t>
            </a:r>
            <a:endParaRPr lang="en-US" sz="2000" dirty="0">
              <a:solidFill>
                <a:srgbClr val="333333"/>
              </a:solidFill>
              <a:ea typeface="MS Gothic"/>
            </a:endParaRPr>
          </a:p>
          <a:p>
            <a:pPr marL="342900" indent="-342900">
              <a:buSzPct val="25000"/>
              <a:buFont typeface="Wingdings" charset="2"/>
              <a:buChar char="u"/>
            </a:pPr>
            <a:r>
              <a:rPr lang="fr-FR" sz="2000" b="1" dirty="0" smtClean="0">
                <a:solidFill>
                  <a:srgbClr val="333333"/>
                </a:solidFill>
                <a:ea typeface="MS Gothic"/>
              </a:rPr>
              <a:t>cluster</a:t>
            </a:r>
            <a:r>
              <a:rPr lang="da-DK" sz="2000" b="1" dirty="0" smtClean="0">
                <a:solidFill>
                  <a:srgbClr val="333333"/>
                </a:solidFill>
                <a:ea typeface="MS Gothic"/>
              </a:rPr>
              <a:t>/</a:t>
            </a:r>
            <a:r>
              <a:rPr lang="da-DK" sz="2000" b="1" dirty="0" err="1">
                <a:solidFill>
                  <a:srgbClr val="333333"/>
                </a:solidFill>
                <a:ea typeface="MS Gothic"/>
              </a:rPr>
              <a:t>lock-config.xml</a:t>
            </a:r>
            <a:r>
              <a:rPr lang="en-US" sz="2000" dirty="0">
                <a:solidFill>
                  <a:srgbClr val="333333"/>
                </a:solidFill>
                <a:ea typeface="MS Gothic"/>
              </a:rPr>
              <a:t>: The default JBC configuration for the Lock Manager in </a:t>
            </a:r>
            <a:r>
              <a:rPr lang="en-US" sz="2000" dirty="0" smtClean="0">
                <a:solidFill>
                  <a:srgbClr val="333333"/>
                </a:solidFill>
                <a:ea typeface="MS Gothic"/>
              </a:rPr>
              <a:t>cluster mode</a:t>
            </a:r>
            <a:endParaRPr lang="en-US" sz="2000" dirty="0">
              <a:solidFill>
                <a:srgbClr val="333333"/>
              </a:solidFill>
              <a:ea typeface="MS Gothic"/>
            </a:endParaRPr>
          </a:p>
          <a:p>
            <a:pPr marL="342900" indent="-342900">
              <a:buSzPct val="25000"/>
              <a:buFont typeface="Wingdings" charset="2"/>
              <a:buChar char="u"/>
            </a:pPr>
            <a:r>
              <a:rPr lang="fr-FR" sz="2000" b="1" dirty="0">
                <a:solidFill>
                  <a:srgbClr val="333333"/>
                </a:solidFill>
                <a:ea typeface="MS Gothic"/>
              </a:rPr>
              <a:t>cluster</a:t>
            </a:r>
            <a:r>
              <a:rPr lang="da-DK" sz="2000" b="1" dirty="0" smtClean="0">
                <a:solidFill>
                  <a:srgbClr val="333333"/>
                </a:solidFill>
                <a:ea typeface="MS Gothic"/>
              </a:rPr>
              <a:t>/</a:t>
            </a:r>
            <a:r>
              <a:rPr lang="da-DK" sz="2000" b="1" dirty="0" err="1" smtClean="0">
                <a:solidFill>
                  <a:srgbClr val="333333"/>
                </a:solidFill>
                <a:ea typeface="MS Gothic"/>
              </a:rPr>
              <a:t>indexer-</a:t>
            </a:r>
            <a:r>
              <a:rPr lang="da-DK" sz="2000" b="1" dirty="0" err="1">
                <a:solidFill>
                  <a:srgbClr val="333333"/>
                </a:solidFill>
                <a:ea typeface="MS Gothic"/>
              </a:rPr>
              <a:t>config.xml</a:t>
            </a:r>
            <a:r>
              <a:rPr lang="en-US" sz="2000" dirty="0">
                <a:solidFill>
                  <a:srgbClr val="333333"/>
                </a:solidFill>
                <a:ea typeface="MS Gothic"/>
              </a:rPr>
              <a:t>: The default JBC configuration for the </a:t>
            </a:r>
            <a:r>
              <a:rPr lang="en-US" sz="2000" dirty="0" smtClean="0">
                <a:solidFill>
                  <a:srgbClr val="333333"/>
                </a:solidFill>
                <a:ea typeface="MS Gothic"/>
              </a:rPr>
              <a:t>Query Handler in </a:t>
            </a:r>
            <a:r>
              <a:rPr lang="en-US" sz="2000" dirty="0">
                <a:solidFill>
                  <a:srgbClr val="333333"/>
                </a:solidFill>
                <a:ea typeface="MS Gothic"/>
              </a:rPr>
              <a:t>cluster mode</a:t>
            </a: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5614221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a:t>s</a:t>
            </a:r>
            <a:r>
              <a:rPr lang="fr-FR" sz="2400" b="1" dirty="0" err="1" smtClean="0"/>
              <a:t>tandalone</a:t>
            </a:r>
            <a:r>
              <a:rPr lang="fr-FR" sz="2400" b="1" dirty="0" smtClean="0"/>
              <a:t>*.</a:t>
            </a:r>
            <a:r>
              <a:rPr lang="fr-FR" sz="2400" b="1" dirty="0" err="1" smtClean="0"/>
              <a:t>xml</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set of files we can find:</a:t>
            </a:r>
          </a:p>
          <a:p>
            <a:pPr marL="342900" indent="-342900">
              <a:lnSpc>
                <a:spcPct val="100000"/>
              </a:lnSpc>
              <a:buSzPct val="25000"/>
              <a:buFont typeface="Wingdings" charset="2"/>
              <a:buChar char="u"/>
            </a:pPr>
            <a:r>
              <a:rPr lang="fr-FR" sz="2000" b="1" dirty="0" smtClean="0">
                <a:solidFill>
                  <a:srgbClr val="333333"/>
                </a:solidFill>
                <a:ea typeface="MS Gothic"/>
              </a:rPr>
              <a:t>The system </a:t>
            </a:r>
            <a:r>
              <a:rPr lang="fr-FR" sz="2000" b="1" dirty="0" err="1" smtClean="0">
                <a:solidFill>
                  <a:srgbClr val="333333"/>
                </a:solidFill>
                <a:ea typeface="MS Gothic"/>
              </a:rPr>
              <a:t>property</a:t>
            </a:r>
            <a:r>
              <a:rPr lang="fr-FR" sz="2000" b="1" dirty="0" smtClean="0">
                <a:solidFill>
                  <a:srgbClr val="333333"/>
                </a:solidFill>
                <a:ea typeface="MS Gothic"/>
              </a:rPr>
              <a:t> </a:t>
            </a:r>
            <a:r>
              <a:rPr lang="hu-HU" sz="2000" b="1" dirty="0">
                <a:solidFill>
                  <a:srgbClr val="333333"/>
                </a:solidFill>
                <a:ea typeface="MS Gothic"/>
              </a:rPr>
              <a:t>gatein.jcr.config.type</a:t>
            </a:r>
            <a:r>
              <a:rPr lang="en-US" sz="2000" dirty="0" smtClean="0">
                <a:solidFill>
                  <a:srgbClr val="333333"/>
                </a:solidFill>
                <a:ea typeface="MS Gothic"/>
              </a:rPr>
              <a:t>: That indicates if we are in local or cluster mode</a:t>
            </a:r>
          </a:p>
          <a:p>
            <a:pPr marL="342900" indent="-342900">
              <a:buSzPct val="25000"/>
              <a:buFont typeface="Wingdings" charset="2"/>
              <a:buChar char="u"/>
            </a:pPr>
            <a:r>
              <a:rPr lang="fr-FR" sz="2000" b="1" dirty="0">
                <a:solidFill>
                  <a:srgbClr val="333333"/>
                </a:solidFill>
                <a:ea typeface="MS Gothic"/>
              </a:rPr>
              <a:t>The system </a:t>
            </a:r>
            <a:r>
              <a:rPr lang="fr-FR" sz="2000" b="1" dirty="0" err="1">
                <a:solidFill>
                  <a:srgbClr val="333333"/>
                </a:solidFill>
                <a:ea typeface="MS Gothic"/>
              </a:rPr>
              <a:t>property</a:t>
            </a:r>
            <a:r>
              <a:rPr lang="fr-FR" sz="2000" b="1" dirty="0">
                <a:solidFill>
                  <a:srgbClr val="333333"/>
                </a:solidFill>
                <a:ea typeface="MS Gothic"/>
              </a:rPr>
              <a:t> </a:t>
            </a:r>
            <a:r>
              <a:rPr lang="pl-PL" sz="2000" b="1" dirty="0" err="1">
                <a:solidFill>
                  <a:srgbClr val="333333"/>
                </a:solidFill>
                <a:ea typeface="MS Gothic"/>
              </a:rPr>
              <a:t>gatein.jcr.index.changefilterclass</a:t>
            </a:r>
            <a:r>
              <a:rPr lang="en-US" sz="2000" dirty="0" smtClean="0">
                <a:solidFill>
                  <a:srgbClr val="333333"/>
                </a:solidFill>
                <a:ea typeface="MS Gothic"/>
              </a:rPr>
              <a:t>: That indicates the FQN of </a:t>
            </a:r>
            <a:r>
              <a:rPr lang="en-US" sz="2000" dirty="0">
                <a:solidFill>
                  <a:srgbClr val="333333"/>
                </a:solidFill>
                <a:ea typeface="MS Gothic"/>
              </a:rPr>
              <a:t>the </a:t>
            </a:r>
            <a:r>
              <a:rPr lang="en-US" sz="2000" dirty="0" err="1">
                <a:solidFill>
                  <a:srgbClr val="333333"/>
                </a:solidFill>
                <a:ea typeface="MS Gothic"/>
              </a:rPr>
              <a:t>IndexerChangesFilter</a:t>
            </a:r>
            <a:r>
              <a:rPr lang="en-US" sz="2000" dirty="0">
                <a:solidFill>
                  <a:srgbClr val="333333"/>
                </a:solidFill>
                <a:ea typeface="MS Gothic"/>
              </a:rPr>
              <a:t> to </a:t>
            </a:r>
            <a:r>
              <a:rPr lang="en-US" sz="2000" dirty="0" smtClean="0">
                <a:solidFill>
                  <a:srgbClr val="333333"/>
                </a:solidFill>
                <a:ea typeface="MS Gothic"/>
              </a:rPr>
              <a:t>use</a:t>
            </a:r>
          </a:p>
          <a:p>
            <a:pPr marL="342900" indent="-342900">
              <a:buSzPct val="25000"/>
              <a:buFont typeface="Wingdings" charset="2"/>
              <a:buChar char="u"/>
            </a:pPr>
            <a:r>
              <a:rPr lang="fr-FR" sz="2000" b="1" dirty="0">
                <a:solidFill>
                  <a:srgbClr val="333333"/>
                </a:solidFill>
                <a:ea typeface="MS Gothic"/>
              </a:rPr>
              <a:t>The system </a:t>
            </a:r>
            <a:r>
              <a:rPr lang="fr-FR" sz="2000" b="1" dirty="0" err="1" smtClean="0">
                <a:solidFill>
                  <a:srgbClr val="333333"/>
                </a:solidFill>
                <a:ea typeface="MS Gothic"/>
              </a:rPr>
              <a:t>property</a:t>
            </a:r>
            <a:r>
              <a:rPr lang="fr-FR" sz="2000" b="1" dirty="0" smtClean="0">
                <a:solidFill>
                  <a:srgbClr val="333333"/>
                </a:solidFill>
                <a:ea typeface="MS Gothic"/>
              </a:rPr>
              <a:t> </a:t>
            </a:r>
            <a:r>
              <a:rPr lang="fr-FR" sz="2000" b="1" dirty="0" err="1" smtClean="0">
                <a:solidFill>
                  <a:srgbClr val="333333"/>
                </a:solidFill>
                <a:ea typeface="MS Gothic"/>
              </a:rPr>
              <a:t>exo.profiles</a:t>
            </a:r>
            <a:r>
              <a:rPr lang="fr-FR" sz="2000" b="1" dirty="0" smtClean="0">
                <a:solidFill>
                  <a:srgbClr val="333333"/>
                </a:solidFill>
                <a:ea typeface="MS Gothic"/>
              </a:rPr>
              <a:t> (ha config </a:t>
            </a:r>
            <a:r>
              <a:rPr lang="fr-FR" sz="2000" b="1" dirty="0" err="1" smtClean="0">
                <a:solidFill>
                  <a:srgbClr val="333333"/>
                </a:solidFill>
                <a:ea typeface="MS Gothic"/>
              </a:rPr>
              <a:t>only</a:t>
            </a:r>
            <a:r>
              <a:rPr lang="fr-FR" sz="2000" b="1" dirty="0" smtClean="0">
                <a:solidFill>
                  <a:srgbClr val="333333"/>
                </a:solidFill>
                <a:ea typeface="MS Gothic"/>
              </a:rPr>
              <a:t>): </a:t>
            </a:r>
            <a:r>
              <a:rPr lang="fr-FR" sz="2000" dirty="0" smtClean="0">
                <a:solidFill>
                  <a:srgbClr val="333333"/>
                </a:solidFill>
                <a:ea typeface="MS Gothic"/>
              </a:rPr>
              <a:t>It </a:t>
            </a:r>
            <a:r>
              <a:rPr lang="fr-FR" sz="2000" dirty="0" err="1" smtClean="0">
                <a:solidFill>
                  <a:srgbClr val="333333"/>
                </a:solidFill>
                <a:ea typeface="MS Gothic"/>
              </a:rPr>
              <a:t>is</a:t>
            </a:r>
            <a:r>
              <a:rPr lang="fr-FR" sz="2000" dirty="0" smtClean="0">
                <a:solidFill>
                  <a:srgbClr val="333333"/>
                </a:solidFill>
                <a:ea typeface="MS Gothic"/>
              </a:rPr>
              <a:t> </a:t>
            </a:r>
            <a:r>
              <a:rPr lang="fr-FR" sz="2000" dirty="0" err="1" smtClean="0">
                <a:solidFill>
                  <a:srgbClr val="333333"/>
                </a:solidFill>
                <a:ea typeface="MS Gothic"/>
              </a:rPr>
              <a:t>used</a:t>
            </a:r>
            <a:r>
              <a:rPr lang="fr-FR" sz="2000" dirty="0" smtClean="0">
                <a:solidFill>
                  <a:srgbClr val="333333"/>
                </a:solidFill>
                <a:ea typeface="MS Gothic"/>
              </a:rPr>
              <a:t> to </a:t>
            </a:r>
            <a:r>
              <a:rPr lang="fr-FR" sz="2000" dirty="0" err="1" smtClean="0">
                <a:solidFill>
                  <a:srgbClr val="333333"/>
                </a:solidFill>
                <a:ea typeface="MS Gothic"/>
              </a:rPr>
              <a:t>add</a:t>
            </a:r>
            <a:r>
              <a:rPr lang="fr-FR" sz="2000" dirty="0" smtClean="0">
                <a:solidFill>
                  <a:srgbClr val="333333"/>
                </a:solidFill>
                <a:ea typeface="MS Gothic"/>
              </a:rPr>
              <a:t> the </a:t>
            </a:r>
            <a:r>
              <a:rPr lang="fr-FR" sz="2000" dirty="0" err="1" smtClean="0">
                <a:solidFill>
                  <a:srgbClr val="333333"/>
                </a:solidFill>
                <a:ea typeface="MS Gothic"/>
              </a:rPr>
              <a:t>runtime</a:t>
            </a:r>
            <a:r>
              <a:rPr lang="fr-FR" sz="2000" dirty="0" smtClean="0">
                <a:solidFill>
                  <a:srgbClr val="333333"/>
                </a:solidFill>
                <a:ea typeface="MS Gothic"/>
              </a:rPr>
              <a:t> configuration profile « cluster »</a:t>
            </a:r>
          </a:p>
          <a:p>
            <a:pPr marL="342900" indent="-342900">
              <a:buSzPct val="25000"/>
              <a:buFont typeface="Wingdings" charset="2"/>
              <a:buChar char="u"/>
            </a:pPr>
            <a:r>
              <a:rPr lang="fr-FR" sz="2000" b="1" dirty="0">
                <a:solidFill>
                  <a:srgbClr val="333333"/>
                </a:solidFill>
                <a:ea typeface="MS Gothic"/>
              </a:rPr>
              <a:t>The system </a:t>
            </a:r>
            <a:r>
              <a:rPr lang="hr-HR" sz="2000" b="1" dirty="0">
                <a:solidFill>
                  <a:srgbClr val="333333"/>
                </a:solidFill>
                <a:ea typeface="MS Gothic"/>
              </a:rPr>
              <a:t>gatein.jcr.storage.enabled</a:t>
            </a:r>
            <a:r>
              <a:rPr lang="fr-FR" sz="2000" b="1" dirty="0" smtClean="0">
                <a:solidFill>
                  <a:srgbClr val="333333"/>
                </a:solidFill>
                <a:ea typeface="MS Gothic"/>
              </a:rPr>
              <a:t> </a:t>
            </a:r>
            <a:r>
              <a:rPr lang="fr-FR" sz="2000" b="1" dirty="0">
                <a:solidFill>
                  <a:srgbClr val="333333"/>
                </a:solidFill>
                <a:ea typeface="MS Gothic"/>
              </a:rPr>
              <a:t>(ha config </a:t>
            </a:r>
            <a:r>
              <a:rPr lang="fr-FR" sz="2000" b="1" dirty="0" err="1">
                <a:solidFill>
                  <a:srgbClr val="333333"/>
                </a:solidFill>
                <a:ea typeface="MS Gothic"/>
              </a:rPr>
              <a:t>only</a:t>
            </a:r>
            <a:r>
              <a:rPr lang="fr-FR" sz="2000" b="1" dirty="0">
                <a:solidFill>
                  <a:srgbClr val="333333"/>
                </a:solidFill>
                <a:ea typeface="MS Gothic"/>
              </a:rPr>
              <a:t>): </a:t>
            </a:r>
            <a:r>
              <a:rPr lang="fr-FR" sz="2000" dirty="0">
                <a:solidFill>
                  <a:srgbClr val="333333"/>
                </a:solidFill>
                <a:ea typeface="MS Gothic"/>
              </a:rPr>
              <a:t>It </a:t>
            </a:r>
            <a:r>
              <a:rPr lang="fr-FR" sz="2000" dirty="0" err="1">
                <a:solidFill>
                  <a:srgbClr val="333333"/>
                </a:solidFill>
                <a:ea typeface="MS Gothic"/>
              </a:rPr>
              <a:t>is</a:t>
            </a:r>
            <a:r>
              <a:rPr lang="fr-FR" sz="2000" dirty="0">
                <a:solidFill>
                  <a:srgbClr val="333333"/>
                </a:solidFill>
                <a:ea typeface="MS Gothic"/>
              </a:rPr>
              <a:t> </a:t>
            </a:r>
            <a:r>
              <a:rPr lang="fr-FR" sz="2000" dirty="0" err="1">
                <a:solidFill>
                  <a:srgbClr val="333333"/>
                </a:solidFill>
                <a:ea typeface="MS Gothic"/>
              </a:rPr>
              <a:t>used</a:t>
            </a:r>
            <a:r>
              <a:rPr lang="fr-FR" sz="2000" dirty="0">
                <a:solidFill>
                  <a:srgbClr val="333333"/>
                </a:solidFill>
                <a:ea typeface="MS Gothic"/>
              </a:rPr>
              <a:t> to </a:t>
            </a:r>
            <a:r>
              <a:rPr lang="fr-FR" sz="2000" dirty="0" err="1" smtClean="0">
                <a:solidFill>
                  <a:srgbClr val="333333"/>
                </a:solidFill>
                <a:ea typeface="MS Gothic"/>
              </a:rPr>
              <a:t>disable</a:t>
            </a:r>
            <a:r>
              <a:rPr lang="fr-FR" sz="2000" dirty="0" smtClean="0">
                <a:solidFill>
                  <a:srgbClr val="333333"/>
                </a:solidFill>
                <a:ea typeface="MS Gothic"/>
              </a:rPr>
              <a:t> the value </a:t>
            </a:r>
            <a:r>
              <a:rPr lang="fr-FR" sz="2000" dirty="0" err="1" smtClean="0">
                <a:solidFill>
                  <a:srgbClr val="333333"/>
                </a:solidFill>
                <a:ea typeface="MS Gothic"/>
              </a:rPr>
              <a:t>storage</a:t>
            </a:r>
            <a:r>
              <a:rPr lang="fr-FR" sz="2000" dirty="0">
                <a:solidFill>
                  <a:srgbClr val="333333"/>
                </a:solidFill>
                <a:ea typeface="MS Gothic"/>
              </a:rPr>
              <a:t>.</a:t>
            </a:r>
            <a:endParaRPr lang="en-US" sz="2000" dirty="0" smtClean="0">
              <a:solidFill>
                <a:srgbClr val="333333"/>
              </a:solidFill>
              <a:ea typeface="MS Gothic"/>
            </a:endParaRPr>
          </a:p>
          <a:p>
            <a:pPr marL="342900" indent="-342900">
              <a:buSzPct val="25000"/>
              <a:buFont typeface="Wingdings" charset="2"/>
              <a:buChar char="u"/>
            </a:pPr>
            <a:r>
              <a:rPr lang="fr-FR" sz="2000" b="1" dirty="0" smtClean="0">
                <a:solidFill>
                  <a:srgbClr val="333333"/>
                </a:solidFill>
                <a:ea typeface="MS Gothic"/>
              </a:rPr>
              <a:t>The </a:t>
            </a:r>
            <a:r>
              <a:rPr lang="fr-FR" sz="2000" b="1" dirty="0" err="1" smtClean="0">
                <a:solidFill>
                  <a:srgbClr val="333333"/>
                </a:solidFill>
                <a:ea typeface="MS Gothic"/>
              </a:rPr>
              <a:t>definition</a:t>
            </a:r>
            <a:r>
              <a:rPr lang="fr-FR" sz="2000" b="1" dirty="0" smtClean="0">
                <a:solidFill>
                  <a:srgbClr val="333333"/>
                </a:solidFill>
                <a:ea typeface="MS Gothic"/>
              </a:rPr>
              <a:t> of the data sources</a:t>
            </a:r>
            <a:r>
              <a:rPr lang="en-US" sz="2000" dirty="0" smtClean="0">
                <a:solidFill>
                  <a:srgbClr val="333333"/>
                </a:solidFill>
                <a:ea typeface="MS Gothic"/>
              </a:rPr>
              <a:t>: </a:t>
            </a:r>
            <a:r>
              <a:rPr lang="en-US" sz="2000" dirty="0" err="1" smtClean="0">
                <a:solidFill>
                  <a:srgbClr val="333333"/>
                </a:solidFill>
                <a:ea typeface="MS Gothic"/>
              </a:rPr>
              <a:t>GateIn</a:t>
            </a:r>
            <a:r>
              <a:rPr lang="en-US" sz="2000" dirty="0" smtClean="0">
                <a:solidFill>
                  <a:srgbClr val="333333"/>
                </a:solidFill>
                <a:ea typeface="MS Gothic"/>
              </a:rPr>
              <a:t> uses 2 data sources one for the JCR and the other for IDM. Note: The name contains the suffix “_portal” which is the value of </a:t>
            </a:r>
            <a:r>
              <a:rPr lang="fr-FR" sz="2000" dirty="0">
                <a:solidFill>
                  <a:srgbClr val="333333"/>
                </a:solidFill>
                <a:ea typeface="MS Gothic"/>
              </a:rPr>
              <a:t>${</a:t>
            </a:r>
            <a:r>
              <a:rPr lang="fr-FR" sz="2000" dirty="0" err="1">
                <a:solidFill>
                  <a:srgbClr val="333333"/>
                </a:solidFill>
                <a:ea typeface="MS Gothic"/>
              </a:rPr>
              <a:t>container.name.suffix</a:t>
            </a:r>
            <a:r>
              <a:rPr lang="fr-FR" sz="2000" dirty="0" smtClean="0">
                <a:solidFill>
                  <a:srgbClr val="333333"/>
                </a:solidFill>
                <a:ea typeface="MS Gothic"/>
              </a:rPr>
              <a:t>} for the portal container « portal »</a:t>
            </a:r>
            <a:endParaRPr lang="en-US" sz="2000" dirty="0" smtClean="0">
              <a:solidFill>
                <a:srgbClr val="333333"/>
              </a:solidFill>
              <a:ea typeface="MS Gothic"/>
            </a:endParaRPr>
          </a:p>
          <a:p>
            <a:pPr marL="342900" indent="-342900">
              <a:lnSpc>
                <a:spcPct val="100000"/>
              </a:lnSpc>
              <a:buSzPct val="25000"/>
              <a:buFont typeface="Wingdings" charset="2"/>
              <a:buChar char="u"/>
            </a:pPr>
            <a:r>
              <a:rPr lang="fr-FR" sz="2000" b="1" dirty="0" smtClean="0">
                <a:solidFill>
                  <a:srgbClr val="333333"/>
                </a:solidFill>
                <a:ea typeface="MS Gothic"/>
              </a:rPr>
              <a:t>The </a:t>
            </a:r>
            <a:r>
              <a:rPr lang="fr-FR" sz="2000" b="1" dirty="0" err="1" smtClean="0">
                <a:solidFill>
                  <a:srgbClr val="333333"/>
                </a:solidFill>
                <a:ea typeface="MS Gothic"/>
              </a:rPr>
              <a:t>definition</a:t>
            </a:r>
            <a:r>
              <a:rPr lang="fr-FR" sz="2000" b="1" dirty="0" smtClean="0">
                <a:solidFill>
                  <a:srgbClr val="333333"/>
                </a:solidFill>
                <a:ea typeface="MS Gothic"/>
              </a:rPr>
              <a:t> of the </a:t>
            </a:r>
            <a:r>
              <a:rPr lang="fr-FR" sz="2000" b="1" dirty="0" err="1" smtClean="0">
                <a:solidFill>
                  <a:srgbClr val="333333"/>
                </a:solidFill>
                <a:ea typeface="MS Gothic"/>
              </a:rPr>
              <a:t>security</a:t>
            </a:r>
            <a:r>
              <a:rPr lang="fr-FR" sz="2000" b="1" dirty="0" smtClean="0">
                <a:solidFill>
                  <a:srgbClr val="333333"/>
                </a:solidFill>
                <a:ea typeface="MS Gothic"/>
              </a:rPr>
              <a:t> </a:t>
            </a:r>
            <a:r>
              <a:rPr lang="da-DK" sz="2000" b="1" dirty="0" smtClean="0">
                <a:solidFill>
                  <a:srgbClr val="333333"/>
                </a:solidFill>
                <a:ea typeface="MS Gothic"/>
              </a:rPr>
              <a:t>domains</a:t>
            </a:r>
            <a:r>
              <a:rPr lang="en-US" sz="2000" dirty="0" smtClean="0">
                <a:solidFill>
                  <a:srgbClr val="333333"/>
                </a:solidFill>
                <a:ea typeface="MS Gothic"/>
              </a:rPr>
              <a:t>: </a:t>
            </a:r>
            <a:r>
              <a:rPr lang="en-US" sz="2000" dirty="0" err="1" smtClean="0">
                <a:solidFill>
                  <a:srgbClr val="333333"/>
                </a:solidFill>
                <a:ea typeface="MS Gothic"/>
              </a:rPr>
              <a:t>GateIn</a:t>
            </a:r>
            <a:r>
              <a:rPr lang="en-US" sz="2000" dirty="0" smtClean="0">
                <a:solidFill>
                  <a:srgbClr val="333333"/>
                </a:solidFill>
                <a:ea typeface="MS Gothic"/>
              </a:rPr>
              <a:t> uses one security domain which is </a:t>
            </a:r>
            <a:r>
              <a:rPr lang="en-US" sz="2000" dirty="0" err="1" smtClean="0">
                <a:solidFill>
                  <a:srgbClr val="333333"/>
                </a:solidFill>
                <a:ea typeface="MS Gothic"/>
              </a:rPr>
              <a:t>gatein</a:t>
            </a:r>
            <a:r>
              <a:rPr lang="en-US" sz="2000" dirty="0" smtClean="0">
                <a:solidFill>
                  <a:srgbClr val="333333"/>
                </a:solidFill>
                <a:ea typeface="MS Gothic"/>
              </a:rPr>
              <a:t>-domain</a:t>
            </a: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3425924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err="1"/>
              <a:t>c</a:t>
            </a:r>
            <a:r>
              <a:rPr lang="fr-FR" sz="2400" b="1" dirty="0" err="1" smtClean="0"/>
              <a:t>onfiguration.properties</a:t>
            </a:r>
            <a:endParaRPr lang="fr-FR" sz="2400" b="1" dirty="0" smtClean="0"/>
          </a:p>
          <a:p>
            <a:pPr>
              <a:lnSpc>
                <a:spcPct val="100000"/>
              </a:lnSpc>
              <a:buSzPct val="25000"/>
            </a:pPr>
            <a:endParaRPr lang="en-GB" sz="2400" b="1" dirty="0"/>
          </a:p>
          <a:p>
            <a:pPr>
              <a:lnSpc>
                <a:spcPct val="100000"/>
              </a:lnSpc>
              <a:buSzPct val="25000"/>
            </a:pPr>
            <a:r>
              <a:rPr lang="en-US" sz="2000" b="1" dirty="0" smtClean="0">
                <a:solidFill>
                  <a:srgbClr val="333333"/>
                </a:solidFill>
                <a:ea typeface="MS Gothic"/>
              </a:rPr>
              <a:t>This configuration file contains the value of the main variables such as:</a:t>
            </a:r>
          </a:p>
          <a:p>
            <a:pPr>
              <a:lnSpc>
                <a:spcPct val="100000"/>
              </a:lnSpc>
              <a:buSzPct val="25000"/>
            </a:pPr>
            <a:endParaRPr lang="en-US" sz="2000" b="1" dirty="0" smtClean="0">
              <a:solidFill>
                <a:srgbClr val="333333"/>
              </a:solidFill>
              <a:ea typeface="MS Gothic"/>
            </a:endParaRPr>
          </a:p>
          <a:p>
            <a:pPr marL="342900" indent="-342900">
              <a:lnSpc>
                <a:spcPct val="100000"/>
              </a:lnSpc>
              <a:buSzPct val="25000"/>
              <a:buFont typeface="Wingdings" charset="2"/>
              <a:buChar char="u"/>
            </a:pPr>
            <a:r>
              <a:rPr lang="de-DE" sz="2000" b="1" dirty="0" err="1" smtClean="0">
                <a:solidFill>
                  <a:srgbClr val="333333"/>
                </a:solidFill>
                <a:ea typeface="MS Gothic"/>
              </a:rPr>
              <a:t>gatein.conf.dir</a:t>
            </a:r>
            <a:r>
              <a:rPr lang="de-DE" sz="2000" b="1" dirty="0" smtClean="0">
                <a:solidFill>
                  <a:srgbClr val="333333"/>
                </a:solidFill>
                <a:ea typeface="MS Gothic"/>
              </a:rPr>
              <a:t>: </a:t>
            </a:r>
            <a:r>
              <a:rPr lang="en-US" sz="2000" dirty="0" smtClean="0">
                <a:solidFill>
                  <a:srgbClr val="333333"/>
                </a:solidFill>
                <a:ea typeface="MS Gothic"/>
              </a:rPr>
              <a:t>Refers to the root directory of the externalized configuration of </a:t>
            </a:r>
            <a:r>
              <a:rPr lang="en-US" sz="2000" dirty="0" err="1" smtClean="0">
                <a:solidFill>
                  <a:srgbClr val="333333"/>
                </a:solidFill>
                <a:ea typeface="MS Gothic"/>
              </a:rPr>
              <a:t>gatein</a:t>
            </a:r>
            <a:endParaRPr lang="en-US" sz="2000" dirty="0" smtClean="0">
              <a:solidFill>
                <a:srgbClr val="333333"/>
              </a:solidFill>
              <a:ea typeface="MS Gothic"/>
            </a:endParaRPr>
          </a:p>
          <a:p>
            <a:pPr marL="342900" indent="-342900">
              <a:lnSpc>
                <a:spcPct val="100000"/>
              </a:lnSpc>
              <a:buSzPct val="25000"/>
              <a:buFont typeface="Wingdings" charset="2"/>
              <a:buChar char="u"/>
            </a:pPr>
            <a:r>
              <a:rPr lang="de-DE" sz="2000" b="1" dirty="0" err="1" smtClean="0">
                <a:solidFill>
                  <a:srgbClr val="333333"/>
                </a:solidFill>
                <a:ea typeface="MS Gothic"/>
              </a:rPr>
              <a:t>gatein.data.dir</a:t>
            </a:r>
            <a:r>
              <a:rPr lang="de-DE" sz="2000" b="1" dirty="0" smtClean="0">
                <a:solidFill>
                  <a:srgbClr val="333333"/>
                </a:solidFill>
                <a:ea typeface="MS Gothic"/>
              </a:rPr>
              <a:t>:</a:t>
            </a:r>
            <a:r>
              <a:rPr lang="de-DE" sz="2000" dirty="0" smtClean="0">
                <a:solidFill>
                  <a:srgbClr val="333333"/>
                </a:solidFill>
                <a:ea typeface="MS Gothic"/>
              </a:rPr>
              <a:t> </a:t>
            </a:r>
            <a:r>
              <a:rPr lang="en-US" sz="2000" dirty="0">
                <a:solidFill>
                  <a:srgbClr val="333333"/>
                </a:solidFill>
                <a:ea typeface="MS Gothic"/>
              </a:rPr>
              <a:t>Refers </a:t>
            </a:r>
            <a:r>
              <a:rPr lang="en-US" sz="2000" dirty="0" smtClean="0">
                <a:solidFill>
                  <a:srgbClr val="333333"/>
                </a:solidFill>
                <a:ea typeface="MS Gothic"/>
              </a:rPr>
              <a:t> to </a:t>
            </a:r>
            <a:r>
              <a:rPr lang="hu-HU" sz="2000" dirty="0" smtClean="0">
                <a:solidFill>
                  <a:srgbClr val="333333"/>
                </a:solidFill>
                <a:ea typeface="MS Gothic"/>
              </a:rPr>
              <a:t>the location </a:t>
            </a:r>
            <a:r>
              <a:rPr lang="hu-HU" sz="2000" dirty="0">
                <a:solidFill>
                  <a:srgbClr val="333333"/>
                </a:solidFill>
                <a:ea typeface="MS Gothic"/>
              </a:rPr>
              <a:t>of the data folders created by </a:t>
            </a:r>
            <a:r>
              <a:rPr lang="hu-HU" sz="2000" dirty="0" smtClean="0">
                <a:solidFill>
                  <a:srgbClr val="333333"/>
                </a:solidFill>
                <a:ea typeface="MS Gothic"/>
              </a:rPr>
              <a:t>GateIn</a:t>
            </a:r>
          </a:p>
          <a:p>
            <a:pPr marL="342900" indent="-342900">
              <a:lnSpc>
                <a:spcPct val="100000"/>
              </a:lnSpc>
              <a:buSzPct val="25000"/>
              <a:buFont typeface="Wingdings" charset="2"/>
              <a:buChar char="u"/>
            </a:pPr>
            <a:r>
              <a:rPr lang="hu-HU" sz="2000" dirty="0" smtClean="0">
                <a:solidFill>
                  <a:srgbClr val="333333"/>
                </a:solidFill>
                <a:ea typeface="MS Gothic"/>
              </a:rPr>
              <a:t>Most of the variables used in JCR configuration</a:t>
            </a:r>
          </a:p>
          <a:p>
            <a:pPr marL="342900" indent="-342900">
              <a:lnSpc>
                <a:spcPct val="100000"/>
              </a:lnSpc>
              <a:buSzPct val="25000"/>
              <a:buFont typeface="Wingdings" charset="2"/>
              <a:buChar char="u"/>
            </a:pPr>
            <a:endParaRPr lang="hu-HU" sz="2000" dirty="0">
              <a:solidFill>
                <a:srgbClr val="333333"/>
              </a:solidFill>
              <a:ea typeface="MS Gothic"/>
            </a:endParaRPr>
          </a:p>
          <a:p>
            <a:pPr>
              <a:lnSpc>
                <a:spcPct val="100000"/>
              </a:lnSpc>
              <a:buSzPct val="25000"/>
            </a:pPr>
            <a:r>
              <a:rPr lang="fr-FR" sz="2400" b="1" dirty="0" err="1"/>
              <a:t>configuration.xml</a:t>
            </a:r>
            <a:endParaRPr lang="fr-FR" sz="2400" b="1" dirty="0"/>
          </a:p>
          <a:p>
            <a:pPr>
              <a:lnSpc>
                <a:spcPct val="100000"/>
              </a:lnSpc>
              <a:buSzPct val="25000"/>
            </a:pPr>
            <a:endParaRPr lang="en-GB" sz="2400" b="1" dirty="0"/>
          </a:p>
          <a:p>
            <a:pPr>
              <a:lnSpc>
                <a:spcPct val="100000"/>
              </a:lnSpc>
              <a:buSzPct val="25000"/>
            </a:pPr>
            <a:r>
              <a:rPr lang="en-US" sz="2000" b="1" dirty="0">
                <a:solidFill>
                  <a:srgbClr val="333333"/>
                </a:solidFill>
                <a:ea typeface="MS Gothic"/>
              </a:rPr>
              <a:t>This configuration file contains the portal container configuration of the portal container “portal”</a:t>
            </a:r>
            <a:r>
              <a:rPr lang="en-US" sz="2000" b="1" dirty="0" smtClean="0">
                <a:solidFill>
                  <a:srgbClr val="333333"/>
                </a:solidFill>
                <a:ea typeface="MS Gothic"/>
              </a:rPr>
              <a:t>.</a:t>
            </a:r>
            <a:endParaRPr lang="en-US"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1383233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a:t>
            </a:r>
            <a:r>
              <a:rPr lang="fr-FR" sz="2400" b="1" dirty="0" err="1" smtClean="0"/>
              <a:t>most</a:t>
            </a:r>
            <a:r>
              <a:rPr lang="fr-FR" sz="2400" b="1" dirty="0" smtClean="0"/>
              <a:t> important </a:t>
            </a:r>
            <a:r>
              <a:rPr lang="fr-FR" sz="2400" b="1" dirty="0" err="1" smtClean="0"/>
              <a:t>parameters</a:t>
            </a:r>
            <a:r>
              <a:rPr lang="fr-FR" sz="2400" b="1" dirty="0" smtClean="0"/>
              <a:t>: </a:t>
            </a:r>
            <a:r>
              <a:rPr lang="fr-FR" sz="2400" b="1" dirty="0" err="1" smtClean="0"/>
              <a:t>Repository</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2000" b="1" i="1" dirty="0"/>
              <a:t>session-max-age: </a:t>
            </a:r>
            <a:r>
              <a:rPr lang="en-US" sz="2000" dirty="0"/>
              <a:t>The time after which an idle session will be removed (called logout). If session-max-age is not set up, idle session will never be removed</a:t>
            </a:r>
            <a:r>
              <a:rPr lang="en-US" sz="2000" dirty="0" smtClean="0"/>
              <a:t>.</a:t>
            </a:r>
          </a:p>
          <a:p>
            <a:pPr>
              <a:lnSpc>
                <a:spcPct val="100000"/>
              </a:lnSpc>
              <a:buSzPct val="25000"/>
            </a:pPr>
            <a:endParaRPr lang="en-US" sz="2000" b="1" i="1" dirty="0" smtClean="0"/>
          </a:p>
          <a:p>
            <a:pPr marL="342900" indent="-342900">
              <a:lnSpc>
                <a:spcPct val="100000"/>
              </a:lnSpc>
              <a:buSzPct val="25000"/>
              <a:buFont typeface="Wingdings" charset="2"/>
              <a:buChar char="u"/>
            </a:pPr>
            <a:r>
              <a:rPr lang="en-US" sz="2000" b="1" i="1" dirty="0" smtClean="0"/>
              <a:t>lock</a:t>
            </a:r>
            <a:r>
              <a:rPr lang="en-US" sz="2000" b="1" i="1" dirty="0"/>
              <a:t>-remover-max-threads</a:t>
            </a:r>
            <a:r>
              <a:rPr lang="en-US" sz="2000" dirty="0"/>
              <a:t>: Number of threads that can serve </a:t>
            </a:r>
            <a:r>
              <a:rPr lang="en-US" sz="2000" dirty="0" err="1"/>
              <a:t>LockRemover</a:t>
            </a:r>
            <a:r>
              <a:rPr lang="en-US" sz="2000" dirty="0"/>
              <a:t> tasks. Default value is 1.</a:t>
            </a:r>
            <a:endParaRPr lang="en-US" sz="2200" dirty="0"/>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7925780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Configure </a:t>
            </a:r>
            <a:r>
              <a:rPr lang="fr-FR" sz="2400" b="1" dirty="0" err="1" smtClean="0"/>
              <a:t>your</a:t>
            </a:r>
            <a:r>
              <a:rPr lang="fr-FR" sz="2400" b="1" dirty="0" smtClean="0"/>
              <a:t> </a:t>
            </a:r>
            <a:r>
              <a:rPr lang="fr-FR" sz="2400" b="1" dirty="0" err="1" smtClean="0"/>
              <a:t>workspace</a:t>
            </a:r>
            <a:r>
              <a:rPr lang="fr-FR" sz="2400" b="1" dirty="0" smtClean="0"/>
              <a:t> </a:t>
            </a:r>
            <a:r>
              <a:rPr lang="fr-FR" sz="2400" b="1" dirty="0" err="1" smtClean="0"/>
              <a:t>using</a:t>
            </a:r>
            <a:r>
              <a:rPr lang="fr-FR" sz="2400" b="1" dirty="0" smtClean="0"/>
              <a:t> system </a:t>
            </a:r>
            <a:r>
              <a:rPr lang="fr-FR" sz="2400" b="1" dirty="0" err="1" smtClean="0"/>
              <a:t>properties</a:t>
            </a:r>
            <a:endParaRPr lang="fr-FR" sz="2400" b="1" dirty="0"/>
          </a:p>
          <a:p>
            <a:pPr>
              <a:lnSpc>
                <a:spcPct val="100000"/>
              </a:lnSpc>
              <a:buSzPct val="25000"/>
            </a:pPr>
            <a:endParaRPr lang="fr-FR" sz="2400" b="1" dirty="0" smtClean="0"/>
          </a:p>
          <a:p>
            <a:pPr>
              <a:lnSpc>
                <a:spcPct val="100000"/>
              </a:lnSpc>
              <a:buSzPct val="25000"/>
            </a:pPr>
            <a:r>
              <a:rPr lang="en-US" b="1" dirty="0"/>
              <a:t>The configuration of components that relies on properties such as container, value-storage, initializer, cache, query-handler, lock-manager and access-manager, can be redefined using System properties. For example for the component 'container' and the property called 'foo', the logic will be the following</a:t>
            </a:r>
            <a:r>
              <a:rPr lang="en-US" b="1" dirty="0" smtClean="0"/>
              <a:t>:</a:t>
            </a:r>
          </a:p>
          <a:p>
            <a:pPr>
              <a:lnSpc>
                <a:spcPct val="100000"/>
              </a:lnSpc>
              <a:buSzPct val="25000"/>
            </a:pPr>
            <a:endParaRPr lang="en-US" b="1" dirty="0"/>
          </a:p>
          <a:p>
            <a:pPr marL="342900" indent="-342900">
              <a:lnSpc>
                <a:spcPct val="100000"/>
              </a:lnSpc>
              <a:buSzPct val="25000"/>
              <a:buFont typeface="Wingdings" charset="2"/>
              <a:buChar char="u"/>
            </a:pPr>
            <a:r>
              <a:rPr lang="en-US" sz="1400" b="1" dirty="0"/>
              <a:t>If we have a system property called </a:t>
            </a:r>
            <a:r>
              <a:rPr lang="en-US" sz="1400" b="1" dirty="0">
                <a:latin typeface="Monaco"/>
                <a:cs typeface="Monaco"/>
              </a:rPr>
              <a:t>exo.jcr.config.force.workspace.repository-collaboration.container.foo </a:t>
            </a:r>
            <a:r>
              <a:rPr lang="en-US" sz="1400" b="1" dirty="0"/>
              <a:t>that has been defined, its value will be used for the configuration of the repository 'repository' and the workspace 'collaboration'</a:t>
            </a:r>
          </a:p>
          <a:p>
            <a:pPr marL="342900" indent="-342900">
              <a:lnSpc>
                <a:spcPct val="100000"/>
              </a:lnSpc>
              <a:buSzPct val="25000"/>
              <a:buFont typeface="Wingdings" charset="2"/>
              <a:buChar char="u"/>
            </a:pPr>
            <a:r>
              <a:rPr lang="en-US" sz="1400" b="1" dirty="0"/>
              <a:t>If we have a system property called</a:t>
            </a:r>
            <a:r>
              <a:rPr lang="en-US" sz="1400" b="1" dirty="0">
                <a:latin typeface="Monaco"/>
                <a:cs typeface="Monaco"/>
              </a:rPr>
              <a:t> </a:t>
            </a:r>
            <a:r>
              <a:rPr lang="en-US" sz="1400" b="1" dirty="0" err="1">
                <a:latin typeface="Monaco"/>
                <a:cs typeface="Monaco"/>
              </a:rPr>
              <a:t>exo.jcr.config.force.repository.repository.container.foo</a:t>
            </a:r>
            <a:r>
              <a:rPr lang="en-US" sz="1400" b="1" dirty="0"/>
              <a:t> that has been defined, its value will be used for the configuration of all the workspaces of the repository 'repository' except the workspaces for which we configured the same property using system properties defined in #1</a:t>
            </a:r>
          </a:p>
          <a:p>
            <a:pPr marL="342900" indent="-342900">
              <a:lnSpc>
                <a:spcPct val="100000"/>
              </a:lnSpc>
              <a:buSzPct val="25000"/>
              <a:buFont typeface="Wingdings" charset="2"/>
              <a:buChar char="u"/>
            </a:pPr>
            <a:r>
              <a:rPr lang="en-US" sz="1400" b="1" dirty="0"/>
              <a:t>If we have a system property called </a:t>
            </a:r>
            <a:r>
              <a:rPr lang="en-US" sz="1400" b="1" dirty="0" err="1">
                <a:latin typeface="Monaco"/>
                <a:cs typeface="Monaco"/>
              </a:rPr>
              <a:t>exo.jcr.config.force.all.container.foo</a:t>
            </a:r>
            <a:r>
              <a:rPr lang="en-US" sz="1400" b="1" dirty="0">
                <a:latin typeface="Monaco"/>
                <a:cs typeface="Monaco"/>
              </a:rPr>
              <a:t> th</a:t>
            </a:r>
            <a:r>
              <a:rPr lang="en-US" sz="1400" b="1" dirty="0"/>
              <a:t>at has been defined, its value will be used for the configuration of all the workspaces except the workspaces for which we configured the same property using system properties defined in #1 or #2</a:t>
            </a:r>
          </a:p>
          <a:p>
            <a:pPr marL="342900" indent="-342900">
              <a:lnSpc>
                <a:spcPct val="100000"/>
              </a:lnSpc>
              <a:buSzPct val="25000"/>
              <a:buFont typeface="Wingdings" charset="2"/>
              <a:buChar char="u"/>
            </a:pPr>
            <a:r>
              <a:rPr lang="en-US" sz="1400" b="1" dirty="0"/>
              <a:t>If we have a property 'foo' configured for the repository 'repository' and the workspace 'collaboration' and we have no system properties corresponding to rule #1, #2 and #3, we will use this value (current behavior)</a:t>
            </a:r>
          </a:p>
          <a:p>
            <a:pPr marL="342900" indent="-342900">
              <a:lnSpc>
                <a:spcPct val="100000"/>
              </a:lnSpc>
              <a:buSzPct val="25000"/>
              <a:buFont typeface="Wingdings" charset="2"/>
              <a:buChar char="u"/>
            </a:pPr>
            <a:r>
              <a:rPr lang="en-US" sz="1400" b="1" dirty="0"/>
              <a:t>If the previous rules don't allow to give a value to the property 'foo', we will then check the default value in the following order </a:t>
            </a:r>
            <a:r>
              <a:rPr lang="en-US" sz="1400" b="1" dirty="0">
                <a:latin typeface="Monaco"/>
                <a:cs typeface="Monaco"/>
              </a:rPr>
              <a:t>exo.jcr.config.default.workspace.repository-collaboration.container.foo, </a:t>
            </a:r>
            <a:r>
              <a:rPr lang="en-US" sz="1400" b="1" dirty="0" err="1">
                <a:latin typeface="Monaco"/>
                <a:cs typeface="Monaco"/>
              </a:rPr>
              <a:t>exo.jcr.config.default.repository.repository.container.foo</a:t>
            </a:r>
            <a:r>
              <a:rPr lang="en-US" sz="1400" b="1" dirty="0">
                <a:latin typeface="Monaco"/>
                <a:cs typeface="Monaco"/>
              </a:rPr>
              <a:t>, </a:t>
            </a:r>
            <a:r>
              <a:rPr lang="en-US" sz="1400" b="1" dirty="0" err="1">
                <a:latin typeface="Monaco"/>
                <a:cs typeface="Monaco"/>
              </a:rPr>
              <a:t>exo.jcr.config.default.all.container.foo</a:t>
            </a:r>
            <a:endParaRPr lang="fr-FR" sz="1400" b="1" dirty="0" smtClean="0">
              <a:latin typeface="Monaco"/>
              <a:cs typeface="Monaco"/>
            </a:endParaRPr>
          </a:p>
          <a:p>
            <a:pPr>
              <a:lnSpc>
                <a:spcPct val="100000"/>
              </a:lnSpc>
              <a:buSzPct val="25000"/>
            </a:pPr>
            <a:endParaRPr lang="en-GB" sz="2400" b="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7228813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main </a:t>
            </a:r>
            <a:r>
              <a:rPr lang="fr-FR" sz="2400" b="1" dirty="0" err="1" smtClean="0"/>
              <a:t>parameters</a:t>
            </a:r>
            <a:r>
              <a:rPr lang="fr-FR" sz="2400" b="1" dirty="0" smtClean="0"/>
              <a:t>: </a:t>
            </a:r>
            <a:r>
              <a:rPr lang="fr-FR" sz="2400" b="1" dirty="0" err="1" smtClean="0"/>
              <a:t>Query</a:t>
            </a:r>
            <a:r>
              <a:rPr lang="fr-FR" sz="2400" b="1" dirty="0" smtClean="0"/>
              <a:t> Handler</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fr-FR" sz="2000" b="1" i="1" dirty="0"/>
              <a:t>index-</a:t>
            </a:r>
            <a:r>
              <a:rPr lang="fr-FR" sz="2000" b="1" i="1" dirty="0" err="1"/>
              <a:t>dir</a:t>
            </a:r>
            <a:r>
              <a:rPr lang="en-US" sz="2000" b="1" i="1" dirty="0" smtClean="0"/>
              <a:t>: </a:t>
            </a:r>
            <a:r>
              <a:rPr lang="en-US" sz="2000" dirty="0" smtClean="0"/>
              <a:t>The root directory of the </a:t>
            </a:r>
            <a:r>
              <a:rPr lang="en-US" sz="2000" dirty="0" err="1" smtClean="0"/>
              <a:t>lucene</a:t>
            </a:r>
            <a:r>
              <a:rPr lang="en-US" sz="2000" dirty="0" smtClean="0"/>
              <a:t> indexes</a:t>
            </a:r>
          </a:p>
          <a:p>
            <a:pPr marL="342900" indent="-342900">
              <a:lnSpc>
                <a:spcPct val="100000"/>
              </a:lnSpc>
              <a:buSzPct val="25000"/>
              <a:buFont typeface="Wingdings" charset="2"/>
              <a:buChar char="u"/>
            </a:pPr>
            <a:r>
              <a:rPr lang="fr-FR" sz="2000" b="1" i="1" dirty="0"/>
              <a:t>max-volatile-time</a:t>
            </a:r>
            <a:r>
              <a:rPr lang="en-US" sz="2000" b="1" i="1" dirty="0"/>
              <a:t>:</a:t>
            </a:r>
            <a:r>
              <a:rPr lang="en-US" sz="2000" dirty="0"/>
              <a:t> </a:t>
            </a:r>
            <a:r>
              <a:rPr lang="en-US" sz="2000" dirty="0" smtClean="0"/>
              <a:t>The max </a:t>
            </a:r>
            <a:r>
              <a:rPr lang="en-US" sz="2000" dirty="0"/>
              <a:t>time to live for Volatile </a:t>
            </a:r>
            <a:r>
              <a:rPr lang="en-US" sz="2000" dirty="0" smtClean="0"/>
              <a:t>Index.</a:t>
            </a:r>
            <a:endParaRPr lang="en-US" sz="2000" dirty="0"/>
          </a:p>
          <a:p>
            <a:pPr marL="342900" indent="-342900">
              <a:lnSpc>
                <a:spcPct val="100000"/>
              </a:lnSpc>
              <a:buSzPct val="25000"/>
              <a:buFont typeface="Wingdings" charset="2"/>
              <a:buChar char="u"/>
            </a:pPr>
            <a:r>
              <a:rPr lang="en-US" sz="2000" b="1" i="1" dirty="0"/>
              <a:t>max-volatile-size: </a:t>
            </a:r>
            <a:r>
              <a:rPr lang="en-US" sz="2000" dirty="0" smtClean="0"/>
              <a:t>The max size of the Volatile Index in bytes.</a:t>
            </a:r>
          </a:p>
          <a:p>
            <a:pPr marL="342900" indent="-342900">
              <a:lnSpc>
                <a:spcPct val="100000"/>
              </a:lnSpc>
              <a:buSzPct val="25000"/>
              <a:buFont typeface="Wingdings" charset="2"/>
              <a:buChar char="u"/>
            </a:pPr>
            <a:r>
              <a:rPr lang="da-DK" sz="2000" b="1" i="1" dirty="0" err="1"/>
              <a:t>volatile</a:t>
            </a:r>
            <a:r>
              <a:rPr lang="da-DK" sz="2000" b="1" i="1" dirty="0"/>
              <a:t>-</a:t>
            </a:r>
            <a:r>
              <a:rPr lang="da-DK" sz="2000" b="1" i="1" dirty="0" err="1"/>
              <a:t>idle</a:t>
            </a:r>
            <a:r>
              <a:rPr lang="da-DK" sz="2000" b="1" i="1" dirty="0"/>
              <a:t>-time</a:t>
            </a:r>
            <a:r>
              <a:rPr lang="it-IT" sz="2000" b="1" i="1" dirty="0" smtClean="0"/>
              <a:t>: </a:t>
            </a:r>
            <a:r>
              <a:rPr lang="en-US" sz="2000" dirty="0"/>
              <a:t>Idle time in seconds until the volatile index part is moved to a persistent </a:t>
            </a:r>
            <a:r>
              <a:rPr lang="en-US" sz="2000" dirty="0" smtClean="0"/>
              <a:t>index</a:t>
            </a:r>
          </a:p>
          <a:p>
            <a:pPr marL="342900" indent="-342900">
              <a:lnSpc>
                <a:spcPct val="100000"/>
              </a:lnSpc>
              <a:buSzPct val="25000"/>
              <a:buFont typeface="Wingdings" charset="2"/>
              <a:buChar char="u"/>
            </a:pPr>
            <a:r>
              <a:rPr lang="en-US" sz="2000" b="1" i="1" dirty="0" err="1"/>
              <a:t>changesfilter</a:t>
            </a:r>
            <a:r>
              <a:rPr lang="en-US" sz="2000" b="1" i="1" dirty="0"/>
              <a:t>-class: </a:t>
            </a:r>
            <a:r>
              <a:rPr lang="en-US" sz="2000" dirty="0"/>
              <a:t>The FQN of the class to use to indicate the policy to use to manage the </a:t>
            </a:r>
            <a:r>
              <a:rPr lang="en-US" sz="2000" dirty="0" err="1"/>
              <a:t>lucene</a:t>
            </a:r>
            <a:r>
              <a:rPr lang="en-US" sz="2000" dirty="0"/>
              <a:t> indexes changes</a:t>
            </a:r>
            <a:r>
              <a:rPr lang="en-US" sz="2000" dirty="0" smtClean="0"/>
              <a:t>.</a:t>
            </a:r>
          </a:p>
          <a:p>
            <a:pPr marL="342900" indent="-342900">
              <a:lnSpc>
                <a:spcPct val="100000"/>
              </a:lnSpc>
              <a:buSzPct val="25000"/>
              <a:buFont typeface="Wingdings" charset="2"/>
              <a:buChar char="u"/>
            </a:pPr>
            <a:r>
              <a:rPr lang="en-US" sz="2000" b="1" i="1" dirty="0" err="1"/>
              <a:t>rdbms-reindexing</a:t>
            </a:r>
            <a:r>
              <a:rPr lang="en-US" sz="2000" b="1" i="1" dirty="0"/>
              <a:t>: </a:t>
            </a:r>
            <a:r>
              <a:rPr lang="en-US" sz="2000" dirty="0"/>
              <a:t>indicates whether the </a:t>
            </a:r>
            <a:r>
              <a:rPr lang="en-US" sz="2000" dirty="0" err="1"/>
              <a:t>rdbms</a:t>
            </a:r>
            <a:r>
              <a:rPr lang="en-US" sz="2000" dirty="0"/>
              <a:t> re-indexing mechanism must be used, the default value is </a:t>
            </a:r>
            <a:r>
              <a:rPr lang="en-US" sz="2000" dirty="0" smtClean="0"/>
              <a:t>true</a:t>
            </a:r>
            <a:endParaRPr lang="en-US" sz="2000" dirty="0"/>
          </a:p>
          <a:p>
            <a:pPr marL="342900" indent="-342900">
              <a:lnSpc>
                <a:spcPct val="100000"/>
              </a:lnSpc>
              <a:buSzPct val="25000"/>
              <a:buFont typeface="Wingdings" charset="2"/>
              <a:buChar char="u"/>
            </a:pPr>
            <a:r>
              <a:rPr lang="en-US" sz="2000" b="1" i="1" dirty="0" err="1"/>
              <a:t>reindexing</a:t>
            </a:r>
            <a:r>
              <a:rPr lang="en-US" sz="2000" b="1" i="1" dirty="0"/>
              <a:t>-page-size: </a:t>
            </a:r>
            <a:r>
              <a:rPr lang="en-US" sz="2000" dirty="0"/>
              <a:t>maximum amount of nodes which can be retrieved from storage for re-indexing purpose, the default value is </a:t>
            </a:r>
            <a:r>
              <a:rPr lang="en-US" sz="2000" dirty="0" smtClean="0"/>
              <a:t>100</a:t>
            </a:r>
          </a:p>
          <a:p>
            <a:pPr marL="342900" indent="-342900">
              <a:lnSpc>
                <a:spcPct val="100000"/>
              </a:lnSpc>
              <a:buSzPct val="25000"/>
              <a:buFont typeface="Wingdings" charset="2"/>
              <a:buChar char="u"/>
            </a:pPr>
            <a:r>
              <a:rPr lang="en-US" sz="2000" b="1" i="1" dirty="0"/>
              <a:t>indexing-thread-pool-size: </a:t>
            </a:r>
            <a:r>
              <a:rPr lang="en-US" sz="2000" dirty="0"/>
              <a:t>Defines the total amount of indexing threads</a:t>
            </a:r>
            <a:r>
              <a:rPr lang="en-US" sz="2000" dirty="0" smtClean="0"/>
              <a:t>.</a:t>
            </a:r>
          </a:p>
          <a:p>
            <a:pPr marL="342900" indent="-342900">
              <a:lnSpc>
                <a:spcPct val="100000"/>
              </a:lnSpc>
              <a:buSzPct val="25000"/>
              <a:buFont typeface="Wingdings" charset="2"/>
              <a:buChar char="u"/>
            </a:pPr>
            <a:r>
              <a:rPr lang="en-US" sz="2000" b="1" i="1" dirty="0" err="1"/>
              <a:t>async-reindexing</a:t>
            </a:r>
            <a:r>
              <a:rPr lang="en-US" sz="2000" b="1" i="1" dirty="0"/>
              <a:t>: </a:t>
            </a:r>
            <a:r>
              <a:rPr lang="en-US" sz="2000" dirty="0"/>
              <a:t>Controls the process of re-indexing on JCR's startup. If flag set, indexing will be launched asynchronously, without blocking the JCR. Default is "false".</a:t>
            </a:r>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8038193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main </a:t>
            </a:r>
            <a:r>
              <a:rPr lang="fr-FR" sz="2400" b="1" dirty="0" err="1" smtClean="0"/>
              <a:t>parameters</a:t>
            </a:r>
            <a:r>
              <a:rPr lang="fr-FR" sz="2400" b="1" dirty="0" smtClean="0"/>
              <a:t>: </a:t>
            </a:r>
            <a:r>
              <a:rPr lang="fr-FR" sz="2400" b="1" dirty="0" err="1" smtClean="0"/>
              <a:t>Workspace</a:t>
            </a:r>
            <a:r>
              <a:rPr lang="fr-FR" sz="2400" b="1" dirty="0" smtClean="0"/>
              <a:t> Data Container</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2000" b="1" i="1" dirty="0"/>
              <a:t>source-name: </a:t>
            </a:r>
            <a:r>
              <a:rPr lang="en-US" sz="2000" dirty="0"/>
              <a:t>JDBC data source </a:t>
            </a:r>
            <a:r>
              <a:rPr lang="en-US" sz="2000" dirty="0" smtClean="0"/>
              <a:t>name</a:t>
            </a:r>
          </a:p>
          <a:p>
            <a:pPr marL="342900" indent="-342900">
              <a:lnSpc>
                <a:spcPct val="100000"/>
              </a:lnSpc>
              <a:buSzPct val="25000"/>
              <a:buFont typeface="Wingdings" charset="2"/>
              <a:buChar char="u"/>
            </a:pPr>
            <a:r>
              <a:rPr lang="en-US" sz="2000" b="1" dirty="0"/>
              <a:t>dialect</a:t>
            </a:r>
            <a:r>
              <a:rPr lang="en-US" sz="2000" dirty="0"/>
              <a:t>: Database dialect, one of "</a:t>
            </a:r>
            <a:r>
              <a:rPr lang="en-US" sz="2000" dirty="0" err="1"/>
              <a:t>hsqldb</a:t>
            </a:r>
            <a:r>
              <a:rPr lang="en-US" sz="2000" dirty="0"/>
              <a:t>", "h2", "</a:t>
            </a:r>
            <a:r>
              <a:rPr lang="en-US" sz="2000" dirty="0" err="1"/>
              <a:t>mysql</a:t>
            </a:r>
            <a:r>
              <a:rPr lang="en-US" sz="2000" dirty="0"/>
              <a:t>", "</a:t>
            </a:r>
            <a:r>
              <a:rPr lang="en-US" sz="2000" dirty="0" err="1"/>
              <a:t>mysql-myisam</a:t>
            </a:r>
            <a:r>
              <a:rPr lang="en-US" sz="2000" dirty="0"/>
              <a:t>", "mysql-utf8", "mysql-myisam-utf8", "</a:t>
            </a:r>
            <a:r>
              <a:rPr lang="en-US" sz="2000" dirty="0" err="1"/>
              <a:t>pgsql</a:t>
            </a:r>
            <a:r>
              <a:rPr lang="en-US" sz="2000" dirty="0"/>
              <a:t>", "</a:t>
            </a:r>
            <a:r>
              <a:rPr lang="en-US" sz="2000" dirty="0" err="1"/>
              <a:t>pgsql-scs</a:t>
            </a:r>
            <a:r>
              <a:rPr lang="en-US" sz="2000" dirty="0"/>
              <a:t>", "oracle", "oracle-</a:t>
            </a:r>
            <a:r>
              <a:rPr lang="en-US" sz="2000" dirty="0" err="1"/>
              <a:t>oci</a:t>
            </a:r>
            <a:r>
              <a:rPr lang="en-US" sz="2000" dirty="0"/>
              <a:t>", "</a:t>
            </a:r>
            <a:r>
              <a:rPr lang="en-US" sz="2000" dirty="0" err="1"/>
              <a:t>mssql</a:t>
            </a:r>
            <a:r>
              <a:rPr lang="en-US" sz="2000" dirty="0"/>
              <a:t>", "</a:t>
            </a:r>
            <a:r>
              <a:rPr lang="en-US" sz="2000" dirty="0" err="1"/>
              <a:t>sybase</a:t>
            </a:r>
            <a:r>
              <a:rPr lang="en-US" sz="2000" dirty="0"/>
              <a:t>", "derby", "db2" ,"db2-mys", "db2v8". The default value is "</a:t>
            </a:r>
            <a:r>
              <a:rPr lang="en-US" sz="2000" dirty="0" smtClean="0"/>
              <a:t>auto”.</a:t>
            </a:r>
            <a:endParaRPr lang="en-US" sz="2000" dirty="0"/>
          </a:p>
          <a:p>
            <a:pPr marL="342900" indent="-342900">
              <a:lnSpc>
                <a:spcPct val="100000"/>
              </a:lnSpc>
              <a:buSzPct val="25000"/>
              <a:buFont typeface="Wingdings" charset="2"/>
              <a:buChar char="u"/>
            </a:pPr>
            <a:r>
              <a:rPr lang="en-US" sz="2000" b="1" i="1" dirty="0" err="1"/>
              <a:t>db</a:t>
            </a:r>
            <a:r>
              <a:rPr lang="en-US" sz="2000" b="1" i="1" dirty="0"/>
              <a:t>-structure-type: </a:t>
            </a:r>
            <a:r>
              <a:rPr lang="en-US" sz="2000" dirty="0"/>
              <a:t>Can be set to isolated, multi, single to set corresponding configuration for data container</a:t>
            </a:r>
            <a:r>
              <a:rPr lang="en-US" sz="2000" dirty="0" smtClean="0"/>
              <a:t>.</a:t>
            </a:r>
          </a:p>
          <a:p>
            <a:pPr marL="342900" indent="-342900">
              <a:lnSpc>
                <a:spcPct val="100000"/>
              </a:lnSpc>
              <a:buSzPct val="25000"/>
              <a:buFont typeface="Wingdings" charset="2"/>
              <a:buChar char="u"/>
            </a:pPr>
            <a:r>
              <a:rPr lang="it-IT" sz="2000" b="1" dirty="0" err="1"/>
              <a:t>db-tablename-suffix</a:t>
            </a:r>
            <a:r>
              <a:rPr lang="it-IT" sz="2000" b="1" dirty="0" smtClean="0"/>
              <a:t>: </a:t>
            </a:r>
            <a:r>
              <a:rPr lang="it-IT" sz="2000" dirty="0" smtClean="0"/>
              <a:t>The </a:t>
            </a:r>
            <a:r>
              <a:rPr lang="it-IT" sz="2000" dirty="0" err="1" smtClean="0"/>
              <a:t>suffix</a:t>
            </a:r>
            <a:r>
              <a:rPr lang="it-IT" sz="2000" dirty="0" smtClean="0"/>
              <a:t> of the </a:t>
            </a:r>
            <a:r>
              <a:rPr lang="it-IT" sz="2000" dirty="0" err="1" smtClean="0"/>
              <a:t>name</a:t>
            </a:r>
            <a:r>
              <a:rPr lang="it-IT" sz="2000" dirty="0" smtClean="0"/>
              <a:t> of the </a:t>
            </a:r>
            <a:r>
              <a:rPr lang="it-IT" sz="2000" dirty="0" err="1" smtClean="0"/>
              <a:t>table</a:t>
            </a:r>
            <a:r>
              <a:rPr lang="it-IT" sz="2000" dirty="0" smtClean="0"/>
              <a:t> to use (</a:t>
            </a:r>
            <a:r>
              <a:rPr lang="it-IT" sz="2000" dirty="0" err="1" smtClean="0"/>
              <a:t>isolated</a:t>
            </a:r>
            <a:r>
              <a:rPr lang="it-IT" sz="2000" dirty="0" smtClean="0"/>
              <a:t> mode </a:t>
            </a:r>
            <a:r>
              <a:rPr lang="it-IT" sz="2000" dirty="0" err="1" smtClean="0"/>
              <a:t>only</a:t>
            </a:r>
            <a:r>
              <a:rPr lang="it-IT" sz="2000" dirty="0" smtClean="0"/>
              <a:t>)</a:t>
            </a:r>
            <a:endParaRPr lang="en-US" sz="2000" dirty="0"/>
          </a:p>
          <a:p>
            <a:pPr marL="342900" indent="-342900">
              <a:lnSpc>
                <a:spcPct val="100000"/>
              </a:lnSpc>
              <a:buSzPct val="25000"/>
              <a:buFont typeface="Wingdings" charset="2"/>
              <a:buChar char="u"/>
            </a:pPr>
            <a:r>
              <a:rPr lang="en-US" sz="2000" b="1" i="1" dirty="0"/>
              <a:t>batch-size: </a:t>
            </a:r>
            <a:r>
              <a:rPr lang="en-US" sz="2000" dirty="0"/>
              <a:t>the batch size. Default value is -1 (disabled</a:t>
            </a:r>
            <a:r>
              <a:rPr lang="en-US" sz="2000" b="1" i="1" dirty="0"/>
              <a:t>)</a:t>
            </a:r>
          </a:p>
          <a:p>
            <a:pPr marL="342900" indent="-342900">
              <a:lnSpc>
                <a:spcPct val="100000"/>
              </a:lnSpc>
              <a:buSzPct val="25000"/>
              <a:buFont typeface="Wingdings" charset="2"/>
              <a:buChar char="u"/>
            </a:pPr>
            <a:r>
              <a:rPr lang="en-US" sz="2000" b="1" i="1" dirty="0" smtClean="0"/>
              <a:t>max</a:t>
            </a:r>
            <a:r>
              <a:rPr lang="en-US" sz="2000" b="1" i="1" dirty="0"/>
              <a:t>-buffer-size: </a:t>
            </a:r>
            <a:r>
              <a:rPr lang="en-US" sz="2000" dirty="0"/>
              <a:t>A threshold in bytes, if a value size is greater, then it will be spooled to a temporary file. Default value is 200k</a:t>
            </a:r>
            <a:r>
              <a:rPr lang="en-US" sz="2000" b="1" i="1" dirty="0" smtClean="0"/>
              <a:t>.</a:t>
            </a:r>
          </a:p>
          <a:p>
            <a:pPr marL="342900" indent="-342900">
              <a:lnSpc>
                <a:spcPct val="100000"/>
              </a:lnSpc>
              <a:buSzPct val="25000"/>
              <a:buFont typeface="Wingdings" charset="2"/>
              <a:buChar char="u"/>
            </a:pPr>
            <a:r>
              <a:rPr lang="en-US" sz="2000" b="1" i="1" dirty="0"/>
              <a:t>swap-directory: </a:t>
            </a:r>
            <a:r>
              <a:rPr lang="en-US" sz="2000" dirty="0"/>
              <a:t>A location where the value will be </a:t>
            </a:r>
            <a:r>
              <a:rPr lang="en-US" sz="2000" dirty="0" smtClean="0"/>
              <a:t>spooled. </a:t>
            </a:r>
            <a:r>
              <a:rPr lang="en-US" sz="2000" dirty="0"/>
              <a:t>Default value is the value of "</a:t>
            </a:r>
            <a:r>
              <a:rPr lang="en-US" sz="2000" dirty="0" err="1"/>
              <a:t>java.io.tmpdir</a:t>
            </a:r>
            <a:r>
              <a:rPr lang="en-US" sz="2000" dirty="0"/>
              <a:t>" system property</a:t>
            </a:r>
            <a:r>
              <a:rPr lang="en-US" sz="2000" dirty="0" smtClean="0"/>
              <a:t>. (never shared)</a:t>
            </a:r>
          </a:p>
          <a:p>
            <a:pPr marL="342900" indent="-342900">
              <a:lnSpc>
                <a:spcPct val="100000"/>
              </a:lnSpc>
              <a:buSzPct val="25000"/>
              <a:buFont typeface="Wingdings" charset="2"/>
              <a:buChar char="u"/>
            </a:pPr>
            <a:r>
              <a:rPr lang="en-US" sz="2000" b="1" i="1" dirty="0"/>
              <a:t>lazy-node-iterator-page-size: </a:t>
            </a:r>
            <a:r>
              <a:rPr lang="en-US" sz="2000" dirty="0"/>
              <a:t>"Lazy" child nodes iterator settings. Defines size of page, the number of nodes that are retrieved from persistent storage at once. Default value is 100.</a:t>
            </a:r>
          </a:p>
          <a:p>
            <a:pPr marL="342900" indent="-342900">
              <a:lnSpc>
                <a:spcPct val="100000"/>
              </a:lnSpc>
              <a:buSzPct val="25000"/>
              <a:buFont typeface="Wingdings" charset="2"/>
              <a:buChar char="u"/>
            </a:pPr>
            <a:endParaRPr lang="en-US" sz="2200" dirty="0"/>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4694613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err="1" smtClean="0"/>
              <a:t>Special</a:t>
            </a:r>
            <a:r>
              <a:rPr lang="fr-FR" sz="2400" b="1" dirty="0" smtClean="0"/>
              <a:t> </a:t>
            </a:r>
            <a:r>
              <a:rPr lang="fr-FR" sz="2400" b="1" dirty="0" err="1" smtClean="0"/>
              <a:t>Dialects</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1600" b="1" i="1" dirty="0" err="1" smtClean="0"/>
              <a:t>pgsql</a:t>
            </a:r>
            <a:r>
              <a:rPr lang="en-US" sz="1600" b="1" i="1" dirty="0" smtClean="0"/>
              <a:t>: </a:t>
            </a:r>
            <a:r>
              <a:rPr lang="en-US" sz="1600" dirty="0"/>
              <a:t>this dialect is used if </a:t>
            </a:r>
            <a:r>
              <a:rPr lang="en-US" sz="1600" dirty="0" err="1"/>
              <a:t>standard_conforming_strings</a:t>
            </a:r>
            <a:r>
              <a:rPr lang="en-US" sz="1600" dirty="0"/>
              <a:t> is set to off. This is default value for version before 9.1</a:t>
            </a:r>
            <a:r>
              <a:rPr lang="en-US" sz="1600" dirty="0" smtClean="0"/>
              <a:t>.</a:t>
            </a:r>
          </a:p>
          <a:p>
            <a:pPr marL="342900" indent="-342900">
              <a:lnSpc>
                <a:spcPct val="100000"/>
              </a:lnSpc>
              <a:buSzPct val="25000"/>
              <a:buFont typeface="Wingdings" charset="2"/>
              <a:buChar char="u"/>
            </a:pPr>
            <a:r>
              <a:rPr lang="fr-FR" sz="1600" b="1" i="1" dirty="0"/>
              <a:t>p</a:t>
            </a:r>
            <a:r>
              <a:rPr lang="en-US" sz="1600" b="1" i="1" dirty="0" err="1" smtClean="0"/>
              <a:t>gsql-scs</a:t>
            </a:r>
            <a:r>
              <a:rPr lang="en-US" sz="1600" b="1" i="1" dirty="0"/>
              <a:t>: </a:t>
            </a:r>
            <a:r>
              <a:rPr lang="en-US" sz="1600" dirty="0"/>
              <a:t>this dialect is used if </a:t>
            </a:r>
            <a:r>
              <a:rPr lang="en-US" sz="1600" dirty="0" err="1"/>
              <a:t>standard_conforming_strings</a:t>
            </a:r>
            <a:r>
              <a:rPr lang="en-US" sz="1600" dirty="0"/>
              <a:t> is set to on. This is default value for version after 9.1</a:t>
            </a:r>
            <a:r>
              <a:rPr lang="en-US" sz="1600" dirty="0" smtClean="0"/>
              <a:t>.</a:t>
            </a:r>
          </a:p>
          <a:p>
            <a:pPr marL="342900" indent="-342900">
              <a:lnSpc>
                <a:spcPct val="100000"/>
              </a:lnSpc>
              <a:buSzPct val="25000"/>
              <a:buFont typeface="Wingdings" charset="2"/>
              <a:buChar char="u"/>
            </a:pPr>
            <a:r>
              <a:rPr lang="fr-FR" sz="1600" b="1" i="1" dirty="0" smtClean="0"/>
              <a:t>d</a:t>
            </a:r>
            <a:r>
              <a:rPr lang="en-US" sz="1600" b="1" i="1" dirty="0" smtClean="0"/>
              <a:t>b2v8:</a:t>
            </a:r>
            <a:r>
              <a:rPr lang="en-US" sz="1600" dirty="0" smtClean="0"/>
              <a:t> </a:t>
            </a:r>
            <a:r>
              <a:rPr lang="en-US" sz="1600" dirty="0"/>
              <a:t>this dialect is used if version of database is lower than 9</a:t>
            </a:r>
          </a:p>
          <a:p>
            <a:pPr marL="342900" indent="-342900">
              <a:lnSpc>
                <a:spcPct val="100000"/>
              </a:lnSpc>
              <a:buSzPct val="25000"/>
              <a:buFont typeface="Wingdings" charset="2"/>
              <a:buChar char="u"/>
            </a:pPr>
            <a:r>
              <a:rPr lang="fr-FR" sz="1600" b="1" i="1" dirty="0" smtClean="0"/>
              <a:t>d</a:t>
            </a:r>
            <a:r>
              <a:rPr lang="en-US" sz="1600" b="1" i="1" dirty="0" smtClean="0"/>
              <a:t>b2:</a:t>
            </a:r>
            <a:r>
              <a:rPr lang="en-US" sz="1600" dirty="0" smtClean="0"/>
              <a:t> </a:t>
            </a:r>
            <a:r>
              <a:rPr lang="en-US" sz="1600" dirty="0"/>
              <a:t>this dialect is used if version of database not lower than 9 and DB2_COMPATIBILITY_VECTOR is se to 0</a:t>
            </a:r>
          </a:p>
          <a:p>
            <a:pPr marL="342900" indent="-342900">
              <a:lnSpc>
                <a:spcPct val="100000"/>
              </a:lnSpc>
              <a:buSzPct val="25000"/>
              <a:buFont typeface="Wingdings" charset="2"/>
              <a:buChar char="u"/>
            </a:pPr>
            <a:r>
              <a:rPr lang="en-US" sz="1600" b="1" i="1" dirty="0"/>
              <a:t>db2-</a:t>
            </a:r>
            <a:r>
              <a:rPr lang="en-US" sz="1600" b="1" i="1" dirty="0" smtClean="0"/>
              <a:t>mys:</a:t>
            </a:r>
            <a:r>
              <a:rPr lang="en-US" sz="1600" dirty="0" smtClean="0"/>
              <a:t> </a:t>
            </a:r>
            <a:r>
              <a:rPr lang="en-US" sz="1600" dirty="0"/>
              <a:t>this dialect is used if version of database not lower than 9 and DB2_COMPATIBILITY_VECTOR is se to MYS. This is default value for version </a:t>
            </a:r>
            <a:r>
              <a:rPr lang="en-US" sz="1600" dirty="0" err="1"/>
              <a:t>begining</a:t>
            </a:r>
            <a:r>
              <a:rPr lang="en-US" sz="1600" dirty="0"/>
              <a:t> from 9.7.2</a:t>
            </a:r>
            <a:r>
              <a:rPr lang="en-US" sz="1600" dirty="0" smtClean="0"/>
              <a:t>.</a:t>
            </a:r>
          </a:p>
          <a:p>
            <a:pPr marL="342900" indent="-342900">
              <a:lnSpc>
                <a:spcPct val="100000"/>
              </a:lnSpc>
              <a:buSzPct val="25000"/>
              <a:buFont typeface="Wingdings" charset="2"/>
              <a:buChar char="u"/>
            </a:pPr>
            <a:r>
              <a:rPr lang="en-US" sz="1600" b="1" i="1" dirty="0" err="1"/>
              <a:t>mysql</a:t>
            </a:r>
            <a:r>
              <a:rPr lang="en-US" sz="1600" b="1" i="1" dirty="0"/>
              <a:t>:</a:t>
            </a:r>
            <a:r>
              <a:rPr lang="en-US" sz="1600" dirty="0"/>
              <a:t> this dialect is used if needed to create JCR tables with </a:t>
            </a:r>
            <a:r>
              <a:rPr lang="en-US" sz="1600" dirty="0" err="1"/>
              <a:t>InnoDB</a:t>
            </a:r>
            <a:r>
              <a:rPr lang="en-US" sz="1600" dirty="0"/>
              <a:t> engine (by default)</a:t>
            </a:r>
          </a:p>
          <a:p>
            <a:pPr marL="342900" indent="-342900">
              <a:lnSpc>
                <a:spcPct val="100000"/>
              </a:lnSpc>
              <a:buSzPct val="25000"/>
              <a:buFont typeface="Wingdings" charset="2"/>
              <a:buChar char="u"/>
            </a:pPr>
            <a:r>
              <a:rPr lang="en-US" sz="1600" b="1" i="1" dirty="0"/>
              <a:t>mysql-utf8</a:t>
            </a:r>
            <a:r>
              <a:rPr lang="en-US" sz="1600" dirty="0"/>
              <a:t>: this dialect is used if needed to create JCR tables with </a:t>
            </a:r>
            <a:r>
              <a:rPr lang="en-US" sz="1600" dirty="0" err="1"/>
              <a:t>InnoDB</a:t>
            </a:r>
            <a:r>
              <a:rPr lang="en-US" sz="1600" dirty="0"/>
              <a:t> engine with UTF-8 encoding support</a:t>
            </a:r>
          </a:p>
          <a:p>
            <a:pPr marL="342900" indent="-342900">
              <a:lnSpc>
                <a:spcPct val="100000"/>
              </a:lnSpc>
              <a:buSzPct val="25000"/>
              <a:buFont typeface="Wingdings" charset="2"/>
              <a:buChar char="u"/>
            </a:pPr>
            <a:r>
              <a:rPr lang="en-US" sz="1600" b="1" i="1" dirty="0" err="1"/>
              <a:t>mysql-myisam</a:t>
            </a:r>
            <a:r>
              <a:rPr lang="en-US" sz="1600" dirty="0"/>
              <a:t>: this dialect is used if needed to create JCR tables with </a:t>
            </a:r>
            <a:r>
              <a:rPr lang="en-US" sz="1600" dirty="0" err="1"/>
              <a:t>MyISAM</a:t>
            </a:r>
            <a:r>
              <a:rPr lang="en-US" sz="1600" dirty="0"/>
              <a:t> engine</a:t>
            </a:r>
          </a:p>
          <a:p>
            <a:pPr marL="342900" indent="-342900">
              <a:lnSpc>
                <a:spcPct val="100000"/>
              </a:lnSpc>
              <a:buSzPct val="25000"/>
              <a:buFont typeface="Wingdings" charset="2"/>
              <a:buChar char="u"/>
            </a:pPr>
            <a:r>
              <a:rPr lang="en-US" sz="1600" b="1" i="1" dirty="0"/>
              <a:t>mysql-myisam-utf8</a:t>
            </a:r>
            <a:r>
              <a:rPr lang="en-US" sz="1600" dirty="0"/>
              <a:t>: this dialect is used if needed to create JCR tables with </a:t>
            </a:r>
            <a:r>
              <a:rPr lang="en-US" sz="1600" dirty="0" err="1"/>
              <a:t>MyISAM</a:t>
            </a:r>
            <a:r>
              <a:rPr lang="en-US" sz="1600" dirty="0"/>
              <a:t> engine with UTF-8 encoding support</a:t>
            </a:r>
          </a:p>
          <a:p>
            <a:pPr marL="342900" indent="-342900">
              <a:lnSpc>
                <a:spcPct val="100000"/>
              </a:lnSpc>
              <a:buSzPct val="25000"/>
              <a:buFont typeface="Wingdings" charset="2"/>
              <a:buChar char="u"/>
            </a:pPr>
            <a:r>
              <a:rPr lang="en-US" sz="1600" b="1" i="1" dirty="0" err="1"/>
              <a:t>mysql-ndb</a:t>
            </a:r>
            <a:r>
              <a:rPr lang="en-US" sz="1600" dirty="0"/>
              <a:t>: this dialect is used if needed to create JCR tables with NDB engine (</a:t>
            </a:r>
            <a:r>
              <a:rPr lang="en-US" sz="1600" dirty="0" err="1"/>
              <a:t>mysql</a:t>
            </a:r>
            <a:r>
              <a:rPr lang="en-US" sz="1600" dirty="0"/>
              <a:t> cluster)</a:t>
            </a:r>
          </a:p>
          <a:p>
            <a:pPr marL="342900" indent="-342900">
              <a:lnSpc>
                <a:spcPct val="100000"/>
              </a:lnSpc>
              <a:buSzPct val="25000"/>
              <a:buFont typeface="Wingdings" charset="2"/>
              <a:buChar char="u"/>
            </a:pPr>
            <a:r>
              <a:rPr lang="en-US" sz="1600" b="1" i="1" dirty="0"/>
              <a:t>mysql-ndb-utf8</a:t>
            </a:r>
            <a:r>
              <a:rPr lang="en-US" sz="1600" dirty="0"/>
              <a:t>: this dialect is used if needed to create JCR tables with NDB engine (</a:t>
            </a:r>
            <a:r>
              <a:rPr lang="en-US" sz="1600" dirty="0" err="1"/>
              <a:t>mysql</a:t>
            </a:r>
            <a:r>
              <a:rPr lang="en-US" sz="1600" dirty="0"/>
              <a:t> cluster) with UTF-8 encoding support</a:t>
            </a:r>
          </a:p>
          <a:p>
            <a:pPr marL="342900" indent="-342900">
              <a:lnSpc>
                <a:spcPct val="100000"/>
              </a:lnSpc>
              <a:buSzPct val="25000"/>
              <a:buFont typeface="Wingdings" charset="2"/>
              <a:buChar char="u"/>
            </a:pPr>
            <a:endParaRPr lang="en-US" sz="2000" dirty="0" smtClean="0"/>
          </a:p>
          <a:p>
            <a:pPr marL="342900" indent="-342900">
              <a:lnSpc>
                <a:spcPct val="100000"/>
              </a:lnSpc>
              <a:buSzPct val="25000"/>
              <a:buFont typeface="Wingdings" charset="2"/>
              <a:buChar char="u"/>
            </a:pPr>
            <a:endParaRPr lang="en-US" sz="2200" dirty="0"/>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4743620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err="1" smtClean="0"/>
              <a:t>Special</a:t>
            </a:r>
            <a:r>
              <a:rPr lang="fr-FR" sz="2400" b="1" dirty="0" smtClean="0"/>
              <a:t> DB Configuration</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2200" b="1" i="1" dirty="0" err="1" smtClean="0"/>
              <a:t>pgsql</a:t>
            </a:r>
            <a:r>
              <a:rPr lang="en-US" sz="2200" b="1" i="1" dirty="0" smtClean="0"/>
              <a:t>: </a:t>
            </a:r>
          </a:p>
          <a:p>
            <a:pPr marL="800100" lvl="1" indent="-342900">
              <a:buSzPct val="25000"/>
              <a:buFont typeface="Wingdings" charset="2"/>
              <a:buChar char="u"/>
            </a:pPr>
            <a:r>
              <a:rPr lang="en-US" sz="2200" dirty="0" smtClean="0"/>
              <a:t>If for a version prior to 9.1, the parameter </a:t>
            </a:r>
            <a:r>
              <a:rPr lang="fr-FR" sz="2200" dirty="0" err="1" smtClean="0"/>
              <a:t>standard_conforming_strings</a:t>
            </a:r>
            <a:r>
              <a:rPr lang="fr-FR" sz="2200" dirty="0" smtClean="0"/>
              <a:t> </a:t>
            </a:r>
            <a:r>
              <a:rPr lang="fr-FR" sz="2200" dirty="0" err="1" smtClean="0"/>
              <a:t>is</a:t>
            </a:r>
            <a:r>
              <a:rPr lang="fr-FR" sz="2200" dirty="0" smtClean="0"/>
              <a:t> </a:t>
            </a:r>
            <a:r>
              <a:rPr lang="fr-FR" sz="2200" dirty="0" err="1" smtClean="0"/>
              <a:t>enabled</a:t>
            </a:r>
            <a:r>
              <a:rPr lang="fr-FR" sz="2200" dirty="0" smtClean="0"/>
              <a:t>, </a:t>
            </a:r>
            <a:r>
              <a:rPr lang="fr-FR" sz="2200" dirty="0" err="1" smtClean="0"/>
              <a:t>you</a:t>
            </a:r>
            <a:r>
              <a:rPr lang="fr-FR" sz="2200" dirty="0" smtClean="0"/>
              <a:t> </a:t>
            </a:r>
            <a:r>
              <a:rPr lang="fr-FR" sz="2200" dirty="0" err="1" smtClean="0"/>
              <a:t>need</a:t>
            </a:r>
            <a:r>
              <a:rPr lang="fr-FR" sz="2200" dirty="0" smtClean="0"/>
              <a:t> to use </a:t>
            </a:r>
            <a:r>
              <a:rPr lang="en-US" sz="2200" dirty="0" smtClean="0"/>
              <a:t>"</a:t>
            </a:r>
            <a:r>
              <a:rPr lang="en-US" sz="2200" dirty="0" err="1"/>
              <a:t>pgsql-</a:t>
            </a:r>
            <a:r>
              <a:rPr lang="en-US" sz="2200" dirty="0" err="1" smtClean="0"/>
              <a:t>scs</a:t>
            </a:r>
            <a:r>
              <a:rPr lang="en-US" sz="2200" dirty="0" smtClean="0"/>
              <a:t>” as dialect.</a:t>
            </a:r>
          </a:p>
          <a:p>
            <a:pPr marL="800100" lvl="1" indent="-342900">
              <a:buSzPct val="25000"/>
              <a:buFont typeface="Wingdings" charset="2"/>
              <a:buChar char="u"/>
            </a:pPr>
            <a:r>
              <a:rPr lang="en-US" sz="2200" dirty="0" smtClean="0"/>
              <a:t>When using the </a:t>
            </a:r>
            <a:r>
              <a:rPr lang="en-US" sz="2200" dirty="0"/>
              <a:t>RDBMS </a:t>
            </a:r>
            <a:r>
              <a:rPr lang="en-US" sz="2200" dirty="0" err="1" smtClean="0"/>
              <a:t>reindexing</a:t>
            </a:r>
            <a:r>
              <a:rPr lang="en-US" sz="2200" dirty="0" smtClean="0"/>
              <a:t>, you </a:t>
            </a:r>
            <a:r>
              <a:rPr lang="en-US" sz="2200" dirty="0"/>
              <a:t>need to set "</a:t>
            </a:r>
            <a:r>
              <a:rPr lang="en-US" sz="2200" dirty="0" err="1"/>
              <a:t>enable_seqscan</a:t>
            </a:r>
            <a:r>
              <a:rPr lang="en-US" sz="2200" dirty="0"/>
              <a:t>" to "off" or "</a:t>
            </a:r>
            <a:r>
              <a:rPr lang="en-US" sz="2200" dirty="0" err="1"/>
              <a:t>default_statistics_target</a:t>
            </a:r>
            <a:r>
              <a:rPr lang="en-US" sz="2200" dirty="0"/>
              <a:t>" </a:t>
            </a:r>
            <a:r>
              <a:rPr lang="en-US" sz="2200" dirty="0" smtClean="0"/>
              <a:t>to at </a:t>
            </a:r>
            <a:r>
              <a:rPr lang="en-US" sz="2200" dirty="0"/>
              <a:t>least "</a:t>
            </a:r>
            <a:r>
              <a:rPr lang="en-US" sz="2200" dirty="0" smtClean="0"/>
              <a:t>50”</a:t>
            </a:r>
          </a:p>
          <a:p>
            <a:pPr marL="800100" lvl="1" indent="-342900">
              <a:buSzPct val="25000"/>
              <a:buFont typeface="Wingdings" charset="2"/>
              <a:buChar char="u"/>
            </a:pPr>
            <a:endParaRPr lang="en-US" sz="2200" dirty="0" smtClean="0"/>
          </a:p>
          <a:p>
            <a:pPr marL="342900" indent="-342900">
              <a:lnSpc>
                <a:spcPct val="100000"/>
              </a:lnSpc>
              <a:buSzPct val="25000"/>
              <a:buFont typeface="Wingdings" charset="2"/>
              <a:buChar char="u"/>
            </a:pPr>
            <a:r>
              <a:rPr lang="fr-FR" sz="2200" b="1" dirty="0" smtClean="0"/>
              <a:t>d</a:t>
            </a:r>
            <a:r>
              <a:rPr lang="en-US" sz="2200" b="1" dirty="0" smtClean="0"/>
              <a:t>b2</a:t>
            </a:r>
            <a:r>
              <a:rPr lang="en-US" sz="2200" dirty="0" smtClean="0"/>
              <a:t>: If you don’t want to enable the LIMIT/OFFSET clauses, you can still use "</a:t>
            </a:r>
            <a:r>
              <a:rPr lang="en-US" sz="2200" dirty="0"/>
              <a:t>db2-</a:t>
            </a:r>
            <a:r>
              <a:rPr lang="en-US" sz="2200" dirty="0" smtClean="0"/>
              <a:t>mys” as dialect however please note that the indexing is 120 times slower.</a:t>
            </a:r>
            <a:endParaRPr lang="cs-CZ" sz="22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7113645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19</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da-DK" sz="4800" dirty="0" err="1">
                <a:solidFill>
                  <a:srgbClr val="FFFFFF"/>
                </a:solidFill>
                <a:ea typeface="MS Gothic"/>
              </a:rPr>
              <a:t>Understanding</a:t>
            </a:r>
            <a:r>
              <a:rPr lang="da-DK" sz="4800" dirty="0">
                <a:solidFill>
                  <a:srgbClr val="FFFFFF"/>
                </a:solidFill>
                <a:ea typeface="MS Gothic"/>
              </a:rPr>
              <a:t> JCR logs</a:t>
            </a:r>
            <a:endParaRPr dirty="0"/>
          </a:p>
        </p:txBody>
      </p:sp>
    </p:spTree>
    <p:extLst>
      <p:ext uri="{BB962C8B-B14F-4D97-AF65-F5344CB8AC3E}">
        <p14:creationId xmlns:p14="http://schemas.microsoft.com/office/powerpoint/2010/main" val="7256424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fr-FR" sz="4800" dirty="0" smtClean="0">
                <a:solidFill>
                  <a:srgbClr val="FFFFFF"/>
                </a:solidFill>
                <a:latin typeface="Arial"/>
                <a:ea typeface="MS Gothic"/>
              </a:rPr>
              <a:t>Table of Contents</a:t>
            </a:r>
            <a:endParaRPr dirty="0"/>
          </a:p>
        </p:txBody>
      </p:sp>
    </p:spTree>
    <p:extLst>
      <p:ext uri="{BB962C8B-B14F-4D97-AF65-F5344CB8AC3E}">
        <p14:creationId xmlns:p14="http://schemas.microsoft.com/office/powerpoint/2010/main" val="34776492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da-DK" sz="3500" dirty="0" err="1" smtClean="0">
                <a:solidFill>
                  <a:srgbClr val="FFA300"/>
                </a:solidFill>
                <a:ea typeface="MS Gothic"/>
              </a:rPr>
              <a:t>Understanding</a:t>
            </a:r>
            <a:r>
              <a:rPr lang="da-DK" sz="3500" dirty="0" smtClean="0">
                <a:solidFill>
                  <a:srgbClr val="FFA300"/>
                </a:solidFill>
                <a:ea typeface="MS Gothic"/>
              </a:rPr>
              <a:t> </a:t>
            </a:r>
            <a:r>
              <a:rPr lang="da-DK" sz="3500" dirty="0">
                <a:solidFill>
                  <a:srgbClr val="FFA300"/>
                </a:solidFill>
                <a:ea typeface="MS Gothic"/>
              </a:rPr>
              <a:t>JCR logs</a:t>
            </a:r>
            <a:endParaRPr dirty="0"/>
          </a:p>
        </p:txBody>
      </p:sp>
      <p:sp>
        <p:nvSpPr>
          <p:cNvPr id="241" name="TextShape 2"/>
          <p:cNvSpPr txBox="1"/>
          <p:nvPr/>
        </p:nvSpPr>
        <p:spPr>
          <a:xfrm>
            <a:off x="507960" y="755819"/>
            <a:ext cx="10179000" cy="5910981"/>
          </a:xfrm>
          <a:prstGeom prst="rect">
            <a:avLst/>
          </a:prstGeom>
        </p:spPr>
        <p:txBody>
          <a:bodyPr lIns="0" tIns="0" rIns="41760" bIns="0"/>
          <a:lstStyle/>
          <a:p>
            <a:pPr>
              <a:lnSpc>
                <a:spcPct val="100000"/>
              </a:lnSpc>
              <a:buSzPct val="25000"/>
            </a:pPr>
            <a:endParaRPr lang="en-US" b="1" dirty="0"/>
          </a:p>
          <a:p>
            <a:pPr marL="342900" indent="-342900">
              <a:lnSpc>
                <a:spcPct val="100000"/>
              </a:lnSpc>
              <a:buSzPct val="25000"/>
              <a:buFont typeface="Wingdings" charset="2"/>
              <a:buChar char="u"/>
            </a:pPr>
            <a:r>
              <a:rPr lang="en-US" b="1" i="1" dirty="0" smtClean="0"/>
              <a:t>The info message about the </a:t>
            </a:r>
            <a:r>
              <a:rPr lang="en-US" b="1" i="1" dirty="0" err="1" smtClean="0"/>
              <a:t>JDBCWorkspaceDataContainer</a:t>
            </a:r>
            <a:r>
              <a:rPr lang="en-US" b="1" i="1" dirty="0" smtClean="0"/>
              <a:t>: </a:t>
            </a:r>
            <a:r>
              <a:rPr lang="en-US" dirty="0" smtClean="0"/>
              <a:t>It reminds you important parameters such as the data source name, the dialect (set or detected), the </a:t>
            </a:r>
            <a:r>
              <a:rPr lang="en-US" dirty="0" err="1" smtClean="0"/>
              <a:t>db</a:t>
            </a:r>
            <a:r>
              <a:rPr lang="en-US" dirty="0" smtClean="0"/>
              <a:t> structure type, the max buffer size, the swap directory, the batch size and the value storage. Example: </a:t>
            </a:r>
            <a:r>
              <a:rPr lang="en-US" sz="1400" dirty="0" err="1" smtClean="0">
                <a:latin typeface="Monaco"/>
                <a:cs typeface="Monaco"/>
              </a:rPr>
              <a:t>JDBCWorkspaceDataContainer</a:t>
            </a:r>
            <a:r>
              <a:rPr lang="en-US" sz="1400" dirty="0" smtClean="0">
                <a:latin typeface="Monaco"/>
                <a:cs typeface="Monaco"/>
              </a:rPr>
              <a:t>: </a:t>
            </a:r>
            <a:r>
              <a:rPr lang="en-US" sz="1400" dirty="0" err="1" smtClean="0">
                <a:latin typeface="Monaco"/>
                <a:cs typeface="Monaco"/>
              </a:rPr>
              <a:t>dialect:HSQLDB</a:t>
            </a:r>
            <a:r>
              <a:rPr lang="en-US" sz="1400" dirty="0" smtClean="0">
                <a:latin typeface="Monaco"/>
                <a:cs typeface="Monaco"/>
              </a:rPr>
              <a:t>, </a:t>
            </a:r>
            <a:r>
              <a:rPr lang="en-US" sz="1400" dirty="0" err="1" smtClean="0">
                <a:latin typeface="Monaco"/>
                <a:cs typeface="Monaco"/>
              </a:rPr>
              <a:t>source-name:jdbcjcr</a:t>
            </a:r>
            <a:r>
              <a:rPr lang="en-US" sz="1400" dirty="0" smtClean="0">
                <a:latin typeface="Monaco"/>
                <a:cs typeface="Monaco"/>
              </a:rPr>
              <a:t>, </a:t>
            </a:r>
            <a:r>
              <a:rPr lang="en-US" sz="1400" dirty="0" err="1" smtClean="0">
                <a:latin typeface="Monaco"/>
                <a:cs typeface="Monaco"/>
              </a:rPr>
              <a:t>db-structure-type:isolated</a:t>
            </a:r>
            <a:r>
              <a:rPr lang="en-US" sz="1400" dirty="0" smtClean="0">
                <a:latin typeface="Monaco"/>
                <a:cs typeface="Monaco"/>
              </a:rPr>
              <a:t>, max-buffer-size:200k, </a:t>
            </a:r>
            <a:r>
              <a:rPr lang="en-US" sz="1400" dirty="0" err="1" smtClean="0">
                <a:latin typeface="Monaco"/>
                <a:cs typeface="Monaco"/>
              </a:rPr>
              <a:t>swap-directory:target</a:t>
            </a:r>
            <a:r>
              <a:rPr lang="en-US" sz="1400" dirty="0" smtClean="0">
                <a:latin typeface="Monaco"/>
                <a:cs typeface="Monaco"/>
              </a:rPr>
              <a:t>/temp/swap/ws1, batch-size:-1, value storage provider: [org.exoplatform.services.jcr.impl.storage.value.fs.TreeFileValueStorage@4e07e80a]</a:t>
            </a:r>
            <a:endParaRPr lang="en-US" sz="2200" dirty="0" smtClean="0"/>
          </a:p>
          <a:p>
            <a:pPr marL="342900" indent="-342900">
              <a:lnSpc>
                <a:spcPct val="100000"/>
              </a:lnSpc>
              <a:buSzPct val="25000"/>
              <a:buFont typeface="Wingdings" charset="2"/>
              <a:buChar char="u"/>
            </a:pPr>
            <a:r>
              <a:rPr lang="en-US" b="1" i="1" dirty="0" smtClean="0"/>
              <a:t>The warning message about a bad isolation level:</a:t>
            </a:r>
            <a:r>
              <a:rPr lang="en-US" dirty="0" smtClean="0"/>
              <a:t> </a:t>
            </a:r>
            <a:r>
              <a:rPr lang="en-US" sz="1400" dirty="0" smtClean="0">
                <a:latin typeface="Monaco"/>
                <a:cs typeface="Monaco"/>
              </a:rPr>
              <a:t>Wrong default isolation level, please set the default isolation level to READ_COMMITTED or higher. Other default isolation levels are not supported</a:t>
            </a:r>
            <a:endParaRPr lang="en-US" sz="2200" dirty="0" smtClean="0"/>
          </a:p>
          <a:p>
            <a:pPr marL="342900" indent="-342900">
              <a:lnSpc>
                <a:spcPct val="100000"/>
              </a:lnSpc>
              <a:buSzPct val="25000"/>
              <a:buFont typeface="Wingdings" charset="2"/>
              <a:buChar char="u"/>
            </a:pPr>
            <a:r>
              <a:rPr lang="en-US" b="1" i="1" dirty="0" smtClean="0"/>
              <a:t>The info message about the indexer mode:</a:t>
            </a:r>
            <a:r>
              <a:rPr lang="en-US" dirty="0" smtClean="0"/>
              <a:t> This message is mostly important in cluster mode when we use the shared mode, we expect to have only one node in READ_WRITE mode, the rest must be in READ_ONLY. </a:t>
            </a:r>
            <a:r>
              <a:rPr lang="en-US" sz="1400" dirty="0" err="1" smtClean="0">
                <a:latin typeface="Monaco"/>
                <a:cs typeface="Monaco"/>
              </a:rPr>
              <a:t>IndexerIoModeHandler</a:t>
            </a:r>
            <a:r>
              <a:rPr lang="en-US" sz="1400" dirty="0" smtClean="0">
                <a:latin typeface="Monaco"/>
                <a:cs typeface="Monaco"/>
              </a:rPr>
              <a:t>: Indexer </a:t>
            </a:r>
            <a:r>
              <a:rPr lang="en-US" sz="1400" dirty="0" err="1" smtClean="0">
                <a:latin typeface="Monaco"/>
                <a:cs typeface="Monaco"/>
              </a:rPr>
              <a:t>io</a:t>
            </a:r>
            <a:r>
              <a:rPr lang="en-US" sz="1400" dirty="0" smtClean="0">
                <a:latin typeface="Monaco"/>
                <a:cs typeface="Monaco"/>
              </a:rPr>
              <a:t> mode=READ_WRITE</a:t>
            </a:r>
            <a:endParaRPr lang="en-US" sz="1400" b="1" i="1" dirty="0" smtClean="0">
              <a:latin typeface="Monaco"/>
              <a:cs typeface="Monaco"/>
            </a:endParaRPr>
          </a:p>
          <a:p>
            <a:pPr marL="342900" indent="-342900">
              <a:buSzPct val="25000"/>
              <a:buFont typeface="Wingdings" charset="2"/>
              <a:buChar char="u"/>
            </a:pPr>
            <a:r>
              <a:rPr lang="en-US" b="1" i="1" dirty="0" smtClean="0"/>
              <a:t>The message related to an aborted Transaction: </a:t>
            </a:r>
            <a:r>
              <a:rPr lang="en-US" dirty="0"/>
              <a:t>In case of a long </a:t>
            </a:r>
            <a:r>
              <a:rPr lang="en-US" dirty="0" err="1"/>
              <a:t>tx</a:t>
            </a:r>
            <a:r>
              <a:rPr lang="en-US" dirty="0"/>
              <a:t> that exceeds the </a:t>
            </a:r>
            <a:r>
              <a:rPr lang="en-US" dirty="0" err="1"/>
              <a:t>tx</a:t>
            </a:r>
            <a:r>
              <a:rPr lang="en-US" dirty="0"/>
              <a:t> timeout defined in common-</a:t>
            </a:r>
            <a:r>
              <a:rPr lang="en-US" dirty="0" err="1" smtClean="0"/>
              <a:t>configuration.xml</a:t>
            </a:r>
            <a:r>
              <a:rPr lang="en-US" dirty="0" smtClean="0"/>
              <a:t>.</a:t>
            </a:r>
            <a:r>
              <a:rPr lang="en-US" sz="1400" dirty="0" smtClean="0"/>
              <a:t> </a:t>
            </a:r>
            <a:r>
              <a:rPr lang="en-US" sz="1400" dirty="0" smtClean="0">
                <a:latin typeface="Monaco"/>
                <a:cs typeface="Monaco"/>
              </a:rPr>
              <a:t>Could not save the changes: Transaction </a:t>
            </a:r>
            <a:r>
              <a:rPr lang="en-US" sz="1400" dirty="0" err="1" smtClean="0">
                <a:latin typeface="Monaco"/>
                <a:cs typeface="Monaco"/>
              </a:rPr>
              <a:t>TransactionImple</a:t>
            </a:r>
            <a:r>
              <a:rPr lang="en-US" sz="1400" dirty="0" smtClean="0">
                <a:latin typeface="Monaco"/>
                <a:cs typeface="Monaco"/>
              </a:rPr>
              <a:t> &lt; ac , </a:t>
            </a:r>
            <a:r>
              <a:rPr lang="en-US" sz="1400" dirty="0" err="1" smtClean="0">
                <a:latin typeface="Monaco"/>
                <a:cs typeface="Monaco"/>
              </a:rPr>
              <a:t>BasicAction</a:t>
            </a:r>
            <a:r>
              <a:rPr lang="en-US" sz="1400" dirty="0" smtClean="0">
                <a:latin typeface="Monaco"/>
                <a:cs typeface="Monaco"/>
              </a:rPr>
              <a:t>: ac0a087:d875:5114d09f:b4081 status: </a:t>
            </a:r>
            <a:r>
              <a:rPr lang="en-US" sz="1400" dirty="0" err="1" smtClean="0">
                <a:latin typeface="Monaco"/>
                <a:cs typeface="Monaco"/>
              </a:rPr>
              <a:t>ActionStatus.ABORTED</a:t>
            </a:r>
            <a:r>
              <a:rPr lang="en-US" sz="1400" dirty="0" smtClean="0">
                <a:latin typeface="Monaco"/>
                <a:cs typeface="Monaco"/>
              </a:rPr>
              <a:t> &gt; is not in a valid state to be invoking cache operations on.</a:t>
            </a:r>
          </a:p>
          <a:p>
            <a:pPr marL="342900" indent="-342900">
              <a:buSzPct val="25000"/>
              <a:buFont typeface="Wingdings" charset="2"/>
              <a:buChar char="u"/>
            </a:pPr>
            <a:r>
              <a:rPr lang="en-US" b="1" i="1" dirty="0" smtClean="0">
                <a:solidFill>
                  <a:srgbClr val="333333"/>
                </a:solidFill>
                <a:ea typeface="MS Gothic"/>
              </a:rPr>
              <a:t>The J</a:t>
            </a:r>
            <a:r>
              <a:rPr lang="fr-FR" b="1" i="1" dirty="0" smtClean="0">
                <a:solidFill>
                  <a:srgbClr val="333333"/>
                </a:solidFill>
                <a:ea typeface="MS Gothic"/>
              </a:rPr>
              <a:t>G</a:t>
            </a:r>
            <a:r>
              <a:rPr lang="en-US" b="1" i="1" dirty="0" err="1" smtClean="0">
                <a:solidFill>
                  <a:srgbClr val="333333"/>
                </a:solidFill>
                <a:ea typeface="MS Gothic"/>
              </a:rPr>
              <a:t>roups</a:t>
            </a:r>
            <a:r>
              <a:rPr lang="en-US" b="1" i="1" dirty="0" smtClean="0">
                <a:solidFill>
                  <a:srgbClr val="333333"/>
                </a:solidFill>
                <a:ea typeface="MS Gothic"/>
              </a:rPr>
              <a:t> membership view:</a:t>
            </a:r>
            <a:r>
              <a:rPr lang="en-US" dirty="0" smtClean="0">
                <a:solidFill>
                  <a:srgbClr val="333333"/>
                </a:solidFill>
                <a:ea typeface="MS Gothic"/>
              </a:rPr>
              <a:t> In cluster environment, it is important to check the member view to ensure that the nodes see each other.</a:t>
            </a:r>
          </a:p>
          <a:p>
            <a:pPr marL="342900" indent="-342900">
              <a:buSzPct val="25000"/>
              <a:buFont typeface="Wingdings" charset="2"/>
              <a:buChar char="u"/>
            </a:pPr>
            <a:r>
              <a:rPr lang="en-US" sz="1400" b="1" i="1" dirty="0">
                <a:solidFill>
                  <a:srgbClr val="333333"/>
                </a:solidFill>
                <a:latin typeface="Monaco"/>
                <a:ea typeface="MS Gothic"/>
                <a:cs typeface="Monaco"/>
              </a:rPr>
              <a:t>GMS: address is 192.168.0.6:49964</a:t>
            </a:r>
          </a:p>
          <a:p>
            <a:pPr marL="342900" indent="-342900">
              <a:buSzPct val="25000"/>
              <a:buFont typeface="Wingdings" charset="2"/>
              <a:buChar char="u"/>
            </a:pPr>
            <a:r>
              <a:rPr lang="en-US" sz="1400" b="1" i="1" dirty="0">
                <a:solidFill>
                  <a:srgbClr val="333333"/>
                </a:solidFill>
                <a:latin typeface="Monaco"/>
                <a:ea typeface="MS Gothic"/>
                <a:cs typeface="Monaco"/>
              </a:rPr>
              <a:t>-------------------------------------------------------</a:t>
            </a:r>
          </a:p>
          <a:p>
            <a:pPr marL="342900" indent="-342900">
              <a:buSzPct val="25000"/>
              <a:buFont typeface="Wingdings" charset="2"/>
              <a:buChar char="u"/>
            </a:pPr>
            <a:r>
              <a:rPr lang="en-US" sz="1400" b="1" i="1" dirty="0">
                <a:solidFill>
                  <a:srgbClr val="333333"/>
                </a:solidFill>
                <a:latin typeface="Monaco"/>
                <a:ea typeface="MS Gothic"/>
                <a:cs typeface="Monaco"/>
              </a:rPr>
              <a:t>** view: [192.168.0.6:49963|1] [192.168.0.6:49963, 192.168.0.6:49964]</a:t>
            </a:r>
            <a:endParaRPr lang="en-US" sz="1400" b="1" i="1" dirty="0" smtClean="0">
              <a:solidFill>
                <a:srgbClr val="333333"/>
              </a:solidFill>
              <a:latin typeface="Monaco"/>
              <a:ea typeface="MS Gothic"/>
              <a:cs typeface="Monaco"/>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17716735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21</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a:solidFill>
                  <a:srgbClr val="FFFFFF"/>
                </a:solidFill>
                <a:ea typeface="MS Gothic"/>
              </a:rPr>
              <a:t>Checking and ensuring data consistency</a:t>
            </a:r>
            <a:endParaRPr dirty="0"/>
          </a:p>
        </p:txBody>
      </p:sp>
    </p:spTree>
    <p:extLst>
      <p:ext uri="{BB962C8B-B14F-4D97-AF65-F5344CB8AC3E}">
        <p14:creationId xmlns:p14="http://schemas.microsoft.com/office/powerpoint/2010/main" val="42029239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Checking and ensuring data consistency</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check and </a:t>
            </a:r>
            <a:r>
              <a:rPr lang="fr-FR" sz="2400" b="1" dirty="0" err="1" smtClean="0"/>
              <a:t>repair</a:t>
            </a:r>
            <a:r>
              <a:rPr lang="fr-FR" sz="2400" b="1" dirty="0" smtClean="0"/>
              <a:t> </a:t>
            </a:r>
            <a:r>
              <a:rPr lang="fr-FR" sz="2400" b="1" dirty="0" err="1" smtClean="0"/>
              <a:t>methods</a:t>
            </a:r>
            <a:r>
              <a:rPr lang="fr-FR" sz="2400" b="1" dirty="0" smtClean="0"/>
              <a:t> are </a:t>
            </a:r>
            <a:r>
              <a:rPr lang="fr-FR" sz="2400" b="1" dirty="0" err="1" smtClean="0"/>
              <a:t>available</a:t>
            </a:r>
            <a:r>
              <a:rPr lang="fr-FR" sz="2400" b="1" dirty="0" smtClean="0"/>
              <a:t> </a:t>
            </a:r>
            <a:r>
              <a:rPr lang="fr-FR" sz="2400" b="1" dirty="0" err="1" smtClean="0"/>
              <a:t>from</a:t>
            </a:r>
            <a:r>
              <a:rPr lang="fr-FR" sz="2400" b="1" dirty="0" smtClean="0"/>
              <a:t> </a:t>
            </a:r>
            <a:r>
              <a:rPr lang="de-DE" sz="2400" b="1" dirty="0" err="1"/>
              <a:t>RepositoryCheckController</a:t>
            </a:r>
            <a:r>
              <a:rPr lang="de-DE" sz="2400" b="1" dirty="0"/>
              <a:t> </a:t>
            </a:r>
            <a:r>
              <a:rPr lang="de-DE" sz="2400" b="1" dirty="0" err="1"/>
              <a:t>MBean</a:t>
            </a:r>
            <a:r>
              <a:rPr lang="fr-FR" sz="2400" b="1" dirty="0" smtClean="0"/>
              <a:t>:</a:t>
            </a:r>
          </a:p>
          <a:p>
            <a:pPr>
              <a:lnSpc>
                <a:spcPct val="100000"/>
              </a:lnSpc>
              <a:buSzPct val="25000"/>
            </a:pPr>
            <a:endParaRPr lang="fr-FR" sz="2400" b="1" dirty="0" smtClean="0"/>
          </a:p>
          <a:p>
            <a:pPr marL="342900" indent="-342900">
              <a:lnSpc>
                <a:spcPct val="100000"/>
              </a:lnSpc>
              <a:buSzPct val="25000"/>
              <a:buFont typeface="Wingdings" charset="2"/>
              <a:buChar char="u"/>
            </a:pPr>
            <a:r>
              <a:rPr lang="en-US" sz="2400" b="1" dirty="0" err="1" smtClean="0"/>
              <a:t>checkAll</a:t>
            </a:r>
            <a:r>
              <a:rPr lang="en-US" sz="2400" b="1" dirty="0" smtClean="0"/>
              <a:t>(): </a:t>
            </a:r>
            <a:r>
              <a:rPr lang="en-US" sz="2400" dirty="0" smtClean="0"/>
              <a:t>Inspect the full repository data (database, value storage and search index).</a:t>
            </a:r>
          </a:p>
          <a:p>
            <a:pPr marL="342900" indent="-342900">
              <a:lnSpc>
                <a:spcPct val="100000"/>
              </a:lnSpc>
              <a:buSzPct val="25000"/>
              <a:buFont typeface="Wingdings" charset="2"/>
              <a:buChar char="u"/>
            </a:pPr>
            <a:r>
              <a:rPr lang="en-US" sz="2400" b="1" dirty="0" err="1" smtClean="0"/>
              <a:t>checkDataBase</a:t>
            </a:r>
            <a:r>
              <a:rPr lang="en-US" sz="2400" b="1" dirty="0" smtClean="0"/>
              <a:t>(): </a:t>
            </a:r>
            <a:r>
              <a:rPr lang="en-US" sz="2400" dirty="0" smtClean="0"/>
              <a:t>Inspect only the DB.</a:t>
            </a:r>
          </a:p>
          <a:p>
            <a:pPr marL="342900" indent="-342900">
              <a:lnSpc>
                <a:spcPct val="100000"/>
              </a:lnSpc>
              <a:buSzPct val="25000"/>
              <a:buFont typeface="Wingdings" charset="2"/>
              <a:buChar char="u"/>
            </a:pPr>
            <a:r>
              <a:rPr lang="en-US" sz="2400" b="1" dirty="0" err="1" smtClean="0"/>
              <a:t>checkValueStorage</a:t>
            </a:r>
            <a:r>
              <a:rPr lang="en-US" sz="2400" b="1" dirty="0" smtClean="0"/>
              <a:t>(): </a:t>
            </a:r>
            <a:r>
              <a:rPr lang="en-US" sz="2400" dirty="0" smtClean="0"/>
              <a:t>Inspect only the </a:t>
            </a:r>
            <a:r>
              <a:rPr lang="en-US" sz="2400" dirty="0" err="1" smtClean="0"/>
              <a:t>ValueStorage</a:t>
            </a:r>
            <a:r>
              <a:rPr lang="en-US" sz="2400" dirty="0" smtClean="0"/>
              <a:t>.</a:t>
            </a:r>
          </a:p>
          <a:p>
            <a:pPr marL="342900" indent="-342900">
              <a:lnSpc>
                <a:spcPct val="100000"/>
              </a:lnSpc>
              <a:buSzPct val="25000"/>
              <a:buFont typeface="Wingdings" charset="2"/>
              <a:buChar char="u"/>
            </a:pPr>
            <a:r>
              <a:rPr lang="en-US" sz="2400" b="1" dirty="0" err="1" smtClean="0"/>
              <a:t>checkIndex</a:t>
            </a:r>
            <a:r>
              <a:rPr lang="en-US" sz="2400" b="1" dirty="0" smtClean="0"/>
              <a:t>(): </a:t>
            </a:r>
            <a:r>
              <a:rPr lang="en-US" sz="2400" dirty="0" smtClean="0"/>
              <a:t>Inspect only the </a:t>
            </a:r>
            <a:r>
              <a:rPr lang="en-US" sz="2400" dirty="0" err="1" smtClean="0"/>
              <a:t>SearchIndex</a:t>
            </a:r>
            <a:r>
              <a:rPr lang="en-US" sz="2400" dirty="0" smtClean="0"/>
              <a:t>.</a:t>
            </a:r>
          </a:p>
          <a:p>
            <a:pPr marL="342900" indent="-342900">
              <a:lnSpc>
                <a:spcPct val="100000"/>
              </a:lnSpc>
              <a:buSzPct val="25000"/>
              <a:buFont typeface="Wingdings" charset="2"/>
              <a:buChar char="u"/>
            </a:pPr>
            <a:r>
              <a:rPr lang="en-US" sz="2400" b="1" dirty="0" err="1" smtClean="0"/>
              <a:t>repairDataBase</a:t>
            </a:r>
            <a:r>
              <a:rPr lang="en-US" sz="2400" b="1" dirty="0" smtClean="0"/>
              <a:t>(): </a:t>
            </a:r>
            <a:r>
              <a:rPr lang="en-US" sz="2400" dirty="0" smtClean="0"/>
              <a:t>Repair DB inconsistencies declared above</a:t>
            </a:r>
          </a:p>
          <a:p>
            <a:pPr marL="342900" indent="-342900">
              <a:lnSpc>
                <a:spcPct val="100000"/>
              </a:lnSpc>
              <a:buSzPct val="25000"/>
              <a:buFont typeface="Wingdings" charset="2"/>
              <a:buChar char="u"/>
            </a:pPr>
            <a:r>
              <a:rPr lang="en-US" sz="2400" b="1" dirty="0" err="1" smtClean="0"/>
              <a:t>repairValueStorage</a:t>
            </a:r>
            <a:r>
              <a:rPr lang="en-US" sz="2400" b="1" dirty="0" smtClean="0"/>
              <a:t>(): </a:t>
            </a:r>
            <a:r>
              <a:rPr lang="en-US" sz="2400" dirty="0" smtClean="0"/>
              <a:t>Repair </a:t>
            </a:r>
            <a:r>
              <a:rPr lang="en-US" sz="2400" dirty="0" err="1" smtClean="0"/>
              <a:t>ValueStorage</a:t>
            </a:r>
            <a:r>
              <a:rPr lang="en-US" sz="2400" dirty="0" smtClean="0"/>
              <a:t> inconsistencies declared above</a:t>
            </a:r>
            <a:endParaRPr lang="fr-FR" sz="2400" dirty="0"/>
          </a:p>
        </p:txBody>
      </p:sp>
    </p:spTree>
    <p:extLst>
      <p:ext uri="{BB962C8B-B14F-4D97-AF65-F5344CB8AC3E}">
        <p14:creationId xmlns:p14="http://schemas.microsoft.com/office/powerpoint/2010/main" val="6036903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Checking and ensuring data consistency</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en-US" sz="2400" b="1" dirty="0" smtClean="0"/>
              <a:t>When you get at startup an error of type:</a:t>
            </a:r>
          </a:p>
          <a:p>
            <a:pPr>
              <a:lnSpc>
                <a:spcPct val="100000"/>
              </a:lnSpc>
              <a:buSzPct val="25000"/>
            </a:pPr>
            <a:endParaRPr lang="en-US" sz="2400" b="1" dirty="0" smtClean="0"/>
          </a:p>
          <a:p>
            <a:pPr>
              <a:lnSpc>
                <a:spcPct val="100000"/>
              </a:lnSpc>
              <a:buSzPct val="25000"/>
            </a:pPr>
            <a:r>
              <a:rPr lang="en-US" b="1" dirty="0" smtClean="0">
                <a:latin typeface="Monaco"/>
                <a:cs typeface="Monaco"/>
              </a:rPr>
              <a:t>org.exoplatform.services.jcr.impl.storage.JCRInvalidItemStateException: (delete) Property not found []:1[]sites content:1[]live:1[]intranet:1[]mynode:1[http://</a:t>
            </a:r>
            <a:r>
              <a:rPr lang="en-US" b="1" dirty="0" err="1" smtClean="0">
                <a:latin typeface="Monaco"/>
                <a:cs typeface="Monaco"/>
              </a:rPr>
              <a:t>www.jcp.org</a:t>
            </a:r>
            <a:r>
              <a:rPr lang="en-US" b="1" dirty="0" smtClean="0">
                <a:latin typeface="Monaco"/>
                <a:cs typeface="Monaco"/>
              </a:rPr>
              <a:t>/</a:t>
            </a:r>
            <a:r>
              <a:rPr lang="en-US" b="1" dirty="0" err="1" smtClean="0">
                <a:latin typeface="Monaco"/>
                <a:cs typeface="Monaco"/>
              </a:rPr>
              <a:t>jcr</a:t>
            </a:r>
            <a:r>
              <a:rPr lang="en-US" b="1" dirty="0" smtClean="0">
                <a:latin typeface="Monaco"/>
                <a:cs typeface="Monaco"/>
              </a:rPr>
              <a:t>/1.0]lockOwner:1 3d7261347f0000016950ec27a761f75d. Probably was deleted by another session</a:t>
            </a:r>
          </a:p>
          <a:p>
            <a:pPr>
              <a:lnSpc>
                <a:spcPct val="100000"/>
              </a:lnSpc>
              <a:buSzPct val="25000"/>
            </a:pPr>
            <a:endParaRPr lang="en-US" b="1" dirty="0" smtClean="0">
              <a:latin typeface="Monaco"/>
              <a:cs typeface="Monaco"/>
            </a:endParaRPr>
          </a:p>
          <a:p>
            <a:pPr>
              <a:lnSpc>
                <a:spcPct val="100000"/>
              </a:lnSpc>
              <a:buSzPct val="25000"/>
            </a:pPr>
            <a:r>
              <a:rPr lang="en-US" sz="2000" b="1" dirty="0" smtClean="0">
                <a:cs typeface="Monaco"/>
              </a:rPr>
              <a:t>You can get rid of this by adding the system parameter -</a:t>
            </a:r>
            <a:r>
              <a:rPr lang="en-US" sz="2000" b="1" dirty="0" err="1" smtClean="0">
                <a:cs typeface="Monaco"/>
              </a:rPr>
              <a:t>Dorg.exoplatform.jcr.locks.force.remove</a:t>
            </a:r>
            <a:r>
              <a:rPr lang="en-US" sz="2000" b="1" dirty="0" smtClean="0">
                <a:cs typeface="Monaco"/>
              </a:rPr>
              <a:t>=true to your launch command</a:t>
            </a:r>
          </a:p>
          <a:p>
            <a:pPr>
              <a:lnSpc>
                <a:spcPct val="100000"/>
              </a:lnSpc>
              <a:buSzPct val="25000"/>
            </a:pPr>
            <a:endParaRPr lang="en-US" sz="2000" b="1" dirty="0" smtClean="0">
              <a:cs typeface="Monaco"/>
            </a:endParaRPr>
          </a:p>
          <a:p>
            <a:pPr>
              <a:lnSpc>
                <a:spcPct val="100000"/>
              </a:lnSpc>
              <a:buSzPct val="25000"/>
            </a:pPr>
            <a:r>
              <a:rPr lang="en-US" sz="2000" b="1" dirty="0" smtClean="0">
                <a:cs typeface="Monaco"/>
              </a:rPr>
              <a:t>Main issue is the fact that the data is in 2 places (Lock Manager DB and JCR DB)</a:t>
            </a:r>
          </a:p>
          <a:p>
            <a:pPr>
              <a:lnSpc>
                <a:spcPct val="100000"/>
              </a:lnSpc>
              <a:buSzPct val="25000"/>
            </a:pPr>
            <a:endParaRPr lang="en-US" sz="2000" b="1" dirty="0">
              <a:cs typeface="Monaco"/>
            </a:endParaRPr>
          </a:p>
          <a:p>
            <a:pPr>
              <a:lnSpc>
                <a:spcPct val="100000"/>
              </a:lnSpc>
              <a:buSzPct val="25000"/>
            </a:pPr>
            <a:r>
              <a:rPr lang="en-US" sz="2000" b="1" dirty="0" smtClean="0">
                <a:cs typeface="Monaco"/>
              </a:rPr>
              <a:t>Known cause: import content with locked nodes</a:t>
            </a:r>
            <a:endParaRPr lang="en-US" sz="2000" dirty="0">
              <a:cs typeface="Monaco"/>
            </a:endParaRPr>
          </a:p>
        </p:txBody>
      </p:sp>
    </p:spTree>
    <p:extLst>
      <p:ext uri="{BB962C8B-B14F-4D97-AF65-F5344CB8AC3E}">
        <p14:creationId xmlns:p14="http://schemas.microsoft.com/office/powerpoint/2010/main" val="26516824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Checking and ensuring data consistency</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How to </a:t>
            </a:r>
            <a:r>
              <a:rPr lang="fr-FR" sz="2400" b="1" dirty="0" err="1" smtClean="0"/>
              <a:t>prevent</a:t>
            </a:r>
            <a:r>
              <a:rPr lang="fr-FR" sz="2400" b="1" dirty="0" smtClean="0"/>
              <a:t> </a:t>
            </a:r>
            <a:r>
              <a:rPr lang="fr-FR" sz="2400" b="1" dirty="0" err="1" smtClean="0"/>
              <a:t>inconsistency</a:t>
            </a:r>
            <a:r>
              <a:rPr lang="fr-FR" sz="2400" b="1" dirty="0" smtClean="0"/>
              <a:t> issues:</a:t>
            </a:r>
          </a:p>
          <a:p>
            <a:pPr>
              <a:lnSpc>
                <a:spcPct val="100000"/>
              </a:lnSpc>
              <a:buSzPct val="25000"/>
            </a:pPr>
            <a:endParaRPr lang="fr-FR" sz="2400" b="1" dirty="0"/>
          </a:p>
          <a:p>
            <a:pPr marL="342900" indent="-342900">
              <a:lnSpc>
                <a:spcPct val="100000"/>
              </a:lnSpc>
              <a:buSzPct val="25000"/>
              <a:buFont typeface="Wingdings" charset="2"/>
              <a:buChar char="u"/>
            </a:pPr>
            <a:r>
              <a:rPr lang="fr-FR" sz="2200" b="1" dirty="0" err="1" smtClean="0">
                <a:cs typeface="Monaco"/>
              </a:rPr>
              <a:t>Make</a:t>
            </a:r>
            <a:r>
              <a:rPr lang="fr-FR" sz="2200" b="1" dirty="0" smtClean="0">
                <a:cs typeface="Monaco"/>
              </a:rPr>
              <a:t> sure </a:t>
            </a:r>
            <a:r>
              <a:rPr lang="fr-FR" sz="2200" b="1" dirty="0" err="1" smtClean="0">
                <a:cs typeface="Monaco"/>
              </a:rPr>
              <a:t>that</a:t>
            </a:r>
            <a:r>
              <a:rPr lang="fr-FR" sz="2200" b="1" dirty="0" smtClean="0">
                <a:cs typeface="Monaco"/>
              </a:rPr>
              <a:t> </a:t>
            </a:r>
            <a:r>
              <a:rPr lang="fr-FR" sz="2200" b="1" dirty="0" err="1" smtClean="0">
                <a:cs typeface="Monaco"/>
              </a:rPr>
              <a:t>your</a:t>
            </a:r>
            <a:r>
              <a:rPr lang="fr-FR" sz="2200" b="1" dirty="0" smtClean="0">
                <a:cs typeface="Monaco"/>
              </a:rPr>
              <a:t> JCR </a:t>
            </a:r>
            <a:r>
              <a:rPr lang="fr-FR" sz="2200" b="1" dirty="0" err="1" smtClean="0">
                <a:cs typeface="Monaco"/>
              </a:rPr>
              <a:t>is</a:t>
            </a:r>
            <a:r>
              <a:rPr lang="fr-FR" sz="2200" b="1" dirty="0" smtClean="0">
                <a:cs typeface="Monaco"/>
              </a:rPr>
              <a:t> </a:t>
            </a:r>
            <a:r>
              <a:rPr lang="fr-FR" sz="2200" b="1" dirty="0" err="1" smtClean="0">
                <a:cs typeface="Monaco"/>
              </a:rPr>
              <a:t>properly</a:t>
            </a:r>
            <a:r>
              <a:rPr lang="fr-FR" sz="2200" b="1" dirty="0" smtClean="0">
                <a:cs typeface="Monaco"/>
              </a:rPr>
              <a:t> </a:t>
            </a:r>
            <a:r>
              <a:rPr lang="fr-FR" sz="2200" b="1" dirty="0" err="1" smtClean="0">
                <a:cs typeface="Monaco"/>
              </a:rPr>
              <a:t>configured</a:t>
            </a:r>
            <a:endParaRPr lang="fr-FR" sz="2200" b="1" dirty="0" smtClean="0">
              <a:cs typeface="Monaco"/>
            </a:endParaRPr>
          </a:p>
          <a:p>
            <a:pPr marL="800100" lvl="1" indent="-342900">
              <a:buSzPct val="25000"/>
              <a:buFont typeface="Wingdings" charset="2"/>
              <a:buChar char="u"/>
            </a:pPr>
            <a:r>
              <a:rPr lang="fr-FR" sz="2200" dirty="0" smtClean="0">
                <a:cs typeface="Monaco"/>
              </a:rPr>
              <a:t>The </a:t>
            </a:r>
            <a:r>
              <a:rPr lang="fr-FR" sz="2200" dirty="0" err="1" smtClean="0">
                <a:cs typeface="Monaco"/>
              </a:rPr>
              <a:t>DataSourceProvider</a:t>
            </a:r>
            <a:r>
              <a:rPr lang="fr-FR" sz="2200" dirty="0" smtClean="0">
                <a:cs typeface="Monaco"/>
              </a:rPr>
              <a:t> </a:t>
            </a:r>
            <a:r>
              <a:rPr lang="fr-FR" sz="2200" dirty="0" err="1" smtClean="0">
                <a:cs typeface="Monaco"/>
              </a:rPr>
              <a:t>is</a:t>
            </a:r>
            <a:r>
              <a:rPr lang="fr-FR" sz="2200" dirty="0" smtClean="0">
                <a:cs typeface="Monaco"/>
              </a:rPr>
              <a:t> </a:t>
            </a:r>
            <a:r>
              <a:rPr lang="fr-FR" sz="2200" dirty="0" err="1" smtClean="0">
                <a:cs typeface="Monaco"/>
              </a:rPr>
              <a:t>properly</a:t>
            </a:r>
            <a:r>
              <a:rPr lang="fr-FR" sz="2200" dirty="0" smtClean="0">
                <a:cs typeface="Monaco"/>
              </a:rPr>
              <a:t> </a:t>
            </a:r>
            <a:r>
              <a:rPr lang="fr-FR" sz="2200" dirty="0" err="1" smtClean="0">
                <a:cs typeface="Monaco"/>
              </a:rPr>
              <a:t>configured</a:t>
            </a:r>
            <a:endParaRPr lang="en-US" sz="2200" dirty="0" smtClean="0">
              <a:cs typeface="Monaco"/>
            </a:endParaRPr>
          </a:p>
          <a:p>
            <a:pPr marL="800100" lvl="1" indent="-342900">
              <a:buSzPct val="25000"/>
              <a:buFont typeface="Wingdings" charset="2"/>
              <a:buChar char="u"/>
            </a:pPr>
            <a:r>
              <a:rPr lang="en-US" sz="2200" dirty="0" smtClean="0">
                <a:cs typeface="Monaco"/>
              </a:rPr>
              <a:t>The cache loader used in the JBC </a:t>
            </a:r>
            <a:r>
              <a:rPr lang="en-US" sz="2200" dirty="0" err="1" smtClean="0">
                <a:cs typeface="Monaco"/>
              </a:rPr>
              <a:t>config</a:t>
            </a:r>
            <a:r>
              <a:rPr lang="en-US" sz="2200" dirty="0" smtClean="0">
                <a:cs typeface="Monaco"/>
              </a:rPr>
              <a:t> of the lock manager is </a:t>
            </a:r>
            <a:r>
              <a:rPr lang="hu-HU" b="1" dirty="0" smtClean="0">
                <a:latin typeface="Monaco"/>
                <a:cs typeface="Monaco"/>
              </a:rPr>
              <a:t>org.exoplatform.services.jcr.impl.core.lock.jbosscache.JDBCCacheLoader</a:t>
            </a:r>
          </a:p>
          <a:p>
            <a:pPr marL="342900" indent="-342900">
              <a:buSzPct val="25000"/>
              <a:buFont typeface="Wingdings" charset="2"/>
              <a:buChar char="u"/>
            </a:pPr>
            <a:r>
              <a:rPr lang="hu-HU" sz="2200" b="1" dirty="0" smtClean="0">
                <a:cs typeface="Monaco"/>
              </a:rPr>
              <a:t>Avoid non transactional database engine such as MyISAM</a:t>
            </a:r>
          </a:p>
          <a:p>
            <a:pPr marL="342900" indent="-342900">
              <a:buSzPct val="25000"/>
              <a:buFont typeface="Wingdings" charset="2"/>
              <a:buChar char="u"/>
            </a:pPr>
            <a:r>
              <a:rPr lang="hu-HU" sz="2200" b="1" dirty="0" smtClean="0">
                <a:cs typeface="Monaco"/>
              </a:rPr>
              <a:t>Make sure that the integrity constraints are properly defined and enabled</a:t>
            </a:r>
          </a:p>
          <a:p>
            <a:pPr marL="342900" indent="-342900">
              <a:buSzPct val="25000"/>
              <a:buFont typeface="Wingdings" charset="2"/>
              <a:buChar char="u"/>
            </a:pPr>
            <a:r>
              <a:rPr lang="hu-HU" sz="2200" b="1" dirty="0" smtClean="0">
                <a:cs typeface="Monaco"/>
              </a:rPr>
              <a:t>Avoid to kill the server using kill -9 or equivalent</a:t>
            </a:r>
          </a:p>
          <a:p>
            <a:pPr marL="342900" indent="-342900">
              <a:buSzPct val="25000"/>
              <a:buFont typeface="Wingdings" charset="2"/>
              <a:buChar char="u"/>
            </a:pPr>
            <a:r>
              <a:rPr lang="hu-HU" sz="2200" b="1" dirty="0" smtClean="0">
                <a:cs typeface="Monaco"/>
              </a:rPr>
              <a:t>Before eXo JCR 1.14, launch the cluster nodes one after the other.</a:t>
            </a:r>
          </a:p>
          <a:p>
            <a:pPr marL="342900" indent="-342900">
              <a:buSzPct val="25000"/>
              <a:buFont typeface="Wingdings" charset="2"/>
              <a:buChar char="u"/>
            </a:pPr>
            <a:r>
              <a:rPr lang="hu-HU" sz="2200" b="1" dirty="0" smtClean="0">
                <a:cs typeface="Monaco"/>
              </a:rPr>
              <a:t>Before eXo JCR 1.15, stop all the runing transactions using </a:t>
            </a:r>
            <a:r>
              <a:rPr lang="de-DE" sz="2200" b="1" dirty="0" err="1">
                <a:cs typeface="Monaco"/>
              </a:rPr>
              <a:t>RepositorySuspendController</a:t>
            </a:r>
            <a:r>
              <a:rPr lang="de-DE" sz="2200" b="1" dirty="0">
                <a:cs typeface="Monaco"/>
              </a:rPr>
              <a:t> </a:t>
            </a:r>
            <a:r>
              <a:rPr lang="de-DE" sz="2200" b="1" dirty="0" err="1">
                <a:cs typeface="Monaco"/>
              </a:rPr>
              <a:t>MBean</a:t>
            </a:r>
            <a:endParaRPr lang="fr-FR" sz="2200" b="1" dirty="0" smtClean="0">
              <a:cs typeface="Monaco"/>
            </a:endParaRPr>
          </a:p>
        </p:txBody>
      </p:sp>
    </p:spTree>
    <p:extLst>
      <p:ext uri="{BB962C8B-B14F-4D97-AF65-F5344CB8AC3E}">
        <p14:creationId xmlns:p14="http://schemas.microsoft.com/office/powerpoint/2010/main" val="206768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25</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smtClean="0">
                <a:solidFill>
                  <a:srgbClr val="FFFFFF"/>
                </a:solidFill>
                <a:ea typeface="MS Gothic"/>
              </a:rPr>
              <a:t>Tooling</a:t>
            </a:r>
            <a:endParaRPr dirty="0"/>
          </a:p>
        </p:txBody>
      </p:sp>
    </p:spTree>
    <p:extLst>
      <p:ext uri="{BB962C8B-B14F-4D97-AF65-F5344CB8AC3E}">
        <p14:creationId xmlns:p14="http://schemas.microsoft.com/office/powerpoint/2010/main" val="17930396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main </a:t>
            </a:r>
            <a:r>
              <a:rPr lang="fr-FR" sz="2400" b="1" dirty="0" err="1" smtClean="0"/>
              <a:t>tools</a:t>
            </a:r>
            <a:r>
              <a:rPr lang="fr-FR" sz="2400" b="1" dirty="0" smtClean="0"/>
              <a:t> </a:t>
            </a:r>
            <a:r>
              <a:rPr lang="fr-FR" sz="2400" b="1" dirty="0" err="1" smtClean="0"/>
              <a:t>available</a:t>
            </a:r>
            <a:r>
              <a:rPr lang="fr-FR" sz="2400" b="1" dirty="0"/>
              <a:t>:</a:t>
            </a:r>
            <a:endParaRPr lang="fr-FR" sz="2400" b="1" dirty="0" smtClean="0"/>
          </a:p>
          <a:p>
            <a:pPr>
              <a:lnSpc>
                <a:spcPct val="100000"/>
              </a:lnSpc>
              <a:buSzPct val="25000"/>
            </a:pPr>
            <a:endParaRPr lang="fr-FR" sz="2400" b="1" dirty="0" smtClean="0"/>
          </a:p>
          <a:p>
            <a:pPr marL="342900" indent="-342900">
              <a:lnSpc>
                <a:spcPct val="100000"/>
              </a:lnSpc>
              <a:buSzPct val="25000"/>
              <a:buFont typeface="Wingdings" charset="2"/>
              <a:buChar char="u"/>
            </a:pPr>
            <a:r>
              <a:rPr lang="fr-FR" sz="2200" b="1" dirty="0" smtClean="0"/>
              <a:t>A</a:t>
            </a:r>
            <a:r>
              <a:rPr lang="en-US" sz="2200" b="1" dirty="0" smtClean="0"/>
              <a:t> SQL/JDBC Client: </a:t>
            </a:r>
            <a:r>
              <a:rPr lang="en-US" sz="2200" dirty="0" smtClean="0"/>
              <a:t>If you need the check your data directly you will need </a:t>
            </a:r>
            <a:r>
              <a:rPr lang="en-US" sz="2200" dirty="0" err="1" smtClean="0"/>
              <a:t>softwares</a:t>
            </a:r>
            <a:r>
              <a:rPr lang="en-US" sz="2200" dirty="0" smtClean="0"/>
              <a:t> such as Toad, SQL Developer, </a:t>
            </a:r>
            <a:r>
              <a:rPr lang="en-US" sz="2200" dirty="0" err="1" smtClean="0"/>
              <a:t>SQuirreLSQL</a:t>
            </a:r>
            <a:r>
              <a:rPr lang="en-US" sz="2200" dirty="0" smtClean="0"/>
              <a:t>, </a:t>
            </a:r>
            <a:r>
              <a:rPr lang="en-US" sz="2200" dirty="0" err="1" smtClean="0"/>
              <a:t>DbVisualizer</a:t>
            </a:r>
            <a:r>
              <a:rPr lang="fr-FR" sz="2200" dirty="0" smtClean="0"/>
              <a:t>…</a:t>
            </a:r>
            <a:endParaRPr lang="en-US" sz="2200" dirty="0" smtClean="0"/>
          </a:p>
          <a:p>
            <a:pPr marL="342900" indent="-342900">
              <a:lnSpc>
                <a:spcPct val="100000"/>
              </a:lnSpc>
              <a:buSzPct val="25000"/>
              <a:buFont typeface="Wingdings" charset="2"/>
              <a:buChar char="u"/>
            </a:pPr>
            <a:r>
              <a:rPr lang="en-US" sz="2200" b="1" dirty="0" smtClean="0"/>
              <a:t>JMX Console: </a:t>
            </a:r>
            <a:r>
              <a:rPr lang="en-US" sz="2200" dirty="0" smtClean="0"/>
              <a:t>Use check and repair methods of </a:t>
            </a:r>
            <a:r>
              <a:rPr lang="de-DE" sz="2200" dirty="0" err="1"/>
              <a:t>RepositoryCheckController</a:t>
            </a:r>
            <a:r>
              <a:rPr lang="de-DE" sz="2200" dirty="0"/>
              <a:t> </a:t>
            </a:r>
            <a:r>
              <a:rPr lang="de-DE" sz="2200" dirty="0" err="1"/>
              <a:t>MBean</a:t>
            </a:r>
            <a:r>
              <a:rPr lang="en-US" sz="2200" dirty="0" smtClean="0"/>
              <a:t>.</a:t>
            </a:r>
          </a:p>
          <a:p>
            <a:pPr marL="342900" indent="-342900">
              <a:lnSpc>
                <a:spcPct val="100000"/>
              </a:lnSpc>
              <a:buSzPct val="25000"/>
              <a:buFont typeface="Wingdings" charset="2"/>
              <a:buChar char="u"/>
            </a:pPr>
            <a:r>
              <a:rPr lang="en-US" sz="2200" b="1" dirty="0" err="1" smtClean="0"/>
              <a:t>CRaSH</a:t>
            </a:r>
            <a:r>
              <a:rPr lang="en-US" sz="2200" b="1" dirty="0" smtClean="0"/>
              <a:t>: </a:t>
            </a:r>
            <a:r>
              <a:rPr lang="en-US" sz="2200" dirty="0" smtClean="0"/>
              <a:t>A shell accessible from telnet/</a:t>
            </a:r>
            <a:r>
              <a:rPr lang="en-US" sz="2200" dirty="0" err="1" smtClean="0"/>
              <a:t>ssh</a:t>
            </a:r>
            <a:r>
              <a:rPr lang="en-US" sz="2200" dirty="0"/>
              <a:t> </a:t>
            </a:r>
            <a:r>
              <a:rPr lang="en-US" sz="2200" dirty="0" smtClean="0"/>
              <a:t>allowing to interact with the JCR.</a:t>
            </a:r>
          </a:p>
          <a:p>
            <a:pPr marL="342900" indent="-342900">
              <a:lnSpc>
                <a:spcPct val="100000"/>
              </a:lnSpc>
              <a:buSzPct val="25000"/>
              <a:buFont typeface="Wingdings" charset="2"/>
              <a:buChar char="u"/>
            </a:pPr>
            <a:r>
              <a:rPr lang="en-US" sz="2200" b="1" dirty="0" smtClean="0"/>
              <a:t>Luke: </a:t>
            </a:r>
            <a:r>
              <a:rPr lang="en-US" sz="2200" dirty="0"/>
              <a:t>Luke is a handy development and diagnostic tool, which accesses already existing </a:t>
            </a:r>
            <a:r>
              <a:rPr lang="en-US" sz="2200" dirty="0" err="1"/>
              <a:t>Lucene</a:t>
            </a:r>
            <a:r>
              <a:rPr lang="en-US" sz="2200" dirty="0"/>
              <a:t> indexes and allows you to display and modify their </a:t>
            </a:r>
            <a:r>
              <a:rPr lang="en-US" sz="2200" dirty="0" smtClean="0"/>
              <a:t>content</a:t>
            </a:r>
          </a:p>
          <a:p>
            <a:pPr marL="342900" indent="-342900">
              <a:lnSpc>
                <a:spcPct val="100000"/>
              </a:lnSpc>
              <a:buSzPct val="25000"/>
              <a:buFont typeface="Wingdings" charset="2"/>
              <a:buChar char="u"/>
            </a:pPr>
            <a:r>
              <a:rPr lang="en-US" sz="2200" b="1" dirty="0" smtClean="0"/>
              <a:t>Session Leak Detector: </a:t>
            </a:r>
            <a:r>
              <a:rPr lang="en-US" sz="2200" dirty="0" smtClean="0"/>
              <a:t>A tool allowing you to identify in your code session leaks.</a:t>
            </a:r>
            <a:endParaRPr lang="fr-FR" sz="2200" dirty="0"/>
          </a:p>
        </p:txBody>
      </p:sp>
    </p:spTree>
    <p:extLst>
      <p:ext uri="{BB962C8B-B14F-4D97-AF65-F5344CB8AC3E}">
        <p14:creationId xmlns:p14="http://schemas.microsoft.com/office/powerpoint/2010/main" val="29985350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218799"/>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a:t>
            </a:r>
            <a:r>
              <a:rPr lang="fr-FR" sz="2400" b="1" dirty="0" err="1" smtClean="0"/>
              <a:t>current</a:t>
            </a:r>
            <a:r>
              <a:rPr lang="fr-FR" sz="2400" b="1" dirty="0" smtClean="0"/>
              <a:t> version 1.2.0-cr6)</a:t>
            </a:r>
          </a:p>
          <a:p>
            <a:pPr>
              <a:lnSpc>
                <a:spcPct val="100000"/>
              </a:lnSpc>
              <a:buSzPct val="25000"/>
            </a:pPr>
            <a:endParaRPr lang="fr-FR" sz="2400" b="1" dirty="0" smtClean="0"/>
          </a:p>
          <a:p>
            <a:pPr marL="342900" indent="-342900">
              <a:lnSpc>
                <a:spcPct val="100000"/>
              </a:lnSpc>
              <a:buSzPct val="25000"/>
              <a:buFont typeface="Wingdings" charset="2"/>
              <a:buChar char="u"/>
            </a:pPr>
            <a:r>
              <a:rPr lang="en-US" sz="2000" b="1" dirty="0"/>
              <a:t>The Common Reusable </a:t>
            </a:r>
            <a:r>
              <a:rPr lang="en-US" sz="2000" b="1" dirty="0" err="1"/>
              <a:t>SHell</a:t>
            </a:r>
            <a:r>
              <a:rPr lang="en-US" sz="2000" b="1" dirty="0"/>
              <a:t> (</a:t>
            </a:r>
            <a:r>
              <a:rPr lang="en-US" sz="2000" b="1" dirty="0" err="1"/>
              <a:t>CRaSH</a:t>
            </a:r>
            <a:r>
              <a:rPr lang="en-US" sz="2000" b="1" dirty="0"/>
              <a:t>) deploys in a Java runtime and provides interactions with the JVM. Commands are written in Groovy and can be </a:t>
            </a:r>
            <a:r>
              <a:rPr lang="en-US" sz="2000" b="1" dirty="0" err="1"/>
              <a:t>developped</a:t>
            </a:r>
            <a:r>
              <a:rPr lang="en-US" sz="2000" b="1" dirty="0"/>
              <a:t> at runtime making the extension of the shell very easy with fast development cycle</a:t>
            </a:r>
            <a:r>
              <a:rPr lang="en-US" sz="2000" b="1" dirty="0" smtClean="0"/>
              <a:t>.</a:t>
            </a:r>
          </a:p>
          <a:p>
            <a:pPr marL="342900" indent="-342900">
              <a:lnSpc>
                <a:spcPct val="100000"/>
              </a:lnSpc>
              <a:buSzPct val="25000"/>
              <a:buFont typeface="Wingdings" charset="2"/>
              <a:buChar char="u"/>
            </a:pPr>
            <a:endParaRPr lang="en-US" sz="2000" b="1" dirty="0"/>
          </a:p>
          <a:p>
            <a:pPr marL="342900" indent="-342900">
              <a:lnSpc>
                <a:spcPct val="100000"/>
              </a:lnSpc>
              <a:buSzPct val="25000"/>
              <a:buFont typeface="Wingdings" charset="2"/>
              <a:buChar char="u"/>
            </a:pPr>
            <a:r>
              <a:rPr lang="en-US" sz="2000" b="1" dirty="0" smtClean="0"/>
              <a:t>Propose out of the box a set of commands to interact with the JCR</a:t>
            </a:r>
          </a:p>
          <a:p>
            <a:pPr marL="342900" indent="-342900">
              <a:lnSpc>
                <a:spcPct val="100000"/>
              </a:lnSpc>
              <a:buSzPct val="25000"/>
              <a:buFont typeface="Wingdings" charset="2"/>
              <a:buChar char="u"/>
            </a:pPr>
            <a:endParaRPr lang="en-US" sz="2000" b="1" dirty="0" smtClean="0"/>
          </a:p>
          <a:p>
            <a:pPr marL="342900" indent="-342900">
              <a:lnSpc>
                <a:spcPct val="100000"/>
              </a:lnSpc>
              <a:buSzPct val="25000"/>
              <a:buFont typeface="Wingdings" charset="2"/>
              <a:buChar char="u"/>
            </a:pPr>
            <a:r>
              <a:rPr lang="en-US" sz="2000" b="1" dirty="0" smtClean="0"/>
              <a:t>War file containing a set of commands written as groovy scripts and located under WEB-INF/groovy commands </a:t>
            </a:r>
          </a:p>
          <a:p>
            <a:pPr marL="342900" indent="-342900">
              <a:lnSpc>
                <a:spcPct val="100000"/>
              </a:lnSpc>
              <a:buSzPct val="25000"/>
              <a:buFont typeface="Wingdings" charset="2"/>
              <a:buChar char="u"/>
            </a:pPr>
            <a:endParaRPr lang="en-US" sz="2000" b="1" dirty="0"/>
          </a:p>
          <a:p>
            <a:pPr marL="342900" indent="-342900">
              <a:lnSpc>
                <a:spcPct val="100000"/>
              </a:lnSpc>
              <a:buSzPct val="25000"/>
              <a:buFont typeface="Wingdings" charset="2"/>
              <a:buChar char="u"/>
            </a:pPr>
            <a:r>
              <a:rPr lang="pl-PL" sz="2000" b="1" dirty="0" smtClean="0"/>
              <a:t>Home </a:t>
            </a:r>
            <a:r>
              <a:rPr lang="pl-PL" sz="2000" b="1" dirty="0" err="1" smtClean="0"/>
              <a:t>page</a:t>
            </a:r>
            <a:r>
              <a:rPr lang="pl-PL" sz="2000" b="1" dirty="0" smtClean="0"/>
              <a:t>: </a:t>
            </a:r>
            <a:r>
              <a:rPr lang="pl-PL" sz="2000" b="1" dirty="0" smtClean="0">
                <a:hlinkClick r:id="rId3"/>
              </a:rPr>
              <a:t>http</a:t>
            </a:r>
            <a:r>
              <a:rPr lang="pl-PL" sz="2000" b="1" dirty="0">
                <a:hlinkClick r:id="rId3"/>
              </a:rPr>
              <a:t>://www.crashub.org</a:t>
            </a:r>
            <a:r>
              <a:rPr lang="pl-PL" sz="2000" b="1" dirty="0" smtClean="0">
                <a:hlinkClick r:id="rId3"/>
              </a:rPr>
              <a:t>/</a:t>
            </a:r>
            <a:endParaRPr lang="pl-PL" sz="2000" b="1" dirty="0" smtClean="0"/>
          </a:p>
          <a:p>
            <a:pPr marL="342900" indent="-342900">
              <a:lnSpc>
                <a:spcPct val="100000"/>
              </a:lnSpc>
              <a:buSzPct val="25000"/>
              <a:buFont typeface="Wingdings" charset="2"/>
              <a:buChar char="u"/>
            </a:pPr>
            <a:endParaRPr lang="pl-PL" sz="2000" b="1" dirty="0"/>
          </a:p>
          <a:p>
            <a:pPr marL="342900" indent="-342900">
              <a:lnSpc>
                <a:spcPct val="100000"/>
              </a:lnSpc>
              <a:buSzPct val="25000"/>
              <a:buFont typeface="Wingdings" charset="2"/>
              <a:buChar char="u"/>
            </a:pPr>
            <a:r>
              <a:rPr lang="pl-PL" sz="2000" b="1" dirty="0" err="1" smtClean="0"/>
              <a:t>Doc</a:t>
            </a:r>
            <a:r>
              <a:rPr lang="pl-PL" sz="2000" b="1" dirty="0" smtClean="0"/>
              <a:t> </a:t>
            </a:r>
            <a:r>
              <a:rPr lang="pl-PL" sz="2000" b="1" dirty="0" err="1" smtClean="0"/>
              <a:t>page</a:t>
            </a:r>
            <a:r>
              <a:rPr lang="pl-PL" sz="2000" b="1" dirty="0"/>
              <a:t>: </a:t>
            </a:r>
            <a:r>
              <a:rPr lang="pl-PL" sz="2000" b="1" dirty="0">
                <a:hlinkClick r:id="rId4"/>
              </a:rPr>
              <a:t>http://www.crashub.org/</a:t>
            </a:r>
            <a:r>
              <a:rPr lang="pl-PL" sz="2000" b="1" dirty="0" smtClean="0">
                <a:hlinkClick r:id="rId4"/>
              </a:rPr>
              <a:t>doc.html</a:t>
            </a:r>
            <a:endParaRPr lang="pl-PL" sz="2000" b="1" dirty="0" smtClean="0"/>
          </a:p>
          <a:p>
            <a:pPr marL="342900" indent="-342900">
              <a:lnSpc>
                <a:spcPct val="100000"/>
              </a:lnSpc>
              <a:buSzPct val="25000"/>
              <a:buFont typeface="Wingdings" charset="2"/>
              <a:buChar char="u"/>
            </a:pPr>
            <a:endParaRPr lang="pl-PL" sz="2000" b="1" dirty="0"/>
          </a:p>
          <a:p>
            <a:pPr marL="342900" indent="-342900">
              <a:lnSpc>
                <a:spcPct val="100000"/>
              </a:lnSpc>
              <a:buSzPct val="25000"/>
              <a:buFont typeface="Wingdings" charset="2"/>
              <a:buChar char="u"/>
            </a:pPr>
            <a:r>
              <a:rPr lang="pl-PL" sz="2000" b="1" dirty="0" err="1" smtClean="0"/>
              <a:t>Download</a:t>
            </a:r>
            <a:r>
              <a:rPr lang="pl-PL" sz="2000" b="1" dirty="0" smtClean="0"/>
              <a:t> </a:t>
            </a:r>
            <a:r>
              <a:rPr lang="pl-PL" sz="2000" b="1" dirty="0" err="1" smtClean="0"/>
              <a:t>page</a:t>
            </a:r>
            <a:r>
              <a:rPr lang="pl-PL" sz="2000" b="1" dirty="0"/>
              <a:t>: </a:t>
            </a:r>
            <a:r>
              <a:rPr lang="pl-PL" sz="2000" b="1" dirty="0">
                <a:hlinkClick r:id="rId5"/>
              </a:rPr>
              <a:t>https://code.google.com/p/crsh/downloads/</a:t>
            </a:r>
            <a:r>
              <a:rPr lang="pl-PL" sz="2000" b="1" dirty="0" smtClean="0">
                <a:hlinkClick r:id="rId5"/>
              </a:rPr>
              <a:t>list</a:t>
            </a:r>
            <a:endParaRPr lang="pl-PL" sz="2000" b="1" dirty="0" smtClean="0"/>
          </a:p>
          <a:p>
            <a:pPr marL="342900" indent="-342900">
              <a:lnSpc>
                <a:spcPct val="100000"/>
              </a:lnSpc>
              <a:buSzPct val="25000"/>
              <a:buFont typeface="Wingdings" charset="2"/>
              <a:buChar char="u"/>
            </a:pPr>
            <a:endParaRPr lang="pl-PL" sz="2200" b="1" dirty="0" smtClean="0"/>
          </a:p>
          <a:p>
            <a:pPr marL="342900" indent="-342900">
              <a:lnSpc>
                <a:spcPct val="100000"/>
              </a:lnSpc>
              <a:buSzPct val="25000"/>
              <a:buFont typeface="Wingdings" charset="2"/>
              <a:buChar char="u"/>
            </a:pPr>
            <a:endParaRPr lang="fr-FR" sz="2200" dirty="0"/>
          </a:p>
        </p:txBody>
      </p:sp>
    </p:spTree>
    <p:extLst>
      <p:ext uri="{BB962C8B-B14F-4D97-AF65-F5344CB8AC3E}">
        <p14:creationId xmlns:p14="http://schemas.microsoft.com/office/powerpoint/2010/main" val="12698402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Configuration</a:t>
            </a:r>
          </a:p>
          <a:p>
            <a:pPr>
              <a:lnSpc>
                <a:spcPct val="100000"/>
              </a:lnSpc>
              <a:buSzPct val="25000"/>
            </a:pPr>
            <a:endParaRPr lang="fr-FR" sz="2400" b="1" dirty="0" smtClean="0"/>
          </a:p>
          <a:p>
            <a:pPr>
              <a:lnSpc>
                <a:spcPct val="100000"/>
              </a:lnSpc>
              <a:buSzPct val="25000"/>
            </a:pPr>
            <a:r>
              <a:rPr lang="fr-FR" sz="2200" b="1" dirty="0" smtClean="0"/>
              <a:t>The configuration file </a:t>
            </a:r>
            <a:r>
              <a:rPr lang="fr-FR" sz="2200" b="1" dirty="0" err="1" smtClean="0"/>
              <a:t>is</a:t>
            </a:r>
            <a:r>
              <a:rPr lang="fr-FR" sz="2200" b="1" dirty="0" smtClean="0"/>
              <a:t> </a:t>
            </a:r>
            <a:r>
              <a:rPr lang="en-US" sz="2200" b="1" dirty="0"/>
              <a:t>WEB-INF/crash/</a:t>
            </a:r>
            <a:r>
              <a:rPr lang="en-US" sz="2200" b="1" dirty="0" err="1" smtClean="0"/>
              <a:t>crash.properties</a:t>
            </a:r>
            <a:r>
              <a:rPr lang="en-US" sz="2200" b="1" dirty="0" smtClean="0"/>
              <a:t> in which you can find:</a:t>
            </a:r>
          </a:p>
          <a:p>
            <a:pPr>
              <a:lnSpc>
                <a:spcPct val="100000"/>
              </a:lnSpc>
              <a:buSzPct val="25000"/>
            </a:pPr>
            <a:endParaRPr lang="en-US" sz="2000" b="1" dirty="0"/>
          </a:p>
          <a:p>
            <a:pPr marL="342900" indent="-342900">
              <a:lnSpc>
                <a:spcPct val="100000"/>
              </a:lnSpc>
              <a:buSzPct val="25000"/>
              <a:buFont typeface="Wingdings" charset="2"/>
              <a:buChar char="u"/>
            </a:pPr>
            <a:r>
              <a:rPr lang="fr-FR" sz="2000" b="1" dirty="0" err="1" smtClean="0"/>
              <a:t>crash.ssh.port</a:t>
            </a:r>
            <a:r>
              <a:rPr lang="fr-FR" sz="2000" b="1" dirty="0" smtClean="0"/>
              <a:t>: </a:t>
            </a:r>
            <a:r>
              <a:rPr lang="fr-FR" sz="2000" dirty="0" smtClean="0"/>
              <a:t>The SSH port. 2000 by default</a:t>
            </a:r>
          </a:p>
          <a:p>
            <a:pPr marL="342900" indent="-342900">
              <a:lnSpc>
                <a:spcPct val="100000"/>
              </a:lnSpc>
              <a:buSzPct val="25000"/>
              <a:buFont typeface="Wingdings" charset="2"/>
              <a:buChar char="u"/>
            </a:pPr>
            <a:endParaRPr lang="en-US" sz="2000" b="1" dirty="0" smtClean="0"/>
          </a:p>
          <a:p>
            <a:pPr marL="342900" indent="-342900">
              <a:lnSpc>
                <a:spcPct val="100000"/>
              </a:lnSpc>
              <a:buSzPct val="25000"/>
              <a:buFont typeface="Wingdings" charset="2"/>
              <a:buChar char="u"/>
            </a:pPr>
            <a:r>
              <a:rPr lang="en-US" sz="2000" b="1" dirty="0" err="1" smtClean="0"/>
              <a:t>crash.ssh.keypath</a:t>
            </a:r>
            <a:r>
              <a:rPr lang="en-US" sz="2000" b="1" dirty="0" smtClean="0"/>
              <a:t>: </a:t>
            </a:r>
            <a:r>
              <a:rPr lang="en-US" sz="2000" dirty="0" smtClean="0"/>
              <a:t>The absolute path to the server key.</a:t>
            </a:r>
          </a:p>
          <a:p>
            <a:pPr marL="342900" indent="-342900">
              <a:lnSpc>
                <a:spcPct val="100000"/>
              </a:lnSpc>
              <a:buSzPct val="25000"/>
              <a:buFont typeface="Wingdings" charset="2"/>
              <a:buChar char="u"/>
            </a:pPr>
            <a:endParaRPr lang="en-US" sz="2000" b="1" dirty="0" smtClean="0"/>
          </a:p>
          <a:p>
            <a:pPr marL="342900" indent="-342900">
              <a:lnSpc>
                <a:spcPct val="100000"/>
              </a:lnSpc>
              <a:buSzPct val="25000"/>
              <a:buFont typeface="Wingdings" charset="2"/>
              <a:buChar char="u"/>
            </a:pPr>
            <a:r>
              <a:rPr lang="cs-CZ" sz="2000" b="1" dirty="0" err="1" smtClean="0"/>
              <a:t>crash.telnet.port</a:t>
            </a:r>
            <a:r>
              <a:rPr lang="cs-CZ" sz="2000" b="1" dirty="0" smtClean="0"/>
              <a:t>: </a:t>
            </a:r>
            <a:r>
              <a:rPr lang="cs-CZ" sz="2000" dirty="0" err="1" smtClean="0"/>
              <a:t>The</a:t>
            </a:r>
            <a:r>
              <a:rPr lang="cs-CZ" sz="2000" dirty="0" smtClean="0"/>
              <a:t> telnet port. 5000 by default</a:t>
            </a:r>
          </a:p>
          <a:p>
            <a:pPr marL="342900" indent="-342900">
              <a:lnSpc>
                <a:spcPct val="100000"/>
              </a:lnSpc>
              <a:buSzPct val="25000"/>
              <a:buFont typeface="Wingdings" charset="2"/>
              <a:buChar char="u"/>
            </a:pPr>
            <a:endParaRPr lang="cs-CZ" sz="2000" b="1" dirty="0"/>
          </a:p>
          <a:p>
            <a:pPr marL="342900" indent="-342900">
              <a:lnSpc>
                <a:spcPct val="100000"/>
              </a:lnSpc>
              <a:buSzPct val="25000"/>
              <a:buFont typeface="Wingdings" charset="2"/>
              <a:buChar char="u"/>
            </a:pPr>
            <a:r>
              <a:rPr lang="en-US" sz="2000" b="1" dirty="0" err="1" smtClean="0"/>
              <a:t>crash.auth</a:t>
            </a:r>
            <a:r>
              <a:rPr lang="en-US" sz="2000" b="1" dirty="0" smtClean="0"/>
              <a:t>:</a:t>
            </a:r>
            <a:r>
              <a:rPr lang="en-US" sz="2000" dirty="0" smtClean="0"/>
              <a:t> The type of authentication to use. </a:t>
            </a:r>
            <a:r>
              <a:rPr lang="fr-FR" sz="2000" dirty="0" smtClean="0"/>
              <a:t>j</a:t>
            </a:r>
            <a:r>
              <a:rPr lang="en-US" sz="2000" dirty="0" err="1" smtClean="0"/>
              <a:t>aas</a:t>
            </a:r>
            <a:r>
              <a:rPr lang="en-US" sz="2000" dirty="0" smtClean="0"/>
              <a:t> by default. (Simple is also available with a user name and password)</a:t>
            </a:r>
          </a:p>
          <a:p>
            <a:pPr marL="342900" indent="-342900">
              <a:lnSpc>
                <a:spcPct val="100000"/>
              </a:lnSpc>
              <a:buSzPct val="25000"/>
              <a:buFont typeface="Wingdings" charset="2"/>
              <a:buChar char="u"/>
            </a:pPr>
            <a:endParaRPr lang="en-US" sz="2000" dirty="0"/>
          </a:p>
          <a:p>
            <a:pPr marL="342900" indent="-342900">
              <a:lnSpc>
                <a:spcPct val="100000"/>
              </a:lnSpc>
              <a:buSzPct val="25000"/>
              <a:buFont typeface="Wingdings" charset="2"/>
              <a:buChar char="u"/>
            </a:pPr>
            <a:r>
              <a:rPr lang="en-US" sz="2000" b="1" dirty="0" err="1" smtClean="0"/>
              <a:t>crash.auth.jaas.domain</a:t>
            </a:r>
            <a:r>
              <a:rPr lang="en-US" sz="2000" b="1" dirty="0" smtClean="0"/>
              <a:t>: </a:t>
            </a:r>
            <a:r>
              <a:rPr lang="en-US" sz="2000" dirty="0" smtClean="0"/>
              <a:t>The name of the security domain. </a:t>
            </a:r>
            <a:r>
              <a:rPr lang="fr-FR" sz="2000" dirty="0" smtClean="0"/>
              <a:t>g</a:t>
            </a:r>
            <a:r>
              <a:rPr lang="en-US" sz="2000" dirty="0" err="1" smtClean="0"/>
              <a:t>atein</a:t>
            </a:r>
            <a:r>
              <a:rPr lang="en-US" sz="2000" dirty="0" smtClean="0"/>
              <a:t>-domain by default.</a:t>
            </a:r>
          </a:p>
          <a:p>
            <a:pPr marL="342900" indent="-342900">
              <a:lnSpc>
                <a:spcPct val="100000"/>
              </a:lnSpc>
              <a:buSzPct val="25000"/>
              <a:buFont typeface="Wingdings" charset="2"/>
              <a:buChar char="u"/>
            </a:pPr>
            <a:endParaRPr lang="en-US" sz="2000" dirty="0"/>
          </a:p>
          <a:p>
            <a:pPr marL="342900" indent="-342900">
              <a:lnSpc>
                <a:spcPct val="100000"/>
              </a:lnSpc>
              <a:buSzPct val="25000"/>
              <a:buFont typeface="Wingdings" charset="2"/>
              <a:buChar char="u"/>
            </a:pPr>
            <a:r>
              <a:rPr lang="en-US" sz="2000" b="1" dirty="0" smtClean="0"/>
              <a:t>To disable the </a:t>
            </a:r>
            <a:r>
              <a:rPr lang="en-US" sz="2000" b="1" dirty="0" err="1" smtClean="0"/>
              <a:t>ssh</a:t>
            </a:r>
            <a:r>
              <a:rPr lang="en-US" sz="2000" b="1" dirty="0" smtClean="0"/>
              <a:t> or telnet access simply remove the related jar file in WEB-INF/lib</a:t>
            </a:r>
          </a:p>
          <a:p>
            <a:pPr marL="342900" indent="-342900">
              <a:lnSpc>
                <a:spcPct val="100000"/>
              </a:lnSpc>
              <a:buSzPct val="25000"/>
              <a:buFont typeface="Wingdings" charset="2"/>
              <a:buChar char="u"/>
            </a:pPr>
            <a:endParaRPr lang="en-US" sz="2000" b="1" dirty="0"/>
          </a:p>
          <a:p>
            <a:pPr marL="342900" indent="-342900">
              <a:lnSpc>
                <a:spcPct val="100000"/>
              </a:lnSpc>
              <a:buSzPct val="25000"/>
              <a:buFont typeface="Wingdings" charset="2"/>
              <a:buChar char="u"/>
            </a:pPr>
            <a:endParaRPr lang="pl-PL" sz="2000" b="1" dirty="0" smtClean="0"/>
          </a:p>
          <a:p>
            <a:pPr marL="342900" indent="-342900">
              <a:lnSpc>
                <a:spcPct val="100000"/>
              </a:lnSpc>
              <a:buSzPct val="25000"/>
              <a:buFont typeface="Wingdings" charset="2"/>
              <a:buChar char="u"/>
            </a:pPr>
            <a:endParaRPr lang="fr-FR" sz="2200" dirty="0"/>
          </a:p>
        </p:txBody>
      </p:sp>
    </p:spTree>
    <p:extLst>
      <p:ext uri="{BB962C8B-B14F-4D97-AF65-F5344CB8AC3E}">
        <p14:creationId xmlns:p14="http://schemas.microsoft.com/office/powerpoint/2010/main" val="2568726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a:t>
            </a:r>
            <a:r>
              <a:rPr lang="fr-FR" sz="2400" b="1" dirty="0" err="1" smtClean="0"/>
              <a:t>Connection</a:t>
            </a:r>
            <a:endParaRPr lang="fr-FR" sz="2400" b="1" dirty="0" smtClean="0"/>
          </a:p>
          <a:p>
            <a:pPr>
              <a:lnSpc>
                <a:spcPct val="100000"/>
              </a:lnSpc>
              <a:buSzPct val="25000"/>
            </a:pPr>
            <a:endParaRPr lang="fr-FR" sz="2400" b="1" dirty="0" smtClean="0"/>
          </a:p>
          <a:p>
            <a:pPr marL="342900" indent="-342900">
              <a:lnSpc>
                <a:spcPct val="100000"/>
              </a:lnSpc>
              <a:buSzPct val="25000"/>
              <a:buFont typeface="Wingdings" charset="2"/>
              <a:buChar char="u"/>
            </a:pPr>
            <a:r>
              <a:rPr lang="fr-FR" sz="2000" b="1" i="1" dirty="0" smtClean="0"/>
              <a:t>Telnet </a:t>
            </a:r>
            <a:r>
              <a:rPr lang="fr-FR" sz="2000" b="1" i="1" dirty="0" err="1" smtClean="0"/>
              <a:t>connection</a:t>
            </a:r>
            <a:r>
              <a:rPr lang="fr-FR" sz="2000" b="1" i="1" dirty="0" smtClean="0"/>
              <a:t> </a:t>
            </a:r>
            <a:r>
              <a:rPr lang="fr-FR" sz="2000" b="1" i="1" dirty="0" err="1" smtClean="0"/>
              <a:t>is</a:t>
            </a:r>
            <a:r>
              <a:rPr lang="fr-FR" sz="2000" b="1" i="1" dirty="0" smtClean="0"/>
              <a:t> </a:t>
            </a:r>
            <a:r>
              <a:rPr lang="fr-FR" sz="2000" b="1" i="1" dirty="0" err="1" smtClean="0"/>
              <a:t>done</a:t>
            </a:r>
            <a:r>
              <a:rPr lang="fr-FR" sz="2000" b="1" i="1" dirty="0" smtClean="0"/>
              <a:t> on port 5000</a:t>
            </a:r>
            <a:r>
              <a:rPr lang="fr-FR" sz="2000" dirty="0" smtClean="0">
                <a:cs typeface="Monaco"/>
              </a:rPr>
              <a:t> </a:t>
            </a:r>
          </a:p>
          <a:p>
            <a:pPr>
              <a:lnSpc>
                <a:spcPct val="100000"/>
              </a:lnSpc>
              <a:buSzPct val="25000"/>
            </a:pPr>
            <a:r>
              <a:rPr lang="en-US" sz="1400" dirty="0" smtClean="0">
                <a:latin typeface="Monaco"/>
                <a:cs typeface="Monaco"/>
              </a:rPr>
              <a:t>telnet </a:t>
            </a:r>
            <a:r>
              <a:rPr lang="en-US" sz="1400" dirty="0" err="1">
                <a:latin typeface="Monaco"/>
                <a:cs typeface="Monaco"/>
              </a:rPr>
              <a:t>localhost</a:t>
            </a:r>
            <a:r>
              <a:rPr lang="en-US" sz="1400" dirty="0">
                <a:latin typeface="Monaco"/>
                <a:cs typeface="Monaco"/>
              </a:rPr>
              <a:t> 5000</a:t>
            </a:r>
          </a:p>
          <a:p>
            <a:pPr>
              <a:lnSpc>
                <a:spcPct val="100000"/>
              </a:lnSpc>
              <a:buSzPct val="25000"/>
            </a:pPr>
            <a:r>
              <a:rPr lang="en-US" sz="1400" dirty="0">
                <a:latin typeface="Monaco"/>
                <a:cs typeface="Monaco"/>
              </a:rPr>
              <a:t>Trying ::1...</a:t>
            </a:r>
          </a:p>
          <a:p>
            <a:pPr>
              <a:lnSpc>
                <a:spcPct val="100000"/>
              </a:lnSpc>
              <a:buSzPct val="25000"/>
            </a:pPr>
            <a:r>
              <a:rPr lang="en-US" sz="1400" dirty="0">
                <a:latin typeface="Monaco"/>
                <a:cs typeface="Monaco"/>
              </a:rPr>
              <a:t>Connected to </a:t>
            </a:r>
            <a:r>
              <a:rPr lang="en-US" sz="1400" dirty="0" err="1">
                <a:latin typeface="Monaco"/>
                <a:cs typeface="Monaco"/>
              </a:rPr>
              <a:t>localhost</a:t>
            </a:r>
            <a:r>
              <a:rPr lang="en-US" sz="1400" dirty="0">
                <a:latin typeface="Monaco"/>
                <a:cs typeface="Monaco"/>
              </a:rPr>
              <a:t>.</a:t>
            </a:r>
          </a:p>
          <a:p>
            <a:pPr>
              <a:lnSpc>
                <a:spcPct val="100000"/>
              </a:lnSpc>
              <a:buSzPct val="25000"/>
            </a:pPr>
            <a:r>
              <a:rPr lang="en-US" sz="1400" dirty="0">
                <a:latin typeface="Monaco"/>
                <a:cs typeface="Monaco"/>
              </a:rPr>
              <a:t>Escape character is '^]'.</a:t>
            </a:r>
          </a:p>
          <a:p>
            <a:pPr>
              <a:lnSpc>
                <a:spcPct val="100000"/>
              </a:lnSpc>
              <a:buSzPct val="25000"/>
            </a:pPr>
            <a:r>
              <a:rPr lang="en-US" sz="1400" dirty="0">
                <a:latin typeface="Monaco"/>
                <a:cs typeface="Monaco"/>
              </a:rPr>
              <a:t>   ______</a:t>
            </a:r>
          </a:p>
          <a:p>
            <a:pPr>
              <a:lnSpc>
                <a:spcPct val="100000"/>
              </a:lnSpc>
              <a:buSzPct val="25000"/>
            </a:pPr>
            <a:r>
              <a:rPr lang="en-US" sz="1400" dirty="0">
                <a:latin typeface="Monaco"/>
                <a:cs typeface="Monaco"/>
              </a:rPr>
              <a:t> .~      ~. |`````````,       .'.                   ..'''' |         |</a:t>
            </a:r>
          </a:p>
          <a:p>
            <a:pPr>
              <a:lnSpc>
                <a:spcPct val="100000"/>
              </a:lnSpc>
              <a:buSzPct val="25000"/>
            </a:pPr>
            <a:r>
              <a:rPr lang="en-US" sz="1400" dirty="0">
                <a:latin typeface="Monaco"/>
                <a:cs typeface="Monaco"/>
              </a:rPr>
              <a:t>|           |'''|'''''      .''```.              .''       |_________|</a:t>
            </a:r>
          </a:p>
          <a:p>
            <a:pPr>
              <a:lnSpc>
                <a:spcPct val="100000"/>
              </a:lnSpc>
              <a:buSzPct val="25000"/>
            </a:pPr>
            <a:r>
              <a:rPr lang="en-US" sz="1400" dirty="0">
                <a:latin typeface="Monaco"/>
                <a:cs typeface="Monaco"/>
              </a:rPr>
              <a:t>|           |    `.       .'       `.         ..'          |         |</a:t>
            </a:r>
          </a:p>
          <a:p>
            <a:pPr>
              <a:lnSpc>
                <a:spcPct val="100000"/>
              </a:lnSpc>
              <a:buSzPct val="25000"/>
            </a:pPr>
            <a:r>
              <a:rPr lang="en-US" sz="1400" dirty="0">
                <a:latin typeface="Monaco"/>
                <a:cs typeface="Monaco"/>
              </a:rPr>
              <a:t> `.______.' |      `.   .'           `. ....''             |         | 1.2.0-cr6</a:t>
            </a:r>
          </a:p>
          <a:p>
            <a:pPr>
              <a:lnSpc>
                <a:spcPct val="100000"/>
              </a:lnSpc>
              <a:buSzPct val="25000"/>
            </a:pPr>
            <a:endParaRPr lang="en-US" sz="1400" dirty="0">
              <a:latin typeface="Monaco"/>
              <a:cs typeface="Monaco"/>
            </a:endParaRPr>
          </a:p>
          <a:p>
            <a:pPr>
              <a:lnSpc>
                <a:spcPct val="100000"/>
              </a:lnSpc>
              <a:buSzPct val="25000"/>
            </a:pPr>
            <a:r>
              <a:rPr lang="en-US" sz="1400" dirty="0">
                <a:latin typeface="Monaco"/>
                <a:cs typeface="Monaco"/>
              </a:rPr>
              <a:t>Follow and support the project on http://</a:t>
            </a:r>
            <a:r>
              <a:rPr lang="en-US" sz="1400" dirty="0" err="1">
                <a:latin typeface="Monaco"/>
                <a:cs typeface="Monaco"/>
              </a:rPr>
              <a:t>vietj.github.com</a:t>
            </a:r>
            <a:r>
              <a:rPr lang="en-US" sz="1400" dirty="0">
                <a:latin typeface="Monaco"/>
                <a:cs typeface="Monaco"/>
              </a:rPr>
              <a:t>/crash</a:t>
            </a:r>
          </a:p>
          <a:p>
            <a:pPr>
              <a:lnSpc>
                <a:spcPct val="100000"/>
              </a:lnSpc>
              <a:buSzPct val="25000"/>
            </a:pPr>
            <a:r>
              <a:rPr lang="en-US" sz="1400" dirty="0">
                <a:latin typeface="Monaco"/>
                <a:cs typeface="Monaco"/>
              </a:rPr>
              <a:t>Welcome to </a:t>
            </a:r>
            <a:r>
              <a:rPr lang="en-US" sz="1400" dirty="0" err="1">
                <a:latin typeface="Monaco"/>
                <a:cs typeface="Monaco"/>
              </a:rPr>
              <a:t>julien.local</a:t>
            </a:r>
            <a:r>
              <a:rPr lang="en-US" sz="1400" dirty="0">
                <a:latin typeface="Monaco"/>
                <a:cs typeface="Monaco"/>
              </a:rPr>
              <a:t> + !</a:t>
            </a:r>
          </a:p>
          <a:p>
            <a:pPr>
              <a:lnSpc>
                <a:spcPct val="100000"/>
              </a:lnSpc>
              <a:buSzPct val="25000"/>
            </a:pPr>
            <a:r>
              <a:rPr lang="en-US" sz="1400" dirty="0">
                <a:latin typeface="Monaco"/>
                <a:cs typeface="Monaco"/>
              </a:rPr>
              <a:t>It is Fri Dec 03 16:20:40 CET 2010 </a:t>
            </a:r>
            <a:r>
              <a:rPr lang="en-US" sz="1400" dirty="0" smtClean="0">
                <a:latin typeface="Monaco"/>
                <a:cs typeface="Monaco"/>
              </a:rPr>
              <a:t>now</a:t>
            </a:r>
          </a:p>
          <a:p>
            <a:pPr>
              <a:lnSpc>
                <a:spcPct val="100000"/>
              </a:lnSpc>
              <a:buSzPct val="25000"/>
            </a:pPr>
            <a:endParaRPr lang="en-US" sz="1400" dirty="0">
              <a:latin typeface="Monaco"/>
              <a:cs typeface="Monaco"/>
            </a:endParaRPr>
          </a:p>
          <a:p>
            <a:pPr marL="342900" indent="-342900">
              <a:lnSpc>
                <a:spcPct val="100000"/>
              </a:lnSpc>
              <a:buSzPct val="25000"/>
              <a:buFont typeface="Wingdings" charset="2"/>
              <a:buChar char="u"/>
            </a:pPr>
            <a:r>
              <a:rPr lang="en-US" sz="2000" b="1" i="1" dirty="0">
                <a:cs typeface="Monaco"/>
              </a:rPr>
              <a:t>SSH connection is done on port 2000 with the password </a:t>
            </a:r>
            <a:r>
              <a:rPr lang="en-US" sz="2000" b="1" i="1" dirty="0" err="1" smtClean="0">
                <a:cs typeface="Monaco"/>
              </a:rPr>
              <a:t>gtn</a:t>
            </a:r>
            <a:endParaRPr lang="en-US" sz="2000" b="1" i="1" dirty="0" smtClean="0">
              <a:cs typeface="Monaco"/>
            </a:endParaRPr>
          </a:p>
          <a:p>
            <a:pPr>
              <a:lnSpc>
                <a:spcPct val="100000"/>
              </a:lnSpc>
              <a:buSzPct val="25000"/>
            </a:pPr>
            <a:r>
              <a:rPr lang="en-US" sz="1400" dirty="0" err="1">
                <a:latin typeface="Monaco"/>
                <a:cs typeface="Monaco"/>
              </a:rPr>
              <a:t>ssh</a:t>
            </a:r>
            <a:r>
              <a:rPr lang="en-US" sz="1400" dirty="0">
                <a:latin typeface="Monaco"/>
                <a:cs typeface="Monaco"/>
              </a:rPr>
              <a:t> -p 2000 -l root </a:t>
            </a:r>
            <a:r>
              <a:rPr lang="en-US" sz="1400" dirty="0" err="1">
                <a:latin typeface="Monaco"/>
                <a:cs typeface="Monaco"/>
              </a:rPr>
              <a:t>localhost</a:t>
            </a:r>
            <a:endParaRPr lang="en-US" sz="1400" dirty="0">
              <a:latin typeface="Monaco"/>
              <a:cs typeface="Monaco"/>
            </a:endParaRPr>
          </a:p>
          <a:p>
            <a:pPr>
              <a:lnSpc>
                <a:spcPct val="100000"/>
              </a:lnSpc>
              <a:buSzPct val="25000"/>
            </a:pPr>
            <a:r>
              <a:rPr lang="en-US" sz="1400" dirty="0" err="1">
                <a:latin typeface="Monaco"/>
                <a:cs typeface="Monaco"/>
              </a:rPr>
              <a:t>root@localhost's</a:t>
            </a:r>
            <a:r>
              <a:rPr lang="en-US" sz="1400" dirty="0">
                <a:latin typeface="Monaco"/>
                <a:cs typeface="Monaco"/>
              </a:rPr>
              <a:t> password:</a:t>
            </a:r>
          </a:p>
          <a:p>
            <a:pPr>
              <a:lnSpc>
                <a:spcPct val="100000"/>
              </a:lnSpc>
              <a:buSzPct val="25000"/>
            </a:pPr>
            <a:r>
              <a:rPr lang="en-US" sz="1400" dirty="0" err="1">
                <a:latin typeface="Monaco"/>
                <a:cs typeface="Monaco"/>
              </a:rPr>
              <a:t>CRaSH</a:t>
            </a:r>
            <a:r>
              <a:rPr lang="en-US" sz="1400" dirty="0">
                <a:latin typeface="Monaco"/>
                <a:cs typeface="Monaco"/>
              </a:rPr>
              <a:t> 1.2.0-cr6 (http://</a:t>
            </a:r>
            <a:r>
              <a:rPr lang="en-US" sz="1400" dirty="0" err="1">
                <a:latin typeface="Monaco"/>
                <a:cs typeface="Monaco"/>
              </a:rPr>
              <a:t>vietj.github.com</a:t>
            </a:r>
            <a:r>
              <a:rPr lang="en-US" sz="1400" dirty="0">
                <a:latin typeface="Monaco"/>
                <a:cs typeface="Monaco"/>
              </a:rPr>
              <a:t>/crash)</a:t>
            </a:r>
          </a:p>
          <a:p>
            <a:pPr>
              <a:lnSpc>
                <a:spcPct val="100000"/>
              </a:lnSpc>
              <a:buSzPct val="25000"/>
            </a:pPr>
            <a:r>
              <a:rPr lang="en-US" sz="1400" dirty="0">
                <a:latin typeface="Monaco"/>
                <a:cs typeface="Monaco"/>
              </a:rPr>
              <a:t>Welcome to </a:t>
            </a:r>
            <a:r>
              <a:rPr lang="en-US" sz="1400" dirty="0" err="1">
                <a:latin typeface="Monaco"/>
                <a:cs typeface="Monaco"/>
              </a:rPr>
              <a:t>juliens-macbook-pro.local</a:t>
            </a:r>
            <a:r>
              <a:rPr lang="en-US" sz="1400" dirty="0">
                <a:latin typeface="Monaco"/>
                <a:cs typeface="Monaco"/>
              </a:rPr>
              <a:t>!</a:t>
            </a:r>
          </a:p>
          <a:p>
            <a:pPr>
              <a:lnSpc>
                <a:spcPct val="100000"/>
              </a:lnSpc>
              <a:buSzPct val="25000"/>
            </a:pPr>
            <a:r>
              <a:rPr lang="en-US" sz="1400" dirty="0">
                <a:latin typeface="Monaco"/>
                <a:cs typeface="Monaco"/>
              </a:rPr>
              <a:t>It is Fri Jan 08 21:12:53 CET 2010 now.</a:t>
            </a:r>
          </a:p>
          <a:p>
            <a:pPr>
              <a:lnSpc>
                <a:spcPct val="100000"/>
              </a:lnSpc>
              <a:buSzPct val="25000"/>
            </a:pPr>
            <a:r>
              <a:rPr lang="en-US" sz="1400" dirty="0">
                <a:latin typeface="Monaco"/>
                <a:cs typeface="Monaco"/>
              </a:rPr>
              <a:t>%</a:t>
            </a:r>
            <a:endParaRPr lang="en-US" sz="1400" dirty="0" smtClean="0">
              <a:latin typeface="Monaco"/>
              <a:cs typeface="Monaco"/>
            </a:endParaRPr>
          </a:p>
          <a:p>
            <a:pPr>
              <a:lnSpc>
                <a:spcPct val="100000"/>
              </a:lnSpc>
              <a:buSzPct val="25000"/>
            </a:pPr>
            <a:endParaRPr lang="en-US" sz="1400" b="1" dirty="0">
              <a:latin typeface="Monaco"/>
              <a:cs typeface="Monaco"/>
            </a:endParaRPr>
          </a:p>
          <a:p>
            <a:pPr>
              <a:lnSpc>
                <a:spcPct val="100000"/>
              </a:lnSpc>
              <a:buSzPct val="25000"/>
            </a:pPr>
            <a:endParaRPr lang="pl-PL" sz="1400" b="1" dirty="0" smtClean="0">
              <a:latin typeface="Monaco"/>
              <a:cs typeface="Monaco"/>
            </a:endParaRPr>
          </a:p>
          <a:p>
            <a:pPr>
              <a:lnSpc>
                <a:spcPct val="100000"/>
              </a:lnSpc>
              <a:buSzPct val="25000"/>
            </a:pPr>
            <a:endParaRPr lang="fr-FR" sz="1400" dirty="0">
              <a:latin typeface="Monaco"/>
              <a:cs typeface="Monaco"/>
            </a:endParaRPr>
          </a:p>
        </p:txBody>
      </p:sp>
    </p:spTree>
    <p:extLst>
      <p:ext uri="{BB962C8B-B14F-4D97-AF65-F5344CB8AC3E}">
        <p14:creationId xmlns:p14="http://schemas.microsoft.com/office/powerpoint/2010/main" val="134050678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a:solidFill>
                  <a:srgbClr val="FFA300"/>
                </a:solidFill>
                <a:latin typeface="Arial"/>
                <a:ea typeface="MS Gothic"/>
              </a:rPr>
              <a:t>Table of Contents</a:t>
            </a:r>
            <a:endParaRPr/>
          </a:p>
        </p:txBody>
      </p:sp>
      <p:sp>
        <p:nvSpPr>
          <p:cNvPr id="237" name="TextShape 2"/>
          <p:cNvSpPr txBox="1"/>
          <p:nvPr/>
        </p:nvSpPr>
        <p:spPr>
          <a:xfrm>
            <a:off x="507960" y="1351080"/>
            <a:ext cx="10179000" cy="5088600"/>
          </a:xfrm>
          <a:prstGeom prst="rect">
            <a:avLst/>
          </a:prstGeom>
        </p:spPr>
        <p:txBody>
          <a:bodyPr lIns="0" tIns="0" rIns="41760" bIns="0"/>
          <a:lstStyle/>
          <a:p>
            <a:pPr marL="914400" lvl="1" indent="-457200">
              <a:lnSpc>
                <a:spcPct val="100000"/>
              </a:lnSpc>
              <a:buSzPct val="25000"/>
              <a:buFont typeface="Wingdings" charset="2"/>
              <a:buChar char="u"/>
            </a:pPr>
            <a:r>
              <a:rPr lang="en-US" sz="3600" b="1" i="1" dirty="0">
                <a:solidFill>
                  <a:srgbClr val="4C4C4C"/>
                </a:solidFill>
                <a:latin typeface="+mj-lt"/>
                <a:ea typeface="MS Gothic"/>
              </a:rPr>
              <a:t>Configuration and settings</a:t>
            </a:r>
            <a:endParaRPr lang="en-US" sz="3600" b="1" i="1" dirty="0">
              <a:solidFill>
                <a:srgbClr val="4C4C4C"/>
              </a:solidFill>
              <a:latin typeface="+mj-lt"/>
              <a:ea typeface="MS Gothic"/>
            </a:endParaRPr>
          </a:p>
          <a:p>
            <a:pPr marL="914400" lvl="1" indent="-457200">
              <a:lnSpc>
                <a:spcPct val="100000"/>
              </a:lnSpc>
              <a:buSzPct val="25000"/>
              <a:buFont typeface="Wingdings" charset="2"/>
              <a:buChar char="u"/>
            </a:pPr>
            <a:r>
              <a:rPr lang="da-DK" sz="3600" b="1" i="1" dirty="0" err="1">
                <a:solidFill>
                  <a:srgbClr val="4C4C4C"/>
                </a:solidFill>
                <a:latin typeface="+mj-lt"/>
                <a:ea typeface="MS Gothic"/>
              </a:rPr>
              <a:t>Understanding</a:t>
            </a:r>
            <a:r>
              <a:rPr lang="da-DK" sz="3600" b="1" i="1" dirty="0">
                <a:solidFill>
                  <a:srgbClr val="4C4C4C"/>
                </a:solidFill>
                <a:latin typeface="+mj-lt"/>
                <a:ea typeface="MS Gothic"/>
              </a:rPr>
              <a:t> JCR </a:t>
            </a:r>
            <a:r>
              <a:rPr lang="da-DK" sz="3600" b="1" i="1" dirty="0" smtClean="0">
                <a:solidFill>
                  <a:srgbClr val="4C4C4C"/>
                </a:solidFill>
                <a:latin typeface="+mj-lt"/>
                <a:ea typeface="MS Gothic"/>
              </a:rPr>
              <a:t>logs</a:t>
            </a:r>
          </a:p>
          <a:p>
            <a:pPr marL="914400" lvl="1" indent="-457200">
              <a:lnSpc>
                <a:spcPct val="100000"/>
              </a:lnSpc>
              <a:buSzPct val="25000"/>
              <a:buFont typeface="Wingdings" charset="2"/>
              <a:buChar char="u"/>
            </a:pPr>
            <a:r>
              <a:rPr lang="en-US" sz="3600" b="1" i="1" dirty="0">
                <a:solidFill>
                  <a:srgbClr val="4C4C4C"/>
                </a:solidFill>
                <a:latin typeface="+mj-lt"/>
                <a:ea typeface="MS Gothic"/>
              </a:rPr>
              <a:t>Checking and ensuring data consistency</a:t>
            </a:r>
            <a:endParaRPr lang="en-US" sz="3600" b="1" i="1" dirty="0">
              <a:solidFill>
                <a:srgbClr val="4C4C4C"/>
              </a:solidFill>
              <a:latin typeface="+mj-lt"/>
              <a:ea typeface="MS Gothic"/>
            </a:endParaRP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Tooling</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Exercise</a:t>
            </a:r>
            <a:endParaRPr lang="en-US" sz="3600" b="1" i="1" dirty="0">
              <a:solidFill>
                <a:srgbClr val="4C4C4C"/>
              </a:solidFill>
              <a:latin typeface="+mj-lt"/>
              <a:ea typeface="MS Gothic"/>
            </a:endParaRPr>
          </a:p>
          <a:p>
            <a:pPr marL="914400" lvl="1" indent="-457200">
              <a:lnSpc>
                <a:spcPct val="100000"/>
              </a:lnSpc>
              <a:buSzPct val="25000"/>
              <a:buFont typeface="Wingdings" charset="2"/>
              <a:buChar char="u"/>
            </a:pPr>
            <a:r>
              <a:rPr lang="en-US" sz="3600" b="1" i="1" dirty="0">
                <a:solidFill>
                  <a:srgbClr val="4C4C4C"/>
                </a:solidFill>
                <a:latin typeface="+mj-lt"/>
                <a:ea typeface="MS Gothic"/>
              </a:rPr>
              <a:t>Dealing with performance issues</a:t>
            </a:r>
            <a:endParaRPr sz="3600" b="1" i="1" dirty="0">
              <a:latin typeface="+mj-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a:t>
            </a:r>
            <a:r>
              <a:rPr lang="fr-FR" sz="2400" b="1" dirty="0" err="1" smtClean="0"/>
              <a:t>Commands</a:t>
            </a:r>
            <a:endParaRPr lang="fr-FR" sz="2400" b="1" dirty="0" smtClean="0"/>
          </a:p>
          <a:p>
            <a:pPr>
              <a:lnSpc>
                <a:spcPct val="100000"/>
              </a:lnSpc>
              <a:buSzPct val="25000"/>
            </a:pPr>
            <a:endParaRPr lang="fr-FR" sz="2400" b="1" dirty="0" smtClean="0"/>
          </a:p>
          <a:p>
            <a:pPr marL="342900" indent="-342900">
              <a:lnSpc>
                <a:spcPct val="100000"/>
              </a:lnSpc>
              <a:buSzPct val="25000"/>
              <a:buFont typeface="Wingdings" charset="2"/>
              <a:buChar char="u"/>
            </a:pPr>
            <a:r>
              <a:rPr lang="en-US" sz="2000" b="1" i="1" dirty="0"/>
              <a:t>Connect to the container “portal” to the workspace “portal-system</a:t>
            </a:r>
            <a:r>
              <a:rPr lang="en-US" sz="2000" b="1" i="1" dirty="0" smtClean="0"/>
              <a:t>”</a:t>
            </a:r>
            <a:endParaRPr lang="en-US" sz="1400" dirty="0" smtClean="0">
              <a:latin typeface="Monaco"/>
              <a:cs typeface="Monaco"/>
            </a:endParaRPr>
          </a:p>
          <a:p>
            <a:pPr>
              <a:lnSpc>
                <a:spcPct val="100000"/>
              </a:lnSpc>
              <a:buSzPct val="25000"/>
            </a:pPr>
            <a:r>
              <a:rPr lang="en-US" sz="1400" dirty="0">
                <a:latin typeface="Monaco"/>
                <a:cs typeface="Monaco"/>
              </a:rPr>
              <a:t>repo use container=portal</a:t>
            </a:r>
          </a:p>
          <a:p>
            <a:pPr>
              <a:lnSpc>
                <a:spcPct val="100000"/>
              </a:lnSpc>
              <a:buSzPct val="25000"/>
            </a:pPr>
            <a:r>
              <a:rPr lang="en-US" sz="1400" dirty="0" err="1">
                <a:latin typeface="Monaco"/>
                <a:cs typeface="Monaco"/>
              </a:rPr>
              <a:t>ws</a:t>
            </a:r>
            <a:r>
              <a:rPr lang="en-US" sz="1400" dirty="0">
                <a:latin typeface="Monaco"/>
                <a:cs typeface="Monaco"/>
              </a:rPr>
              <a:t> login -u root -p </a:t>
            </a:r>
            <a:r>
              <a:rPr lang="en-US" sz="1400" dirty="0" err="1">
                <a:latin typeface="Monaco"/>
                <a:cs typeface="Monaco"/>
              </a:rPr>
              <a:t>gtn</a:t>
            </a:r>
            <a:r>
              <a:rPr lang="en-US" sz="1400" dirty="0">
                <a:latin typeface="Monaco"/>
                <a:cs typeface="Monaco"/>
              </a:rPr>
              <a:t> portal-</a:t>
            </a:r>
            <a:r>
              <a:rPr lang="en-US" sz="1400" dirty="0" smtClean="0">
                <a:latin typeface="Monaco"/>
                <a:cs typeface="Monaco"/>
              </a:rPr>
              <a:t>system</a:t>
            </a:r>
            <a:endParaRPr lang="en-US" sz="1400" b="1" i="1" dirty="0">
              <a:latin typeface="Monaco"/>
              <a:cs typeface="Monaco"/>
            </a:endParaRPr>
          </a:p>
          <a:p>
            <a:pPr marL="342900" indent="-342900">
              <a:lnSpc>
                <a:spcPct val="100000"/>
              </a:lnSpc>
              <a:buSzPct val="25000"/>
              <a:buFont typeface="Wingdings" charset="2"/>
              <a:buChar char="u"/>
            </a:pPr>
            <a:r>
              <a:rPr lang="en-US" sz="2000" b="1" i="1" dirty="0" smtClean="0">
                <a:cs typeface="Monaco"/>
              </a:rPr>
              <a:t>Commands like Unix such as cd, </a:t>
            </a:r>
            <a:r>
              <a:rPr lang="en-US" sz="2000" b="1" i="1" dirty="0" err="1" smtClean="0">
                <a:cs typeface="Monaco"/>
              </a:rPr>
              <a:t>pwd</a:t>
            </a:r>
            <a:r>
              <a:rPr lang="en-US" sz="2000" b="1" i="1" dirty="0" smtClean="0">
                <a:cs typeface="Monaco"/>
              </a:rPr>
              <a:t>, </a:t>
            </a:r>
            <a:r>
              <a:rPr lang="en-US" sz="2000" b="1" i="1" dirty="0" err="1" smtClean="0">
                <a:cs typeface="Monaco"/>
              </a:rPr>
              <a:t>ls</a:t>
            </a:r>
            <a:r>
              <a:rPr lang="en-US" sz="2000" b="1" i="1" dirty="0" smtClean="0">
                <a:cs typeface="Monaco"/>
              </a:rPr>
              <a:t>, </a:t>
            </a:r>
            <a:r>
              <a:rPr lang="en-US" sz="2000" b="1" i="1" dirty="0" err="1" smtClean="0">
                <a:cs typeface="Monaco"/>
              </a:rPr>
              <a:t>cp</a:t>
            </a:r>
            <a:r>
              <a:rPr lang="en-US" sz="2000" b="1" i="1" dirty="0" smtClean="0">
                <a:cs typeface="Monaco"/>
              </a:rPr>
              <a:t>, mv, </a:t>
            </a:r>
            <a:r>
              <a:rPr lang="en-US" sz="2000" b="1" i="1" dirty="0" err="1" smtClean="0">
                <a:cs typeface="Monaco"/>
              </a:rPr>
              <a:t>rm</a:t>
            </a:r>
            <a:r>
              <a:rPr lang="en-US" sz="2000" b="1" i="1" dirty="0" smtClean="0">
                <a:cs typeface="Monaco"/>
              </a:rPr>
              <a:t> and man</a:t>
            </a:r>
          </a:p>
          <a:p>
            <a:pPr marL="342900" indent="-342900">
              <a:lnSpc>
                <a:spcPct val="100000"/>
              </a:lnSpc>
              <a:buSzPct val="25000"/>
              <a:buFont typeface="Wingdings" charset="2"/>
              <a:buChar char="u"/>
            </a:pPr>
            <a:r>
              <a:rPr lang="fr-FR" sz="2000" b="1" i="1" dirty="0" smtClean="0">
                <a:cs typeface="Monaco"/>
              </a:rPr>
              <a:t>The l</a:t>
            </a:r>
            <a:r>
              <a:rPr lang="en-US" sz="2000" b="1" i="1" dirty="0" smtClean="0">
                <a:cs typeface="Monaco"/>
              </a:rPr>
              <a:t>s command displays the list of properties and sub nodes of the current node</a:t>
            </a:r>
          </a:p>
          <a:p>
            <a:pPr marL="342900" indent="-342900">
              <a:lnSpc>
                <a:spcPct val="100000"/>
              </a:lnSpc>
              <a:buSzPct val="25000"/>
              <a:buFont typeface="Wingdings" charset="2"/>
              <a:buChar char="u"/>
            </a:pPr>
            <a:r>
              <a:rPr lang="en-US" sz="2000" b="1" i="1" dirty="0">
                <a:cs typeface="Monaco"/>
              </a:rPr>
              <a:t>SQL select command for queries on the JCR (-o for offset and -l for </a:t>
            </a:r>
            <a:r>
              <a:rPr lang="en-US" sz="2000" b="1" i="1" dirty="0" smtClean="0">
                <a:cs typeface="Monaco"/>
              </a:rPr>
              <a:t>length)</a:t>
            </a:r>
          </a:p>
          <a:p>
            <a:pPr>
              <a:lnSpc>
                <a:spcPct val="100000"/>
              </a:lnSpc>
              <a:buSzPct val="25000"/>
            </a:pPr>
            <a:r>
              <a:rPr lang="en-US" sz="1400" dirty="0">
                <a:latin typeface="Monaco"/>
                <a:cs typeface="Monaco"/>
              </a:rPr>
              <a:t>[/]% select * from </a:t>
            </a:r>
            <a:r>
              <a:rPr lang="en-US" sz="1400" dirty="0" err="1">
                <a:latin typeface="Monaco"/>
                <a:cs typeface="Monaco"/>
              </a:rPr>
              <a:t>nt:base</a:t>
            </a:r>
            <a:r>
              <a:rPr lang="en-US" sz="1400" dirty="0">
                <a:latin typeface="Monaco"/>
                <a:cs typeface="Monaco"/>
              </a:rPr>
              <a:t> -o 10 -l 20</a:t>
            </a:r>
          </a:p>
          <a:p>
            <a:pPr>
              <a:lnSpc>
                <a:spcPct val="100000"/>
              </a:lnSpc>
              <a:buSzPct val="25000"/>
            </a:pPr>
            <a:r>
              <a:rPr lang="en-US" sz="1400" dirty="0">
                <a:latin typeface="Monaco"/>
                <a:cs typeface="Monaco"/>
              </a:rPr>
              <a:t> The query matched 1114 nodes</a:t>
            </a:r>
          </a:p>
          <a:p>
            <a:pPr>
              <a:lnSpc>
                <a:spcPct val="100000"/>
              </a:lnSpc>
              <a:buSzPct val="25000"/>
            </a:pPr>
            <a:r>
              <a:rPr lang="en-US" sz="1400" dirty="0">
                <a:latin typeface="Monaco"/>
                <a:cs typeface="Monaco"/>
              </a:rPr>
              <a:t> ..</a:t>
            </a:r>
            <a:r>
              <a:rPr lang="en-US" sz="1400" dirty="0" smtClean="0">
                <a:latin typeface="Monaco"/>
                <a:cs typeface="Monaco"/>
              </a:rPr>
              <a:t>.</a:t>
            </a:r>
          </a:p>
          <a:p>
            <a:pPr marL="342900" indent="-342900">
              <a:lnSpc>
                <a:spcPct val="100000"/>
              </a:lnSpc>
              <a:buSzPct val="25000"/>
              <a:buFont typeface="Wingdings" charset="2"/>
              <a:buChar char="u"/>
            </a:pPr>
            <a:r>
              <a:rPr lang="en-US" sz="2000" b="1" i="1" dirty="0">
                <a:cs typeface="Monaco"/>
              </a:rPr>
              <a:t>Any command help can be displayed by using the -h argument</a:t>
            </a:r>
            <a:r>
              <a:rPr lang="en-US" sz="2000" b="1" i="1" dirty="0" smtClean="0">
                <a:cs typeface="Monaco"/>
              </a:rPr>
              <a:t>:</a:t>
            </a:r>
          </a:p>
          <a:p>
            <a:pPr>
              <a:lnSpc>
                <a:spcPct val="100000"/>
              </a:lnSpc>
              <a:buSzPct val="25000"/>
            </a:pPr>
            <a:r>
              <a:rPr lang="en-US" sz="1400" dirty="0">
                <a:latin typeface="Monaco"/>
                <a:cs typeface="Monaco"/>
              </a:rPr>
              <a:t>% </a:t>
            </a:r>
            <a:r>
              <a:rPr lang="en-US" sz="1400" dirty="0" err="1">
                <a:latin typeface="Monaco"/>
                <a:cs typeface="Monaco"/>
              </a:rPr>
              <a:t>ls</a:t>
            </a:r>
            <a:r>
              <a:rPr lang="en-US" sz="1400" dirty="0">
                <a:latin typeface="Monaco"/>
                <a:cs typeface="Monaco"/>
              </a:rPr>
              <a:t> -h</a:t>
            </a:r>
          </a:p>
          <a:p>
            <a:pPr>
              <a:lnSpc>
                <a:spcPct val="100000"/>
              </a:lnSpc>
              <a:buSzPct val="25000"/>
            </a:pPr>
            <a:r>
              <a:rPr lang="en-US" sz="1400" dirty="0">
                <a:latin typeface="Monaco"/>
                <a:cs typeface="Monaco"/>
              </a:rPr>
              <a:t>usage: </a:t>
            </a:r>
            <a:r>
              <a:rPr lang="en-US" sz="1400" dirty="0" err="1">
                <a:latin typeface="Monaco"/>
                <a:cs typeface="Monaco"/>
              </a:rPr>
              <a:t>ls</a:t>
            </a:r>
            <a:r>
              <a:rPr lang="en-US" sz="1400" dirty="0">
                <a:latin typeface="Monaco"/>
                <a:cs typeface="Monaco"/>
              </a:rPr>
              <a:t> [-h | --help] [-h | --help] [-d | --depth] path</a:t>
            </a:r>
          </a:p>
          <a:p>
            <a:pPr>
              <a:lnSpc>
                <a:spcPct val="100000"/>
              </a:lnSpc>
              <a:buSzPct val="25000"/>
            </a:pPr>
            <a:endParaRPr lang="en-US" sz="1400" dirty="0">
              <a:latin typeface="Monaco"/>
              <a:cs typeface="Monaco"/>
            </a:endParaRPr>
          </a:p>
          <a:p>
            <a:pPr>
              <a:lnSpc>
                <a:spcPct val="100000"/>
              </a:lnSpc>
              <a:buSzPct val="25000"/>
            </a:pPr>
            <a:r>
              <a:rPr lang="en-US" sz="1400" dirty="0">
                <a:latin typeface="Monaco"/>
                <a:cs typeface="Monaco"/>
              </a:rPr>
              <a:t>   [-h | --help]  command usage</a:t>
            </a:r>
          </a:p>
          <a:p>
            <a:pPr>
              <a:lnSpc>
                <a:spcPct val="100000"/>
              </a:lnSpc>
              <a:buSzPct val="25000"/>
            </a:pPr>
            <a:r>
              <a:rPr lang="en-US" sz="1400" dirty="0">
                <a:latin typeface="Monaco"/>
                <a:cs typeface="Monaco"/>
              </a:rPr>
              <a:t>   [-h | --help]  command usage</a:t>
            </a:r>
          </a:p>
          <a:p>
            <a:pPr>
              <a:lnSpc>
                <a:spcPct val="100000"/>
              </a:lnSpc>
              <a:buSzPct val="25000"/>
            </a:pPr>
            <a:r>
              <a:rPr lang="en-US" sz="1400" dirty="0">
                <a:latin typeface="Monaco"/>
                <a:cs typeface="Monaco"/>
              </a:rPr>
              <a:t>   [-d | --depth] Print depth</a:t>
            </a:r>
          </a:p>
          <a:p>
            <a:pPr>
              <a:lnSpc>
                <a:spcPct val="100000"/>
              </a:lnSpc>
              <a:buSzPct val="25000"/>
            </a:pPr>
            <a:r>
              <a:rPr lang="en-US" sz="1400" dirty="0">
                <a:latin typeface="Monaco"/>
                <a:cs typeface="Monaco"/>
              </a:rPr>
              <a:t>   path           the path of the node content to list</a:t>
            </a:r>
          </a:p>
          <a:p>
            <a:pPr marL="285750" indent="-285750">
              <a:lnSpc>
                <a:spcPct val="100000"/>
              </a:lnSpc>
              <a:buSzPct val="25000"/>
              <a:buFont typeface="Wingdings" charset="2"/>
              <a:buChar char="u"/>
            </a:pPr>
            <a:r>
              <a:rPr lang="en-US" sz="2000" b="1" i="1" dirty="0" smtClean="0">
                <a:cs typeface="Monaco"/>
              </a:rPr>
              <a:t>The bye command to disconnect</a:t>
            </a:r>
            <a:endParaRPr lang="en-US" sz="2000" b="1" i="1" dirty="0">
              <a:cs typeface="Monaco"/>
            </a:endParaRPr>
          </a:p>
          <a:p>
            <a:pPr>
              <a:lnSpc>
                <a:spcPct val="100000"/>
              </a:lnSpc>
              <a:buSzPct val="25000"/>
            </a:pPr>
            <a:endParaRPr lang="en-US" sz="1400" dirty="0" smtClean="0">
              <a:latin typeface="Monaco"/>
              <a:cs typeface="Monaco"/>
            </a:endParaRPr>
          </a:p>
          <a:p>
            <a:pPr>
              <a:lnSpc>
                <a:spcPct val="100000"/>
              </a:lnSpc>
              <a:buSzPct val="25000"/>
            </a:pPr>
            <a:endParaRPr lang="fr-FR" sz="1400" dirty="0">
              <a:latin typeface="Monaco"/>
              <a:cs typeface="Monaco"/>
            </a:endParaRPr>
          </a:p>
        </p:txBody>
      </p:sp>
    </p:spTree>
    <p:extLst>
      <p:ext uri="{BB962C8B-B14F-4D97-AF65-F5344CB8AC3E}">
        <p14:creationId xmlns:p14="http://schemas.microsoft.com/office/powerpoint/2010/main" val="23052381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Commit and </a:t>
            </a:r>
            <a:r>
              <a:rPr lang="fr-FR" sz="2400" b="1" dirty="0" err="1" smtClean="0"/>
              <a:t>Rollback</a:t>
            </a:r>
            <a:endParaRPr lang="fr-FR" sz="2400" b="1" dirty="0" smtClean="0"/>
          </a:p>
          <a:p>
            <a:pPr>
              <a:lnSpc>
                <a:spcPct val="100000"/>
              </a:lnSpc>
              <a:buSzPct val="25000"/>
            </a:pPr>
            <a:endParaRPr lang="fr-FR" sz="2400" b="1" dirty="0" smtClean="0"/>
          </a:p>
          <a:p>
            <a:pPr>
              <a:lnSpc>
                <a:spcPct val="100000"/>
              </a:lnSpc>
              <a:buSzPct val="25000"/>
            </a:pPr>
            <a:r>
              <a:rPr lang="en-US" sz="2400" b="1" dirty="0">
                <a:cs typeface="Monaco"/>
              </a:rPr>
              <a:t>You are working in a </a:t>
            </a:r>
            <a:r>
              <a:rPr lang="en-US" sz="2400" b="1" dirty="0" err="1">
                <a:cs typeface="Monaco"/>
              </a:rPr>
              <a:t>CRaSH</a:t>
            </a:r>
            <a:r>
              <a:rPr lang="en-US" sz="2400" b="1" dirty="0">
                <a:cs typeface="Monaco"/>
              </a:rPr>
              <a:t> session, that means that the changes you did in the session are not visible outside of your </a:t>
            </a:r>
            <a:r>
              <a:rPr lang="en-US" sz="2400" b="1" dirty="0" smtClean="0">
                <a:cs typeface="Monaco"/>
              </a:rPr>
              <a:t>session.</a:t>
            </a:r>
          </a:p>
          <a:p>
            <a:pPr>
              <a:lnSpc>
                <a:spcPct val="100000"/>
              </a:lnSpc>
              <a:buSzPct val="25000"/>
            </a:pPr>
            <a:endParaRPr lang="en-US" sz="2400" b="1" dirty="0">
              <a:cs typeface="Monaco"/>
            </a:endParaRPr>
          </a:p>
          <a:p>
            <a:pPr marL="342900" indent="-342900">
              <a:lnSpc>
                <a:spcPct val="100000"/>
              </a:lnSpc>
              <a:buSzPct val="25000"/>
              <a:buFont typeface="Wingdings" charset="2"/>
              <a:buChar char="u"/>
            </a:pPr>
            <a:r>
              <a:rPr lang="en-US" sz="2400" b="1" i="1" dirty="0">
                <a:cs typeface="Monaco"/>
              </a:rPr>
              <a:t>commit: </a:t>
            </a:r>
            <a:r>
              <a:rPr lang="en-US" sz="2400" dirty="0">
                <a:cs typeface="Monaco"/>
              </a:rPr>
              <a:t>saves the changes you did in the current session. A node can be provided to save the state of the this nodes and its descendants only</a:t>
            </a:r>
            <a:r>
              <a:rPr lang="en-US" sz="2400" dirty="0" smtClean="0">
                <a:cs typeface="Monaco"/>
              </a:rPr>
              <a:t>.</a:t>
            </a:r>
          </a:p>
          <a:p>
            <a:pPr>
              <a:lnSpc>
                <a:spcPct val="100000"/>
              </a:lnSpc>
              <a:buSzPct val="25000"/>
            </a:pPr>
            <a:r>
              <a:rPr lang="en-US" sz="2400" dirty="0" smtClean="0">
                <a:cs typeface="Monaco"/>
              </a:rPr>
              <a:t> </a:t>
            </a:r>
          </a:p>
          <a:p>
            <a:pPr marL="342900" indent="-342900">
              <a:lnSpc>
                <a:spcPct val="100000"/>
              </a:lnSpc>
              <a:buSzPct val="25000"/>
              <a:buFont typeface="Wingdings" charset="2"/>
              <a:buChar char="u"/>
            </a:pPr>
            <a:r>
              <a:rPr lang="en-US" sz="2400" b="1" i="1" dirty="0">
                <a:cs typeface="Monaco"/>
              </a:rPr>
              <a:t>rollback: </a:t>
            </a:r>
            <a:r>
              <a:rPr lang="en-US" sz="2400" dirty="0">
                <a:cs typeface="Monaco"/>
              </a:rPr>
              <a:t>in order to rollback the changes of the current session. A node can be provided to rollback the state of the this nodes and its descendants only. </a:t>
            </a:r>
            <a:endParaRPr lang="fr-FR" sz="2400" dirty="0">
              <a:cs typeface="Monaco"/>
            </a:endParaRPr>
          </a:p>
        </p:txBody>
      </p:sp>
    </p:spTree>
    <p:extLst>
      <p:ext uri="{BB962C8B-B14F-4D97-AF65-F5344CB8AC3E}">
        <p14:creationId xmlns:p14="http://schemas.microsoft.com/office/powerpoint/2010/main" val="17994900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Export-Import</a:t>
            </a:r>
          </a:p>
          <a:p>
            <a:pPr>
              <a:lnSpc>
                <a:spcPct val="100000"/>
              </a:lnSpc>
              <a:buSzPct val="25000"/>
            </a:pPr>
            <a:endParaRPr lang="fr-FR" sz="2400" b="1" dirty="0" smtClean="0"/>
          </a:p>
          <a:p>
            <a:pPr marL="342900" indent="-342900">
              <a:lnSpc>
                <a:spcPct val="100000"/>
              </a:lnSpc>
              <a:buSzPct val="25000"/>
              <a:buFont typeface="Wingdings" charset="2"/>
              <a:buChar char="u"/>
            </a:pPr>
            <a:r>
              <a:rPr lang="en-US" sz="2000" b="1" i="1" dirty="0"/>
              <a:t>node export: </a:t>
            </a:r>
            <a:r>
              <a:rPr lang="en-US" sz="2000" dirty="0"/>
              <a:t>Exports a node as an </a:t>
            </a:r>
            <a:r>
              <a:rPr lang="en-US" sz="2000" dirty="0" err="1"/>
              <a:t>nt</a:t>
            </a:r>
            <a:r>
              <a:rPr lang="en-US" sz="2000" dirty="0"/>
              <a:t> file in the same workspace</a:t>
            </a:r>
            <a:endParaRPr lang="en-US" sz="1400" dirty="0" smtClean="0">
              <a:latin typeface="Monaco"/>
              <a:cs typeface="Monaco"/>
            </a:endParaRPr>
          </a:p>
          <a:p>
            <a:pPr>
              <a:lnSpc>
                <a:spcPct val="100000"/>
              </a:lnSpc>
              <a:buSzPct val="25000"/>
            </a:pPr>
            <a:r>
              <a:rPr lang="en-US" sz="1400" dirty="0">
                <a:latin typeface="Monaco"/>
                <a:cs typeface="Monaco"/>
              </a:rPr>
              <a:t>[/]% node export gadgets /</a:t>
            </a:r>
            <a:r>
              <a:rPr lang="en-US" sz="1400" dirty="0" err="1">
                <a:latin typeface="Monaco"/>
                <a:cs typeface="Monaco"/>
              </a:rPr>
              <a:t>gadgets.xml</a:t>
            </a:r>
            <a:endParaRPr lang="en-US" sz="1400" dirty="0">
              <a:latin typeface="Monaco"/>
              <a:cs typeface="Monaco"/>
            </a:endParaRPr>
          </a:p>
          <a:p>
            <a:pPr>
              <a:lnSpc>
                <a:spcPct val="100000"/>
              </a:lnSpc>
              <a:buSzPct val="25000"/>
            </a:pPr>
            <a:r>
              <a:rPr lang="en-US" sz="1400" dirty="0">
                <a:latin typeface="Monaco"/>
                <a:cs typeface="Monaco"/>
              </a:rPr>
              <a:t>The node has been </a:t>
            </a:r>
            <a:r>
              <a:rPr lang="en-US" sz="1400" dirty="0" smtClean="0">
                <a:latin typeface="Monaco"/>
                <a:cs typeface="Monaco"/>
              </a:rPr>
              <a:t>exported</a:t>
            </a:r>
          </a:p>
          <a:p>
            <a:pPr>
              <a:lnSpc>
                <a:spcPct val="100000"/>
              </a:lnSpc>
              <a:buSzPct val="25000"/>
            </a:pPr>
            <a:endParaRPr lang="en-US" sz="1400" b="1" i="1" dirty="0">
              <a:latin typeface="Monaco"/>
              <a:cs typeface="Monaco"/>
            </a:endParaRPr>
          </a:p>
          <a:p>
            <a:pPr marL="342900" indent="-342900">
              <a:lnSpc>
                <a:spcPct val="100000"/>
              </a:lnSpc>
              <a:buSzPct val="25000"/>
              <a:buFont typeface="Wingdings" charset="2"/>
              <a:buChar char="u"/>
            </a:pPr>
            <a:r>
              <a:rPr lang="en-US" sz="2000" b="1" i="1" dirty="0">
                <a:cs typeface="Monaco"/>
              </a:rPr>
              <a:t>node import: </a:t>
            </a:r>
            <a:r>
              <a:rPr lang="en-US" sz="2000" dirty="0">
                <a:cs typeface="Monaco"/>
              </a:rPr>
              <a:t>Imports a node from an </a:t>
            </a:r>
            <a:r>
              <a:rPr lang="en-US" sz="2000" dirty="0" err="1">
                <a:cs typeface="Monaco"/>
              </a:rPr>
              <a:t>nt:file</a:t>
            </a:r>
            <a:r>
              <a:rPr lang="en-US" sz="2000" dirty="0">
                <a:cs typeface="Monaco"/>
              </a:rPr>
              <a:t> node located in the workspace</a:t>
            </a:r>
            <a:endParaRPr lang="en-US" sz="2000" dirty="0" smtClean="0">
              <a:cs typeface="Monaco"/>
            </a:endParaRPr>
          </a:p>
          <a:p>
            <a:pPr>
              <a:lnSpc>
                <a:spcPct val="100000"/>
              </a:lnSpc>
              <a:buSzPct val="25000"/>
            </a:pPr>
            <a:r>
              <a:rPr lang="en-US" sz="1400" dirty="0">
                <a:latin typeface="Monaco"/>
                <a:cs typeface="Monaco"/>
              </a:rPr>
              <a:t>[/]% </a:t>
            </a:r>
            <a:r>
              <a:rPr lang="en-US" sz="1400" dirty="0" smtClean="0">
                <a:latin typeface="Monaco"/>
                <a:cs typeface="Monaco"/>
              </a:rPr>
              <a:t>node import /</a:t>
            </a:r>
            <a:r>
              <a:rPr lang="en-US" sz="1400" dirty="0" err="1">
                <a:latin typeface="Monaco"/>
                <a:cs typeface="Monaco"/>
              </a:rPr>
              <a:t>gadgets.xml</a:t>
            </a:r>
            <a:r>
              <a:rPr lang="en-US" sz="1400" dirty="0">
                <a:latin typeface="Monaco"/>
                <a:cs typeface="Monaco"/>
              </a:rPr>
              <a:t> /</a:t>
            </a:r>
          </a:p>
          <a:p>
            <a:pPr>
              <a:lnSpc>
                <a:spcPct val="100000"/>
              </a:lnSpc>
              <a:buSzPct val="25000"/>
            </a:pPr>
            <a:r>
              <a:rPr lang="en-US" sz="1400" dirty="0">
                <a:latin typeface="Monaco"/>
                <a:cs typeface="Monaco"/>
              </a:rPr>
              <a:t>Node </a:t>
            </a:r>
            <a:r>
              <a:rPr lang="en-US" sz="1400" dirty="0" smtClean="0">
                <a:latin typeface="Monaco"/>
                <a:cs typeface="Monaco"/>
              </a:rPr>
              <a:t>imported</a:t>
            </a:r>
          </a:p>
          <a:p>
            <a:pPr>
              <a:lnSpc>
                <a:spcPct val="100000"/>
              </a:lnSpc>
              <a:buSzPct val="25000"/>
            </a:pPr>
            <a:endParaRPr lang="en-US" sz="1400" b="1" i="1" dirty="0">
              <a:latin typeface="Monaco"/>
              <a:cs typeface="Monaco"/>
            </a:endParaRPr>
          </a:p>
          <a:p>
            <a:pPr marL="342900" indent="-342900">
              <a:lnSpc>
                <a:spcPct val="100000"/>
              </a:lnSpc>
              <a:buSzPct val="25000"/>
              <a:buFont typeface="Wingdings" charset="2"/>
              <a:buChar char="u"/>
            </a:pPr>
            <a:r>
              <a:rPr lang="en-US" sz="2000" b="1" i="1" dirty="0" smtClean="0">
                <a:cs typeface="Monaco"/>
              </a:rPr>
              <a:t>Ex</a:t>
            </a:r>
            <a:r>
              <a:rPr lang="en-US" sz="2000" b="1" i="1" dirty="0" smtClean="0">
                <a:cs typeface="Monaco"/>
              </a:rPr>
              <a:t>port a </a:t>
            </a:r>
            <a:r>
              <a:rPr lang="en-US" sz="2000" b="1" i="1" dirty="0">
                <a:cs typeface="Monaco"/>
              </a:rPr>
              <a:t>node using SCP: </a:t>
            </a:r>
            <a:r>
              <a:rPr lang="en-US" sz="2000" dirty="0">
                <a:cs typeface="Monaco"/>
              </a:rPr>
              <a:t>The following command will export the node /gadgets in the repository portal-system of the portal container portal</a:t>
            </a:r>
            <a:r>
              <a:rPr lang="en-US" sz="2000" dirty="0" smtClean="0">
                <a:cs typeface="Monaco"/>
              </a:rPr>
              <a:t>:</a:t>
            </a:r>
          </a:p>
          <a:p>
            <a:pPr>
              <a:lnSpc>
                <a:spcPct val="100000"/>
              </a:lnSpc>
              <a:buSzPct val="25000"/>
            </a:pPr>
            <a:endParaRPr lang="en-US" sz="2000" dirty="0">
              <a:cs typeface="Monaco"/>
            </a:endParaRPr>
          </a:p>
          <a:p>
            <a:pPr>
              <a:lnSpc>
                <a:spcPct val="100000"/>
              </a:lnSpc>
              <a:buSzPct val="25000"/>
            </a:pPr>
            <a:r>
              <a:rPr lang="pt-BR" sz="1400" dirty="0" err="1">
                <a:latin typeface="Monaco"/>
                <a:cs typeface="Monaco"/>
              </a:rPr>
              <a:t>scp</a:t>
            </a:r>
            <a:r>
              <a:rPr lang="pt-BR" sz="1400" dirty="0">
                <a:latin typeface="Monaco"/>
                <a:cs typeface="Monaco"/>
              </a:rPr>
              <a:t> -</a:t>
            </a:r>
            <a:r>
              <a:rPr lang="pt-BR" sz="1400" dirty="0" err="1">
                <a:latin typeface="Monaco"/>
                <a:cs typeface="Monaco"/>
              </a:rPr>
              <a:t>P</a:t>
            </a:r>
            <a:r>
              <a:rPr lang="pt-BR" sz="1400" dirty="0">
                <a:latin typeface="Monaco"/>
                <a:cs typeface="Monaco"/>
              </a:rPr>
              <a:t> 2000 </a:t>
            </a:r>
            <a:r>
              <a:rPr lang="pt-BR" sz="1400" dirty="0" err="1">
                <a:latin typeface="Monaco"/>
                <a:cs typeface="Monaco"/>
              </a:rPr>
              <a:t>root@localhost:portal:portal-system</a:t>
            </a:r>
            <a:r>
              <a:rPr lang="pt-BR" sz="1400" dirty="0">
                <a:latin typeface="Monaco"/>
                <a:cs typeface="Monaco"/>
              </a:rPr>
              <a:t>:/</a:t>
            </a:r>
            <a:r>
              <a:rPr lang="pt-BR" sz="1400" dirty="0" err="1">
                <a:latin typeface="Monaco"/>
                <a:cs typeface="Monaco"/>
              </a:rPr>
              <a:t>production</a:t>
            </a:r>
            <a:r>
              <a:rPr lang="pt-BR" sz="1400" dirty="0">
                <a:latin typeface="Monaco"/>
                <a:cs typeface="Monaco"/>
              </a:rPr>
              <a:t>/</a:t>
            </a:r>
            <a:r>
              <a:rPr lang="pt-BR" sz="1400" dirty="0" err="1">
                <a:latin typeface="Monaco"/>
                <a:cs typeface="Monaco"/>
              </a:rPr>
              <a:t>app:gadgets</a:t>
            </a:r>
            <a:r>
              <a:rPr lang="pt-BR" sz="1400" dirty="0">
                <a:latin typeface="Monaco"/>
                <a:cs typeface="Monaco"/>
              </a:rPr>
              <a:t> </a:t>
            </a:r>
            <a:r>
              <a:rPr lang="pt-BR" sz="1400" dirty="0" err="1" smtClean="0">
                <a:latin typeface="Monaco"/>
                <a:cs typeface="Monaco"/>
              </a:rPr>
              <a:t>gadgets.xml</a:t>
            </a:r>
            <a:endParaRPr lang="pt-BR" sz="1400" dirty="0" smtClean="0">
              <a:latin typeface="Monaco"/>
              <a:cs typeface="Monaco"/>
            </a:endParaRPr>
          </a:p>
          <a:p>
            <a:pPr>
              <a:lnSpc>
                <a:spcPct val="100000"/>
              </a:lnSpc>
              <a:buSzPct val="25000"/>
            </a:pPr>
            <a:r>
              <a:rPr lang="en-US" sz="1400" dirty="0">
                <a:latin typeface="Monaco"/>
                <a:cs typeface="Monaco"/>
              </a:rPr>
              <a:t>The node will be exported as </a:t>
            </a:r>
            <a:r>
              <a:rPr lang="en-US" sz="1400" dirty="0" err="1" smtClean="0">
                <a:latin typeface="Monaco"/>
                <a:cs typeface="Monaco"/>
              </a:rPr>
              <a:t>gadgets.xml</a:t>
            </a:r>
            <a:r>
              <a:rPr lang="en-US" sz="1400" dirty="0" smtClean="0">
                <a:latin typeface="Monaco"/>
                <a:cs typeface="Monaco"/>
              </a:rPr>
              <a:t>.</a:t>
            </a:r>
            <a:endParaRPr lang="en-US" sz="1400" dirty="0">
              <a:latin typeface="Monaco"/>
              <a:cs typeface="Monaco"/>
            </a:endParaRPr>
          </a:p>
          <a:p>
            <a:pPr>
              <a:lnSpc>
                <a:spcPct val="100000"/>
              </a:lnSpc>
              <a:buSzPct val="25000"/>
            </a:pPr>
            <a:r>
              <a:rPr lang="en-US" sz="1400" dirty="0">
                <a:latin typeface="Monaco"/>
                <a:cs typeface="Monaco"/>
              </a:rPr>
              <a:t>Note that the portal container name is used for </a:t>
            </a:r>
            <a:r>
              <a:rPr lang="en-US" sz="1400" dirty="0" err="1">
                <a:latin typeface="Monaco"/>
                <a:cs typeface="Monaco"/>
              </a:rPr>
              <a:t>GateIn</a:t>
            </a:r>
            <a:r>
              <a:rPr lang="en-US" sz="1400" dirty="0">
                <a:latin typeface="Monaco"/>
                <a:cs typeface="Monaco"/>
              </a:rPr>
              <a:t>. If you do omit it, then the root container will be used.</a:t>
            </a:r>
            <a:endParaRPr lang="pt-BR" sz="1400" dirty="0" smtClean="0">
              <a:latin typeface="Monaco"/>
              <a:cs typeface="Monaco"/>
            </a:endParaRPr>
          </a:p>
          <a:p>
            <a:pPr>
              <a:lnSpc>
                <a:spcPct val="100000"/>
              </a:lnSpc>
              <a:buSzPct val="25000"/>
            </a:pPr>
            <a:endParaRPr lang="pt-BR" sz="1400" dirty="0" smtClean="0">
              <a:latin typeface="Monaco"/>
              <a:cs typeface="Monaco"/>
            </a:endParaRPr>
          </a:p>
          <a:p>
            <a:pPr marL="342900" indent="-342900">
              <a:lnSpc>
                <a:spcPct val="100000"/>
              </a:lnSpc>
              <a:buSzPct val="25000"/>
              <a:buFont typeface="Wingdings" charset="2"/>
              <a:buChar char="u"/>
            </a:pPr>
            <a:r>
              <a:rPr lang="en-US" sz="2000" b="1" i="1" dirty="0" smtClean="0">
                <a:cs typeface="Monaco"/>
              </a:rPr>
              <a:t>Import </a:t>
            </a:r>
            <a:r>
              <a:rPr lang="en-US" sz="2000" b="1" i="1" dirty="0">
                <a:cs typeface="Monaco"/>
              </a:rPr>
              <a:t>a node using SCP: </a:t>
            </a:r>
            <a:r>
              <a:rPr lang="en-US" sz="2000" dirty="0">
                <a:cs typeface="Monaco"/>
              </a:rPr>
              <a:t>The following command will reimport the node</a:t>
            </a:r>
            <a:r>
              <a:rPr lang="en-US" sz="2000" dirty="0" smtClean="0">
                <a:cs typeface="Monaco"/>
              </a:rPr>
              <a:t>:</a:t>
            </a:r>
          </a:p>
          <a:p>
            <a:pPr marL="342900" indent="-342900">
              <a:lnSpc>
                <a:spcPct val="100000"/>
              </a:lnSpc>
              <a:buSzPct val="25000"/>
              <a:buFont typeface="Wingdings" charset="2"/>
              <a:buChar char="u"/>
            </a:pPr>
            <a:endParaRPr lang="en-US" sz="1400" dirty="0">
              <a:cs typeface="Monaco"/>
            </a:endParaRPr>
          </a:p>
          <a:p>
            <a:pPr>
              <a:lnSpc>
                <a:spcPct val="100000"/>
              </a:lnSpc>
              <a:buSzPct val="25000"/>
            </a:pPr>
            <a:r>
              <a:rPr lang="pt-BR" sz="1400" dirty="0" err="1">
                <a:latin typeface="Monaco"/>
                <a:cs typeface="Monaco"/>
              </a:rPr>
              <a:t>scp</a:t>
            </a:r>
            <a:r>
              <a:rPr lang="pt-BR" sz="1400" dirty="0">
                <a:latin typeface="Monaco"/>
                <a:cs typeface="Monaco"/>
              </a:rPr>
              <a:t> -</a:t>
            </a:r>
            <a:r>
              <a:rPr lang="pt-BR" sz="1400" dirty="0" err="1">
                <a:latin typeface="Monaco"/>
                <a:cs typeface="Monaco"/>
              </a:rPr>
              <a:t>P</a:t>
            </a:r>
            <a:r>
              <a:rPr lang="pt-BR" sz="1400" dirty="0">
                <a:latin typeface="Monaco"/>
                <a:cs typeface="Monaco"/>
              </a:rPr>
              <a:t> 2000 </a:t>
            </a:r>
            <a:r>
              <a:rPr lang="pt-BR" sz="1400" dirty="0" err="1">
                <a:latin typeface="Monaco"/>
                <a:cs typeface="Monaco"/>
              </a:rPr>
              <a:t>gadgets.xml</a:t>
            </a:r>
            <a:r>
              <a:rPr lang="pt-BR" sz="1400" dirty="0">
                <a:latin typeface="Monaco"/>
                <a:cs typeface="Monaco"/>
              </a:rPr>
              <a:t> </a:t>
            </a:r>
            <a:r>
              <a:rPr lang="pt-BR" sz="1400" dirty="0" err="1">
                <a:latin typeface="Monaco"/>
                <a:cs typeface="Monaco"/>
              </a:rPr>
              <a:t>root@localhost:portal:portal-system</a:t>
            </a:r>
            <a:r>
              <a:rPr lang="pt-BR" sz="1400" dirty="0">
                <a:latin typeface="Monaco"/>
                <a:cs typeface="Monaco"/>
              </a:rPr>
              <a:t>:/</a:t>
            </a:r>
            <a:r>
              <a:rPr lang="pt-BR" sz="1400" dirty="0" err="1">
                <a:latin typeface="Monaco"/>
                <a:cs typeface="Monaco"/>
              </a:rPr>
              <a:t>production</a:t>
            </a:r>
            <a:r>
              <a:rPr lang="pt-BR" sz="1400" dirty="0" smtClean="0">
                <a:latin typeface="Monaco"/>
                <a:cs typeface="Monaco"/>
              </a:rPr>
              <a:t>/</a:t>
            </a:r>
          </a:p>
          <a:p>
            <a:pPr>
              <a:lnSpc>
                <a:spcPct val="100000"/>
              </a:lnSpc>
              <a:buSzPct val="25000"/>
            </a:pPr>
            <a:r>
              <a:rPr lang="en-US" sz="1400" dirty="0">
                <a:latin typeface="Monaco"/>
                <a:cs typeface="Monaco"/>
              </a:rPr>
              <a:t>The exported file format use the JCR system view. You can get more information about that in the JCR specification.</a:t>
            </a:r>
            <a:endParaRPr lang="fr-FR" sz="1400" dirty="0">
              <a:latin typeface="Monaco"/>
              <a:cs typeface="Monaco"/>
            </a:endParaRPr>
          </a:p>
        </p:txBody>
      </p:sp>
    </p:spTree>
    <p:extLst>
      <p:ext uri="{BB962C8B-B14F-4D97-AF65-F5344CB8AC3E}">
        <p14:creationId xmlns:p14="http://schemas.microsoft.com/office/powerpoint/2010/main" val="22259708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fr-FR" sz="2400" b="1" dirty="0" smtClean="0"/>
              <a:t>Luke</a:t>
            </a:r>
          </a:p>
          <a:p>
            <a:pPr>
              <a:lnSpc>
                <a:spcPct val="100000"/>
              </a:lnSpc>
              <a:buSzPct val="25000"/>
            </a:pPr>
            <a:endParaRPr lang="fr-FR" sz="2200" b="1" dirty="0"/>
          </a:p>
          <a:p>
            <a:pPr>
              <a:lnSpc>
                <a:spcPct val="100000"/>
              </a:lnSpc>
              <a:buSzPct val="25000"/>
            </a:pPr>
            <a:r>
              <a:rPr lang="en-US" sz="2200" b="1" dirty="0"/>
              <a:t>Luke is a handy development and diagnostic tool, which accesses already existing </a:t>
            </a:r>
            <a:r>
              <a:rPr lang="en-US" sz="2200" b="1" dirty="0" err="1"/>
              <a:t>Lucene</a:t>
            </a:r>
            <a:r>
              <a:rPr lang="en-US" sz="2200" b="1" dirty="0"/>
              <a:t> indexes and allows you to display and modify their content in several ways</a:t>
            </a:r>
            <a:r>
              <a:rPr lang="en-US" sz="2200" b="1" dirty="0" smtClean="0"/>
              <a:t>:</a:t>
            </a:r>
            <a:endParaRPr lang="en-US" sz="2200" b="1" dirty="0"/>
          </a:p>
          <a:p>
            <a:pPr marL="342900" indent="-342900">
              <a:lnSpc>
                <a:spcPct val="100000"/>
              </a:lnSpc>
              <a:buSzPct val="25000"/>
              <a:buFont typeface="Wingdings" charset="2"/>
              <a:buChar char="u"/>
            </a:pPr>
            <a:r>
              <a:rPr lang="en-US" sz="2000" b="1" i="1" dirty="0"/>
              <a:t>browse by document number, or by term</a:t>
            </a:r>
          </a:p>
          <a:p>
            <a:pPr marL="342900" indent="-342900">
              <a:lnSpc>
                <a:spcPct val="100000"/>
              </a:lnSpc>
              <a:buSzPct val="25000"/>
              <a:buFont typeface="Wingdings" charset="2"/>
              <a:buChar char="u"/>
            </a:pPr>
            <a:r>
              <a:rPr lang="en-US" sz="2000" b="1" i="1" dirty="0"/>
              <a:t>view documents / copy to clipboard</a:t>
            </a:r>
          </a:p>
          <a:p>
            <a:pPr marL="342900" indent="-342900">
              <a:lnSpc>
                <a:spcPct val="100000"/>
              </a:lnSpc>
              <a:buSzPct val="25000"/>
              <a:buFont typeface="Wingdings" charset="2"/>
              <a:buChar char="u"/>
            </a:pPr>
            <a:r>
              <a:rPr lang="en-US" sz="2000" b="1" i="1" dirty="0"/>
              <a:t>retrieve a ranked list of most frequent terms</a:t>
            </a:r>
          </a:p>
          <a:p>
            <a:pPr marL="342900" indent="-342900">
              <a:lnSpc>
                <a:spcPct val="100000"/>
              </a:lnSpc>
              <a:buSzPct val="25000"/>
              <a:buFont typeface="Wingdings" charset="2"/>
              <a:buChar char="u"/>
            </a:pPr>
            <a:r>
              <a:rPr lang="en-US" sz="2000" b="1" i="1" dirty="0"/>
              <a:t>execute a search, and browse the results</a:t>
            </a:r>
          </a:p>
          <a:p>
            <a:pPr marL="342900" indent="-342900">
              <a:lnSpc>
                <a:spcPct val="100000"/>
              </a:lnSpc>
              <a:buSzPct val="25000"/>
              <a:buFont typeface="Wingdings" charset="2"/>
              <a:buChar char="u"/>
            </a:pPr>
            <a:r>
              <a:rPr lang="en-US" sz="2000" b="1" i="1" dirty="0"/>
              <a:t>analyze search results</a:t>
            </a:r>
          </a:p>
          <a:p>
            <a:pPr marL="342900" indent="-342900">
              <a:lnSpc>
                <a:spcPct val="100000"/>
              </a:lnSpc>
              <a:buSzPct val="25000"/>
              <a:buFont typeface="Wingdings" charset="2"/>
              <a:buChar char="u"/>
            </a:pPr>
            <a:r>
              <a:rPr lang="en-US" sz="2000" b="1" i="1" dirty="0"/>
              <a:t>selectively delete documents from the index</a:t>
            </a:r>
          </a:p>
          <a:p>
            <a:pPr marL="342900" indent="-342900">
              <a:lnSpc>
                <a:spcPct val="100000"/>
              </a:lnSpc>
              <a:buSzPct val="25000"/>
              <a:buFont typeface="Wingdings" charset="2"/>
              <a:buChar char="u"/>
            </a:pPr>
            <a:r>
              <a:rPr lang="en-US" sz="2000" b="1" i="1" dirty="0"/>
              <a:t>reconstruct the original document fields, edit them and re-insert to the index</a:t>
            </a:r>
          </a:p>
          <a:p>
            <a:pPr marL="342900" indent="-342900">
              <a:lnSpc>
                <a:spcPct val="100000"/>
              </a:lnSpc>
              <a:buSzPct val="25000"/>
              <a:buFont typeface="Wingdings" charset="2"/>
              <a:buChar char="u"/>
            </a:pPr>
            <a:r>
              <a:rPr lang="en-US" sz="2000" b="1" i="1" dirty="0"/>
              <a:t>optimize indexes</a:t>
            </a:r>
          </a:p>
          <a:p>
            <a:pPr marL="342900" indent="-342900">
              <a:lnSpc>
                <a:spcPct val="100000"/>
              </a:lnSpc>
              <a:buSzPct val="25000"/>
              <a:buFont typeface="Wingdings" charset="2"/>
              <a:buChar char="u"/>
            </a:pPr>
            <a:r>
              <a:rPr lang="en-US" sz="2000" b="1" i="1" dirty="0"/>
              <a:t>and much more..</a:t>
            </a:r>
            <a:r>
              <a:rPr lang="en-US" sz="2000" b="1" i="1" dirty="0" smtClean="0"/>
              <a:t>.</a:t>
            </a:r>
          </a:p>
          <a:p>
            <a:pPr>
              <a:lnSpc>
                <a:spcPct val="100000"/>
              </a:lnSpc>
              <a:buSzPct val="25000"/>
            </a:pPr>
            <a:endParaRPr lang="en-US" sz="2000" b="1" i="1" dirty="0"/>
          </a:p>
          <a:p>
            <a:pPr>
              <a:lnSpc>
                <a:spcPct val="100000"/>
              </a:lnSpc>
              <a:buSzPct val="25000"/>
            </a:pPr>
            <a:r>
              <a:rPr lang="en-US" sz="2000" b="1" dirty="0" smtClean="0"/>
              <a:t>Home page </a:t>
            </a:r>
            <a:r>
              <a:rPr lang="pl-PL" sz="2000" b="1" dirty="0">
                <a:hlinkClick r:id="rId3"/>
              </a:rPr>
              <a:t>http://www.getopt.org/luke</a:t>
            </a:r>
            <a:r>
              <a:rPr lang="pl-PL" sz="2000" b="1" dirty="0" smtClean="0">
                <a:hlinkClick r:id="rId3"/>
              </a:rPr>
              <a:t>/</a:t>
            </a:r>
            <a:r>
              <a:rPr lang="pl-PL" sz="2000" b="1" dirty="0" smtClean="0"/>
              <a:t> </a:t>
            </a:r>
            <a:endParaRPr lang="pl-PL" sz="2000" b="1" dirty="0"/>
          </a:p>
          <a:p>
            <a:pPr>
              <a:lnSpc>
                <a:spcPct val="100000"/>
              </a:lnSpc>
              <a:buSzPct val="25000"/>
            </a:pPr>
            <a:r>
              <a:rPr lang="pl-PL" sz="2000" b="1" dirty="0" err="1" smtClean="0"/>
              <a:t>Download</a:t>
            </a:r>
            <a:r>
              <a:rPr lang="pl-PL" sz="2000" b="1" dirty="0" smtClean="0"/>
              <a:t> </a:t>
            </a:r>
            <a:r>
              <a:rPr lang="pl-PL" sz="2000" b="1" dirty="0" err="1" smtClean="0"/>
              <a:t>page</a:t>
            </a:r>
            <a:r>
              <a:rPr lang="pl-PL" sz="2000" b="1" dirty="0"/>
              <a:t> </a:t>
            </a:r>
            <a:r>
              <a:rPr lang="pl-PL" sz="2000" b="1" dirty="0">
                <a:hlinkClick r:id="rId4"/>
              </a:rPr>
              <a:t>https://code.google.com/p/luke/downloads/</a:t>
            </a:r>
            <a:r>
              <a:rPr lang="pl-PL" sz="2000" b="1" dirty="0" smtClean="0">
                <a:hlinkClick r:id="rId4"/>
              </a:rPr>
              <a:t>list</a:t>
            </a:r>
            <a:r>
              <a:rPr lang="pl-PL" sz="2000" b="1" dirty="0" smtClean="0"/>
              <a:t> </a:t>
            </a:r>
          </a:p>
          <a:p>
            <a:pPr>
              <a:lnSpc>
                <a:spcPct val="100000"/>
              </a:lnSpc>
              <a:buSzPct val="25000"/>
            </a:pPr>
            <a:r>
              <a:rPr lang="pl-PL" sz="2000" b="1" dirty="0" err="1" smtClean="0"/>
              <a:t>Launched</a:t>
            </a:r>
            <a:r>
              <a:rPr lang="pl-PL" sz="2000" b="1" dirty="0" smtClean="0"/>
              <a:t> with </a:t>
            </a:r>
            <a:r>
              <a:rPr lang="pl-PL" sz="2000" b="1" dirty="0" err="1" smtClean="0"/>
              <a:t>java</a:t>
            </a:r>
            <a:r>
              <a:rPr lang="pl-PL" sz="2000" b="1" dirty="0" smtClean="0"/>
              <a:t> </a:t>
            </a:r>
            <a:r>
              <a:rPr lang="fr-FR" sz="2000" b="1" dirty="0" smtClean="0"/>
              <a:t>–</a:t>
            </a:r>
            <a:r>
              <a:rPr lang="pl-PL" sz="2000" b="1" dirty="0" smtClean="0"/>
              <a:t>jar </a:t>
            </a:r>
            <a:r>
              <a:rPr lang="pl-PL" sz="2000" b="1" dirty="0" err="1" smtClean="0"/>
              <a:t>lukeall-x.y.z.jar</a:t>
            </a:r>
            <a:r>
              <a:rPr lang="pl-PL" sz="2000" b="1" dirty="0" smtClean="0"/>
              <a:t> (3.5.0 for JCR 1.15)</a:t>
            </a:r>
            <a:endParaRPr lang="fr-FR" sz="2000" b="1" dirty="0" smtClean="0"/>
          </a:p>
        </p:txBody>
      </p:sp>
    </p:spTree>
    <p:extLst>
      <p:ext uri="{BB962C8B-B14F-4D97-AF65-F5344CB8AC3E}">
        <p14:creationId xmlns:p14="http://schemas.microsoft.com/office/powerpoint/2010/main" val="30604015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pic>
        <p:nvPicPr>
          <p:cNvPr id="3" name="Image 2" descr="luk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16"/>
            <a:ext cx="11160125" cy="5720834"/>
          </a:xfrm>
          <a:prstGeom prst="rect">
            <a:avLst/>
          </a:prstGeom>
        </p:spPr>
      </p:pic>
    </p:spTree>
    <p:extLst>
      <p:ext uri="{BB962C8B-B14F-4D97-AF65-F5344CB8AC3E}">
        <p14:creationId xmlns:p14="http://schemas.microsoft.com/office/powerpoint/2010/main" val="42409875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fr-FR" sz="2400" b="1" dirty="0" smtClean="0"/>
              <a:t>Session </a:t>
            </a:r>
            <a:r>
              <a:rPr lang="fr-FR" sz="2400" b="1" dirty="0" err="1" smtClean="0"/>
              <a:t>Leak</a:t>
            </a:r>
            <a:r>
              <a:rPr lang="fr-FR" sz="2400" b="1" dirty="0" smtClean="0"/>
              <a:t> Detector</a:t>
            </a:r>
          </a:p>
          <a:p>
            <a:pPr>
              <a:lnSpc>
                <a:spcPct val="100000"/>
              </a:lnSpc>
              <a:buSzPct val="25000"/>
            </a:pPr>
            <a:endParaRPr lang="fr-FR" sz="2200" b="1" dirty="0"/>
          </a:p>
          <a:p>
            <a:pPr>
              <a:lnSpc>
                <a:spcPct val="100000"/>
              </a:lnSpc>
              <a:buSzPct val="25000"/>
            </a:pPr>
            <a:r>
              <a:rPr lang="en-US" sz="2200" b="1" dirty="0" smtClean="0"/>
              <a:t>The Session Leak Detector allows you to identifies the part of your code that creates a JCR session and never closes it. </a:t>
            </a:r>
          </a:p>
          <a:p>
            <a:pPr>
              <a:lnSpc>
                <a:spcPct val="100000"/>
              </a:lnSpc>
              <a:buSzPct val="25000"/>
            </a:pPr>
            <a:endParaRPr lang="en-US" sz="2200" b="1" dirty="0" smtClean="0"/>
          </a:p>
          <a:p>
            <a:pPr>
              <a:lnSpc>
                <a:spcPct val="100000"/>
              </a:lnSpc>
              <a:buSzPct val="25000"/>
            </a:pPr>
            <a:r>
              <a:rPr lang="en-US" sz="2200" b="1" dirty="0" smtClean="0"/>
              <a:t>To enable it, you simply need to add </a:t>
            </a:r>
            <a:r>
              <a:rPr lang="pl-PL" sz="2200" b="1" dirty="0"/>
              <a:t>-</a:t>
            </a:r>
            <a:r>
              <a:rPr lang="pl-PL" sz="2200" b="1" dirty="0" err="1"/>
              <a:t>Dexo.jcr.session.tracking.active</a:t>
            </a:r>
            <a:r>
              <a:rPr lang="pl-PL" sz="2200" b="1" dirty="0"/>
              <a:t>=</a:t>
            </a:r>
            <a:r>
              <a:rPr lang="pl-PL" sz="2200" b="1" dirty="0" err="1" smtClean="0"/>
              <a:t>true</a:t>
            </a:r>
            <a:r>
              <a:rPr lang="pl-PL" sz="2200" b="1" dirty="0" smtClean="0"/>
              <a:t> to </a:t>
            </a:r>
            <a:r>
              <a:rPr lang="pl-PL" sz="2200" b="1" dirty="0" err="1" smtClean="0"/>
              <a:t>your</a:t>
            </a:r>
            <a:r>
              <a:rPr lang="pl-PL" sz="2200" b="1" dirty="0" smtClean="0"/>
              <a:t> </a:t>
            </a:r>
            <a:r>
              <a:rPr lang="pl-PL" sz="2200" b="1" dirty="0" err="1" smtClean="0"/>
              <a:t>launch</a:t>
            </a:r>
            <a:r>
              <a:rPr lang="pl-PL" sz="2200" b="1" dirty="0" smtClean="0"/>
              <a:t> </a:t>
            </a:r>
            <a:r>
              <a:rPr lang="pl-PL" sz="2200" b="1" dirty="0" err="1" smtClean="0"/>
              <a:t>command</a:t>
            </a:r>
            <a:r>
              <a:rPr lang="pl-PL" sz="2200" b="1" dirty="0" smtClean="0"/>
              <a:t>. </a:t>
            </a:r>
          </a:p>
          <a:p>
            <a:pPr>
              <a:lnSpc>
                <a:spcPct val="100000"/>
              </a:lnSpc>
              <a:buSzPct val="25000"/>
            </a:pPr>
            <a:endParaRPr lang="pl-PL" sz="2200" b="1" dirty="0"/>
          </a:p>
          <a:p>
            <a:pPr>
              <a:lnSpc>
                <a:spcPct val="100000"/>
              </a:lnSpc>
              <a:buSzPct val="25000"/>
            </a:pPr>
            <a:r>
              <a:rPr lang="pl-PL" sz="2200" b="1" dirty="0" smtClean="0"/>
              <a:t>By </a:t>
            </a:r>
            <a:r>
              <a:rPr lang="pl-PL" sz="2200" b="1" dirty="0" err="1" smtClean="0"/>
              <a:t>default</a:t>
            </a:r>
            <a:r>
              <a:rPr lang="pl-PL" sz="2200" b="1" dirty="0" smtClean="0"/>
              <a:t> the max </a:t>
            </a:r>
            <a:r>
              <a:rPr lang="pl-PL" sz="2200" b="1" dirty="0" err="1" smtClean="0"/>
              <a:t>age</a:t>
            </a:r>
            <a:r>
              <a:rPr lang="pl-PL" sz="2200" b="1" dirty="0" smtClean="0"/>
              <a:t> of </a:t>
            </a:r>
            <a:r>
              <a:rPr lang="pl-PL" sz="2200" b="1" dirty="0" err="1" smtClean="0"/>
              <a:t>your</a:t>
            </a:r>
            <a:r>
              <a:rPr lang="pl-PL" sz="2200" b="1" dirty="0" smtClean="0"/>
              <a:t> </a:t>
            </a:r>
            <a:r>
              <a:rPr lang="pl-PL" sz="2200" b="1" dirty="0" err="1" smtClean="0"/>
              <a:t>session</a:t>
            </a:r>
            <a:r>
              <a:rPr lang="pl-PL" sz="2200" b="1" dirty="0" smtClean="0"/>
              <a:t> </a:t>
            </a:r>
            <a:r>
              <a:rPr lang="pl-PL" sz="2200" b="1" dirty="0" err="1" smtClean="0"/>
              <a:t>is</a:t>
            </a:r>
            <a:r>
              <a:rPr lang="pl-PL" sz="2200" b="1" dirty="0" smtClean="0"/>
              <a:t> 120 s but </a:t>
            </a:r>
            <a:r>
              <a:rPr lang="pl-PL" sz="2200" b="1" dirty="0" err="1" smtClean="0"/>
              <a:t>you</a:t>
            </a:r>
            <a:r>
              <a:rPr lang="pl-PL" sz="2200" b="1" dirty="0" smtClean="0"/>
              <a:t> </a:t>
            </a:r>
            <a:r>
              <a:rPr lang="pl-PL" sz="2200" b="1" dirty="0" err="1" smtClean="0"/>
              <a:t>can</a:t>
            </a:r>
            <a:r>
              <a:rPr lang="pl-PL" sz="2200" b="1" dirty="0" smtClean="0"/>
              <a:t> </a:t>
            </a:r>
            <a:r>
              <a:rPr lang="pl-PL" sz="2200" b="1" dirty="0" err="1" smtClean="0"/>
              <a:t>change</a:t>
            </a:r>
            <a:r>
              <a:rPr lang="pl-PL" sz="2200" b="1" dirty="0" smtClean="0"/>
              <a:t> </a:t>
            </a:r>
            <a:r>
              <a:rPr lang="pl-PL" sz="2200" b="1" dirty="0" err="1" smtClean="0"/>
              <a:t>it</a:t>
            </a:r>
            <a:r>
              <a:rPr lang="pl-PL" sz="2200" b="1" dirty="0" smtClean="0"/>
              <a:t> with the system </a:t>
            </a:r>
            <a:r>
              <a:rPr lang="pl-PL" sz="2200" b="1" dirty="0" err="1" smtClean="0"/>
              <a:t>property</a:t>
            </a:r>
            <a:r>
              <a:rPr lang="pl-PL" sz="2200" b="1" dirty="0"/>
              <a:t> </a:t>
            </a:r>
            <a:r>
              <a:rPr lang="pl-PL" sz="2200" b="1" dirty="0" err="1" smtClean="0"/>
              <a:t>exo.jcr.jcr.session.tracking.maxage</a:t>
            </a:r>
            <a:r>
              <a:rPr lang="pl-PL" sz="2200" b="1" dirty="0" smtClean="0"/>
              <a:t>.</a:t>
            </a:r>
          </a:p>
          <a:p>
            <a:pPr>
              <a:lnSpc>
                <a:spcPct val="100000"/>
              </a:lnSpc>
              <a:buSzPct val="25000"/>
            </a:pPr>
            <a:endParaRPr lang="pl-PL" sz="2200" b="1" dirty="0"/>
          </a:p>
          <a:p>
            <a:pPr>
              <a:lnSpc>
                <a:spcPct val="100000"/>
              </a:lnSpc>
              <a:buSzPct val="25000"/>
            </a:pPr>
            <a:r>
              <a:rPr lang="pl-PL" sz="2200" b="1" dirty="0" smtClean="0"/>
              <a:t>The </a:t>
            </a:r>
            <a:r>
              <a:rPr lang="pl-PL" sz="2200" b="1" dirty="0" err="1" smtClean="0"/>
              <a:t>logic</a:t>
            </a:r>
            <a:r>
              <a:rPr lang="pl-PL" sz="2200" b="1" dirty="0" smtClean="0"/>
              <a:t> </a:t>
            </a:r>
            <a:r>
              <a:rPr lang="pl-PL" sz="2200" b="1" dirty="0" err="1" smtClean="0"/>
              <a:t>is</a:t>
            </a:r>
            <a:r>
              <a:rPr lang="pl-PL" sz="2200" b="1" dirty="0" smtClean="0"/>
              <a:t> </a:t>
            </a:r>
            <a:r>
              <a:rPr lang="pl-PL" sz="2200" b="1" dirty="0" err="1" smtClean="0"/>
              <a:t>simple</a:t>
            </a:r>
            <a:r>
              <a:rPr lang="pl-PL" sz="2200" b="1" dirty="0" smtClean="0"/>
              <a:t> </a:t>
            </a:r>
            <a:r>
              <a:rPr lang="pl-PL" sz="2200" b="1" dirty="0" err="1" smtClean="0"/>
              <a:t>if</a:t>
            </a:r>
            <a:r>
              <a:rPr lang="pl-PL" sz="2200" b="1" dirty="0" smtClean="0"/>
              <a:t> the </a:t>
            </a:r>
            <a:r>
              <a:rPr lang="pl-PL" sz="2200" b="1" dirty="0" err="1" smtClean="0"/>
              <a:t>session</a:t>
            </a:r>
            <a:r>
              <a:rPr lang="pl-PL" sz="2200" b="1" dirty="0" smtClean="0"/>
              <a:t> </a:t>
            </a:r>
            <a:r>
              <a:rPr lang="pl-PL" sz="2200" b="1" dirty="0" err="1" smtClean="0"/>
              <a:t>is</a:t>
            </a:r>
            <a:r>
              <a:rPr lang="pl-PL" sz="2200" b="1" dirty="0" smtClean="0"/>
              <a:t> </a:t>
            </a:r>
            <a:r>
              <a:rPr lang="pl-PL" sz="2200" b="1" dirty="0" err="1" smtClean="0"/>
              <a:t>still</a:t>
            </a:r>
            <a:r>
              <a:rPr lang="pl-PL" sz="2200" b="1" dirty="0" smtClean="0"/>
              <a:t> open </a:t>
            </a:r>
            <a:r>
              <a:rPr lang="pl-PL" sz="2200" b="1" dirty="0" err="1" smtClean="0"/>
              <a:t>after</a:t>
            </a:r>
            <a:r>
              <a:rPr lang="pl-PL" sz="2200" b="1" dirty="0" smtClean="0"/>
              <a:t> the max </a:t>
            </a:r>
            <a:r>
              <a:rPr lang="pl-PL" sz="2200" b="1" dirty="0" err="1" smtClean="0"/>
              <a:t>age</a:t>
            </a:r>
            <a:r>
              <a:rPr lang="pl-PL" sz="2200" b="1" dirty="0" smtClean="0"/>
              <a:t>, a </a:t>
            </a:r>
            <a:r>
              <a:rPr lang="pl-PL" sz="2200" b="1" dirty="0" err="1" smtClean="0"/>
              <a:t>stack</a:t>
            </a:r>
            <a:r>
              <a:rPr lang="pl-PL" sz="2200" b="1" dirty="0" smtClean="0"/>
              <a:t> </a:t>
            </a:r>
            <a:r>
              <a:rPr lang="pl-PL" sz="2200" b="1" dirty="0" err="1" smtClean="0"/>
              <a:t>trace</a:t>
            </a:r>
            <a:r>
              <a:rPr lang="pl-PL" sz="2200" b="1" dirty="0" smtClean="0"/>
              <a:t> </a:t>
            </a:r>
            <a:r>
              <a:rPr lang="pl-PL" sz="2200" b="1" dirty="0" err="1" smtClean="0"/>
              <a:t>is</a:t>
            </a:r>
            <a:r>
              <a:rPr lang="pl-PL" sz="2200" b="1" dirty="0" smtClean="0"/>
              <a:t> </a:t>
            </a:r>
            <a:r>
              <a:rPr lang="pl-PL" sz="2200" b="1" dirty="0" err="1" smtClean="0"/>
              <a:t>printed</a:t>
            </a:r>
            <a:r>
              <a:rPr lang="pl-PL" sz="2200" b="1" dirty="0" smtClean="0"/>
              <a:t> </a:t>
            </a:r>
            <a:r>
              <a:rPr lang="pl-PL" sz="2200" b="1" dirty="0" err="1" smtClean="0"/>
              <a:t>into</a:t>
            </a:r>
            <a:r>
              <a:rPr lang="pl-PL" sz="2200" b="1" dirty="0" smtClean="0"/>
              <a:t> </a:t>
            </a:r>
            <a:r>
              <a:rPr lang="pl-PL" sz="2200" b="1" dirty="0" err="1" smtClean="0"/>
              <a:t>your</a:t>
            </a:r>
            <a:r>
              <a:rPr lang="pl-PL" sz="2200" b="1" dirty="0" smtClean="0"/>
              <a:t> log file </a:t>
            </a:r>
            <a:r>
              <a:rPr lang="pl-PL" sz="2200" b="1" dirty="0" err="1" smtClean="0"/>
              <a:t>allowing</a:t>
            </a:r>
            <a:r>
              <a:rPr lang="pl-PL" sz="2200" b="1" dirty="0" smtClean="0"/>
              <a:t> </a:t>
            </a:r>
            <a:r>
              <a:rPr lang="pl-PL" sz="2200" b="1" dirty="0" err="1" smtClean="0"/>
              <a:t>you</a:t>
            </a:r>
            <a:r>
              <a:rPr lang="pl-PL" sz="2200" b="1" dirty="0" smtClean="0"/>
              <a:t> to </a:t>
            </a:r>
            <a:r>
              <a:rPr lang="pl-PL" sz="2200" b="1" dirty="0" err="1" smtClean="0"/>
              <a:t>identify</a:t>
            </a:r>
            <a:r>
              <a:rPr lang="pl-PL" sz="2200" b="1" dirty="0" smtClean="0"/>
              <a:t> the </a:t>
            </a:r>
            <a:r>
              <a:rPr lang="pl-PL" sz="2200" b="1" dirty="0" err="1" smtClean="0"/>
              <a:t>code</a:t>
            </a:r>
            <a:r>
              <a:rPr lang="pl-PL" sz="2200" b="1" dirty="0" smtClean="0"/>
              <a:t> </a:t>
            </a:r>
            <a:r>
              <a:rPr lang="pl-PL" sz="2200" b="1" dirty="0" err="1" smtClean="0"/>
              <a:t>that</a:t>
            </a:r>
            <a:r>
              <a:rPr lang="pl-PL" sz="2200" b="1" dirty="0" smtClean="0"/>
              <a:t> </a:t>
            </a:r>
            <a:r>
              <a:rPr lang="pl-PL" sz="2200" b="1" dirty="0" err="1" smtClean="0"/>
              <a:t>created</a:t>
            </a:r>
            <a:r>
              <a:rPr lang="pl-PL" sz="2200" b="1" dirty="0" smtClean="0"/>
              <a:t> the </a:t>
            </a:r>
            <a:r>
              <a:rPr lang="pl-PL" sz="2200" b="1" dirty="0" err="1" smtClean="0"/>
              <a:t>session</a:t>
            </a:r>
            <a:r>
              <a:rPr lang="pl-PL" sz="2200" b="1" dirty="0"/>
              <a:t> </a:t>
            </a:r>
            <a:r>
              <a:rPr lang="pl-PL" sz="2200" b="1" dirty="0" smtClean="0"/>
              <a:t>and </a:t>
            </a:r>
            <a:r>
              <a:rPr lang="pl-PL" sz="2200" b="1" dirty="0" err="1" smtClean="0"/>
              <a:t>that</a:t>
            </a:r>
            <a:r>
              <a:rPr lang="pl-PL" sz="2200" b="1" dirty="0" smtClean="0"/>
              <a:t> </a:t>
            </a:r>
            <a:r>
              <a:rPr lang="pl-PL" sz="2200" b="1" dirty="0" err="1" smtClean="0"/>
              <a:t>is</a:t>
            </a:r>
            <a:r>
              <a:rPr lang="pl-PL" sz="2200" b="1" dirty="0" smtClean="0"/>
              <a:t> </a:t>
            </a:r>
            <a:r>
              <a:rPr lang="pl-PL" sz="2200" b="1" dirty="0" err="1" smtClean="0"/>
              <a:t>supposed</a:t>
            </a:r>
            <a:r>
              <a:rPr lang="pl-PL" sz="2200" b="1" dirty="0" smtClean="0"/>
              <a:t> to </a:t>
            </a:r>
            <a:r>
              <a:rPr lang="pl-PL" sz="2200" b="1" dirty="0" err="1" smtClean="0"/>
              <a:t>close</a:t>
            </a:r>
            <a:r>
              <a:rPr lang="pl-PL" sz="2200" b="1" dirty="0" smtClean="0"/>
              <a:t> </a:t>
            </a:r>
            <a:r>
              <a:rPr lang="pl-PL" sz="2200" b="1" dirty="0" err="1" smtClean="0"/>
              <a:t>it</a:t>
            </a:r>
            <a:r>
              <a:rPr lang="pl-PL" sz="2200" b="1" dirty="0" smtClean="0"/>
              <a:t>.</a:t>
            </a:r>
            <a:endParaRPr lang="pl-PL" sz="2200" b="1" dirty="0"/>
          </a:p>
          <a:p>
            <a:pPr>
              <a:lnSpc>
                <a:spcPct val="100000"/>
              </a:lnSpc>
              <a:buSzPct val="25000"/>
            </a:pPr>
            <a:endParaRPr lang="en-US" sz="2200" b="1" dirty="0"/>
          </a:p>
        </p:txBody>
      </p:sp>
    </p:spTree>
    <p:extLst>
      <p:ext uri="{BB962C8B-B14F-4D97-AF65-F5344CB8AC3E}">
        <p14:creationId xmlns:p14="http://schemas.microsoft.com/office/powerpoint/2010/main" val="15934164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fr-FR" sz="2400" b="1" dirty="0" smtClean="0"/>
              <a:t>Session </a:t>
            </a:r>
            <a:r>
              <a:rPr lang="fr-FR" sz="2400" b="1" dirty="0" err="1" smtClean="0"/>
              <a:t>Leak</a:t>
            </a:r>
            <a:r>
              <a:rPr lang="fr-FR" sz="2400" b="1" dirty="0" smtClean="0"/>
              <a:t> Detector: </a:t>
            </a:r>
            <a:r>
              <a:rPr lang="fr-FR" sz="2400" b="1" dirty="0" err="1" smtClean="0"/>
              <a:t>Example</a:t>
            </a:r>
            <a:endParaRPr lang="fr-FR" sz="2400" b="1" dirty="0" smtClean="0"/>
          </a:p>
          <a:p>
            <a:pPr>
              <a:lnSpc>
                <a:spcPct val="100000"/>
              </a:lnSpc>
              <a:buSzPct val="25000"/>
            </a:pPr>
            <a:endParaRPr lang="fr-FR" sz="2400" b="1" dirty="0" smtClean="0"/>
          </a:p>
          <a:p>
            <a:pPr>
              <a:lnSpc>
                <a:spcPct val="100000"/>
              </a:lnSpc>
              <a:buSzPct val="25000"/>
            </a:pPr>
            <a:r>
              <a:rPr lang="en-US" sz="2000" b="1" dirty="0"/>
              <a:t>In this </a:t>
            </a:r>
            <a:r>
              <a:rPr lang="en-US" sz="2000" b="1" dirty="0" err="1"/>
              <a:t>Stacktrace</a:t>
            </a:r>
            <a:r>
              <a:rPr lang="en-US" sz="2000" b="1" dirty="0"/>
              <a:t> we learn that the method org.exoplatform.faq.service.impl.JCRDataStorage.getFAQServiceHome has opened a session that seems to be leaked. You need to verify in the code if </a:t>
            </a:r>
            <a:r>
              <a:rPr lang="en-US" sz="2000" b="1" dirty="0" err="1"/>
              <a:t>Session.logout</a:t>
            </a:r>
            <a:r>
              <a:rPr lang="en-US" sz="2000" b="1" dirty="0"/>
              <a:t>() is properly called in all cases (calling it in finally clause usually resolves the issue)</a:t>
            </a:r>
            <a:r>
              <a:rPr lang="en-US" sz="2000" b="1" dirty="0" smtClean="0"/>
              <a:t>.</a:t>
            </a:r>
          </a:p>
          <a:p>
            <a:pPr>
              <a:lnSpc>
                <a:spcPct val="100000"/>
              </a:lnSpc>
              <a:buSzPct val="25000"/>
            </a:pPr>
            <a:endParaRPr lang="fr-FR" sz="2400" b="1" dirty="0" smtClean="0"/>
          </a:p>
          <a:p>
            <a:pPr>
              <a:lnSpc>
                <a:spcPct val="100000"/>
              </a:lnSpc>
              <a:buSzPct val="25000"/>
            </a:pPr>
            <a:r>
              <a:rPr lang="hu-HU" sz="2200" b="1" dirty="0"/>
              <a:t> </a:t>
            </a:r>
            <a:r>
              <a:rPr lang="hu-HU" sz="1200" dirty="0">
                <a:latin typeface="Monaco"/>
                <a:cs typeface="Monaco"/>
              </a:rPr>
              <a:t>java.lang.Exception</a:t>
            </a:r>
          </a:p>
          <a:p>
            <a:pPr>
              <a:lnSpc>
                <a:spcPct val="100000"/>
              </a:lnSpc>
              <a:buSzPct val="25000"/>
            </a:pPr>
            <a:r>
              <a:rPr lang="hu-HU" sz="1200" dirty="0">
                <a:latin typeface="Monaco"/>
                <a:cs typeface="Monaco"/>
              </a:rPr>
              <a:t>          at org.exoplatform.services.jcr.impl.core.SessionReference.&lt;init&gt;(SessionReference.java:113)</a:t>
            </a:r>
          </a:p>
          <a:p>
            <a:pPr>
              <a:lnSpc>
                <a:spcPct val="100000"/>
              </a:lnSpc>
              <a:buSzPct val="25000"/>
            </a:pPr>
            <a:r>
              <a:rPr lang="hu-HU" sz="1200" dirty="0">
                <a:latin typeface="Monaco"/>
                <a:cs typeface="Monaco"/>
              </a:rPr>
              <a:t>          at org.exoplatform.services.jcr.impl.core.TrackedXASession.&lt;init&gt;(TrackedXASession.java:32)</a:t>
            </a:r>
          </a:p>
          <a:p>
            <a:pPr>
              <a:lnSpc>
                <a:spcPct val="100000"/>
              </a:lnSpc>
              <a:buSzPct val="25000"/>
            </a:pPr>
            <a:r>
              <a:rPr lang="hu-HU" sz="1200" dirty="0">
                <a:latin typeface="Monaco"/>
                <a:cs typeface="Monaco"/>
              </a:rPr>
              <a:t>          at org.exoplatform.services.jcr.impl.core.SessionFactory.createSession(SessionFactory.java:128)</a:t>
            </a:r>
          </a:p>
          <a:p>
            <a:pPr>
              <a:lnSpc>
                <a:spcPct val="100000"/>
              </a:lnSpc>
              <a:buSzPct val="25000"/>
            </a:pPr>
            <a:r>
              <a:rPr lang="hu-HU" sz="1200" dirty="0">
                <a:latin typeface="Monaco"/>
                <a:cs typeface="Monaco"/>
              </a:rPr>
              <a:t>          at org.exoplatform.services.jcr.impl.core.RepositoryImpl.getSystemSession(RepositoryImpl.java:314)</a:t>
            </a:r>
          </a:p>
          <a:p>
            <a:pPr>
              <a:lnSpc>
                <a:spcPct val="100000"/>
              </a:lnSpc>
              <a:buSzPct val="25000"/>
            </a:pPr>
            <a:r>
              <a:rPr lang="hu-HU" sz="1200" dirty="0">
                <a:latin typeface="Monaco"/>
                <a:cs typeface="Monaco"/>
              </a:rPr>
              <a:t>          at org.exoplatform.services.jcr.impl.core.RepositoryImpl.getSystemSession(RepositoryImpl.java:71)</a:t>
            </a:r>
          </a:p>
          <a:p>
            <a:pPr>
              <a:lnSpc>
                <a:spcPct val="100000"/>
              </a:lnSpc>
              <a:buSzPct val="25000"/>
            </a:pPr>
            <a:r>
              <a:rPr lang="hu-HU" sz="1200" dirty="0">
                <a:latin typeface="Monaco"/>
                <a:cs typeface="Monaco"/>
              </a:rPr>
              <a:t>          at org.exoplatform.services.jcr.ext.common.SessionProvider.getSession(SessionProvider.java:157)</a:t>
            </a:r>
          </a:p>
          <a:p>
            <a:pPr>
              <a:lnSpc>
                <a:spcPct val="100000"/>
              </a:lnSpc>
              <a:buSzPct val="25000"/>
            </a:pPr>
            <a:r>
              <a:rPr lang="hu-HU" sz="1200" dirty="0">
                <a:latin typeface="Monaco"/>
                <a:cs typeface="Monaco"/>
              </a:rPr>
              <a:t>          at org.exoplatform.faq.service.impl.JCRDataStorage.getFAQServiceHome(JCRDataStorage.java:323)</a:t>
            </a:r>
          </a:p>
          <a:p>
            <a:pPr>
              <a:lnSpc>
                <a:spcPct val="100000"/>
              </a:lnSpc>
              <a:buSzPct val="25000"/>
            </a:pPr>
            <a:r>
              <a:rPr lang="hu-HU" sz="1200" dirty="0">
                <a:latin typeface="Monaco"/>
                <a:cs typeface="Monaco"/>
              </a:rPr>
              <a:t>          ...</a:t>
            </a:r>
            <a:endParaRPr lang="en-US" sz="1200" dirty="0">
              <a:latin typeface="Monaco"/>
              <a:cs typeface="Monaco"/>
            </a:endParaRPr>
          </a:p>
        </p:txBody>
      </p:sp>
    </p:spTree>
    <p:extLst>
      <p:ext uri="{BB962C8B-B14F-4D97-AF65-F5344CB8AC3E}">
        <p14:creationId xmlns:p14="http://schemas.microsoft.com/office/powerpoint/2010/main" val="25192656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37</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smtClean="0">
                <a:solidFill>
                  <a:srgbClr val="FFFFFF"/>
                </a:solidFill>
                <a:ea typeface="MS Gothic"/>
              </a:rPr>
              <a:t>Exercise</a:t>
            </a:r>
            <a:endParaRPr dirty="0"/>
          </a:p>
        </p:txBody>
      </p:sp>
    </p:spTree>
    <p:extLst>
      <p:ext uri="{BB962C8B-B14F-4D97-AF65-F5344CB8AC3E}">
        <p14:creationId xmlns:p14="http://schemas.microsoft.com/office/powerpoint/2010/main" val="25124554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Exercise</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marL="342900" indent="-342900">
              <a:lnSpc>
                <a:spcPct val="100000"/>
              </a:lnSpc>
              <a:buSzPct val="25000"/>
              <a:buFont typeface="Wingdings" charset="2"/>
              <a:buChar char="u"/>
            </a:pPr>
            <a:r>
              <a:rPr lang="en-US" sz="2400" b="1" i="1" dirty="0" smtClean="0">
                <a:cs typeface="Monaco"/>
              </a:rPr>
              <a:t>Download </a:t>
            </a:r>
            <a:r>
              <a:rPr lang="en-US" sz="2400" b="1" i="1" dirty="0" err="1" smtClean="0">
                <a:cs typeface="Monaco"/>
              </a:rPr>
              <a:t>CRaSH</a:t>
            </a:r>
            <a:endParaRPr lang="en-US" sz="2400" b="1" i="1" dirty="0" smtClean="0">
              <a:cs typeface="Monaco"/>
            </a:endParaRPr>
          </a:p>
          <a:p>
            <a:pPr marL="342900" indent="-342900">
              <a:lnSpc>
                <a:spcPct val="100000"/>
              </a:lnSpc>
              <a:buSzPct val="25000"/>
              <a:buFont typeface="Wingdings" charset="2"/>
              <a:buChar char="u"/>
            </a:pPr>
            <a:r>
              <a:rPr lang="en-US" sz="2400" b="1" i="1" dirty="0" smtClean="0">
                <a:cs typeface="Monaco"/>
              </a:rPr>
              <a:t>Install it</a:t>
            </a:r>
          </a:p>
          <a:p>
            <a:pPr marL="342900" indent="-342900">
              <a:lnSpc>
                <a:spcPct val="100000"/>
              </a:lnSpc>
              <a:buSzPct val="25000"/>
              <a:buFont typeface="Wingdings" charset="2"/>
              <a:buChar char="u"/>
            </a:pPr>
            <a:r>
              <a:rPr lang="en-US" sz="2400" b="1" i="1" dirty="0" smtClean="0">
                <a:cs typeface="Monaco"/>
              </a:rPr>
              <a:t>Sign In as root/</a:t>
            </a:r>
            <a:r>
              <a:rPr lang="en-US" sz="2400" b="1" i="1" dirty="0" err="1" smtClean="0">
                <a:cs typeface="Monaco"/>
              </a:rPr>
              <a:t>gtn</a:t>
            </a:r>
            <a:r>
              <a:rPr lang="en-US" sz="2400" b="1" i="1" dirty="0" smtClean="0">
                <a:cs typeface="Monaco"/>
              </a:rPr>
              <a:t> to the workspace “portal-work”</a:t>
            </a:r>
            <a:r>
              <a:rPr lang="en-US" sz="2400" dirty="0" smtClean="0">
                <a:cs typeface="Monaco"/>
              </a:rPr>
              <a:t> </a:t>
            </a:r>
          </a:p>
          <a:p>
            <a:pPr marL="342900" indent="-342900">
              <a:lnSpc>
                <a:spcPct val="100000"/>
              </a:lnSpc>
              <a:buSzPct val="25000"/>
              <a:buFont typeface="Wingdings" charset="2"/>
              <a:buChar char="u"/>
            </a:pPr>
            <a:r>
              <a:rPr lang="en-US" sz="2400" b="1" i="1" dirty="0" smtClean="0">
                <a:cs typeface="Monaco"/>
              </a:rPr>
              <a:t>Create a root node “training”</a:t>
            </a:r>
          </a:p>
          <a:p>
            <a:pPr marL="342900" indent="-342900">
              <a:lnSpc>
                <a:spcPct val="100000"/>
              </a:lnSpc>
              <a:buSzPct val="25000"/>
              <a:buFont typeface="Wingdings" charset="2"/>
              <a:buChar char="u"/>
            </a:pPr>
            <a:r>
              <a:rPr lang="en-US" sz="2400" b="1" i="1" dirty="0">
                <a:cs typeface="Monaco"/>
              </a:rPr>
              <a:t>Add a sub node « Day-1 » on which you will set a property « name » to « JCR concepts, architecture and benefits </a:t>
            </a:r>
            <a:r>
              <a:rPr lang="en-US" sz="2400" b="1" i="1" dirty="0" smtClean="0">
                <a:cs typeface="Monaco"/>
              </a:rPr>
              <a:t>»</a:t>
            </a:r>
          </a:p>
          <a:p>
            <a:pPr marL="342900" indent="-342900">
              <a:lnSpc>
                <a:spcPct val="100000"/>
              </a:lnSpc>
              <a:buSzPct val="25000"/>
              <a:buFont typeface="Wingdings" charset="2"/>
              <a:buChar char="u"/>
            </a:pPr>
            <a:r>
              <a:rPr lang="en-US" sz="2400" b="1" i="1" dirty="0" smtClean="0">
                <a:cs typeface="Monaco"/>
              </a:rPr>
              <a:t>Do the same thing with “Day-2”, “Day-3” and “Day-4”</a:t>
            </a:r>
          </a:p>
          <a:p>
            <a:pPr marL="342900" indent="-342900">
              <a:lnSpc>
                <a:spcPct val="100000"/>
              </a:lnSpc>
              <a:buSzPct val="25000"/>
              <a:buFont typeface="Wingdings" charset="2"/>
              <a:buChar char="u"/>
            </a:pPr>
            <a:r>
              <a:rPr lang="en-US" sz="2400" b="1" i="1" dirty="0" smtClean="0">
                <a:cs typeface="Monaco"/>
              </a:rPr>
              <a:t>Launch a query (SQL or X</a:t>
            </a:r>
            <a:r>
              <a:rPr lang="fr-FR" sz="2400" b="1" i="1" dirty="0" smtClean="0">
                <a:cs typeface="Monaco"/>
              </a:rPr>
              <a:t>p</a:t>
            </a:r>
            <a:r>
              <a:rPr lang="en-US" sz="2400" b="1" i="1" dirty="0" err="1" smtClean="0">
                <a:cs typeface="Monaco"/>
              </a:rPr>
              <a:t>ath</a:t>
            </a:r>
            <a:r>
              <a:rPr lang="en-US" sz="2400" b="1" i="1" dirty="0" smtClean="0">
                <a:cs typeface="Monaco"/>
              </a:rPr>
              <a:t>) that returns the nodes under “training” that contains “developers” and adds the </a:t>
            </a:r>
            <a:r>
              <a:rPr lang="en-US" sz="2400" b="1" i="1" dirty="0" err="1" smtClean="0">
                <a:cs typeface="Monaco"/>
              </a:rPr>
              <a:t>mixin</a:t>
            </a:r>
            <a:r>
              <a:rPr lang="en-US" sz="2400" b="1" i="1" dirty="0" smtClean="0">
                <a:cs typeface="Monaco"/>
              </a:rPr>
              <a:t> type </a:t>
            </a:r>
            <a:r>
              <a:rPr lang="en-US" sz="2400" b="1" i="1" dirty="0" err="1" smtClean="0">
                <a:cs typeface="Monaco"/>
              </a:rPr>
              <a:t>mix:referenceable</a:t>
            </a:r>
            <a:endParaRPr lang="en-US" sz="2400" b="1" i="1" dirty="0" smtClean="0">
              <a:cs typeface="Monaco"/>
            </a:endParaRPr>
          </a:p>
          <a:p>
            <a:pPr marL="342900" indent="-342900">
              <a:lnSpc>
                <a:spcPct val="100000"/>
              </a:lnSpc>
              <a:buSzPct val="25000"/>
              <a:buFont typeface="Wingdings" charset="2"/>
              <a:buChar char="u"/>
            </a:pPr>
            <a:r>
              <a:rPr lang="en-US" sz="2400" b="1" i="1" dirty="0" smtClean="0">
                <a:cs typeface="Monaco"/>
              </a:rPr>
              <a:t>Export the content of the node “training” (SCP command)</a:t>
            </a:r>
          </a:p>
          <a:p>
            <a:pPr marL="342900" indent="-342900">
              <a:lnSpc>
                <a:spcPct val="100000"/>
              </a:lnSpc>
              <a:buSzPct val="25000"/>
              <a:buFont typeface="Wingdings" charset="2"/>
              <a:buChar char="u"/>
            </a:pPr>
            <a:r>
              <a:rPr lang="en-US" sz="2400" b="1" i="1" dirty="0" smtClean="0">
                <a:cs typeface="Monaco"/>
              </a:rPr>
              <a:t>Remove the node “training”</a:t>
            </a:r>
          </a:p>
          <a:p>
            <a:pPr marL="342900" indent="-342900">
              <a:lnSpc>
                <a:spcPct val="100000"/>
              </a:lnSpc>
              <a:buSzPct val="25000"/>
              <a:buFont typeface="Wingdings" charset="2"/>
              <a:buChar char="u"/>
            </a:pPr>
            <a:r>
              <a:rPr lang="en-US" sz="2400" b="1" i="1" dirty="0" smtClean="0">
                <a:cs typeface="Monaco"/>
              </a:rPr>
              <a:t>Re-import the node at the </a:t>
            </a:r>
            <a:r>
              <a:rPr lang="en-US" sz="2400" b="1" i="1" smtClean="0">
                <a:cs typeface="Monaco"/>
              </a:rPr>
              <a:t>same place </a:t>
            </a:r>
            <a:r>
              <a:rPr lang="en-US" sz="2400" b="1" i="1" dirty="0" smtClean="0">
                <a:cs typeface="Monaco"/>
              </a:rPr>
              <a:t>(SCP command)</a:t>
            </a:r>
          </a:p>
          <a:p>
            <a:pPr marL="342900" indent="-342900">
              <a:lnSpc>
                <a:spcPct val="100000"/>
              </a:lnSpc>
              <a:buSzPct val="25000"/>
              <a:buFont typeface="Wingdings" charset="2"/>
              <a:buChar char="u"/>
            </a:pPr>
            <a:r>
              <a:rPr lang="en-US" sz="2400" b="1" i="1" dirty="0" smtClean="0">
                <a:cs typeface="Monaco"/>
              </a:rPr>
              <a:t>Open a new session and browse your nodes to check that everything has been done as expected </a:t>
            </a:r>
          </a:p>
        </p:txBody>
      </p:sp>
    </p:spTree>
    <p:extLst>
      <p:ext uri="{BB962C8B-B14F-4D97-AF65-F5344CB8AC3E}">
        <p14:creationId xmlns:p14="http://schemas.microsoft.com/office/powerpoint/2010/main" val="37956902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39</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a:solidFill>
                  <a:srgbClr val="FFFFFF"/>
                </a:solidFill>
                <a:ea typeface="MS Gothic"/>
              </a:rPr>
              <a:t>Dealing with performance issues</a:t>
            </a:r>
            <a:endParaRPr dirty="0"/>
          </a:p>
        </p:txBody>
      </p:sp>
    </p:spTree>
    <p:extLst>
      <p:ext uri="{BB962C8B-B14F-4D97-AF65-F5344CB8AC3E}">
        <p14:creationId xmlns:p14="http://schemas.microsoft.com/office/powerpoint/2010/main" val="6261476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4</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a:solidFill>
                  <a:srgbClr val="FFFFFF"/>
                </a:solidFill>
                <a:ea typeface="MS Gothic"/>
              </a:rPr>
              <a:t>Configuration and settings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Dealing with performance issues</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marL="342900" indent="-342900">
              <a:lnSpc>
                <a:spcPct val="100000"/>
              </a:lnSpc>
              <a:buSzPct val="25000"/>
              <a:buFont typeface="Wingdings" charset="2"/>
              <a:buChar char="u"/>
            </a:pPr>
            <a:r>
              <a:rPr lang="en-US" sz="2200" b="1" dirty="0" smtClean="0"/>
              <a:t>Benchmark based on </a:t>
            </a:r>
            <a:r>
              <a:rPr lang="en-US" sz="2200" b="1" dirty="0" err="1" smtClean="0"/>
              <a:t>japex</a:t>
            </a:r>
            <a:r>
              <a:rPr lang="en-US" sz="2200" b="1" dirty="0" smtClean="0"/>
              <a:t> </a:t>
            </a:r>
            <a:r>
              <a:rPr lang="hr-HR" sz="2200" b="1" dirty="0">
                <a:hlinkClick r:id="rId3"/>
              </a:rPr>
              <a:t>http://japex.java.net</a:t>
            </a:r>
            <a:r>
              <a:rPr lang="hr-HR" sz="2200" b="1" dirty="0" smtClean="0">
                <a:hlinkClick r:id="rId3"/>
              </a:rPr>
              <a:t>/</a:t>
            </a:r>
            <a:endParaRPr lang="hr-HR" sz="2200" b="1" dirty="0" smtClean="0"/>
          </a:p>
          <a:p>
            <a:pPr marL="342900" indent="-342900">
              <a:lnSpc>
                <a:spcPct val="100000"/>
              </a:lnSpc>
              <a:buSzPct val="25000"/>
              <a:buFont typeface="Wingdings" charset="2"/>
              <a:buChar char="u"/>
            </a:pPr>
            <a:endParaRPr lang="en-US" sz="2200" b="1" dirty="0" smtClean="0"/>
          </a:p>
          <a:p>
            <a:pPr marL="342900" indent="-342900">
              <a:lnSpc>
                <a:spcPct val="100000"/>
              </a:lnSpc>
              <a:buSzPct val="25000"/>
              <a:buFont typeface="Wingdings" charset="2"/>
              <a:buChar char="u"/>
            </a:pPr>
            <a:r>
              <a:rPr lang="en-US" sz="2200" b="1" dirty="0" smtClean="0"/>
              <a:t>Existing tests:</a:t>
            </a:r>
          </a:p>
          <a:p>
            <a:pPr marL="800100" lvl="1" indent="-342900">
              <a:buSzPct val="25000"/>
              <a:buFont typeface="Wingdings" charset="2"/>
              <a:buChar char="u"/>
            </a:pPr>
            <a:r>
              <a:rPr lang="en-US" sz="2200" b="1" dirty="0" smtClean="0"/>
              <a:t>Continuous Integration tests (</a:t>
            </a:r>
            <a:r>
              <a:rPr lang="en-US" sz="2200" b="1" dirty="0" err="1" smtClean="0"/>
              <a:t>jenkins</a:t>
            </a:r>
            <a:r>
              <a:rPr lang="en-US" sz="2200" b="1" dirty="0" smtClean="0"/>
              <a:t>)</a:t>
            </a:r>
          </a:p>
          <a:p>
            <a:pPr marL="800100" lvl="1" indent="-342900">
              <a:buSzPct val="25000"/>
              <a:buFont typeface="Wingdings" charset="2"/>
              <a:buChar char="u"/>
            </a:pPr>
            <a:r>
              <a:rPr lang="en-US" sz="2200" b="1" dirty="0" smtClean="0"/>
              <a:t>Functional tests (</a:t>
            </a:r>
            <a:r>
              <a:rPr lang="en-US" sz="2200" b="1" dirty="0" err="1" smtClean="0"/>
              <a:t>jcr.core</a:t>
            </a:r>
            <a:r>
              <a:rPr lang="en-US" sz="2200" b="1" dirty="0" smtClean="0"/>
              <a:t>, </a:t>
            </a:r>
            <a:r>
              <a:rPr lang="en-US" sz="2200" b="1" dirty="0" err="1" smtClean="0"/>
              <a:t>jcr.ext</a:t>
            </a:r>
            <a:r>
              <a:rPr lang="en-US" sz="2200" b="1" dirty="0" smtClean="0"/>
              <a:t> and cluster)</a:t>
            </a:r>
          </a:p>
          <a:p>
            <a:pPr marL="800100" lvl="1" indent="-342900">
              <a:buSzPct val="25000"/>
              <a:buFont typeface="Wingdings" charset="2"/>
              <a:buChar char="u"/>
            </a:pPr>
            <a:r>
              <a:rPr lang="en-US" sz="2200" b="1" dirty="0" smtClean="0"/>
              <a:t>Single Thread Performance Testing (</a:t>
            </a:r>
            <a:r>
              <a:rPr lang="en-US" sz="2200" b="1" dirty="0" err="1" smtClean="0"/>
              <a:t>jcr.core</a:t>
            </a:r>
            <a:r>
              <a:rPr lang="en-US" sz="2200" b="1" dirty="0" smtClean="0"/>
              <a:t> and </a:t>
            </a:r>
            <a:r>
              <a:rPr lang="en-US" sz="2200" b="1" dirty="0" err="1" smtClean="0"/>
              <a:t>orgservice</a:t>
            </a:r>
            <a:r>
              <a:rPr lang="en-US" sz="2200" b="1" dirty="0" smtClean="0"/>
              <a:t>)</a:t>
            </a:r>
          </a:p>
          <a:p>
            <a:pPr marL="800100" lvl="1" indent="-342900">
              <a:buSzPct val="25000"/>
              <a:buFont typeface="Wingdings" charset="2"/>
              <a:buChar char="u"/>
            </a:pPr>
            <a:r>
              <a:rPr lang="en-US" sz="2200" b="1" dirty="0" smtClean="0"/>
              <a:t>Multi Thread Performance Testing (Search, Versioning, Lock, Read, Write, Export and Import)</a:t>
            </a:r>
          </a:p>
          <a:p>
            <a:pPr marL="800100" lvl="1" indent="-342900">
              <a:buSzPct val="25000"/>
              <a:buFont typeface="Wingdings" charset="2"/>
              <a:buChar char="u"/>
            </a:pPr>
            <a:r>
              <a:rPr lang="en-US" sz="2200" b="1" dirty="0" smtClean="0"/>
              <a:t>Express performance JVM Testing</a:t>
            </a:r>
          </a:p>
          <a:p>
            <a:pPr marL="800100" lvl="1" indent="-342900">
              <a:buSzPct val="25000"/>
              <a:buFont typeface="Wingdings" charset="2"/>
              <a:buChar char="u"/>
            </a:pPr>
            <a:r>
              <a:rPr lang="en-US" sz="2200" b="1" dirty="0" smtClean="0"/>
              <a:t>Manual Testing</a:t>
            </a:r>
            <a:endParaRPr lang="en-US" sz="2200" b="1" dirty="0"/>
          </a:p>
          <a:p>
            <a:pPr marL="342900" indent="-342900">
              <a:lnSpc>
                <a:spcPct val="100000"/>
              </a:lnSpc>
              <a:buSzPct val="25000"/>
              <a:buFont typeface="Wingdings" charset="2"/>
              <a:buChar char="u"/>
            </a:pPr>
            <a:endParaRPr lang="en-US" sz="2200" b="1" dirty="0" smtClean="0"/>
          </a:p>
          <a:p>
            <a:pPr marL="342900" indent="-342900">
              <a:lnSpc>
                <a:spcPct val="100000"/>
              </a:lnSpc>
              <a:buSzPct val="25000"/>
              <a:buFont typeface="Wingdings" charset="2"/>
              <a:buChar char="u"/>
            </a:pPr>
            <a:r>
              <a:rPr lang="en-US" sz="2200" b="1" dirty="0" smtClean="0"/>
              <a:t>The results of the tests are available from </a:t>
            </a:r>
            <a:r>
              <a:rPr lang="fr-FR" sz="2200" b="1" dirty="0">
                <a:hlinkClick r:id="rId4"/>
              </a:rPr>
              <a:t>http://tests.exoplatform.org</a:t>
            </a:r>
            <a:r>
              <a:rPr lang="fr-FR" sz="2200" b="1" dirty="0" smtClean="0">
                <a:hlinkClick r:id="rId4"/>
              </a:rPr>
              <a:t>/</a:t>
            </a:r>
            <a:endParaRPr lang="fr-FR" sz="2200" b="1" dirty="0" smtClean="0"/>
          </a:p>
          <a:p>
            <a:pPr marL="342900" indent="-342900">
              <a:lnSpc>
                <a:spcPct val="100000"/>
              </a:lnSpc>
              <a:buSzPct val="25000"/>
              <a:buFont typeface="Wingdings" charset="2"/>
              <a:buChar char="u"/>
            </a:pPr>
            <a:endParaRPr lang="fr-FR" sz="2200" b="1" dirty="0"/>
          </a:p>
          <a:p>
            <a:pPr marL="342900" indent="-342900">
              <a:lnSpc>
                <a:spcPct val="100000"/>
              </a:lnSpc>
              <a:buSzPct val="25000"/>
              <a:buFont typeface="Wingdings" charset="2"/>
              <a:buChar char="u"/>
            </a:pPr>
            <a:r>
              <a:rPr lang="fr-FR" sz="2200" b="1" dirty="0" smtClean="0"/>
              <a:t>The source code of the tests are </a:t>
            </a:r>
            <a:r>
              <a:rPr lang="fr-FR" sz="2200" b="1" dirty="0" err="1" smtClean="0"/>
              <a:t>available</a:t>
            </a:r>
            <a:r>
              <a:rPr lang="fr-FR" sz="2200" b="1" dirty="0" smtClean="0"/>
              <a:t> </a:t>
            </a:r>
            <a:r>
              <a:rPr lang="fr-FR" sz="2200" b="1" dirty="0" err="1" smtClean="0"/>
              <a:t>from</a:t>
            </a:r>
            <a:r>
              <a:rPr lang="fr-FR" sz="2200" b="1" dirty="0" smtClean="0"/>
              <a:t> </a:t>
            </a:r>
            <a:r>
              <a:rPr lang="en-US" sz="2200" b="1" dirty="0">
                <a:hlinkClick r:id="rId5"/>
              </a:rPr>
              <a:t>https://github.com/exoplatform/jcr-</a:t>
            </a:r>
            <a:r>
              <a:rPr lang="en-US" sz="2200" b="1" dirty="0" smtClean="0">
                <a:hlinkClick r:id="rId5"/>
              </a:rPr>
              <a:t>benchmark</a:t>
            </a:r>
            <a:r>
              <a:rPr lang="en-US" sz="2200" b="1" dirty="0" smtClean="0"/>
              <a:t> </a:t>
            </a:r>
          </a:p>
          <a:p>
            <a:pPr>
              <a:lnSpc>
                <a:spcPct val="100000"/>
              </a:lnSpc>
              <a:buSzPct val="25000"/>
            </a:pPr>
            <a:endParaRPr lang="en-US" sz="2200" b="1" dirty="0"/>
          </a:p>
        </p:txBody>
      </p:sp>
    </p:spTree>
    <p:extLst>
      <p:ext uri="{BB962C8B-B14F-4D97-AF65-F5344CB8AC3E}">
        <p14:creationId xmlns:p14="http://schemas.microsoft.com/office/powerpoint/2010/main" val="169986440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Dealing with performance issues</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marL="342900" indent="-342900">
              <a:lnSpc>
                <a:spcPct val="100000"/>
              </a:lnSpc>
              <a:buSzPct val="25000"/>
              <a:buFont typeface="Wingdings" charset="2"/>
              <a:buChar char="u"/>
            </a:pPr>
            <a:r>
              <a:rPr lang="en-US" sz="2200" b="1" dirty="0" smtClean="0"/>
              <a:t>Check the Caches using the JMX console. </a:t>
            </a:r>
            <a:r>
              <a:rPr lang="en-US" sz="2200" b="1" dirty="0" err="1" smtClean="0"/>
              <a:t>ObjectName</a:t>
            </a:r>
            <a:r>
              <a:rPr lang="en-US" sz="2200" b="1" dirty="0" smtClean="0"/>
              <a:t> is of type </a:t>
            </a:r>
            <a:r>
              <a:rPr lang="en-US" sz="1400" b="1" i="1" dirty="0" err="1" smtClean="0">
                <a:latin typeface="Monaco"/>
                <a:cs typeface="Monaco"/>
              </a:rPr>
              <a:t>exo:portal</a:t>
            </a:r>
            <a:r>
              <a:rPr lang="en-US" sz="1400" b="1" i="1" dirty="0" smtClean="0">
                <a:latin typeface="Monaco"/>
                <a:cs typeface="Monaco"/>
              </a:rPr>
              <a:t>=${portal-container},repository=${repository},workspace=${workspace},cache-type=[JCR_CACHE|LOCK_CACHE|INDEX_CACHE], </a:t>
            </a:r>
            <a:r>
              <a:rPr lang="en-US" sz="1400" b="1" i="1" dirty="0" err="1" smtClean="0">
                <a:latin typeface="Monaco"/>
                <a:cs typeface="Monaco"/>
              </a:rPr>
              <a:t>jmx</a:t>
            </a:r>
            <a:r>
              <a:rPr lang="en-US" sz="1400" b="1" i="1" dirty="0" smtClean="0">
                <a:latin typeface="Monaco"/>
                <a:cs typeface="Monaco"/>
              </a:rPr>
              <a:t>-resource=</a:t>
            </a:r>
            <a:r>
              <a:rPr lang="en-US" sz="2200" b="1" i="1" dirty="0" smtClean="0"/>
              <a:t> then </a:t>
            </a:r>
            <a:r>
              <a:rPr lang="en-US" sz="1400" b="1" i="1" dirty="0" err="1" smtClean="0">
                <a:latin typeface="Monaco"/>
                <a:cs typeface="Monaco"/>
              </a:rPr>
              <a:t>CacheMgmtInterceptor</a:t>
            </a:r>
            <a:r>
              <a:rPr lang="en-US" sz="2200" b="1" i="1" dirty="0" smtClean="0"/>
              <a:t> for an overview (attributes) or </a:t>
            </a:r>
            <a:r>
              <a:rPr lang="en-US" sz="1400" b="1" i="1" dirty="0" err="1" smtClean="0">
                <a:latin typeface="Monaco"/>
                <a:cs typeface="Monaco"/>
              </a:rPr>
              <a:t>DataContainer</a:t>
            </a:r>
            <a:r>
              <a:rPr lang="en-US" sz="2200" b="1" i="1" dirty="0" smtClean="0"/>
              <a:t> to get the details (methods)</a:t>
            </a:r>
            <a:r>
              <a:rPr lang="en-US" sz="2000" b="1" i="1" dirty="0" smtClean="0"/>
              <a:t>. If the caches are always full, change the value of </a:t>
            </a:r>
            <a:r>
              <a:rPr lang="en-US" sz="2000" b="1" i="1" dirty="0" err="1" smtClean="0"/>
              <a:t>maxNodes</a:t>
            </a:r>
            <a:r>
              <a:rPr lang="en-US" sz="2000" b="1" i="1" dirty="0" smtClean="0"/>
              <a:t> in the configuration of the related JBC instance. Value to be set according to the Heap Size, the total amount of workspaces, knowing that the </a:t>
            </a:r>
            <a:r>
              <a:rPr lang="en-US" sz="2000" b="1" i="1" dirty="0" err="1" smtClean="0"/>
              <a:t>avg</a:t>
            </a:r>
            <a:r>
              <a:rPr lang="en-US" sz="2000" b="1" i="1" dirty="0" smtClean="0"/>
              <a:t> size of JBC Node is about 2,2 Kb.</a:t>
            </a:r>
          </a:p>
          <a:p>
            <a:pPr marL="342900" indent="-342900">
              <a:lnSpc>
                <a:spcPct val="100000"/>
              </a:lnSpc>
              <a:buSzPct val="25000"/>
              <a:buFont typeface="Wingdings" charset="2"/>
              <a:buChar char="u"/>
            </a:pPr>
            <a:r>
              <a:rPr lang="en-US" sz="2200" b="1" i="1" dirty="0" smtClean="0"/>
              <a:t>Collect the JCR Statistics by adding </a:t>
            </a:r>
            <a:r>
              <a:rPr lang="en-US" sz="1400" b="1" i="1" dirty="0" smtClean="0">
                <a:latin typeface="Monaco"/>
                <a:cs typeface="Monaco"/>
              </a:rPr>
              <a:t>-</a:t>
            </a:r>
            <a:r>
              <a:rPr lang="en-US" sz="1400" b="1" i="1" dirty="0" err="1" smtClean="0">
                <a:latin typeface="Monaco"/>
                <a:cs typeface="Monaco"/>
              </a:rPr>
              <a:t>DJDBCWorkspaceDataContainer.statistics.enabled</a:t>
            </a:r>
            <a:r>
              <a:rPr lang="en-US" sz="1400" b="1" i="1" dirty="0" smtClean="0">
                <a:latin typeface="Monaco"/>
                <a:cs typeface="Monaco"/>
              </a:rPr>
              <a:t>=true</a:t>
            </a:r>
            <a:r>
              <a:rPr lang="en-US" sz="2200" b="1" i="1" dirty="0" smtClean="0"/>
              <a:t> to your launch command.</a:t>
            </a:r>
            <a:r>
              <a:rPr lang="en-US" sz="2000" b="1" i="1" dirty="0" smtClean="0"/>
              <a:t> For each query we provide min, max, total, </a:t>
            </a:r>
            <a:r>
              <a:rPr lang="en-US" sz="2000" b="1" i="1" dirty="0" err="1" smtClean="0"/>
              <a:t>avg</a:t>
            </a:r>
            <a:r>
              <a:rPr lang="en-US" sz="2000" b="1" i="1" dirty="0" smtClean="0"/>
              <a:t> and times. The average time of each query should not exceed few </a:t>
            </a:r>
            <a:r>
              <a:rPr lang="en-US" sz="2000" b="1" i="1" dirty="0" err="1" smtClean="0"/>
              <a:t>ms</a:t>
            </a:r>
            <a:r>
              <a:rPr lang="en-US" sz="2000" b="1" i="1" dirty="0" smtClean="0"/>
              <a:t> (not more than 10 </a:t>
            </a:r>
            <a:r>
              <a:rPr lang="en-US" sz="2000" b="1" i="1" dirty="0" err="1" smtClean="0"/>
              <a:t>ms</a:t>
            </a:r>
            <a:r>
              <a:rPr lang="en-US" sz="2000" b="1" i="1" dirty="0" smtClean="0"/>
              <a:t>). Check the close </a:t>
            </a:r>
            <a:r>
              <a:rPr lang="en-US" sz="2000" b="1" i="1" dirty="0" err="1" smtClean="0"/>
              <a:t>avg</a:t>
            </a:r>
            <a:r>
              <a:rPr lang="en-US" sz="2000" b="1" i="1" dirty="0" smtClean="0"/>
              <a:t> to make sure that the connection with the database is correct.</a:t>
            </a:r>
          </a:p>
          <a:p>
            <a:pPr marL="342900" indent="-342900">
              <a:lnSpc>
                <a:spcPct val="100000"/>
              </a:lnSpc>
              <a:buSzPct val="25000"/>
              <a:buFont typeface="Wingdings" charset="2"/>
              <a:buChar char="u"/>
            </a:pPr>
            <a:r>
              <a:rPr lang="en-US" sz="2200" b="1" i="1" dirty="0" smtClean="0"/>
              <a:t>Collect regularly the statistics of your database. More details here </a:t>
            </a:r>
            <a:r>
              <a:rPr lang="en-US" sz="2200" b="1" i="1" dirty="0" smtClean="0">
                <a:hlinkClick r:id="rId3"/>
              </a:rPr>
              <a:t>http://docs.jboss.org/exojcr/1.15.2-GA/developer/en-US/html_single/#JCR.JDBCDataContainerConfig.GeneralRecommendationsForDatabaseConfiguration</a:t>
            </a:r>
            <a:r>
              <a:rPr lang="en-US" sz="2200" b="1" i="1" dirty="0" smtClean="0"/>
              <a:t> </a:t>
            </a:r>
          </a:p>
          <a:p>
            <a:pPr>
              <a:lnSpc>
                <a:spcPct val="100000"/>
              </a:lnSpc>
              <a:buSzPct val="25000"/>
            </a:pPr>
            <a:endParaRPr lang="en-US" sz="2200" b="1" dirty="0"/>
          </a:p>
        </p:txBody>
      </p:sp>
    </p:spTree>
    <p:extLst>
      <p:ext uri="{BB962C8B-B14F-4D97-AF65-F5344CB8AC3E}">
        <p14:creationId xmlns:p14="http://schemas.microsoft.com/office/powerpoint/2010/main" val="6415418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Dealing with performance issues</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en-US" sz="2400" b="1" dirty="0" smtClean="0"/>
              <a:t>If the performances are still not good</a:t>
            </a:r>
          </a:p>
          <a:p>
            <a:pPr>
              <a:lnSpc>
                <a:spcPct val="100000"/>
              </a:lnSpc>
              <a:buSzPct val="25000"/>
            </a:pPr>
            <a:endParaRPr lang="en-US" sz="2200" b="1" dirty="0"/>
          </a:p>
          <a:p>
            <a:pPr marL="342900" indent="-342900">
              <a:lnSpc>
                <a:spcPct val="100000"/>
              </a:lnSpc>
              <a:buSzPct val="25000"/>
              <a:buFont typeface="Wingdings" charset="2"/>
              <a:buChar char="u"/>
            </a:pPr>
            <a:r>
              <a:rPr lang="en-US" sz="2200" b="1" i="1" dirty="0" smtClean="0"/>
              <a:t>Use the tools provided by your DB to identify the slow queries</a:t>
            </a:r>
          </a:p>
          <a:p>
            <a:pPr marL="342900" indent="-342900">
              <a:lnSpc>
                <a:spcPct val="100000"/>
              </a:lnSpc>
              <a:buSzPct val="25000"/>
              <a:buFont typeface="Wingdings" charset="2"/>
              <a:buChar char="u"/>
            </a:pPr>
            <a:r>
              <a:rPr lang="en-US" sz="2200" b="1" i="1" dirty="0" smtClean="0"/>
              <a:t>Provide the explain plan of the queries</a:t>
            </a:r>
          </a:p>
          <a:p>
            <a:pPr marL="342900" indent="-342900">
              <a:lnSpc>
                <a:spcPct val="100000"/>
              </a:lnSpc>
              <a:buSzPct val="25000"/>
              <a:buFont typeface="Wingdings" charset="2"/>
              <a:buChar char="u"/>
            </a:pPr>
            <a:r>
              <a:rPr lang="en-US" sz="2200" b="1" i="1" dirty="0" smtClean="0"/>
              <a:t>Provide profiling results</a:t>
            </a:r>
          </a:p>
          <a:p>
            <a:pPr marL="342900" indent="-342900">
              <a:lnSpc>
                <a:spcPct val="100000"/>
              </a:lnSpc>
              <a:buSzPct val="25000"/>
              <a:buFont typeface="Wingdings" charset="2"/>
              <a:buChar char="u"/>
            </a:pPr>
            <a:r>
              <a:rPr lang="en-US" sz="2200" b="1" i="1" dirty="0" smtClean="0"/>
              <a:t>Provide the full version of your database</a:t>
            </a:r>
          </a:p>
          <a:p>
            <a:pPr marL="342900" indent="-342900">
              <a:lnSpc>
                <a:spcPct val="100000"/>
              </a:lnSpc>
              <a:buSzPct val="25000"/>
              <a:buFont typeface="Wingdings" charset="2"/>
              <a:buChar char="u"/>
            </a:pPr>
            <a:r>
              <a:rPr lang="en-US" sz="2200" b="1" i="1" dirty="0" smtClean="0"/>
              <a:t>Provide the full version of your </a:t>
            </a:r>
            <a:r>
              <a:rPr lang="en-US" sz="2200" b="1" i="1" dirty="0" err="1" smtClean="0"/>
              <a:t>jdbc</a:t>
            </a:r>
            <a:r>
              <a:rPr lang="en-US" sz="2200" b="1" i="1" dirty="0" smtClean="0"/>
              <a:t> driver</a:t>
            </a:r>
            <a:endParaRPr lang="en-US" sz="2200" b="1" i="1" dirty="0"/>
          </a:p>
        </p:txBody>
      </p:sp>
    </p:spTree>
    <p:extLst>
      <p:ext uri="{BB962C8B-B14F-4D97-AF65-F5344CB8AC3E}">
        <p14:creationId xmlns:p14="http://schemas.microsoft.com/office/powerpoint/2010/main" val="30837041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557280" y="255600"/>
            <a:ext cx="10043640" cy="952200"/>
          </a:xfrm>
          <a:prstGeom prst="rect">
            <a:avLst/>
          </a:prstGeom>
        </p:spPr>
        <p:txBody>
          <a:bodyPr lIns="0" tIns="0" rIns="0" bIns="0" anchor="ctr"/>
          <a:lstStyle/>
          <a:p>
            <a:pPr algn="r">
              <a:lnSpc>
                <a:spcPct val="96000"/>
              </a:lnSpc>
            </a:pPr>
            <a:r>
              <a:rPr lang="en-US" sz="4800" dirty="0" err="1">
                <a:solidFill>
                  <a:srgbClr val="FFFFFF"/>
                </a:solidFill>
                <a:latin typeface="Arial"/>
                <a:ea typeface="MS Gothic"/>
                <a:cs typeface="Arial"/>
              </a:rPr>
              <a:t>eXo</a:t>
            </a:r>
            <a:r>
              <a:rPr lang="en-US" sz="4800" dirty="0">
                <a:solidFill>
                  <a:srgbClr val="FFFFFF"/>
                </a:solidFill>
                <a:latin typeface="Arial"/>
                <a:ea typeface="MS Gothic"/>
                <a:cs typeface="Arial"/>
              </a:rPr>
              <a:t> JCR</a:t>
            </a:r>
            <a:endParaRPr lang="en-US" sz="4800" dirty="0" smtClean="0">
              <a:latin typeface="Arial"/>
              <a:cs typeface="Arial"/>
            </a:endParaRPr>
          </a:p>
          <a:p>
            <a:pPr algn="r">
              <a:lnSpc>
                <a:spcPct val="96000"/>
              </a:lnSpc>
            </a:pPr>
            <a:r>
              <a:rPr lang="en-US" sz="2800" i="1" dirty="0">
                <a:solidFill>
                  <a:srgbClr val="FFFFFF"/>
                </a:solidFill>
                <a:ea typeface="MS Gothic"/>
                <a:cs typeface="Arial"/>
              </a:rPr>
              <a:t>JCR from an administrator perspective</a:t>
            </a:r>
            <a:endParaRPr lang="en-US" sz="2800"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err="1" smtClean="0"/>
              <a:t>GateIn</a:t>
            </a:r>
            <a:r>
              <a:rPr lang="en-US" sz="2400" b="1" dirty="0" smtClean="0"/>
              <a:t> and JPP 6</a:t>
            </a:r>
          </a:p>
          <a:p>
            <a:pPr>
              <a:lnSpc>
                <a:spcPct val="100000"/>
              </a:lnSpc>
              <a:buSzPct val="25000"/>
            </a:pPr>
            <a:endParaRPr lang="en-US" sz="2400" b="1" dirty="0" smtClean="0"/>
          </a:p>
          <a:p>
            <a:pPr marL="342900" indent="-342900">
              <a:lnSpc>
                <a:spcPct val="100000"/>
              </a:lnSpc>
              <a:buSzPct val="25000"/>
              <a:buFont typeface="Wingdings" charset="2"/>
              <a:buChar char="u"/>
            </a:pPr>
            <a:r>
              <a:rPr lang="en-US" sz="2200" b="1" dirty="0" err="1" smtClean="0">
                <a:solidFill>
                  <a:srgbClr val="333333"/>
                </a:solidFill>
                <a:ea typeface="MS Gothic"/>
              </a:rPr>
              <a:t>gatein</a:t>
            </a:r>
            <a:r>
              <a:rPr lang="en-US" sz="2200" b="1" dirty="0" smtClean="0">
                <a:solidFill>
                  <a:srgbClr val="333333"/>
                </a:solidFill>
                <a:ea typeface="MS Gothic"/>
              </a:rPr>
              <a:t>/</a:t>
            </a:r>
            <a:r>
              <a:rPr lang="en-US" sz="2200" b="1" dirty="0" err="1" smtClean="0">
                <a:solidFill>
                  <a:srgbClr val="333333"/>
                </a:solidFill>
                <a:ea typeface="MS Gothic"/>
              </a:rPr>
              <a:t>gatein.ear</a:t>
            </a:r>
            <a:r>
              <a:rPr lang="en-US" sz="2200" dirty="0" smtClean="0">
                <a:solidFill>
                  <a:srgbClr val="333333"/>
                </a:solidFill>
                <a:ea typeface="MS Gothic"/>
              </a:rPr>
              <a:t>: The Enterprise Archive of </a:t>
            </a:r>
            <a:r>
              <a:rPr lang="en-US" sz="2200" dirty="0" err="1" smtClean="0">
                <a:solidFill>
                  <a:srgbClr val="333333"/>
                </a:solidFill>
                <a:ea typeface="MS Gothic"/>
              </a:rPr>
              <a:t>GateIn</a:t>
            </a:r>
            <a:r>
              <a:rPr lang="en-US" sz="2200" dirty="0" smtClean="0">
                <a:solidFill>
                  <a:srgbClr val="333333"/>
                </a:solidFill>
                <a:ea typeface="MS Gothic"/>
              </a:rPr>
              <a:t> </a:t>
            </a:r>
          </a:p>
          <a:p>
            <a:pPr marL="342900" indent="-342900">
              <a:lnSpc>
                <a:spcPct val="100000"/>
              </a:lnSpc>
              <a:buSzPct val="25000"/>
              <a:buFont typeface="Wingdings" charset="2"/>
              <a:buChar char="u"/>
            </a:pPr>
            <a:r>
              <a:rPr lang="en-US" sz="2200" b="1" dirty="0" err="1" smtClean="0">
                <a:solidFill>
                  <a:srgbClr val="333333"/>
                </a:solidFill>
                <a:ea typeface="MS Gothic"/>
              </a:rPr>
              <a:t>gatein</a:t>
            </a:r>
            <a:r>
              <a:rPr lang="en-US" sz="2200" b="1" dirty="0" smtClean="0">
                <a:solidFill>
                  <a:srgbClr val="333333"/>
                </a:solidFill>
                <a:ea typeface="MS Gothic"/>
              </a:rPr>
              <a:t>/extensions</a:t>
            </a:r>
            <a:r>
              <a:rPr lang="en-US" sz="2200" dirty="0" smtClean="0">
                <a:solidFill>
                  <a:srgbClr val="333333"/>
                </a:solidFill>
                <a:ea typeface="MS Gothic"/>
              </a:rPr>
              <a:t>: The place holder for the enterprise archives of the extensions</a:t>
            </a:r>
          </a:p>
          <a:p>
            <a:pPr marL="342900" indent="-342900">
              <a:lnSpc>
                <a:spcPct val="100000"/>
              </a:lnSpc>
              <a:buSzPct val="25000"/>
              <a:buFont typeface="Wingdings" charset="2"/>
              <a:buChar char="u"/>
            </a:pPr>
            <a:r>
              <a:rPr lang="en-US" sz="2200" b="1" dirty="0" smtClean="0">
                <a:solidFill>
                  <a:srgbClr val="333333"/>
                </a:solidFill>
                <a:ea typeface="MS Gothic"/>
              </a:rPr>
              <a:t>modules/org/</a:t>
            </a:r>
            <a:r>
              <a:rPr lang="en-US" sz="2200" b="1" dirty="0" err="1" smtClean="0">
                <a:solidFill>
                  <a:srgbClr val="333333"/>
                </a:solidFill>
                <a:ea typeface="MS Gothic"/>
              </a:rPr>
              <a:t>gatein</a:t>
            </a:r>
            <a:r>
              <a:rPr lang="en-US" sz="2200" b="1" dirty="0" smtClean="0">
                <a:solidFill>
                  <a:srgbClr val="333333"/>
                </a:solidFill>
                <a:ea typeface="MS Gothic"/>
              </a:rPr>
              <a:t>/</a:t>
            </a:r>
            <a:r>
              <a:rPr lang="en-US" sz="2200" dirty="0" smtClean="0">
                <a:solidFill>
                  <a:srgbClr val="333333"/>
                </a:solidFill>
                <a:ea typeface="MS Gothic"/>
              </a:rPr>
              <a:t>: The main modules of </a:t>
            </a:r>
            <a:r>
              <a:rPr lang="en-US" sz="2200" dirty="0" err="1" smtClean="0">
                <a:solidFill>
                  <a:srgbClr val="333333"/>
                </a:solidFill>
                <a:ea typeface="MS Gothic"/>
              </a:rPr>
              <a:t>GateIn</a:t>
            </a:r>
            <a:endParaRPr lang="en-US" sz="2200" dirty="0" smtClean="0">
              <a:solidFill>
                <a:srgbClr val="333333"/>
              </a:solidFill>
              <a:ea typeface="MS Gothic"/>
            </a:endParaRPr>
          </a:p>
          <a:p>
            <a:pPr marL="342900" indent="-342900">
              <a:lnSpc>
                <a:spcPct val="100000"/>
              </a:lnSpc>
              <a:buSzPct val="25000"/>
              <a:buFont typeface="Wingdings" charset="2"/>
              <a:buChar char="u"/>
            </a:pPr>
            <a:r>
              <a:rPr lang="en-US" sz="2200" b="1" dirty="0" smtClean="0">
                <a:solidFill>
                  <a:srgbClr val="333333"/>
                </a:solidFill>
                <a:ea typeface="MS Gothic"/>
              </a:rPr>
              <a:t>standalone/configuration/</a:t>
            </a:r>
            <a:r>
              <a:rPr lang="en-US" sz="2200" b="1" dirty="0" err="1" smtClean="0">
                <a:solidFill>
                  <a:srgbClr val="333333"/>
                </a:solidFill>
                <a:ea typeface="MS Gothic"/>
              </a:rPr>
              <a:t>gatein</a:t>
            </a:r>
            <a:r>
              <a:rPr lang="en-US" sz="2200" dirty="0" smtClean="0">
                <a:solidFill>
                  <a:srgbClr val="333333"/>
                </a:solidFill>
                <a:ea typeface="MS Gothic"/>
              </a:rPr>
              <a:t>: The root directory of the externalized configuration of </a:t>
            </a:r>
            <a:r>
              <a:rPr lang="en-US" sz="2200" dirty="0" err="1" smtClean="0">
                <a:solidFill>
                  <a:srgbClr val="333333"/>
                </a:solidFill>
                <a:ea typeface="MS Gothic"/>
              </a:rPr>
              <a:t>GateIn</a:t>
            </a:r>
            <a:r>
              <a:rPr lang="en-US" sz="2200" dirty="0" smtClean="0">
                <a:solidFill>
                  <a:srgbClr val="333333"/>
                </a:solidFill>
                <a:ea typeface="MS Gothic"/>
              </a:rPr>
              <a:t> (may contain portal container configuration)</a:t>
            </a:r>
          </a:p>
          <a:p>
            <a:pPr marL="342900" indent="-342900">
              <a:lnSpc>
                <a:spcPct val="100000"/>
              </a:lnSpc>
              <a:buSzPct val="25000"/>
              <a:buFont typeface="Wingdings" charset="2"/>
              <a:buChar char="u"/>
            </a:pPr>
            <a:r>
              <a:rPr lang="hu-HU" sz="2200" b="1" dirty="0">
                <a:solidFill>
                  <a:srgbClr val="333333"/>
                </a:solidFill>
                <a:ea typeface="MS Gothic"/>
              </a:rPr>
              <a:t>standalone/data/gatein</a:t>
            </a:r>
            <a:r>
              <a:rPr lang="hu-HU" sz="2200" b="1" dirty="0" smtClean="0">
                <a:solidFill>
                  <a:srgbClr val="333333"/>
                </a:solidFill>
                <a:ea typeface="MS Gothic"/>
              </a:rPr>
              <a:t>/: </a:t>
            </a:r>
            <a:r>
              <a:rPr lang="hu-HU" sz="2200" dirty="0" smtClean="0">
                <a:solidFill>
                  <a:srgbClr val="333333"/>
                </a:solidFill>
                <a:ea typeface="MS Gothic"/>
              </a:rPr>
              <a:t>The default location of the data folders created by GateIn</a:t>
            </a: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Configuration in JPP 6</a:t>
            </a:r>
            <a:endParaRPr lang="ro-RO" sz="2400" b="1" dirty="0" smtClean="0"/>
          </a:p>
          <a:p>
            <a:pPr>
              <a:lnSpc>
                <a:spcPct val="100000"/>
              </a:lnSpc>
              <a:buSzPct val="25000"/>
            </a:pPr>
            <a:endParaRPr lang="en-GB" sz="2400" b="1" dirty="0"/>
          </a:p>
          <a:p>
            <a:pPr>
              <a:lnSpc>
                <a:spcPct val="100000"/>
              </a:lnSpc>
              <a:buSzPct val="25000"/>
            </a:pPr>
            <a:r>
              <a:rPr lang="cs-CZ" sz="2200" b="1" dirty="0" err="1" smtClean="0">
                <a:solidFill>
                  <a:srgbClr val="333333"/>
                </a:solidFill>
                <a:ea typeface="MS Gothic"/>
              </a:rPr>
              <a:t>Available</a:t>
            </a:r>
            <a:r>
              <a:rPr lang="cs-CZ" sz="2200" b="1" dirty="0" smtClean="0">
                <a:solidFill>
                  <a:srgbClr val="333333"/>
                </a:solidFill>
                <a:ea typeface="MS Gothic"/>
              </a:rPr>
              <a:t> </a:t>
            </a:r>
            <a:r>
              <a:rPr lang="cs-CZ" sz="2200" b="1" dirty="0" err="1" smtClean="0">
                <a:solidFill>
                  <a:srgbClr val="333333"/>
                </a:solidFill>
                <a:ea typeface="MS Gothic"/>
              </a:rPr>
              <a:t>from</a:t>
            </a:r>
            <a:r>
              <a:rPr lang="cs-CZ" sz="2200" b="1" dirty="0" smtClean="0">
                <a:solidFill>
                  <a:srgbClr val="333333"/>
                </a:solidFill>
                <a:ea typeface="MS Gothic"/>
              </a:rPr>
              <a:t> </a:t>
            </a:r>
            <a:r>
              <a:rPr lang="pl-PL" sz="2200" b="1" dirty="0" err="1">
                <a:solidFill>
                  <a:srgbClr val="333333"/>
                </a:solidFill>
                <a:ea typeface="MS Gothic"/>
              </a:rPr>
              <a:t>gatein</a:t>
            </a:r>
            <a:r>
              <a:rPr lang="pl-PL" sz="2200" b="1" dirty="0">
                <a:solidFill>
                  <a:srgbClr val="333333"/>
                </a:solidFill>
                <a:ea typeface="MS Gothic"/>
              </a:rPr>
              <a:t>/</a:t>
            </a:r>
            <a:r>
              <a:rPr lang="pl-PL" sz="2200" b="1" dirty="0" err="1">
                <a:solidFill>
                  <a:srgbClr val="333333"/>
                </a:solidFill>
                <a:ea typeface="MS Gothic"/>
              </a:rPr>
              <a:t>gatein.ear</a:t>
            </a:r>
            <a:r>
              <a:rPr lang="pl-PL" sz="2200" b="1" dirty="0">
                <a:solidFill>
                  <a:srgbClr val="333333"/>
                </a:solidFill>
                <a:ea typeface="MS Gothic"/>
              </a:rPr>
              <a:t>/</a:t>
            </a:r>
            <a:r>
              <a:rPr lang="pl-PL" sz="2200" b="1" dirty="0" err="1">
                <a:solidFill>
                  <a:srgbClr val="333333"/>
                </a:solidFill>
                <a:ea typeface="MS Gothic"/>
              </a:rPr>
              <a:t>portal.war</a:t>
            </a:r>
            <a:r>
              <a:rPr lang="pl-PL" sz="2200" b="1" dirty="0">
                <a:solidFill>
                  <a:srgbClr val="333333"/>
                </a:solidFill>
                <a:ea typeface="MS Gothic"/>
              </a:rPr>
              <a:t>/WEB-INF/</a:t>
            </a:r>
            <a:r>
              <a:rPr lang="pl-PL" sz="2200" b="1" dirty="0" err="1">
                <a:solidFill>
                  <a:srgbClr val="333333"/>
                </a:solidFill>
                <a:ea typeface="MS Gothic"/>
              </a:rPr>
              <a:t>conf</a:t>
            </a:r>
            <a:r>
              <a:rPr lang="pl-PL" sz="2200" b="1" dirty="0">
                <a:solidFill>
                  <a:srgbClr val="333333"/>
                </a:solidFill>
                <a:ea typeface="MS Gothic"/>
              </a:rPr>
              <a:t>/</a:t>
            </a:r>
            <a:r>
              <a:rPr lang="pl-PL" sz="2200" b="1" dirty="0" err="1">
                <a:solidFill>
                  <a:srgbClr val="333333"/>
                </a:solidFill>
                <a:ea typeface="MS Gothic"/>
              </a:rPr>
              <a:t>jcr</a:t>
            </a:r>
            <a:r>
              <a:rPr lang="pl-PL" sz="2200" b="1" dirty="0" smtClean="0">
                <a:solidFill>
                  <a:srgbClr val="333333"/>
                </a:solidFill>
                <a:ea typeface="MS Gothic"/>
              </a:rPr>
              <a:t>/ in </a:t>
            </a:r>
            <a:r>
              <a:rPr lang="pl-PL" sz="2200" b="1" dirty="0" err="1" smtClean="0">
                <a:solidFill>
                  <a:srgbClr val="333333"/>
                </a:solidFill>
                <a:ea typeface="MS Gothic"/>
              </a:rPr>
              <a:t>which</a:t>
            </a:r>
            <a:r>
              <a:rPr lang="pl-PL" sz="2200" b="1" dirty="0" smtClean="0">
                <a:solidFill>
                  <a:srgbClr val="333333"/>
                </a:solidFill>
                <a:ea typeface="MS Gothic"/>
              </a:rPr>
              <a:t> we </a:t>
            </a:r>
            <a:r>
              <a:rPr lang="pl-PL" sz="2200" b="1" dirty="0" err="1" smtClean="0">
                <a:solidFill>
                  <a:srgbClr val="333333"/>
                </a:solidFill>
                <a:ea typeface="MS Gothic"/>
              </a:rPr>
              <a:t>can</a:t>
            </a:r>
            <a:r>
              <a:rPr lang="pl-PL" sz="2200" b="1" dirty="0" smtClean="0">
                <a:solidFill>
                  <a:srgbClr val="333333"/>
                </a:solidFill>
                <a:ea typeface="MS Gothic"/>
              </a:rPr>
              <a:t> </a:t>
            </a:r>
            <a:r>
              <a:rPr lang="pl-PL" sz="2200" b="1" dirty="0" err="1" smtClean="0">
                <a:solidFill>
                  <a:srgbClr val="333333"/>
                </a:solidFill>
                <a:ea typeface="MS Gothic"/>
              </a:rPr>
              <a:t>find</a:t>
            </a:r>
            <a:r>
              <a:rPr lang="pl-PL" sz="2200" b="1" dirty="0" smtClean="0">
                <a:solidFill>
                  <a:srgbClr val="333333"/>
                </a:solidFill>
                <a:ea typeface="MS Gothic"/>
              </a:rPr>
              <a:t>:</a:t>
            </a:r>
          </a:p>
          <a:p>
            <a:pPr marL="342900" indent="-342900">
              <a:lnSpc>
                <a:spcPct val="100000"/>
              </a:lnSpc>
              <a:buSzPct val="25000"/>
              <a:buFont typeface="Wingdings" charset="2"/>
              <a:buChar char="u"/>
            </a:pPr>
            <a:r>
              <a:rPr lang="fr-FR" sz="2200" b="1" dirty="0" err="1" smtClean="0">
                <a:solidFill>
                  <a:srgbClr val="333333"/>
                </a:solidFill>
                <a:ea typeface="MS Gothic"/>
              </a:rPr>
              <a:t>jcr-configuration.xml</a:t>
            </a:r>
            <a:r>
              <a:rPr lang="fr-FR" sz="2200" dirty="0" smtClean="0">
                <a:solidFill>
                  <a:srgbClr val="333333"/>
                </a:solidFill>
                <a:ea typeface="MS Gothic"/>
              </a:rPr>
              <a:t>: </a:t>
            </a:r>
            <a:r>
              <a:rPr lang="fr-FR" sz="2200" dirty="0" err="1" smtClean="0">
                <a:solidFill>
                  <a:srgbClr val="333333"/>
                </a:solidFill>
                <a:ea typeface="MS Gothic"/>
              </a:rPr>
              <a:t>Contains</a:t>
            </a:r>
            <a:r>
              <a:rPr lang="fr-FR" sz="2200" dirty="0" smtClean="0">
                <a:solidFill>
                  <a:srgbClr val="333333"/>
                </a:solidFill>
                <a:ea typeface="MS Gothic"/>
              </a:rPr>
              <a:t> the configuration of the main JCR components</a:t>
            </a:r>
          </a:p>
          <a:p>
            <a:pPr marL="342900" indent="-342900">
              <a:lnSpc>
                <a:spcPct val="100000"/>
              </a:lnSpc>
              <a:buSzPct val="25000"/>
              <a:buFont typeface="Wingdings" charset="2"/>
              <a:buChar char="u"/>
            </a:pPr>
            <a:r>
              <a:rPr lang="fr-FR" sz="2200" b="1" dirty="0" err="1">
                <a:solidFill>
                  <a:srgbClr val="333333"/>
                </a:solidFill>
                <a:ea typeface="MS Gothic"/>
              </a:rPr>
              <a:t>jcr-datasource-</a:t>
            </a:r>
            <a:r>
              <a:rPr lang="fr-FR" sz="2200" b="1" dirty="0" err="1" smtClean="0">
                <a:solidFill>
                  <a:srgbClr val="333333"/>
                </a:solidFill>
                <a:ea typeface="MS Gothic"/>
              </a:rPr>
              <a:t>configuration.xml</a:t>
            </a:r>
            <a:r>
              <a:rPr lang="fr-FR" sz="2200" dirty="0" smtClean="0">
                <a:solidFill>
                  <a:srgbClr val="333333"/>
                </a:solidFill>
                <a:ea typeface="MS Gothic"/>
              </a:rPr>
              <a:t>: </a:t>
            </a:r>
            <a:r>
              <a:rPr lang="fr-FR" sz="2200" dirty="0" err="1" smtClean="0">
                <a:solidFill>
                  <a:srgbClr val="333333"/>
                </a:solidFill>
                <a:ea typeface="MS Gothic"/>
              </a:rPr>
              <a:t>Contains</a:t>
            </a:r>
            <a:r>
              <a:rPr lang="fr-FR" sz="2200" dirty="0" smtClean="0">
                <a:solidFill>
                  <a:srgbClr val="333333"/>
                </a:solidFill>
                <a:ea typeface="MS Gothic"/>
              </a:rPr>
              <a:t> the configuration of the </a:t>
            </a:r>
            <a:r>
              <a:rPr lang="fr-FR" sz="2200" dirty="0" err="1" smtClean="0">
                <a:solidFill>
                  <a:srgbClr val="333333"/>
                </a:solidFill>
                <a:ea typeface="MS Gothic"/>
              </a:rPr>
              <a:t>DataSourceProvider</a:t>
            </a:r>
            <a:endParaRPr lang="fr-FR" sz="2200" dirty="0" smtClean="0">
              <a:solidFill>
                <a:srgbClr val="333333"/>
              </a:solidFill>
              <a:ea typeface="MS Gothic"/>
            </a:endParaRPr>
          </a:p>
          <a:p>
            <a:pPr marL="342900" indent="-342900">
              <a:lnSpc>
                <a:spcPct val="100000"/>
              </a:lnSpc>
              <a:buSzPct val="25000"/>
              <a:buFont typeface="Wingdings" charset="2"/>
              <a:buChar char="u"/>
            </a:pPr>
            <a:r>
              <a:rPr lang="en-US" sz="2200" b="1" dirty="0">
                <a:solidFill>
                  <a:srgbClr val="333333"/>
                </a:solidFill>
                <a:ea typeface="MS Gothic"/>
              </a:rPr>
              <a:t>repository-</a:t>
            </a:r>
            <a:r>
              <a:rPr lang="en-US" sz="2200" b="1" dirty="0" err="1" smtClean="0">
                <a:solidFill>
                  <a:srgbClr val="333333"/>
                </a:solidFill>
                <a:ea typeface="MS Gothic"/>
              </a:rPr>
              <a:t>configuration.xml</a:t>
            </a:r>
            <a:r>
              <a:rPr lang="en-US" sz="2200" dirty="0" smtClean="0">
                <a:solidFill>
                  <a:srgbClr val="333333"/>
                </a:solidFill>
                <a:ea typeface="MS Gothic"/>
              </a:rPr>
              <a:t>: Contains the configuration of the repository and the workspaces used by </a:t>
            </a:r>
            <a:r>
              <a:rPr lang="en-US" sz="2200" dirty="0" err="1" smtClean="0">
                <a:solidFill>
                  <a:srgbClr val="333333"/>
                </a:solidFill>
                <a:ea typeface="MS Gothic"/>
              </a:rPr>
              <a:t>GateIn</a:t>
            </a:r>
            <a:r>
              <a:rPr lang="en-US" sz="2200" dirty="0" smtClean="0">
                <a:solidFill>
                  <a:srgbClr val="333333"/>
                </a:solidFill>
                <a:ea typeface="MS Gothic"/>
              </a:rPr>
              <a:t> (without extensions)</a:t>
            </a:r>
          </a:p>
          <a:p>
            <a:pPr marL="342900" indent="-342900">
              <a:lnSpc>
                <a:spcPct val="100000"/>
              </a:lnSpc>
              <a:buSzPct val="25000"/>
              <a:buFont typeface="Wingdings" charset="2"/>
              <a:buChar char="u"/>
            </a:pPr>
            <a:r>
              <a:rPr lang="fr-FR" sz="2200" b="1" dirty="0" err="1" smtClean="0">
                <a:solidFill>
                  <a:srgbClr val="333333"/>
                </a:solidFill>
                <a:ea typeface="MS Gothic"/>
              </a:rPr>
              <a:t>jbosscache</a:t>
            </a:r>
            <a:r>
              <a:rPr lang="fr-FR" sz="2200" dirty="0" smtClean="0">
                <a:solidFill>
                  <a:srgbClr val="333333"/>
                </a:solidFill>
                <a:ea typeface="MS Gothic"/>
              </a:rPr>
              <a:t>: </a:t>
            </a:r>
            <a:r>
              <a:rPr lang="fr-FR" sz="2200" dirty="0" err="1" smtClean="0">
                <a:solidFill>
                  <a:srgbClr val="333333"/>
                </a:solidFill>
                <a:ea typeface="MS Gothic"/>
              </a:rPr>
              <a:t>Contains</a:t>
            </a:r>
            <a:r>
              <a:rPr lang="fr-FR" sz="2200" dirty="0" smtClean="0">
                <a:solidFill>
                  <a:srgbClr val="333333"/>
                </a:solidFill>
                <a:ea typeface="MS Gothic"/>
              </a:rPr>
              <a:t> all the default configurations of JBC </a:t>
            </a:r>
            <a:r>
              <a:rPr lang="fr-FR" sz="2200" dirty="0" err="1" smtClean="0">
                <a:solidFill>
                  <a:srgbClr val="333333"/>
                </a:solidFill>
                <a:ea typeface="MS Gothic"/>
              </a:rPr>
              <a:t>used</a:t>
            </a:r>
            <a:r>
              <a:rPr lang="fr-FR" sz="2200" dirty="0" smtClean="0">
                <a:solidFill>
                  <a:srgbClr val="333333"/>
                </a:solidFill>
                <a:ea typeface="MS Gothic"/>
              </a:rPr>
              <a:t> by </a:t>
            </a:r>
            <a:r>
              <a:rPr lang="fr-FR" sz="2200" dirty="0" err="1" smtClean="0">
                <a:solidFill>
                  <a:srgbClr val="333333"/>
                </a:solidFill>
                <a:ea typeface="MS Gothic"/>
              </a:rPr>
              <a:t>GateIn</a:t>
            </a:r>
            <a:r>
              <a:rPr lang="fr-FR" sz="2200" dirty="0" smtClean="0">
                <a:solidFill>
                  <a:srgbClr val="333333"/>
                </a:solidFill>
                <a:ea typeface="MS Gothic"/>
              </a:rPr>
              <a:t>.</a:t>
            </a: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16016633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smtClean="0"/>
              <a:t>jcr-configuration.xml</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file we can find the configuration of the components:</a:t>
            </a:r>
          </a:p>
          <a:p>
            <a:pPr marL="342900" indent="-342900">
              <a:lnSpc>
                <a:spcPct val="100000"/>
              </a:lnSpc>
              <a:buSzPct val="25000"/>
              <a:buFont typeface="Wingdings" charset="2"/>
              <a:buChar char="u"/>
            </a:pPr>
            <a:r>
              <a:rPr lang="en-US" sz="2000" b="1" dirty="0" err="1" smtClean="0">
                <a:solidFill>
                  <a:srgbClr val="333333"/>
                </a:solidFill>
                <a:ea typeface="MS Gothic"/>
              </a:rPr>
              <a:t>RepositoryServiceConfiguration</a:t>
            </a:r>
            <a:r>
              <a:rPr lang="en-US" sz="2000" dirty="0" smtClean="0">
                <a:solidFill>
                  <a:srgbClr val="333333"/>
                </a:solidFill>
                <a:ea typeface="MS Gothic"/>
              </a:rPr>
              <a:t>: Component that manages the configuration of the repositories and workspaces. Note: Configured with the </a:t>
            </a:r>
            <a:r>
              <a:rPr lang="en-US" sz="2000" dirty="0" err="1" smtClean="0">
                <a:solidFill>
                  <a:srgbClr val="333333"/>
                </a:solidFill>
                <a:ea typeface="MS Gothic"/>
              </a:rPr>
              <a:t>persister</a:t>
            </a:r>
            <a:r>
              <a:rPr lang="en-US" sz="2000" dirty="0" smtClean="0">
                <a:solidFill>
                  <a:srgbClr val="333333"/>
                </a:solidFill>
                <a:ea typeface="MS Gothic"/>
              </a:rPr>
              <a:t> disabled</a:t>
            </a:r>
          </a:p>
          <a:p>
            <a:pPr marL="342900" indent="-342900">
              <a:lnSpc>
                <a:spcPct val="100000"/>
              </a:lnSpc>
              <a:buSzPct val="25000"/>
              <a:buFont typeface="Wingdings" charset="2"/>
              <a:buChar char="u"/>
            </a:pPr>
            <a:r>
              <a:rPr lang="en-US" sz="2000" b="1" dirty="0" err="1">
                <a:solidFill>
                  <a:srgbClr val="333333"/>
                </a:solidFill>
                <a:ea typeface="MS Gothic"/>
              </a:rPr>
              <a:t>RepositoryService</a:t>
            </a:r>
            <a:r>
              <a:rPr lang="en-US" sz="2000" dirty="0" smtClean="0">
                <a:solidFill>
                  <a:srgbClr val="333333"/>
                </a:solidFill>
                <a:ea typeface="MS Gothic"/>
              </a:rPr>
              <a:t>: Component that allows to get/create/deletes the repositories. Note: Configured with a set of namespaces and node types.</a:t>
            </a:r>
          </a:p>
          <a:p>
            <a:pPr marL="342900" indent="-342900">
              <a:lnSpc>
                <a:spcPct val="100000"/>
              </a:lnSpc>
              <a:buSzPct val="25000"/>
              <a:buFont typeface="Wingdings" charset="2"/>
              <a:buChar char="u"/>
            </a:pPr>
            <a:r>
              <a:rPr lang="da-DK" sz="2000" b="1" dirty="0" err="1">
                <a:solidFill>
                  <a:srgbClr val="333333"/>
                </a:solidFill>
                <a:ea typeface="MS Gothic"/>
              </a:rPr>
              <a:t>DataDistributionManager</a:t>
            </a:r>
            <a:r>
              <a:rPr lang="en-US" sz="2000" dirty="0" smtClean="0">
                <a:solidFill>
                  <a:srgbClr val="333333"/>
                </a:solidFill>
                <a:ea typeface="MS Gothic"/>
              </a:rPr>
              <a:t>: Component used to distribute the JCR nodes to prevent h</a:t>
            </a:r>
            <a:r>
              <a:rPr lang="fr-FR" sz="2000" dirty="0" smtClean="0">
                <a:solidFill>
                  <a:srgbClr val="333333"/>
                </a:solidFill>
                <a:ea typeface="MS Gothic"/>
              </a:rPr>
              <a:t>av</a:t>
            </a:r>
            <a:r>
              <a:rPr lang="en-US" sz="2000" dirty="0" err="1" smtClean="0">
                <a:solidFill>
                  <a:srgbClr val="333333"/>
                </a:solidFill>
                <a:ea typeface="MS Gothic"/>
              </a:rPr>
              <a:t>ing</a:t>
            </a:r>
            <a:r>
              <a:rPr lang="en-US" sz="2000" dirty="0" smtClean="0">
                <a:solidFill>
                  <a:srgbClr val="333333"/>
                </a:solidFill>
                <a:ea typeface="MS Gothic"/>
              </a:rPr>
              <a:t> too many nodes under the same parent node.</a:t>
            </a:r>
          </a:p>
          <a:p>
            <a:pPr marL="342900" indent="-342900">
              <a:lnSpc>
                <a:spcPct val="100000"/>
              </a:lnSpc>
              <a:buSzPct val="25000"/>
              <a:buFont typeface="Wingdings" charset="2"/>
              <a:buChar char="u"/>
            </a:pPr>
            <a:r>
              <a:rPr lang="nl-NL" sz="2000" b="1" dirty="0" err="1">
                <a:solidFill>
                  <a:srgbClr val="333333"/>
                </a:solidFill>
                <a:ea typeface="MS Gothic"/>
              </a:rPr>
              <a:t>NodeHierarchyCreator</a:t>
            </a:r>
            <a:r>
              <a:rPr lang="en-US" sz="2000" dirty="0" smtClean="0">
                <a:solidFill>
                  <a:srgbClr val="333333"/>
                </a:solidFill>
                <a:ea typeface="MS Gothic"/>
              </a:rPr>
              <a:t>: Component used to get/create/delete the JCR nodes representing the user’s home directory and to create a set of JCR nodes. Note: Configured with a set of nodes to create.</a:t>
            </a:r>
          </a:p>
          <a:p>
            <a:pPr marL="342900" indent="-342900">
              <a:lnSpc>
                <a:spcPct val="100000"/>
              </a:lnSpc>
              <a:buSzPct val="25000"/>
              <a:buFont typeface="Wingdings" charset="2"/>
              <a:buChar char="u"/>
            </a:pPr>
            <a:r>
              <a:rPr lang="en-US" sz="2000" b="1" dirty="0" err="1" smtClean="0">
                <a:solidFill>
                  <a:srgbClr val="333333"/>
                </a:solidFill>
                <a:ea typeface="MS Gothic"/>
              </a:rPr>
              <a:t>WebDavServiceImpl</a:t>
            </a:r>
            <a:r>
              <a:rPr lang="en-US" sz="2000" dirty="0" smtClean="0">
                <a:solidFill>
                  <a:srgbClr val="333333"/>
                </a:solidFill>
                <a:ea typeface="MS Gothic"/>
              </a:rPr>
              <a:t>: The </a:t>
            </a:r>
            <a:r>
              <a:rPr lang="en-US" sz="2000" dirty="0" err="1" smtClean="0">
                <a:solidFill>
                  <a:srgbClr val="333333"/>
                </a:solidFill>
                <a:ea typeface="MS Gothic"/>
              </a:rPr>
              <a:t>eXo</a:t>
            </a:r>
            <a:r>
              <a:rPr lang="en-US" sz="2000" dirty="0" smtClean="0">
                <a:solidFill>
                  <a:srgbClr val="333333"/>
                </a:solidFill>
                <a:ea typeface="MS Gothic"/>
              </a:rPr>
              <a:t> JCR </a:t>
            </a:r>
            <a:r>
              <a:rPr lang="en-US" sz="2000" dirty="0" err="1" smtClean="0">
                <a:solidFill>
                  <a:srgbClr val="333333"/>
                </a:solidFill>
                <a:ea typeface="MS Gothic"/>
              </a:rPr>
              <a:t>Webdav</a:t>
            </a:r>
            <a:r>
              <a:rPr lang="en-US" sz="2000" dirty="0" smtClean="0">
                <a:solidFill>
                  <a:srgbClr val="333333"/>
                </a:solidFill>
                <a:ea typeface="MS Gothic"/>
              </a:rPr>
              <a:t> connector based on </a:t>
            </a:r>
            <a:r>
              <a:rPr lang="en-US" sz="2000" dirty="0" err="1" smtClean="0">
                <a:solidFill>
                  <a:srgbClr val="333333"/>
                </a:solidFill>
                <a:ea typeface="MS Gothic"/>
              </a:rPr>
              <a:t>eXo</a:t>
            </a:r>
            <a:r>
              <a:rPr lang="en-US" sz="2000" dirty="0" smtClean="0">
                <a:solidFill>
                  <a:srgbClr val="333333"/>
                </a:solidFill>
                <a:ea typeface="MS Gothic"/>
              </a:rPr>
              <a:t> WS (the </a:t>
            </a:r>
            <a:r>
              <a:rPr lang="en-US" sz="2000" dirty="0" err="1" smtClean="0">
                <a:solidFill>
                  <a:srgbClr val="333333"/>
                </a:solidFill>
                <a:ea typeface="MS Gothic"/>
              </a:rPr>
              <a:t>eXo</a:t>
            </a:r>
            <a:r>
              <a:rPr lang="en-US" sz="2000" dirty="0" smtClean="0">
                <a:solidFill>
                  <a:srgbClr val="333333"/>
                </a:solidFill>
                <a:ea typeface="MS Gothic"/>
              </a:rPr>
              <a:t> implementation of JAX-RS)</a:t>
            </a:r>
          </a:p>
          <a:p>
            <a:pPr marL="342900" indent="-342900">
              <a:lnSpc>
                <a:spcPct val="100000"/>
              </a:lnSpc>
              <a:buSzPct val="25000"/>
              <a:buFont typeface="Wingdings" charset="2"/>
              <a:buChar char="u"/>
            </a:pPr>
            <a:r>
              <a:rPr lang="en-US" sz="2000" b="1" dirty="0" err="1" smtClean="0">
                <a:solidFill>
                  <a:srgbClr val="333333"/>
                </a:solidFill>
                <a:ea typeface="MS Gothic"/>
              </a:rPr>
              <a:t>RPCService</a:t>
            </a:r>
            <a:r>
              <a:rPr lang="en-US" sz="2000" dirty="0" smtClean="0">
                <a:solidFill>
                  <a:srgbClr val="333333"/>
                </a:solidFill>
                <a:ea typeface="MS Gothic"/>
              </a:rPr>
              <a:t>: Component used to communicate between cluster nodes. Note: Configured with the profile “cluster” and </a:t>
            </a:r>
            <a:r>
              <a:rPr lang="en-US" sz="2000" dirty="0">
                <a:solidFill>
                  <a:srgbClr val="333333"/>
                </a:solidFill>
                <a:ea typeface="MS Gothic"/>
              </a:rPr>
              <a:t>the variable ${</a:t>
            </a:r>
            <a:r>
              <a:rPr lang="en-US" sz="2000" dirty="0" err="1">
                <a:solidFill>
                  <a:srgbClr val="333333"/>
                </a:solidFill>
                <a:ea typeface="MS Gothic"/>
              </a:rPr>
              <a:t>gatein.jcr.jgroups.config</a:t>
            </a:r>
            <a:r>
              <a:rPr lang="en-US" sz="2000" dirty="0" smtClean="0">
                <a:solidFill>
                  <a:srgbClr val="333333"/>
                </a:solidFill>
                <a:ea typeface="MS Gothic"/>
              </a:rPr>
              <a:t>}</a:t>
            </a:r>
          </a:p>
          <a:p>
            <a:pPr marL="342900" indent="-342900">
              <a:lnSpc>
                <a:spcPct val="100000"/>
              </a:lnSpc>
              <a:buSzPct val="25000"/>
              <a:buFont typeface="Wingdings" charset="2"/>
              <a:buChar char="u"/>
            </a:pPr>
            <a:r>
              <a:rPr lang="en-US" sz="2000" b="1" dirty="0" err="1" smtClean="0">
                <a:solidFill>
                  <a:srgbClr val="333333"/>
                </a:solidFill>
                <a:ea typeface="MS Gothic"/>
              </a:rPr>
              <a:t>InitialContextInitializer</a:t>
            </a:r>
            <a:r>
              <a:rPr lang="en-US" sz="2000" dirty="0" smtClean="0">
                <a:solidFill>
                  <a:srgbClr val="333333"/>
                </a:solidFill>
                <a:ea typeface="MS Gothic"/>
              </a:rPr>
              <a:t>: Component used to dynamically binds names to objects.</a:t>
            </a: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3371095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a:t>jcr-datasource-</a:t>
            </a:r>
            <a:r>
              <a:rPr lang="fr-FR" sz="2400" b="1" dirty="0" err="1" smtClean="0"/>
              <a:t>configuration.xml</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file we can find the configuration of the </a:t>
            </a:r>
            <a:r>
              <a:rPr lang="en-US" sz="2000" b="1" dirty="0" err="1" smtClean="0">
                <a:solidFill>
                  <a:srgbClr val="333333"/>
                </a:solidFill>
                <a:ea typeface="MS Gothic"/>
              </a:rPr>
              <a:t>DataSourceProvider</a:t>
            </a:r>
            <a:r>
              <a:rPr lang="en-US" sz="2000" dirty="0" smtClean="0">
                <a:solidFill>
                  <a:srgbClr val="333333"/>
                </a:solidFill>
                <a:ea typeface="MS Gothic"/>
              </a:rPr>
              <a:t>.</a:t>
            </a:r>
          </a:p>
          <a:p>
            <a:pPr>
              <a:lnSpc>
                <a:spcPct val="100000"/>
              </a:lnSpc>
              <a:buSzPct val="25000"/>
            </a:pPr>
            <a:endParaRPr lang="en-US" sz="2000" dirty="0">
              <a:solidFill>
                <a:srgbClr val="333333"/>
              </a:solidFill>
              <a:ea typeface="MS Gothic"/>
            </a:endParaRPr>
          </a:p>
          <a:p>
            <a:pPr>
              <a:lnSpc>
                <a:spcPct val="100000"/>
              </a:lnSpc>
              <a:buSzPct val="25000"/>
            </a:pPr>
            <a:r>
              <a:rPr lang="en-US" sz="2000" dirty="0" smtClean="0">
                <a:solidFill>
                  <a:srgbClr val="333333"/>
                </a:solidFill>
                <a:ea typeface="MS Gothic"/>
              </a:rPr>
              <a:t>This component is used by the JCR to distinguish managed data sources from the unmanaged ones. </a:t>
            </a:r>
          </a:p>
          <a:p>
            <a:pPr>
              <a:lnSpc>
                <a:spcPct val="100000"/>
              </a:lnSpc>
              <a:buSzPct val="25000"/>
            </a:pPr>
            <a:endParaRPr lang="en-US" sz="2000" dirty="0">
              <a:solidFill>
                <a:srgbClr val="333333"/>
              </a:solidFill>
              <a:ea typeface="MS Gothic"/>
            </a:endParaRPr>
          </a:p>
          <a:p>
            <a:pPr>
              <a:lnSpc>
                <a:spcPct val="100000"/>
              </a:lnSpc>
              <a:buSzPct val="25000"/>
            </a:pPr>
            <a:r>
              <a:rPr lang="en-US" sz="2000" dirty="0" smtClean="0">
                <a:solidFill>
                  <a:srgbClr val="333333"/>
                </a:solidFill>
                <a:ea typeface="MS Gothic"/>
              </a:rPr>
              <a:t>Note: All data sources are configured as managed.</a:t>
            </a: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1448338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err="1"/>
              <a:t>repository-</a:t>
            </a:r>
            <a:r>
              <a:rPr lang="fr-FR" sz="2400" b="1" dirty="0" err="1" smtClean="0"/>
              <a:t>configuration.xml</a:t>
            </a:r>
            <a:endParaRPr lang="fr-FR" sz="2400" b="1" dirty="0" smtClean="0"/>
          </a:p>
          <a:p>
            <a:pPr>
              <a:lnSpc>
                <a:spcPct val="100000"/>
              </a:lnSpc>
              <a:buSzPct val="25000"/>
            </a:pPr>
            <a:endParaRPr lang="en-GB" sz="2400" b="1" dirty="0"/>
          </a:p>
          <a:p>
            <a:pPr>
              <a:lnSpc>
                <a:spcPct val="100000"/>
              </a:lnSpc>
              <a:buSzPct val="25000"/>
            </a:pPr>
            <a:r>
              <a:rPr lang="en-US" sz="2000" b="1" dirty="0" smtClean="0">
                <a:solidFill>
                  <a:srgbClr val="333333"/>
                </a:solidFill>
                <a:ea typeface="MS Gothic"/>
              </a:rPr>
              <a:t>In this file we can find the configuration of the repository and the workspaces used by </a:t>
            </a:r>
            <a:r>
              <a:rPr lang="en-US" sz="2000" b="1" dirty="0" err="1" smtClean="0">
                <a:solidFill>
                  <a:srgbClr val="333333"/>
                </a:solidFill>
                <a:ea typeface="MS Gothic"/>
              </a:rPr>
              <a:t>GateIn</a:t>
            </a:r>
            <a:r>
              <a:rPr lang="en-US" sz="2000" b="1" dirty="0" smtClean="0">
                <a:solidFill>
                  <a:srgbClr val="333333"/>
                </a:solidFill>
                <a:ea typeface="MS Gothic"/>
              </a:rPr>
              <a:t>, that is based on the following variables:</a:t>
            </a:r>
          </a:p>
          <a:p>
            <a:pPr marL="342900" indent="-342900">
              <a:lnSpc>
                <a:spcPct val="100000"/>
              </a:lnSpc>
              <a:buSzPct val="25000"/>
              <a:buFont typeface="Wingdings" charset="2"/>
              <a:buChar char="u"/>
            </a:pPr>
            <a:r>
              <a:rPr lang="cs-CZ" sz="1400" b="1" dirty="0" err="1" smtClean="0">
                <a:solidFill>
                  <a:srgbClr val="333333"/>
                </a:solidFill>
                <a:ea typeface="MS Gothic"/>
              </a:rPr>
              <a:t>gatein.jcr.repository.default</a:t>
            </a:r>
            <a:r>
              <a:rPr lang="en-US" sz="1400" dirty="0" smtClean="0">
                <a:solidFill>
                  <a:srgbClr val="333333"/>
                </a:solidFill>
                <a:ea typeface="MS Gothic"/>
              </a:rPr>
              <a:t>: Refers to the name of the default repository (repository by default)</a:t>
            </a:r>
          </a:p>
          <a:p>
            <a:pPr marL="342900" indent="-342900">
              <a:lnSpc>
                <a:spcPct val="100000"/>
              </a:lnSpc>
              <a:buSzPct val="25000"/>
              <a:buFont typeface="Wingdings" charset="2"/>
              <a:buChar char="u"/>
            </a:pPr>
            <a:r>
              <a:rPr lang="en-US" sz="1400" b="1" dirty="0" err="1" smtClean="0">
                <a:solidFill>
                  <a:srgbClr val="333333"/>
                </a:solidFill>
                <a:ea typeface="MS Gothic"/>
              </a:rPr>
              <a:t>gatein.jcr.workspace.system</a:t>
            </a:r>
            <a:r>
              <a:rPr lang="en-US" sz="1400" dirty="0" smtClean="0">
                <a:solidFill>
                  <a:srgbClr val="333333"/>
                </a:solidFill>
                <a:ea typeface="MS Gothic"/>
              </a:rPr>
              <a:t>: Refers to the name of the system workspace (system by default)</a:t>
            </a:r>
          </a:p>
          <a:p>
            <a:pPr marL="342900" indent="-342900">
              <a:lnSpc>
                <a:spcPct val="100000"/>
              </a:lnSpc>
              <a:buSzPct val="25000"/>
              <a:buFont typeface="Wingdings" charset="2"/>
              <a:buChar char="u"/>
            </a:pPr>
            <a:r>
              <a:rPr lang="en-US" sz="1400" b="1" dirty="0" err="1" smtClean="0">
                <a:solidFill>
                  <a:srgbClr val="333333"/>
                </a:solidFill>
                <a:ea typeface="MS Gothic"/>
              </a:rPr>
              <a:t>gatein.jcr.workspace.default</a:t>
            </a:r>
            <a:r>
              <a:rPr lang="en-US" sz="1400" dirty="0" smtClean="0">
                <a:solidFill>
                  <a:srgbClr val="333333"/>
                </a:solidFill>
                <a:ea typeface="MS Gothic"/>
              </a:rPr>
              <a:t>: Refers to the </a:t>
            </a:r>
            <a:r>
              <a:rPr lang="en-US" sz="1400" dirty="0">
                <a:solidFill>
                  <a:srgbClr val="333333"/>
                </a:solidFill>
                <a:ea typeface="MS Gothic"/>
              </a:rPr>
              <a:t>name of the </a:t>
            </a:r>
            <a:r>
              <a:rPr lang="en-US" sz="1400" dirty="0" smtClean="0">
                <a:solidFill>
                  <a:srgbClr val="333333"/>
                </a:solidFill>
                <a:ea typeface="MS Gothic"/>
              </a:rPr>
              <a:t>default workspace (portal-system </a:t>
            </a:r>
            <a:r>
              <a:rPr lang="en-US" sz="1400" dirty="0">
                <a:solidFill>
                  <a:srgbClr val="333333"/>
                </a:solidFill>
                <a:ea typeface="MS Gothic"/>
              </a:rPr>
              <a:t>by default</a:t>
            </a:r>
            <a:r>
              <a:rPr lang="en-US" sz="1400" dirty="0" smtClean="0">
                <a:solidFill>
                  <a:srgbClr val="333333"/>
                </a:solidFill>
                <a:ea typeface="MS Gothic"/>
              </a:rPr>
              <a:t>)</a:t>
            </a:r>
          </a:p>
          <a:p>
            <a:pPr marL="342900" indent="-342900">
              <a:lnSpc>
                <a:spcPct val="100000"/>
              </a:lnSpc>
              <a:buSzPct val="25000"/>
              <a:buFont typeface="Wingdings" charset="2"/>
              <a:buChar char="u"/>
            </a:pPr>
            <a:r>
              <a:rPr lang="fr-FR" sz="1400" b="1" dirty="0" err="1" smtClean="0">
                <a:solidFill>
                  <a:srgbClr val="333333"/>
                </a:solidFill>
                <a:ea typeface="MS Gothic"/>
              </a:rPr>
              <a:t>portal.container.realm</a:t>
            </a:r>
            <a:r>
              <a:rPr lang="fr-FR" sz="1400" dirty="0" smtClean="0">
                <a:solidFill>
                  <a:srgbClr val="333333"/>
                </a:solidFill>
                <a:ea typeface="MS Gothic"/>
              </a:rPr>
              <a:t>: </a:t>
            </a:r>
            <a:r>
              <a:rPr lang="fr-FR" sz="1400" dirty="0" err="1" smtClean="0">
                <a:solidFill>
                  <a:srgbClr val="333333"/>
                </a:solidFill>
                <a:ea typeface="MS Gothic"/>
              </a:rPr>
              <a:t>Refers</a:t>
            </a:r>
            <a:r>
              <a:rPr lang="fr-FR" sz="1400" dirty="0" smtClean="0">
                <a:solidFill>
                  <a:srgbClr val="333333"/>
                </a:solidFill>
                <a:ea typeface="MS Gothic"/>
              </a:rPr>
              <a:t> to the </a:t>
            </a:r>
            <a:r>
              <a:rPr lang="fr-FR" sz="1400" dirty="0" err="1" smtClean="0">
                <a:solidFill>
                  <a:srgbClr val="333333"/>
                </a:solidFill>
                <a:ea typeface="MS Gothic"/>
              </a:rPr>
              <a:t>name</a:t>
            </a:r>
            <a:r>
              <a:rPr lang="fr-FR" sz="1400" dirty="0" smtClean="0">
                <a:solidFill>
                  <a:srgbClr val="333333"/>
                </a:solidFill>
                <a:ea typeface="MS Gothic"/>
              </a:rPr>
              <a:t> of the </a:t>
            </a:r>
            <a:r>
              <a:rPr lang="fr-FR" sz="1400" dirty="0" err="1" smtClean="0">
                <a:solidFill>
                  <a:srgbClr val="333333"/>
                </a:solidFill>
                <a:ea typeface="MS Gothic"/>
              </a:rPr>
              <a:t>realm</a:t>
            </a:r>
            <a:r>
              <a:rPr lang="fr-FR" sz="1400" dirty="0" smtClean="0">
                <a:solidFill>
                  <a:srgbClr val="333333"/>
                </a:solidFill>
                <a:ea typeface="MS Gothic"/>
              </a:rPr>
              <a:t> of the portal container (</a:t>
            </a:r>
            <a:r>
              <a:rPr lang="fr-FR" sz="1400" dirty="0" err="1" smtClean="0">
                <a:solidFill>
                  <a:srgbClr val="333333"/>
                </a:solidFill>
                <a:ea typeface="MS Gothic"/>
              </a:rPr>
              <a:t>internal</a:t>
            </a:r>
            <a:r>
              <a:rPr lang="fr-FR" sz="1400" dirty="0" smtClean="0">
                <a:solidFill>
                  <a:srgbClr val="333333"/>
                </a:solidFill>
                <a:ea typeface="MS Gothic"/>
              </a:rPr>
              <a:t> variable)</a:t>
            </a:r>
          </a:p>
          <a:p>
            <a:pPr marL="342900" indent="-342900">
              <a:lnSpc>
                <a:spcPct val="100000"/>
              </a:lnSpc>
              <a:buSzPct val="25000"/>
              <a:buFont typeface="Wingdings" charset="2"/>
              <a:buChar char="u"/>
            </a:pPr>
            <a:r>
              <a:rPr lang="de-DE" sz="1400" b="1" dirty="0" err="1" smtClean="0">
                <a:solidFill>
                  <a:srgbClr val="333333"/>
                </a:solidFill>
                <a:ea typeface="MS Gothic"/>
              </a:rPr>
              <a:t>gatein.jcr.datasource.name</a:t>
            </a:r>
            <a:r>
              <a:rPr lang="de-DE" sz="1400" dirty="0" smtClean="0">
                <a:solidFill>
                  <a:srgbClr val="333333"/>
                </a:solidFill>
                <a:ea typeface="MS Gothic"/>
              </a:rPr>
              <a:t>: </a:t>
            </a:r>
            <a:r>
              <a:rPr lang="de-DE" sz="1400" dirty="0" err="1" smtClean="0">
                <a:solidFill>
                  <a:srgbClr val="333333"/>
                </a:solidFill>
                <a:ea typeface="MS Gothic"/>
              </a:rPr>
              <a:t>Refers</a:t>
            </a:r>
            <a:r>
              <a:rPr lang="de-DE" sz="1400" dirty="0" smtClean="0">
                <a:solidFill>
                  <a:srgbClr val="333333"/>
                </a:solidFill>
                <a:ea typeface="MS Gothic"/>
              </a:rPr>
              <a:t> </a:t>
            </a:r>
            <a:r>
              <a:rPr lang="de-DE" sz="1400" dirty="0" err="1" smtClean="0">
                <a:solidFill>
                  <a:srgbClr val="333333"/>
                </a:solidFill>
                <a:ea typeface="MS Gothic"/>
              </a:rPr>
              <a:t>to</a:t>
            </a:r>
            <a:r>
              <a:rPr lang="de-DE" sz="1400" dirty="0" smtClean="0">
                <a:solidFill>
                  <a:srgbClr val="333333"/>
                </a:solidFill>
                <a:ea typeface="MS Gothic"/>
              </a:rPr>
              <a:t> </a:t>
            </a:r>
            <a:r>
              <a:rPr lang="de-DE" sz="1400" dirty="0" err="1" smtClean="0">
                <a:solidFill>
                  <a:srgbClr val="333333"/>
                </a:solidFill>
                <a:ea typeface="MS Gothic"/>
              </a:rPr>
              <a:t>the</a:t>
            </a:r>
            <a:r>
              <a:rPr lang="de-DE" sz="1400" dirty="0" smtClean="0">
                <a:solidFill>
                  <a:srgbClr val="333333"/>
                </a:solidFill>
                <a:ea typeface="MS Gothic"/>
              </a:rPr>
              <a:t> </a:t>
            </a:r>
            <a:r>
              <a:rPr lang="de-DE" sz="1400" dirty="0" err="1" smtClean="0">
                <a:solidFill>
                  <a:srgbClr val="333333"/>
                </a:solidFill>
                <a:ea typeface="MS Gothic"/>
              </a:rPr>
              <a:t>name</a:t>
            </a:r>
            <a:r>
              <a:rPr lang="de-DE" sz="1400" dirty="0" smtClean="0">
                <a:solidFill>
                  <a:srgbClr val="333333"/>
                </a:solidFill>
                <a:ea typeface="MS Gothic"/>
              </a:rPr>
              <a:t> </a:t>
            </a:r>
            <a:r>
              <a:rPr lang="de-DE" sz="1400" dirty="0" err="1" smtClean="0">
                <a:solidFill>
                  <a:srgbClr val="333333"/>
                </a:solidFill>
                <a:ea typeface="MS Gothic"/>
              </a:rPr>
              <a:t>of</a:t>
            </a:r>
            <a:r>
              <a:rPr lang="de-DE" sz="1400" dirty="0" smtClean="0">
                <a:solidFill>
                  <a:srgbClr val="333333"/>
                </a:solidFill>
                <a:ea typeface="MS Gothic"/>
              </a:rPr>
              <a:t> </a:t>
            </a:r>
            <a:r>
              <a:rPr lang="de-DE" sz="1400" dirty="0" err="1" smtClean="0">
                <a:solidFill>
                  <a:srgbClr val="333333"/>
                </a:solidFill>
                <a:ea typeface="MS Gothic"/>
              </a:rPr>
              <a:t>the</a:t>
            </a:r>
            <a:r>
              <a:rPr lang="de-DE" sz="1400" dirty="0" smtClean="0">
                <a:solidFill>
                  <a:srgbClr val="333333"/>
                </a:solidFill>
                <a:ea typeface="MS Gothic"/>
              </a:rPr>
              <a:t> </a:t>
            </a:r>
            <a:r>
              <a:rPr lang="de-DE" sz="1400" dirty="0" err="1" smtClean="0">
                <a:solidFill>
                  <a:srgbClr val="333333"/>
                </a:solidFill>
                <a:ea typeface="MS Gothic"/>
              </a:rPr>
              <a:t>data</a:t>
            </a:r>
            <a:r>
              <a:rPr lang="de-DE" sz="1400" dirty="0" smtClean="0">
                <a:solidFill>
                  <a:srgbClr val="333333"/>
                </a:solidFill>
                <a:ea typeface="MS Gothic"/>
              </a:rPr>
              <a:t> </a:t>
            </a:r>
            <a:r>
              <a:rPr lang="de-DE" sz="1400" dirty="0" err="1" smtClean="0">
                <a:solidFill>
                  <a:srgbClr val="333333"/>
                </a:solidFill>
                <a:ea typeface="MS Gothic"/>
              </a:rPr>
              <a:t>source</a:t>
            </a:r>
            <a:endParaRPr lang="de-DE" sz="1400" dirty="0" smtClean="0">
              <a:solidFill>
                <a:srgbClr val="333333"/>
              </a:solidFill>
              <a:ea typeface="MS Gothic"/>
            </a:endParaRPr>
          </a:p>
          <a:p>
            <a:pPr marL="342900" indent="-342900">
              <a:lnSpc>
                <a:spcPct val="100000"/>
              </a:lnSpc>
              <a:buSzPct val="25000"/>
              <a:buFont typeface="Wingdings" charset="2"/>
              <a:buChar char="u"/>
            </a:pPr>
            <a:r>
              <a:rPr lang="de-DE" sz="1400" b="1" dirty="0" err="1" smtClean="0">
                <a:solidFill>
                  <a:srgbClr val="333333"/>
                </a:solidFill>
                <a:ea typeface="MS Gothic"/>
              </a:rPr>
              <a:t>gatein.jcr.datasource.dialect</a:t>
            </a:r>
            <a:r>
              <a:rPr lang="de-DE" sz="1400" dirty="0" smtClean="0">
                <a:solidFill>
                  <a:srgbClr val="333333"/>
                </a:solidFill>
                <a:ea typeface="MS Gothic"/>
              </a:rPr>
              <a:t>: </a:t>
            </a:r>
            <a:r>
              <a:rPr lang="de-DE" sz="1400" dirty="0" err="1" smtClean="0">
                <a:solidFill>
                  <a:srgbClr val="333333"/>
                </a:solidFill>
                <a:ea typeface="MS Gothic"/>
              </a:rPr>
              <a:t>Refers</a:t>
            </a:r>
            <a:r>
              <a:rPr lang="de-DE" sz="1400" dirty="0" smtClean="0">
                <a:solidFill>
                  <a:srgbClr val="333333"/>
                </a:solidFill>
                <a:ea typeface="MS Gothic"/>
              </a:rPr>
              <a:t> </a:t>
            </a:r>
            <a:r>
              <a:rPr lang="de-DE" sz="1400" dirty="0" err="1" smtClean="0">
                <a:solidFill>
                  <a:srgbClr val="333333"/>
                </a:solidFill>
                <a:ea typeface="MS Gothic"/>
              </a:rPr>
              <a:t>to</a:t>
            </a:r>
            <a:r>
              <a:rPr lang="de-DE" sz="1400" dirty="0" smtClean="0">
                <a:solidFill>
                  <a:srgbClr val="333333"/>
                </a:solidFill>
                <a:ea typeface="MS Gothic"/>
              </a:rPr>
              <a:t> </a:t>
            </a:r>
            <a:r>
              <a:rPr lang="de-DE" sz="1400" dirty="0" err="1" smtClean="0">
                <a:solidFill>
                  <a:srgbClr val="333333"/>
                </a:solidFill>
                <a:ea typeface="MS Gothic"/>
              </a:rPr>
              <a:t>the</a:t>
            </a:r>
            <a:r>
              <a:rPr lang="de-DE" sz="1400" dirty="0" smtClean="0">
                <a:solidFill>
                  <a:srgbClr val="333333"/>
                </a:solidFill>
                <a:ea typeface="MS Gothic"/>
              </a:rPr>
              <a:t> </a:t>
            </a:r>
            <a:r>
              <a:rPr lang="de-DE" sz="1400" dirty="0" err="1" smtClean="0">
                <a:solidFill>
                  <a:srgbClr val="333333"/>
                </a:solidFill>
                <a:ea typeface="MS Gothic"/>
              </a:rPr>
              <a:t>name</a:t>
            </a:r>
            <a:r>
              <a:rPr lang="de-DE" sz="1400" dirty="0" smtClean="0">
                <a:solidFill>
                  <a:srgbClr val="333333"/>
                </a:solidFill>
                <a:ea typeface="MS Gothic"/>
              </a:rPr>
              <a:t> </a:t>
            </a:r>
            <a:r>
              <a:rPr lang="de-DE" sz="1400" dirty="0" err="1" smtClean="0">
                <a:solidFill>
                  <a:srgbClr val="333333"/>
                </a:solidFill>
                <a:ea typeface="MS Gothic"/>
              </a:rPr>
              <a:t>of</a:t>
            </a:r>
            <a:r>
              <a:rPr lang="de-DE" sz="1400" dirty="0" smtClean="0">
                <a:solidFill>
                  <a:srgbClr val="333333"/>
                </a:solidFill>
                <a:ea typeface="MS Gothic"/>
              </a:rPr>
              <a:t> </a:t>
            </a:r>
            <a:r>
              <a:rPr lang="de-DE" sz="1400" dirty="0" err="1" smtClean="0">
                <a:solidFill>
                  <a:srgbClr val="333333"/>
                </a:solidFill>
                <a:ea typeface="MS Gothic"/>
              </a:rPr>
              <a:t>the</a:t>
            </a:r>
            <a:r>
              <a:rPr lang="de-DE" sz="1400" dirty="0" smtClean="0">
                <a:solidFill>
                  <a:srgbClr val="333333"/>
                </a:solidFill>
                <a:ea typeface="MS Gothic"/>
              </a:rPr>
              <a:t> </a:t>
            </a:r>
            <a:r>
              <a:rPr lang="de-DE" sz="1400" dirty="0" err="1" smtClean="0">
                <a:solidFill>
                  <a:srgbClr val="333333"/>
                </a:solidFill>
                <a:ea typeface="MS Gothic"/>
              </a:rPr>
              <a:t>dialect</a:t>
            </a:r>
            <a:endParaRPr lang="de-DE" sz="1400" dirty="0" smtClean="0">
              <a:solidFill>
                <a:srgbClr val="333333"/>
              </a:solidFill>
              <a:ea typeface="MS Gothic"/>
            </a:endParaRPr>
          </a:p>
          <a:p>
            <a:pPr marL="342900" indent="-342900">
              <a:lnSpc>
                <a:spcPct val="100000"/>
              </a:lnSpc>
              <a:buSzPct val="25000"/>
              <a:buFont typeface="Wingdings" charset="2"/>
              <a:buChar char="u"/>
            </a:pPr>
            <a:r>
              <a:rPr lang="is-IS" sz="1400" b="1" dirty="0">
                <a:solidFill>
                  <a:srgbClr val="333333"/>
                </a:solidFill>
                <a:ea typeface="MS Gothic"/>
              </a:rPr>
              <a:t>gatein.jcr.db-structure-</a:t>
            </a:r>
            <a:r>
              <a:rPr lang="is-IS" sz="1400" b="1" dirty="0" smtClean="0">
                <a:solidFill>
                  <a:srgbClr val="333333"/>
                </a:solidFill>
                <a:ea typeface="MS Gothic"/>
              </a:rPr>
              <a:t>type:</a:t>
            </a:r>
            <a:r>
              <a:rPr lang="is-IS" sz="1400" dirty="0" smtClean="0">
                <a:solidFill>
                  <a:srgbClr val="333333"/>
                </a:solidFill>
                <a:ea typeface="MS Gothic"/>
              </a:rPr>
              <a:t> Refers to the type of db structrure</a:t>
            </a:r>
          </a:p>
          <a:p>
            <a:pPr marL="342900" indent="-342900">
              <a:lnSpc>
                <a:spcPct val="100000"/>
              </a:lnSpc>
              <a:buSzPct val="25000"/>
              <a:buFont typeface="Wingdings" charset="2"/>
              <a:buChar char="u"/>
            </a:pPr>
            <a:r>
              <a:rPr lang="cs-CZ" sz="1400" b="1" dirty="0" err="1" smtClean="0">
                <a:solidFill>
                  <a:srgbClr val="333333"/>
                </a:solidFill>
                <a:ea typeface="MS Gothic"/>
              </a:rPr>
              <a:t>gatein.jcr.data.dir</a:t>
            </a:r>
            <a:r>
              <a:rPr lang="cs-CZ" sz="1400" b="1" dirty="0" smtClean="0">
                <a:solidFill>
                  <a:srgbClr val="333333"/>
                </a:solidFill>
                <a:ea typeface="MS Gothic"/>
              </a:rPr>
              <a:t>:</a:t>
            </a:r>
            <a:r>
              <a:rPr lang="cs-CZ" sz="1400" dirty="0" smtClean="0">
                <a:solidFill>
                  <a:srgbClr val="333333"/>
                </a:solidFill>
                <a:ea typeface="MS Gothic"/>
              </a:rPr>
              <a:t> </a:t>
            </a:r>
            <a:r>
              <a:rPr lang="cs-CZ" sz="1400" dirty="0" err="1" smtClean="0">
                <a:solidFill>
                  <a:srgbClr val="333333"/>
                </a:solidFill>
                <a:ea typeface="MS Gothic"/>
              </a:rPr>
              <a:t>Refers</a:t>
            </a:r>
            <a:r>
              <a:rPr lang="cs-CZ" sz="1400" dirty="0" smtClean="0">
                <a:solidFill>
                  <a:srgbClr val="333333"/>
                </a:solidFill>
                <a:ea typeface="MS Gothic"/>
              </a:rPr>
              <a:t> to </a:t>
            </a:r>
            <a:r>
              <a:rPr lang="cs-CZ" sz="1400" dirty="0" err="1" smtClean="0">
                <a:solidFill>
                  <a:srgbClr val="333333"/>
                </a:solidFill>
                <a:ea typeface="MS Gothic"/>
              </a:rPr>
              <a:t>the</a:t>
            </a:r>
            <a:r>
              <a:rPr lang="cs-CZ" sz="1400" dirty="0" smtClean="0">
                <a:solidFill>
                  <a:srgbClr val="333333"/>
                </a:solidFill>
                <a:ea typeface="MS Gothic"/>
              </a:rPr>
              <a:t> </a:t>
            </a:r>
            <a:r>
              <a:rPr lang="cs-CZ" sz="1400" dirty="0" err="1" smtClean="0">
                <a:solidFill>
                  <a:srgbClr val="333333"/>
                </a:solidFill>
                <a:ea typeface="MS Gothic"/>
              </a:rPr>
              <a:t>root</a:t>
            </a:r>
            <a:r>
              <a:rPr lang="cs-CZ" sz="1400" dirty="0" smtClean="0">
                <a:solidFill>
                  <a:srgbClr val="333333"/>
                </a:solidFill>
                <a:ea typeface="MS Gothic"/>
              </a:rPr>
              <a:t> </a:t>
            </a:r>
            <a:r>
              <a:rPr lang="cs-CZ" sz="1400" dirty="0" err="1" smtClean="0">
                <a:solidFill>
                  <a:srgbClr val="333333"/>
                </a:solidFill>
                <a:ea typeface="MS Gothic"/>
              </a:rPr>
              <a:t>directory</a:t>
            </a:r>
            <a:r>
              <a:rPr lang="cs-CZ" sz="1400" dirty="0" smtClean="0">
                <a:solidFill>
                  <a:srgbClr val="333333"/>
                </a:solidFill>
                <a:ea typeface="MS Gothic"/>
              </a:rPr>
              <a:t> </a:t>
            </a:r>
            <a:r>
              <a:rPr lang="cs-CZ" sz="1400" dirty="0" err="1" smtClean="0">
                <a:solidFill>
                  <a:srgbClr val="333333"/>
                </a:solidFill>
                <a:ea typeface="MS Gothic"/>
              </a:rPr>
              <a:t>of</a:t>
            </a:r>
            <a:r>
              <a:rPr lang="cs-CZ" sz="1400" dirty="0" smtClean="0">
                <a:solidFill>
                  <a:srgbClr val="333333"/>
                </a:solidFill>
                <a:ea typeface="MS Gothic"/>
              </a:rPr>
              <a:t> </a:t>
            </a:r>
            <a:r>
              <a:rPr lang="cs-CZ" sz="1400" dirty="0" err="1" smtClean="0">
                <a:solidFill>
                  <a:srgbClr val="333333"/>
                </a:solidFill>
                <a:ea typeface="MS Gothic"/>
              </a:rPr>
              <a:t>the</a:t>
            </a:r>
            <a:r>
              <a:rPr lang="cs-CZ" sz="1400" dirty="0" smtClean="0">
                <a:solidFill>
                  <a:srgbClr val="333333"/>
                </a:solidFill>
                <a:ea typeface="MS Gothic"/>
              </a:rPr>
              <a:t> </a:t>
            </a:r>
            <a:r>
              <a:rPr lang="cs-CZ" sz="1400" dirty="0" err="1" smtClean="0">
                <a:solidFill>
                  <a:srgbClr val="333333"/>
                </a:solidFill>
                <a:ea typeface="MS Gothic"/>
              </a:rPr>
              <a:t>jcr</a:t>
            </a:r>
            <a:r>
              <a:rPr lang="cs-CZ" sz="1400" dirty="0" smtClean="0">
                <a:solidFill>
                  <a:srgbClr val="333333"/>
                </a:solidFill>
                <a:ea typeface="MS Gothic"/>
              </a:rPr>
              <a:t> data (swap, </a:t>
            </a:r>
            <a:r>
              <a:rPr lang="cs-CZ" sz="1400" dirty="0" err="1" smtClean="0">
                <a:solidFill>
                  <a:srgbClr val="333333"/>
                </a:solidFill>
                <a:ea typeface="MS Gothic"/>
              </a:rPr>
              <a:t>values</a:t>
            </a:r>
            <a:r>
              <a:rPr lang="cs-CZ" sz="1400" dirty="0" smtClean="0">
                <a:solidFill>
                  <a:srgbClr val="333333"/>
                </a:solidFill>
                <a:ea typeface="MS Gothic"/>
              </a:rPr>
              <a:t>, </a:t>
            </a:r>
            <a:r>
              <a:rPr lang="cs-CZ" sz="1400" dirty="0" err="1" smtClean="0">
                <a:solidFill>
                  <a:srgbClr val="333333"/>
                </a:solidFill>
                <a:ea typeface="MS Gothic"/>
              </a:rPr>
              <a:t>lucene</a:t>
            </a:r>
            <a:r>
              <a:rPr lang="cs-CZ" sz="1400" dirty="0" smtClean="0">
                <a:solidFill>
                  <a:srgbClr val="333333"/>
                </a:solidFill>
                <a:ea typeface="MS Gothic"/>
              </a:rPr>
              <a:t> </a:t>
            </a:r>
            <a:r>
              <a:rPr lang="cs-CZ" sz="1400" dirty="0" err="1" smtClean="0">
                <a:solidFill>
                  <a:srgbClr val="333333"/>
                </a:solidFill>
                <a:ea typeface="MS Gothic"/>
              </a:rPr>
              <a:t>indexes</a:t>
            </a:r>
            <a:r>
              <a:rPr lang="cs-CZ" sz="1400" dirty="0" smtClean="0">
                <a:solidFill>
                  <a:srgbClr val="333333"/>
                </a:solidFill>
                <a:ea typeface="MS Gothic"/>
              </a:rPr>
              <a:t>)</a:t>
            </a:r>
          </a:p>
          <a:p>
            <a:pPr marL="342900" indent="-342900">
              <a:lnSpc>
                <a:spcPct val="100000"/>
              </a:lnSpc>
              <a:buSzPct val="25000"/>
              <a:buFont typeface="Wingdings" charset="2"/>
              <a:buChar char="u"/>
            </a:pPr>
            <a:r>
              <a:rPr lang="sv-SE" sz="1400" b="1" dirty="0" err="1" smtClean="0">
                <a:solidFill>
                  <a:srgbClr val="333333"/>
                </a:solidFill>
                <a:ea typeface="MS Gothic"/>
              </a:rPr>
              <a:t>gatein.jcr.storage.data.dir</a:t>
            </a:r>
            <a:r>
              <a:rPr lang="sv-SE" sz="1400" b="1" dirty="0" smtClean="0">
                <a:solidFill>
                  <a:srgbClr val="333333"/>
                </a:solidFill>
                <a:ea typeface="MS Gothic"/>
              </a:rPr>
              <a:t>:</a:t>
            </a:r>
            <a:r>
              <a:rPr lang="sv-SE" sz="1400" dirty="0" smtClean="0">
                <a:solidFill>
                  <a:srgbClr val="333333"/>
                </a:solidFill>
                <a:ea typeface="MS Gothic"/>
              </a:rPr>
              <a:t> </a:t>
            </a:r>
            <a:r>
              <a:rPr lang="sv-SE" sz="1400" dirty="0" err="1" smtClean="0">
                <a:solidFill>
                  <a:srgbClr val="333333"/>
                </a:solidFill>
                <a:ea typeface="MS Gothic"/>
              </a:rPr>
              <a:t>Refers</a:t>
            </a:r>
            <a:r>
              <a:rPr lang="sv-SE" sz="1400" dirty="0" smtClean="0">
                <a:solidFill>
                  <a:srgbClr val="333333"/>
                </a:solidFill>
                <a:ea typeface="MS Gothic"/>
              </a:rPr>
              <a:t> </a:t>
            </a:r>
            <a:r>
              <a:rPr lang="sv-SE" sz="1400" dirty="0" err="1" smtClean="0">
                <a:solidFill>
                  <a:srgbClr val="333333"/>
                </a:solidFill>
                <a:ea typeface="MS Gothic"/>
              </a:rPr>
              <a:t>to</a:t>
            </a:r>
            <a:r>
              <a:rPr lang="sv-SE" sz="1400" dirty="0" smtClean="0">
                <a:solidFill>
                  <a:srgbClr val="333333"/>
                </a:solidFill>
                <a:ea typeface="MS Gothic"/>
              </a:rPr>
              <a:t> the </a:t>
            </a:r>
            <a:r>
              <a:rPr lang="sv-SE" sz="1400" dirty="0" err="1" smtClean="0">
                <a:solidFill>
                  <a:srgbClr val="333333"/>
                </a:solidFill>
                <a:ea typeface="MS Gothic"/>
              </a:rPr>
              <a:t>root</a:t>
            </a:r>
            <a:r>
              <a:rPr lang="sv-SE" sz="1400" dirty="0" smtClean="0">
                <a:solidFill>
                  <a:srgbClr val="333333"/>
                </a:solidFill>
                <a:ea typeface="MS Gothic"/>
              </a:rPr>
              <a:t> directory </a:t>
            </a:r>
            <a:r>
              <a:rPr lang="sv-SE" sz="1400" dirty="0" err="1" smtClean="0">
                <a:solidFill>
                  <a:srgbClr val="333333"/>
                </a:solidFill>
                <a:ea typeface="MS Gothic"/>
              </a:rPr>
              <a:t>of</a:t>
            </a:r>
            <a:r>
              <a:rPr lang="sv-SE" sz="1400" dirty="0" smtClean="0">
                <a:solidFill>
                  <a:srgbClr val="333333"/>
                </a:solidFill>
                <a:ea typeface="MS Gothic"/>
              </a:rPr>
              <a:t> the </a:t>
            </a:r>
            <a:r>
              <a:rPr lang="sv-SE" sz="1400" dirty="0" err="1" smtClean="0">
                <a:solidFill>
                  <a:srgbClr val="333333"/>
                </a:solidFill>
                <a:ea typeface="MS Gothic"/>
              </a:rPr>
              <a:t>binary</a:t>
            </a:r>
            <a:r>
              <a:rPr lang="sv-SE" sz="1400" dirty="0" smtClean="0">
                <a:solidFill>
                  <a:srgbClr val="333333"/>
                </a:solidFill>
                <a:ea typeface="MS Gothic"/>
              </a:rPr>
              <a:t> data (</a:t>
            </a:r>
            <a:r>
              <a:rPr lang="sv-SE" sz="1400" dirty="0" err="1" smtClean="0">
                <a:solidFill>
                  <a:srgbClr val="333333"/>
                </a:solidFill>
                <a:ea typeface="MS Gothic"/>
              </a:rPr>
              <a:t>value</a:t>
            </a:r>
            <a:r>
              <a:rPr lang="sv-SE" sz="1400" dirty="0" smtClean="0">
                <a:solidFill>
                  <a:srgbClr val="333333"/>
                </a:solidFill>
                <a:ea typeface="MS Gothic"/>
              </a:rPr>
              <a:t> </a:t>
            </a:r>
            <a:r>
              <a:rPr lang="sv-SE" sz="1400" dirty="0" err="1" smtClean="0">
                <a:solidFill>
                  <a:srgbClr val="333333"/>
                </a:solidFill>
                <a:ea typeface="MS Gothic"/>
              </a:rPr>
              <a:t>storage</a:t>
            </a:r>
            <a:r>
              <a:rPr lang="sv-SE" sz="1400" dirty="0" smtClean="0">
                <a:solidFill>
                  <a:srgbClr val="333333"/>
                </a:solidFill>
                <a:ea typeface="MS Gothic"/>
              </a:rPr>
              <a:t>)</a:t>
            </a:r>
          </a:p>
          <a:p>
            <a:pPr marL="342900" indent="-342900">
              <a:lnSpc>
                <a:spcPct val="100000"/>
              </a:lnSpc>
              <a:buSzPct val="25000"/>
              <a:buFont typeface="Wingdings" charset="2"/>
              <a:buChar char="u"/>
            </a:pPr>
            <a:r>
              <a:rPr lang="hr-HR" sz="1400" b="1" dirty="0" smtClean="0">
                <a:solidFill>
                  <a:srgbClr val="333333"/>
                </a:solidFill>
                <a:ea typeface="MS Gothic"/>
              </a:rPr>
              <a:t>gatein.jcr.storage.enabled:</a:t>
            </a:r>
            <a:r>
              <a:rPr lang="hr-HR" sz="1400" dirty="0" smtClean="0">
                <a:solidFill>
                  <a:srgbClr val="333333"/>
                </a:solidFill>
                <a:ea typeface="MS Gothic"/>
              </a:rPr>
              <a:t> Used to disable or not the value storage</a:t>
            </a:r>
          </a:p>
          <a:p>
            <a:pPr marL="342900" indent="-342900">
              <a:lnSpc>
                <a:spcPct val="100000"/>
              </a:lnSpc>
              <a:buSzPct val="25000"/>
              <a:buFont typeface="Wingdings" charset="2"/>
              <a:buChar char="u"/>
            </a:pPr>
            <a:r>
              <a:rPr lang="pl-PL" sz="1400" b="1" dirty="0" err="1" smtClean="0">
                <a:solidFill>
                  <a:srgbClr val="333333"/>
                </a:solidFill>
                <a:ea typeface="MS Gothic"/>
              </a:rPr>
              <a:t>gatein.jcr.cache.config</a:t>
            </a:r>
            <a:r>
              <a:rPr lang="pl-PL" sz="1400" b="1" dirty="0" smtClean="0">
                <a:solidFill>
                  <a:srgbClr val="333333"/>
                </a:solidFill>
                <a:ea typeface="MS Gothic"/>
              </a:rPr>
              <a:t>:</a:t>
            </a:r>
            <a:r>
              <a:rPr lang="pl-PL" sz="1400" dirty="0" smtClean="0">
                <a:solidFill>
                  <a:srgbClr val="333333"/>
                </a:solidFill>
                <a:ea typeface="MS Gothic"/>
              </a:rPr>
              <a:t> </a:t>
            </a:r>
            <a:r>
              <a:rPr lang="pl-PL" sz="1400" dirty="0" err="1" smtClean="0">
                <a:solidFill>
                  <a:srgbClr val="333333"/>
                </a:solidFill>
                <a:ea typeface="MS Gothic"/>
              </a:rPr>
              <a:t>Refers</a:t>
            </a:r>
            <a:r>
              <a:rPr lang="pl-PL" sz="1400" dirty="0" smtClean="0">
                <a:solidFill>
                  <a:srgbClr val="333333"/>
                </a:solidFill>
                <a:ea typeface="MS Gothic"/>
              </a:rPr>
              <a:t> to the J</a:t>
            </a:r>
            <a:r>
              <a:rPr lang="fr-FR" sz="1400" dirty="0" smtClean="0">
                <a:solidFill>
                  <a:srgbClr val="333333"/>
                </a:solidFill>
                <a:ea typeface="MS Gothic"/>
              </a:rPr>
              <a:t>B</a:t>
            </a:r>
            <a:r>
              <a:rPr lang="pl-PL" sz="1400" dirty="0" err="1" smtClean="0">
                <a:solidFill>
                  <a:srgbClr val="333333"/>
                </a:solidFill>
                <a:ea typeface="MS Gothic"/>
              </a:rPr>
              <a:t>oss</a:t>
            </a:r>
            <a:r>
              <a:rPr lang="pl-PL" sz="1400" dirty="0" smtClean="0">
                <a:solidFill>
                  <a:srgbClr val="333333"/>
                </a:solidFill>
                <a:ea typeface="MS Gothic"/>
              </a:rPr>
              <a:t> Cache </a:t>
            </a:r>
            <a:r>
              <a:rPr lang="pl-PL" sz="1400" dirty="0" err="1" smtClean="0">
                <a:solidFill>
                  <a:srgbClr val="333333"/>
                </a:solidFill>
                <a:ea typeface="MS Gothic"/>
              </a:rPr>
              <a:t>Configuration</a:t>
            </a:r>
            <a:r>
              <a:rPr lang="pl-PL" sz="1400" dirty="0" smtClean="0">
                <a:solidFill>
                  <a:srgbClr val="333333"/>
                </a:solidFill>
                <a:ea typeface="MS Gothic"/>
              </a:rPr>
              <a:t> </a:t>
            </a:r>
            <a:r>
              <a:rPr lang="pl-PL" sz="1400" dirty="0" err="1" smtClean="0">
                <a:solidFill>
                  <a:srgbClr val="333333"/>
                </a:solidFill>
                <a:ea typeface="MS Gothic"/>
              </a:rPr>
              <a:t>used</a:t>
            </a:r>
            <a:r>
              <a:rPr lang="pl-PL" sz="1400" dirty="0" smtClean="0">
                <a:solidFill>
                  <a:srgbClr val="333333"/>
                </a:solidFill>
                <a:ea typeface="MS Gothic"/>
              </a:rPr>
              <a:t> for the JCR cache</a:t>
            </a:r>
          </a:p>
          <a:p>
            <a:pPr marL="342900" indent="-342900">
              <a:lnSpc>
                <a:spcPct val="100000"/>
              </a:lnSpc>
              <a:buSzPct val="25000"/>
              <a:buFont typeface="Wingdings" charset="2"/>
              <a:buChar char="u"/>
            </a:pPr>
            <a:r>
              <a:rPr lang="en-US" sz="1400" b="1" dirty="0" err="1" smtClean="0">
                <a:solidFill>
                  <a:srgbClr val="333333"/>
                </a:solidFill>
                <a:ea typeface="MS Gothic"/>
              </a:rPr>
              <a:t>gatein.jcr.cache.config.workspace.portal</a:t>
            </a:r>
            <a:r>
              <a:rPr lang="en-US" sz="1400" b="1" dirty="0" smtClean="0">
                <a:solidFill>
                  <a:srgbClr val="333333"/>
                </a:solidFill>
                <a:ea typeface="MS Gothic"/>
              </a:rPr>
              <a:t>-system: </a:t>
            </a:r>
            <a:r>
              <a:rPr lang="en-US" sz="1400" dirty="0" smtClean="0">
                <a:solidFill>
                  <a:srgbClr val="333333"/>
                </a:solidFill>
                <a:ea typeface="MS Gothic"/>
              </a:rPr>
              <a:t>R</a:t>
            </a:r>
            <a:r>
              <a:rPr lang="pl-PL" sz="1400" dirty="0" err="1" smtClean="0">
                <a:solidFill>
                  <a:srgbClr val="333333"/>
                </a:solidFill>
                <a:ea typeface="MS Gothic"/>
              </a:rPr>
              <a:t>efers</a:t>
            </a:r>
            <a:r>
              <a:rPr lang="pl-PL" sz="1400" dirty="0" smtClean="0">
                <a:solidFill>
                  <a:srgbClr val="333333"/>
                </a:solidFill>
                <a:ea typeface="MS Gothic"/>
              </a:rPr>
              <a:t> </a:t>
            </a:r>
            <a:r>
              <a:rPr lang="pl-PL" sz="1400" dirty="0">
                <a:solidFill>
                  <a:srgbClr val="333333"/>
                </a:solidFill>
                <a:ea typeface="MS Gothic"/>
              </a:rPr>
              <a:t>to the </a:t>
            </a:r>
            <a:r>
              <a:rPr lang="pl-PL" sz="1400" dirty="0" smtClean="0">
                <a:solidFill>
                  <a:srgbClr val="333333"/>
                </a:solidFill>
                <a:ea typeface="MS Gothic"/>
              </a:rPr>
              <a:t>J</a:t>
            </a:r>
            <a:r>
              <a:rPr lang="fr-FR" sz="1400" dirty="0" smtClean="0">
                <a:solidFill>
                  <a:srgbClr val="333333"/>
                </a:solidFill>
                <a:ea typeface="MS Gothic"/>
              </a:rPr>
              <a:t>B</a:t>
            </a:r>
            <a:r>
              <a:rPr lang="pl-PL" sz="1400" dirty="0" err="1" smtClean="0">
                <a:solidFill>
                  <a:srgbClr val="333333"/>
                </a:solidFill>
                <a:ea typeface="MS Gothic"/>
              </a:rPr>
              <a:t>oss</a:t>
            </a:r>
            <a:r>
              <a:rPr lang="pl-PL" sz="1400" dirty="0" smtClean="0">
                <a:solidFill>
                  <a:srgbClr val="333333"/>
                </a:solidFill>
                <a:ea typeface="MS Gothic"/>
              </a:rPr>
              <a:t> </a:t>
            </a:r>
            <a:r>
              <a:rPr lang="pl-PL" sz="1400" dirty="0">
                <a:solidFill>
                  <a:srgbClr val="333333"/>
                </a:solidFill>
                <a:ea typeface="MS Gothic"/>
              </a:rPr>
              <a:t>Cache </a:t>
            </a:r>
            <a:r>
              <a:rPr lang="pl-PL" sz="1400" dirty="0" err="1">
                <a:solidFill>
                  <a:srgbClr val="333333"/>
                </a:solidFill>
                <a:ea typeface="MS Gothic"/>
              </a:rPr>
              <a:t>Configuration</a:t>
            </a:r>
            <a:r>
              <a:rPr lang="pl-PL" sz="1400" dirty="0">
                <a:solidFill>
                  <a:srgbClr val="333333"/>
                </a:solidFill>
                <a:ea typeface="MS Gothic"/>
              </a:rPr>
              <a:t> </a:t>
            </a:r>
            <a:r>
              <a:rPr lang="pl-PL" sz="1400" dirty="0" err="1">
                <a:solidFill>
                  <a:srgbClr val="333333"/>
                </a:solidFill>
                <a:ea typeface="MS Gothic"/>
              </a:rPr>
              <a:t>used</a:t>
            </a:r>
            <a:r>
              <a:rPr lang="pl-PL" sz="1400" dirty="0">
                <a:solidFill>
                  <a:srgbClr val="333333"/>
                </a:solidFill>
                <a:ea typeface="MS Gothic"/>
              </a:rPr>
              <a:t> for the JCR </a:t>
            </a:r>
            <a:r>
              <a:rPr lang="pl-PL" sz="1400" dirty="0" smtClean="0">
                <a:solidFill>
                  <a:srgbClr val="333333"/>
                </a:solidFill>
                <a:ea typeface="MS Gothic"/>
              </a:rPr>
              <a:t>cache of the </a:t>
            </a:r>
            <a:r>
              <a:rPr lang="pl-PL" sz="1400" dirty="0" err="1" smtClean="0">
                <a:solidFill>
                  <a:srgbClr val="333333"/>
                </a:solidFill>
                <a:ea typeface="MS Gothic"/>
              </a:rPr>
              <a:t>workspace</a:t>
            </a:r>
            <a:r>
              <a:rPr lang="pl-PL" sz="1400" dirty="0" smtClean="0">
                <a:solidFill>
                  <a:srgbClr val="333333"/>
                </a:solidFill>
                <a:ea typeface="MS Gothic"/>
              </a:rPr>
              <a:t> portal-system</a:t>
            </a:r>
          </a:p>
          <a:p>
            <a:pPr marL="342900" indent="-342900">
              <a:lnSpc>
                <a:spcPct val="100000"/>
              </a:lnSpc>
              <a:buSzPct val="25000"/>
              <a:buFont typeface="Wingdings" charset="2"/>
              <a:buChar char="u"/>
            </a:pPr>
            <a:r>
              <a:rPr lang="pl-PL" sz="1400" b="1" dirty="0" err="1" smtClean="0">
                <a:solidFill>
                  <a:srgbClr val="333333"/>
                </a:solidFill>
                <a:ea typeface="MS Gothic"/>
              </a:rPr>
              <a:t>gatein.jcr.index.data.dir</a:t>
            </a:r>
            <a:r>
              <a:rPr lang="pl-PL" sz="1400" b="1" dirty="0" smtClean="0">
                <a:solidFill>
                  <a:srgbClr val="333333"/>
                </a:solidFill>
                <a:ea typeface="MS Gothic"/>
              </a:rPr>
              <a:t>: </a:t>
            </a:r>
            <a:r>
              <a:rPr lang="pl-PL" sz="1400" dirty="0" err="1" smtClean="0">
                <a:solidFill>
                  <a:srgbClr val="333333"/>
                </a:solidFill>
                <a:ea typeface="MS Gothic"/>
              </a:rPr>
              <a:t>Refers</a:t>
            </a:r>
            <a:r>
              <a:rPr lang="pl-PL" sz="1400" dirty="0" smtClean="0">
                <a:solidFill>
                  <a:srgbClr val="333333"/>
                </a:solidFill>
                <a:ea typeface="MS Gothic"/>
              </a:rPr>
              <a:t> to the </a:t>
            </a:r>
            <a:r>
              <a:rPr lang="pl-PL" sz="1400" dirty="0" err="1" smtClean="0">
                <a:solidFill>
                  <a:srgbClr val="333333"/>
                </a:solidFill>
                <a:ea typeface="MS Gothic"/>
              </a:rPr>
              <a:t>root</a:t>
            </a:r>
            <a:r>
              <a:rPr lang="pl-PL" sz="1400" dirty="0" smtClean="0">
                <a:solidFill>
                  <a:srgbClr val="333333"/>
                </a:solidFill>
                <a:ea typeface="MS Gothic"/>
              </a:rPr>
              <a:t> </a:t>
            </a:r>
            <a:r>
              <a:rPr lang="pl-PL" sz="1400" dirty="0" err="1" smtClean="0">
                <a:solidFill>
                  <a:srgbClr val="333333"/>
                </a:solidFill>
                <a:ea typeface="MS Gothic"/>
              </a:rPr>
              <a:t>directory</a:t>
            </a:r>
            <a:r>
              <a:rPr lang="pl-PL" sz="1400" dirty="0" smtClean="0">
                <a:solidFill>
                  <a:srgbClr val="333333"/>
                </a:solidFill>
                <a:ea typeface="MS Gothic"/>
              </a:rPr>
              <a:t> of the </a:t>
            </a:r>
            <a:r>
              <a:rPr lang="pl-PL" sz="1400" dirty="0" err="1" smtClean="0">
                <a:solidFill>
                  <a:srgbClr val="333333"/>
                </a:solidFill>
                <a:ea typeface="MS Gothic"/>
              </a:rPr>
              <a:t>lucene</a:t>
            </a:r>
            <a:r>
              <a:rPr lang="pl-PL" sz="1400" dirty="0" smtClean="0">
                <a:solidFill>
                  <a:srgbClr val="333333"/>
                </a:solidFill>
                <a:ea typeface="MS Gothic"/>
              </a:rPr>
              <a:t> </a:t>
            </a:r>
            <a:r>
              <a:rPr lang="pl-PL" sz="1400" dirty="0" err="1" smtClean="0">
                <a:solidFill>
                  <a:srgbClr val="333333"/>
                </a:solidFill>
                <a:ea typeface="MS Gothic"/>
              </a:rPr>
              <a:t>indexes</a:t>
            </a:r>
            <a:endParaRPr lang="pl-PL" sz="1400" dirty="0" smtClean="0">
              <a:solidFill>
                <a:srgbClr val="333333"/>
              </a:solidFill>
              <a:ea typeface="MS Gothic"/>
            </a:endParaRPr>
          </a:p>
          <a:p>
            <a:pPr marL="342900" indent="-342900">
              <a:lnSpc>
                <a:spcPct val="100000"/>
              </a:lnSpc>
              <a:buSzPct val="25000"/>
              <a:buFont typeface="Wingdings" charset="2"/>
              <a:buChar char="u"/>
            </a:pPr>
            <a:r>
              <a:rPr lang="pl-PL" sz="1400" b="1" dirty="0" err="1" smtClean="0">
                <a:solidFill>
                  <a:srgbClr val="333333"/>
                </a:solidFill>
                <a:ea typeface="MS Gothic"/>
              </a:rPr>
              <a:t>gatein.jcr.index.changefilterclass</a:t>
            </a:r>
            <a:r>
              <a:rPr lang="pl-PL" sz="1400" b="1" dirty="0" smtClean="0">
                <a:solidFill>
                  <a:srgbClr val="333333"/>
                </a:solidFill>
                <a:ea typeface="MS Gothic"/>
              </a:rPr>
              <a:t>:</a:t>
            </a:r>
            <a:r>
              <a:rPr lang="pl-PL" sz="1400" dirty="0" smtClean="0">
                <a:solidFill>
                  <a:srgbClr val="333333"/>
                </a:solidFill>
                <a:ea typeface="MS Gothic"/>
              </a:rPr>
              <a:t> </a:t>
            </a:r>
            <a:r>
              <a:rPr lang="pl-PL" sz="1400" dirty="0" err="1" smtClean="0">
                <a:solidFill>
                  <a:srgbClr val="333333"/>
                </a:solidFill>
                <a:ea typeface="MS Gothic"/>
              </a:rPr>
              <a:t>Refers</a:t>
            </a:r>
            <a:r>
              <a:rPr lang="pl-PL" sz="1400" dirty="0" smtClean="0">
                <a:solidFill>
                  <a:srgbClr val="333333"/>
                </a:solidFill>
                <a:ea typeface="MS Gothic"/>
              </a:rPr>
              <a:t> to the FQN of the </a:t>
            </a:r>
            <a:r>
              <a:rPr lang="pl-PL" sz="1400" dirty="0" err="1" smtClean="0">
                <a:solidFill>
                  <a:srgbClr val="333333"/>
                </a:solidFill>
                <a:ea typeface="MS Gothic"/>
              </a:rPr>
              <a:t>IndexerChangesFilter</a:t>
            </a:r>
            <a:r>
              <a:rPr lang="pl-PL" sz="1400" dirty="0" smtClean="0">
                <a:solidFill>
                  <a:srgbClr val="333333"/>
                </a:solidFill>
                <a:ea typeface="MS Gothic"/>
              </a:rPr>
              <a:t> to </a:t>
            </a:r>
            <a:r>
              <a:rPr lang="pl-PL" sz="1400" dirty="0" err="1" smtClean="0">
                <a:solidFill>
                  <a:srgbClr val="333333"/>
                </a:solidFill>
                <a:ea typeface="MS Gothic"/>
              </a:rPr>
              <a:t>use</a:t>
            </a:r>
            <a:endParaRPr lang="pl-PL" sz="1400" dirty="0" smtClean="0">
              <a:solidFill>
                <a:srgbClr val="333333"/>
              </a:solidFill>
              <a:ea typeface="MS Gothic"/>
            </a:endParaRPr>
          </a:p>
          <a:p>
            <a:pPr marL="342900" indent="-342900">
              <a:lnSpc>
                <a:spcPct val="100000"/>
              </a:lnSpc>
              <a:buSzPct val="25000"/>
              <a:buFont typeface="Wingdings" charset="2"/>
              <a:buChar char="u"/>
            </a:pPr>
            <a:r>
              <a:rPr lang="pl-PL" sz="1400" b="1" dirty="0" err="1" smtClean="0">
                <a:solidFill>
                  <a:srgbClr val="333333"/>
                </a:solidFill>
                <a:ea typeface="MS Gothic"/>
              </a:rPr>
              <a:t>gatein.jcr.index.cache.config</a:t>
            </a:r>
            <a:r>
              <a:rPr lang="pl-PL" sz="1400" b="1" dirty="0" smtClean="0">
                <a:solidFill>
                  <a:srgbClr val="333333"/>
                </a:solidFill>
                <a:ea typeface="MS Gothic"/>
              </a:rPr>
              <a:t>:</a:t>
            </a:r>
            <a:r>
              <a:rPr lang="pl-PL" sz="1400" dirty="0" smtClean="0">
                <a:solidFill>
                  <a:srgbClr val="333333"/>
                </a:solidFill>
                <a:ea typeface="MS Gothic"/>
              </a:rPr>
              <a:t> </a:t>
            </a:r>
            <a:r>
              <a:rPr lang="pl-PL" sz="1400" dirty="0" err="1" smtClean="0">
                <a:solidFill>
                  <a:srgbClr val="333333"/>
                </a:solidFill>
                <a:ea typeface="MS Gothic"/>
              </a:rPr>
              <a:t>Refers</a:t>
            </a:r>
            <a:r>
              <a:rPr lang="pl-PL" sz="1400" dirty="0" smtClean="0">
                <a:solidFill>
                  <a:srgbClr val="333333"/>
                </a:solidFill>
                <a:ea typeface="MS Gothic"/>
              </a:rPr>
              <a:t> </a:t>
            </a:r>
            <a:r>
              <a:rPr lang="pl-PL" sz="1400" dirty="0">
                <a:solidFill>
                  <a:srgbClr val="333333"/>
                </a:solidFill>
                <a:ea typeface="MS Gothic"/>
              </a:rPr>
              <a:t>to the J</a:t>
            </a:r>
            <a:r>
              <a:rPr lang="fr-FR" sz="1400" dirty="0">
                <a:solidFill>
                  <a:srgbClr val="333333"/>
                </a:solidFill>
                <a:ea typeface="MS Gothic"/>
              </a:rPr>
              <a:t>B</a:t>
            </a:r>
            <a:r>
              <a:rPr lang="pl-PL" sz="1400" dirty="0" err="1">
                <a:solidFill>
                  <a:srgbClr val="333333"/>
                </a:solidFill>
                <a:ea typeface="MS Gothic"/>
              </a:rPr>
              <a:t>oss</a:t>
            </a:r>
            <a:r>
              <a:rPr lang="pl-PL" sz="1400" dirty="0">
                <a:solidFill>
                  <a:srgbClr val="333333"/>
                </a:solidFill>
                <a:ea typeface="MS Gothic"/>
              </a:rPr>
              <a:t> Cache </a:t>
            </a:r>
            <a:r>
              <a:rPr lang="pl-PL" sz="1400" dirty="0" err="1">
                <a:solidFill>
                  <a:srgbClr val="333333"/>
                </a:solidFill>
                <a:ea typeface="MS Gothic"/>
              </a:rPr>
              <a:t>Configuration</a:t>
            </a:r>
            <a:r>
              <a:rPr lang="pl-PL" sz="1400" dirty="0">
                <a:solidFill>
                  <a:srgbClr val="333333"/>
                </a:solidFill>
                <a:ea typeface="MS Gothic"/>
              </a:rPr>
              <a:t> </a:t>
            </a:r>
            <a:r>
              <a:rPr lang="pl-PL" sz="1400" dirty="0" err="1">
                <a:solidFill>
                  <a:srgbClr val="333333"/>
                </a:solidFill>
                <a:ea typeface="MS Gothic"/>
              </a:rPr>
              <a:t>used</a:t>
            </a:r>
            <a:r>
              <a:rPr lang="pl-PL" sz="1400" dirty="0">
                <a:solidFill>
                  <a:srgbClr val="333333"/>
                </a:solidFill>
                <a:ea typeface="MS Gothic"/>
              </a:rPr>
              <a:t> for </a:t>
            </a:r>
            <a:r>
              <a:rPr lang="pl-PL" sz="1400" dirty="0" smtClean="0">
                <a:solidFill>
                  <a:srgbClr val="333333"/>
                </a:solidFill>
                <a:ea typeface="MS Gothic"/>
              </a:rPr>
              <a:t>the Query Handler</a:t>
            </a:r>
            <a:endParaRPr lang="pl-PL" sz="1400" dirty="0">
              <a:solidFill>
                <a:srgbClr val="333333"/>
              </a:solidFill>
              <a:ea typeface="MS Gothic"/>
            </a:endParaRPr>
          </a:p>
          <a:p>
            <a:pPr marL="342900" indent="-342900">
              <a:lnSpc>
                <a:spcPct val="100000"/>
              </a:lnSpc>
              <a:buSzPct val="25000"/>
              <a:buFont typeface="Wingdings" charset="2"/>
              <a:buChar char="u"/>
            </a:pPr>
            <a:r>
              <a:rPr lang="pl-PL" sz="1400" b="1" dirty="0" err="1" smtClean="0">
                <a:solidFill>
                  <a:srgbClr val="333333"/>
                </a:solidFill>
                <a:ea typeface="MS Gothic"/>
              </a:rPr>
              <a:t>gatein.jcr.lock.cache.config</a:t>
            </a:r>
            <a:r>
              <a:rPr lang="pl-PL" sz="1400" dirty="0" smtClean="0">
                <a:solidFill>
                  <a:srgbClr val="333333"/>
                </a:solidFill>
                <a:ea typeface="MS Gothic"/>
              </a:rPr>
              <a:t>: </a:t>
            </a:r>
            <a:r>
              <a:rPr lang="pl-PL" sz="1400" dirty="0" err="1">
                <a:solidFill>
                  <a:srgbClr val="333333"/>
                </a:solidFill>
                <a:ea typeface="MS Gothic"/>
              </a:rPr>
              <a:t>Refers</a:t>
            </a:r>
            <a:r>
              <a:rPr lang="pl-PL" sz="1400" dirty="0">
                <a:solidFill>
                  <a:srgbClr val="333333"/>
                </a:solidFill>
                <a:ea typeface="MS Gothic"/>
              </a:rPr>
              <a:t> to the J</a:t>
            </a:r>
            <a:r>
              <a:rPr lang="fr-FR" sz="1400" dirty="0">
                <a:solidFill>
                  <a:srgbClr val="333333"/>
                </a:solidFill>
                <a:ea typeface="MS Gothic"/>
              </a:rPr>
              <a:t>B</a:t>
            </a:r>
            <a:r>
              <a:rPr lang="pl-PL" sz="1400" dirty="0" err="1">
                <a:solidFill>
                  <a:srgbClr val="333333"/>
                </a:solidFill>
                <a:ea typeface="MS Gothic"/>
              </a:rPr>
              <a:t>oss</a:t>
            </a:r>
            <a:r>
              <a:rPr lang="pl-PL" sz="1400" dirty="0">
                <a:solidFill>
                  <a:srgbClr val="333333"/>
                </a:solidFill>
                <a:ea typeface="MS Gothic"/>
              </a:rPr>
              <a:t> Cache </a:t>
            </a:r>
            <a:r>
              <a:rPr lang="pl-PL" sz="1400" dirty="0" err="1">
                <a:solidFill>
                  <a:srgbClr val="333333"/>
                </a:solidFill>
                <a:ea typeface="MS Gothic"/>
              </a:rPr>
              <a:t>Configuration</a:t>
            </a:r>
            <a:r>
              <a:rPr lang="pl-PL" sz="1400" dirty="0">
                <a:solidFill>
                  <a:srgbClr val="333333"/>
                </a:solidFill>
                <a:ea typeface="MS Gothic"/>
              </a:rPr>
              <a:t> </a:t>
            </a:r>
            <a:r>
              <a:rPr lang="pl-PL" sz="1400" dirty="0" err="1">
                <a:solidFill>
                  <a:srgbClr val="333333"/>
                </a:solidFill>
                <a:ea typeface="MS Gothic"/>
              </a:rPr>
              <a:t>used</a:t>
            </a:r>
            <a:r>
              <a:rPr lang="pl-PL" sz="1400" dirty="0">
                <a:solidFill>
                  <a:srgbClr val="333333"/>
                </a:solidFill>
                <a:ea typeface="MS Gothic"/>
              </a:rPr>
              <a:t> for the </a:t>
            </a:r>
            <a:r>
              <a:rPr lang="pl-PL" sz="1400" dirty="0" smtClean="0">
                <a:solidFill>
                  <a:srgbClr val="333333"/>
                </a:solidFill>
                <a:ea typeface="MS Gothic"/>
              </a:rPr>
              <a:t>Lock Manager</a:t>
            </a:r>
          </a:p>
          <a:p>
            <a:pPr marL="342900" indent="-342900">
              <a:lnSpc>
                <a:spcPct val="100000"/>
              </a:lnSpc>
              <a:buSzPct val="25000"/>
              <a:buFont typeface="Wingdings" charset="2"/>
              <a:buChar char="u"/>
            </a:pPr>
            <a:r>
              <a:rPr lang="en-US" sz="1400" b="1" dirty="0" err="1" smtClean="0">
                <a:solidFill>
                  <a:srgbClr val="333333"/>
                </a:solidFill>
                <a:ea typeface="MS Gothic"/>
              </a:rPr>
              <a:t>gatein.jcr.jgroups.config</a:t>
            </a:r>
            <a:r>
              <a:rPr lang="en-US" sz="1400" dirty="0" smtClean="0">
                <a:solidFill>
                  <a:srgbClr val="333333"/>
                </a:solidFill>
                <a:ea typeface="MS Gothic"/>
              </a:rPr>
              <a:t>: Refers to the J</a:t>
            </a:r>
            <a:r>
              <a:rPr lang="fr-FR" sz="1400" dirty="0" smtClean="0">
                <a:solidFill>
                  <a:srgbClr val="333333"/>
                </a:solidFill>
                <a:ea typeface="MS Gothic"/>
              </a:rPr>
              <a:t>G</a:t>
            </a:r>
            <a:r>
              <a:rPr lang="en-US" sz="1400" dirty="0" err="1" smtClean="0">
                <a:solidFill>
                  <a:srgbClr val="333333"/>
                </a:solidFill>
                <a:ea typeface="MS Gothic"/>
              </a:rPr>
              <a:t>roups</a:t>
            </a:r>
            <a:r>
              <a:rPr lang="en-US" sz="1400" dirty="0" smtClean="0">
                <a:solidFill>
                  <a:srgbClr val="333333"/>
                </a:solidFill>
                <a:ea typeface="MS Gothic"/>
              </a:rPr>
              <a:t> configuration</a:t>
            </a:r>
          </a:p>
          <a:p>
            <a:pPr marL="342900" indent="-342900">
              <a:lnSpc>
                <a:spcPct val="100000"/>
              </a:lnSpc>
              <a:buSzPct val="25000"/>
              <a:buFont typeface="Wingdings" charset="2"/>
              <a:buChar char="u"/>
            </a:pPr>
            <a:endParaRPr lang="pl-PL"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8209873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8757</TotalTime>
  <Words>4649</Words>
  <Application>Microsoft Macintosh PowerPoint</Application>
  <PresentationFormat>Personnalisé</PresentationFormat>
  <Paragraphs>530</Paragraphs>
  <Slides>43</Slides>
  <Notes>42</Notes>
  <HiddenSlides>0</HiddenSlides>
  <MMClips>0</MMClips>
  <ScaleCrop>false</ScaleCrop>
  <HeadingPairs>
    <vt:vector size="4" baseType="variant">
      <vt:variant>
        <vt:lpstr>Thème</vt:lpstr>
      </vt:variant>
      <vt:variant>
        <vt:i4>3</vt:i4>
      </vt:variant>
      <vt:variant>
        <vt:lpstr>Titres des diapositives</vt:lpstr>
      </vt:variant>
      <vt:variant>
        <vt:i4>43</vt:i4>
      </vt:variant>
    </vt:vector>
  </HeadingPairs>
  <TitlesOfParts>
    <vt:vector size="46" baseType="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Nicolas</cp:lastModifiedBy>
  <cp:revision>282</cp:revision>
  <dcterms:modified xsi:type="dcterms:W3CDTF">2013-03-13T13:18:41Z</dcterms:modified>
</cp:coreProperties>
</file>