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803" r:id="rId3"/>
  </p:sldMasterIdLst>
  <p:notesMasterIdLst>
    <p:notesMasterId r:id="rId37"/>
  </p:notesMasterIdLst>
  <p:sldIdLst>
    <p:sldId id="256" r:id="rId4"/>
    <p:sldId id="268" r:id="rId5"/>
    <p:sldId id="302" r:id="rId6"/>
    <p:sldId id="288" r:id="rId7"/>
    <p:sldId id="275" r:id="rId8"/>
    <p:sldId id="283" r:id="rId9"/>
    <p:sldId id="272" r:id="rId10"/>
    <p:sldId id="289" r:id="rId11"/>
    <p:sldId id="303" r:id="rId12"/>
    <p:sldId id="274" r:id="rId13"/>
    <p:sldId id="284" r:id="rId14"/>
    <p:sldId id="301" r:id="rId15"/>
    <p:sldId id="285" r:id="rId16"/>
    <p:sldId id="286" r:id="rId17"/>
    <p:sldId id="287" r:id="rId18"/>
    <p:sldId id="300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8" r:id="rId27"/>
    <p:sldId id="271" r:id="rId28"/>
    <p:sldId id="276" r:id="rId29"/>
    <p:sldId id="277" r:id="rId30"/>
    <p:sldId id="279" r:id="rId31"/>
    <p:sldId id="280" r:id="rId32"/>
    <p:sldId id="282" r:id="rId33"/>
    <p:sldId id="299" r:id="rId34"/>
    <p:sldId id="297" r:id="rId35"/>
    <p:sldId id="278" r:id="rId36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04" y="-10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0272E71-F12A-4750-B2CE-2B5D93B0A55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10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11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24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29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31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33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3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9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D35EDD-1FEE-4FD2-B929-6096066949A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36A6F5D-E923-41C1-9228-36630D5500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9D723FD-9552-4F69-9192-896B5EE6EDD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9E8C92-C7E0-4C7B-98F1-11E51420D43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2BB3935-E35E-4FE2-AFEE-E6AEA4FB1D2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23C87A4-3B8C-4291-816B-DC56F2A0D23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CDED0C6-9DF1-478B-8B4C-916C279B5AD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DB16B96-28F3-4F85-B7CB-B363740620D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BD3AB14-E041-4B2A-8E7E-25195A0A15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034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922CF0A-DD42-4B43-A955-016691216C7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819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331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1D59B14-D013-42D1-836B-3D9CE244B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260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6E8F03E-FC1D-428E-B811-5F20D0A99BB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032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88DB380-A881-4A82-89F3-52D02D2B61B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B1925F1-E193-438D-9398-C0717F9899F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4749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EBB7955-3151-41A4-B823-5FA2DBC851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5593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FCBAF89-5569-424E-9EB2-A826342ED1F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5860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9914B9A-8963-443F-84FF-2E61ED15C6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7602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10A8871-B1FA-4242-8EBA-F39E80AE8E4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8332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A7CC3E5-C161-4999-BB06-AA7AD0B576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07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7D61B-E075-4F83-864F-4C1484B4577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73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0E2C30E-1671-4488-A2A3-8E59AB52E1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4139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2430DC9-CF95-4732-B9CC-B54D5C80AD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8683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43B3426-FE45-4B10-92B3-12F00CE10D8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64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3FF9ADF-9006-473C-B789-6C83F2D34F5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E18EF74-8D13-4EB7-8106-071F559587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25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50F5595-FD95-42C5-B33F-9A8C85EC31D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8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1DEB101-BD45-4097-8462-967570CFFE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53396A5-591B-49B1-9FF2-63B1AA5267C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8526F30-1652-4A4D-8851-D1CB6B5A444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42DC585-B266-463D-AF1A-E75F36822C8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115FDB0-A764-42E0-8E12-DBCD8BBA259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2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pitchFamily="49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pitchFamily="49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solidFill>
                <a:srgbClr val="FFFFFF"/>
              </a:solidFill>
              <a:ea typeface="MS Gothic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solidFill>
                <a:srgbClr val="FFFFFF"/>
              </a:solidFill>
              <a:ea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745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Chromattic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Benefits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Keywords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Provides a type safe object model for JCR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Use Java 5 annotation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Enable development of rich models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Integrates well with Java language with the use of Java Collection and Generics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Advanced features like support for JCR multiple inheritance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Integrates at the Java compiler level via the Java Annotation Processor Tools (APT)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Generation of node type definitions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Benefits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Details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O</a:t>
            </a:r>
            <a:r>
              <a:rPr lang="en-US" sz="2000" b="1" i="1" dirty="0" smtClean="0">
                <a:solidFill>
                  <a:srgbClr val="4C4C4C"/>
                </a:solidFill>
              </a:rPr>
              <a:t>bject </a:t>
            </a:r>
            <a:r>
              <a:rPr lang="en-US" sz="2000" b="1" i="1" dirty="0" smtClean="0">
                <a:solidFill>
                  <a:srgbClr val="4C4C4C"/>
                </a:solidFill>
              </a:rPr>
              <a:t>oriented programming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Add any method you </a:t>
            </a:r>
            <a:r>
              <a:rPr lang="en-US" sz="2000" b="1" i="1" dirty="0" smtClean="0">
                <a:solidFill>
                  <a:srgbClr val="4C4C4C"/>
                </a:solidFill>
              </a:rPr>
              <a:t>need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Methods </a:t>
            </a:r>
            <a:r>
              <a:rPr lang="en-US" sz="2000" b="1" i="1" dirty="0" smtClean="0">
                <a:solidFill>
                  <a:srgbClr val="4C4C4C"/>
                </a:solidFill>
              </a:rPr>
              <a:t>are invoked with an appropriate node type, enforced during the </a:t>
            </a:r>
            <a:r>
              <a:rPr lang="en-US" sz="2000" b="1" i="1" dirty="0" smtClean="0">
                <a:solidFill>
                  <a:srgbClr val="4C4C4C"/>
                </a:solidFill>
              </a:rPr>
              <a:t>compilation.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Productivity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C</a:t>
            </a:r>
            <a:r>
              <a:rPr lang="en-US" sz="2000" b="1" i="1" dirty="0" smtClean="0">
                <a:solidFill>
                  <a:srgbClr val="4C4C4C"/>
                </a:solidFill>
              </a:rPr>
              <a:t>ode completion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Refactoring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Less errors due to typos etc.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Concept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285154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Concept</a:t>
            </a:r>
            <a:endParaRPr lang="en-GB" sz="3600" dirty="0">
              <a:solidFill>
                <a:srgbClr val="FFA3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293782" y="1565259"/>
            <a:ext cx="8715436" cy="4643470"/>
            <a:chOff x="1851025" y="2160588"/>
            <a:chExt cx="5851525" cy="3324225"/>
          </a:xfrm>
        </p:grpSpPr>
        <p:sp>
          <p:nvSpPr>
            <p:cNvPr id="38" name="Rectangle à coins arrondis 9"/>
            <p:cNvSpPr>
              <a:spLocks noChangeArrowheads="1"/>
            </p:cNvSpPr>
            <p:nvPr/>
          </p:nvSpPr>
          <p:spPr bwMode="auto">
            <a:xfrm>
              <a:off x="6326188" y="2160588"/>
              <a:ext cx="1376362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Chromattic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 Session</a:t>
              </a:r>
            </a:p>
          </p:txBody>
        </p:sp>
        <p:sp>
          <p:nvSpPr>
            <p:cNvPr id="39" name="ZoneTexte 29"/>
            <p:cNvSpPr txBox="1">
              <a:spLocks noChangeArrowheads="1"/>
            </p:cNvSpPr>
            <p:nvPr/>
          </p:nvSpPr>
          <p:spPr bwMode="auto">
            <a:xfrm>
              <a:off x="3295650" y="2214563"/>
              <a:ext cx="597535" cy="264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build()</a:t>
              </a:r>
            </a:p>
          </p:txBody>
        </p:sp>
        <p:sp>
          <p:nvSpPr>
            <p:cNvPr id="40" name="Rectangle à coins arrondis 16"/>
            <p:cNvSpPr>
              <a:spLocks noChangeArrowheads="1"/>
            </p:cNvSpPr>
            <p:nvPr/>
          </p:nvSpPr>
          <p:spPr bwMode="auto">
            <a:xfrm>
              <a:off x="1851025" y="2160588"/>
              <a:ext cx="1376363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ＭＳ Ｐゴシック" pitchFamily="-109" charset="-128"/>
                </a:rPr>
                <a:t>Chromattic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ＭＳ Ｐゴシック" pitchFamily="-109" charset="-128"/>
                </a:rPr>
                <a:t> Builder</a:t>
              </a:r>
            </a:p>
          </p:txBody>
        </p:sp>
        <p:sp>
          <p:nvSpPr>
            <p:cNvPr id="41" name="Rectangle à coins arrondis 19"/>
            <p:cNvSpPr>
              <a:spLocks noChangeArrowheads="1"/>
            </p:cNvSpPr>
            <p:nvPr/>
          </p:nvSpPr>
          <p:spPr bwMode="auto">
            <a:xfrm>
              <a:off x="4103688" y="2160588"/>
              <a:ext cx="1376362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Chromattic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cxnSp>
          <p:nvCxnSpPr>
            <p:cNvPr id="42" name="Connecteur droit 21"/>
            <p:cNvCxnSpPr>
              <a:cxnSpLocks noChangeShapeType="1"/>
              <a:stCxn id="40" idx="3"/>
              <a:endCxn id="41" idx="1"/>
            </p:cNvCxnSpPr>
            <p:nvPr/>
          </p:nvCxnSpPr>
          <p:spPr bwMode="auto">
            <a:xfrm flipV="1">
              <a:off x="3227388" y="2582863"/>
              <a:ext cx="8763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3" name="Multidocument 34"/>
            <p:cNvSpPr>
              <a:spLocks noChangeArrowheads="1"/>
            </p:cNvSpPr>
            <p:nvPr/>
          </p:nvSpPr>
          <p:spPr bwMode="auto">
            <a:xfrm>
              <a:off x="1974850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Chromattic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 classes</a:t>
              </a:r>
            </a:p>
          </p:txBody>
        </p:sp>
        <p:sp>
          <p:nvSpPr>
            <p:cNvPr id="44" name="Multidocument 35"/>
            <p:cNvSpPr>
              <a:spLocks noChangeArrowheads="1"/>
            </p:cNvSpPr>
            <p:nvPr/>
          </p:nvSpPr>
          <p:spPr bwMode="auto">
            <a:xfrm>
              <a:off x="4270375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Meta Model</a:t>
              </a:r>
            </a:p>
          </p:txBody>
        </p:sp>
        <p:cxnSp>
          <p:nvCxnSpPr>
            <p:cNvPr id="45" name="Connecteur droit 36"/>
            <p:cNvCxnSpPr>
              <a:cxnSpLocks noChangeShapeType="1"/>
              <a:stCxn id="43" idx="3"/>
              <a:endCxn id="44" idx="1"/>
            </p:cNvCxnSpPr>
            <p:nvPr/>
          </p:nvCxnSpPr>
          <p:spPr bwMode="auto">
            <a:xfrm flipV="1">
              <a:off x="2995613" y="3797300"/>
              <a:ext cx="12747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6" name="Connecteur droit 41"/>
            <p:cNvCxnSpPr>
              <a:cxnSpLocks noChangeShapeType="1"/>
              <a:stCxn id="41" idx="3"/>
              <a:endCxn id="38" idx="1"/>
            </p:cNvCxnSpPr>
            <p:nvPr/>
          </p:nvCxnSpPr>
          <p:spPr bwMode="auto">
            <a:xfrm>
              <a:off x="5480050" y="2582863"/>
              <a:ext cx="846138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7" name="Multidocument 52"/>
            <p:cNvSpPr>
              <a:spLocks noChangeArrowheads="1"/>
            </p:cNvSpPr>
            <p:nvPr/>
          </p:nvSpPr>
          <p:spPr bwMode="auto">
            <a:xfrm>
              <a:off x="6473825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Objects</a:t>
              </a:r>
            </a:p>
          </p:txBody>
        </p:sp>
        <p:cxnSp>
          <p:nvCxnSpPr>
            <p:cNvPr id="48" name="Connecteur droit 53"/>
            <p:cNvCxnSpPr>
              <a:cxnSpLocks noChangeShapeType="1"/>
              <a:stCxn id="44" idx="3"/>
              <a:endCxn id="47" idx="1"/>
            </p:cNvCxnSpPr>
            <p:nvPr/>
          </p:nvCxnSpPr>
          <p:spPr bwMode="auto">
            <a:xfrm>
              <a:off x="5291138" y="3797300"/>
              <a:ext cx="1182687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9" name="ZoneTexte 29"/>
            <p:cNvSpPr txBox="1">
              <a:spLocks noChangeArrowheads="1"/>
            </p:cNvSpPr>
            <p:nvPr/>
          </p:nvSpPr>
          <p:spPr bwMode="auto">
            <a:xfrm>
              <a:off x="5583714" y="2214563"/>
              <a:ext cx="597535" cy="264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open()</a:t>
              </a:r>
            </a:p>
          </p:txBody>
        </p:sp>
        <p:sp>
          <p:nvSpPr>
            <p:cNvPr id="50" name="Disque magnétique 57"/>
            <p:cNvSpPr>
              <a:spLocks noChangeArrowheads="1"/>
            </p:cNvSpPr>
            <p:nvPr/>
          </p:nvSpPr>
          <p:spPr bwMode="auto">
            <a:xfrm>
              <a:off x="6672263" y="4660900"/>
              <a:ext cx="701675" cy="823913"/>
            </a:xfrm>
            <a:prstGeom prst="flowChartMagneticDisk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JCR</a:t>
              </a:r>
            </a:p>
          </p:txBody>
        </p:sp>
        <p:sp>
          <p:nvSpPr>
            <p:cNvPr id="51" name="Carré corné 72"/>
            <p:cNvSpPr>
              <a:spLocks noChangeArrowheads="1"/>
            </p:cNvSpPr>
            <p:nvPr/>
          </p:nvSpPr>
          <p:spPr bwMode="auto">
            <a:xfrm>
              <a:off x="4371975" y="4660900"/>
              <a:ext cx="823913" cy="823913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Node type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defs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52" name="Carré corné 73"/>
            <p:cNvSpPr>
              <a:spLocks noChangeArrowheads="1"/>
            </p:cNvSpPr>
            <p:nvPr/>
          </p:nvSpPr>
          <p:spPr bwMode="auto">
            <a:xfrm>
              <a:off x="2071688" y="4660900"/>
              <a:ext cx="822325" cy="823913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Java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classes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Object Lifecycle</a:t>
            </a:r>
            <a:endParaRPr lang="en-GB" sz="3600" dirty="0">
              <a:solidFill>
                <a:srgbClr val="FFA300"/>
              </a:solidFill>
            </a:endParaRPr>
          </a:p>
        </p:txBody>
      </p:sp>
      <p:grpSp>
        <p:nvGrpSpPr>
          <p:cNvPr id="60" name="Grouper 35"/>
          <p:cNvGrpSpPr>
            <a:grpSpLocks/>
          </p:cNvGrpSpPr>
          <p:nvPr/>
        </p:nvGrpSpPr>
        <p:grpSpPr bwMode="auto">
          <a:xfrm>
            <a:off x="2079600" y="2708267"/>
            <a:ext cx="5761054" cy="2179643"/>
            <a:chOff x="2319179" y="3083039"/>
            <a:chExt cx="4208621" cy="2185501"/>
          </a:xfrm>
        </p:grpSpPr>
        <p:sp>
          <p:nvSpPr>
            <p:cNvPr id="61" name="Ellipse 3"/>
            <p:cNvSpPr>
              <a:spLocks noChangeArrowheads="1"/>
            </p:cNvSpPr>
            <p:nvPr/>
          </p:nvSpPr>
          <p:spPr bwMode="auto">
            <a:xfrm>
              <a:off x="2319179" y="4738433"/>
              <a:ext cx="515956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Transient</a:t>
              </a:r>
            </a:p>
          </p:txBody>
        </p:sp>
        <p:sp>
          <p:nvSpPr>
            <p:cNvPr id="62" name="Ellipse 4"/>
            <p:cNvSpPr>
              <a:spLocks noChangeArrowheads="1"/>
            </p:cNvSpPr>
            <p:nvPr/>
          </p:nvSpPr>
          <p:spPr bwMode="auto">
            <a:xfrm>
              <a:off x="4225838" y="4738433"/>
              <a:ext cx="515957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Persistent</a:t>
              </a:r>
            </a:p>
          </p:txBody>
        </p:sp>
        <p:sp>
          <p:nvSpPr>
            <p:cNvPr id="63" name="Ellipse 5"/>
            <p:cNvSpPr>
              <a:spLocks noChangeArrowheads="1"/>
            </p:cNvSpPr>
            <p:nvPr/>
          </p:nvSpPr>
          <p:spPr bwMode="auto">
            <a:xfrm>
              <a:off x="6011844" y="4738433"/>
              <a:ext cx="515956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Removed</a:t>
              </a:r>
            </a:p>
          </p:txBody>
        </p:sp>
        <p:cxnSp>
          <p:nvCxnSpPr>
            <p:cNvPr id="64" name="Connecteur droit 6"/>
            <p:cNvCxnSpPr>
              <a:cxnSpLocks noChangeShapeType="1"/>
              <a:stCxn id="61" idx="6"/>
              <a:endCxn id="62" idx="2"/>
            </p:cNvCxnSpPr>
            <p:nvPr/>
          </p:nvCxnSpPr>
          <p:spPr bwMode="auto">
            <a:xfrm>
              <a:off x="2835135" y="5003486"/>
              <a:ext cx="139070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5" name="Connecteur droit 9"/>
            <p:cNvCxnSpPr>
              <a:cxnSpLocks noChangeShapeType="1"/>
              <a:stCxn id="62" idx="6"/>
            </p:cNvCxnSpPr>
            <p:nvPr/>
          </p:nvCxnSpPr>
          <p:spPr bwMode="auto">
            <a:xfrm>
              <a:off x="4741796" y="5003486"/>
              <a:ext cx="127004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66" name="Rectangle à coins arrondis 12"/>
            <p:cNvSpPr>
              <a:spLocks noChangeArrowheads="1"/>
            </p:cNvSpPr>
            <p:nvPr/>
          </p:nvSpPr>
          <p:spPr bwMode="auto">
            <a:xfrm>
              <a:off x="3795610" y="3083039"/>
              <a:ext cx="1376414" cy="8427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Chromattic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 Session</a:t>
              </a:r>
            </a:p>
          </p:txBody>
        </p:sp>
        <p:cxnSp>
          <p:nvCxnSpPr>
            <p:cNvPr id="67" name="Connecteur en arc 14"/>
            <p:cNvCxnSpPr>
              <a:cxnSpLocks noChangeShapeType="1"/>
              <a:stCxn id="66" idx="2"/>
              <a:endCxn id="61" idx="0"/>
            </p:cNvCxnSpPr>
            <p:nvPr/>
          </p:nvCxnSpPr>
          <p:spPr bwMode="auto">
            <a:xfrm rot="5400000">
              <a:off x="3124177" y="3379588"/>
              <a:ext cx="812619" cy="190507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8" name="Connecteur en arc 18"/>
            <p:cNvCxnSpPr>
              <a:cxnSpLocks noChangeShapeType="1"/>
              <a:stCxn id="66" idx="2"/>
              <a:endCxn id="62" idx="0"/>
            </p:cNvCxnSpPr>
            <p:nvPr/>
          </p:nvCxnSpPr>
          <p:spPr bwMode="auto">
            <a:xfrm rot="5400000">
              <a:off x="4076713" y="4332124"/>
              <a:ext cx="812619" cy="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69" name="ZoneTexte 29"/>
            <p:cNvSpPr txBox="1">
              <a:spLocks noChangeArrowheads="1"/>
            </p:cNvSpPr>
            <p:nvPr/>
          </p:nvSpPr>
          <p:spPr bwMode="auto">
            <a:xfrm>
              <a:off x="2835327" y="3926320"/>
              <a:ext cx="1292891" cy="36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-109" charset="0"/>
                  <a:cs typeface="Courier New" pitchFamily="-109" charset="0"/>
                </a:rPr>
                <a:t>create()</a:t>
              </a:r>
            </a:p>
          </p:txBody>
        </p:sp>
        <p:sp>
          <p:nvSpPr>
            <p:cNvPr id="70" name="ZoneTexte 30"/>
            <p:cNvSpPr txBox="1">
              <a:spLocks noChangeArrowheads="1"/>
            </p:cNvSpPr>
            <p:nvPr/>
          </p:nvSpPr>
          <p:spPr bwMode="auto">
            <a:xfrm>
              <a:off x="4741796" y="4634236"/>
              <a:ext cx="1431418" cy="36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-109" charset="0"/>
                  <a:cs typeface="Courier New" pitchFamily="-109" charset="0"/>
                </a:rPr>
                <a:t>destroy()</a:t>
              </a:r>
            </a:p>
          </p:txBody>
        </p:sp>
        <p:sp>
          <p:nvSpPr>
            <p:cNvPr id="71" name="ZoneTexte 31"/>
            <p:cNvSpPr txBox="1">
              <a:spLocks noChangeArrowheads="1"/>
            </p:cNvSpPr>
            <p:nvPr/>
          </p:nvSpPr>
          <p:spPr bwMode="auto">
            <a:xfrm>
              <a:off x="4483261" y="4110986"/>
              <a:ext cx="1431418" cy="36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-109" charset="0"/>
                  <a:cs typeface="Courier New" pitchFamily="-109" charset="0"/>
                </a:rPr>
                <a:t>persist()</a:t>
              </a:r>
            </a:p>
          </p:txBody>
        </p:sp>
        <p:sp>
          <p:nvSpPr>
            <p:cNvPr id="72" name="ZoneTexte 32"/>
            <p:cNvSpPr txBox="1">
              <a:spLocks noChangeArrowheads="1"/>
            </p:cNvSpPr>
            <p:nvPr/>
          </p:nvSpPr>
          <p:spPr bwMode="auto">
            <a:xfrm>
              <a:off x="2932947" y="4635824"/>
              <a:ext cx="1292891" cy="36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-109" charset="0"/>
                  <a:cs typeface="Courier New" pitchFamily="-109" charset="0"/>
                </a:rPr>
                <a:t>insert()</a:t>
              </a:r>
            </a:p>
          </p:txBody>
        </p:sp>
      </p:grpSp>
      <p:sp>
        <p:nvSpPr>
          <p:cNvPr id="76" name="Rectangle 75"/>
          <p:cNvSpPr/>
          <p:nvPr/>
        </p:nvSpPr>
        <p:spPr>
          <a:xfrm>
            <a:off x="579402" y="1422383"/>
            <a:ext cx="10001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dirty="0" err="1" smtClean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ChromatticSession</a:t>
            </a:r>
            <a:r>
              <a:rPr lang="en-US" sz="2000" dirty="0" smtClean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provides support for interacting with objects life </a:t>
            </a:r>
            <a:r>
              <a:rPr lang="en-US" sz="2000" dirty="0" smtClean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cycle.</a:t>
            </a:r>
            <a:endParaRPr lang="en-US" sz="2000" dirty="0" smtClean="0">
              <a:solidFill>
                <a:prstClr val="black"/>
              </a:solidFill>
              <a:latin typeface="Tahoma" pitchFamily="-109" charset="0"/>
              <a:ea typeface="ＭＳ Ｐゴシック" pitchFamily="-109" charset="-128"/>
              <a:cs typeface="Tahoma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Class Generation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79402" y="1279507"/>
            <a:ext cx="10001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dirty="0" smtClean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Uses APT (Annotation Processor Tool)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079732" y="1993887"/>
            <a:ext cx="5776943" cy="4405330"/>
            <a:chOff x="1949450" y="1809750"/>
            <a:chExt cx="5192713" cy="3946525"/>
          </a:xfrm>
        </p:grpSpPr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951038" y="4400550"/>
              <a:ext cx="5191125" cy="296863"/>
            </a:xfrm>
            <a:prstGeom prst="rect">
              <a:avLst/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Class loading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1949450" y="2876550"/>
              <a:ext cx="5192713" cy="296863"/>
            </a:xfrm>
            <a:prstGeom prst="rect">
              <a:avLst/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Compiler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949450" y="1809750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File.java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5341938" y="1811338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File_Chromattic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.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java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aco"/>
                <a:ea typeface="+mn-ea"/>
                <a:cs typeface="Monaco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1949450" y="3359150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File.class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5341938" y="3360738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pitchFamily="-109" charset="0"/>
                  <a:ea typeface="Monaco" pitchFamily="-109" charset="0"/>
                  <a:cs typeface="Monaco" pitchFamily="-109" charset="0"/>
                </a:rPr>
                <a:t>File_Chromattic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pitchFamily="-109" charset="0"/>
                  <a:ea typeface="Monaco" pitchFamily="-109" charset="0"/>
                  <a:cs typeface="Monaco" pitchFamily="-109" charset="0"/>
                </a:rPr>
                <a:t>.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pitchFamily="-109" charset="0"/>
                  <a:ea typeface="Monaco" pitchFamily="-109" charset="0"/>
                  <a:cs typeface="Monaco" pitchFamily="-109" charset="0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pitchFamily="-109" charset="0"/>
                  <a:ea typeface="Monaco" pitchFamily="-109" charset="0"/>
                  <a:cs typeface="Monaco" pitchFamily="-109" charset="0"/>
                </a:rPr>
                <a:t>class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-109" charset="0"/>
                <a:ea typeface="Monaco" pitchFamily="-109" charset="0"/>
                <a:cs typeface="Monaco" pitchFamily="-109" charset="0"/>
              </a:endParaRPr>
            </a:p>
          </p:txBody>
        </p:sp>
        <p:cxnSp>
          <p:nvCxnSpPr>
            <p:cNvPr id="58" name="Connecteur droit 7"/>
            <p:cNvCxnSpPr>
              <a:cxnSpLocks noChangeShapeType="1"/>
              <a:stCxn id="54" idx="3"/>
              <a:endCxn id="55" idx="1"/>
            </p:cNvCxnSpPr>
            <p:nvPr/>
          </p:nvCxnSpPr>
          <p:spPr bwMode="auto">
            <a:xfrm>
              <a:off x="3749675" y="2247900"/>
              <a:ext cx="1592263" cy="158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59" name="Connecteur droit 12"/>
            <p:cNvCxnSpPr>
              <a:cxnSpLocks noChangeShapeType="1"/>
              <a:stCxn id="55" idx="2"/>
              <a:endCxn id="57" idx="0"/>
            </p:cNvCxnSpPr>
            <p:nvPr/>
          </p:nvCxnSpPr>
          <p:spPr bwMode="auto">
            <a:xfrm rot="5400000">
              <a:off x="5904707" y="3024981"/>
              <a:ext cx="673100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0" name="Connecteur droit 16"/>
            <p:cNvCxnSpPr>
              <a:cxnSpLocks noChangeShapeType="1"/>
              <a:stCxn id="54" idx="2"/>
              <a:endCxn id="56" idx="0"/>
            </p:cNvCxnSpPr>
            <p:nvPr/>
          </p:nvCxnSpPr>
          <p:spPr bwMode="auto">
            <a:xfrm rot="5400000">
              <a:off x="2512219" y="3023394"/>
              <a:ext cx="673100" cy="158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951038" y="4878388"/>
              <a:ext cx="1800225" cy="877887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Class&lt;File&gt;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341938" y="4878388"/>
              <a:ext cx="1800225" cy="877887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Class&lt;</a:t>
              </a: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File_Chromattic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&gt;</a:t>
              </a:r>
            </a:p>
          </p:txBody>
        </p:sp>
        <p:cxnSp>
          <p:nvCxnSpPr>
            <p:cNvPr id="75" name="Connecteur droit 29"/>
            <p:cNvCxnSpPr>
              <a:cxnSpLocks noChangeShapeType="1"/>
              <a:stCxn id="57" idx="2"/>
              <a:endCxn id="74" idx="0"/>
            </p:cNvCxnSpPr>
            <p:nvPr/>
          </p:nvCxnSpPr>
          <p:spPr bwMode="auto">
            <a:xfrm rot="5400000">
              <a:off x="5920582" y="4558506"/>
              <a:ext cx="641350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77" name="Connecteur droit 32"/>
            <p:cNvCxnSpPr>
              <a:cxnSpLocks noChangeShapeType="1"/>
              <a:stCxn id="56" idx="2"/>
              <a:endCxn id="73" idx="0"/>
            </p:cNvCxnSpPr>
            <p:nvPr/>
          </p:nvCxnSpPr>
          <p:spPr bwMode="auto">
            <a:xfrm rot="16200000" flipH="1">
              <a:off x="2528888" y="4556125"/>
              <a:ext cx="642938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78" name="ZoneTexte 41"/>
            <p:cNvSpPr txBox="1">
              <a:spLocks noChangeArrowheads="1"/>
            </p:cNvSpPr>
            <p:nvPr/>
          </p:nvSpPr>
          <p:spPr bwMode="auto">
            <a:xfrm>
              <a:off x="4137025" y="1879600"/>
              <a:ext cx="64611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APT</a:t>
              </a:r>
            </a:p>
          </p:txBody>
        </p:sp>
        <p:cxnSp>
          <p:nvCxnSpPr>
            <p:cNvPr id="79" name="Connecteur droit 17"/>
            <p:cNvCxnSpPr>
              <a:cxnSpLocks noChangeShapeType="1"/>
              <a:stCxn id="74" idx="1"/>
              <a:endCxn id="73" idx="3"/>
            </p:cNvCxnSpPr>
            <p:nvPr/>
          </p:nvCxnSpPr>
          <p:spPr bwMode="auto">
            <a:xfrm rot="10800000">
              <a:off x="3751263" y="5318125"/>
              <a:ext cx="1590675" cy="158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80" name="ZoneTexte 29"/>
            <p:cNvSpPr txBox="1">
              <a:spLocks noChangeArrowheads="1"/>
            </p:cNvSpPr>
            <p:nvPr/>
          </p:nvSpPr>
          <p:spPr bwMode="auto">
            <a:xfrm>
              <a:off x="3751263" y="4948238"/>
              <a:ext cx="1590675" cy="330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&lt;&lt;extends&gt;&gt;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Property Mapping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Property mapping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75" indent="0">
              <a:buNone/>
              <a:defRPr/>
            </a:pPr>
            <a:r>
              <a:rPr lang="en-US" dirty="0"/>
              <a:t>Java types are mapped to JCR property types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String as JCR String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Integer/</a:t>
            </a:r>
            <a:r>
              <a:rPr lang="en-US" sz="2400" dirty="0" err="1"/>
              <a:t>int</a:t>
            </a:r>
            <a:r>
              <a:rPr lang="en-US" sz="2400" dirty="0"/>
              <a:t>/Long/long as JCR Long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Boolean/</a:t>
            </a:r>
            <a:r>
              <a:rPr lang="en-US" sz="2400" dirty="0" err="1"/>
              <a:t>boolean</a:t>
            </a:r>
            <a:r>
              <a:rPr lang="en-US" sz="2400" dirty="0"/>
              <a:t> as JCR Boolean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Float/float/Double/double as JCR Double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err="1"/>
              <a:t>java.util.Date</a:t>
            </a:r>
            <a:r>
              <a:rPr lang="en-US" sz="2400" dirty="0"/>
              <a:t> as JCR Calendar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err="1"/>
              <a:t>InputStream</a:t>
            </a:r>
            <a:r>
              <a:rPr lang="en-US" sz="2400" dirty="0"/>
              <a:t> as JCR Binary</a:t>
            </a:r>
          </a:p>
          <a:p>
            <a:pPr marL="3175" indent="0">
              <a:buNone/>
              <a:defRPr/>
            </a:pPr>
            <a:endParaRPr lang="en-US" dirty="0" smtClean="0"/>
          </a:p>
          <a:p>
            <a:pPr marL="3175" indent="0">
              <a:buNone/>
              <a:defRPr/>
            </a:pPr>
            <a:r>
              <a:rPr lang="en-US" dirty="0" smtClean="0"/>
              <a:t>Java </a:t>
            </a:r>
            <a:r>
              <a:rPr lang="en-US" dirty="0" err="1"/>
              <a:t>enum</a:t>
            </a:r>
            <a:r>
              <a:rPr lang="en-US" dirty="0"/>
              <a:t> type mapped to JCR String type</a:t>
            </a:r>
          </a:p>
        </p:txBody>
      </p:sp>
    </p:spTree>
    <p:extLst>
      <p:ext uri="{BB962C8B-B14F-4D97-AF65-F5344CB8AC3E}">
        <p14:creationId xmlns:p14="http://schemas.microsoft.com/office/powerpoint/2010/main" val="6518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Multivalued property mapping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8006" y="1552186"/>
            <a:ext cx="10044113" cy="1480436"/>
          </a:xfrm>
        </p:spPr>
        <p:txBody>
          <a:bodyPr>
            <a:normAutofit/>
          </a:bodyPr>
          <a:lstStyle/>
          <a:p>
            <a:pPr>
              <a:buFont typeface="Arial" pitchFamily="-107" charset="0"/>
              <a:buChar char="•"/>
              <a:defRPr/>
            </a:pPr>
            <a:r>
              <a:rPr lang="en-US" dirty="0"/>
              <a:t>JCR types can be multivalued and are mapped either to native array type </a:t>
            </a:r>
            <a:r>
              <a:rPr lang="en-US" dirty="0" smtClean="0"/>
              <a:t>or </a:t>
            </a:r>
            <a:r>
              <a:rPr lang="en-US" dirty="0" err="1" smtClean="0"/>
              <a:t>java.util.List</a:t>
            </a:r>
            <a:r>
              <a:rPr lang="en-US" dirty="0" smtClean="0"/>
              <a:t> </a:t>
            </a:r>
            <a:r>
              <a:rPr lang="en-US" dirty="0"/>
              <a:t>java type</a:t>
            </a:r>
          </a:p>
        </p:txBody>
      </p:sp>
      <p:sp>
        <p:nvSpPr>
          <p:cNvPr id="33796" name="Espace réservé du contenu 2"/>
          <p:cNvSpPr txBox="1">
            <a:spLocks/>
          </p:cNvSpPr>
          <p:nvPr/>
        </p:nvSpPr>
        <p:spPr bwMode="auto">
          <a:xfrm>
            <a:off x="558005" y="2627709"/>
            <a:ext cx="10044113" cy="383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300" b="1">
                <a:latin typeface="Monaco" pitchFamily="-109" charset="0"/>
              </a:rPr>
              <a:t>  @Property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300" b="1">
                <a:latin typeface="Monaco" pitchFamily="-109" charset="0"/>
              </a:rPr>
              <a:t>  int[] getIntArray();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 @Property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 Integer[] getIntegerArray();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 @Property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 List&lt;Integer&gt; getIntegerList();</a:t>
            </a:r>
          </a:p>
        </p:txBody>
      </p:sp>
    </p:spTree>
    <p:extLst>
      <p:ext uri="{BB962C8B-B14F-4D97-AF65-F5344CB8AC3E}">
        <p14:creationId xmlns:p14="http://schemas.microsoft.com/office/powerpoint/2010/main" val="97875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Relationship types</a:t>
            </a:r>
          </a:p>
        </p:txBody>
      </p:sp>
      <p:sp>
        <p:nvSpPr>
          <p:cNvPr id="3481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5" indent="0">
              <a:buNone/>
            </a:pPr>
            <a:r>
              <a:rPr lang="en-US" sz="320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Four kinds of relationship</a:t>
            </a:r>
          </a:p>
          <a:p>
            <a:pPr lvl="1"/>
            <a:r>
              <a:rPr lang="en-US" sz="280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Hierarchic: the default one</a:t>
            </a:r>
          </a:p>
          <a:p>
            <a:pPr lvl="1"/>
            <a:r>
              <a:rPr lang="en-US" sz="280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Reference and path provides support for JCR references</a:t>
            </a:r>
          </a:p>
          <a:p>
            <a:pPr lvl="1"/>
            <a:r>
              <a:rPr lang="en-US" sz="280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Embedded enable mapping for super type and </a:t>
            </a:r>
            <a:r>
              <a:rPr lang="en-US" sz="2800" dirty="0" err="1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mixin</a:t>
            </a:r>
            <a:endParaRPr lang="en-US" sz="2800" dirty="0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  <a:p>
            <a:pPr lvl="2"/>
            <a:endParaRPr lang="en-US" dirty="0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49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What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An object mapping framework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…for Java Content Repository as back end storage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Like Hibernate for relational data bases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http://code.google.com/p/chromattic/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5814" y="3636961"/>
            <a:ext cx="4211931" cy="280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Collection mapping</a:t>
            </a:r>
          </a:p>
        </p:txBody>
      </p:sp>
      <p:sp>
        <p:nvSpPr>
          <p:cNvPr id="3584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5" indent="0">
              <a:buNone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Unordered collection</a:t>
            </a:r>
          </a:p>
          <a:p>
            <a:pPr lvl="1"/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Collection&lt;File&gt; </a:t>
            </a:r>
            <a:r>
              <a:rPr lang="en-US" b="1" dirty="0" err="1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</a:t>
            </a:r>
          </a:p>
          <a:p>
            <a:pPr marL="3175" indent="0">
              <a:buNone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Ordered collection based on JCR node order</a:t>
            </a:r>
          </a:p>
          <a:p>
            <a:pPr lvl="1"/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List&lt;File&gt; </a:t>
            </a:r>
            <a:r>
              <a:rPr lang="en-US" b="1" dirty="0" err="1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</a:t>
            </a:r>
          </a:p>
          <a:p>
            <a:pPr marL="3175" indent="0">
              <a:buNone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Associative collection</a:t>
            </a:r>
          </a:p>
          <a:p>
            <a:pPr lvl="1"/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Map&lt;String, File&gt; </a:t>
            </a:r>
            <a:r>
              <a:rPr lang="en-US" b="1" dirty="0" err="1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702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JCR multiple inheritance support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30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MixinType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(name=“votes”)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Votes {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getVoteCount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void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setVoteCount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count);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23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PrimaryType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(name=“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nt:file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”)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Document {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@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OneToOne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(type =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RelationshipType.EMBEDDED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@Owner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Votes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getVotes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611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Parameter type and generics inheritance</a:t>
            </a:r>
          </a:p>
        </p:txBody>
      </p:sp>
      <p:sp>
        <p:nvSpPr>
          <p:cNvPr id="378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Container&lt;T&gt; {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@OneToMany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Collection&lt;T&gt; getChildren();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210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@PrimaryType(name=“nt:folder”)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Directory extends Container&lt;File&gt; {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210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@PrimaryType(name=“identities”)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IdentityContainer&lt;I extends IdentityObject&gt; extends Container&lt;I&gt; {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096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Eventing</a:t>
            </a:r>
          </a:p>
        </p:txBody>
      </p:sp>
      <p:sp>
        <p:nvSpPr>
          <p:cNvPr id="38915" name="Espace réservé du contenu 2"/>
          <p:cNvSpPr>
            <a:spLocks noGrp="1"/>
          </p:cNvSpPr>
          <p:nvPr>
            <p:ph idx="1"/>
          </p:nvPr>
        </p:nvSpPr>
        <p:spPr>
          <a:xfrm>
            <a:off x="558006" y="1259557"/>
            <a:ext cx="10044113" cy="2162907"/>
          </a:xfrm>
        </p:spPr>
        <p:txBody>
          <a:bodyPr/>
          <a:lstStyle/>
          <a:p>
            <a:pPr marL="3175" indent="0">
              <a:lnSpc>
                <a:spcPct val="90000"/>
              </a:lnSpc>
              <a:buNone/>
            </a:pPr>
            <a:r>
              <a:rPr lang="en-US" sz="32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The session provides </a:t>
            </a:r>
            <a:r>
              <a:rPr lang="en-US" sz="3200" dirty="0" err="1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eventing</a:t>
            </a:r>
            <a:r>
              <a:rPr lang="en-US" sz="32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 for state changes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Entity life cycle changes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State changes (properties)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en-US" sz="32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Enables dependency injection integration</a:t>
            </a:r>
          </a:p>
        </p:txBody>
      </p:sp>
      <p:sp>
        <p:nvSpPr>
          <p:cNvPr id="38916" name="Espace réservé du contenu 2"/>
          <p:cNvSpPr txBox="1">
            <a:spLocks/>
          </p:cNvSpPr>
          <p:nvPr/>
        </p:nvSpPr>
        <p:spPr bwMode="auto">
          <a:xfrm>
            <a:off x="558006" y="3715091"/>
            <a:ext cx="10044113" cy="329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public class </a:t>
            </a:r>
            <a:r>
              <a:rPr lang="en-US" sz="1900" b="1" dirty="0" err="1">
                <a:latin typeface="Monaco" pitchFamily="-109" charset="0"/>
              </a:rPr>
              <a:t>InjectingListener</a:t>
            </a:r>
            <a:r>
              <a:rPr lang="en-US" sz="1900" b="1" dirty="0">
                <a:latin typeface="Monaco" pitchFamily="-109" charset="0"/>
              </a:rPr>
              <a:t> implements </a:t>
            </a:r>
            <a:r>
              <a:rPr lang="en-US" sz="1900" b="1" dirty="0" err="1">
                <a:latin typeface="Monaco" pitchFamily="-109" charset="0"/>
              </a:rPr>
              <a:t>LifeCycleListener</a:t>
            </a:r>
            <a:r>
              <a:rPr lang="en-US" sz="1900" b="1" dirty="0">
                <a:latin typeface="Monaco" pitchFamily="-109" charset="0"/>
              </a:rPr>
              <a:t> {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sz="1900" b="1" dirty="0">
              <a:latin typeface="Monaco" pitchFamily="-10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public created(Object o) {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  if (o </a:t>
            </a:r>
            <a:r>
              <a:rPr lang="en-US" sz="1900" b="1" dirty="0" err="1">
                <a:latin typeface="Monaco" pitchFamily="-109" charset="0"/>
              </a:rPr>
              <a:t>instanceof</a:t>
            </a:r>
            <a:r>
              <a:rPr lang="en-US" sz="1900" b="1" dirty="0">
                <a:latin typeface="Monaco" pitchFamily="-109" charset="0"/>
              </a:rPr>
              <a:t> </a:t>
            </a:r>
            <a:r>
              <a:rPr lang="en-US" sz="1900" b="1" dirty="0" err="1">
                <a:latin typeface="Monaco" pitchFamily="-109" charset="0"/>
              </a:rPr>
              <a:t>FrameworkObject</a:t>
            </a:r>
            <a:r>
              <a:rPr lang="en-US" sz="1900" b="1" dirty="0">
                <a:latin typeface="Monaco" pitchFamily="-109" charset="0"/>
              </a:rPr>
              <a:t>) {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    ((</a:t>
            </a:r>
            <a:r>
              <a:rPr lang="en-US" sz="1900" b="1" dirty="0" err="1">
                <a:latin typeface="Monaco" pitchFamily="-109" charset="0"/>
              </a:rPr>
              <a:t>FrameworkObject</a:t>
            </a:r>
            <a:r>
              <a:rPr lang="en-US" sz="1900" b="1" dirty="0">
                <a:latin typeface="Monaco" pitchFamily="-109" charset="0"/>
              </a:rPr>
              <a:t>)o).</a:t>
            </a:r>
            <a:r>
              <a:rPr lang="en-US" sz="1900" b="1" dirty="0" err="1">
                <a:latin typeface="Monaco" pitchFamily="-109" charset="0"/>
              </a:rPr>
              <a:t>setFramework</a:t>
            </a:r>
            <a:r>
              <a:rPr lang="en-US" sz="1900" b="1" dirty="0">
                <a:latin typeface="Monaco" pitchFamily="-109" charset="0"/>
              </a:rPr>
              <a:t>(framework);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  }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}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sz="1900" b="1" dirty="0">
              <a:latin typeface="Monaco" pitchFamily="-10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…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260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Chromattic</a:t>
            </a:r>
            <a:r>
              <a:rPr lang="en-GB" sz="4800" dirty="0" smtClean="0">
                <a:solidFill>
                  <a:srgbClr val="FFFFFF"/>
                </a:solidFill>
              </a:rPr>
              <a:t> </a:t>
            </a:r>
            <a:r>
              <a:rPr lang="en-GB" sz="4800" dirty="0" err="1" smtClean="0">
                <a:solidFill>
                  <a:srgbClr val="FFFFFF"/>
                </a:solidFill>
              </a:rPr>
              <a:t>HowTo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Example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org.chromattic.docs.reference.gettingstarted.Page</a:t>
            </a:r>
            <a:r>
              <a:rPr lang="en-US" sz="2000" b="1" i="1" dirty="0" smtClean="0">
                <a:solidFill>
                  <a:srgbClr val="4C4C4C"/>
                </a:solidFill>
              </a:rPr>
              <a:t> class - an object representation of a web page.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property </a:t>
            </a:r>
            <a:r>
              <a:rPr lang="en-US" sz="2000" dirty="0" smtClean="0">
                <a:solidFill>
                  <a:srgbClr val="4C4C4C"/>
                </a:solidFill>
              </a:rPr>
              <a:t>name</a:t>
            </a:r>
            <a:r>
              <a:rPr lang="en-US" sz="2000" b="1" i="1" dirty="0" smtClean="0">
                <a:solidFill>
                  <a:srgbClr val="4C4C4C"/>
                </a:solidFill>
              </a:rPr>
              <a:t> is the web page name and is mapped to the JCR node name.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property </a:t>
            </a:r>
            <a:r>
              <a:rPr lang="en-US" sz="2000" dirty="0" smtClean="0">
                <a:solidFill>
                  <a:srgbClr val="4C4C4C"/>
                </a:solidFill>
              </a:rPr>
              <a:t>title</a:t>
            </a:r>
            <a:r>
              <a:rPr lang="en-US" sz="2000" b="1" i="1" dirty="0" smtClean="0">
                <a:solidFill>
                  <a:srgbClr val="4C4C4C"/>
                </a:solidFill>
              </a:rPr>
              <a:t> is the page title and is mapped to the JCR title node property of type STRING.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property </a:t>
            </a:r>
            <a:r>
              <a:rPr lang="en-US" sz="2000" dirty="0" smtClean="0">
                <a:solidFill>
                  <a:srgbClr val="4C4C4C"/>
                </a:solidFill>
              </a:rPr>
              <a:t>content</a:t>
            </a:r>
            <a:r>
              <a:rPr lang="en-US" sz="2000" b="1" i="1" dirty="0" smtClean="0">
                <a:solidFill>
                  <a:srgbClr val="4C4C4C"/>
                </a:solidFill>
              </a:rPr>
              <a:t> is the page content and is mapped to the JCR content node property of type STRING.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Hint: Create an abstract bean class,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Chromattic</a:t>
            </a:r>
            <a:r>
              <a:rPr lang="en-US" sz="2000" b="1" i="1" dirty="0" smtClean="0">
                <a:solidFill>
                  <a:srgbClr val="4C4C4C"/>
                </a:solidFill>
              </a:rPr>
              <a:t> will implement this class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Use annotations for the mapping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5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PrimaryType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err="1" smtClean="0">
                <a:solidFill>
                  <a:srgbClr val="2A00FF"/>
                </a:solidFill>
                <a:latin typeface="Courier"/>
              </a:rPr>
              <a:t>gs:page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) </a:t>
            </a:r>
            <a:endParaRPr lang="fr-FR" sz="18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class 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Page {</a:t>
            </a:r>
          </a:p>
          <a:p>
            <a:pPr>
              <a:lnSpc>
                <a:spcPct val="100000"/>
              </a:lnSpc>
            </a:pPr>
            <a:endParaRPr lang="fr-FR" sz="1800" dirty="0" smtClean="0">
              <a:solidFill>
                <a:srgbClr val="000000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 smtClean="0">
                <a:solidFill>
                  <a:srgbClr val="FF0000"/>
                </a:solidFill>
                <a:latin typeface="Courier"/>
              </a:rPr>
              <a:t>@Name</a:t>
            </a:r>
          </a:p>
          <a:p>
            <a:pPr lvl="1"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String </a:t>
            </a:r>
            <a:r>
              <a:rPr lang="fr-FR" sz="1800" b="1" dirty="0" err="1" smtClean="0">
                <a:solidFill>
                  <a:srgbClr val="000000"/>
                </a:solidFill>
                <a:latin typeface="Courier"/>
              </a:rPr>
              <a:t>getName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fr-FR" sz="1800" b="1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err="1" smtClean="0">
                <a:solidFill>
                  <a:srgbClr val="2A00FF"/>
                </a:solidFill>
                <a:latin typeface="Courier"/>
              </a:rPr>
              <a:t>title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String </a:t>
            </a:r>
            <a:r>
              <a:rPr lang="fr-FR" sz="1800" b="1" dirty="0" err="1" smtClean="0">
                <a:solidFill>
                  <a:srgbClr val="000000"/>
                </a:solidFill>
                <a:latin typeface="Courier"/>
              </a:rPr>
              <a:t>getTitle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fr-FR" sz="1800" b="1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en-US" sz="1800" b="1" dirty="0" smtClean="0">
                <a:solidFill>
                  <a:srgbClr val="7F0055"/>
                </a:solidFill>
                <a:latin typeface="Courier"/>
              </a:rPr>
              <a:t>public abstract void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setTitle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(String title);</a:t>
            </a:r>
          </a:p>
          <a:p>
            <a:pPr lvl="1"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"content"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String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getContent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en-US" sz="1800" b="1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 err="1" smtClean="0">
                <a:solidFill>
                  <a:srgbClr val="7F0055"/>
                </a:solidFill>
                <a:latin typeface="Courier"/>
              </a:rPr>
              <a:t>void</a:t>
            </a: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1800" b="1" dirty="0" err="1" smtClean="0">
                <a:solidFill>
                  <a:srgbClr val="000000"/>
                </a:solidFill>
                <a:latin typeface="Courier"/>
              </a:rPr>
              <a:t>setContent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(String content);</a:t>
            </a:r>
          </a:p>
          <a:p>
            <a:pPr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}</a:t>
            </a:r>
            <a:endParaRPr lang="en-US" sz="16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0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Bootstrap:</a:t>
            </a: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ChromatticBuilder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builder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ChromatticBuilder.create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builder.add(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2000" b="1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builder.build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en-GB" sz="2800" b="1" i="1" dirty="0" smtClean="0">
              <a:solidFill>
                <a:srgbClr val="333333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endParaRPr lang="en-US" sz="15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Session:</a:t>
            </a:r>
            <a:endParaRPr lang="en-US" sz="1500" b="1" i="1" dirty="0" smtClean="0">
              <a:solidFill>
                <a:srgbClr val="4C4C4C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ChromatticSession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session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chromattic.openSession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 </a:t>
            </a:r>
            <a:r>
              <a:rPr lang="fr-FR" sz="2000" dirty="0" smtClean="0">
                <a:solidFill>
                  <a:srgbClr val="000000"/>
                </a:solidFill>
                <a:latin typeface="AdobePiStd"/>
              </a:rPr>
              <a:t>¶</a:t>
            </a:r>
          </a:p>
          <a:p>
            <a:pPr>
              <a:lnSpc>
                <a:spcPct val="100000"/>
              </a:lnSpc>
            </a:pP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try</a:t>
            </a:r>
            <a:endParaRPr lang="fr-FR" sz="2000" b="1" dirty="0" smtClean="0">
              <a:solidFill>
                <a:srgbClr val="7F0055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pPr lvl="1"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session.insert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fr-FR" sz="2000" b="1" dirty="0" smtClean="0">
                <a:solidFill>
                  <a:srgbClr val="2A00FF"/>
                </a:solidFill>
                <a:latin typeface="Courier"/>
              </a:rPr>
              <a:t>"index"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); </a:t>
            </a:r>
            <a:endParaRPr lang="fr-FR" sz="2000" b="1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page.setTitle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"Hello Page"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page.setContent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"Hello World"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session.save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finally</a:t>
            </a: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{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session.close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 }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Build: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Uses APT (Annotation Processor Tool)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Needs a Chromattic APT jar on the class path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Does not modify existing classes, but takes the existing classes and adds new classes.</a:t>
            </a: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574" y="4211885"/>
            <a:ext cx="7393495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dependency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groupId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org.chromattic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groupId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artifactId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&gt;chromattic.api&lt;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artifactId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dependency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  <a:endParaRPr lang="fr-FR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Multiple Values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Uses a List &lt;?&gt;</a:t>
            </a: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550" y="3970339"/>
            <a:ext cx="8615351" cy="22467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i="1" dirty="0" smtClean="0">
                <a:solidFill>
                  <a:srgbClr val="3F5F5F"/>
                </a:solidFill>
                <a:latin typeface="Courier"/>
              </a:rPr>
              <a:t>/**</a:t>
            </a:r>
          </a:p>
          <a:p>
            <a:pPr>
              <a:lnSpc>
                <a:spcPct val="100000"/>
              </a:lnSpc>
            </a:pPr>
            <a:r>
              <a:rPr lang="en-US" sz="2000" i="1" dirty="0" smtClean="0">
                <a:solidFill>
                  <a:srgbClr val="3F5F5F"/>
                </a:solidFill>
                <a:latin typeface="Courier"/>
              </a:rPr>
              <a:t>* Returns the list of the page tags.</a:t>
            </a:r>
          </a:p>
          <a:p>
            <a:pPr>
              <a:lnSpc>
                <a:spcPct val="100000"/>
              </a:lnSpc>
            </a:pPr>
            <a:r>
              <a:rPr lang="fr-FR" sz="2000" i="1" dirty="0" smtClean="0">
                <a:solidFill>
                  <a:srgbClr val="3F5F5F"/>
                </a:solidFill>
                <a:latin typeface="Courier"/>
              </a:rPr>
              <a:t>*</a:t>
            </a:r>
          </a:p>
          <a:p>
            <a:pPr>
              <a:lnSpc>
                <a:spcPct val="100000"/>
              </a:lnSpc>
            </a:pPr>
            <a:r>
              <a:rPr lang="en-US" sz="2000" i="1" dirty="0" smtClean="0">
                <a:solidFill>
                  <a:srgbClr val="3F5F5F"/>
                </a:solidFill>
                <a:latin typeface="Courier"/>
              </a:rPr>
              <a:t>* @return the list of tags</a:t>
            </a:r>
          </a:p>
          <a:p>
            <a:pPr>
              <a:lnSpc>
                <a:spcPct val="100000"/>
              </a:lnSpc>
            </a:pPr>
            <a:r>
              <a:rPr lang="fr-FR" sz="2000" i="1" dirty="0" smtClean="0">
                <a:solidFill>
                  <a:srgbClr val="3F5F5F"/>
                </a:solidFill>
                <a:latin typeface="Courier"/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"tags"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List&lt;String&gt;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getTags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293650" y="1835621"/>
            <a:ext cx="9174844" cy="10156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2000" dirty="0" err="1" smtClean="0">
                <a:solidFill>
                  <a:srgbClr val="3F7F7F"/>
                </a:solidFill>
                <a:latin typeface="Courier"/>
              </a:rPr>
              <a:t>propertyDefinition</a:t>
            </a:r>
            <a:r>
              <a:rPr lang="en-US" sz="2000" dirty="0" smtClean="0">
                <a:solidFill>
                  <a:srgbClr val="3F7F7F"/>
                </a:solidFill>
                <a:latin typeface="Courier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autoCreated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"false"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mandatory=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"false"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multiple=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"true"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name=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"tags"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&gt; &lt;</a:t>
            </a:r>
            <a:r>
              <a:rPr lang="fr-FR" sz="2000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sz="2000" dirty="0" err="1" smtClean="0">
                <a:solidFill>
                  <a:srgbClr val="3F7F7F"/>
                </a:solidFill>
                <a:latin typeface="Courier"/>
              </a:rPr>
              <a:t>propertyDefinition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&gt;</a:t>
            </a:r>
            <a:endParaRPr lang="fr-FR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Chromattic</a:t>
            </a:r>
            <a:r>
              <a:rPr lang="en-GB" sz="4800" dirty="0" smtClean="0">
                <a:solidFill>
                  <a:srgbClr val="FFFFFF"/>
                </a:solidFill>
              </a:rPr>
              <a:t> - JCR Comparison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Parent-Child Relation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293650" y="1350945"/>
            <a:ext cx="4643470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One to One relation.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Parent  and child is „mappedby“  have a „MappedBy“ and an „OneToOne“ annotation.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The parent is „owner“ of the child.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8558" y="1279507"/>
            <a:ext cx="6078541" cy="22467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Code of the site </a:t>
            </a:r>
            <a:r>
              <a:rPr lang="fr-FR" sz="2000" u="sng" dirty="0" err="1" smtClean="0">
                <a:solidFill>
                  <a:srgbClr val="000000"/>
                </a:solidFill>
                <a:latin typeface="Courier"/>
              </a:rPr>
              <a:t>object</a:t>
            </a: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Owner</a:t>
            </a:r>
            <a:endParaRPr lang="fr-FR" sz="2000" dirty="0" smtClean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OneToOne</a:t>
            </a:r>
            <a:endParaRPr lang="fr-FR" sz="2000" dirty="0" smtClean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MappedBy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err="1" smtClean="0">
                <a:solidFill>
                  <a:srgbClr val="2A00FF"/>
                </a:solidFill>
                <a:latin typeface="Courier"/>
              </a:rPr>
              <a:t>root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getRootPage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pPr>
              <a:lnSpc>
                <a:spcPct val="100000"/>
              </a:lnSpc>
            </a:pPr>
            <a:endParaRPr lang="fr-FR" sz="2000" i="1" dirty="0" smtClean="0">
              <a:solidFill>
                <a:srgbClr val="3F5F5F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void</a:t>
            </a: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setRootPage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(Page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50840" y="3565523"/>
            <a:ext cx="5578475" cy="13234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Code of the </a:t>
            </a:r>
            <a:r>
              <a:rPr lang="fr-FR" sz="2000" u="sng" dirty="0" err="1" smtClean="0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u="sng" dirty="0" err="1" smtClean="0">
                <a:solidFill>
                  <a:srgbClr val="000000"/>
                </a:solidFill>
                <a:latin typeface="Courier"/>
              </a:rPr>
              <a:t>object</a:t>
            </a: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OneToOne</a:t>
            </a:r>
            <a:endParaRPr lang="fr-FR" sz="2000" dirty="0" smtClean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MappedBy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err="1" smtClean="0">
                <a:solidFill>
                  <a:srgbClr val="2A00FF"/>
                </a:solidFill>
                <a:latin typeface="Courier"/>
              </a:rPr>
              <a:t>root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WebSite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getSite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4508492" y="4888961"/>
            <a:ext cx="6092833" cy="19389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Access code: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session.create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2000" b="1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site.setRootPage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assertEquals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(site,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root.getSite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session.save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Roadmap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Roadmap</a:t>
            </a:r>
          </a:p>
        </p:txBody>
      </p:sp>
      <p:sp>
        <p:nvSpPr>
          <p:cNvPr id="3993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Detached/attached entities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Type safe query builder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Bean validation integration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Object versioning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Property map filtering</a:t>
            </a:r>
          </a:p>
          <a:p>
            <a:pPr marL="1074738" lvl="2" indent="0">
              <a:buNone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Map&lt;String, Integer&gt; </a:t>
            </a:r>
            <a:r>
              <a:rPr lang="en-US" dirty="0" err="1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getIntProperties</a:t>
            </a: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More flexible </a:t>
            </a:r>
            <a:r>
              <a:rPr lang="en-US" dirty="0" err="1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enum</a:t>
            </a: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 mapping</a:t>
            </a:r>
          </a:p>
        </p:txBody>
      </p:sp>
    </p:spTree>
    <p:extLst>
      <p:ext uri="{BB962C8B-B14F-4D97-AF65-F5344CB8AC3E}">
        <p14:creationId xmlns:p14="http://schemas.microsoft.com/office/powerpoint/2010/main" val="1102284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Chromattic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5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680" y="1282169"/>
            <a:ext cx="7882806" cy="53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353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 – </a:t>
            </a: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r>
              <a:rPr lang="en-GB" sz="3600" dirty="0" smtClean="0">
                <a:solidFill>
                  <a:srgbClr val="FFA300"/>
                </a:solidFill>
              </a:rPr>
              <a:t> Comparison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79402" y="1279507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JCR defines a set of base node types for modeling a file system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nt:hierarchyNode</a:t>
            </a:r>
            <a:r>
              <a:rPr lang="en-US" sz="2000" b="1" i="1" dirty="0" smtClean="0">
                <a:solidFill>
                  <a:srgbClr val="4C4C4C"/>
                </a:solidFill>
              </a:rPr>
              <a:t>: a super type for file and folder, its purpose is mainly to define a common node type for children of a folder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nt:resource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modeling a resource, basically it's data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nt:file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a file, it contains data via a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jcr:content</a:t>
            </a:r>
            <a:r>
              <a:rPr lang="en-US" sz="2000" b="1" i="1" dirty="0" smtClean="0">
                <a:solidFill>
                  <a:srgbClr val="4C4C4C"/>
                </a:solidFill>
              </a:rPr>
              <a:t> child node of type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nt:resource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nt:folder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a folder with children of type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nt:hierarchynode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following examples list the content of a directory structure and we have two versions, one using the native JCR API and one using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Chromattic</a:t>
            </a:r>
            <a:r>
              <a:rPr lang="en-US" sz="2000" b="1" i="1" dirty="0" smtClean="0">
                <a:solidFill>
                  <a:srgbClr val="4C4C4C"/>
                </a:solidFill>
              </a:rPr>
              <a:t> objects mapped onto the same node types.</a:t>
            </a: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 Way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526" y="1065193"/>
            <a:ext cx="8229600" cy="4948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public void print(Node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) throws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RepositoryException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String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typeName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=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node.getPrimaryType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().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getName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if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typeName.equals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nt:file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”))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Node content =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node.getNode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jcr:content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”);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String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= “”;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if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content.hasProperty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”) 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=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content.getProperty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”).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getString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System.out.println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(“File” +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 + “:” +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);  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} else if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typeName.equals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nt:folder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))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System.out.println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(“Folder “ +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Iterator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=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node.getNodes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while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i.hasNext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())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  Node child = (Node)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i.next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  print(node);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} else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throw new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IllegalArgumentException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(“print should not be called with the node type ” +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typeName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}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}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 Way </a:t>
            </a:r>
            <a:r>
              <a:rPr lang="en-GB" sz="3600" dirty="0" smtClean="0">
                <a:solidFill>
                  <a:srgbClr val="FFA300"/>
                </a:solidFill>
              </a:rPr>
              <a:t>– Not type safe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526" y="1065193"/>
            <a:ext cx="8229600" cy="4948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public void print(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throws 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RepositoryException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String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node.getPrimaryType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().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getName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if (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typeName.equals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nt:file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Node content = 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node.getNode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jcr:content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String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“”;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if (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content.hasProperty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 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content.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getProperty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”).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getString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System.out.println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(“File” +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node.getName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 + “:” +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);  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 else if (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typeName.equals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nt:folder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System.out.println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(“Folder “ +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node.getName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Iterator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&lt;?&gt;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node.getNodes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while (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i.hasNext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())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Node child = 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(Node)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i.next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print(node);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 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else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throw new 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IllegalArgumentException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(“print should not be called with the node type ” + 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}</a:t>
            </a:r>
          </a:p>
          <a:p>
            <a:pPr marL="258763" indent="-255588" eaLnBrk="0">
              <a:lnSpc>
                <a:spcPct val="90000"/>
              </a:lnSpc>
              <a:spcAft>
                <a:spcPts val="0"/>
              </a:spcAft>
              <a:buSzPct val="70000"/>
            </a:pPr>
            <a:endParaRPr kumimoji="0" lang="en-US" sz="2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endParaRPr kumimoji="0" lang="en-US" sz="2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r>
              <a:rPr lang="en-GB" sz="3600" dirty="0" smtClean="0">
                <a:solidFill>
                  <a:srgbClr val="FFA300"/>
                </a:solidFill>
              </a:rPr>
              <a:t> Way – provides type safety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526" y="1065193"/>
            <a:ext cx="8229600" cy="4948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void print(File file) {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if (file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instanceof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Document) {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String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mimeType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=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file.getContent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().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getMimeType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System.out.println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(“File “ +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file.getName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 + “ “ +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mimeType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else {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Folder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folder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= (Folder)file;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System.out.println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(“Folder “ +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folder.getName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for (File child :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folder.getChildren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())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  print(child);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}  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 marL="258763" indent="-255588" eaLnBrk="0">
              <a:lnSpc>
                <a:spcPct val="90000"/>
              </a:lnSpc>
              <a:spcAft>
                <a:spcPts val="0"/>
              </a:spcAft>
              <a:buSzPct val="70000"/>
            </a:pPr>
            <a:endParaRPr kumimoji="0" lang="en-US" sz="2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endParaRPr kumimoji="0" lang="en-US" sz="2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4523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Benefits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552</TotalTime>
  <Words>1456</Words>
  <Application>Microsoft Office PowerPoint</Application>
  <PresentationFormat>Personalizados</PresentationFormat>
  <Paragraphs>346</Paragraphs>
  <Slides>33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33</vt:i4>
      </vt:variant>
    </vt:vector>
  </HeadingPairs>
  <TitlesOfParts>
    <vt:vector size="36" baseType="lpstr">
      <vt:lpstr>eXo-powerpoint-template</vt:lpstr>
      <vt:lpstr>1_Office Theme</vt:lpstr>
      <vt:lpstr>2_Office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Property mapping</vt:lpstr>
      <vt:lpstr>Multivalued property mapping</vt:lpstr>
      <vt:lpstr>Relationship types</vt:lpstr>
      <vt:lpstr>Collection mapping</vt:lpstr>
      <vt:lpstr>JCR multiple inheritance support</vt:lpstr>
      <vt:lpstr>Parameter type and generics inheritance</vt:lpstr>
      <vt:lpstr>Eventing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Roadmap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Pc-utilisateur</cp:lastModifiedBy>
  <cp:revision>31</cp:revision>
  <dcterms:created xsi:type="dcterms:W3CDTF">2010-07-08T16:24:23Z</dcterms:created>
  <dcterms:modified xsi:type="dcterms:W3CDTF">2010-08-16T11:59:22Z</dcterms:modified>
</cp:coreProperties>
</file>