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7" r:id="rId3"/>
    <p:sldId id="257" r:id="rId4"/>
    <p:sldId id="258" r:id="rId5"/>
    <p:sldId id="269" r:id="rId6"/>
    <p:sldId id="270" r:id="rId7"/>
    <p:sldId id="260" r:id="rId8"/>
    <p:sldId id="261" r:id="rId9"/>
    <p:sldId id="262" r:id="rId10"/>
    <p:sldId id="263" r:id="rId11"/>
    <p:sldId id="264" r:id="rId12"/>
    <p:sldId id="265" r:id="rId13"/>
    <p:sldId id="266" r:id="rId14"/>
    <p:sldId id="267" r:id="rId15"/>
    <p:sldId id="268" r:id="rId16"/>
    <p:sldId id="271" r:id="rId17"/>
    <p:sldId id="273" r:id="rId18"/>
    <p:sldId id="274" r:id="rId19"/>
    <p:sldId id="275" r:id="rId20"/>
    <p:sldId id="276" r:id="rId21"/>
    <p:sldId id="279" r:id="rId22"/>
    <p:sldId id="280" r:id="rId23"/>
    <p:sldId id="281" r:id="rId24"/>
    <p:sldId id="283"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E9C"/>
    <a:srgbClr val="2C52C3"/>
    <a:srgbClr val="2361E8"/>
    <a:srgbClr val="214BE4"/>
    <a:srgbClr val="FFFFFF"/>
    <a:srgbClr val="FFC400"/>
    <a:srgbClr val="EFBF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8" autoAdjust="0"/>
    <p:restoredTop sz="94660"/>
  </p:normalViewPr>
  <p:slideViewPr>
    <p:cSldViewPr snapToGrid="0" snapToObjects="1">
      <p:cViewPr varScale="1">
        <p:scale>
          <a:sx n="112" d="100"/>
          <a:sy n="112" d="100"/>
        </p:scale>
        <p:origin x="-17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DEF282-6933-5047-8C3D-32FE7E4F443D}" type="datetimeFigureOut">
              <a:rPr lang="en-US" smtClean="0"/>
              <a:pPr/>
              <a:t>15/05/13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9A5B1-0F92-4F40-A482-B60BFFF9D69A}" type="slidenum">
              <a:rPr lang="en-US" smtClean="0"/>
              <a:pPr/>
              <a:t>‹#›</a:t>
            </a:fld>
            <a:endParaRPr lang="en-US"/>
          </a:p>
        </p:txBody>
      </p:sp>
    </p:spTree>
    <p:extLst>
      <p:ext uri="{BB962C8B-B14F-4D97-AF65-F5344CB8AC3E}">
        <p14:creationId xmlns:p14="http://schemas.microsoft.com/office/powerpoint/2010/main" val="17811797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C067B8-6E4A-7646-BE3A-1266072B686B}" type="slidenum">
              <a:rPr lang="en-US"/>
              <a:pPr/>
              <a:t>2</a:t>
            </a:fld>
            <a:endParaRPr lang="en-US"/>
          </a:p>
        </p:txBody>
      </p:sp>
      <p:sp>
        <p:nvSpPr>
          <p:cNvPr id="921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5CB2EC7-D24E-AD49-A47E-D50AEA3BCC9E}" type="slidenum">
              <a:rPr lang="en-US"/>
              <a:pPr/>
              <a:t>5</a:t>
            </a:fld>
            <a:endParaRPr lang="en-US"/>
          </a:p>
        </p:txBody>
      </p:sp>
      <p:sp>
        <p:nvSpPr>
          <p:cNvPr id="14337"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338"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FC3C7D-5F74-874B-A7C0-D84EB481B6B0}" type="slidenum">
              <a:rPr lang="en-US"/>
              <a:pPr/>
              <a:t>6</a:t>
            </a:fld>
            <a:endParaRPr lang="en-US"/>
          </a:p>
        </p:txBody>
      </p:sp>
      <p:sp>
        <p:nvSpPr>
          <p:cNvPr id="15361"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36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3B54083-C87D-7F49-B673-1685B511F654}" type="slidenum">
              <a:rPr lang="en-US"/>
              <a:pPr/>
              <a:t>16</a:t>
            </a:fld>
            <a:endParaRPr lang="en-US"/>
          </a:p>
        </p:txBody>
      </p:sp>
      <p:sp>
        <p:nvSpPr>
          <p:cNvPr id="16385"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38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36B76A-C0C3-2446-8764-3BFE2CE89BAE}" type="slidenum">
              <a:rPr lang="en-US"/>
              <a:pPr/>
              <a:t>17</a:t>
            </a:fld>
            <a:endParaRPr lang="en-US"/>
          </a:p>
        </p:txBody>
      </p:sp>
      <p:sp>
        <p:nvSpPr>
          <p:cNvPr id="1740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36B76A-C0C3-2446-8764-3BFE2CE89BAE}" type="slidenum">
              <a:rPr lang="en-US"/>
              <a:pPr/>
              <a:t>18</a:t>
            </a:fld>
            <a:endParaRPr lang="en-US"/>
          </a:p>
        </p:txBody>
      </p:sp>
      <p:sp>
        <p:nvSpPr>
          <p:cNvPr id="1740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EA22F5-65DC-C742-90AE-F74B7893A023}" type="slidenum">
              <a:rPr lang="en-US"/>
              <a:pPr/>
              <a:t>19</a:t>
            </a:fld>
            <a:endParaRPr lang="en-US"/>
          </a:p>
        </p:txBody>
      </p:sp>
      <p:sp>
        <p:nvSpPr>
          <p:cNvPr id="716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7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D70BFC-EAE7-BD48-84E2-B99C36AA160B}" type="slidenum">
              <a:rPr lang="en-US"/>
              <a:pPr/>
              <a:t>20</a:t>
            </a:fld>
            <a:endParaRPr lang="en-US"/>
          </a:p>
        </p:txBody>
      </p:sp>
      <p:sp>
        <p:nvSpPr>
          <p:cNvPr id="819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293" y="3200400"/>
            <a:ext cx="7909507" cy="1524000"/>
          </a:xfrm>
        </p:spPr>
        <p:txBody>
          <a:bodyPr>
            <a:noAutofit/>
          </a:bodyPr>
          <a:lstStyle>
            <a:lvl1pPr>
              <a:defRPr sz="8000"/>
            </a:lvl1pPr>
          </a:lstStyle>
          <a:p>
            <a:r>
              <a:rPr lang="en-US" dirty="0" smtClean="0"/>
              <a:t>Master title style</a:t>
            </a:r>
            <a:endParaRPr lang="en-US" dirty="0"/>
          </a:p>
        </p:txBody>
      </p:sp>
      <p:sp>
        <p:nvSpPr>
          <p:cNvPr id="3" name="Subtitle 2"/>
          <p:cNvSpPr>
            <a:spLocks noGrp="1"/>
          </p:cNvSpPr>
          <p:nvPr>
            <p:ph type="subTitle" idx="1"/>
          </p:nvPr>
        </p:nvSpPr>
        <p:spPr>
          <a:xfrm>
            <a:off x="396293" y="4724400"/>
            <a:ext cx="7909507"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Footer Placeholder 4"/>
          <p:cNvSpPr>
            <a:spLocks noGrp="1"/>
          </p:cNvSpPr>
          <p:nvPr>
            <p:ph type="ftr" sz="quarter" idx="3"/>
          </p:nvPr>
        </p:nvSpPr>
        <p:spPr>
          <a:xfrm>
            <a:off x="5548094" y="6442958"/>
            <a:ext cx="3206367" cy="365125"/>
          </a:xfrm>
          <a:prstGeom prst="rect">
            <a:avLst/>
          </a:prstGeom>
        </p:spPr>
        <p:txBody>
          <a:bodyPr vert="horz" lIns="91440" tIns="45720" rIns="91440" bIns="45720" rtlCol="0" anchor="ctr"/>
          <a:lstStyle>
            <a:lvl1pPr algn="r">
              <a:defRPr sz="1100" b="0" i="1">
                <a:solidFill>
                  <a:srgbClr val="7F7F7F"/>
                </a:solidFill>
                <a:latin typeface="Arial"/>
                <a:cs typeface="Arial"/>
              </a:defRPr>
            </a:lvl1pPr>
          </a:lstStyle>
          <a:p>
            <a:r>
              <a:rPr lang="en-US" dirty="0" smtClean="0"/>
              <a:t>Footer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67472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solidFill>
            <a:srgbClr val="FF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4105139" y="6208776"/>
            <a:ext cx="4290731" cy="365125"/>
          </a:xfrm>
        </p:spPr>
        <p:txBody>
          <a:bodyPr/>
          <a:lstStyle/>
          <a:p>
            <a:r>
              <a:rPr lang="en-US" dirty="0" smtClean="0"/>
              <a:t>Team work – Knowledge for team members</a:t>
            </a:r>
          </a:p>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465D789A-1220-4441-8676-44A034051BFD}" type="datetime1">
              <a:rPr lang="en-US" smtClean="0"/>
              <a:pPr/>
              <a:t>15/05/13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EF98A266-E364-4B5E-98DD-432668182E1E}" type="datetime1">
              <a:rPr lang="en-US" smtClean="0"/>
              <a:pPr/>
              <a:t>15/05/13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694" y="464631"/>
            <a:ext cx="8400802" cy="706329"/>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98694" y="1373843"/>
            <a:ext cx="8400802" cy="3886200"/>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548094" y="6442958"/>
            <a:ext cx="3206367" cy="365125"/>
          </a:xfrm>
          <a:prstGeom prst="rect">
            <a:avLst/>
          </a:prstGeom>
        </p:spPr>
        <p:txBody>
          <a:bodyPr vert="horz" lIns="91440" tIns="45720" rIns="91440" bIns="45720" rtlCol="0" anchor="ctr"/>
          <a:lstStyle>
            <a:lvl1pPr algn="r">
              <a:defRPr sz="1100" b="0" i="1">
                <a:solidFill>
                  <a:srgbClr val="7F7F7F"/>
                </a:solidFill>
                <a:latin typeface="Arial"/>
                <a:cs typeface="Arial"/>
              </a:defRPr>
            </a:lvl1pPr>
          </a:lstStyle>
          <a:p>
            <a:r>
              <a:rPr lang="en-US" dirty="0" smtClean="0"/>
              <a:t>Footer</a:t>
            </a:r>
          </a:p>
        </p:txBody>
      </p:sp>
      <p:pic>
        <p:nvPicPr>
          <p:cNvPr id="7" name="Picture 6" descr="exo_logo_500px.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4722" y="6414355"/>
            <a:ext cx="726611" cy="315349"/>
          </a:xfrm>
          <a:prstGeom prst="rect">
            <a:avLst/>
          </a:prstGeom>
        </p:spPr>
      </p:pic>
      <p:cxnSp>
        <p:nvCxnSpPr>
          <p:cNvPr id="10" name="Straight Connector 9"/>
          <p:cNvCxnSpPr/>
          <p:nvPr userDrawn="1"/>
        </p:nvCxnSpPr>
        <p:spPr>
          <a:xfrm>
            <a:off x="459336" y="6296164"/>
            <a:ext cx="8268104" cy="0"/>
          </a:xfrm>
          <a:prstGeom prst="line">
            <a:avLst/>
          </a:prstGeom>
          <a:ln>
            <a:solidFill>
              <a:schemeClr val="bg2">
                <a:lumMod val="9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spcBef>
          <a:spcPct val="0"/>
        </a:spcBef>
        <a:buNone/>
        <a:defRPr sz="36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rgbClr val="FFC400"/>
        </a:buClr>
        <a:buFont typeface="Arial" pitchFamily="34" charset="0"/>
        <a:buChar char="•"/>
        <a:defRPr sz="2000" kern="1200">
          <a:solidFill>
            <a:schemeClr val="tx2"/>
          </a:solidFill>
          <a:latin typeface="+mn-lt"/>
          <a:ea typeface="+mn-ea"/>
          <a:cs typeface="+mn-cs"/>
        </a:defRPr>
      </a:lvl1pPr>
      <a:lvl2pPr marL="594360" indent="-274320" algn="l" defTabSz="914400" rtl="0" eaLnBrk="1" latinLnBrk="0" hangingPunct="1">
        <a:spcBef>
          <a:spcPct val="20000"/>
        </a:spcBef>
        <a:buClr>
          <a:srgbClr val="FFC400"/>
        </a:buClr>
        <a:buFont typeface="Arial" pitchFamily="34" charset="0"/>
        <a:buChar char="•"/>
        <a:defRPr sz="1800" kern="1200">
          <a:solidFill>
            <a:schemeClr val="tx2"/>
          </a:solidFill>
          <a:latin typeface="+mn-lt"/>
          <a:ea typeface="+mn-ea"/>
          <a:cs typeface="+mn-cs"/>
        </a:defRPr>
      </a:lvl2pPr>
      <a:lvl3pPr marL="868680" indent="-228600" algn="l" defTabSz="914400" rtl="0" eaLnBrk="1" latinLnBrk="0" hangingPunct="1">
        <a:spcBef>
          <a:spcPct val="20000"/>
        </a:spcBef>
        <a:buClr>
          <a:srgbClr val="FFC400"/>
        </a:buClr>
        <a:buFont typeface="Arial" pitchFamily="34" charset="0"/>
        <a:buChar char="•"/>
        <a:defRPr sz="1600" kern="1200">
          <a:solidFill>
            <a:schemeClr val="tx2"/>
          </a:solidFill>
          <a:latin typeface="+mn-lt"/>
          <a:ea typeface="+mn-ea"/>
          <a:cs typeface="+mn-cs"/>
        </a:defRPr>
      </a:lvl3pPr>
      <a:lvl4pPr marL="1143000" indent="-228600" algn="l" defTabSz="914400" rtl="0" eaLnBrk="1" latinLnBrk="0" hangingPunct="1">
        <a:spcBef>
          <a:spcPct val="20000"/>
        </a:spcBef>
        <a:buClr>
          <a:srgbClr val="FFC400"/>
        </a:buClr>
        <a:buFont typeface="Arial" pitchFamily="34" charset="0"/>
        <a:buChar char="•"/>
        <a:defRPr sz="1400" kern="1200">
          <a:solidFill>
            <a:schemeClr val="tx2"/>
          </a:solidFill>
          <a:latin typeface="+mn-lt"/>
          <a:ea typeface="+mn-ea"/>
          <a:cs typeface="+mn-cs"/>
        </a:defRPr>
      </a:lvl4pPr>
      <a:lvl5pPr marL="1371600" indent="-228600" algn="l" defTabSz="914400" rtl="0" eaLnBrk="1" latinLnBrk="0" hangingPunct="1">
        <a:spcBef>
          <a:spcPct val="20000"/>
        </a:spcBef>
        <a:buClr>
          <a:srgbClr val="FFC400"/>
        </a:buClr>
        <a:buFont typeface="Arial" pitchFamily="34" charset="0"/>
        <a:buChar char="•"/>
        <a:defRPr sz="12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package" Target="../embeddings/Document_Microsoft_Word1.docx"/><Relationship Id="rId5" Type="http://schemas.openxmlformats.org/officeDocument/2006/relationships/image" Target="../media/image2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package" Target="../embeddings/Document_Microsoft_Word2.docx"/><Relationship Id="rId5" Type="http://schemas.openxmlformats.org/officeDocument/2006/relationships/image" Target="../media/image2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t.jpg"/>
          <p:cNvPicPr>
            <a:picLocks noChangeAspect="1"/>
          </p:cNvPicPr>
          <p:nvPr/>
        </p:nvPicPr>
        <p:blipFill rotWithShape="1">
          <a:blip r:embed="rId2" cstate="print">
            <a:extLst>
              <a:ext uri="{28A0092B-C50C-407E-A947-70E740481C1C}">
                <a14:useLocalDpi xmlns:a14="http://schemas.microsoft.com/office/drawing/2010/main" val="0"/>
              </a:ext>
            </a:extLst>
          </a:blip>
          <a:srcRect l="8920" r="14888" b="1295"/>
          <a:stretch/>
        </p:blipFill>
        <p:spPr>
          <a:xfrm>
            <a:off x="1" y="1"/>
            <a:ext cx="9144000" cy="6858000"/>
          </a:xfrm>
          <a:prstGeom prst="rect">
            <a:avLst/>
          </a:prstGeom>
        </p:spPr>
      </p:pic>
      <p:pic>
        <p:nvPicPr>
          <p:cNvPr id="2" name="Picture 1"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5" y="1"/>
            <a:ext cx="4734531" cy="5231160"/>
          </a:xfrm>
          <a:prstGeom prst="rect">
            <a:avLst/>
          </a:prstGeom>
        </p:spPr>
      </p:pic>
      <p:sp>
        <p:nvSpPr>
          <p:cNvPr id="11" name="TextBox 10"/>
          <p:cNvSpPr txBox="1"/>
          <p:nvPr/>
        </p:nvSpPr>
        <p:spPr>
          <a:xfrm>
            <a:off x="710671" y="794876"/>
            <a:ext cx="3814726" cy="707886"/>
          </a:xfrm>
          <a:prstGeom prst="rect">
            <a:avLst/>
          </a:prstGeom>
          <a:noFill/>
        </p:spPr>
        <p:txBody>
          <a:bodyPr wrap="square" rtlCol="0">
            <a:spAutoFit/>
          </a:bodyPr>
          <a:lstStyle/>
          <a:p>
            <a:r>
              <a:rPr lang="en-US" sz="4000" b="1" dirty="0" err="1" smtClean="0">
                <a:solidFill>
                  <a:srgbClr val="364E9C"/>
                </a:solidFill>
                <a:latin typeface="Helvetica Neue"/>
                <a:cs typeface="Helvetica Neue"/>
              </a:rPr>
              <a:t>eXo</a:t>
            </a:r>
            <a:r>
              <a:rPr lang="en-US" sz="4000" b="1" dirty="0" smtClean="0">
                <a:solidFill>
                  <a:srgbClr val="364E9C"/>
                </a:solidFill>
                <a:latin typeface="Helvetica Neue"/>
                <a:cs typeface="Helvetica Neue"/>
              </a:rPr>
              <a:t> Platform</a:t>
            </a:r>
            <a:endParaRPr lang="en-US" sz="4000" b="1" dirty="0">
              <a:solidFill>
                <a:srgbClr val="364E9C"/>
              </a:solidFill>
              <a:latin typeface="Helvetica Neue"/>
              <a:cs typeface="Helvetica Neue"/>
            </a:endParaRPr>
          </a:p>
        </p:txBody>
      </p:sp>
      <p:sp>
        <p:nvSpPr>
          <p:cNvPr id="12" name="TextBox 11"/>
          <p:cNvSpPr txBox="1"/>
          <p:nvPr/>
        </p:nvSpPr>
        <p:spPr>
          <a:xfrm>
            <a:off x="710671" y="1394845"/>
            <a:ext cx="3544340" cy="369332"/>
          </a:xfrm>
          <a:prstGeom prst="rect">
            <a:avLst/>
          </a:prstGeom>
          <a:noFill/>
        </p:spPr>
        <p:txBody>
          <a:bodyPr wrap="square" rtlCol="0">
            <a:spAutoFit/>
          </a:bodyPr>
          <a:lstStyle/>
          <a:p>
            <a:r>
              <a:rPr lang="en-US" dirty="0" smtClean="0">
                <a:solidFill>
                  <a:schemeClr val="tx1">
                    <a:lumMod val="75000"/>
                    <a:lumOff val="25000"/>
                  </a:schemeClr>
                </a:solidFill>
                <a:latin typeface="Helvetica Neue"/>
                <a:cs typeface="Helvetica Neue"/>
              </a:rPr>
              <a:t>The Enterprise Social Platform</a:t>
            </a:r>
            <a:endParaRPr lang="en-US" dirty="0">
              <a:solidFill>
                <a:schemeClr val="tx1">
                  <a:lumMod val="75000"/>
                  <a:lumOff val="25000"/>
                </a:schemeClr>
              </a:solidFill>
              <a:latin typeface="Helvetica Neue"/>
              <a:cs typeface="Helvetica Neue"/>
            </a:endParaRPr>
          </a:p>
        </p:txBody>
      </p:sp>
      <p:sp>
        <p:nvSpPr>
          <p:cNvPr id="13" name="TextBox 12"/>
          <p:cNvSpPr txBox="1"/>
          <p:nvPr/>
        </p:nvSpPr>
        <p:spPr>
          <a:xfrm>
            <a:off x="956503" y="2529373"/>
            <a:ext cx="3413427" cy="338554"/>
          </a:xfrm>
          <a:prstGeom prst="rect">
            <a:avLst/>
          </a:prstGeom>
          <a:noFill/>
        </p:spPr>
        <p:txBody>
          <a:bodyPr wrap="square" rtlCol="0">
            <a:spAutoFit/>
          </a:bodyPr>
          <a:lstStyle/>
          <a:p>
            <a:r>
              <a:rPr lang="en-US" sz="1600" dirty="0" smtClean="0">
                <a:solidFill>
                  <a:schemeClr val="tx1">
                    <a:lumMod val="75000"/>
                    <a:lumOff val="25000"/>
                  </a:schemeClr>
                </a:solidFill>
                <a:latin typeface="Helvetica Neue"/>
                <a:cs typeface="Helvetica Neue"/>
              </a:rPr>
              <a:t>Social collaboration Solution</a:t>
            </a:r>
            <a:endParaRPr lang="en-US" sz="1600" dirty="0">
              <a:solidFill>
                <a:schemeClr val="tx1">
                  <a:lumMod val="75000"/>
                  <a:lumOff val="25000"/>
                </a:schemeClr>
              </a:solidFill>
              <a:latin typeface="Helvetica Neue"/>
              <a:cs typeface="Helvetica Neue"/>
            </a:endParaRPr>
          </a:p>
        </p:txBody>
      </p:sp>
      <p:sp>
        <p:nvSpPr>
          <p:cNvPr id="14" name="TextBox 13"/>
          <p:cNvSpPr txBox="1"/>
          <p:nvPr/>
        </p:nvSpPr>
        <p:spPr>
          <a:xfrm>
            <a:off x="956503" y="3137827"/>
            <a:ext cx="3413427" cy="338554"/>
          </a:xfrm>
          <a:prstGeom prst="rect">
            <a:avLst/>
          </a:prstGeom>
          <a:noFill/>
        </p:spPr>
        <p:txBody>
          <a:bodyPr wrap="square" rtlCol="0">
            <a:spAutoFit/>
          </a:bodyPr>
          <a:lstStyle/>
          <a:p>
            <a:r>
              <a:rPr lang="en-US" sz="1600" dirty="0">
                <a:solidFill>
                  <a:schemeClr val="tx1">
                    <a:lumMod val="75000"/>
                    <a:lumOff val="25000"/>
                  </a:schemeClr>
                </a:solidFill>
                <a:latin typeface="Helvetica Neue"/>
                <a:cs typeface="Helvetica Neue"/>
              </a:rPr>
              <a:t>Open Source and Enterprise Ready</a:t>
            </a:r>
          </a:p>
        </p:txBody>
      </p:sp>
      <p:sp>
        <p:nvSpPr>
          <p:cNvPr id="15" name="TextBox 14"/>
          <p:cNvSpPr txBox="1"/>
          <p:nvPr/>
        </p:nvSpPr>
        <p:spPr>
          <a:xfrm>
            <a:off x="956503" y="3812219"/>
            <a:ext cx="3413427" cy="338554"/>
          </a:xfrm>
          <a:prstGeom prst="rect">
            <a:avLst/>
          </a:prstGeom>
          <a:noFill/>
        </p:spPr>
        <p:txBody>
          <a:bodyPr wrap="square" rtlCol="0">
            <a:spAutoFit/>
          </a:bodyPr>
          <a:lstStyle/>
          <a:p>
            <a:r>
              <a:rPr lang="en-US" sz="1600" dirty="0">
                <a:solidFill>
                  <a:schemeClr val="tx1">
                    <a:lumMod val="75000"/>
                    <a:lumOff val="25000"/>
                  </a:schemeClr>
                </a:solidFill>
                <a:latin typeface="Helvetica Neue"/>
                <a:cs typeface="Helvetica Neue"/>
              </a:rPr>
              <a:t>Highly extensible platform</a:t>
            </a:r>
          </a:p>
        </p:txBody>
      </p:sp>
    </p:spTree>
    <p:extLst>
      <p:ext uri="{BB962C8B-B14F-4D97-AF65-F5344CB8AC3E}">
        <p14:creationId xmlns:p14="http://schemas.microsoft.com/office/powerpoint/2010/main" val="20308262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4113865" y="1166852"/>
            <a:ext cx="5020657" cy="4746974"/>
          </a:xfrm>
          <a:prstGeom prst="rect">
            <a:avLst/>
          </a:prstGeom>
        </p:spPr>
      </p:pic>
      <p:sp>
        <p:nvSpPr>
          <p:cNvPr id="12" name="TextBox 11"/>
          <p:cNvSpPr txBox="1"/>
          <p:nvPr/>
        </p:nvSpPr>
        <p:spPr>
          <a:xfrm>
            <a:off x="388797" y="1100540"/>
            <a:ext cx="1735655" cy="369332"/>
          </a:xfrm>
          <a:prstGeom prst="rect">
            <a:avLst/>
          </a:prstGeom>
          <a:noFill/>
        </p:spPr>
        <p:txBody>
          <a:bodyPr wrap="square" rtlCol="0">
            <a:spAutoFit/>
          </a:bodyPr>
          <a:lstStyle/>
          <a:p>
            <a:r>
              <a:rPr lang="en-US" b="1" dirty="0" smtClean="0">
                <a:solidFill>
                  <a:schemeClr val="tx1">
                    <a:lumMod val="75000"/>
                    <a:lumOff val="25000"/>
                  </a:schemeClr>
                </a:solidFill>
                <a:latin typeface="Helvetica Neue"/>
                <a:cs typeface="Helvetica Neue"/>
              </a:rPr>
              <a:t>Content</a:t>
            </a:r>
            <a:endParaRPr lang="en-US" b="1" dirty="0">
              <a:solidFill>
                <a:schemeClr val="tx1">
                  <a:lumMod val="75000"/>
                  <a:lumOff val="25000"/>
                </a:schemeClr>
              </a:solidFill>
              <a:latin typeface="Helvetica Neue"/>
              <a:cs typeface="Helvetica Neue"/>
            </a:endParaRPr>
          </a:p>
        </p:txBody>
      </p:sp>
      <p:sp>
        <p:nvSpPr>
          <p:cNvPr id="8" name="TextBox 7"/>
          <p:cNvSpPr txBox="1"/>
          <p:nvPr/>
        </p:nvSpPr>
        <p:spPr>
          <a:xfrm>
            <a:off x="384860" y="1489874"/>
            <a:ext cx="3870808" cy="4401205"/>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Documents:</a:t>
            </a:r>
            <a:r>
              <a:rPr lang="en-US" sz="1400" dirty="0">
                <a:solidFill>
                  <a:schemeClr val="tx1">
                    <a:lumMod val="75000"/>
                    <a:lumOff val="25000"/>
                  </a:schemeClr>
                </a:solidFill>
                <a:latin typeface="Helvetica Neue"/>
                <a:cs typeface="Helvetica Neue"/>
              </a:rPr>
              <a:t> Upload files easily, preview them, share them and edit them remotely via WEBDAV. Advanced document management capabilities are available such as versioning, metadata, advanced search and digital asset management</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Websites:</a:t>
            </a:r>
            <a:r>
              <a:rPr lang="en-US" sz="1400" dirty="0">
                <a:solidFill>
                  <a:schemeClr val="tx1">
                    <a:lumMod val="75000"/>
                    <a:lumOff val="25000"/>
                  </a:schemeClr>
                </a:solidFill>
                <a:latin typeface="Helvetica Neue"/>
                <a:cs typeface="Helvetica Neue"/>
              </a:rPr>
              <a:t> Build content types and site structure online. A powerful back office lets you classify, search and publish content very easily. You can build an accessible website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Unified Search</a:t>
            </a:r>
            <a:r>
              <a:rPr lang="en-US" sz="1400" dirty="0">
                <a:solidFill>
                  <a:schemeClr val="tx1">
                    <a:lumMod val="75000"/>
                    <a:lumOff val="25000"/>
                  </a:schemeClr>
                </a:solidFill>
                <a:latin typeface="Helvetica Neue"/>
                <a:cs typeface="Helvetica Neue"/>
              </a:rPr>
              <a:t> (soon): Search any type of content using a single interface, including documents, events, tasks, posts and articles. Any content can be found with the clear and powerful search application. A quick search-ahead helper field shows the most relevant results and a more advanced search with advanced filtering lets you go further.</a:t>
            </a:r>
          </a:p>
        </p:txBody>
      </p:sp>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11475217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50110" y="1089888"/>
            <a:ext cx="4876661" cy="4541556"/>
          </a:xfrm>
          <a:prstGeom prst="rect">
            <a:avLst/>
          </a:prstGeom>
        </p:spPr>
      </p:pic>
      <p:sp>
        <p:nvSpPr>
          <p:cNvPr id="12" name="TextBox 11"/>
          <p:cNvSpPr txBox="1"/>
          <p:nvPr/>
        </p:nvSpPr>
        <p:spPr>
          <a:xfrm>
            <a:off x="5046771" y="939063"/>
            <a:ext cx="3473461" cy="369332"/>
          </a:xfrm>
          <a:prstGeom prst="rect">
            <a:avLst/>
          </a:prstGeom>
          <a:noFill/>
        </p:spPr>
        <p:txBody>
          <a:bodyPr wrap="square" rtlCol="0">
            <a:spAutoFit/>
          </a:bodyPr>
          <a:lstStyle/>
          <a:p>
            <a:r>
              <a:rPr lang="en-US" b="1" dirty="0">
                <a:solidFill>
                  <a:schemeClr val="tx1">
                    <a:lumMod val="75000"/>
                    <a:lumOff val="25000"/>
                  </a:schemeClr>
                </a:solidFill>
                <a:latin typeface="Helvetica Neue"/>
                <a:cs typeface="Helvetica Neue"/>
              </a:rPr>
              <a:t>Productivity</a:t>
            </a:r>
          </a:p>
        </p:txBody>
      </p:sp>
      <p:sp>
        <p:nvSpPr>
          <p:cNvPr id="8" name="TextBox 7"/>
          <p:cNvSpPr txBox="1"/>
          <p:nvPr/>
        </p:nvSpPr>
        <p:spPr>
          <a:xfrm>
            <a:off x="5048085" y="1324368"/>
            <a:ext cx="3814474" cy="5047535"/>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Dashboards:</a:t>
            </a:r>
            <a:r>
              <a:rPr lang="en-US" sz="1400" dirty="0">
                <a:solidFill>
                  <a:schemeClr val="tx1">
                    <a:lumMod val="75000"/>
                    <a:lumOff val="25000"/>
                  </a:schemeClr>
                </a:solidFill>
                <a:latin typeface="Helvetica Neue"/>
                <a:cs typeface="Helvetica Neue"/>
              </a:rPr>
              <a:t> Each user has their own customizable dashboard. Gadgets help to track metrics, feeds, status and analytics. The product has a large set of gadgets but you can also install any open social gadget. A large set of gadgets are also available online. The dashboard is available through the mobile applications</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Calendars:</a:t>
            </a:r>
            <a:r>
              <a:rPr lang="en-US" sz="1400" dirty="0">
                <a:solidFill>
                  <a:schemeClr val="tx1">
                    <a:lumMod val="75000"/>
                    <a:lumOff val="25000"/>
                  </a:schemeClr>
                </a:solidFill>
                <a:latin typeface="Helvetica Neue"/>
                <a:cs typeface="Helvetica Neue"/>
              </a:rPr>
              <a:t> Never miss anything with our impressive multi-calendar application. Day, week and month views are available, of course, but it also manages reminders, invitations and free/busy time. Team calendars are managed in spaces and you can also share your calendars </a:t>
            </a:r>
            <a:r>
              <a:rPr lang="en-US" sz="1400" dirty="0" smtClean="0">
                <a:solidFill>
                  <a:schemeClr val="tx1">
                    <a:lumMod val="75000"/>
                    <a:lumOff val="25000"/>
                  </a:schemeClr>
                </a:solidFill>
                <a:latin typeface="Helvetica Neue"/>
                <a:cs typeface="Helvetica Neue"/>
              </a:rPr>
              <a:t>individually.</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Tasks:</a:t>
            </a:r>
            <a:r>
              <a:rPr lang="en-US" sz="1400" dirty="0">
                <a:solidFill>
                  <a:schemeClr val="tx1">
                    <a:lumMod val="75000"/>
                    <a:lumOff val="25000"/>
                  </a:schemeClr>
                </a:solidFill>
                <a:latin typeface="Helvetica Neue"/>
                <a:cs typeface="Helvetica Neue"/>
              </a:rPr>
              <a:t> Capture work items super easily as tasks. Tasks can be created from anywhere, anytime. They can be scheduled in your calendar and reminders will be sent to you. You can also track other people’s tasks via activity streams.</a:t>
            </a:r>
          </a:p>
        </p:txBody>
      </p:sp>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6935598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4860" y="1168223"/>
            <a:ext cx="2422605" cy="369332"/>
          </a:xfrm>
          <a:prstGeom prst="rect">
            <a:avLst/>
          </a:prstGeom>
          <a:noFill/>
        </p:spPr>
        <p:txBody>
          <a:bodyPr wrap="square" rtlCol="0">
            <a:spAutoFit/>
          </a:bodyPr>
          <a:lstStyle/>
          <a:p>
            <a:r>
              <a:rPr lang="en-US" b="1" dirty="0">
                <a:solidFill>
                  <a:schemeClr val="tx1">
                    <a:lumMod val="75000"/>
                    <a:lumOff val="25000"/>
                  </a:schemeClr>
                </a:solidFill>
                <a:latin typeface="Helvetica Neue"/>
                <a:cs typeface="Helvetica Neue"/>
              </a:rPr>
              <a:t>Extensibility </a:t>
            </a:r>
          </a:p>
        </p:txBody>
      </p:sp>
      <p:sp>
        <p:nvSpPr>
          <p:cNvPr id="8" name="TextBox 7"/>
          <p:cNvSpPr txBox="1"/>
          <p:nvPr/>
        </p:nvSpPr>
        <p:spPr>
          <a:xfrm>
            <a:off x="384860" y="1629888"/>
            <a:ext cx="3870808" cy="3108544"/>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Applications containers:</a:t>
            </a:r>
            <a:r>
              <a:rPr lang="en-US" sz="1400" dirty="0">
                <a:solidFill>
                  <a:schemeClr val="tx1">
                    <a:lumMod val="75000"/>
                    <a:lumOff val="25000"/>
                  </a:schemeClr>
                </a:solidFill>
                <a:latin typeface="Helvetica Neue"/>
                <a:cs typeface="Helvetica Neue"/>
              </a:rPr>
              <a:t> Deploy your own apps besides the built-in ones inside our standardized runtime </a:t>
            </a:r>
            <a:r>
              <a:rPr lang="en-US" sz="1400" dirty="0" err="1">
                <a:solidFill>
                  <a:schemeClr val="tx1">
                    <a:lumMod val="75000"/>
                    <a:lumOff val="25000"/>
                  </a:schemeClr>
                </a:solidFill>
                <a:latin typeface="Helvetica Neue"/>
                <a:cs typeface="Helvetica Neue"/>
              </a:rPr>
              <a:t>portlet</a:t>
            </a:r>
            <a:r>
              <a:rPr lang="en-US" sz="1400" dirty="0">
                <a:solidFill>
                  <a:schemeClr val="tx1">
                    <a:lumMod val="75000"/>
                    <a:lumOff val="25000"/>
                  </a:schemeClr>
                </a:solidFill>
                <a:latin typeface="Helvetica Neue"/>
                <a:cs typeface="Helvetica Neue"/>
              </a:rPr>
              <a:t> and gadget containers</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APIs:</a:t>
            </a:r>
            <a:r>
              <a:rPr lang="en-US" sz="1400" dirty="0">
                <a:solidFill>
                  <a:schemeClr val="tx1">
                    <a:lumMod val="75000"/>
                    <a:lumOff val="25000"/>
                  </a:schemeClr>
                </a:solidFill>
                <a:latin typeface="Helvetica Neue"/>
                <a:cs typeface="Helvetica Neue"/>
              </a:rPr>
              <a:t> Standard APIs such as JCR or CMIS are complemented by a set of APIs to program against your organization model, spaces, activity streams, polls, posts, wikis and more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Web IDE:</a:t>
            </a:r>
            <a:r>
              <a:rPr lang="en-US" sz="1400" dirty="0">
                <a:solidFill>
                  <a:schemeClr val="tx1">
                    <a:lumMod val="75000"/>
                    <a:lumOff val="25000"/>
                  </a:schemeClr>
                </a:solidFill>
                <a:latin typeface="Helvetica Neue"/>
                <a:cs typeface="Helvetica Neue"/>
              </a:rPr>
              <a:t> Develop gadgets and REST services and deploy them in the platform through our powerful development environment.</a:t>
            </a:r>
          </a:p>
        </p:txBody>
      </p:sp>
      <p:pic>
        <p:nvPicPr>
          <p:cNvPr id="4" name="Picture 3"/>
          <p:cNvPicPr>
            <a:picLocks noChangeAspect="1"/>
          </p:cNvPicPr>
          <p:nvPr/>
        </p:nvPicPr>
        <p:blipFill>
          <a:blip r:embed="rId2" cstate="print"/>
          <a:stretch>
            <a:fillRect/>
          </a:stretch>
        </p:blipFill>
        <p:spPr>
          <a:xfrm>
            <a:off x="4597057" y="1289854"/>
            <a:ext cx="4269393" cy="3459209"/>
          </a:xfrm>
          <a:prstGeom prst="rect">
            <a:avLst/>
          </a:prstGeom>
        </p:spPr>
      </p:pic>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15320013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84550" y="1092793"/>
            <a:ext cx="2915688" cy="369332"/>
          </a:xfrm>
          <a:prstGeom prst="rect">
            <a:avLst/>
          </a:prstGeom>
          <a:noFill/>
        </p:spPr>
        <p:txBody>
          <a:bodyPr wrap="square" rtlCol="0">
            <a:spAutoFit/>
          </a:bodyPr>
          <a:lstStyle/>
          <a:p>
            <a:r>
              <a:rPr lang="en-US" b="1" dirty="0">
                <a:solidFill>
                  <a:schemeClr val="tx1">
                    <a:lumMod val="75000"/>
                    <a:lumOff val="25000"/>
                  </a:schemeClr>
                </a:solidFill>
                <a:latin typeface="Helvetica Neue"/>
                <a:cs typeface="Helvetica Neue"/>
              </a:rPr>
              <a:t>Enterprise Portal</a:t>
            </a:r>
          </a:p>
        </p:txBody>
      </p:sp>
      <p:sp>
        <p:nvSpPr>
          <p:cNvPr id="8" name="TextBox 7"/>
          <p:cNvSpPr txBox="1"/>
          <p:nvPr/>
        </p:nvSpPr>
        <p:spPr>
          <a:xfrm>
            <a:off x="5677383" y="1500348"/>
            <a:ext cx="3185175" cy="4185761"/>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Portal Framework:</a:t>
            </a:r>
            <a:r>
              <a:rPr lang="en-US" sz="1400" dirty="0">
                <a:solidFill>
                  <a:schemeClr val="tx1">
                    <a:lumMod val="75000"/>
                    <a:lumOff val="25000"/>
                  </a:schemeClr>
                </a:solidFill>
                <a:latin typeface="Helvetica Neue"/>
                <a:cs typeface="Helvetica Neue"/>
              </a:rPr>
              <a:t> Based on the open source GateIn portal framework,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Platform has all the flexibility of an enterprise portal framework: </a:t>
            </a:r>
            <a:r>
              <a:rPr lang="en-US" sz="1400" dirty="0" err="1">
                <a:solidFill>
                  <a:schemeClr val="tx1">
                    <a:lumMod val="75000"/>
                    <a:lumOff val="25000"/>
                  </a:schemeClr>
                </a:solidFill>
                <a:latin typeface="Helvetica Neue"/>
                <a:cs typeface="Helvetica Neue"/>
              </a:rPr>
              <a:t>portlets</a:t>
            </a:r>
            <a:r>
              <a:rPr lang="en-US" sz="1400" dirty="0">
                <a:solidFill>
                  <a:schemeClr val="tx1">
                    <a:lumMod val="75000"/>
                    <a:lumOff val="25000"/>
                  </a:schemeClr>
                </a:solidFill>
                <a:latin typeface="Helvetica Neue"/>
                <a:cs typeface="Helvetica Neue"/>
              </a:rPr>
              <a:t> (JSR 286, WSRP), gadgets (</a:t>
            </a:r>
            <a:r>
              <a:rPr lang="en-US" sz="1400" dirty="0" err="1">
                <a:solidFill>
                  <a:schemeClr val="tx1">
                    <a:lumMod val="75000"/>
                    <a:lumOff val="25000"/>
                  </a:schemeClr>
                </a:solidFill>
                <a:latin typeface="Helvetica Neue"/>
                <a:cs typeface="Helvetica Neue"/>
              </a:rPr>
              <a:t>OpenSocial</a:t>
            </a:r>
            <a:r>
              <a:rPr lang="en-US" sz="1400" dirty="0">
                <a:solidFill>
                  <a:schemeClr val="tx1">
                    <a:lumMod val="75000"/>
                    <a:lumOff val="25000"/>
                  </a:schemeClr>
                </a:solidFill>
                <a:latin typeface="Helvetica Neue"/>
                <a:cs typeface="Helvetica Neue"/>
              </a:rPr>
              <a:t>) and content can be aggregated in a secured and customizable way</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UI Composer:</a:t>
            </a:r>
            <a:r>
              <a:rPr lang="en-US" sz="1400" dirty="0">
                <a:solidFill>
                  <a:schemeClr val="tx1">
                    <a:lumMod val="75000"/>
                    <a:lumOff val="25000"/>
                  </a:schemeClr>
                </a:solidFill>
                <a:latin typeface="Helvetica Neue"/>
                <a:cs typeface="Helvetica Neue"/>
              </a:rPr>
              <a:t> A powerful graphical user interface composer that requires no technical skills allows to compose portal pages by picking up a layout and pulling in apps and content</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UXP:</a:t>
            </a:r>
            <a:r>
              <a:rPr lang="en-US" sz="1400" dirty="0">
                <a:solidFill>
                  <a:schemeClr val="tx1">
                    <a:lumMod val="75000"/>
                    <a:lumOff val="25000"/>
                  </a:schemeClr>
                </a:solidFill>
                <a:latin typeface="Helvetica Neue"/>
                <a:cs typeface="Helvetica Neue"/>
              </a:rPr>
              <a:t>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Platform is featured in </a:t>
            </a:r>
            <a:r>
              <a:rPr lang="en-US" sz="1400" b="1" dirty="0">
                <a:solidFill>
                  <a:srgbClr val="404040"/>
                </a:solidFill>
                <a:latin typeface="Helvetica Neue"/>
                <a:cs typeface="Helvetica Neue"/>
              </a:rPr>
              <a:t>Gartner's Magic Quadrant </a:t>
            </a:r>
            <a:r>
              <a:rPr lang="en-US" sz="1400" dirty="0">
                <a:solidFill>
                  <a:srgbClr val="404040"/>
                </a:solidFill>
                <a:latin typeface="Helvetica Neue"/>
                <a:cs typeface="Helvetica Neue"/>
              </a:rPr>
              <a:t>for Horizontal Portal Products 2012 as a User eXperience Platform.</a:t>
            </a:r>
          </a:p>
        </p:txBody>
      </p:sp>
      <p:pic>
        <p:nvPicPr>
          <p:cNvPr id="3" name="Picture 2"/>
          <p:cNvPicPr>
            <a:picLocks noChangeAspect="1"/>
          </p:cNvPicPr>
          <p:nvPr/>
        </p:nvPicPr>
        <p:blipFill>
          <a:blip r:embed="rId2" cstate="print"/>
          <a:stretch>
            <a:fillRect/>
          </a:stretch>
        </p:blipFill>
        <p:spPr>
          <a:xfrm>
            <a:off x="268468" y="1468980"/>
            <a:ext cx="5038909" cy="3468686"/>
          </a:xfrm>
          <a:prstGeom prst="rect">
            <a:avLst/>
          </a:prstGeom>
        </p:spPr>
      </p:pic>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5720504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4406" y="1109766"/>
            <a:ext cx="3455701" cy="369332"/>
          </a:xfrm>
          <a:prstGeom prst="rect">
            <a:avLst/>
          </a:prstGeom>
          <a:noFill/>
        </p:spPr>
        <p:txBody>
          <a:bodyPr wrap="square" rtlCol="0">
            <a:spAutoFit/>
          </a:bodyPr>
          <a:lstStyle/>
          <a:p>
            <a:r>
              <a:rPr lang="fr-FR" b="1" dirty="0">
                <a:solidFill>
                  <a:schemeClr val="tx1">
                    <a:lumMod val="75000"/>
                    <a:lumOff val="25000"/>
                  </a:schemeClr>
                </a:solidFill>
                <a:latin typeface="Helvetica Neue"/>
                <a:cs typeface="Helvetica Neue"/>
              </a:rPr>
              <a:t>Enterprise </a:t>
            </a:r>
            <a:r>
              <a:rPr lang="fr-FR" b="1" dirty="0" err="1">
                <a:solidFill>
                  <a:schemeClr val="tx1">
                    <a:lumMod val="75000"/>
                    <a:lumOff val="25000"/>
                  </a:schemeClr>
                </a:solidFill>
                <a:latin typeface="Helvetica Neue"/>
                <a:cs typeface="Helvetica Neue"/>
              </a:rPr>
              <a:t>Integration</a:t>
            </a:r>
            <a:r>
              <a:rPr lang="fr-FR" b="1" dirty="0">
                <a:solidFill>
                  <a:schemeClr val="tx1">
                    <a:lumMod val="75000"/>
                    <a:lumOff val="25000"/>
                  </a:schemeClr>
                </a:solidFill>
                <a:latin typeface="Helvetica Neue"/>
                <a:cs typeface="Helvetica Neue"/>
              </a:rPr>
              <a:t> </a:t>
            </a:r>
            <a:endParaRPr lang="en-US" b="1" dirty="0">
              <a:solidFill>
                <a:schemeClr val="tx1">
                  <a:lumMod val="75000"/>
                  <a:lumOff val="25000"/>
                </a:schemeClr>
              </a:solidFill>
              <a:latin typeface="Helvetica Neue"/>
              <a:cs typeface="Helvetica Neue"/>
            </a:endParaRPr>
          </a:p>
        </p:txBody>
      </p:sp>
      <p:sp>
        <p:nvSpPr>
          <p:cNvPr id="8" name="TextBox 7"/>
          <p:cNvSpPr txBox="1"/>
          <p:nvPr/>
        </p:nvSpPr>
        <p:spPr>
          <a:xfrm>
            <a:off x="384860" y="1509876"/>
            <a:ext cx="3870808" cy="4401204"/>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Enterprise directory:</a:t>
            </a:r>
            <a:r>
              <a:rPr lang="en-US" sz="1400" dirty="0">
                <a:solidFill>
                  <a:schemeClr val="tx1">
                    <a:lumMod val="75000"/>
                    <a:lumOff val="25000"/>
                  </a:schemeClr>
                </a:solidFill>
                <a:latin typeface="Helvetica Neue"/>
                <a:cs typeface="Helvetica Neue"/>
              </a:rPr>
              <a:t> If you already manage user accounts in an enterprise directory such as Active Directory or Open LDAP,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Platform can integrate with it for authentication or user profile attributes. Advanced capabilities even let you use groups in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or leverage several directories at the same time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Single Sign On:</a:t>
            </a:r>
            <a:r>
              <a:rPr lang="en-US" sz="1400" dirty="0">
                <a:solidFill>
                  <a:schemeClr val="tx1">
                    <a:lumMod val="75000"/>
                    <a:lumOff val="25000"/>
                  </a:schemeClr>
                </a:solidFill>
                <a:latin typeface="Helvetica Neue"/>
                <a:cs typeface="Helvetica Neue"/>
              </a:rPr>
              <a:t>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Platform works with your single sign-on system thank to its support of solutions like CAS, JOSSO and </a:t>
            </a:r>
            <a:r>
              <a:rPr lang="en-US" sz="1400" dirty="0" err="1">
                <a:solidFill>
                  <a:schemeClr val="tx1">
                    <a:lumMod val="75000"/>
                    <a:lumOff val="25000"/>
                  </a:schemeClr>
                </a:solidFill>
                <a:latin typeface="Helvetica Neue"/>
                <a:cs typeface="Helvetica Neue"/>
              </a:rPr>
              <a:t>OpenSSO</a:t>
            </a:r>
            <a:r>
              <a:rPr lang="en-US" sz="1400" dirty="0">
                <a:solidFill>
                  <a:schemeClr val="tx1">
                    <a:lumMod val="75000"/>
                    <a:lumOff val="25000"/>
                  </a:schemeClr>
                </a:solidFill>
                <a:latin typeface="Helvetica Neue"/>
                <a:cs typeface="Helvetica Neue"/>
              </a:rPr>
              <a:t>, and its support of standards like SAML</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Standards:</a:t>
            </a:r>
            <a:r>
              <a:rPr lang="en-US" sz="1400" dirty="0">
                <a:solidFill>
                  <a:schemeClr val="tx1">
                    <a:lumMod val="75000"/>
                    <a:lumOff val="25000"/>
                  </a:schemeClr>
                </a:solidFill>
                <a:latin typeface="Helvetica Neue"/>
                <a:cs typeface="Helvetica Neue"/>
              </a:rPr>
              <a:t>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Platform is built using enterprise-standard tools such as Java EE, WEBDAV, </a:t>
            </a:r>
            <a:r>
              <a:rPr lang="en-US" sz="1400" dirty="0" err="1">
                <a:solidFill>
                  <a:schemeClr val="tx1">
                    <a:lumMod val="75000"/>
                    <a:lumOff val="25000"/>
                  </a:schemeClr>
                </a:solidFill>
                <a:latin typeface="Helvetica Neue"/>
                <a:cs typeface="Helvetica Neue"/>
              </a:rPr>
              <a:t>CalDAV</a:t>
            </a:r>
            <a:r>
              <a:rPr lang="en-US" sz="1400" dirty="0">
                <a:solidFill>
                  <a:schemeClr val="tx1">
                    <a:lumMod val="75000"/>
                    <a:lumOff val="25000"/>
                  </a:schemeClr>
                </a:solidFill>
                <a:latin typeface="Helvetica Neue"/>
                <a:cs typeface="Helvetica Neue"/>
              </a:rPr>
              <a:t>, JCR and CMIS to maximize its interoperability within the applications already available within the information system.</a:t>
            </a:r>
          </a:p>
        </p:txBody>
      </p:sp>
      <p:pic>
        <p:nvPicPr>
          <p:cNvPr id="3" name="Picture 2"/>
          <p:cNvPicPr>
            <a:picLocks noChangeAspect="1"/>
          </p:cNvPicPr>
          <p:nvPr/>
        </p:nvPicPr>
        <p:blipFill>
          <a:blip r:embed="rId2" cstate="print"/>
          <a:stretch>
            <a:fillRect/>
          </a:stretch>
        </p:blipFill>
        <p:spPr>
          <a:xfrm>
            <a:off x="4486526" y="1409510"/>
            <a:ext cx="4463340" cy="3012755"/>
          </a:xfrm>
          <a:prstGeom prst="rect">
            <a:avLst/>
          </a:prstGeom>
        </p:spPr>
      </p:pic>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20195403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84551" y="1309795"/>
            <a:ext cx="2675682" cy="369332"/>
          </a:xfrm>
          <a:prstGeom prst="rect">
            <a:avLst/>
          </a:prstGeom>
          <a:noFill/>
        </p:spPr>
        <p:txBody>
          <a:bodyPr wrap="square" rtlCol="0">
            <a:spAutoFit/>
          </a:bodyPr>
          <a:lstStyle/>
          <a:p>
            <a:r>
              <a:rPr lang="en-US" b="1" dirty="0">
                <a:solidFill>
                  <a:schemeClr val="tx1">
                    <a:lumMod val="75000"/>
                    <a:lumOff val="25000"/>
                  </a:schemeClr>
                </a:solidFill>
                <a:latin typeface="Helvetica Neue"/>
                <a:cs typeface="Helvetica Neue"/>
              </a:rPr>
              <a:t>Enterprise Portal</a:t>
            </a:r>
          </a:p>
        </p:txBody>
      </p:sp>
      <p:sp>
        <p:nvSpPr>
          <p:cNvPr id="8" name="TextBox 7"/>
          <p:cNvSpPr txBox="1"/>
          <p:nvPr/>
        </p:nvSpPr>
        <p:spPr>
          <a:xfrm>
            <a:off x="5677383" y="1701083"/>
            <a:ext cx="3185175" cy="3754874"/>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Multi-tenancy:</a:t>
            </a:r>
            <a:r>
              <a:rPr lang="en-US" sz="1400" dirty="0">
                <a:solidFill>
                  <a:schemeClr val="tx1">
                    <a:lumMod val="75000"/>
                    <a:lumOff val="25000"/>
                  </a:schemeClr>
                </a:solidFill>
                <a:latin typeface="Helvetica Neue"/>
                <a:cs typeface="Helvetica Neue"/>
              </a:rPr>
              <a:t> Unique multi-tenancy support allows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Platform to host several tenants in the same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instance. Tenants coexist in the same JVM but are strictly isolated. Each tenant’s data is in its own database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Elasticity:</a:t>
            </a:r>
            <a:r>
              <a:rPr lang="en-US" sz="1400" dirty="0">
                <a:solidFill>
                  <a:schemeClr val="tx1">
                    <a:lumMod val="75000"/>
                    <a:lumOff val="25000"/>
                  </a:schemeClr>
                </a:solidFill>
                <a:latin typeface="Helvetica Neue"/>
                <a:cs typeface="Helvetica Neue"/>
              </a:rPr>
              <a:t>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cloud infrastructure management lets you install </a:t>
            </a:r>
            <a:r>
              <a:rPr lang="en-US" sz="1400" dirty="0" err="1">
                <a:solidFill>
                  <a:schemeClr val="tx1">
                    <a:lumMod val="75000"/>
                    <a:lumOff val="25000"/>
                  </a:schemeClr>
                </a:solidFill>
                <a:latin typeface="Helvetica Neue"/>
                <a:cs typeface="Helvetica Neue"/>
              </a:rPr>
              <a:t>eXo</a:t>
            </a:r>
            <a:r>
              <a:rPr lang="en-US" sz="1400" dirty="0">
                <a:solidFill>
                  <a:schemeClr val="tx1">
                    <a:lumMod val="75000"/>
                    <a:lumOff val="25000"/>
                  </a:schemeClr>
                </a:solidFill>
                <a:latin typeface="Helvetica Neue"/>
                <a:cs typeface="Helvetica Neue"/>
              </a:rPr>
              <a:t> in an </a:t>
            </a:r>
            <a:r>
              <a:rPr lang="en-US" sz="1400" dirty="0" err="1">
                <a:solidFill>
                  <a:schemeClr val="tx1">
                    <a:lumMod val="75000"/>
                    <a:lumOff val="25000"/>
                  </a:schemeClr>
                </a:solidFill>
                <a:latin typeface="Helvetica Neue"/>
                <a:cs typeface="Helvetica Neue"/>
              </a:rPr>
              <a:t>IaaS</a:t>
            </a:r>
            <a:r>
              <a:rPr lang="en-US" sz="1400" dirty="0">
                <a:solidFill>
                  <a:schemeClr val="tx1">
                    <a:lumMod val="75000"/>
                    <a:lumOff val="25000"/>
                  </a:schemeClr>
                </a:solidFill>
                <a:latin typeface="Helvetica Neue"/>
                <a:cs typeface="Helvetica Neue"/>
              </a:rPr>
              <a:t> such as Amazon or </a:t>
            </a:r>
            <a:r>
              <a:rPr lang="en-US" sz="1400" dirty="0" err="1">
                <a:solidFill>
                  <a:schemeClr val="tx1">
                    <a:lumMod val="75000"/>
                    <a:lumOff val="25000"/>
                  </a:schemeClr>
                </a:solidFill>
                <a:latin typeface="Helvetica Neue"/>
                <a:cs typeface="Helvetica Neue"/>
              </a:rPr>
              <a:t>Openstack</a:t>
            </a:r>
            <a:r>
              <a:rPr lang="en-US" sz="1400" dirty="0">
                <a:solidFill>
                  <a:schemeClr val="tx1">
                    <a:lumMod val="75000"/>
                    <a:lumOff val="25000"/>
                  </a:schemeClr>
                </a:solidFill>
                <a:latin typeface="Helvetica Neue"/>
                <a:cs typeface="Helvetica Neue"/>
              </a:rPr>
              <a:t>. The cloud controller constantly monitors the load on your infrastructure and automatically adjusts the number of servers so that you can continue to deliver an optimal service in a cost-effective manner.</a:t>
            </a:r>
          </a:p>
        </p:txBody>
      </p:sp>
      <p:pic>
        <p:nvPicPr>
          <p:cNvPr id="4" name="Picture 3"/>
          <p:cNvPicPr>
            <a:picLocks noChangeAspect="1"/>
          </p:cNvPicPr>
          <p:nvPr/>
        </p:nvPicPr>
        <p:blipFill>
          <a:blip r:embed="rId2" cstate="print"/>
          <a:stretch>
            <a:fillRect/>
          </a:stretch>
        </p:blipFill>
        <p:spPr>
          <a:xfrm>
            <a:off x="384860" y="1581786"/>
            <a:ext cx="5036202" cy="3824073"/>
          </a:xfrm>
          <a:prstGeom prst="rect">
            <a:avLst/>
          </a:prstGeom>
        </p:spPr>
      </p:pic>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36523935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202238" y="1692275"/>
            <a:ext cx="3509962" cy="341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Lst>
            </a:pPr>
            <a:r>
              <a:rPr lang="en-US" sz="1300" dirty="0">
                <a:solidFill>
                  <a:srgbClr val="404040"/>
                </a:solidFill>
                <a:latin typeface="Helvetica Neue" charset="0"/>
              </a:rPr>
              <a:t>Connect and collaborate on the go.</a:t>
            </a:r>
          </a:p>
          <a:p>
            <a:pPr hangingPunct="1">
              <a:lnSpc>
                <a:spcPct val="100000"/>
              </a:lnSpc>
              <a:tabLst>
                <a:tab pos="723900" algn="l"/>
                <a:tab pos="1447800" algn="l"/>
                <a:tab pos="2171700" algn="l"/>
                <a:tab pos="2895600" algn="l"/>
              </a:tabLst>
            </a:pPr>
            <a:r>
              <a:rPr lang="en-US" sz="1300" dirty="0">
                <a:solidFill>
                  <a:srgbClr val="404040"/>
                </a:solidFill>
                <a:latin typeface="Helvetica Neue" charset="0"/>
              </a:rPr>
              <a:t>Native iPhone, </a:t>
            </a:r>
            <a:r>
              <a:rPr lang="en-US" sz="1300" dirty="0" err="1">
                <a:solidFill>
                  <a:srgbClr val="404040"/>
                </a:solidFill>
                <a:latin typeface="Helvetica Neue" charset="0"/>
              </a:rPr>
              <a:t>iPad</a:t>
            </a:r>
            <a:r>
              <a:rPr lang="en-US" sz="1300" dirty="0">
                <a:solidFill>
                  <a:srgbClr val="404040"/>
                </a:solidFill>
                <a:latin typeface="Helvetica Neue" charset="0"/>
              </a:rPr>
              <a:t>, and Android apps integrate easily and securely with your </a:t>
            </a:r>
            <a:r>
              <a:rPr lang="en-US" sz="1300" dirty="0" err="1">
                <a:solidFill>
                  <a:srgbClr val="404040"/>
                </a:solidFill>
                <a:latin typeface="Helvetica Neue" charset="0"/>
              </a:rPr>
              <a:t>eXo</a:t>
            </a:r>
            <a:r>
              <a:rPr lang="en-US" sz="1300" dirty="0">
                <a:solidFill>
                  <a:srgbClr val="404040"/>
                </a:solidFill>
                <a:latin typeface="Helvetica Neue" charset="0"/>
              </a:rPr>
              <a:t> instance.</a:t>
            </a:r>
          </a:p>
          <a:p>
            <a:pPr hangingPunct="1">
              <a:lnSpc>
                <a:spcPct val="100000"/>
              </a:lnSpc>
              <a:tabLst>
                <a:tab pos="723900" algn="l"/>
                <a:tab pos="1447800" algn="l"/>
                <a:tab pos="2171700" algn="l"/>
                <a:tab pos="2895600" algn="l"/>
              </a:tabLst>
            </a:pPr>
            <a:endParaRPr lang="en-US" sz="1300" dirty="0">
              <a:solidFill>
                <a:srgbClr val="404040"/>
              </a:solidFill>
              <a:latin typeface="Helvetica Neue" charset="0"/>
            </a:endParaRPr>
          </a:p>
          <a:p>
            <a:pPr hangingPunct="1">
              <a:lnSpc>
                <a:spcPct val="100000"/>
              </a:lnSpc>
              <a:tabLst>
                <a:tab pos="723900" algn="l"/>
                <a:tab pos="1447800" algn="l"/>
                <a:tab pos="2171700" algn="l"/>
                <a:tab pos="2895600" algn="l"/>
              </a:tabLst>
            </a:pPr>
            <a:r>
              <a:rPr lang="en-US" sz="1300" dirty="0">
                <a:solidFill>
                  <a:srgbClr val="404040"/>
                </a:solidFill>
                <a:latin typeface="Helvetica Neue" charset="0"/>
              </a:rPr>
              <a:t>Follow the latest updates from your colleagues and groups, interact with your personal dashboards, browse and edit your files, and more – at any time, from anywhere. </a:t>
            </a:r>
          </a:p>
        </p:txBody>
      </p:sp>
      <p:sp>
        <p:nvSpPr>
          <p:cNvPr id="9220" name="Rectangle 4"/>
          <p:cNvSpPr>
            <a:spLocks noChangeArrowheads="1"/>
          </p:cNvSpPr>
          <p:nvPr/>
        </p:nvSpPr>
        <p:spPr bwMode="auto">
          <a:xfrm>
            <a:off x="487363" y="1590675"/>
            <a:ext cx="4541837" cy="3621088"/>
          </a:xfrm>
          <a:prstGeom prst="rect">
            <a:avLst/>
          </a:prstGeom>
          <a:blipFill dpi="0" rotWithShape="0">
            <a:blip r:embed="rId3" cstate="print"/>
            <a:srcRect/>
            <a:stretch>
              <a:fillRect/>
            </a:stretch>
          </a:bli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76" rIns="90000" bIns="45000" anchor="ctr" anchorCtr="1"/>
          <a:lstStyle/>
          <a:p>
            <a:pPr algn="ctr">
              <a:tabLst>
                <a:tab pos="723900" algn="l"/>
                <a:tab pos="1447800" algn="l"/>
                <a:tab pos="2171700" algn="l"/>
                <a:tab pos="2895600" algn="l"/>
                <a:tab pos="3619500" algn="l"/>
                <a:tab pos="4343400" algn="l"/>
              </a:tabLst>
            </a:pPr>
            <a:r>
              <a:rPr lang="en-US">
                <a:solidFill>
                  <a:srgbClr val="000000"/>
                </a:solidFill>
              </a:rPr>
              <a:t>v</a:t>
            </a:r>
          </a:p>
        </p:txBody>
      </p:sp>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3838" y="3979863"/>
            <a:ext cx="2906712" cy="496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6"/>
          <p:cNvPicPr>
            <a:picLocks noChangeAspect="1"/>
          </p:cNvPicPr>
          <p:nvPr/>
        </p:nvPicPr>
        <p:blipFill>
          <a:blip r:embed="rId5" cstate="print"/>
          <a:stretch>
            <a:fillRect/>
          </a:stretch>
        </p:blipFill>
        <p:spPr>
          <a:xfrm>
            <a:off x="6404" y="423885"/>
            <a:ext cx="9144000" cy="383843"/>
          </a:xfrm>
          <a:prstGeom prst="rect">
            <a:avLst/>
          </a:prstGeom>
        </p:spPr>
      </p:pic>
      <p:sp>
        <p:nvSpPr>
          <p:cNvPr id="8" name="TextBox 7"/>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Mobile</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28325722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369469014"/>
              </p:ext>
            </p:extLst>
          </p:nvPr>
        </p:nvGraphicFramePr>
        <p:xfrm>
          <a:off x="462450" y="966145"/>
          <a:ext cx="8305359" cy="5339741"/>
        </p:xfrm>
        <a:graphic>
          <a:graphicData uri="http://schemas.openxmlformats.org/drawingml/2006/table">
            <a:tbl>
              <a:tblPr firstRow="1" bandRow="1">
                <a:tableStyleId>{E8034E78-7F5D-4C2E-B375-FC64B27BC917}</a:tableStyleId>
              </a:tblPr>
              <a:tblGrid>
                <a:gridCol w="2768453"/>
                <a:gridCol w="2768453"/>
                <a:gridCol w="2768453"/>
              </a:tblGrid>
              <a:tr h="473557">
                <a:tc>
                  <a:txBody>
                    <a:bodyPr/>
                    <a:lstStyle/>
                    <a:p>
                      <a:endParaRPr lang="en-US" dirty="0"/>
                    </a:p>
                  </a:txBody>
                  <a:tcPr>
                    <a:solidFill>
                      <a:srgbClr val="364E9C"/>
                    </a:solidFill>
                  </a:tcPr>
                </a:tc>
                <a:tc>
                  <a:txBody>
                    <a:bodyPr/>
                    <a:lstStyle/>
                    <a:p>
                      <a:endParaRPr lang="en-US" dirty="0"/>
                    </a:p>
                  </a:txBody>
                  <a:tcPr>
                    <a:solidFill>
                      <a:srgbClr val="364E9C"/>
                    </a:solidFill>
                  </a:tcPr>
                </a:tc>
                <a:tc>
                  <a:txBody>
                    <a:bodyPr/>
                    <a:lstStyle/>
                    <a:p>
                      <a:endParaRPr lang="en-US" dirty="0"/>
                    </a:p>
                  </a:txBody>
                  <a:tcPr>
                    <a:solidFill>
                      <a:srgbClr val="364E9C"/>
                    </a:solidFill>
                  </a:tcPr>
                </a:tc>
              </a:tr>
              <a:tr h="1216546">
                <a:tc>
                  <a:txBody>
                    <a:bodyPr/>
                    <a:lstStyle/>
                    <a:p>
                      <a:endParaRPr lang="en-US" dirty="0"/>
                    </a:p>
                  </a:txBody>
                  <a:tcPr/>
                </a:tc>
                <a:tc>
                  <a:txBody>
                    <a:bodyPr/>
                    <a:lstStyle/>
                    <a:p>
                      <a:endParaRPr lang="en-US" dirty="0"/>
                    </a:p>
                  </a:txBody>
                  <a:tcPr/>
                </a:tc>
                <a:tc>
                  <a:txBody>
                    <a:bodyPr/>
                    <a:lstStyle/>
                    <a:p>
                      <a:endParaRPr lang="en-US" dirty="0"/>
                    </a:p>
                  </a:txBody>
                  <a:tcPr/>
                </a:tc>
              </a:tr>
              <a:tr h="1216546">
                <a:tc>
                  <a:txBody>
                    <a:bodyPr/>
                    <a:lstStyle/>
                    <a:p>
                      <a:endParaRPr lang="en-US"/>
                    </a:p>
                  </a:txBody>
                  <a:tcPr/>
                </a:tc>
                <a:tc>
                  <a:txBody>
                    <a:bodyPr/>
                    <a:lstStyle/>
                    <a:p>
                      <a:endParaRPr lang="en-US" dirty="0"/>
                    </a:p>
                  </a:txBody>
                  <a:tcPr/>
                </a:tc>
                <a:tc>
                  <a:txBody>
                    <a:bodyPr/>
                    <a:lstStyle/>
                    <a:p>
                      <a:endParaRPr lang="en-US"/>
                    </a:p>
                  </a:txBody>
                  <a:tcPr/>
                </a:tc>
              </a:tr>
              <a:tr h="1216546">
                <a:tc>
                  <a:txBody>
                    <a:bodyPr/>
                    <a:lstStyle/>
                    <a:p>
                      <a:endParaRPr lang="en-US"/>
                    </a:p>
                  </a:txBody>
                  <a:tcPr/>
                </a:tc>
                <a:tc>
                  <a:txBody>
                    <a:bodyPr/>
                    <a:lstStyle/>
                    <a:p>
                      <a:endParaRPr lang="en-US"/>
                    </a:p>
                  </a:txBody>
                  <a:tcPr/>
                </a:tc>
                <a:tc>
                  <a:txBody>
                    <a:bodyPr/>
                    <a:lstStyle/>
                    <a:p>
                      <a:endParaRPr lang="en-US"/>
                    </a:p>
                  </a:txBody>
                  <a:tcPr/>
                </a:tc>
              </a:tr>
              <a:tr h="1216546">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6" name="Rectangle 1"/>
          <p:cNvSpPr>
            <a:spLocks noChangeArrowheads="1"/>
          </p:cNvSpPr>
          <p:nvPr/>
        </p:nvSpPr>
        <p:spPr bwMode="auto">
          <a:xfrm>
            <a:off x="630606" y="978156"/>
            <a:ext cx="3065854"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spAutoFit/>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2000" dirty="0">
                <a:solidFill>
                  <a:schemeClr val="bg1"/>
                </a:solidFill>
                <a:latin typeface="Helvetica Neue"/>
                <a:cs typeface="Helvetica Neue"/>
              </a:rPr>
              <a:t>Express </a:t>
            </a:r>
            <a:r>
              <a:rPr lang="de-DE" sz="2000" dirty="0" smtClean="0">
                <a:solidFill>
                  <a:schemeClr val="bg1"/>
                </a:solidFill>
                <a:latin typeface="Helvetica Neue"/>
                <a:cs typeface="Helvetica Neue"/>
              </a:rPr>
              <a:t>Edition</a:t>
            </a:r>
            <a:endParaRPr lang="en-US" sz="2000" dirty="0">
              <a:solidFill>
                <a:schemeClr val="bg1"/>
              </a:solidFill>
              <a:latin typeface="Helvetica Neue"/>
              <a:cs typeface="Helvetica Neue"/>
            </a:endParaRPr>
          </a:p>
        </p:txBody>
      </p:sp>
      <p:sp>
        <p:nvSpPr>
          <p:cNvPr id="16" name="TextBox 15"/>
          <p:cNvSpPr txBox="1"/>
          <p:nvPr/>
        </p:nvSpPr>
        <p:spPr>
          <a:xfrm>
            <a:off x="720336" y="2780935"/>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50 Users Plan</a:t>
            </a:r>
          </a:p>
        </p:txBody>
      </p:sp>
      <p:sp>
        <p:nvSpPr>
          <p:cNvPr id="17" name="TextBox 16"/>
          <p:cNvSpPr txBox="1"/>
          <p:nvPr/>
        </p:nvSpPr>
        <p:spPr>
          <a:xfrm>
            <a:off x="720336" y="3119990"/>
            <a:ext cx="3127774" cy="646331"/>
          </a:xfrm>
          <a:prstGeom prst="rect">
            <a:avLst/>
          </a:prstGeom>
          <a:noFill/>
        </p:spPr>
        <p:txBody>
          <a:bodyPr wrap="square" rtlCol="0">
            <a:spAutoFit/>
          </a:bodyPr>
          <a:lstStyle/>
          <a:p>
            <a:r>
              <a:rPr lang="en-US" sz="1200" dirty="0">
                <a:solidFill>
                  <a:schemeClr val="tx1">
                    <a:lumMod val="75000"/>
                    <a:lumOff val="25000"/>
                  </a:schemeClr>
                </a:solidFill>
                <a:latin typeface="Helvetica Neue"/>
                <a:cs typeface="Helvetica Neue"/>
              </a:rPr>
              <a:t>An Annual Subscription of $2200</a:t>
            </a:r>
          </a:p>
          <a:p>
            <a:r>
              <a:rPr lang="en-US" sz="1200" dirty="0">
                <a:solidFill>
                  <a:schemeClr val="tx1">
                    <a:lumMod val="75000"/>
                    <a:lumOff val="25000"/>
                  </a:schemeClr>
                </a:solidFill>
                <a:latin typeface="Helvetica Neue"/>
                <a:cs typeface="Helvetica Neue"/>
              </a:rPr>
              <a:t>Ready to use Social Intranet Solution</a:t>
            </a:r>
          </a:p>
          <a:p>
            <a:r>
              <a:rPr lang="en-US" sz="1200" dirty="0">
                <a:solidFill>
                  <a:schemeClr val="tx1">
                    <a:lumMod val="75000"/>
                    <a:lumOff val="25000"/>
                  </a:schemeClr>
                </a:solidFill>
                <a:latin typeface="Helvetica Neue"/>
                <a:cs typeface="Helvetica Neue"/>
              </a:rPr>
              <a:t>Website Templates to build your own</a:t>
            </a:r>
          </a:p>
        </p:txBody>
      </p:sp>
      <p:sp>
        <p:nvSpPr>
          <p:cNvPr id="20" name="TextBox 19"/>
          <p:cNvSpPr txBox="1"/>
          <p:nvPr/>
        </p:nvSpPr>
        <p:spPr>
          <a:xfrm>
            <a:off x="4217756" y="2780935"/>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Plan Features</a:t>
            </a:r>
          </a:p>
        </p:txBody>
      </p:sp>
      <p:sp>
        <p:nvSpPr>
          <p:cNvPr id="21" name="TextBox 20"/>
          <p:cNvSpPr txBox="1"/>
          <p:nvPr/>
        </p:nvSpPr>
        <p:spPr>
          <a:xfrm>
            <a:off x="4217754" y="3129467"/>
            <a:ext cx="2530653" cy="461665"/>
          </a:xfrm>
          <a:prstGeom prst="rect">
            <a:avLst/>
          </a:prstGeom>
          <a:noFill/>
        </p:spPr>
        <p:txBody>
          <a:bodyPr wrap="square" rtlCol="0">
            <a:spAutoFit/>
          </a:bodyPr>
          <a:lstStyle/>
          <a:p>
            <a:r>
              <a:rPr lang="en-US" sz="1200" dirty="0">
                <a:solidFill>
                  <a:srgbClr val="364E9C"/>
                </a:solidFill>
                <a:latin typeface="Helvetica Neue"/>
                <a:cs typeface="Helvetica Neue"/>
              </a:rPr>
              <a:t>✓</a:t>
            </a:r>
            <a:r>
              <a:rPr lang="en-US" sz="1200" dirty="0" smtClean="0">
                <a:solidFill>
                  <a:srgbClr val="404040"/>
                </a:solidFill>
                <a:latin typeface="Helvetica Neue"/>
                <a:cs typeface="Helvetica Neue"/>
              </a:rPr>
              <a:t>Certified </a:t>
            </a:r>
            <a:r>
              <a:rPr lang="en-US" sz="1200" dirty="0">
                <a:solidFill>
                  <a:srgbClr val="404040"/>
                </a:solidFill>
                <a:latin typeface="Helvetica Neue"/>
                <a:cs typeface="Helvetica Neue"/>
              </a:rPr>
              <a:t>Production-ready</a:t>
            </a:r>
          </a:p>
          <a:p>
            <a:r>
              <a:rPr lang="en-US" sz="1200" dirty="0">
                <a:solidFill>
                  <a:srgbClr val="364E9C"/>
                </a:solidFill>
                <a:latin typeface="Helvetica Neue"/>
                <a:cs typeface="Helvetica Neue"/>
              </a:rPr>
              <a:t>✓</a:t>
            </a:r>
            <a:r>
              <a:rPr lang="en-US" sz="1200" dirty="0" err="1" smtClean="0">
                <a:solidFill>
                  <a:srgbClr val="404040"/>
                </a:solidFill>
                <a:latin typeface="Helvetica Neue"/>
                <a:cs typeface="Helvetica Neue"/>
              </a:rPr>
              <a:t>Bugfix</a:t>
            </a:r>
            <a:r>
              <a:rPr lang="en-US" sz="1200" dirty="0" smtClean="0">
                <a:solidFill>
                  <a:srgbClr val="404040"/>
                </a:solidFill>
                <a:latin typeface="Helvetica Neue"/>
                <a:cs typeface="Helvetica Neue"/>
              </a:rPr>
              <a:t> </a:t>
            </a:r>
            <a:r>
              <a:rPr lang="en-US" sz="1200" dirty="0">
                <a:solidFill>
                  <a:srgbClr val="404040"/>
                </a:solidFill>
                <a:latin typeface="Helvetica Neue"/>
                <a:cs typeface="Helvetica Neue"/>
              </a:rPr>
              <a:t>releases</a:t>
            </a:r>
          </a:p>
        </p:txBody>
      </p:sp>
      <p:sp>
        <p:nvSpPr>
          <p:cNvPr id="22" name="Oval 21"/>
          <p:cNvSpPr/>
          <p:nvPr/>
        </p:nvSpPr>
        <p:spPr>
          <a:xfrm>
            <a:off x="7447719" y="2748967"/>
            <a:ext cx="1022992" cy="1022992"/>
          </a:xfrm>
          <a:prstGeom prst="ellipse">
            <a:avLst/>
          </a:prstGeom>
          <a:solidFill>
            <a:srgbClr val="364E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23" name="TextBox 22"/>
          <p:cNvSpPr txBox="1"/>
          <p:nvPr/>
        </p:nvSpPr>
        <p:spPr>
          <a:xfrm>
            <a:off x="7440311" y="2887939"/>
            <a:ext cx="372368" cy="461665"/>
          </a:xfrm>
          <a:prstGeom prst="rect">
            <a:avLst/>
          </a:prstGeom>
          <a:noFill/>
        </p:spPr>
        <p:txBody>
          <a:bodyPr wrap="none" rtlCol="0">
            <a:spAutoFit/>
          </a:bodyPr>
          <a:lstStyle/>
          <a:p>
            <a:r>
              <a:rPr lang="en-US" sz="2400" dirty="0" smtClean="0">
                <a:solidFill>
                  <a:srgbClr val="FFFFFF"/>
                </a:solidFill>
                <a:latin typeface="Georgia"/>
                <a:cs typeface="Georgia"/>
              </a:rPr>
              <a:t>$</a:t>
            </a:r>
            <a:endParaRPr lang="en-US" sz="2400" dirty="0">
              <a:solidFill>
                <a:srgbClr val="FFFFFF"/>
              </a:solidFill>
              <a:latin typeface="Georgia"/>
              <a:cs typeface="Georgia"/>
            </a:endParaRPr>
          </a:p>
        </p:txBody>
      </p:sp>
      <p:sp>
        <p:nvSpPr>
          <p:cNvPr id="24" name="TextBox 23"/>
          <p:cNvSpPr txBox="1"/>
          <p:nvPr/>
        </p:nvSpPr>
        <p:spPr>
          <a:xfrm>
            <a:off x="7573003" y="3291305"/>
            <a:ext cx="828945" cy="400110"/>
          </a:xfrm>
          <a:prstGeom prst="rect">
            <a:avLst/>
          </a:prstGeom>
          <a:noFill/>
        </p:spPr>
        <p:txBody>
          <a:bodyPr wrap="none" rtlCol="0">
            <a:spAutoFit/>
          </a:bodyPr>
          <a:lstStyle/>
          <a:p>
            <a:pPr algn="ctr"/>
            <a:r>
              <a:rPr lang="en-US" sz="1000" i="1" dirty="0" smtClean="0">
                <a:solidFill>
                  <a:srgbClr val="FFFFFF"/>
                </a:solidFill>
                <a:latin typeface="Georgia"/>
                <a:cs typeface="Georgia"/>
              </a:rPr>
              <a:t>per User</a:t>
            </a:r>
          </a:p>
          <a:p>
            <a:pPr algn="ctr"/>
            <a:r>
              <a:rPr lang="en-US" sz="1000" i="1" dirty="0" smtClean="0">
                <a:solidFill>
                  <a:srgbClr val="FFFFFF"/>
                </a:solidFill>
                <a:latin typeface="Georgia"/>
                <a:cs typeface="Georgia"/>
              </a:rPr>
              <a:t>per Month</a:t>
            </a:r>
            <a:endParaRPr lang="en-US" sz="1000" i="1" dirty="0">
              <a:solidFill>
                <a:srgbClr val="FFFFFF"/>
              </a:solidFill>
              <a:latin typeface="Georgia"/>
              <a:cs typeface="Georgia"/>
            </a:endParaRPr>
          </a:p>
        </p:txBody>
      </p:sp>
      <p:sp>
        <p:nvSpPr>
          <p:cNvPr id="25" name="TextBox 24"/>
          <p:cNvSpPr txBox="1"/>
          <p:nvPr/>
        </p:nvSpPr>
        <p:spPr>
          <a:xfrm>
            <a:off x="7658308" y="2830546"/>
            <a:ext cx="755078" cy="584776"/>
          </a:xfrm>
          <a:prstGeom prst="rect">
            <a:avLst/>
          </a:prstGeom>
          <a:noFill/>
        </p:spPr>
        <p:txBody>
          <a:bodyPr wrap="none" rtlCol="0">
            <a:spAutoFit/>
          </a:bodyPr>
          <a:lstStyle/>
          <a:p>
            <a:r>
              <a:rPr lang="en-US" sz="3200" b="1" dirty="0" smtClean="0">
                <a:solidFill>
                  <a:srgbClr val="FFFFFF"/>
                </a:solidFill>
                <a:latin typeface="Helvetica Neue"/>
                <a:cs typeface="Helvetica Neue"/>
              </a:rPr>
              <a:t>3.7</a:t>
            </a:r>
            <a:endParaRPr lang="en-US" sz="3200" b="1" dirty="0">
              <a:solidFill>
                <a:srgbClr val="FFFFFF"/>
              </a:solidFill>
              <a:latin typeface="Helvetica Neue"/>
              <a:cs typeface="Helvetica Neue"/>
            </a:endParaRPr>
          </a:p>
        </p:txBody>
      </p:sp>
      <p:sp>
        <p:nvSpPr>
          <p:cNvPr id="26" name="TextBox 25"/>
          <p:cNvSpPr txBox="1"/>
          <p:nvPr/>
        </p:nvSpPr>
        <p:spPr>
          <a:xfrm>
            <a:off x="720336" y="1577320"/>
            <a:ext cx="1971445" cy="338554"/>
          </a:xfrm>
          <a:prstGeom prst="rect">
            <a:avLst/>
          </a:prstGeom>
          <a:noFill/>
        </p:spPr>
        <p:txBody>
          <a:bodyPr wrap="square" rtlCol="0">
            <a:spAutoFit/>
          </a:bodyPr>
          <a:lstStyle/>
          <a:p>
            <a:r>
              <a:rPr lang="en-US" sz="1600" b="1" dirty="0" smtClean="0">
                <a:solidFill>
                  <a:schemeClr val="tx1">
                    <a:lumMod val="75000"/>
                    <a:lumOff val="25000"/>
                  </a:schemeClr>
                </a:solidFill>
                <a:latin typeface="Helvetica Neue"/>
                <a:cs typeface="Helvetica Neue"/>
              </a:rPr>
              <a:t>25 </a:t>
            </a:r>
            <a:r>
              <a:rPr lang="en-US" sz="1600" b="1" dirty="0">
                <a:solidFill>
                  <a:schemeClr val="tx1">
                    <a:lumMod val="75000"/>
                    <a:lumOff val="25000"/>
                  </a:schemeClr>
                </a:solidFill>
                <a:latin typeface="Helvetica Neue"/>
                <a:cs typeface="Helvetica Neue"/>
              </a:rPr>
              <a:t>Users Plan</a:t>
            </a:r>
          </a:p>
        </p:txBody>
      </p:sp>
      <p:sp>
        <p:nvSpPr>
          <p:cNvPr id="27" name="TextBox 26"/>
          <p:cNvSpPr txBox="1"/>
          <p:nvPr/>
        </p:nvSpPr>
        <p:spPr>
          <a:xfrm>
            <a:off x="720336" y="1916375"/>
            <a:ext cx="3127774" cy="646331"/>
          </a:xfrm>
          <a:prstGeom prst="rect">
            <a:avLst/>
          </a:prstGeom>
          <a:noFill/>
        </p:spPr>
        <p:txBody>
          <a:bodyPr wrap="square" rtlCol="0">
            <a:spAutoFit/>
          </a:bodyPr>
          <a:lstStyle/>
          <a:p>
            <a:r>
              <a:rPr lang="en-US" sz="1200" dirty="0">
                <a:latin typeface="Helvetica Neue"/>
                <a:cs typeface="Helvetica Neue"/>
              </a:rPr>
              <a:t>An Annual Subscription of $1200</a:t>
            </a:r>
          </a:p>
          <a:p>
            <a:r>
              <a:rPr lang="en-US" sz="1200" dirty="0">
                <a:latin typeface="Helvetica Neue"/>
                <a:cs typeface="Helvetica Neue"/>
              </a:rPr>
              <a:t>Ready to use Social Intranet Solution</a:t>
            </a:r>
          </a:p>
          <a:p>
            <a:r>
              <a:rPr lang="en-US" sz="1200" dirty="0">
                <a:latin typeface="Helvetica Neue"/>
                <a:cs typeface="Helvetica Neue"/>
              </a:rPr>
              <a:t>Website Templates to build your own</a:t>
            </a:r>
          </a:p>
        </p:txBody>
      </p:sp>
      <p:sp>
        <p:nvSpPr>
          <p:cNvPr id="28" name="TextBox 27"/>
          <p:cNvSpPr txBox="1"/>
          <p:nvPr/>
        </p:nvSpPr>
        <p:spPr>
          <a:xfrm>
            <a:off x="4217756" y="1577320"/>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Plan Features</a:t>
            </a:r>
          </a:p>
        </p:txBody>
      </p:sp>
      <p:sp>
        <p:nvSpPr>
          <p:cNvPr id="29" name="TextBox 28"/>
          <p:cNvSpPr txBox="1"/>
          <p:nvPr/>
        </p:nvSpPr>
        <p:spPr>
          <a:xfrm>
            <a:off x="4217754" y="1925852"/>
            <a:ext cx="2530653" cy="461665"/>
          </a:xfrm>
          <a:prstGeom prst="rect">
            <a:avLst/>
          </a:prstGeom>
          <a:noFill/>
        </p:spPr>
        <p:txBody>
          <a:bodyPr wrap="square" rtlCol="0">
            <a:spAutoFit/>
          </a:bodyPr>
          <a:lstStyle/>
          <a:p>
            <a:r>
              <a:rPr lang="en-US" sz="1200" dirty="0" smtClean="0">
                <a:solidFill>
                  <a:srgbClr val="364E9C"/>
                </a:solidFill>
                <a:latin typeface="Helvetica Neue"/>
                <a:cs typeface="Helvetica Neue"/>
              </a:rPr>
              <a:t>✓</a:t>
            </a:r>
            <a:r>
              <a:rPr lang="en-US" sz="1200" dirty="0">
                <a:latin typeface="Helvetica Neue"/>
                <a:cs typeface="Helvetica Neue"/>
              </a:rPr>
              <a:t>Access to Customer </a:t>
            </a:r>
            <a:r>
              <a:rPr lang="en-US" sz="1200" dirty="0" smtClean="0">
                <a:latin typeface="Helvetica Neue"/>
                <a:cs typeface="Helvetica Neue"/>
              </a:rPr>
              <a:t>Portal</a:t>
            </a:r>
          </a:p>
          <a:p>
            <a:r>
              <a:rPr lang="en-US" sz="1200" dirty="0" smtClean="0">
                <a:solidFill>
                  <a:srgbClr val="364E9C"/>
                </a:solidFill>
                <a:latin typeface="Helvetica Neue"/>
                <a:cs typeface="Helvetica Neue"/>
              </a:rPr>
              <a:t>✓</a:t>
            </a:r>
            <a:r>
              <a:rPr lang="en-US" sz="1200" dirty="0" err="1" smtClean="0">
                <a:solidFill>
                  <a:srgbClr val="404040"/>
                </a:solidFill>
                <a:latin typeface="Helvetica Neue"/>
                <a:cs typeface="Helvetica Neue"/>
              </a:rPr>
              <a:t>Bugfix</a:t>
            </a:r>
            <a:r>
              <a:rPr lang="en-US" sz="1200" dirty="0" smtClean="0">
                <a:solidFill>
                  <a:srgbClr val="404040"/>
                </a:solidFill>
                <a:latin typeface="Helvetica Neue"/>
                <a:cs typeface="Helvetica Neue"/>
              </a:rPr>
              <a:t> </a:t>
            </a:r>
            <a:r>
              <a:rPr lang="en-US" sz="1200" dirty="0">
                <a:solidFill>
                  <a:srgbClr val="404040"/>
                </a:solidFill>
                <a:latin typeface="Helvetica Neue"/>
                <a:cs typeface="Helvetica Neue"/>
              </a:rPr>
              <a:t>releases</a:t>
            </a:r>
          </a:p>
        </p:txBody>
      </p:sp>
      <p:sp>
        <p:nvSpPr>
          <p:cNvPr id="30" name="Oval 29"/>
          <p:cNvSpPr/>
          <p:nvPr/>
        </p:nvSpPr>
        <p:spPr>
          <a:xfrm>
            <a:off x="7447719" y="1545352"/>
            <a:ext cx="1022992" cy="1022992"/>
          </a:xfrm>
          <a:prstGeom prst="ellipse">
            <a:avLst/>
          </a:prstGeom>
          <a:solidFill>
            <a:srgbClr val="364E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31" name="TextBox 30"/>
          <p:cNvSpPr txBox="1"/>
          <p:nvPr/>
        </p:nvSpPr>
        <p:spPr>
          <a:xfrm>
            <a:off x="7440311" y="1684324"/>
            <a:ext cx="372368" cy="461665"/>
          </a:xfrm>
          <a:prstGeom prst="rect">
            <a:avLst/>
          </a:prstGeom>
          <a:noFill/>
        </p:spPr>
        <p:txBody>
          <a:bodyPr wrap="none" rtlCol="0">
            <a:spAutoFit/>
          </a:bodyPr>
          <a:lstStyle/>
          <a:p>
            <a:r>
              <a:rPr lang="en-US" sz="2400" dirty="0" smtClean="0">
                <a:solidFill>
                  <a:srgbClr val="FFFFFF"/>
                </a:solidFill>
                <a:latin typeface="Georgia"/>
                <a:cs typeface="Georgia"/>
              </a:rPr>
              <a:t>$</a:t>
            </a:r>
            <a:endParaRPr lang="en-US" sz="2400" dirty="0">
              <a:solidFill>
                <a:srgbClr val="FFFFFF"/>
              </a:solidFill>
              <a:latin typeface="Georgia"/>
              <a:cs typeface="Georgia"/>
            </a:endParaRPr>
          </a:p>
        </p:txBody>
      </p:sp>
      <p:sp>
        <p:nvSpPr>
          <p:cNvPr id="32" name="TextBox 31"/>
          <p:cNvSpPr txBox="1"/>
          <p:nvPr/>
        </p:nvSpPr>
        <p:spPr>
          <a:xfrm>
            <a:off x="7573003" y="2087690"/>
            <a:ext cx="828945" cy="400110"/>
          </a:xfrm>
          <a:prstGeom prst="rect">
            <a:avLst/>
          </a:prstGeom>
          <a:noFill/>
        </p:spPr>
        <p:txBody>
          <a:bodyPr wrap="none" rtlCol="0">
            <a:spAutoFit/>
          </a:bodyPr>
          <a:lstStyle/>
          <a:p>
            <a:pPr algn="ctr"/>
            <a:r>
              <a:rPr lang="en-US" sz="1000" i="1" dirty="0" smtClean="0">
                <a:solidFill>
                  <a:srgbClr val="FFFFFF"/>
                </a:solidFill>
                <a:latin typeface="Georgia"/>
                <a:cs typeface="Georgia"/>
              </a:rPr>
              <a:t>per User</a:t>
            </a:r>
          </a:p>
          <a:p>
            <a:pPr algn="ctr"/>
            <a:r>
              <a:rPr lang="en-US" sz="1000" i="1" dirty="0" smtClean="0">
                <a:solidFill>
                  <a:srgbClr val="FFFFFF"/>
                </a:solidFill>
                <a:latin typeface="Georgia"/>
                <a:cs typeface="Georgia"/>
              </a:rPr>
              <a:t>per Month</a:t>
            </a:r>
            <a:endParaRPr lang="en-US" sz="1000" i="1" dirty="0">
              <a:solidFill>
                <a:srgbClr val="FFFFFF"/>
              </a:solidFill>
              <a:latin typeface="Georgia"/>
              <a:cs typeface="Georgia"/>
            </a:endParaRPr>
          </a:p>
        </p:txBody>
      </p:sp>
      <p:sp>
        <p:nvSpPr>
          <p:cNvPr id="33" name="TextBox 32"/>
          <p:cNvSpPr txBox="1"/>
          <p:nvPr/>
        </p:nvSpPr>
        <p:spPr>
          <a:xfrm>
            <a:off x="7658308" y="1626931"/>
            <a:ext cx="755078" cy="584776"/>
          </a:xfrm>
          <a:prstGeom prst="rect">
            <a:avLst/>
          </a:prstGeom>
          <a:noFill/>
        </p:spPr>
        <p:txBody>
          <a:bodyPr wrap="none" rtlCol="0">
            <a:spAutoFit/>
          </a:bodyPr>
          <a:lstStyle/>
          <a:p>
            <a:r>
              <a:rPr lang="en-US" sz="3200" b="1" dirty="0" smtClean="0">
                <a:solidFill>
                  <a:srgbClr val="FFFFFF"/>
                </a:solidFill>
                <a:latin typeface="Helvetica Neue"/>
                <a:cs typeface="Helvetica Neue"/>
              </a:rPr>
              <a:t>4.0</a:t>
            </a:r>
            <a:endParaRPr lang="en-US" sz="3200" b="1" dirty="0">
              <a:solidFill>
                <a:srgbClr val="FFFFFF"/>
              </a:solidFill>
              <a:latin typeface="Helvetica Neue"/>
              <a:cs typeface="Helvetica Neue"/>
            </a:endParaRPr>
          </a:p>
        </p:txBody>
      </p:sp>
      <p:sp>
        <p:nvSpPr>
          <p:cNvPr id="34" name="TextBox 33"/>
          <p:cNvSpPr txBox="1"/>
          <p:nvPr/>
        </p:nvSpPr>
        <p:spPr>
          <a:xfrm>
            <a:off x="720336" y="4022459"/>
            <a:ext cx="1971445" cy="338554"/>
          </a:xfrm>
          <a:prstGeom prst="rect">
            <a:avLst/>
          </a:prstGeom>
          <a:noFill/>
        </p:spPr>
        <p:txBody>
          <a:bodyPr wrap="square" rtlCol="0">
            <a:spAutoFit/>
          </a:bodyPr>
          <a:lstStyle/>
          <a:p>
            <a:r>
              <a:rPr lang="en-US" sz="1600" b="1" dirty="0" smtClean="0">
                <a:solidFill>
                  <a:schemeClr val="tx1">
                    <a:lumMod val="75000"/>
                    <a:lumOff val="25000"/>
                  </a:schemeClr>
                </a:solidFill>
                <a:latin typeface="Helvetica Neue"/>
                <a:cs typeface="Helvetica Neue"/>
              </a:rPr>
              <a:t>100 </a:t>
            </a:r>
            <a:r>
              <a:rPr lang="en-US" sz="1600" b="1" dirty="0">
                <a:solidFill>
                  <a:schemeClr val="tx1">
                    <a:lumMod val="75000"/>
                    <a:lumOff val="25000"/>
                  </a:schemeClr>
                </a:solidFill>
                <a:latin typeface="Helvetica Neue"/>
                <a:cs typeface="Helvetica Neue"/>
              </a:rPr>
              <a:t>Users Plan</a:t>
            </a:r>
          </a:p>
        </p:txBody>
      </p:sp>
      <p:sp>
        <p:nvSpPr>
          <p:cNvPr id="35" name="TextBox 34"/>
          <p:cNvSpPr txBox="1"/>
          <p:nvPr/>
        </p:nvSpPr>
        <p:spPr>
          <a:xfrm>
            <a:off x="720336" y="4361514"/>
            <a:ext cx="3127774" cy="646331"/>
          </a:xfrm>
          <a:prstGeom prst="rect">
            <a:avLst/>
          </a:prstGeom>
          <a:noFill/>
        </p:spPr>
        <p:txBody>
          <a:bodyPr wrap="square" rtlCol="0">
            <a:spAutoFit/>
          </a:bodyPr>
          <a:lstStyle/>
          <a:p>
            <a:r>
              <a:rPr lang="en-US" sz="1200" dirty="0">
                <a:latin typeface="Helvetica Neue"/>
                <a:cs typeface="Helvetica Neue"/>
              </a:rPr>
              <a:t>An Annual Subscription of $4000</a:t>
            </a:r>
          </a:p>
          <a:p>
            <a:r>
              <a:rPr lang="en-US" sz="1200" dirty="0">
                <a:latin typeface="Helvetica Neue"/>
                <a:cs typeface="Helvetica Neue"/>
              </a:rPr>
              <a:t>Ready to use Social Intranet Solution</a:t>
            </a:r>
          </a:p>
          <a:p>
            <a:r>
              <a:rPr lang="en-US" sz="1200" dirty="0">
                <a:latin typeface="Helvetica Neue"/>
                <a:cs typeface="Helvetica Neue"/>
              </a:rPr>
              <a:t>Website Templates to build your own</a:t>
            </a:r>
          </a:p>
        </p:txBody>
      </p:sp>
      <p:sp>
        <p:nvSpPr>
          <p:cNvPr id="36" name="TextBox 35"/>
          <p:cNvSpPr txBox="1"/>
          <p:nvPr/>
        </p:nvSpPr>
        <p:spPr>
          <a:xfrm>
            <a:off x="4217756" y="4022459"/>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Plan Features</a:t>
            </a:r>
          </a:p>
        </p:txBody>
      </p:sp>
      <p:sp>
        <p:nvSpPr>
          <p:cNvPr id="37" name="TextBox 36"/>
          <p:cNvSpPr txBox="1"/>
          <p:nvPr/>
        </p:nvSpPr>
        <p:spPr>
          <a:xfrm>
            <a:off x="4217754" y="4370991"/>
            <a:ext cx="2530653" cy="461665"/>
          </a:xfrm>
          <a:prstGeom prst="rect">
            <a:avLst/>
          </a:prstGeom>
          <a:noFill/>
        </p:spPr>
        <p:txBody>
          <a:bodyPr wrap="square" rtlCol="0">
            <a:spAutoFit/>
          </a:bodyPr>
          <a:lstStyle/>
          <a:p>
            <a:r>
              <a:rPr lang="en-US" sz="1200" dirty="0" smtClean="0">
                <a:solidFill>
                  <a:srgbClr val="364E9C"/>
                </a:solidFill>
                <a:latin typeface="Helvetica Neue"/>
                <a:cs typeface="Helvetica Neue"/>
              </a:rPr>
              <a:t>✓</a:t>
            </a:r>
            <a:r>
              <a:rPr lang="en-US" sz="1200" dirty="0">
                <a:latin typeface="Helvetica Neue"/>
                <a:cs typeface="Helvetica Neue"/>
              </a:rPr>
              <a:t>Access to Customer Portal</a:t>
            </a:r>
          </a:p>
          <a:p>
            <a:r>
              <a:rPr lang="en-US" sz="1200" dirty="0" smtClean="0">
                <a:solidFill>
                  <a:srgbClr val="364E9C"/>
                </a:solidFill>
                <a:latin typeface="Helvetica Neue"/>
                <a:cs typeface="Helvetica Neue"/>
              </a:rPr>
              <a:t>✓</a:t>
            </a:r>
            <a:r>
              <a:rPr lang="en-US" sz="1200" dirty="0" err="1" smtClean="0">
                <a:solidFill>
                  <a:srgbClr val="404040"/>
                </a:solidFill>
                <a:latin typeface="Helvetica Neue"/>
                <a:cs typeface="Helvetica Neue"/>
              </a:rPr>
              <a:t>Bugfix</a:t>
            </a:r>
            <a:r>
              <a:rPr lang="en-US" sz="1200" dirty="0" smtClean="0">
                <a:solidFill>
                  <a:srgbClr val="404040"/>
                </a:solidFill>
                <a:latin typeface="Helvetica Neue"/>
                <a:cs typeface="Helvetica Neue"/>
              </a:rPr>
              <a:t> </a:t>
            </a:r>
            <a:r>
              <a:rPr lang="en-US" sz="1200" dirty="0">
                <a:solidFill>
                  <a:srgbClr val="404040"/>
                </a:solidFill>
                <a:latin typeface="Helvetica Neue"/>
                <a:cs typeface="Helvetica Neue"/>
              </a:rPr>
              <a:t>releases</a:t>
            </a:r>
          </a:p>
        </p:txBody>
      </p:sp>
      <p:sp>
        <p:nvSpPr>
          <p:cNvPr id="38" name="Oval 37"/>
          <p:cNvSpPr/>
          <p:nvPr/>
        </p:nvSpPr>
        <p:spPr>
          <a:xfrm>
            <a:off x="7447719" y="3990491"/>
            <a:ext cx="1022992" cy="1022992"/>
          </a:xfrm>
          <a:prstGeom prst="ellipse">
            <a:avLst/>
          </a:prstGeom>
          <a:solidFill>
            <a:srgbClr val="364E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39" name="TextBox 38"/>
          <p:cNvSpPr txBox="1"/>
          <p:nvPr/>
        </p:nvSpPr>
        <p:spPr>
          <a:xfrm>
            <a:off x="7440311" y="4129463"/>
            <a:ext cx="372368" cy="461665"/>
          </a:xfrm>
          <a:prstGeom prst="rect">
            <a:avLst/>
          </a:prstGeom>
          <a:noFill/>
        </p:spPr>
        <p:txBody>
          <a:bodyPr wrap="none" rtlCol="0">
            <a:spAutoFit/>
          </a:bodyPr>
          <a:lstStyle/>
          <a:p>
            <a:r>
              <a:rPr lang="en-US" sz="2400" dirty="0" smtClean="0">
                <a:solidFill>
                  <a:srgbClr val="FFFFFF"/>
                </a:solidFill>
                <a:latin typeface="Georgia"/>
                <a:cs typeface="Georgia"/>
              </a:rPr>
              <a:t>$</a:t>
            </a:r>
            <a:endParaRPr lang="en-US" sz="2400" dirty="0">
              <a:solidFill>
                <a:srgbClr val="FFFFFF"/>
              </a:solidFill>
              <a:latin typeface="Georgia"/>
              <a:cs typeface="Georgia"/>
            </a:endParaRPr>
          </a:p>
        </p:txBody>
      </p:sp>
      <p:sp>
        <p:nvSpPr>
          <p:cNvPr id="40" name="TextBox 39"/>
          <p:cNvSpPr txBox="1"/>
          <p:nvPr/>
        </p:nvSpPr>
        <p:spPr>
          <a:xfrm>
            <a:off x="7573003" y="4532829"/>
            <a:ext cx="828945" cy="400110"/>
          </a:xfrm>
          <a:prstGeom prst="rect">
            <a:avLst/>
          </a:prstGeom>
          <a:noFill/>
        </p:spPr>
        <p:txBody>
          <a:bodyPr wrap="none" rtlCol="0">
            <a:spAutoFit/>
          </a:bodyPr>
          <a:lstStyle/>
          <a:p>
            <a:pPr algn="ctr"/>
            <a:r>
              <a:rPr lang="en-US" sz="1000" i="1" dirty="0" smtClean="0">
                <a:solidFill>
                  <a:srgbClr val="FFFFFF"/>
                </a:solidFill>
                <a:latin typeface="Georgia"/>
                <a:cs typeface="Georgia"/>
              </a:rPr>
              <a:t>per User</a:t>
            </a:r>
          </a:p>
          <a:p>
            <a:pPr algn="ctr"/>
            <a:r>
              <a:rPr lang="en-US" sz="1000" i="1" dirty="0" smtClean="0">
                <a:solidFill>
                  <a:srgbClr val="FFFFFF"/>
                </a:solidFill>
                <a:latin typeface="Georgia"/>
                <a:cs typeface="Georgia"/>
              </a:rPr>
              <a:t>per Month</a:t>
            </a:r>
            <a:endParaRPr lang="en-US" sz="1000" i="1" dirty="0">
              <a:solidFill>
                <a:srgbClr val="FFFFFF"/>
              </a:solidFill>
              <a:latin typeface="Georgia"/>
              <a:cs typeface="Georgia"/>
            </a:endParaRPr>
          </a:p>
        </p:txBody>
      </p:sp>
      <p:sp>
        <p:nvSpPr>
          <p:cNvPr id="41" name="TextBox 40"/>
          <p:cNvSpPr txBox="1"/>
          <p:nvPr/>
        </p:nvSpPr>
        <p:spPr>
          <a:xfrm>
            <a:off x="7658308" y="4072070"/>
            <a:ext cx="755078" cy="584776"/>
          </a:xfrm>
          <a:prstGeom prst="rect">
            <a:avLst/>
          </a:prstGeom>
          <a:noFill/>
        </p:spPr>
        <p:txBody>
          <a:bodyPr wrap="none" rtlCol="0">
            <a:spAutoFit/>
          </a:bodyPr>
          <a:lstStyle/>
          <a:p>
            <a:r>
              <a:rPr lang="en-US" sz="3200" b="1" dirty="0" smtClean="0">
                <a:solidFill>
                  <a:srgbClr val="FFFFFF"/>
                </a:solidFill>
                <a:latin typeface="Helvetica Neue"/>
                <a:cs typeface="Helvetica Neue"/>
              </a:rPr>
              <a:t>3.3</a:t>
            </a:r>
            <a:endParaRPr lang="en-US" sz="3200" b="1" dirty="0">
              <a:solidFill>
                <a:srgbClr val="FFFFFF"/>
              </a:solidFill>
              <a:latin typeface="Helvetica Neue"/>
              <a:cs typeface="Helvetica Neue"/>
            </a:endParaRPr>
          </a:p>
        </p:txBody>
      </p:sp>
      <p:sp>
        <p:nvSpPr>
          <p:cNvPr id="42" name="TextBox 41"/>
          <p:cNvSpPr txBox="1"/>
          <p:nvPr/>
        </p:nvSpPr>
        <p:spPr>
          <a:xfrm>
            <a:off x="720336" y="5226074"/>
            <a:ext cx="1971445" cy="338554"/>
          </a:xfrm>
          <a:prstGeom prst="rect">
            <a:avLst/>
          </a:prstGeom>
          <a:noFill/>
        </p:spPr>
        <p:txBody>
          <a:bodyPr wrap="square" rtlCol="0">
            <a:spAutoFit/>
          </a:bodyPr>
          <a:lstStyle/>
          <a:p>
            <a:r>
              <a:rPr lang="en-US" sz="1600" b="1" dirty="0" smtClean="0">
                <a:solidFill>
                  <a:schemeClr val="tx1">
                    <a:lumMod val="75000"/>
                    <a:lumOff val="25000"/>
                  </a:schemeClr>
                </a:solidFill>
                <a:latin typeface="Helvetica Neue"/>
                <a:cs typeface="Helvetica Neue"/>
              </a:rPr>
              <a:t>500 </a:t>
            </a:r>
            <a:r>
              <a:rPr lang="en-US" sz="1600" b="1" dirty="0">
                <a:solidFill>
                  <a:schemeClr val="tx1">
                    <a:lumMod val="75000"/>
                    <a:lumOff val="25000"/>
                  </a:schemeClr>
                </a:solidFill>
                <a:latin typeface="Helvetica Neue"/>
                <a:cs typeface="Helvetica Neue"/>
              </a:rPr>
              <a:t>Users Plan</a:t>
            </a:r>
          </a:p>
        </p:txBody>
      </p:sp>
      <p:sp>
        <p:nvSpPr>
          <p:cNvPr id="43" name="TextBox 42"/>
          <p:cNvSpPr txBox="1"/>
          <p:nvPr/>
        </p:nvSpPr>
        <p:spPr>
          <a:xfrm>
            <a:off x="720336" y="5565129"/>
            <a:ext cx="3127774" cy="646331"/>
          </a:xfrm>
          <a:prstGeom prst="rect">
            <a:avLst/>
          </a:prstGeom>
          <a:noFill/>
        </p:spPr>
        <p:txBody>
          <a:bodyPr wrap="square" rtlCol="0">
            <a:spAutoFit/>
          </a:bodyPr>
          <a:lstStyle/>
          <a:p>
            <a:r>
              <a:rPr lang="en-US" sz="1200" dirty="0">
                <a:latin typeface="Helvetica Neue"/>
                <a:cs typeface="Helvetica Neue"/>
              </a:rPr>
              <a:t>An Annual Subscription of </a:t>
            </a:r>
            <a:r>
              <a:rPr lang="en-US" sz="1200" dirty="0" smtClean="0">
                <a:latin typeface="Helvetica Neue"/>
                <a:cs typeface="Helvetica Neue"/>
              </a:rPr>
              <a:t>$8000</a:t>
            </a:r>
            <a:endParaRPr lang="en-US" sz="1200" dirty="0">
              <a:latin typeface="Helvetica Neue"/>
              <a:cs typeface="Helvetica Neue"/>
            </a:endParaRPr>
          </a:p>
          <a:p>
            <a:r>
              <a:rPr lang="en-US" sz="1200" dirty="0">
                <a:latin typeface="Helvetica Neue"/>
                <a:cs typeface="Helvetica Neue"/>
              </a:rPr>
              <a:t>Ready to use Social Intranet Solution</a:t>
            </a:r>
          </a:p>
          <a:p>
            <a:r>
              <a:rPr lang="en-US" sz="1200" dirty="0">
                <a:latin typeface="Helvetica Neue"/>
                <a:cs typeface="Helvetica Neue"/>
              </a:rPr>
              <a:t>Website Templates to build your own</a:t>
            </a:r>
          </a:p>
        </p:txBody>
      </p:sp>
      <p:sp>
        <p:nvSpPr>
          <p:cNvPr id="44" name="TextBox 43"/>
          <p:cNvSpPr txBox="1"/>
          <p:nvPr/>
        </p:nvSpPr>
        <p:spPr>
          <a:xfrm>
            <a:off x="4217756" y="5226074"/>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Plan Features</a:t>
            </a:r>
          </a:p>
        </p:txBody>
      </p:sp>
      <p:sp>
        <p:nvSpPr>
          <p:cNvPr id="45" name="TextBox 44"/>
          <p:cNvSpPr txBox="1"/>
          <p:nvPr/>
        </p:nvSpPr>
        <p:spPr>
          <a:xfrm>
            <a:off x="4217754" y="5574606"/>
            <a:ext cx="2530653" cy="461665"/>
          </a:xfrm>
          <a:prstGeom prst="rect">
            <a:avLst/>
          </a:prstGeom>
          <a:noFill/>
        </p:spPr>
        <p:txBody>
          <a:bodyPr wrap="square" rtlCol="0">
            <a:spAutoFit/>
          </a:bodyPr>
          <a:lstStyle/>
          <a:p>
            <a:r>
              <a:rPr lang="en-US" sz="1200" dirty="0" smtClean="0">
                <a:solidFill>
                  <a:srgbClr val="364E9C"/>
                </a:solidFill>
                <a:latin typeface="Helvetica Neue"/>
                <a:cs typeface="Helvetica Neue"/>
              </a:rPr>
              <a:t>✓</a:t>
            </a:r>
            <a:r>
              <a:rPr lang="en-US" sz="1200" dirty="0">
                <a:latin typeface="Helvetica Neue"/>
                <a:cs typeface="Helvetica Neue"/>
              </a:rPr>
              <a:t>Access to Customer Portal</a:t>
            </a:r>
          </a:p>
          <a:p>
            <a:r>
              <a:rPr lang="en-US" sz="1200" dirty="0" smtClean="0">
                <a:solidFill>
                  <a:srgbClr val="364E9C"/>
                </a:solidFill>
                <a:latin typeface="Helvetica Neue"/>
                <a:cs typeface="Helvetica Neue"/>
              </a:rPr>
              <a:t>✓</a:t>
            </a:r>
            <a:r>
              <a:rPr lang="en-US" sz="1200" dirty="0" err="1" smtClean="0">
                <a:solidFill>
                  <a:srgbClr val="404040"/>
                </a:solidFill>
                <a:latin typeface="Helvetica Neue"/>
                <a:cs typeface="Helvetica Neue"/>
              </a:rPr>
              <a:t>Bugfix</a:t>
            </a:r>
            <a:r>
              <a:rPr lang="en-US" sz="1200" dirty="0" smtClean="0">
                <a:solidFill>
                  <a:srgbClr val="404040"/>
                </a:solidFill>
                <a:latin typeface="Helvetica Neue"/>
                <a:cs typeface="Helvetica Neue"/>
              </a:rPr>
              <a:t> </a:t>
            </a:r>
            <a:r>
              <a:rPr lang="en-US" sz="1200" dirty="0">
                <a:solidFill>
                  <a:srgbClr val="404040"/>
                </a:solidFill>
                <a:latin typeface="Helvetica Neue"/>
                <a:cs typeface="Helvetica Neue"/>
              </a:rPr>
              <a:t>releases</a:t>
            </a:r>
          </a:p>
        </p:txBody>
      </p:sp>
      <p:sp>
        <p:nvSpPr>
          <p:cNvPr id="46" name="Oval 45"/>
          <p:cNvSpPr/>
          <p:nvPr/>
        </p:nvSpPr>
        <p:spPr>
          <a:xfrm>
            <a:off x="7447719" y="5194106"/>
            <a:ext cx="1022992" cy="1022992"/>
          </a:xfrm>
          <a:prstGeom prst="ellipse">
            <a:avLst/>
          </a:prstGeom>
          <a:solidFill>
            <a:srgbClr val="364E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47" name="TextBox 46"/>
          <p:cNvSpPr txBox="1"/>
          <p:nvPr/>
        </p:nvSpPr>
        <p:spPr>
          <a:xfrm>
            <a:off x="7440311" y="5333078"/>
            <a:ext cx="372368" cy="461665"/>
          </a:xfrm>
          <a:prstGeom prst="rect">
            <a:avLst/>
          </a:prstGeom>
          <a:noFill/>
        </p:spPr>
        <p:txBody>
          <a:bodyPr wrap="none" rtlCol="0">
            <a:spAutoFit/>
          </a:bodyPr>
          <a:lstStyle/>
          <a:p>
            <a:r>
              <a:rPr lang="en-US" sz="2400" dirty="0" smtClean="0">
                <a:solidFill>
                  <a:srgbClr val="FFFFFF"/>
                </a:solidFill>
                <a:latin typeface="Georgia"/>
                <a:cs typeface="Georgia"/>
              </a:rPr>
              <a:t>$</a:t>
            </a:r>
            <a:endParaRPr lang="en-US" sz="2400" dirty="0">
              <a:solidFill>
                <a:srgbClr val="FFFFFF"/>
              </a:solidFill>
              <a:latin typeface="Georgia"/>
              <a:cs typeface="Georgia"/>
            </a:endParaRPr>
          </a:p>
        </p:txBody>
      </p:sp>
      <p:sp>
        <p:nvSpPr>
          <p:cNvPr id="48" name="TextBox 47"/>
          <p:cNvSpPr txBox="1"/>
          <p:nvPr/>
        </p:nvSpPr>
        <p:spPr>
          <a:xfrm>
            <a:off x="7573003" y="5736444"/>
            <a:ext cx="828945" cy="400110"/>
          </a:xfrm>
          <a:prstGeom prst="rect">
            <a:avLst/>
          </a:prstGeom>
          <a:noFill/>
        </p:spPr>
        <p:txBody>
          <a:bodyPr wrap="none" rtlCol="0">
            <a:spAutoFit/>
          </a:bodyPr>
          <a:lstStyle/>
          <a:p>
            <a:pPr algn="ctr"/>
            <a:r>
              <a:rPr lang="en-US" sz="1000" i="1" dirty="0" smtClean="0">
                <a:solidFill>
                  <a:srgbClr val="FFFFFF"/>
                </a:solidFill>
                <a:latin typeface="Georgia"/>
                <a:cs typeface="Georgia"/>
              </a:rPr>
              <a:t>per User</a:t>
            </a:r>
          </a:p>
          <a:p>
            <a:pPr algn="ctr"/>
            <a:r>
              <a:rPr lang="en-US" sz="1000" i="1" dirty="0" smtClean="0">
                <a:solidFill>
                  <a:srgbClr val="FFFFFF"/>
                </a:solidFill>
                <a:latin typeface="Georgia"/>
                <a:cs typeface="Georgia"/>
              </a:rPr>
              <a:t>per Month</a:t>
            </a:r>
            <a:endParaRPr lang="en-US" sz="1000" i="1" dirty="0">
              <a:solidFill>
                <a:srgbClr val="FFFFFF"/>
              </a:solidFill>
              <a:latin typeface="Georgia"/>
              <a:cs typeface="Georgia"/>
            </a:endParaRPr>
          </a:p>
        </p:txBody>
      </p:sp>
      <p:sp>
        <p:nvSpPr>
          <p:cNvPr id="49" name="TextBox 48"/>
          <p:cNvSpPr txBox="1"/>
          <p:nvPr/>
        </p:nvSpPr>
        <p:spPr>
          <a:xfrm>
            <a:off x="7658308" y="5275685"/>
            <a:ext cx="755078" cy="584776"/>
          </a:xfrm>
          <a:prstGeom prst="rect">
            <a:avLst/>
          </a:prstGeom>
          <a:noFill/>
        </p:spPr>
        <p:txBody>
          <a:bodyPr wrap="none" rtlCol="0">
            <a:spAutoFit/>
          </a:bodyPr>
          <a:lstStyle/>
          <a:p>
            <a:r>
              <a:rPr lang="en-US" sz="3200" b="1" dirty="0" smtClean="0">
                <a:solidFill>
                  <a:srgbClr val="FFFFFF"/>
                </a:solidFill>
                <a:latin typeface="Helvetica Neue"/>
                <a:cs typeface="Helvetica Neue"/>
              </a:rPr>
              <a:t>1.3</a:t>
            </a:r>
            <a:endParaRPr lang="en-US" sz="3200" b="1" dirty="0">
              <a:solidFill>
                <a:srgbClr val="FFFFFF"/>
              </a:solidFill>
              <a:latin typeface="Helvetica Neue"/>
              <a:cs typeface="Helvetica Neue"/>
            </a:endParaRPr>
          </a:p>
        </p:txBody>
      </p:sp>
      <p:pic>
        <p:nvPicPr>
          <p:cNvPr id="50" name="Picture 49"/>
          <p:cNvPicPr>
            <a:picLocks noChangeAspect="1"/>
          </p:cNvPicPr>
          <p:nvPr/>
        </p:nvPicPr>
        <p:blipFill>
          <a:blip r:embed="rId3" cstate="print"/>
          <a:stretch>
            <a:fillRect/>
          </a:stretch>
        </p:blipFill>
        <p:spPr>
          <a:xfrm>
            <a:off x="6404" y="423885"/>
            <a:ext cx="9144000" cy="383843"/>
          </a:xfrm>
          <a:prstGeom prst="rect">
            <a:avLst/>
          </a:prstGeom>
        </p:spPr>
      </p:pic>
      <p:sp>
        <p:nvSpPr>
          <p:cNvPr id="51" name="TextBox 50"/>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Pricing</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29516645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462450" y="1440547"/>
            <a:ext cx="8305359" cy="38383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ctangle 1"/>
          <p:cNvSpPr/>
          <p:nvPr/>
        </p:nvSpPr>
        <p:spPr>
          <a:xfrm>
            <a:off x="462450" y="956668"/>
            <a:ext cx="8305359" cy="483880"/>
          </a:xfrm>
          <a:prstGeom prst="rect">
            <a:avLst/>
          </a:prstGeom>
          <a:solidFill>
            <a:srgbClr val="364E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1"/>
          <p:cNvSpPr>
            <a:spLocks noChangeArrowheads="1"/>
          </p:cNvSpPr>
          <p:nvPr/>
        </p:nvSpPr>
        <p:spPr bwMode="auto">
          <a:xfrm>
            <a:off x="630606" y="978156"/>
            <a:ext cx="3065854"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spAutoFit/>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solidFill>
                  <a:schemeClr val="bg1"/>
                </a:solidFill>
                <a:latin typeface="Helvetica Neue"/>
                <a:cs typeface="Helvetica Neue"/>
              </a:rPr>
              <a:t>Enterprise Edition</a:t>
            </a:r>
          </a:p>
        </p:txBody>
      </p:sp>
      <p:sp>
        <p:nvSpPr>
          <p:cNvPr id="26" name="TextBox 25"/>
          <p:cNvSpPr txBox="1"/>
          <p:nvPr/>
        </p:nvSpPr>
        <p:spPr>
          <a:xfrm>
            <a:off x="720336" y="1776337"/>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Enterprise Plan</a:t>
            </a:r>
          </a:p>
        </p:txBody>
      </p:sp>
      <p:sp>
        <p:nvSpPr>
          <p:cNvPr id="27" name="TextBox 26"/>
          <p:cNvSpPr txBox="1"/>
          <p:nvPr/>
        </p:nvSpPr>
        <p:spPr>
          <a:xfrm>
            <a:off x="720336" y="2115392"/>
            <a:ext cx="3317336" cy="2336537"/>
          </a:xfrm>
          <a:prstGeom prst="rect">
            <a:avLst/>
          </a:prstGeom>
          <a:noFill/>
        </p:spPr>
        <p:txBody>
          <a:bodyPr wrap="square" rtlCol="0">
            <a:spAutoFit/>
          </a:bodyPr>
          <a:lstStyle/>
          <a:p>
            <a:pPr>
              <a:lnSpc>
                <a:spcPct val="150000"/>
              </a:lnSpc>
            </a:pPr>
            <a:r>
              <a:rPr lang="en-US" sz="1400" dirty="0">
                <a:solidFill>
                  <a:schemeClr val="tx1">
                    <a:lumMod val="75000"/>
                    <a:lumOff val="25000"/>
                  </a:schemeClr>
                </a:solidFill>
                <a:latin typeface="Helvetica Neue"/>
                <a:cs typeface="Helvetica Neue"/>
              </a:rPr>
              <a:t>Unlimited users</a:t>
            </a:r>
          </a:p>
          <a:p>
            <a:pPr>
              <a:lnSpc>
                <a:spcPct val="150000"/>
              </a:lnSpc>
            </a:pPr>
            <a:r>
              <a:rPr lang="en-US" sz="1400" dirty="0">
                <a:solidFill>
                  <a:schemeClr val="tx1">
                    <a:lumMod val="75000"/>
                    <a:lumOff val="25000"/>
                  </a:schemeClr>
                </a:solidFill>
                <a:latin typeface="Helvetica Neue"/>
                <a:cs typeface="Helvetica Neue"/>
              </a:rPr>
              <a:t>Annual Subscription. Request a Quote.</a:t>
            </a:r>
          </a:p>
          <a:p>
            <a:pPr>
              <a:lnSpc>
                <a:spcPct val="150000"/>
              </a:lnSpc>
            </a:pPr>
            <a:r>
              <a:rPr lang="en-US" sz="1400" dirty="0">
                <a:solidFill>
                  <a:schemeClr val="tx1">
                    <a:lumMod val="75000"/>
                    <a:lumOff val="25000"/>
                  </a:schemeClr>
                </a:solidFill>
                <a:latin typeface="Helvetica Neue"/>
                <a:cs typeface="Helvetica Neue"/>
              </a:rPr>
              <a:t>Ready to use Social Intranet Solution</a:t>
            </a:r>
          </a:p>
          <a:p>
            <a:pPr>
              <a:lnSpc>
                <a:spcPct val="150000"/>
              </a:lnSpc>
            </a:pPr>
            <a:r>
              <a:rPr lang="en-US" sz="1400" dirty="0">
                <a:solidFill>
                  <a:schemeClr val="tx1">
                    <a:lumMod val="75000"/>
                    <a:lumOff val="25000"/>
                  </a:schemeClr>
                </a:solidFill>
                <a:latin typeface="Helvetica Neue"/>
                <a:cs typeface="Helvetica Neue"/>
              </a:rPr>
              <a:t>Website Templates to build your own</a:t>
            </a:r>
          </a:p>
          <a:p>
            <a:pPr>
              <a:lnSpc>
                <a:spcPct val="150000"/>
              </a:lnSpc>
            </a:pPr>
            <a:r>
              <a:rPr lang="en-US" sz="1400" dirty="0">
                <a:solidFill>
                  <a:schemeClr val="tx1">
                    <a:lumMod val="75000"/>
                    <a:lumOff val="25000"/>
                  </a:schemeClr>
                </a:solidFill>
                <a:latin typeface="Helvetica Neue"/>
                <a:cs typeface="Helvetica Neue"/>
              </a:rPr>
              <a:t>Development Environment</a:t>
            </a:r>
          </a:p>
          <a:p>
            <a:pPr>
              <a:lnSpc>
                <a:spcPct val="150000"/>
              </a:lnSpc>
            </a:pPr>
            <a:r>
              <a:rPr lang="en-US" sz="1400" dirty="0">
                <a:solidFill>
                  <a:schemeClr val="tx1">
                    <a:lumMod val="75000"/>
                    <a:lumOff val="25000"/>
                  </a:schemeClr>
                </a:solidFill>
                <a:latin typeface="Helvetica Neue"/>
                <a:cs typeface="Helvetica Neue"/>
              </a:rPr>
              <a:t>Higher Availability and Scalability</a:t>
            </a:r>
          </a:p>
          <a:p>
            <a:pPr>
              <a:lnSpc>
                <a:spcPct val="150000"/>
              </a:lnSpc>
            </a:pPr>
            <a:r>
              <a:rPr lang="en-US" sz="1400" dirty="0">
                <a:solidFill>
                  <a:schemeClr val="tx1">
                    <a:lumMod val="75000"/>
                    <a:lumOff val="25000"/>
                  </a:schemeClr>
                </a:solidFill>
                <a:latin typeface="Helvetica Neue"/>
                <a:cs typeface="Helvetica Neue"/>
              </a:rPr>
              <a:t>Enterprise Integration</a:t>
            </a:r>
          </a:p>
        </p:txBody>
      </p:sp>
      <p:sp>
        <p:nvSpPr>
          <p:cNvPr id="28" name="TextBox 27"/>
          <p:cNvSpPr txBox="1"/>
          <p:nvPr/>
        </p:nvSpPr>
        <p:spPr>
          <a:xfrm>
            <a:off x="4217756" y="1776337"/>
            <a:ext cx="1971445" cy="338554"/>
          </a:xfrm>
          <a:prstGeom prst="rect">
            <a:avLst/>
          </a:prstGeom>
          <a:noFill/>
        </p:spPr>
        <p:txBody>
          <a:bodyPr wrap="square" rtlCol="0">
            <a:spAutoFit/>
          </a:bodyPr>
          <a:lstStyle/>
          <a:p>
            <a:r>
              <a:rPr lang="en-US" sz="1600" b="1" dirty="0">
                <a:solidFill>
                  <a:schemeClr val="tx1">
                    <a:lumMod val="75000"/>
                    <a:lumOff val="25000"/>
                  </a:schemeClr>
                </a:solidFill>
                <a:latin typeface="Helvetica Neue"/>
                <a:cs typeface="Helvetica Neue"/>
              </a:rPr>
              <a:t>Plan Features</a:t>
            </a:r>
          </a:p>
        </p:txBody>
      </p:sp>
      <p:sp>
        <p:nvSpPr>
          <p:cNvPr id="29" name="TextBox 28"/>
          <p:cNvSpPr txBox="1"/>
          <p:nvPr/>
        </p:nvSpPr>
        <p:spPr>
          <a:xfrm>
            <a:off x="4217754" y="2124869"/>
            <a:ext cx="2530653" cy="1690206"/>
          </a:xfrm>
          <a:prstGeom prst="rect">
            <a:avLst/>
          </a:prstGeom>
          <a:noFill/>
        </p:spPr>
        <p:txBody>
          <a:bodyPr wrap="square" rtlCol="0">
            <a:spAutoFit/>
          </a:bodyPr>
          <a:lstStyle/>
          <a:p>
            <a:pPr>
              <a:lnSpc>
                <a:spcPct val="150000"/>
              </a:lnSpc>
            </a:pPr>
            <a:r>
              <a:rPr lang="en-US" sz="1400" dirty="0" smtClean="0">
                <a:solidFill>
                  <a:srgbClr val="364E9C"/>
                </a:solidFill>
                <a:latin typeface="Helvetica Neue"/>
                <a:cs typeface="Helvetica Neue"/>
              </a:rPr>
              <a:t>✓</a:t>
            </a:r>
            <a:r>
              <a:rPr lang="en-US" sz="1400" dirty="0">
                <a:solidFill>
                  <a:schemeClr val="tx1">
                    <a:lumMod val="75000"/>
                    <a:lumOff val="25000"/>
                  </a:schemeClr>
                </a:solidFill>
                <a:latin typeface="Helvetica Neue"/>
                <a:cs typeface="Helvetica Neue"/>
              </a:rPr>
              <a:t>Access to Customer Portal</a:t>
            </a:r>
          </a:p>
          <a:p>
            <a:pPr>
              <a:lnSpc>
                <a:spcPct val="150000"/>
              </a:lnSpc>
            </a:pPr>
            <a:r>
              <a:rPr lang="en-US" sz="1400" dirty="0">
                <a:solidFill>
                  <a:srgbClr val="364E9C"/>
                </a:solidFill>
                <a:latin typeface="Helvetica Neue"/>
                <a:cs typeface="Helvetica Neue"/>
              </a:rPr>
              <a:t>✓</a:t>
            </a:r>
            <a:r>
              <a:rPr lang="en-US" sz="1400" dirty="0" err="1" smtClean="0">
                <a:solidFill>
                  <a:schemeClr val="tx1">
                    <a:lumMod val="75000"/>
                    <a:lumOff val="25000"/>
                  </a:schemeClr>
                </a:solidFill>
                <a:latin typeface="Helvetica Neue"/>
                <a:cs typeface="Helvetica Neue"/>
              </a:rPr>
              <a:t>Bugfix</a:t>
            </a:r>
            <a:r>
              <a:rPr lang="en-US" sz="1400" dirty="0" smtClean="0">
                <a:solidFill>
                  <a:schemeClr val="tx1">
                    <a:lumMod val="75000"/>
                    <a:lumOff val="25000"/>
                  </a:schemeClr>
                </a:solidFill>
                <a:latin typeface="Helvetica Neue"/>
                <a:cs typeface="Helvetica Neue"/>
              </a:rPr>
              <a:t> </a:t>
            </a:r>
            <a:r>
              <a:rPr lang="en-US" sz="1400" dirty="0">
                <a:solidFill>
                  <a:schemeClr val="tx1">
                    <a:lumMod val="75000"/>
                    <a:lumOff val="25000"/>
                  </a:schemeClr>
                </a:solidFill>
                <a:latin typeface="Helvetica Neue"/>
                <a:cs typeface="Helvetica Neue"/>
              </a:rPr>
              <a:t>releases</a:t>
            </a:r>
          </a:p>
          <a:p>
            <a:pPr>
              <a:lnSpc>
                <a:spcPct val="150000"/>
              </a:lnSpc>
            </a:pPr>
            <a:r>
              <a:rPr lang="en-US" sz="1400" dirty="0">
                <a:solidFill>
                  <a:srgbClr val="364E9C"/>
                </a:solidFill>
                <a:latin typeface="Helvetica Neue"/>
                <a:cs typeface="Helvetica Neue"/>
              </a:rPr>
              <a:t>✓</a:t>
            </a:r>
            <a:r>
              <a:rPr lang="en-US" sz="1400" dirty="0" smtClean="0">
                <a:solidFill>
                  <a:schemeClr val="tx1">
                    <a:lumMod val="75000"/>
                    <a:lumOff val="25000"/>
                  </a:schemeClr>
                </a:solidFill>
                <a:latin typeface="Helvetica Neue"/>
                <a:cs typeface="Helvetica Neue"/>
              </a:rPr>
              <a:t>Professional </a:t>
            </a:r>
            <a:r>
              <a:rPr lang="en-US" sz="1400" dirty="0">
                <a:solidFill>
                  <a:schemeClr val="tx1">
                    <a:lumMod val="75000"/>
                    <a:lumOff val="25000"/>
                  </a:schemeClr>
                </a:solidFill>
                <a:latin typeface="Helvetica Neue"/>
                <a:cs typeface="Helvetica Neue"/>
              </a:rPr>
              <a:t>Support</a:t>
            </a:r>
          </a:p>
          <a:p>
            <a:pPr>
              <a:lnSpc>
                <a:spcPct val="150000"/>
              </a:lnSpc>
            </a:pPr>
            <a:r>
              <a:rPr lang="en-US" sz="1400" dirty="0">
                <a:solidFill>
                  <a:srgbClr val="364E9C"/>
                </a:solidFill>
                <a:latin typeface="Helvetica Neue"/>
                <a:cs typeface="Helvetica Neue"/>
              </a:rPr>
              <a:t>✓</a:t>
            </a:r>
            <a:r>
              <a:rPr lang="en-US" sz="1400" dirty="0" smtClean="0">
                <a:solidFill>
                  <a:schemeClr val="tx1">
                    <a:lumMod val="75000"/>
                    <a:lumOff val="25000"/>
                  </a:schemeClr>
                </a:solidFill>
                <a:latin typeface="Helvetica Neue"/>
                <a:cs typeface="Helvetica Neue"/>
              </a:rPr>
              <a:t>Security </a:t>
            </a:r>
            <a:r>
              <a:rPr lang="en-US" sz="1400" dirty="0">
                <a:solidFill>
                  <a:schemeClr val="tx1">
                    <a:lumMod val="75000"/>
                    <a:lumOff val="25000"/>
                  </a:schemeClr>
                </a:solidFill>
                <a:latin typeface="Helvetica Neue"/>
                <a:cs typeface="Helvetica Neue"/>
              </a:rPr>
              <a:t>Advisory</a:t>
            </a:r>
          </a:p>
          <a:p>
            <a:pPr>
              <a:lnSpc>
                <a:spcPct val="150000"/>
              </a:lnSpc>
            </a:pPr>
            <a:r>
              <a:rPr lang="en-US" sz="1400" dirty="0">
                <a:solidFill>
                  <a:srgbClr val="364E9C"/>
                </a:solidFill>
                <a:latin typeface="Helvetica Neue"/>
                <a:cs typeface="Helvetica Neue"/>
              </a:rPr>
              <a:t>✓</a:t>
            </a:r>
            <a:r>
              <a:rPr lang="en-US" sz="1400" dirty="0" smtClean="0">
                <a:solidFill>
                  <a:schemeClr val="tx1">
                    <a:lumMod val="75000"/>
                    <a:lumOff val="25000"/>
                  </a:schemeClr>
                </a:solidFill>
                <a:latin typeface="Helvetica Neue"/>
                <a:cs typeface="Helvetica Neue"/>
              </a:rPr>
              <a:t>Emergency </a:t>
            </a:r>
            <a:r>
              <a:rPr lang="en-US" sz="1400" dirty="0">
                <a:solidFill>
                  <a:schemeClr val="tx1">
                    <a:lumMod val="75000"/>
                    <a:lumOff val="25000"/>
                  </a:schemeClr>
                </a:solidFill>
                <a:latin typeface="Helvetica Neue"/>
                <a:cs typeface="Helvetica Neue"/>
              </a:rPr>
              <a:t>Fixes</a:t>
            </a:r>
          </a:p>
        </p:txBody>
      </p:sp>
      <p:sp>
        <p:nvSpPr>
          <p:cNvPr id="30" name="Oval 29"/>
          <p:cNvSpPr/>
          <p:nvPr/>
        </p:nvSpPr>
        <p:spPr>
          <a:xfrm>
            <a:off x="7269704" y="1896000"/>
            <a:ext cx="1498105" cy="1498873"/>
          </a:xfrm>
          <a:prstGeom prst="ellipse">
            <a:avLst/>
          </a:prstGeom>
          <a:solidFill>
            <a:srgbClr val="364E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i="1" dirty="0">
              <a:solidFill>
                <a:srgbClr val="FFFFFF"/>
              </a:solidFill>
              <a:latin typeface="Georgia"/>
              <a:cs typeface="Georgia"/>
            </a:endParaRPr>
          </a:p>
        </p:txBody>
      </p:sp>
      <p:sp>
        <p:nvSpPr>
          <p:cNvPr id="31" name="TextBox 30"/>
          <p:cNvSpPr txBox="1"/>
          <p:nvPr/>
        </p:nvSpPr>
        <p:spPr>
          <a:xfrm>
            <a:off x="7426646" y="2470792"/>
            <a:ext cx="1206280" cy="338554"/>
          </a:xfrm>
          <a:prstGeom prst="rect">
            <a:avLst/>
          </a:prstGeom>
          <a:noFill/>
        </p:spPr>
        <p:txBody>
          <a:bodyPr wrap="none" rtlCol="0">
            <a:spAutoFit/>
          </a:bodyPr>
          <a:lstStyle/>
          <a:p>
            <a:pPr algn="ctr"/>
            <a:r>
              <a:rPr lang="en-US" sz="1600" dirty="0" smtClean="0">
                <a:solidFill>
                  <a:srgbClr val="FFFFFF"/>
                </a:solidFill>
                <a:latin typeface="Georgia"/>
                <a:cs typeface="Georgia"/>
              </a:rPr>
              <a:t>Contact US</a:t>
            </a:r>
            <a:endParaRPr lang="en-US" sz="2800" b="1" dirty="0" smtClean="0">
              <a:solidFill>
                <a:srgbClr val="FFFFFF"/>
              </a:solidFill>
              <a:latin typeface="Helvetica Neue"/>
              <a:cs typeface="Helvetica Neue"/>
            </a:endParaRPr>
          </a:p>
        </p:txBody>
      </p:sp>
      <p:pic>
        <p:nvPicPr>
          <p:cNvPr id="13" name="Picture 12"/>
          <p:cNvPicPr>
            <a:picLocks noChangeAspect="1"/>
          </p:cNvPicPr>
          <p:nvPr/>
        </p:nvPicPr>
        <p:blipFill>
          <a:blip r:embed="rId3" cstate="print"/>
          <a:stretch>
            <a:fillRect/>
          </a:stretch>
        </p:blipFill>
        <p:spPr>
          <a:xfrm>
            <a:off x="6404" y="423885"/>
            <a:ext cx="9144000" cy="383843"/>
          </a:xfrm>
          <a:prstGeom prst="rect">
            <a:avLst/>
          </a:prstGeom>
        </p:spPr>
      </p:pic>
      <p:sp>
        <p:nvSpPr>
          <p:cNvPr id="14" name="TextBox 13"/>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Pricing</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4821775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893" y="1512888"/>
            <a:ext cx="8650287" cy="366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4"/>
          <p:cNvPicPr>
            <a:picLocks noChangeAspect="1"/>
          </p:cNvPicPr>
          <p:nvPr/>
        </p:nvPicPr>
        <p:blipFill>
          <a:blip r:embed="rId4" cstate="print"/>
          <a:stretch>
            <a:fillRect/>
          </a:stretch>
        </p:blipFill>
        <p:spPr>
          <a:xfrm>
            <a:off x="6404" y="423885"/>
            <a:ext cx="9144000" cy="383843"/>
          </a:xfrm>
          <a:prstGeom prst="rect">
            <a:avLst/>
          </a:prstGeom>
        </p:spPr>
      </p:pic>
      <p:sp>
        <p:nvSpPr>
          <p:cNvPr id="6" name="TextBox 5"/>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Our Customers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1461142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2587" y="807728"/>
            <a:ext cx="7271382" cy="2863597"/>
          </a:xfrm>
          <a:prstGeom prst="rect">
            <a:avLst/>
          </a:prstGeom>
        </p:spPr>
      </p:pic>
      <p:pic>
        <p:nvPicPr>
          <p:cNvPr id="6" name="Picture 5"/>
          <p:cNvPicPr>
            <a:picLocks noChangeAspect="1"/>
          </p:cNvPicPr>
          <p:nvPr/>
        </p:nvPicPr>
        <p:blipFill>
          <a:blip r:embed="rId4" cstate="print"/>
          <a:stretch>
            <a:fillRect/>
          </a:stretch>
        </p:blipFill>
        <p:spPr>
          <a:xfrm>
            <a:off x="6404" y="423885"/>
            <a:ext cx="9144000" cy="383843"/>
          </a:xfrm>
          <a:prstGeom prst="rect">
            <a:avLst/>
          </a:prstGeom>
        </p:spPr>
      </p:pic>
      <p:sp>
        <p:nvSpPr>
          <p:cNvPr id="7" name="TextBox 6"/>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Company</a:t>
            </a:r>
            <a:endParaRPr lang="en-US" sz="2800" dirty="0">
              <a:solidFill>
                <a:schemeClr val="tx1">
                  <a:lumMod val="75000"/>
                  <a:lumOff val="25000"/>
                </a:schemeClr>
              </a:solidFill>
              <a:latin typeface="Helvetica Neue"/>
              <a:cs typeface="Helvetica Neue"/>
            </a:endParaRPr>
          </a:p>
        </p:txBody>
      </p:sp>
      <p:sp>
        <p:nvSpPr>
          <p:cNvPr id="3" name="Rectangle 2"/>
          <p:cNvSpPr/>
          <p:nvPr/>
        </p:nvSpPr>
        <p:spPr>
          <a:xfrm>
            <a:off x="426891" y="3671326"/>
            <a:ext cx="8118767" cy="2308324"/>
          </a:xfrm>
          <a:prstGeom prst="rect">
            <a:avLst/>
          </a:prstGeom>
        </p:spPr>
        <p:txBody>
          <a:bodyPr wrap="square">
            <a:spAutoFit/>
          </a:bodyPr>
          <a:lstStyle/>
          <a:p>
            <a:pPr algn="ctr"/>
            <a:r>
              <a:rPr lang="en-US" sz="1200" i="1" dirty="0">
                <a:solidFill>
                  <a:schemeClr val="tx2">
                    <a:lumMod val="75000"/>
                    <a:lumOff val="25000"/>
                  </a:schemeClr>
                </a:solidFill>
                <a:latin typeface="Helvetica Neue"/>
                <a:cs typeface="Helvetica Neue"/>
              </a:rPr>
              <a:t>eXo began as an open source project in 2002, as the industry's first Java </a:t>
            </a:r>
            <a:r>
              <a:rPr lang="en-US" sz="1200" i="1" dirty="0" err="1">
                <a:solidFill>
                  <a:schemeClr val="tx2">
                    <a:lumMod val="75000"/>
                    <a:lumOff val="25000"/>
                  </a:schemeClr>
                </a:solidFill>
                <a:latin typeface="Helvetica Neue"/>
                <a:cs typeface="Helvetica Neue"/>
              </a:rPr>
              <a:t>portlet</a:t>
            </a:r>
            <a:r>
              <a:rPr lang="en-US" sz="1200" i="1" dirty="0">
                <a:solidFill>
                  <a:schemeClr val="tx2">
                    <a:lumMod val="75000"/>
                    <a:lumOff val="25000"/>
                  </a:schemeClr>
                </a:solidFill>
                <a:latin typeface="Helvetica Neue"/>
                <a:cs typeface="Helvetica Neue"/>
              </a:rPr>
              <a:t> container. The eXo Project catalyzed a portal market dominated by a handful of very large vendors selling six-figure software and lock in. We opened the floodgates to choice in this market, and customers came</a:t>
            </a:r>
            <a:r>
              <a:rPr lang="en-US" sz="1200" i="1" dirty="0" smtClean="0">
                <a:solidFill>
                  <a:schemeClr val="tx2">
                    <a:lumMod val="75000"/>
                    <a:lumOff val="25000"/>
                  </a:schemeClr>
                </a:solidFill>
                <a:latin typeface="Helvetica Neue"/>
                <a:cs typeface="Helvetica Neue"/>
              </a:rPr>
              <a:t>.</a:t>
            </a:r>
          </a:p>
          <a:p>
            <a:pPr algn="ctr"/>
            <a:endParaRPr lang="en-US" sz="1200" i="1" dirty="0">
              <a:solidFill>
                <a:schemeClr val="tx2">
                  <a:lumMod val="75000"/>
                  <a:lumOff val="25000"/>
                </a:schemeClr>
              </a:solidFill>
              <a:latin typeface="Helvetica Neue"/>
              <a:cs typeface="Helvetica Neue"/>
            </a:endParaRPr>
          </a:p>
          <a:p>
            <a:pPr algn="ctr"/>
            <a:r>
              <a:rPr lang="en-US" sz="1200" i="1" dirty="0">
                <a:solidFill>
                  <a:schemeClr val="tx2">
                    <a:lumMod val="75000"/>
                    <a:lumOff val="25000"/>
                  </a:schemeClr>
                </a:solidFill>
                <a:latin typeface="Helvetica Neue"/>
                <a:cs typeface="Helvetica Neue"/>
              </a:rPr>
              <a:t>The eXo Project grew into a company in 2003, as a response to customer demand. That customer -- the U.S. Department of Defense -- kicked off a tradition that continues to this day: Building great software in partnership with our customers. We can do this because we release our code in the open. It's how the </a:t>
            </a:r>
            <a:r>
              <a:rPr lang="en-US" sz="1200" i="1" dirty="0" err="1">
                <a:solidFill>
                  <a:schemeClr val="tx2">
                    <a:lumMod val="75000"/>
                    <a:lumOff val="25000"/>
                  </a:schemeClr>
                </a:solidFill>
                <a:latin typeface="Helvetica Neue"/>
                <a:cs typeface="Helvetica Neue"/>
              </a:rPr>
              <a:t>DoD</a:t>
            </a:r>
            <a:r>
              <a:rPr lang="en-US" sz="1200" i="1" dirty="0">
                <a:solidFill>
                  <a:schemeClr val="tx2">
                    <a:lumMod val="75000"/>
                    <a:lumOff val="25000"/>
                  </a:schemeClr>
                </a:solidFill>
                <a:latin typeface="Helvetica Neue"/>
                <a:cs typeface="Helvetica Neue"/>
              </a:rPr>
              <a:t> found us, when we were just university students hacking away, and it's how we choose to do business with our customers</a:t>
            </a:r>
            <a:r>
              <a:rPr lang="en-US" sz="1200" i="1" dirty="0" smtClean="0">
                <a:solidFill>
                  <a:schemeClr val="tx2">
                    <a:lumMod val="75000"/>
                    <a:lumOff val="25000"/>
                  </a:schemeClr>
                </a:solidFill>
                <a:latin typeface="Helvetica Neue"/>
                <a:cs typeface="Helvetica Neue"/>
              </a:rPr>
              <a:t>.</a:t>
            </a:r>
          </a:p>
          <a:p>
            <a:pPr algn="ctr"/>
            <a:endParaRPr lang="en-US" sz="1200" i="1" dirty="0">
              <a:solidFill>
                <a:schemeClr val="tx2">
                  <a:lumMod val="75000"/>
                  <a:lumOff val="25000"/>
                </a:schemeClr>
              </a:solidFill>
              <a:latin typeface="Helvetica Neue"/>
              <a:cs typeface="Helvetica Neue"/>
            </a:endParaRPr>
          </a:p>
          <a:p>
            <a:pPr algn="ctr"/>
            <a:r>
              <a:rPr lang="en-US" sz="1200" i="1" dirty="0">
                <a:solidFill>
                  <a:schemeClr val="tx2">
                    <a:lumMod val="75000"/>
                    <a:lumOff val="25000"/>
                  </a:schemeClr>
                </a:solidFill>
                <a:latin typeface="Helvetica Neue"/>
                <a:cs typeface="Helvetica Neue"/>
              </a:rPr>
              <a:t>Today, eXo is a rapidly growing global company, with U.S. headquarters in San Francisco, California, global headquarters in France, and offices in Tunisia, Ukraine, and Vietnam. The company has established technology leadership and proven value by their large European installed base and strategic partnership with Red Hat.</a:t>
            </a:r>
            <a:endParaRPr lang="fr-FR" sz="1200" i="1" dirty="0">
              <a:solidFill>
                <a:schemeClr val="tx2">
                  <a:lumMod val="75000"/>
                  <a:lumOff val="25000"/>
                </a:schemeClr>
              </a:solidFill>
              <a:latin typeface="Helvetica Neue"/>
              <a:cs typeface="Helvetica Neue"/>
            </a:endParaRPr>
          </a:p>
        </p:txBody>
      </p:sp>
    </p:spTree>
    <p:extLst>
      <p:ext uri="{BB962C8B-B14F-4D97-AF65-F5344CB8AC3E}">
        <p14:creationId xmlns:p14="http://schemas.microsoft.com/office/powerpoint/2010/main" val="7881679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22264" y="1158881"/>
            <a:ext cx="8455024" cy="921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i="1" dirty="0">
                <a:solidFill>
                  <a:srgbClr val="404040"/>
                </a:solidFill>
                <a:latin typeface="Helvetica Neue" charset="0"/>
              </a:rPr>
              <a:t>Our global network of resellers and systems integrator partners deliver enterprise-grade services &amp; support to ensure the success of customer projects. </a:t>
            </a:r>
          </a:p>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i="1" dirty="0">
                <a:solidFill>
                  <a:srgbClr val="404040"/>
                </a:solidFill>
                <a:latin typeface="Helvetica Neue" charset="0"/>
              </a:rPr>
              <a:t>To find a certified </a:t>
            </a:r>
            <a:r>
              <a:rPr lang="en-US" i="1" dirty="0" err="1">
                <a:solidFill>
                  <a:srgbClr val="404040"/>
                </a:solidFill>
                <a:latin typeface="Helvetica Neue" charset="0"/>
              </a:rPr>
              <a:t>eXo</a:t>
            </a:r>
            <a:r>
              <a:rPr lang="en-US" i="1" dirty="0">
                <a:solidFill>
                  <a:srgbClr val="404040"/>
                </a:solidFill>
                <a:latin typeface="Helvetica Neue" charset="0"/>
              </a:rPr>
              <a:t> </a:t>
            </a:r>
            <a:r>
              <a:rPr lang="en-US" i="1" dirty="0" smtClean="0">
                <a:solidFill>
                  <a:srgbClr val="404040"/>
                </a:solidFill>
                <a:latin typeface="Helvetica Neue" charset="0"/>
              </a:rPr>
              <a:t>partners, </a:t>
            </a:r>
            <a:r>
              <a:rPr lang="en-US" i="1" dirty="0">
                <a:solidFill>
                  <a:srgbClr val="404040"/>
                </a:solidFill>
                <a:latin typeface="Helvetica Neue" charset="0"/>
              </a:rPr>
              <a:t>visit our partner catalog.</a:t>
            </a:r>
          </a:p>
        </p:txBody>
      </p:sp>
      <p:pic>
        <p:nvPicPr>
          <p:cNvPr id="5124"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597" r="10953"/>
          <a:stretch/>
        </p:blipFill>
        <p:spPr bwMode="auto">
          <a:xfrm>
            <a:off x="3567147" y="2237750"/>
            <a:ext cx="5140141"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5"/>
          <p:cNvPicPr>
            <a:picLocks noChangeAspect="1"/>
          </p:cNvPicPr>
          <p:nvPr/>
        </p:nvPicPr>
        <p:blipFill>
          <a:blip r:embed="rId4" cstate="print"/>
          <a:stretch>
            <a:fillRect/>
          </a:stretch>
        </p:blipFill>
        <p:spPr>
          <a:xfrm>
            <a:off x="6404" y="423885"/>
            <a:ext cx="9144000" cy="383843"/>
          </a:xfrm>
          <a:prstGeom prst="rect">
            <a:avLst/>
          </a:prstGeom>
        </p:spPr>
      </p:pic>
      <p:sp>
        <p:nvSpPr>
          <p:cNvPr id="7" name="TextBox 6"/>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Our Partners</a:t>
            </a:r>
            <a:endParaRPr lang="en-US" sz="2800" dirty="0">
              <a:solidFill>
                <a:schemeClr val="tx1">
                  <a:lumMod val="75000"/>
                  <a:lumOff val="25000"/>
                </a:schemeClr>
              </a:solidFill>
              <a:latin typeface="Helvetica Neue"/>
              <a:cs typeface="Helvetica Neue"/>
            </a:endParaRPr>
          </a:p>
        </p:txBody>
      </p:sp>
      <p:sp>
        <p:nvSpPr>
          <p:cNvPr id="8" name="Rectangle 3"/>
          <p:cNvSpPr>
            <a:spLocks noChangeArrowheads="1"/>
          </p:cNvSpPr>
          <p:nvPr/>
        </p:nvSpPr>
        <p:spPr bwMode="auto">
          <a:xfrm>
            <a:off x="250008" y="2516136"/>
            <a:ext cx="3237847"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spAutoFit/>
          </a:bodyPr>
          <a:lstStyle/>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dirty="0" smtClean="0">
                <a:solidFill>
                  <a:srgbClr val="404040"/>
                </a:solidFill>
                <a:latin typeface="Helvetica Neue" charset="0"/>
              </a:rPr>
              <a:t>System Integrators</a:t>
            </a: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endParaRPr lang="en-US" dirty="0" smtClean="0">
              <a:solidFill>
                <a:srgbClr val="404040"/>
              </a:solidFill>
              <a:latin typeface="Helvetica Neue" charset="0"/>
            </a:endParaRP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endParaRPr lang="en-US" dirty="0" smtClean="0">
              <a:solidFill>
                <a:srgbClr val="404040"/>
              </a:solidFill>
              <a:latin typeface="Helvetica Neue" charset="0"/>
            </a:endParaRP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dirty="0" smtClean="0">
                <a:solidFill>
                  <a:srgbClr val="404040"/>
                </a:solidFill>
                <a:latin typeface="Helvetica Neue" charset="0"/>
              </a:rPr>
              <a:t>Resellers and Distributors</a:t>
            </a: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endParaRPr lang="en-US" dirty="0" smtClean="0">
              <a:solidFill>
                <a:srgbClr val="404040"/>
              </a:solidFill>
              <a:latin typeface="Helvetica Neue" charset="0"/>
            </a:endParaRP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endParaRPr lang="en-US" dirty="0" smtClean="0">
              <a:solidFill>
                <a:srgbClr val="404040"/>
              </a:solidFill>
              <a:latin typeface="Helvetica Neue" charset="0"/>
            </a:endParaRP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dirty="0" smtClean="0">
                <a:solidFill>
                  <a:srgbClr val="404040"/>
                </a:solidFill>
                <a:latin typeface="Helvetica Neue" charset="0"/>
              </a:rPr>
              <a:t>Service and Cloud Providers</a:t>
            </a: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endParaRPr lang="en-US" dirty="0" smtClean="0">
              <a:solidFill>
                <a:srgbClr val="404040"/>
              </a:solidFill>
              <a:latin typeface="Helvetica Neue" charset="0"/>
            </a:endParaRP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endParaRPr lang="en-US" dirty="0" smtClean="0">
              <a:solidFill>
                <a:srgbClr val="404040"/>
              </a:solidFill>
              <a:latin typeface="Helvetica Neue" charset="0"/>
            </a:endParaRPr>
          </a:p>
          <a:p>
            <a:pPr algn="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dirty="0" smtClean="0">
                <a:solidFill>
                  <a:srgbClr val="404040"/>
                </a:solidFill>
                <a:latin typeface="Helvetica Neue" charset="0"/>
              </a:rPr>
              <a:t>ISV/OEM</a:t>
            </a:r>
            <a:endParaRPr lang="en-US" dirty="0">
              <a:solidFill>
                <a:srgbClr val="404040"/>
              </a:solidFill>
              <a:latin typeface="Helvetica Neue" charset="0"/>
            </a:endParaRPr>
          </a:p>
        </p:txBody>
      </p:sp>
    </p:spTree>
    <p:extLst>
      <p:ext uri="{BB962C8B-B14F-4D97-AF65-F5344CB8AC3E}">
        <p14:creationId xmlns:p14="http://schemas.microsoft.com/office/powerpoint/2010/main" val="40298278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Partnership </a:t>
            </a:r>
            <a:r>
              <a:rPr lang="fr-FR" sz="2800" dirty="0" smtClean="0">
                <a:solidFill>
                  <a:schemeClr val="tx1">
                    <a:lumMod val="75000"/>
                    <a:lumOff val="25000"/>
                  </a:schemeClr>
                </a:solidFill>
                <a:latin typeface="Helvetica Neue"/>
                <a:cs typeface="Helvetica Neue"/>
              </a:rPr>
              <a:t>–</a:t>
            </a:r>
            <a:r>
              <a:rPr lang="en-US" sz="2800" dirty="0" smtClean="0">
                <a:solidFill>
                  <a:schemeClr val="tx1">
                    <a:lumMod val="75000"/>
                    <a:lumOff val="25000"/>
                  </a:schemeClr>
                </a:solidFill>
                <a:latin typeface="Helvetica Neue"/>
                <a:cs typeface="Helvetica Neue"/>
              </a:rPr>
              <a:t> S.I. Tracks</a:t>
            </a:r>
            <a:endParaRPr lang="en-US" sz="2800" dirty="0">
              <a:solidFill>
                <a:schemeClr val="tx1">
                  <a:lumMod val="75000"/>
                  <a:lumOff val="25000"/>
                </a:schemeClr>
              </a:solidFill>
              <a:latin typeface="Helvetica Neue"/>
              <a:cs typeface="Helvetica Neue"/>
            </a:endParaRPr>
          </a:p>
        </p:txBody>
      </p:sp>
      <p:graphicFrame>
        <p:nvGraphicFramePr>
          <p:cNvPr id="8" name="Objet 7"/>
          <p:cNvGraphicFramePr>
            <a:graphicFrameLocks noChangeAspect="1"/>
          </p:cNvGraphicFramePr>
          <p:nvPr>
            <p:extLst>
              <p:ext uri="{D42A27DB-BD31-4B8C-83A1-F6EECF244321}">
                <p14:modId xmlns:p14="http://schemas.microsoft.com/office/powerpoint/2010/main" val="870097477"/>
              </p:ext>
            </p:extLst>
          </p:nvPr>
        </p:nvGraphicFramePr>
        <p:xfrm>
          <a:off x="1397000" y="1092200"/>
          <a:ext cx="6350000" cy="5156200"/>
        </p:xfrm>
        <a:graphic>
          <a:graphicData uri="http://schemas.openxmlformats.org/presentationml/2006/ole">
            <mc:AlternateContent xmlns:mc="http://schemas.openxmlformats.org/markup-compatibility/2006">
              <mc:Choice xmlns:v="urn:schemas-microsoft-com:vml" Requires="v">
                <p:oleObj spid="_x0000_s1038" name="Document" r:id="rId4" imgW="6336000" imgH="5147280" progId="Word.Document.12">
                  <p:embed/>
                </p:oleObj>
              </mc:Choice>
              <mc:Fallback>
                <p:oleObj name="Document" r:id="rId4" imgW="6336000" imgH="5147280" progId="Word.Document.12">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1092200"/>
                        <a:ext cx="6350000" cy="515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48944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Partnership </a:t>
            </a:r>
            <a:r>
              <a:rPr lang="fr-FR" sz="2800" dirty="0" smtClean="0">
                <a:solidFill>
                  <a:schemeClr val="tx1">
                    <a:lumMod val="75000"/>
                    <a:lumOff val="25000"/>
                  </a:schemeClr>
                </a:solidFill>
                <a:latin typeface="Helvetica Neue"/>
                <a:cs typeface="Helvetica Neue"/>
              </a:rPr>
              <a:t>–</a:t>
            </a:r>
            <a:r>
              <a:rPr lang="en-US" sz="2800" dirty="0" smtClean="0">
                <a:solidFill>
                  <a:schemeClr val="tx1">
                    <a:lumMod val="75000"/>
                    <a:lumOff val="25000"/>
                  </a:schemeClr>
                </a:solidFill>
                <a:latin typeface="Helvetica Neue"/>
                <a:cs typeface="Helvetica Neue"/>
              </a:rPr>
              <a:t> S.I. Tracks</a:t>
            </a:r>
            <a:endParaRPr lang="en-US" sz="2800" dirty="0">
              <a:solidFill>
                <a:schemeClr val="tx1">
                  <a:lumMod val="75000"/>
                  <a:lumOff val="25000"/>
                </a:schemeClr>
              </a:solidFill>
              <a:latin typeface="Helvetica Neue"/>
              <a:cs typeface="Helvetica Neue"/>
            </a:endParaRPr>
          </a:p>
        </p:txBody>
      </p:sp>
      <p:graphicFrame>
        <p:nvGraphicFramePr>
          <p:cNvPr id="6" name="Objet 5"/>
          <p:cNvGraphicFramePr>
            <a:graphicFrameLocks noChangeAspect="1"/>
          </p:cNvGraphicFramePr>
          <p:nvPr>
            <p:extLst>
              <p:ext uri="{D42A27DB-BD31-4B8C-83A1-F6EECF244321}">
                <p14:modId xmlns:p14="http://schemas.microsoft.com/office/powerpoint/2010/main" val="3433055936"/>
              </p:ext>
            </p:extLst>
          </p:nvPr>
        </p:nvGraphicFramePr>
        <p:xfrm>
          <a:off x="1390650" y="1390650"/>
          <a:ext cx="6362700" cy="4076700"/>
        </p:xfrm>
        <a:graphic>
          <a:graphicData uri="http://schemas.openxmlformats.org/presentationml/2006/ole">
            <mc:AlternateContent xmlns:mc="http://schemas.openxmlformats.org/markup-compatibility/2006">
              <mc:Choice xmlns:v="urn:schemas-microsoft-com:vml" Requires="v">
                <p:oleObj spid="_x0000_s2062" name="Document" r:id="rId4" imgW="6355713" imgH="4073438" progId="Word.Document.12">
                  <p:embed/>
                </p:oleObj>
              </mc:Choice>
              <mc:Fallback>
                <p:oleObj name="Document" r:id="rId4" imgW="6355713" imgH="4073438" progId="Word.Document.12">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650" y="1390650"/>
                        <a:ext cx="6362700" cy="407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60886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p:cNvPicPr>
          <p:nvPr/>
        </p:nvPicPr>
        <p:blipFill>
          <a:blip r:embed="rId2" cstate="print"/>
          <a:stretch>
            <a:fillRect/>
          </a:stretch>
        </p:blipFill>
        <p:spPr>
          <a:xfrm>
            <a:off x="6404" y="423885"/>
            <a:ext cx="9144000" cy="383843"/>
          </a:xfrm>
          <a:prstGeom prst="rect">
            <a:avLst/>
          </a:prstGeom>
        </p:spPr>
      </p:pic>
      <p:sp>
        <p:nvSpPr>
          <p:cNvPr id="2" name="TextBox 7"/>
          <p:cNvSpPr txBox="1"/>
          <p:nvPr/>
        </p:nvSpPr>
        <p:spPr>
          <a:xfrm>
            <a:off x="518660" y="181821"/>
            <a:ext cx="8119488" cy="523220"/>
          </a:xfrm>
          <a:prstGeom prst="rect">
            <a:avLst/>
          </a:prstGeom>
          <a:noFill/>
        </p:spPr>
        <p:txBody>
          <a:bodyPr wrap="square" rtlCol="0">
            <a:spAutoFit/>
          </a:bodyPr>
          <a:lstStyle/>
          <a:p>
            <a:pPr algn="ctr"/>
            <a:r>
              <a:rPr lang="en-US" sz="2800" dirty="0" smtClean="0">
                <a:latin typeface="Arial" charset="0"/>
                <a:ea typeface="ＭＳ Ｐゴシック" charset="0"/>
                <a:cs typeface="ＭＳ Ｐゴシック" charset="0"/>
              </a:rPr>
              <a:t>Training Courses</a:t>
            </a:r>
            <a:endParaRPr lang="en-US" sz="2800" dirty="0">
              <a:solidFill>
                <a:schemeClr val="tx1">
                  <a:lumMod val="75000"/>
                  <a:lumOff val="25000"/>
                </a:schemeClr>
              </a:solidFill>
              <a:latin typeface="Helvetica Neue"/>
              <a:cs typeface="Helvetica Neue"/>
            </a:endParaRPr>
          </a:p>
        </p:txBody>
      </p:sp>
      <p:graphicFrame>
        <p:nvGraphicFramePr>
          <p:cNvPr id="7" name="Table 6"/>
          <p:cNvGraphicFramePr>
            <a:graphicFrameLocks noGrp="1"/>
          </p:cNvGraphicFramePr>
          <p:nvPr>
            <p:extLst>
              <p:ext uri="{D42A27DB-BD31-4B8C-83A1-F6EECF244321}">
                <p14:modId xmlns:p14="http://schemas.microsoft.com/office/powerpoint/2010/main" val="4276638964"/>
              </p:ext>
            </p:extLst>
          </p:nvPr>
        </p:nvGraphicFramePr>
        <p:xfrm>
          <a:off x="609600" y="1636630"/>
          <a:ext cx="8229600" cy="4326243"/>
        </p:xfrm>
        <a:graphic>
          <a:graphicData uri="http://schemas.openxmlformats.org/drawingml/2006/table">
            <a:tbl>
              <a:tblPr/>
              <a:tblGrid>
                <a:gridCol w="1806819"/>
                <a:gridCol w="2244481"/>
                <a:gridCol w="2200030"/>
                <a:gridCol w="1978270"/>
              </a:tblGrid>
              <a:tr h="51752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2">
                            <a:lumMod val="25000"/>
                          </a:schemeClr>
                        </a:solidFill>
                        <a:effectLst/>
                        <a:latin typeface="Helvetica Neue Light"/>
                        <a:ea typeface="ＭＳ Ｐゴシック" charset="0"/>
                        <a:cs typeface="Helvetica Neue Light"/>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Helvetica Neue"/>
                          <a:ea typeface="ＭＳ Ｐゴシック" charset="0"/>
                          <a:cs typeface="Helvetica Neue"/>
                        </a:rPr>
                        <a:t>Fundamentals (2 days)</a:t>
                      </a:r>
                      <a:endParaRPr kumimoji="0" lang="en-US" sz="1800" b="0" i="0" u="none" strike="noStrike" cap="none" normalizeH="0" baseline="0" dirty="0">
                        <a:ln>
                          <a:noFill/>
                        </a:ln>
                        <a:solidFill>
                          <a:srgbClr val="000000"/>
                        </a:solidFill>
                        <a:effectLst/>
                        <a:latin typeface="Helvetica Neue"/>
                        <a:ea typeface="ＭＳ Ｐゴシック" charset="0"/>
                        <a:cs typeface="Helvetica Neue"/>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Helvetica Neue"/>
                          <a:ea typeface="ＭＳ Ｐゴシック" charset="0"/>
                          <a:cs typeface="Helvetica Neue"/>
                        </a:rPr>
                        <a:t>Developer</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Helvetica Neue"/>
                          <a:ea typeface="ＭＳ Ｐゴシック" charset="0"/>
                          <a:cs typeface="Helvetica Neue"/>
                        </a:rPr>
                        <a:t>(3 days)</a:t>
                      </a:r>
                      <a:endParaRPr kumimoji="0" lang="en-US" sz="1800" b="0" i="0" u="none" strike="noStrike" cap="none" normalizeH="0" baseline="0" dirty="0">
                        <a:ln>
                          <a:noFill/>
                        </a:ln>
                        <a:solidFill>
                          <a:srgbClr val="000000"/>
                        </a:solidFill>
                        <a:effectLst/>
                        <a:latin typeface="Helvetica Neue"/>
                        <a:ea typeface="ＭＳ Ｐゴシック" charset="0"/>
                        <a:cs typeface="Helvetica Neue"/>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Helvetica Neue"/>
                          <a:ea typeface="ＭＳ Ｐゴシック" charset="0"/>
                          <a:cs typeface="Helvetica Neue"/>
                        </a:rPr>
                        <a:t>Adminstrator</a:t>
                      </a:r>
                      <a:endParaRPr kumimoji="0" lang="en-US" sz="1800" b="0" i="0" u="none" strike="noStrike" cap="none" normalizeH="0" baseline="0" dirty="0" smtClean="0">
                        <a:ln>
                          <a:noFill/>
                        </a:ln>
                        <a:solidFill>
                          <a:srgbClr val="000000"/>
                        </a:solidFill>
                        <a:effectLst/>
                        <a:latin typeface="Helvetica Neue"/>
                        <a:ea typeface="ＭＳ Ｐゴシック" charset="0"/>
                        <a:cs typeface="Helvetica Neue"/>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Helvetica Neue"/>
                          <a:ea typeface="ＭＳ Ｐゴシック" charset="0"/>
                          <a:cs typeface="Helvetica Neue"/>
                        </a:rPr>
                        <a:t>(2 days)</a:t>
                      </a:r>
                      <a:endParaRPr kumimoji="0" lang="en-US" sz="1800" b="0" i="0" u="none" strike="noStrike" cap="none" normalizeH="0" baseline="0" dirty="0">
                        <a:ln>
                          <a:noFill/>
                        </a:ln>
                        <a:solidFill>
                          <a:srgbClr val="000000"/>
                        </a:solidFill>
                        <a:effectLst/>
                        <a:latin typeface="Helvetica Neue"/>
                        <a:ea typeface="ＭＳ Ｐゴシック" charset="0"/>
                        <a:cs typeface="Helvetica Neue"/>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bg2">
                              <a:lumMod val="25000"/>
                            </a:schemeClr>
                          </a:solidFill>
                          <a:effectLst/>
                          <a:latin typeface="Helvetica Neue Light"/>
                          <a:ea typeface="ＭＳ Ｐゴシック" charset="0"/>
                          <a:cs typeface="Helvetica Neue Light"/>
                        </a:rPr>
                        <a:t>Course Objectives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bg2">
                            <a:lumMod val="25000"/>
                          </a:schemeClr>
                        </a:solidFill>
                        <a:effectLst/>
                        <a:latin typeface="Helvetica Neue Light"/>
                        <a:ea typeface="ＭＳ Ｐゴシック" charset="0"/>
                        <a:cs typeface="Helvetica Neue Light"/>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Introduce the key benefits and features of </a:t>
                      </a:r>
                      <a:r>
                        <a:rPr kumimoji="0" lang="en-US" sz="1400" b="0" i="0" u="none" strike="noStrike" cap="none" normalizeH="0" baseline="0" dirty="0" err="1" smtClean="0">
                          <a:ln>
                            <a:noFill/>
                          </a:ln>
                          <a:solidFill>
                            <a:schemeClr val="bg2">
                              <a:lumMod val="50000"/>
                            </a:schemeClr>
                          </a:solidFill>
                          <a:effectLst/>
                          <a:latin typeface="Helvetica Neue"/>
                          <a:ea typeface="ＭＳ Ｐゴシック" charset="0"/>
                          <a:cs typeface="Helvetica Neue"/>
                        </a:rPr>
                        <a:t>eXo</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products</a:t>
                      </a:r>
                      <a:endPar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Customize </a:t>
                      </a:r>
                      <a:r>
                        <a:rPr kumimoji="0" lang="en-US" sz="1400" b="0" i="0" u="none" strike="noStrike" cap="none" normalizeH="0" baseline="0" dirty="0" err="1">
                          <a:ln>
                            <a:noFill/>
                          </a:ln>
                          <a:solidFill>
                            <a:schemeClr val="bg2">
                              <a:lumMod val="50000"/>
                            </a:schemeClr>
                          </a:solidFill>
                          <a:effectLst/>
                          <a:latin typeface="Helvetica Neue"/>
                          <a:ea typeface="ＭＳ Ｐゴシック" charset="0"/>
                          <a:cs typeface="Helvetica Neue"/>
                        </a:rPr>
                        <a:t>eXo</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to </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support </a:t>
                      </a:r>
                      <a:r>
                        <a:rPr kumimoji="0" lang="en-US" sz="1400" b="0" i="0" u="none" strike="noStrike" cap="none" normalizeH="0" baseline="0" dirty="0" err="1">
                          <a:ln>
                            <a:noFill/>
                          </a:ln>
                          <a:solidFill>
                            <a:schemeClr val="bg2">
                              <a:lumMod val="50000"/>
                            </a:schemeClr>
                          </a:solidFill>
                          <a:effectLst/>
                          <a:latin typeface="Helvetica Neue"/>
                          <a:ea typeface="ＭＳ Ｐゴシック" charset="0"/>
                          <a:cs typeface="Helvetica Neue"/>
                        </a:rPr>
                        <a:t>POCs</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&amp; deployments</a:t>
                      </a:r>
                      <a:endPar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Manage</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 support</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&amp; </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maintain </a:t>
                      </a:r>
                      <a:r>
                        <a:rPr kumimoji="0" lang="en-US" sz="1400" b="0" i="0" u="none" strike="noStrike" cap="none" normalizeH="0" baseline="0" dirty="0" err="1" smtClean="0">
                          <a:ln>
                            <a:noFill/>
                          </a:ln>
                          <a:solidFill>
                            <a:schemeClr val="bg2">
                              <a:lumMod val="50000"/>
                            </a:schemeClr>
                          </a:solidFill>
                          <a:effectLst/>
                          <a:latin typeface="Helvetica Neue"/>
                          <a:ea typeface="ＭＳ Ｐゴシック" charset="0"/>
                          <a:cs typeface="Helvetica Neue"/>
                        </a:rPr>
                        <a:t>eXo</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in production</a:t>
                      </a:r>
                      <a:endPar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r>
              <a:tr h="4873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25000"/>
                            </a:schemeClr>
                          </a:solidFill>
                          <a:effectLst/>
                          <a:latin typeface="Helvetica Neue Light"/>
                          <a:ea typeface="ＭＳ Ｐゴシック" charset="0"/>
                          <a:cs typeface="Helvetica Neue Light"/>
                        </a:rPr>
                        <a:t>Student Profile</a:t>
                      </a:r>
                      <a:endParaRPr kumimoji="0" lang="en-US" sz="1600" b="1" i="0" u="none" strike="noStrike" cap="none" normalizeH="0" baseline="0" dirty="0">
                        <a:ln>
                          <a:noFill/>
                        </a:ln>
                        <a:solidFill>
                          <a:schemeClr val="bg2">
                            <a:lumMod val="25000"/>
                          </a:schemeClr>
                        </a:solidFill>
                        <a:effectLst/>
                        <a:latin typeface="Helvetica Neue Light"/>
                        <a:ea typeface="ＭＳ Ｐゴシック" charset="0"/>
                        <a:cs typeface="Helvetica Neue Light"/>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Users,</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consultants</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project </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m</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anagers</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p</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ortal administrators</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webmasters</a:t>
                      </a:r>
                      <a:endPar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System engineers with</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&gt;1 year </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Java experience</a:t>
                      </a: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System engineers </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with &gt;4 </a:t>
                      </a: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years of Java experience</a:t>
                      </a: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5175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25000"/>
                            </a:schemeClr>
                          </a:solidFill>
                          <a:effectLst/>
                          <a:latin typeface="Helvetica Neue Light"/>
                          <a:ea typeface="ＭＳ Ｐゴシック" charset="0"/>
                          <a:cs typeface="Helvetica Neue Light"/>
                        </a:rPr>
                        <a:t>Prerequisite</a:t>
                      </a:r>
                      <a:endParaRPr kumimoji="0" lang="en-US" sz="1600" b="1" i="0" u="none" strike="noStrike" cap="none" normalizeH="0" baseline="0" dirty="0">
                        <a:ln>
                          <a:noFill/>
                        </a:ln>
                        <a:solidFill>
                          <a:schemeClr val="bg2">
                            <a:lumMod val="25000"/>
                          </a:schemeClr>
                        </a:solidFill>
                        <a:effectLst/>
                        <a:latin typeface="Helvetica Neue Light"/>
                        <a:ea typeface="ＭＳ Ｐゴシック" charset="0"/>
                        <a:cs typeface="Helvetica Neue Light"/>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rPr>
                        <a:t>-</a:t>
                      </a: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bg2">
                              <a:lumMod val="50000"/>
                            </a:schemeClr>
                          </a:solidFill>
                          <a:effectLst/>
                          <a:latin typeface="Helvetica Neue"/>
                          <a:ea typeface="ＭＳ Ｐゴシック" charset="0"/>
                          <a:cs typeface="Helvetica Neue"/>
                        </a:rPr>
                        <a:t>eXo</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Fundamentals</a:t>
                      </a:r>
                      <a:endPar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bg2">
                              <a:lumMod val="50000"/>
                            </a:schemeClr>
                          </a:solidFill>
                          <a:effectLst/>
                          <a:latin typeface="Helvetica Neue"/>
                          <a:ea typeface="ＭＳ Ｐゴシック" charset="0"/>
                          <a:cs typeface="Helvetica Neue"/>
                        </a:rPr>
                        <a:t>eXo</a:t>
                      </a:r>
                      <a:r>
                        <a:rPr kumimoji="0" lang="en-US" sz="1400" b="0" i="0" u="none" strike="noStrike" cap="none" normalizeH="0" baseline="0" dirty="0" smtClean="0">
                          <a:ln>
                            <a:noFill/>
                          </a:ln>
                          <a:solidFill>
                            <a:schemeClr val="bg2">
                              <a:lumMod val="50000"/>
                            </a:schemeClr>
                          </a:solidFill>
                          <a:effectLst/>
                          <a:latin typeface="Helvetica Neue"/>
                          <a:ea typeface="ＭＳ Ｐゴシック" charset="0"/>
                          <a:cs typeface="Helvetica Neue"/>
                        </a:rPr>
                        <a:t> Developer</a:t>
                      </a:r>
                      <a:endParaRPr kumimoji="0" lang="en-US" sz="1400" b="0" i="0" u="none" strike="noStrike" cap="none" normalizeH="0" baseline="0" dirty="0">
                        <a:ln>
                          <a:noFill/>
                        </a:ln>
                        <a:solidFill>
                          <a:schemeClr val="bg2">
                            <a:lumMod val="50000"/>
                          </a:schemeClr>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r>
              <a:tr h="4873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25000"/>
                            </a:schemeClr>
                          </a:solidFill>
                          <a:effectLst/>
                          <a:latin typeface="Helvetica Neue Light"/>
                          <a:ea typeface="ＭＳ Ｐゴシック" charset="0"/>
                          <a:cs typeface="Helvetica Neue Light"/>
                        </a:rPr>
                        <a:t>Certification</a:t>
                      </a:r>
                      <a:endParaRPr kumimoji="0" lang="en-US" sz="1600" b="1" i="0" u="none" strike="noStrike" cap="none" normalizeH="0" baseline="0" dirty="0">
                        <a:ln>
                          <a:noFill/>
                        </a:ln>
                        <a:solidFill>
                          <a:schemeClr val="bg2">
                            <a:lumMod val="25000"/>
                          </a:schemeClr>
                        </a:solidFill>
                        <a:effectLst/>
                        <a:latin typeface="Helvetica Neue Light"/>
                        <a:ea typeface="ＭＳ Ｐゴシック" charset="0"/>
                        <a:cs typeface="Helvetica Neue Light"/>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7C7C7C"/>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C7C7C"/>
                          </a:solidFill>
                          <a:effectLst/>
                          <a:latin typeface="Helvetica Neue"/>
                          <a:ea typeface="Zapf Dingbats"/>
                          <a:cs typeface="Helvetica Neue"/>
                          <a:sym typeface="Zapf Dingbats"/>
                        </a:rPr>
                        <a:t>✓</a:t>
                      </a:r>
                      <a:endParaRPr kumimoji="0" lang="en-US" sz="1800" b="0" i="0" u="none" strike="noStrike" cap="none" normalizeH="0" baseline="0" dirty="0">
                        <a:ln>
                          <a:noFill/>
                        </a:ln>
                        <a:solidFill>
                          <a:srgbClr val="7C7C7C"/>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7C7C7C"/>
                          </a:solidFill>
                          <a:effectLst/>
                          <a:latin typeface="Helvetica Neue"/>
                          <a:ea typeface="Zapf Dingbats"/>
                          <a:cs typeface="Helvetica Neue"/>
                          <a:sym typeface="Zapf Dingbats"/>
                        </a:rPr>
                        <a:t>✓</a:t>
                      </a:r>
                      <a:endParaRPr kumimoji="0" lang="en-US" sz="1800" b="0" i="0" u="none" strike="noStrike" cap="none" normalizeH="0" baseline="0" dirty="0" smtClean="0">
                        <a:ln>
                          <a:noFill/>
                        </a:ln>
                        <a:solidFill>
                          <a:srgbClr val="7C7C7C"/>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5175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25000"/>
                            </a:schemeClr>
                          </a:solidFill>
                          <a:effectLst/>
                          <a:latin typeface="Helvetica Neue Light"/>
                          <a:ea typeface="ＭＳ Ｐゴシック" charset="0"/>
                          <a:cs typeface="Helvetica Neue Light"/>
                        </a:rPr>
                        <a:t>Public</a:t>
                      </a:r>
                      <a:endParaRPr kumimoji="0" lang="en-US" sz="1600" b="1" i="0" u="none" strike="noStrike" cap="none" normalizeH="0" baseline="0" dirty="0">
                        <a:ln>
                          <a:noFill/>
                        </a:ln>
                        <a:solidFill>
                          <a:schemeClr val="bg2">
                            <a:lumMod val="25000"/>
                          </a:schemeClr>
                        </a:solidFill>
                        <a:effectLst/>
                        <a:latin typeface="Helvetica Neue Light"/>
                        <a:ea typeface="ＭＳ Ｐゴシック" charset="0"/>
                        <a:cs typeface="Helvetica Neue Light"/>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7C7C7C"/>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7C7C7C"/>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7C7C7C"/>
                        </a:solidFill>
                        <a:effectLst/>
                        <a:latin typeface="Helvetica Neue"/>
                        <a:ea typeface="ＭＳ Ｐゴシック" charset="0"/>
                        <a:cs typeface="Helvetica Neue"/>
                      </a:endParaRPr>
                    </a:p>
                  </a:txBody>
                  <a:tcPr marT="45713" marB="45713"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solidFill>
                      <a:schemeClr val="bg2">
                        <a:lumMod val="90000"/>
                      </a:schemeClr>
                    </a:solidFill>
                  </a:tcPr>
                </a:tc>
              </a:tr>
              <a:tr h="48736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2">
                            <a:lumMod val="25000"/>
                          </a:schemeClr>
                        </a:solidFill>
                        <a:effectLst/>
                        <a:latin typeface="Arial"/>
                        <a:ea typeface="ＭＳ Ｐゴシック" charset="0"/>
                        <a:cs typeface="Arial"/>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Arial"/>
                        <a:ea typeface="ＭＳ Ｐゴシック" charset="0"/>
                        <a:cs typeface="Arial"/>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Arial"/>
                        <a:ea typeface="ＭＳ Ｐゴシック" charset="0"/>
                        <a:cs typeface="Arial"/>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Arial"/>
                        <a:ea typeface="ＭＳ Ｐゴシック" charset="0"/>
                        <a:cs typeface="Arial"/>
                      </a:endParaRPr>
                    </a:p>
                  </a:txBody>
                  <a:tcPr marL="91453" marR="91453" marT="45728" marB="45728"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601675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p:cNvPicPr>
          <p:nvPr/>
        </p:nvPicPr>
        <p:blipFill>
          <a:blip r:embed="rId2" cstate="print"/>
          <a:stretch>
            <a:fillRect/>
          </a:stretch>
        </p:blipFill>
        <p:spPr>
          <a:xfrm>
            <a:off x="6404" y="423885"/>
            <a:ext cx="9144000" cy="383843"/>
          </a:xfrm>
          <a:prstGeom prst="rect">
            <a:avLst/>
          </a:prstGeom>
        </p:spPr>
      </p:pic>
      <p:sp>
        <p:nvSpPr>
          <p:cNvPr id="2" name="TextBox 7"/>
          <p:cNvSpPr txBox="1"/>
          <p:nvPr/>
        </p:nvSpPr>
        <p:spPr>
          <a:xfrm>
            <a:off x="518660" y="181821"/>
            <a:ext cx="8119488" cy="523220"/>
          </a:xfrm>
          <a:prstGeom prst="rect">
            <a:avLst/>
          </a:prstGeom>
          <a:noFill/>
        </p:spPr>
        <p:txBody>
          <a:bodyPr wrap="square" rtlCol="0">
            <a:spAutoFit/>
          </a:bodyPr>
          <a:lstStyle/>
          <a:p>
            <a:pPr algn="ctr"/>
            <a:r>
              <a:rPr lang="en-US" sz="2800" dirty="0" smtClean="0">
                <a:latin typeface="Arial" charset="0"/>
                <a:ea typeface="ＭＳ Ｐゴシック" charset="0"/>
                <a:cs typeface="ＭＳ Ｐゴシック" charset="0"/>
              </a:rPr>
              <a:t>Professional Services</a:t>
            </a:r>
            <a:endParaRPr lang="en-US" sz="2800" dirty="0">
              <a:solidFill>
                <a:schemeClr val="tx1">
                  <a:lumMod val="75000"/>
                  <a:lumOff val="25000"/>
                </a:schemeClr>
              </a:solidFill>
              <a:latin typeface="Helvetica Neue"/>
              <a:cs typeface="Helvetica Neue"/>
            </a:endParaRPr>
          </a:p>
        </p:txBody>
      </p:sp>
      <p:sp>
        <p:nvSpPr>
          <p:cNvPr id="4" name="Rectangle 3"/>
          <p:cNvSpPr/>
          <p:nvPr/>
        </p:nvSpPr>
        <p:spPr>
          <a:xfrm>
            <a:off x="762000" y="1582341"/>
            <a:ext cx="7137400" cy="3139321"/>
          </a:xfrm>
          <a:prstGeom prst="rect">
            <a:avLst/>
          </a:prstGeom>
        </p:spPr>
        <p:txBody>
          <a:bodyPr wrap="square">
            <a:spAutoFit/>
          </a:bodyPr>
          <a:lstStyle/>
          <a:p>
            <a:pPr marL="285750" indent="-285750">
              <a:buFont typeface="Wingdings" charset="2"/>
              <a:buChar char="ü"/>
            </a:pPr>
            <a:r>
              <a:rPr lang="en-US" b="1" dirty="0">
                <a:solidFill>
                  <a:schemeClr val="tx2">
                    <a:lumMod val="90000"/>
                    <a:lumOff val="10000"/>
                  </a:schemeClr>
                </a:solidFill>
                <a:latin typeface="Helvetica Neue"/>
                <a:cs typeface="Helvetica Neue"/>
              </a:rPr>
              <a:t>Evaluation Programs</a:t>
            </a:r>
          </a:p>
          <a:p>
            <a:pPr marL="742950" lvl="1" indent="-285750">
              <a:buFont typeface="Arial"/>
              <a:buChar char="•"/>
            </a:pPr>
            <a:r>
              <a:rPr lang="en-US" dirty="0">
                <a:solidFill>
                  <a:schemeClr val="tx2">
                    <a:lumMod val="90000"/>
                    <a:lumOff val="10000"/>
                  </a:schemeClr>
                </a:solidFill>
                <a:latin typeface="Helvetica Neue"/>
                <a:cs typeface="Helvetica Neue"/>
              </a:rPr>
              <a:t>Quick Start Program </a:t>
            </a:r>
          </a:p>
          <a:p>
            <a:pPr marL="285750" indent="-285750">
              <a:buFont typeface="Wingdings" charset="2"/>
              <a:buChar char="ü"/>
            </a:pPr>
            <a:endParaRPr lang="en-US" dirty="0">
              <a:solidFill>
                <a:schemeClr val="tx2">
                  <a:lumMod val="90000"/>
                  <a:lumOff val="10000"/>
                </a:schemeClr>
              </a:solidFill>
              <a:latin typeface="Helvetica Neue"/>
              <a:cs typeface="Helvetica Neue"/>
            </a:endParaRPr>
          </a:p>
          <a:p>
            <a:pPr marL="285750" indent="-285750">
              <a:buFont typeface="Wingdings" charset="2"/>
              <a:buChar char="ü"/>
            </a:pPr>
            <a:r>
              <a:rPr lang="en-US" b="1" dirty="0">
                <a:solidFill>
                  <a:schemeClr val="tx2">
                    <a:lumMod val="90000"/>
                    <a:lumOff val="10000"/>
                  </a:schemeClr>
                </a:solidFill>
                <a:latin typeface="Helvetica Neue"/>
                <a:cs typeface="Helvetica Neue"/>
              </a:rPr>
              <a:t>Training</a:t>
            </a:r>
          </a:p>
          <a:p>
            <a:pPr marL="742950" lvl="1" indent="-285750">
              <a:buFont typeface="Arial"/>
              <a:buChar char="•"/>
            </a:pPr>
            <a:r>
              <a:rPr lang="en-US" dirty="0">
                <a:solidFill>
                  <a:schemeClr val="tx2">
                    <a:lumMod val="90000"/>
                    <a:lumOff val="10000"/>
                  </a:schemeClr>
                </a:solidFill>
                <a:latin typeface="Helvetica Neue"/>
                <a:cs typeface="Helvetica Neue"/>
              </a:rPr>
              <a:t>Curriculum designed for admins, developers &amp; architects</a:t>
            </a:r>
          </a:p>
          <a:p>
            <a:pPr marL="742950" lvl="1" indent="-285750">
              <a:buFont typeface="Arial"/>
              <a:buChar char="•"/>
            </a:pPr>
            <a:r>
              <a:rPr lang="en-US" dirty="0">
                <a:solidFill>
                  <a:schemeClr val="tx2">
                    <a:lumMod val="90000"/>
                    <a:lumOff val="10000"/>
                  </a:schemeClr>
                </a:solidFill>
                <a:latin typeface="Helvetica Neue"/>
                <a:cs typeface="Helvetica Neue"/>
              </a:rPr>
              <a:t>Certification</a:t>
            </a:r>
          </a:p>
          <a:p>
            <a:pPr marL="742950" lvl="1" indent="-285750">
              <a:buFont typeface="Wingdings" charset="2"/>
              <a:buChar char="ü"/>
            </a:pPr>
            <a:endParaRPr lang="en-US" dirty="0">
              <a:solidFill>
                <a:schemeClr val="tx2">
                  <a:lumMod val="90000"/>
                  <a:lumOff val="10000"/>
                </a:schemeClr>
              </a:solidFill>
              <a:latin typeface="Helvetica Neue"/>
              <a:cs typeface="Helvetica Neue"/>
            </a:endParaRPr>
          </a:p>
          <a:p>
            <a:pPr marL="285750" indent="-285750">
              <a:buFont typeface="Wingdings" charset="2"/>
              <a:buChar char="ü"/>
            </a:pPr>
            <a:r>
              <a:rPr lang="en-US" b="1" dirty="0">
                <a:solidFill>
                  <a:schemeClr val="tx2">
                    <a:lumMod val="90000"/>
                    <a:lumOff val="10000"/>
                  </a:schemeClr>
                </a:solidFill>
                <a:latin typeface="Helvetica Neue"/>
                <a:cs typeface="Helvetica Neue"/>
              </a:rPr>
              <a:t>Consulting</a:t>
            </a:r>
          </a:p>
          <a:p>
            <a:pPr marL="742950" lvl="1" indent="-285750">
              <a:buFont typeface="Arial"/>
              <a:buChar char="•"/>
            </a:pPr>
            <a:r>
              <a:rPr lang="en-US" dirty="0">
                <a:solidFill>
                  <a:schemeClr val="tx2">
                    <a:lumMod val="90000"/>
                    <a:lumOff val="10000"/>
                  </a:schemeClr>
                </a:solidFill>
                <a:latin typeface="Helvetica Neue"/>
                <a:cs typeface="Helvetica Neue"/>
              </a:rPr>
              <a:t>POCs</a:t>
            </a:r>
          </a:p>
          <a:p>
            <a:pPr marL="742950" lvl="1" indent="-285750">
              <a:buFont typeface="Arial"/>
              <a:buChar char="•"/>
            </a:pPr>
            <a:r>
              <a:rPr lang="en-US" dirty="0">
                <a:solidFill>
                  <a:schemeClr val="tx2">
                    <a:lumMod val="90000"/>
                    <a:lumOff val="10000"/>
                  </a:schemeClr>
                </a:solidFill>
                <a:latin typeface="Helvetica Neue"/>
                <a:cs typeface="Helvetica Neue"/>
              </a:rPr>
              <a:t>Custom solutions</a:t>
            </a:r>
          </a:p>
          <a:p>
            <a:pPr marL="742950" lvl="1" indent="-285750">
              <a:buFont typeface="Arial"/>
              <a:buChar char="•"/>
            </a:pPr>
            <a:r>
              <a:rPr lang="en-US" dirty="0">
                <a:solidFill>
                  <a:schemeClr val="tx2">
                    <a:lumMod val="90000"/>
                    <a:lumOff val="10000"/>
                  </a:schemeClr>
                </a:solidFill>
                <a:latin typeface="Helvetica Neue"/>
                <a:cs typeface="Helvetica Neue"/>
              </a:rPr>
              <a:t>Migration</a:t>
            </a:r>
          </a:p>
        </p:txBody>
      </p:sp>
    </p:spTree>
    <p:extLst>
      <p:ext uri="{BB962C8B-B14F-4D97-AF65-F5344CB8AC3E}">
        <p14:creationId xmlns:p14="http://schemas.microsoft.com/office/powerpoint/2010/main" val="12551004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6404" y="423885"/>
            <a:ext cx="9144000" cy="383843"/>
          </a:xfrm>
          <a:prstGeom prst="rect">
            <a:avLst/>
          </a:prstGeom>
        </p:spPr>
      </p:pic>
      <p:pic>
        <p:nvPicPr>
          <p:cNvPr id="6" name="Picture 5"/>
          <p:cNvPicPr>
            <a:picLocks noChangeAspect="1"/>
          </p:cNvPicPr>
          <p:nvPr/>
        </p:nvPicPr>
        <p:blipFill rotWithShape="1">
          <a:blip r:embed="rId3" cstate="print"/>
          <a:srcRect l="2996" t="6637" r="34450" b="8917"/>
          <a:stretch/>
        </p:blipFill>
        <p:spPr>
          <a:xfrm>
            <a:off x="3780669" y="1073062"/>
            <a:ext cx="5363331" cy="4873081"/>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Questions and Answers</a:t>
            </a:r>
            <a:endParaRPr lang="en-US" sz="2800" dirty="0">
              <a:solidFill>
                <a:schemeClr val="tx1">
                  <a:lumMod val="75000"/>
                  <a:lumOff val="25000"/>
                </a:schemeClr>
              </a:solidFill>
              <a:latin typeface="Helvetica Neue"/>
              <a:cs typeface="Helvetica Neue"/>
            </a:endParaRPr>
          </a:p>
        </p:txBody>
      </p:sp>
      <p:sp>
        <p:nvSpPr>
          <p:cNvPr id="14" name="TextBox 8"/>
          <p:cNvSpPr txBox="1"/>
          <p:nvPr/>
        </p:nvSpPr>
        <p:spPr>
          <a:xfrm>
            <a:off x="-1536682" y="3693484"/>
            <a:ext cx="8119488" cy="523220"/>
          </a:xfrm>
          <a:prstGeom prst="rect">
            <a:avLst/>
          </a:prstGeom>
          <a:noFill/>
        </p:spPr>
        <p:txBody>
          <a:bodyPr wrap="square" rtlCol="0">
            <a:spAutoFit/>
          </a:bodyPr>
          <a:lstStyle/>
          <a:p>
            <a:pPr algn="ctr"/>
            <a:r>
              <a:rPr lang="en-US" sz="2800" dirty="0" err="1" smtClean="0">
                <a:solidFill>
                  <a:schemeClr val="tx1">
                    <a:lumMod val="75000"/>
                    <a:lumOff val="25000"/>
                  </a:schemeClr>
                </a:solidFill>
                <a:latin typeface="Helvetica Neue"/>
                <a:cs typeface="Helvetica Neue"/>
              </a:rPr>
              <a:t>www.exoplatform.com</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2321767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6404" y="423885"/>
            <a:ext cx="9144000" cy="383843"/>
          </a:xfrm>
          <a:prstGeom prst="rect">
            <a:avLst/>
          </a:prstGeom>
        </p:spPr>
      </p:pic>
      <p:sp>
        <p:nvSpPr>
          <p:cNvPr id="6" name="TextBox 5"/>
          <p:cNvSpPr txBox="1"/>
          <p:nvPr/>
        </p:nvSpPr>
        <p:spPr>
          <a:xfrm>
            <a:off x="2114907" y="181821"/>
            <a:ext cx="5205213"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What is </a:t>
            </a:r>
            <a:r>
              <a:rPr lang="en-US" sz="2800" dirty="0" err="1" smtClean="0">
                <a:solidFill>
                  <a:schemeClr val="tx1">
                    <a:lumMod val="75000"/>
                    <a:lumOff val="25000"/>
                  </a:schemeClr>
                </a:solidFill>
                <a:latin typeface="Helvetica Neue"/>
                <a:cs typeface="Helvetica Neue"/>
              </a:rPr>
              <a:t>eXo</a:t>
            </a:r>
            <a:r>
              <a:rPr lang="en-US" sz="2800" dirty="0" smtClean="0">
                <a:solidFill>
                  <a:schemeClr val="tx1">
                    <a:lumMod val="75000"/>
                    <a:lumOff val="25000"/>
                  </a:schemeClr>
                </a:solidFill>
                <a:latin typeface="Helvetica Neue"/>
                <a:cs typeface="Helvetica Neue"/>
              </a:rPr>
              <a:t> Platform?</a:t>
            </a:r>
            <a:endParaRPr lang="en-US" sz="2800" dirty="0">
              <a:solidFill>
                <a:schemeClr val="tx1">
                  <a:lumMod val="75000"/>
                  <a:lumOff val="25000"/>
                </a:schemeClr>
              </a:solidFill>
              <a:latin typeface="Helvetica Neue"/>
              <a:cs typeface="Helvetica Neue"/>
            </a:endParaRPr>
          </a:p>
        </p:txBody>
      </p:sp>
      <p:sp>
        <p:nvSpPr>
          <p:cNvPr id="7" name="TextBox 6"/>
          <p:cNvSpPr txBox="1"/>
          <p:nvPr/>
        </p:nvSpPr>
        <p:spPr>
          <a:xfrm>
            <a:off x="5330063" y="1390102"/>
            <a:ext cx="3457112" cy="2308324"/>
          </a:xfrm>
          <a:prstGeom prst="rect">
            <a:avLst/>
          </a:prstGeom>
          <a:noFill/>
        </p:spPr>
        <p:txBody>
          <a:bodyPr wrap="square" rtlCol="0">
            <a:spAutoFit/>
          </a:bodyPr>
          <a:lstStyle/>
          <a:p>
            <a:r>
              <a:rPr lang="en-US" dirty="0" err="1">
                <a:solidFill>
                  <a:schemeClr val="tx1">
                    <a:lumMod val="75000"/>
                    <a:lumOff val="25000"/>
                  </a:schemeClr>
                </a:solidFill>
                <a:latin typeface="Helvetica Neue"/>
                <a:cs typeface="Helvetica Neue"/>
              </a:rPr>
              <a:t>eXo</a:t>
            </a:r>
            <a:r>
              <a:rPr lang="en-US" dirty="0">
                <a:solidFill>
                  <a:schemeClr val="tx1">
                    <a:lumMod val="75000"/>
                    <a:lumOff val="25000"/>
                  </a:schemeClr>
                </a:solidFill>
                <a:latin typeface="Helvetica Neue"/>
                <a:cs typeface="Helvetica Neue"/>
              </a:rPr>
              <a:t> Platform is an open source social collaboration software solution designed for the Enterprise. </a:t>
            </a:r>
            <a:endParaRPr lang="en-US" dirty="0" smtClean="0">
              <a:solidFill>
                <a:schemeClr val="tx1">
                  <a:lumMod val="75000"/>
                  <a:lumOff val="25000"/>
                </a:schemeClr>
              </a:solidFill>
              <a:latin typeface="Helvetica Neue"/>
              <a:cs typeface="Helvetica Neue"/>
            </a:endParaRPr>
          </a:p>
          <a:p>
            <a:endParaRPr lang="en-US" dirty="0">
              <a:solidFill>
                <a:schemeClr val="tx1">
                  <a:lumMod val="75000"/>
                  <a:lumOff val="25000"/>
                </a:schemeClr>
              </a:solidFill>
              <a:latin typeface="Helvetica Neue"/>
              <a:cs typeface="Helvetica Neue"/>
            </a:endParaRPr>
          </a:p>
          <a:p>
            <a:r>
              <a:rPr lang="en-US" dirty="0" smtClean="0">
                <a:solidFill>
                  <a:schemeClr val="tx1">
                    <a:lumMod val="75000"/>
                    <a:lumOff val="25000"/>
                  </a:schemeClr>
                </a:solidFill>
                <a:latin typeface="Helvetica Neue"/>
                <a:cs typeface="Helvetica Neue"/>
              </a:rPr>
              <a:t>It </a:t>
            </a:r>
            <a:r>
              <a:rPr lang="en-US" dirty="0">
                <a:solidFill>
                  <a:schemeClr val="tx1">
                    <a:lumMod val="75000"/>
                    <a:lumOff val="25000"/>
                  </a:schemeClr>
                </a:solidFill>
                <a:latin typeface="Helvetica Neue"/>
                <a:cs typeface="Helvetica Neue"/>
              </a:rPr>
              <a:t>is full featured, standard based, extensible and has an amazing design.</a:t>
            </a:r>
          </a:p>
        </p:txBody>
      </p:sp>
      <p:pic>
        <p:nvPicPr>
          <p:cNvPr id="3" name="Picture 2" descr="1_Social.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086" y="1390102"/>
            <a:ext cx="4554444" cy="4359253"/>
          </a:xfrm>
          <a:prstGeom prst="rect">
            <a:avLst/>
          </a:prstGeom>
          <a:effectLst>
            <a:outerShdw blurRad="50800" dist="38100" dir="2700000" algn="tl" rotWithShape="0">
              <a:schemeClr val="bg1">
                <a:lumMod val="85000"/>
                <a:alpha val="76000"/>
              </a:schemeClr>
            </a:outerShdw>
          </a:effectLst>
        </p:spPr>
      </p:pic>
    </p:spTree>
    <p:extLst>
      <p:ext uri="{BB962C8B-B14F-4D97-AF65-F5344CB8AC3E}">
        <p14:creationId xmlns:p14="http://schemas.microsoft.com/office/powerpoint/2010/main" val="505974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1603" y="1654444"/>
            <a:ext cx="3647343" cy="400110"/>
          </a:xfrm>
          <a:prstGeom prst="rect">
            <a:avLst/>
          </a:prstGeom>
          <a:noFill/>
        </p:spPr>
        <p:txBody>
          <a:bodyPr wrap="square" rtlCol="0">
            <a:spAutoFit/>
          </a:bodyPr>
          <a:lstStyle/>
          <a:p>
            <a:r>
              <a:rPr lang="en-US" sz="2000" dirty="0">
                <a:solidFill>
                  <a:schemeClr val="tx1">
                    <a:lumMod val="75000"/>
                    <a:lumOff val="25000"/>
                  </a:schemeClr>
                </a:solidFill>
                <a:latin typeface="Helvetica Neue"/>
                <a:cs typeface="Helvetica Neue"/>
              </a:rPr>
              <a:t>Social is </a:t>
            </a:r>
            <a:r>
              <a:rPr lang="en-US" sz="2000" dirty="0" smtClean="0">
                <a:solidFill>
                  <a:schemeClr val="tx1">
                    <a:lumMod val="75000"/>
                    <a:lumOff val="25000"/>
                  </a:schemeClr>
                </a:solidFill>
                <a:latin typeface="Helvetica Neue"/>
                <a:cs typeface="Helvetica Neue"/>
              </a:rPr>
              <a:t>everywhere</a:t>
            </a:r>
          </a:p>
        </p:txBody>
      </p:sp>
      <p:pic>
        <p:nvPicPr>
          <p:cNvPr id="5" name="Picture 4"/>
          <p:cNvPicPr>
            <a:picLocks noChangeAspect="1"/>
          </p:cNvPicPr>
          <p:nvPr/>
        </p:nvPicPr>
        <p:blipFill>
          <a:blip r:embed="rId2" cstate="print"/>
          <a:stretch>
            <a:fillRect/>
          </a:stretch>
        </p:blipFill>
        <p:spPr>
          <a:xfrm>
            <a:off x="2671803" y="1391531"/>
            <a:ext cx="939800" cy="927100"/>
          </a:xfrm>
          <a:prstGeom prst="rect">
            <a:avLst/>
          </a:prstGeom>
        </p:spPr>
      </p:pic>
      <p:pic>
        <p:nvPicPr>
          <p:cNvPr id="7" name="Picture 6"/>
          <p:cNvPicPr>
            <a:picLocks noChangeAspect="1"/>
          </p:cNvPicPr>
          <p:nvPr/>
        </p:nvPicPr>
        <p:blipFill>
          <a:blip r:embed="rId3" cstate="print"/>
          <a:stretch>
            <a:fillRect/>
          </a:stretch>
        </p:blipFill>
        <p:spPr>
          <a:xfrm>
            <a:off x="2709903" y="2645941"/>
            <a:ext cx="901700" cy="914400"/>
          </a:xfrm>
          <a:prstGeom prst="rect">
            <a:avLst/>
          </a:prstGeom>
        </p:spPr>
      </p:pic>
      <p:sp>
        <p:nvSpPr>
          <p:cNvPr id="8" name="TextBox 7"/>
          <p:cNvSpPr txBox="1"/>
          <p:nvPr/>
        </p:nvSpPr>
        <p:spPr>
          <a:xfrm>
            <a:off x="3611602" y="2993888"/>
            <a:ext cx="3712095" cy="400110"/>
          </a:xfrm>
          <a:prstGeom prst="rect">
            <a:avLst/>
          </a:prstGeom>
          <a:noFill/>
        </p:spPr>
        <p:txBody>
          <a:bodyPr wrap="square" rtlCol="0">
            <a:spAutoFit/>
          </a:bodyPr>
          <a:lstStyle/>
          <a:p>
            <a:r>
              <a:rPr lang="en-US" sz="2000" dirty="0">
                <a:solidFill>
                  <a:schemeClr val="tx1">
                    <a:lumMod val="75000"/>
                    <a:lumOff val="25000"/>
                  </a:schemeClr>
                </a:solidFill>
                <a:latin typeface="Helvetica Neue"/>
                <a:cs typeface="Helvetica Neue"/>
              </a:rPr>
              <a:t>Social is enterprise-</a:t>
            </a:r>
            <a:r>
              <a:rPr lang="en-US" sz="2000" dirty="0" smtClean="0">
                <a:solidFill>
                  <a:schemeClr val="tx1">
                    <a:lumMod val="75000"/>
                    <a:lumOff val="25000"/>
                  </a:schemeClr>
                </a:solidFill>
                <a:latin typeface="Helvetica Neue"/>
                <a:cs typeface="Helvetica Neue"/>
              </a:rPr>
              <a:t>ready</a:t>
            </a:r>
          </a:p>
        </p:txBody>
      </p:sp>
      <p:pic>
        <p:nvPicPr>
          <p:cNvPr id="9" name="Picture 8"/>
          <p:cNvPicPr>
            <a:picLocks noChangeAspect="1"/>
          </p:cNvPicPr>
          <p:nvPr/>
        </p:nvPicPr>
        <p:blipFill>
          <a:blip r:embed="rId4" cstate="print"/>
          <a:stretch>
            <a:fillRect/>
          </a:stretch>
        </p:blipFill>
        <p:spPr>
          <a:xfrm>
            <a:off x="2709903" y="4016251"/>
            <a:ext cx="889000" cy="838200"/>
          </a:xfrm>
          <a:prstGeom prst="rect">
            <a:avLst/>
          </a:prstGeom>
        </p:spPr>
      </p:pic>
      <p:sp>
        <p:nvSpPr>
          <p:cNvPr id="10" name="TextBox 9"/>
          <p:cNvSpPr txBox="1"/>
          <p:nvPr/>
        </p:nvSpPr>
        <p:spPr>
          <a:xfrm>
            <a:off x="3611602" y="4325718"/>
            <a:ext cx="3712095" cy="400110"/>
          </a:xfrm>
          <a:prstGeom prst="rect">
            <a:avLst/>
          </a:prstGeom>
          <a:noFill/>
        </p:spPr>
        <p:txBody>
          <a:bodyPr wrap="square" rtlCol="0">
            <a:spAutoFit/>
          </a:bodyPr>
          <a:lstStyle/>
          <a:p>
            <a:r>
              <a:rPr lang="en-US" sz="2000" dirty="0">
                <a:solidFill>
                  <a:schemeClr val="tx1">
                    <a:lumMod val="75000"/>
                    <a:lumOff val="25000"/>
                  </a:schemeClr>
                </a:solidFill>
                <a:latin typeface="Helvetica Neue"/>
                <a:cs typeface="Helvetica Neue"/>
              </a:rPr>
              <a:t>Social is </a:t>
            </a:r>
            <a:r>
              <a:rPr lang="en-US" sz="2000" dirty="0" smtClean="0">
                <a:solidFill>
                  <a:schemeClr val="tx1">
                    <a:lumMod val="75000"/>
                    <a:lumOff val="25000"/>
                  </a:schemeClr>
                </a:solidFill>
                <a:latin typeface="Helvetica Neue"/>
                <a:cs typeface="Helvetica Neue"/>
              </a:rPr>
              <a:t>available</a:t>
            </a:r>
          </a:p>
        </p:txBody>
      </p:sp>
      <p:pic>
        <p:nvPicPr>
          <p:cNvPr id="12" name="Picture 11"/>
          <p:cNvPicPr>
            <a:picLocks noChangeAspect="1"/>
          </p:cNvPicPr>
          <p:nvPr/>
        </p:nvPicPr>
        <p:blipFill>
          <a:blip r:embed="rId5" cstate="print"/>
          <a:stretch>
            <a:fillRect/>
          </a:stretch>
        </p:blipFill>
        <p:spPr>
          <a:xfrm>
            <a:off x="6404" y="423885"/>
            <a:ext cx="9144000" cy="383843"/>
          </a:xfrm>
          <a:prstGeom prst="rect">
            <a:avLst/>
          </a:prstGeom>
        </p:spPr>
      </p:pic>
      <p:sp>
        <p:nvSpPr>
          <p:cNvPr id="13" name="TextBox 12"/>
          <p:cNvSpPr txBox="1"/>
          <p:nvPr/>
        </p:nvSpPr>
        <p:spPr>
          <a:xfrm>
            <a:off x="65777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Why an Enterprise Social Platform</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27016005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706122" y="1341017"/>
            <a:ext cx="7744565" cy="4897441"/>
          </a:xfrm>
          <a:prstGeom prst="rect">
            <a:avLst/>
          </a:prstGeom>
        </p:spPr>
      </p:pic>
      <p:pic>
        <p:nvPicPr>
          <p:cNvPr id="6" name="Picture 5"/>
          <p:cNvPicPr>
            <a:picLocks noChangeAspect="1"/>
          </p:cNvPicPr>
          <p:nvPr/>
        </p:nvPicPr>
        <p:blipFill>
          <a:blip r:embed="rId4" cstate="print"/>
          <a:stretch>
            <a:fillRect/>
          </a:stretch>
        </p:blipFill>
        <p:spPr>
          <a:xfrm>
            <a:off x="6404" y="423885"/>
            <a:ext cx="9144000" cy="383843"/>
          </a:xfrm>
          <a:prstGeom prst="rect">
            <a:avLst/>
          </a:prstGeom>
        </p:spPr>
      </p:pic>
      <p:sp>
        <p:nvSpPr>
          <p:cNvPr id="7170" name="Rectangle 2"/>
          <p:cNvSpPr>
            <a:spLocks noChangeArrowheads="1"/>
          </p:cNvSpPr>
          <p:nvPr/>
        </p:nvSpPr>
        <p:spPr bwMode="auto">
          <a:xfrm>
            <a:off x="3186513" y="973139"/>
            <a:ext cx="2783782"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rgbClr val="404040"/>
                </a:solidFill>
                <a:latin typeface="Helvetica Neue" charset="0"/>
              </a:rPr>
              <a:t>Build a Social </a:t>
            </a:r>
            <a:r>
              <a:rPr lang="en-US" b="1" dirty="0" smtClean="0">
                <a:solidFill>
                  <a:srgbClr val="404040"/>
                </a:solidFill>
                <a:latin typeface="Helvetica Neue" charset="0"/>
              </a:rPr>
              <a:t>Intranet</a:t>
            </a:r>
            <a:endParaRPr lang="en-US" b="1" dirty="0">
              <a:solidFill>
                <a:srgbClr val="404040"/>
              </a:solidFill>
              <a:latin typeface="Helvetica Neue" charset="0"/>
            </a:endParaRPr>
          </a:p>
        </p:txBody>
      </p:sp>
      <p:sp>
        <p:nvSpPr>
          <p:cNvPr id="7" name="TextBox 6"/>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Solution</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341583381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913433" y="973138"/>
            <a:ext cx="3329942"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rgbClr val="404040"/>
                </a:solidFill>
                <a:latin typeface="Helvetica Neue" charset="0"/>
              </a:rPr>
              <a:t>Build Social </a:t>
            </a:r>
            <a:r>
              <a:rPr lang="en-US" b="1" dirty="0" smtClean="0">
                <a:solidFill>
                  <a:srgbClr val="404040"/>
                </a:solidFill>
                <a:latin typeface="Helvetica Neue" charset="0"/>
              </a:rPr>
              <a:t>Websites</a:t>
            </a:r>
          </a:p>
        </p:txBody>
      </p:sp>
      <p:sp>
        <p:nvSpPr>
          <p:cNvPr id="8196" name="Rectangle 4"/>
          <p:cNvSpPr>
            <a:spLocks noChangeArrowheads="1"/>
          </p:cNvSpPr>
          <p:nvPr/>
        </p:nvSpPr>
        <p:spPr bwMode="auto">
          <a:xfrm>
            <a:off x="471176" y="1659134"/>
            <a:ext cx="8214456" cy="4365930"/>
          </a:xfrm>
          <a:prstGeom prst="rect">
            <a:avLst/>
          </a:prstGeom>
          <a:blipFill dpi="0" rotWithShape="0">
            <a:blip r:embed="rId3" cstate="print"/>
            <a:srcRect/>
            <a:stretch>
              <a:fillRect/>
            </a:stretch>
          </a:bli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76" rIns="90000" bIns="45000" anchor="ctr" anchorCtr="1"/>
          <a:lstStyle/>
          <a:p>
            <a:pPr algn="ctr">
              <a:tabLst>
                <a:tab pos="723900" algn="l"/>
                <a:tab pos="1447800" algn="l"/>
                <a:tab pos="2171700" algn="l"/>
                <a:tab pos="2895600" algn="l"/>
                <a:tab pos="3619500" algn="l"/>
                <a:tab pos="4343400" algn="l"/>
                <a:tab pos="5067300" algn="l"/>
                <a:tab pos="5791200" algn="l"/>
              </a:tabLst>
            </a:pPr>
            <a:r>
              <a:rPr lang="en-US">
                <a:solidFill>
                  <a:srgbClr val="000000"/>
                </a:solidFill>
              </a:rPr>
              <a:t>v</a:t>
            </a:r>
          </a:p>
        </p:txBody>
      </p:sp>
      <p:pic>
        <p:nvPicPr>
          <p:cNvPr id="6" name="Picture 5"/>
          <p:cNvPicPr>
            <a:picLocks noChangeAspect="1"/>
          </p:cNvPicPr>
          <p:nvPr/>
        </p:nvPicPr>
        <p:blipFill>
          <a:blip r:embed="rId4" cstate="print"/>
          <a:stretch>
            <a:fillRect/>
          </a:stretch>
        </p:blipFill>
        <p:spPr>
          <a:xfrm>
            <a:off x="6404" y="423885"/>
            <a:ext cx="9144000" cy="383843"/>
          </a:xfrm>
          <a:prstGeom prst="rect">
            <a:avLst/>
          </a:prstGeom>
        </p:spPr>
      </p:pic>
      <p:sp>
        <p:nvSpPr>
          <p:cNvPr id="7" name="TextBox 6"/>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Solution</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18120433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txBox="1">
            <a:spLocks/>
          </p:cNvSpPr>
          <p:nvPr/>
        </p:nvSpPr>
        <p:spPr>
          <a:xfrm>
            <a:off x="4486526" y="6372094"/>
            <a:ext cx="4290731" cy="365125"/>
          </a:xfrm>
          <a:prstGeom prst="rect">
            <a:avLst/>
          </a:prstGeom>
        </p:spPr>
        <p:txBody>
          <a:bodyPr vert="horz" lIns="91440" tIns="45720" rIns="91440" bIns="45720" rtlCol="0" anchor="ctr"/>
          <a:lstStyle>
            <a:defPPr>
              <a:defRPr lang="en-US"/>
            </a:defPPr>
            <a:lvl1pPr marL="0" algn="r" defTabSz="914400" rtl="0" eaLnBrk="1" latinLnBrk="0" hangingPunct="1">
              <a:defRPr sz="1100" b="0" i="1"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Footer</a:t>
            </a:r>
            <a:endParaRPr lang="en-US" dirty="0"/>
          </a:p>
        </p:txBody>
      </p:sp>
      <p:sp>
        <p:nvSpPr>
          <p:cNvPr id="12" name="TextBox 11"/>
          <p:cNvSpPr txBox="1"/>
          <p:nvPr/>
        </p:nvSpPr>
        <p:spPr>
          <a:xfrm>
            <a:off x="2718293" y="5637500"/>
            <a:ext cx="3720222"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Helvetica Neue"/>
                <a:cs typeface="Helvetica Neue"/>
              </a:rPr>
              <a:t>All in a Single Platform</a:t>
            </a:r>
            <a:endParaRPr lang="en-US" sz="2000" dirty="0">
              <a:solidFill>
                <a:schemeClr val="tx1">
                  <a:lumMod val="75000"/>
                  <a:lumOff val="25000"/>
                </a:schemeClr>
              </a:solidFill>
              <a:latin typeface="Helvetica Neue"/>
              <a:cs typeface="Helvetica Neue"/>
            </a:endParaRPr>
          </a:p>
        </p:txBody>
      </p:sp>
      <p:pic>
        <p:nvPicPr>
          <p:cNvPr id="3" name="Picture 2"/>
          <p:cNvPicPr>
            <a:picLocks noChangeAspect="1"/>
          </p:cNvPicPr>
          <p:nvPr/>
        </p:nvPicPr>
        <p:blipFill>
          <a:blip r:embed="rId2" cstate="print"/>
          <a:stretch>
            <a:fillRect/>
          </a:stretch>
        </p:blipFill>
        <p:spPr>
          <a:xfrm>
            <a:off x="2203764" y="962062"/>
            <a:ext cx="4749280" cy="4556860"/>
          </a:xfrm>
          <a:prstGeom prst="rect">
            <a:avLst/>
          </a:prstGeom>
        </p:spPr>
      </p:pic>
      <p:pic>
        <p:nvPicPr>
          <p:cNvPr id="6" name="Picture 5"/>
          <p:cNvPicPr>
            <a:picLocks noChangeAspect="1"/>
          </p:cNvPicPr>
          <p:nvPr/>
        </p:nvPicPr>
        <p:blipFill>
          <a:blip r:embed="rId3" cstate="print"/>
          <a:stretch>
            <a:fillRect/>
          </a:stretch>
        </p:blipFill>
        <p:spPr>
          <a:xfrm>
            <a:off x="6404" y="423885"/>
            <a:ext cx="9144000" cy="383843"/>
          </a:xfrm>
          <a:prstGeom prst="rect">
            <a:avLst/>
          </a:prstGeom>
        </p:spPr>
      </p:pic>
      <p:sp>
        <p:nvSpPr>
          <p:cNvPr id="7" name="TextBox 6"/>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39257863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6404" y="423885"/>
            <a:ext cx="9144000" cy="383843"/>
          </a:xfrm>
          <a:prstGeom prst="rect">
            <a:avLst/>
          </a:prstGeom>
        </p:spPr>
      </p:pic>
      <p:pic>
        <p:nvPicPr>
          <p:cNvPr id="6" name="Picture 5"/>
          <p:cNvPicPr>
            <a:picLocks noChangeAspect="1"/>
          </p:cNvPicPr>
          <p:nvPr/>
        </p:nvPicPr>
        <p:blipFill rotWithShape="1">
          <a:blip r:embed="rId3" cstate="print"/>
          <a:srcRect l="2996" t="6637" r="34450" b="8917"/>
          <a:stretch/>
        </p:blipFill>
        <p:spPr>
          <a:xfrm>
            <a:off x="3780669" y="1073062"/>
            <a:ext cx="5363331" cy="4873081"/>
          </a:xfrm>
          <a:prstGeom prst="rect">
            <a:avLst/>
          </a:prstGeom>
        </p:spPr>
      </p:pic>
      <p:sp>
        <p:nvSpPr>
          <p:cNvPr id="12" name="TextBox 11"/>
          <p:cNvSpPr txBox="1"/>
          <p:nvPr/>
        </p:nvSpPr>
        <p:spPr>
          <a:xfrm>
            <a:off x="384860" y="1059021"/>
            <a:ext cx="4479176" cy="369332"/>
          </a:xfrm>
          <a:prstGeom prst="rect">
            <a:avLst/>
          </a:prstGeom>
          <a:noFill/>
        </p:spPr>
        <p:txBody>
          <a:bodyPr wrap="square" rtlCol="0">
            <a:spAutoFit/>
          </a:bodyPr>
          <a:lstStyle/>
          <a:p>
            <a:r>
              <a:rPr lang="en-US" b="1" dirty="0">
                <a:solidFill>
                  <a:schemeClr val="tx1">
                    <a:lumMod val="75000"/>
                    <a:lumOff val="25000"/>
                  </a:schemeClr>
                </a:solidFill>
                <a:latin typeface="Helvetica Neue"/>
                <a:cs typeface="Helvetica Neue"/>
              </a:rPr>
              <a:t>Social Features</a:t>
            </a:r>
          </a:p>
        </p:txBody>
      </p:sp>
      <p:sp>
        <p:nvSpPr>
          <p:cNvPr id="8" name="TextBox 7"/>
          <p:cNvSpPr txBox="1"/>
          <p:nvPr/>
        </p:nvSpPr>
        <p:spPr>
          <a:xfrm>
            <a:off x="384860" y="1579875"/>
            <a:ext cx="3620192" cy="4185761"/>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User profiles:</a:t>
            </a:r>
            <a:r>
              <a:rPr lang="en-US" sz="1400" dirty="0">
                <a:solidFill>
                  <a:schemeClr val="tx1">
                    <a:lumMod val="75000"/>
                    <a:lumOff val="25000"/>
                  </a:schemeClr>
                </a:solidFill>
                <a:latin typeface="Helvetica Neue"/>
                <a:cs typeface="Helvetica Neue"/>
              </a:rPr>
              <a:t> Profiles let users personalize their avatar picture, their job title, contact details, skills and background. All profiles are searchable through a centralized directory of people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Connections:</a:t>
            </a:r>
            <a:r>
              <a:rPr lang="en-US" sz="1400" dirty="0">
                <a:solidFill>
                  <a:schemeClr val="tx1">
                    <a:lumMod val="75000"/>
                    <a:lumOff val="25000"/>
                  </a:schemeClr>
                </a:solidFill>
                <a:latin typeface="Helvetica Neue"/>
                <a:cs typeface="Helvetica Neue"/>
              </a:rPr>
              <a:t> Build your network by connecting to other people. You can track their activity through their activity streams. New connections are suggested automatically</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Activity Streams:</a:t>
            </a:r>
            <a:r>
              <a:rPr lang="en-US" sz="1400" dirty="0">
                <a:solidFill>
                  <a:schemeClr val="tx1">
                    <a:lumMod val="75000"/>
                    <a:lumOff val="25000"/>
                  </a:schemeClr>
                </a:solidFill>
                <a:latin typeface="Helvetica Neue"/>
                <a:cs typeface="Helvetica Neue"/>
              </a:rPr>
              <a:t> Follow what your connections are sharing, such as links to documents or just moods. Follow team activities. All built-in apps are nicely integrated to update the activity streams of important things like events, changes to documents, new posts, etc...</a:t>
            </a:r>
          </a:p>
        </p:txBody>
      </p:sp>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23083313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1175182"/>
            <a:ext cx="5028641" cy="4716915"/>
          </a:xfrm>
          <a:prstGeom prst="rect">
            <a:avLst/>
          </a:prstGeom>
        </p:spPr>
      </p:pic>
      <p:sp>
        <p:nvSpPr>
          <p:cNvPr id="12" name="TextBox 11"/>
          <p:cNvSpPr txBox="1"/>
          <p:nvPr/>
        </p:nvSpPr>
        <p:spPr>
          <a:xfrm>
            <a:off x="5020892" y="1083218"/>
            <a:ext cx="2886440" cy="369332"/>
          </a:xfrm>
          <a:prstGeom prst="rect">
            <a:avLst/>
          </a:prstGeom>
          <a:noFill/>
        </p:spPr>
        <p:txBody>
          <a:bodyPr wrap="square" rtlCol="0">
            <a:spAutoFit/>
          </a:bodyPr>
          <a:lstStyle/>
          <a:p>
            <a:r>
              <a:rPr lang="en-US" b="1" dirty="0" smtClean="0">
                <a:solidFill>
                  <a:schemeClr val="tx1">
                    <a:lumMod val="75000"/>
                    <a:lumOff val="25000"/>
                  </a:schemeClr>
                </a:solidFill>
                <a:latin typeface="Helvetica Neue"/>
                <a:cs typeface="Helvetica Neue"/>
              </a:rPr>
              <a:t>Collaborative</a:t>
            </a:r>
            <a:endParaRPr lang="en-US" b="1" dirty="0">
              <a:solidFill>
                <a:schemeClr val="tx1">
                  <a:lumMod val="75000"/>
                  <a:lumOff val="25000"/>
                </a:schemeClr>
              </a:solidFill>
              <a:latin typeface="Helvetica Neue"/>
              <a:cs typeface="Helvetica Neue"/>
            </a:endParaRPr>
          </a:p>
        </p:txBody>
      </p:sp>
      <p:sp>
        <p:nvSpPr>
          <p:cNvPr id="8" name="TextBox 7"/>
          <p:cNvSpPr txBox="1"/>
          <p:nvPr/>
        </p:nvSpPr>
        <p:spPr>
          <a:xfrm>
            <a:off x="5028641" y="1499866"/>
            <a:ext cx="3814474" cy="4616648"/>
          </a:xfrm>
          <a:prstGeom prst="rect">
            <a:avLst/>
          </a:prstGeom>
          <a:noFill/>
        </p:spPr>
        <p:txBody>
          <a:bodyPr wrap="square" rtlCol="0">
            <a:spAutoFit/>
          </a:bodyPr>
          <a:lstStyle/>
          <a:p>
            <a:r>
              <a:rPr lang="en-US" sz="1400" b="1" dirty="0">
                <a:solidFill>
                  <a:schemeClr val="tx1">
                    <a:lumMod val="75000"/>
                    <a:lumOff val="25000"/>
                  </a:schemeClr>
                </a:solidFill>
                <a:latin typeface="Helvetica Neue"/>
                <a:cs typeface="Helvetica Neue"/>
              </a:rPr>
              <a:t>Spaces:</a:t>
            </a:r>
            <a:r>
              <a:rPr lang="en-US" sz="1400" dirty="0">
                <a:solidFill>
                  <a:schemeClr val="tx1">
                    <a:lumMod val="75000"/>
                    <a:lumOff val="25000"/>
                  </a:schemeClr>
                </a:solidFill>
                <a:latin typeface="Helvetica Neue"/>
                <a:cs typeface="Helvetica Neue"/>
              </a:rPr>
              <a:t> Create collaboration workspaces for teams or projects where you can share documents, tasks, events, wikis and more. Spaces can be open or closed, private or public and space administrators can manage members and the applications that are available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Wikis:</a:t>
            </a:r>
            <a:r>
              <a:rPr lang="en-US" sz="1400" dirty="0">
                <a:solidFill>
                  <a:schemeClr val="tx1">
                    <a:lumMod val="75000"/>
                    <a:lumOff val="25000"/>
                  </a:schemeClr>
                </a:solidFill>
                <a:latin typeface="Helvetica Neue"/>
                <a:cs typeface="Helvetica Neue"/>
              </a:rPr>
              <a:t> Wikis are the most unconstrained way to create content for everybody. Build documentation, a knowledge base or procedures super easily with a powerful enterprise wiki that has templates, WYSIWYG, search, cross-linking and more</a:t>
            </a:r>
            <a:r>
              <a:rPr lang="en-US" sz="1400" dirty="0" smtClean="0">
                <a:solidFill>
                  <a:schemeClr val="tx1">
                    <a:lumMod val="75000"/>
                    <a:lumOff val="25000"/>
                  </a:schemeClr>
                </a:solidFill>
                <a:latin typeface="Helvetica Neue"/>
                <a:cs typeface="Helvetica Neue"/>
              </a:rPr>
              <a:t>.</a:t>
            </a:r>
          </a:p>
          <a:p>
            <a:endParaRPr lang="en-US" sz="1400" dirty="0">
              <a:solidFill>
                <a:schemeClr val="tx1">
                  <a:lumMod val="75000"/>
                  <a:lumOff val="25000"/>
                </a:schemeClr>
              </a:solidFill>
              <a:latin typeface="Helvetica Neue"/>
              <a:cs typeface="Helvetica Neue"/>
            </a:endParaRPr>
          </a:p>
          <a:p>
            <a:r>
              <a:rPr lang="en-US" sz="1400" b="1" dirty="0">
                <a:solidFill>
                  <a:schemeClr val="tx1">
                    <a:lumMod val="75000"/>
                    <a:lumOff val="25000"/>
                  </a:schemeClr>
                </a:solidFill>
                <a:latin typeface="Helvetica Neue"/>
                <a:cs typeface="Helvetica Neue"/>
              </a:rPr>
              <a:t>Forums:</a:t>
            </a:r>
            <a:r>
              <a:rPr lang="en-US" sz="1400" dirty="0">
                <a:solidFill>
                  <a:schemeClr val="tx1">
                    <a:lumMod val="75000"/>
                    <a:lumOff val="25000"/>
                  </a:schemeClr>
                </a:solidFill>
                <a:latin typeface="Helvetica Neue"/>
                <a:cs typeface="Helvetica Neue"/>
              </a:rPr>
              <a:t> Bulletin boards are a classic discussion tool, which are very popular with communities. Our full-featured forum app has all you need, such as moderation, permissions, polls, notifications, locking, pruning, bans and search.</a:t>
            </a:r>
          </a:p>
        </p:txBody>
      </p:sp>
      <p:pic>
        <p:nvPicPr>
          <p:cNvPr id="7" name="Picture 6"/>
          <p:cNvPicPr>
            <a:picLocks noChangeAspect="1"/>
          </p:cNvPicPr>
          <p:nvPr/>
        </p:nvPicPr>
        <p:blipFill>
          <a:blip r:embed="rId3" cstate="print"/>
          <a:stretch>
            <a:fillRect/>
          </a:stretch>
        </p:blipFill>
        <p:spPr>
          <a:xfrm>
            <a:off x="6404" y="423885"/>
            <a:ext cx="9144000" cy="383843"/>
          </a:xfrm>
          <a:prstGeom prst="rect">
            <a:avLst/>
          </a:prstGeom>
        </p:spPr>
      </p:pic>
      <p:sp>
        <p:nvSpPr>
          <p:cNvPr id="9" name="TextBox 8"/>
          <p:cNvSpPr txBox="1"/>
          <p:nvPr/>
        </p:nvSpPr>
        <p:spPr>
          <a:xfrm>
            <a:off x="518660" y="181821"/>
            <a:ext cx="8119488" cy="523220"/>
          </a:xfrm>
          <a:prstGeom prst="rect">
            <a:avLst/>
          </a:prstGeom>
          <a:noFill/>
        </p:spPr>
        <p:txBody>
          <a:bodyPr wrap="square" rtlCol="0">
            <a:spAutoFit/>
          </a:bodyPr>
          <a:lstStyle/>
          <a:p>
            <a:pPr algn="ctr"/>
            <a:r>
              <a:rPr lang="en-US" sz="2800" dirty="0" smtClean="0">
                <a:solidFill>
                  <a:schemeClr val="tx1">
                    <a:lumMod val="75000"/>
                    <a:lumOff val="25000"/>
                  </a:schemeClr>
                </a:solidFill>
                <a:latin typeface="Helvetica Neue"/>
                <a:cs typeface="Helvetica Neue"/>
              </a:rPr>
              <a:t>Features</a:t>
            </a:r>
            <a:endParaRPr lang="en-US" sz="2800" dirty="0">
              <a:solidFill>
                <a:schemeClr val="tx1">
                  <a:lumMod val="75000"/>
                  <a:lumOff val="25000"/>
                </a:schemeClr>
              </a:solidFill>
              <a:latin typeface="Helvetica Neue"/>
              <a:cs typeface="Helvetica Neue"/>
            </a:endParaRPr>
          </a:p>
        </p:txBody>
      </p:sp>
    </p:spTree>
    <p:extLst>
      <p:ext uri="{BB962C8B-B14F-4D97-AF65-F5344CB8AC3E}">
        <p14:creationId xmlns:p14="http://schemas.microsoft.com/office/powerpoint/2010/main" val="322252044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1343</TotalTime>
  <Words>1691</Words>
  <Application>Microsoft Macintosh PowerPoint</Application>
  <PresentationFormat>Présentation à l'écran (4:3)</PresentationFormat>
  <Paragraphs>214</Paragraphs>
  <Slides>25</Slides>
  <Notes>8</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25</vt:i4>
      </vt:variant>
    </vt:vector>
  </HeadingPairs>
  <TitlesOfParts>
    <vt:vector size="27" baseType="lpstr">
      <vt:lpstr>Newsprint</vt:lpstr>
      <vt:lpstr>Document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exo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exoplatform van</dc:creator>
  <cp:lastModifiedBy>Benjamin Paillereau</cp:lastModifiedBy>
  <cp:revision>194</cp:revision>
  <dcterms:created xsi:type="dcterms:W3CDTF">2012-06-01T03:16:22Z</dcterms:created>
  <dcterms:modified xsi:type="dcterms:W3CDTF">2013-05-15T09:09:48Z</dcterms:modified>
</cp:coreProperties>
</file>