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6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36" r:id="rId27"/>
    <p:sldId id="437" r:id="rId28"/>
    <p:sldId id="428" r:id="rId29"/>
    <p:sldId id="431" r:id="rId30"/>
    <p:sldId id="429" r:id="rId31"/>
    <p:sldId id="433" r:id="rId32"/>
    <p:sldId id="447" r:id="rId33"/>
    <p:sldId id="446" r:id="rId34"/>
    <p:sldId id="434" r:id="rId35"/>
    <p:sldId id="438" r:id="rId36"/>
    <p:sldId id="439" r:id="rId37"/>
    <p:sldId id="440" r:id="rId38"/>
    <p:sldId id="430" r:id="rId39"/>
    <p:sldId id="432" r:id="rId40"/>
    <p:sldId id="442" r:id="rId41"/>
    <p:sldId id="445" r:id="rId42"/>
    <p:sldId id="443" r:id="rId43"/>
    <p:sldId id="444" r:id="rId44"/>
    <p:sldId id="394" r:id="rId45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3" d="100"/>
          <a:sy n="73" d="100"/>
        </p:scale>
        <p:origin x="-1560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36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42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400" dirty="0"/>
              <a:t>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="user"&gt;</a:t>
            </a:r>
            <a:br>
              <a:rPr lang="fr-FR" sz="1400" dirty="0"/>
            </a:br>
            <a:r>
              <a:rPr lang="fr-FR" sz="1400" dirty="0"/>
              <a:t>  &lt;collection type="</a:t>
            </a:r>
            <a:r>
              <a:rPr lang="fr-FR" sz="1400" dirty="0" err="1"/>
              <a:t>java.util.ArrayList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exoadmin@localhost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</a:t>
            </a:r>
            <a:r>
              <a:rPr lang="fr-FR" sz="1400" dirty="0" err="1"/>
              <a:t>admin,member</a:t>
            </a:r>
            <a:r>
              <a:rPr lang="fr-FR" sz="1400" dirty="0"/>
              <a:t>:/</a:t>
            </a:r>
            <a:r>
              <a:rPr lang="fr-FR" sz="1400" dirty="0" err="1"/>
              <a:t>user,owner</a:t>
            </a:r>
            <a:r>
              <a:rPr lang="fr-FR" sz="1400" dirty="0"/>
              <a:t>:/portal/</a:t>
            </a:r>
            <a:r>
              <a:rPr lang="fr-FR" sz="1400" dirty="0" err="1"/>
              <a:t>admin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:/user&lt;/string&gt;&lt;/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...</a:t>
            </a:r>
            <a:br>
              <a:rPr lang="fr-FR" sz="1400" dirty="0"/>
            </a:br>
            <a:r>
              <a:rPr lang="fr-FR" sz="1400" dirty="0"/>
              <a:t>  &lt;/collection&gt;</a:t>
            </a:r>
            <a:br>
              <a:rPr lang="fr-FR" sz="1400" dirty="0"/>
            </a:br>
            <a:r>
              <a:rPr lang="fr-FR" sz="1400" dirty="0"/>
              <a:t>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new.user.event.listener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addListenerPlugin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org.exoplatform.services.organization.impl.NewUserEventListener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org.exoplatform.services.organization.impl.NewUserConfig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>
                <a:solidFill>
                  <a:srgbClr val="FF0000"/>
                </a:solidFill>
              </a:rPr>
              <a:t>org.exoplatform.services.organization.impl.NewUserConfig$JoinGroup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>
                <a:solidFill>
                  <a:srgbClr val="FF0000"/>
                </a:solidFill>
              </a:rPr>
              <a:t>/user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 err="1">
                <a:solidFill>
                  <a:srgbClr val="FF0000"/>
                </a:solidFill>
              </a:rPr>
              <a:t>member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/>
              <a:t/>
            </a:r>
            <a:br>
              <a:rPr lang="fr-FR" sz="1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LDAP 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Connection 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Map</a:t>
            </a:r>
            <a:r>
              <a:rPr lang="fr-FR" i="0" dirty="0" smtClean="0"/>
              <a:t> </a:t>
            </a:r>
            <a:r>
              <a:rPr lang="fr-FR" i="0" dirty="0"/>
              <a:t>eXo </a:t>
            </a:r>
            <a:r>
              <a:rPr lang="fr-FR" i="0" dirty="0" err="1"/>
              <a:t>users</a:t>
            </a:r>
            <a:r>
              <a:rPr lang="fr-FR" i="0" dirty="0"/>
              <a:t> </a:t>
            </a:r>
            <a:r>
              <a:rPr lang="fr-FR" i="0" dirty="0" smtClean="0"/>
              <a:t>to </a:t>
            </a:r>
            <a:r>
              <a:rPr lang="fr-FR" i="0" dirty="0"/>
              <a:t>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provides</a:t>
            </a:r>
            <a:r>
              <a:rPr lang="fr-FR" i="0" dirty="0"/>
              <a:t> a flexible </a:t>
            </a:r>
            <a:r>
              <a:rPr lang="fr-FR" i="0" dirty="0" err="1"/>
              <a:t>implementation</a:t>
            </a:r>
            <a:r>
              <a:rPr lang="fr-FR" i="0" dirty="0"/>
              <a:t> of </a:t>
            </a:r>
            <a:r>
              <a:rPr lang="fr-FR" i="0" dirty="0" err="1"/>
              <a:t>its</a:t>
            </a:r>
            <a:r>
              <a:rPr lang="fr-FR" i="0" dirty="0"/>
              <a:t> </a:t>
            </a:r>
            <a:r>
              <a:rPr lang="fr-FR" i="0" dirty="0" err="1"/>
              <a:t>OrganizationService</a:t>
            </a:r>
            <a:r>
              <a:rPr lang="fr-FR" i="0" dirty="0"/>
              <a:t> on top of </a:t>
            </a:r>
            <a:r>
              <a:rPr lang="fr-FR" i="0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eXo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an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have to copy the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org.exoplatform.services.database.HibernateService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etc. </a:t>
            </a:r>
            <a:b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80000"/>
              </a:lnSpc>
            </a:pPr>
            <a:r>
              <a:rPr lang="fr-FR" i="0" dirty="0" err="1"/>
              <a:t>C</a:t>
            </a:r>
            <a:r>
              <a:rPr lang="fr-FR" i="0" dirty="0" err="1" smtClean="0"/>
              <a:t>onnection</a:t>
            </a:r>
            <a:r>
              <a:rPr lang="fr-FR" i="0" dirty="0" smtClean="0"/>
              <a:t> </a:t>
            </a:r>
            <a:r>
              <a:rPr lang="fr-FR" i="0" dirty="0"/>
              <a:t>settings </a:t>
            </a:r>
            <a:r>
              <a:rPr lang="fr-FR" i="0" dirty="0" smtClean="0"/>
              <a:t>for the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5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  <a:endParaRPr lang="fr-FR" i="0" dirty="0" smtClean="0"/>
          </a:p>
          <a:p>
            <a:pPr marL="0" lvl="1" indent="0">
              <a:lnSpc>
                <a:spcPct val="5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/>
              <a:t>component&gt; </a:t>
            </a:r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key</a:t>
            </a:r>
            <a:r>
              <a:rPr lang="fr-FR" sz="1800" b="0" i="0" dirty="0"/>
              <a:t>&gt;</a:t>
            </a:r>
            <a:r>
              <a:rPr lang="fr-FR" sz="1800" b="0" i="0" dirty="0" err="1"/>
              <a:t>org.exoplatform.services.ldap.LDAPService</a:t>
            </a:r>
            <a:r>
              <a:rPr lang="fr-FR" sz="1800" b="0" i="0" dirty="0"/>
              <a:t>&lt;/</a:t>
            </a:r>
            <a:r>
              <a:rPr lang="fr-FR" sz="1800" b="0" i="0" dirty="0" err="1"/>
              <a:t>key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/>
              <a:t>type&gt;</a:t>
            </a:r>
            <a:r>
              <a:rPr lang="fr-FR" sz="1800" b="0" i="0" dirty="0" err="1"/>
              <a:t>org.exoplatform.services.ldap.impl.LDAPServiceImpl</a:t>
            </a:r>
            <a:r>
              <a:rPr lang="fr-FR" sz="1800" b="0" i="0" dirty="0"/>
              <a:t>&lt;/type&gt;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init-params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object-param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name</a:t>
            </a:r>
            <a:r>
              <a:rPr lang="fr-FR" sz="1800" b="0" i="0" dirty="0"/>
              <a:t>&gt;</a:t>
            </a:r>
            <a:r>
              <a:rPr lang="fr-FR" sz="1800" b="0" i="0" dirty="0" err="1"/>
              <a:t>ldap.config</a:t>
            </a:r>
            <a:r>
              <a:rPr lang="fr-FR" sz="1800" b="0" i="0" dirty="0"/>
              <a:t>&lt;/</a:t>
            </a:r>
            <a:r>
              <a:rPr lang="fr-FR" sz="1800" b="0" i="0" dirty="0" err="1"/>
              <a:t>name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/>
              <a:t>description&gt;Default </a:t>
            </a:r>
            <a:r>
              <a:rPr lang="fr-FR" sz="1800" b="0" i="0" dirty="0" err="1"/>
              <a:t>ldap</a:t>
            </a:r>
            <a:r>
              <a:rPr lang="fr-FR" sz="1800" b="0" i="0" dirty="0"/>
              <a:t> config&lt;/description&gt;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object</a:t>
            </a:r>
            <a:r>
              <a:rPr lang="fr-FR" sz="1800" b="0" i="0" dirty="0"/>
              <a:t> type="</a:t>
            </a:r>
            <a:r>
              <a:rPr lang="fr-FR" sz="1800" b="0" i="0" dirty="0" err="1"/>
              <a:t>org.exoplatform.services.ldap.impl.LDAPConnectionConfig</a:t>
            </a:r>
            <a:r>
              <a:rPr lang="fr-FR" sz="1800" b="0" i="0" dirty="0"/>
              <a:t>"&gt;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field</a:t>
            </a:r>
            <a:r>
              <a:rPr lang="fr-FR" sz="1800" b="0" i="0" dirty="0"/>
              <a:t> </a:t>
            </a:r>
            <a:r>
              <a:rPr lang="fr-FR" sz="1800" b="0" i="0" dirty="0" err="1"/>
              <a:t>name</a:t>
            </a:r>
            <a:r>
              <a:rPr lang="fr-FR" sz="1800" b="0" i="0" dirty="0"/>
              <a:t>="</a:t>
            </a:r>
            <a:r>
              <a:rPr lang="fr-FR" sz="1800" b="0" i="0" dirty="0" err="1"/>
              <a:t>providerURL</a:t>
            </a:r>
            <a:r>
              <a:rPr lang="fr-FR" sz="1800" b="0" i="0" dirty="0"/>
              <a:t>"&gt;&lt;string&gt;</a:t>
            </a:r>
            <a:r>
              <a:rPr lang="fr-FR" sz="1800" b="0" i="0" dirty="0" err="1"/>
              <a:t>ldap</a:t>
            </a:r>
            <a:r>
              <a:rPr lang="fr-FR" sz="1800" b="0" i="0" dirty="0"/>
              <a:t>://127.0.0.1:389,10.0.0.1:389&lt;/string&gt;&lt;/</a:t>
            </a:r>
            <a:r>
              <a:rPr lang="fr-FR" sz="1800" b="0" i="0" dirty="0" err="1"/>
              <a:t>field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field</a:t>
            </a:r>
            <a:r>
              <a:rPr lang="fr-FR" sz="1800" b="0" i="0" dirty="0"/>
              <a:t> </a:t>
            </a:r>
            <a:r>
              <a:rPr lang="fr-FR" sz="1800" b="0" i="0" dirty="0" err="1"/>
              <a:t>name</a:t>
            </a:r>
            <a:r>
              <a:rPr lang="fr-FR" sz="1800" b="0" i="0" dirty="0"/>
              <a:t>="</a:t>
            </a:r>
            <a:r>
              <a:rPr lang="fr-FR" sz="1800" b="0" i="0" dirty="0" err="1"/>
              <a:t>rootdn</a:t>
            </a:r>
            <a:r>
              <a:rPr lang="fr-FR" sz="1800" b="0" i="0" dirty="0"/>
              <a:t>"&gt;&lt;string&gt;CN=</a:t>
            </a:r>
            <a:r>
              <a:rPr lang="fr-FR" sz="1800" b="0" i="0" dirty="0" err="1"/>
              <a:t>Manager,DC</a:t>
            </a:r>
            <a:r>
              <a:rPr lang="fr-FR" sz="1800" b="0" i="0" dirty="0"/>
              <a:t>=</a:t>
            </a:r>
            <a:r>
              <a:rPr lang="fr-FR" sz="1800" b="0" i="0" dirty="0" err="1"/>
              <a:t>exoplatform,DC</a:t>
            </a:r>
            <a:r>
              <a:rPr lang="fr-FR" sz="1800" b="0" i="0" dirty="0"/>
              <a:t>=</a:t>
            </a:r>
            <a:r>
              <a:rPr lang="fr-FR" sz="1800" b="0" i="0" dirty="0" err="1"/>
              <a:t>org</a:t>
            </a:r>
            <a:r>
              <a:rPr lang="fr-FR" sz="1800" b="0" i="0" dirty="0"/>
              <a:t>&lt;/string&gt;&lt;/</a:t>
            </a:r>
            <a:r>
              <a:rPr lang="fr-FR" sz="1800" b="0" i="0" dirty="0" err="1"/>
              <a:t>field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field</a:t>
            </a:r>
            <a:r>
              <a:rPr lang="fr-FR" sz="1800" b="0" i="0" dirty="0"/>
              <a:t> </a:t>
            </a:r>
            <a:r>
              <a:rPr lang="fr-FR" sz="1800" b="0" i="0" dirty="0" err="1"/>
              <a:t>name</a:t>
            </a:r>
            <a:r>
              <a:rPr lang="fr-FR" sz="1800" b="0" i="0" dirty="0"/>
              <a:t>="</a:t>
            </a:r>
            <a:r>
              <a:rPr lang="fr-FR" sz="1800" b="0" i="0" dirty="0" err="1"/>
              <a:t>password</a:t>
            </a:r>
            <a:r>
              <a:rPr lang="fr-FR" sz="1800" b="0" i="0" dirty="0"/>
              <a:t>"&gt;&lt;string&gt;secret&lt;/string&gt;&lt;/</a:t>
            </a:r>
            <a:r>
              <a:rPr lang="fr-FR" sz="1800" b="0" i="0" dirty="0" err="1"/>
              <a:t>field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field</a:t>
            </a:r>
            <a:r>
              <a:rPr lang="fr-FR" sz="1800" b="0" i="0" dirty="0"/>
              <a:t> </a:t>
            </a:r>
            <a:r>
              <a:rPr lang="fr-FR" sz="1800" b="0" i="0" dirty="0" err="1"/>
              <a:t>name</a:t>
            </a:r>
            <a:r>
              <a:rPr lang="fr-FR" sz="1800" b="0" i="0" dirty="0"/>
              <a:t>="version"&gt;&lt;string&gt;3&lt;/string&gt;&lt;/</a:t>
            </a:r>
            <a:r>
              <a:rPr lang="fr-FR" sz="1800" b="0" i="0" dirty="0" err="1"/>
              <a:t>field</a:t>
            </a:r>
            <a:r>
              <a:rPr lang="fr-FR" sz="1800" b="0" i="0" dirty="0"/>
              <a:t>&gt; 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field</a:t>
            </a:r>
            <a:r>
              <a:rPr lang="fr-FR" sz="1800" b="0" i="0" dirty="0"/>
              <a:t> </a:t>
            </a:r>
            <a:r>
              <a:rPr lang="fr-FR" sz="1800" b="0" i="0" dirty="0" err="1"/>
              <a:t>name</a:t>
            </a:r>
            <a:r>
              <a:rPr lang="fr-FR" sz="1800" b="0" i="0" dirty="0"/>
              <a:t>="</a:t>
            </a:r>
            <a:r>
              <a:rPr lang="fr-FR" sz="1800" b="0" i="0" dirty="0" err="1"/>
              <a:t>referralMode</a:t>
            </a:r>
            <a:r>
              <a:rPr lang="fr-FR" sz="1800" b="0" i="0" dirty="0"/>
              <a:t>"&gt;&lt;string&gt;</a:t>
            </a:r>
            <a:r>
              <a:rPr lang="fr-FR" sz="1800" b="0" i="0" dirty="0" err="1"/>
              <a:t>follow</a:t>
            </a:r>
            <a:r>
              <a:rPr lang="fr-FR" sz="1800" b="0" i="0" dirty="0"/>
              <a:t>&lt;/string&gt;&lt;/</a:t>
            </a:r>
            <a:r>
              <a:rPr lang="fr-FR" sz="1800" b="0" i="0" dirty="0" err="1"/>
              <a:t>field</a:t>
            </a:r>
            <a:r>
              <a:rPr lang="fr-FR" sz="1800" b="0" i="0" dirty="0"/>
              <a:t>&gt; </a:t>
            </a:r>
            <a:r>
              <a:rPr lang="fr-FR" sz="1800" b="0" i="0" dirty="0" smtClean="0"/>
              <a:t>	&lt;!– </a:t>
            </a:r>
            <a:r>
              <a:rPr lang="fr-FR" sz="1800" b="0" i="0" dirty="0" err="1" smtClean="0"/>
              <a:t>fallow</a:t>
            </a:r>
            <a:r>
              <a:rPr lang="fr-FR" sz="1800" b="0" i="0" dirty="0" smtClean="0"/>
              <a:t>, ignore,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800" b="0" i="0" dirty="0" smtClean="0"/>
              <a:t> </a:t>
            </a:r>
            <a:r>
              <a:rPr lang="fr-FR" sz="1800" b="0" i="0" dirty="0" smtClean="0">
                <a:sym typeface="Wingdings"/>
              </a:rPr>
              <a:t></a:t>
            </a:r>
            <a:endParaRPr lang="fr-FR" sz="1800" b="0" i="0" dirty="0" smtClean="0"/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 smtClean="0"/>
              <a:t>field</a:t>
            </a:r>
            <a:r>
              <a:rPr lang="fr-FR" sz="1800" b="0" i="0" dirty="0" smtClean="0"/>
              <a:t> </a:t>
            </a:r>
            <a:r>
              <a:rPr lang="fr-FR" sz="1800" b="0" i="0" dirty="0" err="1"/>
              <a:t>name</a:t>
            </a:r>
            <a:r>
              <a:rPr lang="fr-FR" sz="1800" b="0" i="0" dirty="0"/>
              <a:t>="</a:t>
            </a:r>
            <a:r>
              <a:rPr lang="fr-FR" sz="1800" b="0" i="0" dirty="0" err="1"/>
              <a:t>serverName</a:t>
            </a:r>
            <a:r>
              <a:rPr lang="fr-FR" sz="1800" b="0" i="0" dirty="0"/>
              <a:t>"&gt;&lt;string</a:t>
            </a:r>
            <a:r>
              <a:rPr lang="fr-FR" sz="1800" b="0" i="0" dirty="0" smtClean="0"/>
              <a:t>&gt;default&lt;</a:t>
            </a:r>
            <a:r>
              <a:rPr lang="fr-FR" sz="1800" b="0" i="0" dirty="0"/>
              <a:t>/string&gt;&lt;/</a:t>
            </a:r>
            <a:r>
              <a:rPr lang="fr-FR" sz="1800" b="0" i="0" dirty="0" err="1" smtClean="0"/>
              <a:t>field</a:t>
            </a:r>
            <a:r>
              <a:rPr lang="fr-FR" sz="1800" b="0" i="0" dirty="0" smtClean="0"/>
              <a:t>&gt;   &lt;!– </a:t>
            </a:r>
            <a:r>
              <a:rPr lang="is-IS" sz="1800" b="0" i="0" dirty="0" smtClean="0"/>
              <a:t>default, active.directory,open.ldap</a:t>
            </a:r>
            <a:r>
              <a:rPr lang="is-IS" sz="1800" b="0" i="0" dirty="0"/>
              <a:t>, </a:t>
            </a:r>
            <a:r>
              <a:rPr lang="is-IS" sz="1800" b="0" i="0" dirty="0" smtClean="0"/>
              <a:t>netscape.directory,redhat.directory</a:t>
            </a:r>
            <a:r>
              <a:rPr lang="is-IS" sz="1800" b="0" i="0" dirty="0"/>
              <a:t>;</a:t>
            </a:r>
            <a:r>
              <a:rPr lang="fr-FR" sz="1800" b="0" i="0" dirty="0" smtClean="0"/>
              <a:t> --&gt;</a:t>
            </a:r>
          </a:p>
          <a:p>
            <a:pPr marL="0" lvl="1" indent="0">
              <a:lnSpc>
                <a:spcPct val="90000"/>
              </a:lnSpc>
              <a:spcAft>
                <a:spcPts val="225"/>
              </a:spcAft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/>
              <a:t>/</a:t>
            </a:r>
            <a:r>
              <a:rPr lang="fr-FR" sz="1800" b="0" i="0" dirty="0" err="1"/>
              <a:t>object</a:t>
            </a:r>
            <a:r>
              <a:rPr lang="fr-FR" sz="1800" b="0" i="0" dirty="0"/>
              <a:t>&gt; </a:t>
            </a:r>
            <a:r>
              <a:rPr lang="fr-FR" sz="1800" b="0" i="0" dirty="0" smtClean="0"/>
              <a:t>&lt;</a:t>
            </a:r>
            <a:r>
              <a:rPr lang="fr-FR" sz="1800" b="0" i="0" dirty="0"/>
              <a:t>/</a:t>
            </a:r>
            <a:r>
              <a:rPr lang="fr-FR" sz="1800" b="0" i="0" dirty="0" err="1"/>
              <a:t>object-param</a:t>
            </a:r>
            <a:r>
              <a:rPr lang="fr-FR" sz="1800" b="0" i="0" dirty="0"/>
              <a:t>&gt; </a:t>
            </a:r>
            <a:r>
              <a:rPr lang="fr-FR" sz="1800" b="0" i="0" dirty="0" smtClean="0"/>
              <a:t>&lt;</a:t>
            </a:r>
            <a:r>
              <a:rPr lang="fr-FR" sz="1800" b="0" i="0" dirty="0"/>
              <a:t>/</a:t>
            </a:r>
            <a:r>
              <a:rPr lang="fr-FR" sz="1800" b="0" i="0" dirty="0" err="1"/>
              <a:t>init-params</a:t>
            </a:r>
            <a:r>
              <a:rPr lang="fr-FR" sz="1800" b="0" i="0" dirty="0"/>
              <a:t>&gt; </a:t>
            </a:r>
            <a:r>
              <a:rPr lang="fr-FR" sz="1800" b="0" i="0" dirty="0" smtClean="0"/>
              <a:t>&lt;</a:t>
            </a:r>
            <a:r>
              <a:rPr lang="fr-FR" sz="1800" b="0" i="0" dirty="0"/>
              <a:t>/component&gt;</a:t>
            </a:r>
            <a:endParaRPr lang="fr-FR" sz="1800" b="0" i="0" dirty="0" smtClean="0"/>
          </a:p>
          <a:p>
            <a:pPr marL="265113" lvl="1" indent="-265113">
              <a:lnSpc>
                <a:spcPct val="9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90000"/>
              </a:lnSpc>
            </a:pPr>
            <a:endParaRPr lang="fr-FR" sz="1200" b="0" i="0" dirty="0"/>
          </a:p>
          <a:p>
            <a:pPr marL="265113" lvl="1" indent="-265113">
              <a:lnSpc>
                <a:spcPct val="9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ignore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ignored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1625165"/>
            <a:ext cx="7272808" cy="5179008"/>
          </a:xfrm>
          <a:prstGeom prst="rect">
            <a:avLst/>
          </a:prstGeom>
        </p:spPr>
      </p:pic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: </a:t>
            </a:r>
            <a:r>
              <a:rPr lang="fr-FR" i="0" dirty="0" smtClean="0"/>
              <a:t>directory structure </a:t>
            </a:r>
            <a:r>
              <a:rPr lang="fr-FR" i="0" dirty="0"/>
              <a:t>and </a:t>
            </a:r>
            <a:r>
              <a:rPr lang="fr-FR" i="0" dirty="0" smtClean="0"/>
              <a:t>interactions.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Font typeface="Lucida Grande"/>
              <a:buChar char="»"/>
            </a:pPr>
            <a:endParaRPr lang="fr-FR" i="0" dirty="0" smtClean="0"/>
          </a:p>
          <a:p>
            <a:pPr marL="258763" lvl="1" indent="-255588"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Configuration </a:t>
            </a:r>
            <a:r>
              <a:rPr lang="fr-FR" i="0" dirty="0"/>
              <a:t>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rgbClr val="404040"/>
                </a:solidFill>
              </a:rPr>
              <a:t>T</a:t>
            </a:r>
            <a:r>
              <a:rPr lang="fr-FR" sz="2200" i="0" dirty="0" err="1" smtClean="0">
                <a:solidFill>
                  <a:srgbClr val="404040"/>
                </a:solidFill>
              </a:rPr>
              <a:t>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lnSpc>
                <a:spcPct val="90000"/>
              </a:lnSpc>
              <a:spcAft>
                <a:spcPts val="825"/>
              </a:spcAft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 groups can be mapped to organizational or applicative groups defined in your directory: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=org&lt;/string&gt;&lt;/field&gt;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n-US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eXo groups. Groups can be structured hierarchically under </a:t>
            </a:r>
            <a:r>
              <a:rPr lang="en-US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90000"/>
              </a:lnSpc>
              <a:buNone/>
            </a:pPr>
            <a:endParaRPr lang="en-US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&lt;/string&gt;&lt;/field&gt;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separated list of classes used for group creation. When creating a new group, an entry will be created with the given </a:t>
            </a:r>
            <a:r>
              <a:rPr lang="en-US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attributes. </a:t>
            </a:r>
          </a:p>
          <a:p>
            <a:pPr marL="3175" indent="0">
              <a:lnSpc>
                <a:spcPct val="90000"/>
              </a:lnSpc>
              <a:buNone/>
            </a:pPr>
            <a:endParaRPr lang="en-US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&lt;/string&gt;&lt;/field&gt;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 used under </a:t>
            </a:r>
            <a:r>
              <a:rPr lang="en-US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branch to distinguish eXo groups from other entries. You can also use a complex filter if you need.</a:t>
            </a:r>
            <a:endParaRPr lang="en-US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 Membership types are the possible roles that can be assigned to users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=org&lt;/string&gt;&lt;/field&gt;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n-US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membership types storage. eXo stores membership types in a flat structure </a:t>
            </a:r>
            <a:r>
              <a:rPr lang="en-US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undermembershipTypeURL</a:t>
            </a: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175" indent="0">
              <a:lnSpc>
                <a:spcPct val="100000"/>
              </a:lnSpc>
              <a:buNone/>
            </a:pPr>
            <a:endParaRPr lang="en-US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en-US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&lt;/string&gt;&lt;/field&gt;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en-US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separated list of classes for membership types creation. When creating a new membership type, an entry will be created with the given </a:t>
            </a:r>
            <a:r>
              <a:rPr lang="en-US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attributes. The classes must define the required attributes : description, </a:t>
            </a:r>
            <a:r>
              <a:rPr lang="en-US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en-US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en-US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&lt;/string&gt;&lt;/field&gt;</a:t>
            </a:r>
          </a:p>
          <a:p>
            <a:pPr marL="3175" indent="0">
              <a:buNone/>
            </a:pPr>
            <a:r>
              <a:rPr lang="en-US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that will be used as the name of the role</a:t>
            </a: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 Memberships are used to assign a role within a group. They are entries that are placed under the group entry of their scope group. Users in this role are defined as attributes of the membership entry.</a:t>
            </a:r>
          </a:p>
          <a:p>
            <a:pPr marL="3175" indent="0">
              <a:buNone/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&lt;/string&gt;&lt;/field&gt;</a:t>
            </a:r>
          </a:p>
          <a:p>
            <a:pPr marL="3175" indent="0">
              <a:buNone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separated list of classes used to create memberships.</a:t>
            </a:r>
          </a:p>
          <a:p>
            <a:pPr marL="3175" indent="0">
              <a:lnSpc>
                <a:spcPct val="50000"/>
              </a:lnSpc>
              <a:buNone/>
            </a:pPr>
            <a:endParaRPr lang="en-US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&lt;field name="</a:t>
            </a:r>
            <a:r>
              <a:rPr lang="en-US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en-US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"&gt;&lt;string&gt;member&lt;/string&gt;&lt;/field&gt;</a:t>
            </a:r>
          </a:p>
          <a:p>
            <a:pPr marL="3175" indent="0">
              <a:buNone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 attribute used in memberships to reference users that have the role in the </a:t>
            </a:r>
            <a:r>
              <a:rPr lang="en-US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should be a user dn.</a:t>
            </a:r>
          </a:p>
          <a:p>
            <a:pPr marL="3175" indent="0">
              <a:lnSpc>
                <a:spcPct val="50000"/>
              </a:lnSpc>
              <a:buNone/>
            </a:pPr>
            <a:endParaRPr lang="en-US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&lt;/string&gt;&lt;/field&gt; </a:t>
            </a:r>
          </a:p>
          <a:p>
            <a:pPr marL="3175" indent="0">
              <a:buNone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 of the membership entry whose value references the membership type.</a:t>
            </a:r>
          </a:p>
          <a:p>
            <a:pPr marL="3175" indent="0">
              <a:lnSpc>
                <a:spcPct val="50000"/>
              </a:lnSpc>
              <a:buNone/>
            </a:pPr>
            <a:endParaRPr lang="en-US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&lt;field name="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&lt;/string&gt;&lt;/field&gt;</a:t>
            </a:r>
          </a:p>
          <a:p>
            <a:pPr marL="3175" indent="0">
              <a:buNone/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 used to distinguish membership entries under groups..</a:t>
            </a:r>
            <a:endParaRPr lang="en-US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1a : Configuration </a:t>
            </a:r>
            <a:r>
              <a:rPr lang="fr-FR" dirty="0" err="1" smtClean="0"/>
              <a:t>ldap</a:t>
            </a:r>
            <a:r>
              <a:rPr lang="fr-FR" dirty="0" smtClean="0"/>
              <a:t> -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quickSetup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or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or 1389 (on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use)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finish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OpenDJ-2.4.3  via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 on 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control-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local server» as the server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 server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«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to store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organisation model (new 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1b : Configuration </a:t>
            </a:r>
            <a:r>
              <a:rPr lang="fr-FR" dirty="0" err="1" smtClean="0"/>
              <a:t>ldap</a:t>
            </a:r>
            <a:r>
              <a:rPr lang="fr-FR" dirty="0" smtClean="0"/>
              <a:t> –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main portal configuration file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organisation service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(default configuration)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fit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eXo and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heck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organisation model are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panel, manage entry, select the ou=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232694" y="4692650"/>
            <a:ext cx="752383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>
                <a:solidFill>
                  <a:srgbClr val="FF9900"/>
                </a:solidFill>
              </a:rPr>
              <a:t>PicketLink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PicketLink</a:t>
            </a:r>
            <a:r>
              <a:rPr lang="fr-FR" sz="2200" i="0" dirty="0"/>
              <a:t> </a:t>
            </a:r>
            <a:r>
              <a:rPr lang="fr-FR" sz="2200" i="0" dirty="0" err="1"/>
              <a:t>is</a:t>
            </a:r>
            <a:r>
              <a:rPr lang="fr-FR" sz="2200" i="0" dirty="0"/>
              <a:t> an </a:t>
            </a:r>
            <a:r>
              <a:rPr lang="fr-FR" sz="2200" i="0" dirty="0" err="1"/>
              <a:t>umbrella</a:t>
            </a:r>
            <a:r>
              <a:rPr lang="fr-FR" sz="2200" i="0" dirty="0"/>
              <a:t> </a:t>
            </a:r>
            <a:r>
              <a:rPr lang="fr-FR" sz="2200" i="0" dirty="0" err="1"/>
              <a:t>project</a:t>
            </a:r>
            <a:r>
              <a:rPr lang="fr-FR" sz="2200" i="0" dirty="0"/>
              <a:t> </a:t>
            </a:r>
            <a:r>
              <a:rPr lang="fr-FR" sz="2200" i="0" dirty="0" err="1"/>
              <a:t>that</a:t>
            </a:r>
            <a:r>
              <a:rPr lang="fr-FR" sz="2200" i="0" dirty="0"/>
              <a:t> </a:t>
            </a:r>
            <a:r>
              <a:rPr lang="fr-FR" sz="2200" i="0" dirty="0" err="1"/>
              <a:t>aims</a:t>
            </a:r>
            <a:r>
              <a:rPr lang="fr-FR" sz="2200" i="0" dirty="0"/>
              <a:t> to </a:t>
            </a:r>
            <a:r>
              <a:rPr lang="fr-FR" sz="2200" i="0" dirty="0" err="1"/>
              <a:t>address</a:t>
            </a:r>
            <a:r>
              <a:rPr lang="fr-FR" sz="2200" i="0" dirty="0"/>
              <a:t> </a:t>
            </a:r>
            <a:r>
              <a:rPr lang="fr-FR" sz="2200" i="0" dirty="0" err="1"/>
              <a:t>different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Management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PicketLink</a:t>
            </a:r>
            <a:r>
              <a:rPr lang="fr-FR" sz="2200" i="0" dirty="0"/>
              <a:t> IDM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provides</a:t>
            </a:r>
            <a:r>
              <a:rPr lang="fr-FR" sz="2200" i="0" dirty="0" smtClean="0"/>
              <a:t> </a:t>
            </a:r>
            <a:r>
              <a:rPr lang="fr-FR" sz="2200" i="0" dirty="0"/>
              <a:t>a </a:t>
            </a:r>
            <a:r>
              <a:rPr lang="fr-FR" sz="2200" i="0" dirty="0" err="1"/>
              <a:t>common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model for </a:t>
            </a:r>
            <a:r>
              <a:rPr lang="fr-FR" sz="2200" i="0" dirty="0" err="1"/>
              <a:t>Identity</a:t>
            </a:r>
            <a:r>
              <a:rPr lang="fr-FR" sz="2200" i="0" dirty="0"/>
              <a:t> Management </a:t>
            </a:r>
            <a:r>
              <a:rPr lang="fr-FR" sz="2200" i="0" dirty="0" err="1"/>
              <a:t>operations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 </a:t>
            </a:r>
            <a:r>
              <a:rPr lang="fr-FR" sz="2200" i="0" dirty="0" err="1" smtClean="0"/>
              <a:t>includes</a:t>
            </a:r>
            <a:r>
              <a:rPr lang="fr-FR" sz="2200" i="0" dirty="0" smtClean="0"/>
              <a:t> </a:t>
            </a:r>
            <a:r>
              <a:rPr lang="fr-FR" sz="2200" i="0" dirty="0" err="1"/>
              <a:t>easy</a:t>
            </a:r>
            <a:r>
              <a:rPr lang="fr-FR" sz="2200" i="0" dirty="0"/>
              <a:t> management of </a:t>
            </a:r>
            <a:r>
              <a:rPr lang="fr-FR" sz="2200" i="0" dirty="0" err="1"/>
              <a:t>identities</a:t>
            </a:r>
            <a:r>
              <a:rPr lang="fr-FR" sz="2200" i="0" dirty="0"/>
              <a:t> </a:t>
            </a:r>
            <a:r>
              <a:rPr lang="fr-FR" sz="2200" i="0" dirty="0" err="1"/>
              <a:t>like</a:t>
            </a:r>
            <a:r>
              <a:rPr lang="fr-FR" sz="2200" i="0" dirty="0"/>
              <a:t> </a:t>
            </a:r>
            <a:r>
              <a:rPr lang="fr-FR" sz="2200" i="0" dirty="0" err="1"/>
              <a:t>Users</a:t>
            </a:r>
            <a:r>
              <a:rPr lang="fr-FR" sz="2200" i="0" dirty="0"/>
              <a:t>/Groups/</a:t>
            </a:r>
            <a:r>
              <a:rPr lang="fr-FR" sz="2200" i="0" dirty="0" err="1"/>
              <a:t>Roles</a:t>
            </a:r>
            <a:r>
              <a:rPr lang="fr-FR" sz="2200" i="0" dirty="0"/>
              <a:t> and </a:t>
            </a:r>
            <a:r>
              <a:rPr lang="fr-FR" sz="2200" i="0" dirty="0" err="1"/>
              <a:t>their</a:t>
            </a:r>
            <a:r>
              <a:rPr lang="fr-FR" sz="2200" i="0" dirty="0"/>
              <a:t> </a:t>
            </a:r>
            <a:r>
              <a:rPr lang="fr-FR" sz="2200" i="0" dirty="0" err="1"/>
              <a:t>attributes</a:t>
            </a:r>
            <a:r>
              <a:rPr lang="fr-FR" sz="2200" i="0" dirty="0"/>
              <a:t>.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provides</a:t>
            </a:r>
            <a:r>
              <a:rPr lang="fr-FR" sz="2200" i="0" dirty="0" smtClean="0"/>
              <a:t> </a:t>
            </a:r>
            <a:r>
              <a:rPr lang="fr-FR" sz="2200" i="0" dirty="0"/>
              <a:t>usage of </a:t>
            </a:r>
            <a:r>
              <a:rPr lang="fr-FR" sz="2200" i="0" dirty="0" err="1"/>
              <a:t>different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stores </a:t>
            </a:r>
            <a:r>
              <a:rPr lang="fr-FR" sz="2200" i="0" dirty="0" err="1"/>
              <a:t>like</a:t>
            </a:r>
            <a:r>
              <a:rPr lang="fr-FR" sz="2200" i="0" dirty="0"/>
              <a:t> LDAP or RDBMS</a:t>
            </a:r>
            <a:r>
              <a:rPr lang="fr-FR" sz="2200" i="0" dirty="0" smtClean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eXo uses </a:t>
            </a:r>
            <a:r>
              <a:rPr lang="fr-FR" sz="2200" i="0" dirty="0" err="1" smtClean="0"/>
              <a:t>only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PicketLink</a:t>
            </a:r>
            <a:r>
              <a:rPr lang="fr-FR" sz="2200" i="0" dirty="0" smtClean="0"/>
              <a:t> IDM</a:t>
            </a:r>
            <a:endParaRPr lang="fr-FR" sz="2200" i="0" dirty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>
                <a:solidFill>
                  <a:srgbClr val="FF9900"/>
                </a:solidFill>
              </a:rPr>
              <a:t>PicketLink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/>
              <a:t> </a:t>
            </a:r>
            <a:endParaRPr lang="fr-FR" sz="2200" i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98" y="-35933"/>
            <a:ext cx="5346386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5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 smtClean="0">
                <a:solidFill>
                  <a:srgbClr val="FF9900"/>
                </a:solidFill>
              </a:rPr>
              <a:t>Integration</a:t>
            </a:r>
            <a:r>
              <a:rPr lang="fr-FR" dirty="0" smtClean="0">
                <a:solidFill>
                  <a:srgbClr val="FF9900"/>
                </a:solidFill>
              </a:rPr>
              <a:t>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GateIn </a:t>
            </a:r>
            <a:r>
              <a:rPr lang="fr-FR" sz="2200" i="0" dirty="0"/>
              <a:t>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  <a:endParaRPr lang="fr-FR" sz="2200" i="0" dirty="0" smtClean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715504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 smtClean="0">
                <a:solidFill>
                  <a:srgbClr val="FF9900"/>
                </a:solidFill>
              </a:rPr>
              <a:t>Integration</a:t>
            </a:r>
            <a:r>
              <a:rPr lang="fr-FR" dirty="0" smtClean="0">
                <a:solidFill>
                  <a:srgbClr val="FF9900"/>
                </a:solidFill>
              </a:rPr>
              <a:t>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component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key</a:t>
            </a:r>
            <a:r>
              <a:rPr lang="fr-FR" sz="2000" i="0" dirty="0"/>
              <a:t>&gt;</a:t>
            </a:r>
            <a:r>
              <a:rPr lang="fr-FR" sz="2000" i="0" dirty="0" err="1"/>
              <a:t>org.exoplatform.services.organization.idm.PicketLinkIDMService</a:t>
            </a:r>
            <a:r>
              <a:rPr lang="fr-FR" sz="2000" i="0" dirty="0"/>
              <a:t>&lt;/</a:t>
            </a:r>
            <a:r>
              <a:rPr lang="fr-FR" sz="2000" i="0" dirty="0" err="1"/>
              <a:t>key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type&gt;org.exoplatform.services.organization.idm.PicketLinkIDMServiceImpl&lt;/type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init-params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&lt;</a:t>
            </a:r>
            <a:r>
              <a:rPr lang="fr-FR" sz="2000" i="0" dirty="0"/>
              <a:t>value-</a:t>
            </a:r>
            <a:r>
              <a:rPr lang="fr-FR" sz="2000" i="0" dirty="0" err="1"/>
              <a:t>param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 err="1"/>
              <a:t>name</a:t>
            </a:r>
            <a:r>
              <a:rPr lang="fr-FR" sz="2000" i="0" dirty="0"/>
              <a:t>&gt;config&lt;/</a:t>
            </a:r>
            <a:r>
              <a:rPr lang="fr-FR" sz="2000" i="0" dirty="0" err="1"/>
              <a:t>name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/>
              <a:t>value&gt;</a:t>
            </a:r>
            <a:r>
              <a:rPr lang="fr-FR" sz="2000" i="0" dirty="0" err="1"/>
              <a:t>war</a:t>
            </a:r>
            <a:r>
              <a:rPr lang="fr-FR" sz="2000" i="0" dirty="0"/>
              <a:t>:/</a:t>
            </a:r>
            <a:r>
              <a:rPr lang="fr-FR" sz="2000" i="0" dirty="0" err="1"/>
              <a:t>conf</a:t>
            </a:r>
            <a:r>
              <a:rPr lang="fr-FR" sz="2000" i="0" dirty="0"/>
              <a:t>/</a:t>
            </a:r>
            <a:r>
              <a:rPr lang="fr-FR" sz="2000" i="0" dirty="0" err="1"/>
              <a:t>organization</a:t>
            </a:r>
            <a:r>
              <a:rPr lang="fr-FR" sz="2000" i="0" dirty="0"/>
              <a:t>/</a:t>
            </a:r>
            <a:r>
              <a:rPr lang="fr-FR" sz="2000" i="0" dirty="0" err="1"/>
              <a:t>picketlink-idm</a:t>
            </a:r>
            <a:r>
              <a:rPr lang="fr-FR" sz="2000" i="0" dirty="0"/>
              <a:t>/</a:t>
            </a:r>
            <a:r>
              <a:rPr lang="fr-FR" sz="2000" i="0" dirty="0" err="1"/>
              <a:t>picketlink-idm-config.xml</a:t>
            </a:r>
            <a:r>
              <a:rPr lang="fr-FR" sz="2000" i="0" dirty="0"/>
              <a:t>&lt;/value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To </a:t>
            </a:r>
            <a:r>
              <a:rPr lang="fr-FR" sz="2200" i="0" dirty="0" err="1"/>
              <a:t>understand</a:t>
            </a:r>
            <a:r>
              <a:rPr lang="fr-FR" sz="2200" i="0" dirty="0"/>
              <a:t> all the options </a:t>
            </a:r>
            <a:r>
              <a:rPr lang="fr-FR" sz="2200" i="0" dirty="0" err="1"/>
              <a:t>it</a:t>
            </a:r>
            <a:r>
              <a:rPr lang="fr-FR" sz="2200" i="0" dirty="0"/>
              <a:t> </a:t>
            </a:r>
            <a:r>
              <a:rPr lang="fr-FR" sz="2200" i="0" dirty="0" err="1"/>
              <a:t>contains</a:t>
            </a:r>
            <a:r>
              <a:rPr lang="fr-FR" sz="2200" i="0" dirty="0"/>
              <a:t>, </a:t>
            </a:r>
            <a:r>
              <a:rPr lang="fr-FR" sz="2200" i="0" dirty="0" err="1"/>
              <a:t>please</a:t>
            </a:r>
            <a:r>
              <a:rPr lang="fr-FR" sz="2200" i="0" dirty="0"/>
              <a:t> </a:t>
            </a:r>
            <a:r>
              <a:rPr lang="fr-FR" sz="2200" i="0" dirty="0" err="1"/>
              <a:t>refer</a:t>
            </a:r>
            <a:r>
              <a:rPr lang="fr-FR" sz="2200" i="0" dirty="0"/>
              <a:t> to the </a:t>
            </a:r>
            <a:r>
              <a:rPr lang="fr-FR" sz="2200" i="0" dirty="0" err="1"/>
              <a:t>PicketLink</a:t>
            </a:r>
            <a:r>
              <a:rPr lang="fr-FR" sz="2200" i="0" dirty="0"/>
              <a:t> IDM Reference Guide : </a:t>
            </a:r>
            <a:r>
              <a:rPr lang="fr-FR" sz="2200" b="0" i="0" dirty="0"/>
              <a:t>http://</a:t>
            </a:r>
            <a:r>
              <a:rPr lang="fr-FR" sz="2200" b="0" i="0" dirty="0" err="1"/>
              <a:t>www.jboss.org</a:t>
            </a:r>
            <a:r>
              <a:rPr lang="fr-FR" sz="2200" b="0" i="0" dirty="0"/>
              <a:t>/</a:t>
            </a:r>
            <a:r>
              <a:rPr lang="fr-FR" sz="2200" b="0" i="0" dirty="0" err="1"/>
              <a:t>picketlink</a:t>
            </a:r>
            <a:r>
              <a:rPr lang="fr-FR" sz="2200" b="0" i="0" dirty="0"/>
              <a:t>/</a:t>
            </a:r>
            <a:r>
              <a:rPr lang="fr-FR" sz="2200" b="0" i="0" dirty="0" err="1"/>
              <a:t>IDM.html</a:t>
            </a:r>
            <a:endParaRPr lang="fr-FR" sz="2200" b="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2a 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portal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to use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do 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default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endParaRPr lang="fr-FR" sz="16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</a:t>
            </a:r>
            <a:r>
              <a:rPr lang="fr-FR" sz="1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»)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&lt;value&gt;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r>
              <a:rPr lang="fr-FR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ACME LDAP 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adminPassword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52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2b: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(in 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&lt;name&gt;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allowCreateEntry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&lt;/name&gt;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&lt;value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&gt;false&lt;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/value&gt;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/option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in 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/data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DN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 (via the control panel) and import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 smtClean="0"/>
              <a:t>gatein</a:t>
            </a:r>
            <a:r>
              <a:rPr lang="fr-FR" sz="2400" b="0" i="0" dirty="0" err="1"/>
              <a:t>-</a:t>
            </a:r>
            <a:r>
              <a:rPr lang="fr-FR" sz="2400" b="0" i="0" dirty="0" err="1" smtClean="0"/>
              <a:t>sample.ldif</a:t>
            </a:r>
            <a:endParaRPr lang="fr-FR" sz="24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Go </a:t>
            </a:r>
            <a:r>
              <a:rPr lang="fr-FR" sz="2200" i="0" dirty="0" err="1"/>
              <a:t>into</a:t>
            </a:r>
            <a:r>
              <a:rPr lang="fr-FR" sz="2200" i="0" dirty="0"/>
              <a:t> "</a:t>
            </a:r>
            <a:r>
              <a:rPr lang="fr-FR" sz="2200" i="0" dirty="0" err="1"/>
              <a:t>Users</a:t>
            </a:r>
            <a:r>
              <a:rPr lang="fr-FR" sz="2200" i="0" dirty="0"/>
              <a:t> and groups </a:t>
            </a:r>
            <a:r>
              <a:rPr lang="fr-FR" sz="2200" i="0" dirty="0" smtClean="0"/>
              <a:t>management »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Under </a:t>
            </a:r>
            <a:r>
              <a:rPr lang="fr-FR" sz="2200" i="0" dirty="0" err="1"/>
              <a:t>root</a:t>
            </a:r>
            <a:r>
              <a:rPr lang="fr-FR" sz="2200" i="0" dirty="0"/>
              <a:t> </a:t>
            </a:r>
            <a:r>
              <a:rPr lang="fr-FR" sz="2200" i="0" dirty="0" err="1"/>
              <a:t>create</a:t>
            </a:r>
            <a:r>
              <a:rPr lang="fr-FR" sz="2200" i="0" dirty="0"/>
              <a:t> group "</a:t>
            </a:r>
            <a:r>
              <a:rPr lang="fr-FR" sz="2200" i="0" dirty="0" err="1"/>
              <a:t>acme</a:t>
            </a:r>
            <a:r>
              <a:rPr lang="fr-FR" sz="2200" i="0" dirty="0"/>
              <a:t>"</a:t>
            </a:r>
          </a:p>
          <a:p>
            <a:pPr lvl="1"/>
            <a:r>
              <a:rPr lang="fr-FR" i="0" dirty="0" err="1"/>
              <a:t>Create</a:t>
            </a:r>
            <a:r>
              <a:rPr lang="fr-FR" i="0" dirty="0"/>
              <a:t> </a:t>
            </a:r>
            <a:r>
              <a:rPr lang="fr-FR" i="0" dirty="0" err="1"/>
              <a:t>two</a:t>
            </a:r>
            <a:r>
              <a:rPr lang="fr-FR" i="0" dirty="0"/>
              <a:t> </a:t>
            </a:r>
            <a:r>
              <a:rPr lang="fr-FR" i="0" dirty="0" err="1"/>
              <a:t>subgroups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"</a:t>
            </a:r>
            <a:r>
              <a:rPr lang="fr-FR" i="0" dirty="0" err="1"/>
              <a:t>acme</a:t>
            </a:r>
            <a:r>
              <a:rPr lang="fr-FR" i="0" dirty="0"/>
              <a:t>" - "</a:t>
            </a:r>
            <a:r>
              <a:rPr lang="fr-FR" i="0" dirty="0" err="1"/>
              <a:t>roles</a:t>
            </a:r>
            <a:r>
              <a:rPr lang="fr-FR" i="0" dirty="0"/>
              <a:t>" and "</a:t>
            </a:r>
            <a:r>
              <a:rPr lang="fr-FR" i="0" dirty="0" err="1" smtClean="0"/>
              <a:t>organization_units</a:t>
            </a:r>
            <a:r>
              <a:rPr lang="fr-FR" i="0" dirty="0" smtClean="0"/>
              <a:t> »</a:t>
            </a:r>
            <a:endParaRPr lang="fr-FR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2c: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At the moment users defined in LDAP should be visible in "Users and groups management" and groups from LDAP should be present as children of /acme/roles and /acme/</a:t>
            </a:r>
            <a:r>
              <a:rPr lang="en-US" sz="2000" i="0" dirty="0" err="1" smtClean="0"/>
              <a:t>organization_units</a:t>
            </a:r>
            <a:endParaRPr lang="en-US" sz="20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Create a New User via the interface.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Is the User created on the </a:t>
            </a:r>
            <a:r>
              <a:rPr lang="en-US" sz="2000" i="0" dirty="0" err="1" smtClean="0"/>
              <a:t>ldap</a:t>
            </a:r>
            <a:r>
              <a:rPr lang="en-US" sz="2000" i="0" dirty="0" smtClean="0"/>
              <a:t>? Why?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How does it work?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</a:t>
            </a:r>
            <a:r>
              <a:rPr lang="en-US" sz="2000" i="0" dirty="0" err="1" smtClean="0"/>
              <a:t>groupTypeMappings</a:t>
            </a:r>
            <a:r>
              <a:rPr lang="en-US" sz="2000" i="0" dirty="0" smtClean="0"/>
              <a:t> option defines that all groups under /acme/roles should be stored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with the </a:t>
            </a:r>
            <a:r>
              <a:rPr lang="en-US" sz="2000" i="0" dirty="0" err="1" smtClean="0"/>
              <a:t>acme_roles_type</a:t>
            </a:r>
            <a:r>
              <a:rPr lang="en-US" sz="2000" i="0" dirty="0" smtClean="0"/>
              <a:t> group type name (same for  /acme/</a:t>
            </a:r>
            <a:r>
              <a:rPr lang="en-US" sz="2000" i="0" dirty="0" err="1" smtClean="0"/>
              <a:t>organization_units</a:t>
            </a:r>
            <a:r>
              <a:rPr lang="en-US" sz="2000" i="0" dirty="0" smtClean="0"/>
              <a:t> and </a:t>
            </a:r>
            <a:r>
              <a:rPr lang="en-US" sz="2000" i="0" dirty="0" err="1" smtClean="0"/>
              <a:t>acme_ou_type</a:t>
            </a:r>
            <a:r>
              <a:rPr lang="en-US" sz="2000" i="0" dirty="0" smtClean="0"/>
              <a:t>). </a:t>
            </a:r>
            <a:r>
              <a:rPr lang="en-US" sz="2000" i="0" dirty="0"/>
              <a:t>(</a:t>
            </a:r>
            <a:r>
              <a:rPr lang="en-US" sz="2000" i="0" dirty="0" err="1" smtClean="0"/>
              <a:t>idm_configuration.xml</a:t>
            </a:r>
            <a:r>
              <a:rPr lang="en-US" sz="2000" i="0" dirty="0" smtClean="0"/>
              <a:t>)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configuration file repository maps users and those two </a:t>
            </a:r>
            <a:r>
              <a:rPr lang="en-US" sz="2000" i="0" dirty="0"/>
              <a:t>group types (</a:t>
            </a:r>
            <a:r>
              <a:rPr lang="en-US" sz="2000" i="0" dirty="0" err="1" smtClean="0"/>
              <a:t>acme_roles_type</a:t>
            </a:r>
            <a:r>
              <a:rPr lang="en-US" sz="2000" i="0" dirty="0" smtClean="0"/>
              <a:t> and </a:t>
            </a:r>
            <a:r>
              <a:rPr lang="en-US" sz="2000" i="0" dirty="0" err="1" smtClean="0"/>
              <a:t>acme_ou_type</a:t>
            </a:r>
            <a:r>
              <a:rPr lang="en-US" sz="2000" i="0" dirty="0" smtClean="0"/>
              <a:t>) to be stored in LDAP. An additional option defines that nothing should be written (except password update) from eXo, so that this is </a:t>
            </a:r>
            <a:r>
              <a:rPr lang="en-US" sz="2000" i="0" dirty="0" err="1" smtClean="0"/>
              <a:t>readonly</a:t>
            </a:r>
            <a:r>
              <a:rPr lang="en-US" sz="2000" i="0" dirty="0" smtClean="0"/>
              <a:t>. </a:t>
            </a:r>
            <a:r>
              <a:rPr lang="en-US" sz="2000" i="0" dirty="0"/>
              <a:t>(</a:t>
            </a:r>
            <a:r>
              <a:rPr lang="en-US" sz="2000" i="0" dirty="0" err="1"/>
              <a:t>picketlink</a:t>
            </a:r>
            <a:r>
              <a:rPr lang="en-US" sz="2000" i="0" dirty="0"/>
              <a:t>-</a:t>
            </a:r>
            <a:r>
              <a:rPr lang="en-US" sz="2000" i="0" dirty="0" err="1"/>
              <a:t>idm</a:t>
            </a:r>
            <a:r>
              <a:rPr lang="en-US" sz="2000" i="0" dirty="0"/>
              <a:t>-</a:t>
            </a:r>
            <a:r>
              <a:rPr lang="en-US" sz="2000" i="0" dirty="0" err="1"/>
              <a:t>ldap</a:t>
            </a:r>
            <a:r>
              <a:rPr lang="en-US" sz="2000" i="0" dirty="0"/>
              <a:t>-acme-</a:t>
            </a:r>
            <a:r>
              <a:rPr lang="en-US" sz="2000" i="0" dirty="0" err="1" smtClean="0"/>
              <a:t>config.xml</a:t>
            </a:r>
            <a:r>
              <a:rPr lang="en-US" sz="20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4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411710" y="4643933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80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3a: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i="0" dirty="0"/>
              <a:t>The </a:t>
            </a:r>
            <a:r>
              <a:rPr lang="fr-FR" sz="2400" i="0" dirty="0" err="1"/>
              <a:t>integration</a:t>
            </a:r>
            <a:r>
              <a:rPr lang="fr-FR" sz="2400" i="0" dirty="0"/>
              <a:t>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two</a:t>
            </a:r>
            <a:r>
              <a:rPr lang="fr-FR" sz="2400" i="0" dirty="0"/>
              <a:t> </a:t>
            </a:r>
            <a:r>
              <a:rPr lang="fr-FR" sz="2400" i="0" dirty="0" smtClean="0"/>
              <a:t>parts</a:t>
            </a:r>
            <a:r>
              <a:rPr lang="fr-FR" sz="2400" i="0" dirty="0"/>
              <a:t> </a:t>
            </a:r>
            <a:r>
              <a:rPr lang="fr-FR" sz="2400" i="0" dirty="0" smtClean="0"/>
              <a:t>: 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000" i="0" dirty="0"/>
              <a:t> </a:t>
            </a:r>
            <a:r>
              <a:rPr lang="fr-FR" sz="2400" i="0" dirty="0" smtClean="0"/>
              <a:t>1. </a:t>
            </a:r>
            <a:r>
              <a:rPr lang="fr-FR" sz="2400" i="0" dirty="0" err="1" smtClean="0"/>
              <a:t>installing</a:t>
            </a:r>
            <a:r>
              <a:rPr lang="fr-FR" sz="2400" i="0" dirty="0" smtClean="0"/>
              <a:t> </a:t>
            </a:r>
            <a:r>
              <a:rPr lang="fr-FR" sz="2400" i="0" dirty="0"/>
              <a:t>or </a:t>
            </a:r>
            <a:r>
              <a:rPr lang="fr-FR" sz="2400" i="0" dirty="0" err="1"/>
              <a:t>configuring</a:t>
            </a:r>
            <a:r>
              <a:rPr lang="fr-FR" sz="2400" i="0" dirty="0"/>
              <a:t> a CAS </a:t>
            </a:r>
            <a:r>
              <a:rPr lang="fr-FR" sz="2400" i="0" dirty="0" smtClean="0"/>
              <a:t>server</a:t>
            </a:r>
            <a:endParaRPr lang="fr-FR" sz="2400" i="0" dirty="0"/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FR" sz="2400" i="0" dirty="0" smtClean="0"/>
              <a:t> 2. setting </a:t>
            </a:r>
            <a:r>
              <a:rPr lang="fr-FR" sz="2400" i="0" dirty="0"/>
              <a:t>up the </a:t>
            </a:r>
            <a:r>
              <a:rPr lang="fr-FR" sz="2400" i="0" dirty="0" smtClean="0"/>
              <a:t>eXo (CAS Client).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u="sng" dirty="0" smtClean="0"/>
              <a:t>CAS Server Setup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 smtClean="0"/>
              <a:t>install</a:t>
            </a:r>
            <a:r>
              <a:rPr lang="fr-FR" sz="2200" i="0" dirty="0" smtClean="0"/>
              <a:t> the CAS server, copy the </a:t>
            </a:r>
            <a:r>
              <a:rPr lang="fr-FR" sz="2200" i="0" dirty="0" err="1" smtClean="0"/>
              <a:t>prepared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cas.war</a:t>
            </a:r>
            <a:r>
              <a:rPr lang="fr-FR" sz="2200" i="0" dirty="0" smtClean="0"/>
              <a:t> in </a:t>
            </a:r>
            <a:r>
              <a:rPr lang="fr-FR" sz="2200" i="0" dirty="0" err="1" smtClean="0"/>
              <a:t>into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tomcat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webapps</a:t>
            </a:r>
            <a:r>
              <a:rPr lang="fr-FR" sz="2200" i="0" dirty="0" smtClean="0"/>
              <a:t> (in the </a:t>
            </a:r>
            <a:r>
              <a:rPr lang="fr-FR" sz="2200" i="0" dirty="0" err="1" smtClean="0"/>
              <a:t>toolkit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dirty="0" smtClean="0"/>
              <a:t>For the </a:t>
            </a:r>
            <a:r>
              <a:rPr lang="fr-FR" sz="2200" dirty="0" err="1" smtClean="0"/>
              <a:t>exercise</a:t>
            </a:r>
            <a:r>
              <a:rPr lang="fr-FR" sz="2200" dirty="0" smtClean="0"/>
              <a:t>, </a:t>
            </a:r>
            <a:r>
              <a:rPr lang="fr-FR" sz="2200" dirty="0" err="1" smtClean="0"/>
              <a:t>we</a:t>
            </a:r>
            <a:r>
              <a:rPr lang="fr-FR" sz="2200" dirty="0" smtClean="0"/>
              <a:t> </a:t>
            </a:r>
            <a:r>
              <a:rPr lang="fr-FR" sz="2200" dirty="0" err="1" smtClean="0"/>
              <a:t>will</a:t>
            </a:r>
            <a:r>
              <a:rPr lang="fr-FR" sz="2200" dirty="0" smtClean="0"/>
              <a:t> </a:t>
            </a:r>
            <a:r>
              <a:rPr lang="fr-FR" sz="2200" dirty="0" err="1" smtClean="0"/>
              <a:t>deploy</a:t>
            </a:r>
            <a:r>
              <a:rPr lang="fr-FR" sz="2200" dirty="0" smtClean="0"/>
              <a:t> the CAS on the </a:t>
            </a:r>
            <a:r>
              <a:rPr lang="fr-FR" sz="2200" dirty="0" err="1" smtClean="0"/>
              <a:t>same</a:t>
            </a:r>
            <a:r>
              <a:rPr lang="fr-FR" sz="2200" dirty="0" smtClean="0"/>
              <a:t> </a:t>
            </a:r>
            <a:r>
              <a:rPr lang="fr-FR" sz="2200" dirty="0" err="1" smtClean="0"/>
              <a:t>tomcat</a:t>
            </a:r>
            <a:r>
              <a:rPr lang="fr-FR" sz="2200" dirty="0"/>
              <a:t> </a:t>
            </a:r>
            <a:r>
              <a:rPr lang="fr-FR" sz="2200" dirty="0" smtClean="0"/>
              <a:t>as eXo, on production environnement, a CAS server </a:t>
            </a:r>
            <a:r>
              <a:rPr lang="fr-FR" sz="2200" dirty="0" err="1" smtClean="0"/>
              <a:t>runs</a:t>
            </a:r>
            <a:r>
              <a:rPr lang="fr-FR" sz="2200" dirty="0" smtClean="0"/>
              <a:t> on a </a:t>
            </a:r>
            <a:r>
              <a:rPr lang="fr-FR" sz="2200" dirty="0" err="1" smtClean="0"/>
              <a:t>standalone</a:t>
            </a:r>
            <a:r>
              <a:rPr lang="fr-FR" sz="2200" dirty="0" smtClean="0"/>
              <a:t> server.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cas.war</a:t>
            </a:r>
            <a:r>
              <a:rPr lang="fr-FR" sz="2200" i="0" dirty="0" smtClean="0"/>
              <a:t> has been </a:t>
            </a:r>
            <a:r>
              <a:rPr lang="fr-FR" sz="2200" i="0" dirty="0" err="1" smtClean="0"/>
              <a:t>pre-configured</a:t>
            </a:r>
            <a:r>
              <a:rPr lang="fr-FR" sz="2200" i="0" dirty="0" smtClean="0"/>
              <a:t> to </a:t>
            </a:r>
            <a:r>
              <a:rPr lang="fr-FR" sz="2200" i="0" dirty="0" err="1" smtClean="0"/>
              <a:t>work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with</a:t>
            </a:r>
            <a:r>
              <a:rPr lang="fr-FR" sz="2200" i="0" dirty="0" smtClean="0"/>
              <a:t> eXo,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find</a:t>
            </a:r>
            <a:r>
              <a:rPr lang="fr-FR" sz="2200" i="0" dirty="0" smtClean="0"/>
              <a:t> more information </a:t>
            </a:r>
            <a:r>
              <a:rPr lang="fr-FR" sz="2200" i="0" dirty="0" err="1" smtClean="0"/>
              <a:t>here</a:t>
            </a:r>
            <a:r>
              <a:rPr lang="fr-FR" sz="2200" i="0" dirty="0" smtClean="0"/>
              <a:t>:</a:t>
            </a:r>
            <a:br>
              <a:rPr lang="fr-FR" sz="2200" i="0" dirty="0" smtClean="0"/>
            </a:br>
            <a:r>
              <a:rPr lang="fr-FR" sz="2200" i="0" dirty="0" smtClean="0"/>
              <a:t>http</a:t>
            </a:r>
            <a:r>
              <a:rPr lang="fr-FR" sz="2200" i="0" dirty="0"/>
              <a:t>://</a:t>
            </a:r>
            <a:r>
              <a:rPr lang="fr-FR" sz="2200" i="0" dirty="0" err="1"/>
              <a:t>docs.jboss.com</a:t>
            </a:r>
            <a:r>
              <a:rPr lang="fr-FR" sz="2200" i="0" dirty="0"/>
              <a:t>/</a:t>
            </a:r>
            <a:r>
              <a:rPr lang="fr-FR" sz="2200" i="0" dirty="0" err="1"/>
              <a:t>gatein</a:t>
            </a:r>
            <a:r>
              <a:rPr lang="fr-FR" sz="2200" i="0" dirty="0"/>
              <a:t>/portal/3.1.0-FINAL/</a:t>
            </a:r>
            <a:r>
              <a:rPr lang="fr-FR" sz="2200" i="0" dirty="0" err="1"/>
              <a:t>reference</a:t>
            </a:r>
            <a:r>
              <a:rPr lang="fr-FR" sz="2200" i="0" dirty="0"/>
              <a:t>-guide/en-US/</a:t>
            </a:r>
            <a:r>
              <a:rPr lang="fr-FR" sz="2200" i="0" dirty="0" err="1"/>
              <a:t>html_single</a:t>
            </a:r>
            <a:r>
              <a:rPr lang="fr-FR" sz="2200" i="0" dirty="0"/>
              <a:t>/index.html#sect-Reference_Guide-Single_Sign_On-CAS_Central_Authentication_Service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4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3b: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E</a:t>
            </a:r>
            <a:r>
              <a:rPr lang="fr-CA" sz="2200" i="0" dirty="0" err="1" smtClean="0"/>
              <a:t>dit</a:t>
            </a:r>
            <a:r>
              <a:rPr lang="fr-CA" sz="2200" i="0" dirty="0" smtClean="0"/>
              <a:t> </a:t>
            </a:r>
            <a:r>
              <a:rPr lang="fr-CA" sz="2200" i="0" dirty="0"/>
              <a:t>the </a:t>
            </a:r>
            <a:r>
              <a:rPr lang="fr-CA" sz="2200" i="0" dirty="0" err="1" smtClean="0"/>
              <a:t>tomcat</a:t>
            </a:r>
            <a:r>
              <a:rPr lang="fr-CA" sz="2200" i="0" dirty="0" smtClean="0"/>
              <a:t>/</a:t>
            </a:r>
            <a:r>
              <a:rPr lang="fr-CA" sz="2200" i="0" dirty="0" err="1" smtClean="0"/>
              <a:t>conf</a:t>
            </a:r>
            <a:r>
              <a:rPr lang="fr-CA" sz="2200" i="0" dirty="0" smtClean="0"/>
              <a:t>/</a:t>
            </a:r>
            <a:r>
              <a:rPr lang="fr-CA" sz="2200" i="0" dirty="0" err="1" smtClean="0"/>
              <a:t>server.xml</a:t>
            </a:r>
            <a:r>
              <a:rPr lang="fr-CA" sz="2200" i="0" dirty="0" smtClean="0"/>
              <a:t> </a:t>
            </a:r>
            <a:r>
              <a:rPr lang="fr-CA" sz="2200" i="0" dirty="0"/>
              <a:t>file in </a:t>
            </a:r>
            <a:r>
              <a:rPr lang="fr-CA" sz="2200" i="0" dirty="0" smtClean="0"/>
              <a:t>the CAS server and </a:t>
            </a:r>
            <a:r>
              <a:rPr lang="fr-CA" sz="2200" i="0" dirty="0" err="1"/>
              <a:t>uncomment</a:t>
            </a:r>
            <a:r>
              <a:rPr lang="fr-CA" sz="2200" i="0" dirty="0"/>
              <a:t> the SSL section to open up port 8443.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&lt;</a:t>
            </a:r>
            <a:r>
              <a:rPr lang="fr-CA" sz="1600" b="0" i="0" dirty="0"/>
              <a:t>!-- </a:t>
            </a:r>
            <a:r>
              <a:rPr lang="fr-CA" sz="1600" b="0" i="0" dirty="0" err="1"/>
              <a:t>Define</a:t>
            </a:r>
            <a:r>
              <a:rPr lang="fr-CA" sz="1600" b="0" i="0" dirty="0"/>
              <a:t> a SSL HTTP/1.1 </a:t>
            </a:r>
            <a:r>
              <a:rPr lang="fr-CA" sz="1600" b="0" i="0" dirty="0" err="1"/>
              <a:t>Connector</a:t>
            </a:r>
            <a:r>
              <a:rPr lang="fr-CA" sz="1600" b="0" i="0" dirty="0"/>
              <a:t> on port 8443 --&gt;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&lt;</a:t>
            </a:r>
            <a:r>
              <a:rPr lang="fr-CA" sz="1600" b="0" i="0" dirty="0" err="1"/>
              <a:t>Connector</a:t>
            </a:r>
            <a:r>
              <a:rPr lang="fr-CA" sz="1600" b="0" i="0" dirty="0"/>
              <a:t> port="8443" </a:t>
            </a:r>
            <a:r>
              <a:rPr lang="fr-CA" sz="1600" b="0" i="0" dirty="0" err="1"/>
              <a:t>maxHttpHeaderSize</a:t>
            </a:r>
            <a:r>
              <a:rPr lang="fr-CA" sz="1600" b="0" i="0" dirty="0"/>
              <a:t>="8192"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</a:t>
            </a:r>
            <a:r>
              <a:rPr lang="fr-CA" sz="1600" b="0" i="0" dirty="0" err="1" smtClean="0"/>
              <a:t>maxThreads</a:t>
            </a:r>
            <a:r>
              <a:rPr lang="fr-CA" sz="1600" b="0" i="0" dirty="0"/>
              <a:t>="150" </a:t>
            </a:r>
            <a:r>
              <a:rPr lang="fr-CA" sz="1600" b="0" i="0" dirty="0" err="1"/>
              <a:t>minSpareThreads</a:t>
            </a:r>
            <a:r>
              <a:rPr lang="fr-CA" sz="1600" b="0" i="0" dirty="0"/>
              <a:t>="25" </a:t>
            </a:r>
            <a:r>
              <a:rPr lang="fr-CA" sz="1600" b="0" i="0" dirty="0" err="1"/>
              <a:t>maxSpareThreads</a:t>
            </a:r>
            <a:r>
              <a:rPr lang="fr-CA" sz="1600" b="0" i="0" dirty="0"/>
              <a:t>="75"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 smtClean="0"/>
              <a:t>	</a:t>
            </a:r>
            <a:r>
              <a:rPr lang="fr-CA" sz="1600" b="0" i="0" dirty="0" err="1" smtClean="0"/>
              <a:t>enableLookups</a:t>
            </a:r>
            <a:r>
              <a:rPr lang="fr-CA" sz="1600" b="0" i="0" dirty="0"/>
              <a:t>="false" </a:t>
            </a:r>
            <a:r>
              <a:rPr lang="fr-CA" sz="1600" b="0" i="0" dirty="0" err="1"/>
              <a:t>disableUploadTimeout</a:t>
            </a:r>
            <a:r>
              <a:rPr lang="fr-CA" sz="1600" b="0" i="0" dirty="0"/>
              <a:t>="</a:t>
            </a:r>
            <a:r>
              <a:rPr lang="fr-CA" sz="1600" b="0" i="0" dirty="0" err="1" smtClean="0"/>
              <a:t>true</a:t>
            </a:r>
            <a:r>
              <a:rPr lang="fr-CA" sz="1600" b="0" i="0" dirty="0" smtClean="0"/>
              <a:t>" </a:t>
            </a:r>
            <a:r>
              <a:rPr lang="fr-CA" sz="1600" b="0" i="0" dirty="0" err="1" smtClean="0"/>
              <a:t>acceptCount</a:t>
            </a:r>
            <a:r>
              <a:rPr lang="fr-CA" sz="1600" b="0" i="0" dirty="0" smtClean="0"/>
              <a:t>="100" </a:t>
            </a:r>
            <a:r>
              <a:rPr lang="fr-CA" sz="1600" b="0" i="0" dirty="0" err="1" smtClean="0"/>
              <a:t>scheme</a:t>
            </a:r>
            <a:r>
              <a:rPr lang="fr-CA" sz="1600" b="0" i="0" dirty="0" smtClean="0"/>
              <a:t>="</a:t>
            </a:r>
            <a:r>
              <a:rPr lang="fr-CA" sz="1600" b="0" i="0" dirty="0" err="1" smtClean="0"/>
              <a:t>https</a:t>
            </a:r>
            <a:r>
              <a:rPr lang="fr-CA" sz="1600" b="0" i="0" dirty="0" smtClean="0"/>
              <a:t>" 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600" b="0" i="0" dirty="0"/>
              <a:t>	</a:t>
            </a:r>
            <a:r>
              <a:rPr lang="fr-CA" sz="1600" b="0" i="0" dirty="0" err="1" smtClean="0"/>
              <a:t>secure</a:t>
            </a:r>
            <a:r>
              <a:rPr lang="fr-CA" sz="1600" b="0" i="0" dirty="0" smtClean="0"/>
              <a:t>="</a:t>
            </a:r>
            <a:r>
              <a:rPr lang="fr-CA" sz="1600" b="0" i="0" dirty="0" err="1" smtClean="0"/>
              <a:t>true</a:t>
            </a:r>
            <a:r>
              <a:rPr lang="fr-CA" sz="1600" b="0" i="0" dirty="0" smtClean="0"/>
              <a:t>" </a:t>
            </a:r>
            <a:r>
              <a:rPr lang="fr-CA" sz="1600" b="0" i="0" dirty="0" err="1" smtClean="0"/>
              <a:t>clientAuth</a:t>
            </a:r>
            <a:r>
              <a:rPr lang="fr-CA" sz="1600" b="0" i="0" dirty="0"/>
              <a:t>="false" </a:t>
            </a:r>
            <a:r>
              <a:rPr lang="fr-CA" sz="1600" b="0" i="0" dirty="0" err="1"/>
              <a:t>sslProtocol</a:t>
            </a:r>
            <a:r>
              <a:rPr lang="fr-CA" sz="1600" b="0" i="0" dirty="0"/>
              <a:t>="TLS" /</a:t>
            </a:r>
            <a:r>
              <a:rPr lang="fr-CA" sz="1600" b="0" i="0" dirty="0" smtClean="0"/>
              <a:t>&gt;</a:t>
            </a:r>
            <a:endParaRPr lang="fr-CA" sz="1600" b="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u="sng" dirty="0" smtClean="0"/>
              <a:t>CAS Client Setup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 smtClean="0"/>
              <a:t>Generate</a:t>
            </a:r>
            <a:r>
              <a:rPr lang="fr-CA" sz="2200" i="0" dirty="0" smtClean="0"/>
              <a:t> </a:t>
            </a:r>
            <a:r>
              <a:rPr lang="fr-CA" sz="2200" i="0" dirty="0"/>
              <a:t>the SSL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with</a:t>
            </a:r>
            <a:r>
              <a:rPr lang="fr-CA" sz="2200" i="0" dirty="0"/>
              <a:t> Java </a:t>
            </a:r>
            <a:r>
              <a:rPr lang="fr-CA" sz="2200" i="0" dirty="0" err="1" smtClean="0"/>
              <a:t>keytool</a:t>
            </a:r>
            <a:r>
              <a:rPr lang="fr-CA" sz="2200" i="0" dirty="0" smtClean="0"/>
              <a:t>. </a:t>
            </a:r>
            <a:r>
              <a:rPr lang="fr-CA" sz="2200" i="0" dirty="0" err="1" smtClean="0"/>
              <a:t>Answer</a:t>
            </a:r>
            <a:r>
              <a:rPr lang="fr-CA" sz="2200" i="0" dirty="0" smtClean="0"/>
              <a:t> </a:t>
            </a:r>
            <a:r>
              <a:rPr lang="fr-CA" sz="2200" i="0" dirty="0"/>
              <a:t>the questions: </a:t>
            </a:r>
            <a:r>
              <a:rPr lang="fr-CA" sz="2200" i="0" dirty="0" err="1" smtClean="0"/>
              <a:t>your</a:t>
            </a:r>
            <a:r>
              <a:rPr lang="fr-CA" sz="2200" i="0" dirty="0" smtClean="0"/>
              <a:t> </a:t>
            </a:r>
            <a:r>
              <a:rPr lang="fr-CA" sz="2200" i="0" dirty="0" err="1"/>
              <a:t>firstname</a:t>
            </a:r>
            <a:r>
              <a:rPr lang="fr-CA" sz="2200" i="0" dirty="0"/>
              <a:t> and </a:t>
            </a:r>
            <a:r>
              <a:rPr lang="fr-CA" sz="2200" i="0" dirty="0" err="1"/>
              <a:t>lastname</a:t>
            </a:r>
            <a:r>
              <a:rPr lang="fr-CA" sz="2200" i="0" dirty="0"/>
              <a:t> MUST </a:t>
            </a:r>
            <a:r>
              <a:rPr lang="fr-CA" sz="2200" i="0" dirty="0" err="1"/>
              <a:t>be</a:t>
            </a:r>
            <a:r>
              <a:rPr lang="fr-CA" sz="2200" i="0" dirty="0"/>
              <a:t> </a:t>
            </a:r>
            <a:r>
              <a:rPr lang="fr-CA" sz="2200" i="0" dirty="0" smtClean="0"/>
              <a:t>the </a:t>
            </a:r>
            <a:r>
              <a:rPr lang="fr-CA" sz="2200" i="0" dirty="0" err="1" smtClean="0"/>
              <a:t>hostname</a:t>
            </a:r>
            <a:r>
              <a:rPr lang="fr-CA" sz="2200" i="0" dirty="0" smtClean="0"/>
              <a:t> (</a:t>
            </a:r>
            <a:r>
              <a:rPr lang="fr-CA" sz="2200" i="0" dirty="0" err="1" smtClean="0"/>
              <a:t>localhost</a:t>
            </a:r>
            <a:r>
              <a:rPr lang="fr-CA" sz="2200" i="0" dirty="0" smtClean="0"/>
              <a:t> for </a:t>
            </a:r>
            <a:r>
              <a:rPr lang="fr-CA" sz="2200" i="0" dirty="0" err="1" smtClean="0"/>
              <a:t>testing</a:t>
            </a:r>
            <a:r>
              <a:rPr lang="fr-CA" sz="2200" i="0" dirty="0" smtClean="0"/>
              <a:t>) of </a:t>
            </a:r>
            <a:r>
              <a:rPr lang="fr-CA" sz="2200" i="0" dirty="0" err="1"/>
              <a:t>your</a:t>
            </a:r>
            <a:r>
              <a:rPr lang="fr-CA" sz="2200" i="0" dirty="0"/>
              <a:t> server and </a:t>
            </a:r>
            <a:r>
              <a:rPr lang="fr-CA" sz="2200" i="0" dirty="0" err="1"/>
              <a:t>cannot</a:t>
            </a:r>
            <a:r>
              <a:rPr lang="fr-CA" sz="2200" i="0" dirty="0"/>
              <a:t> </a:t>
            </a:r>
            <a:r>
              <a:rPr lang="fr-CA" sz="2200" i="0" dirty="0" err="1"/>
              <a:t>be</a:t>
            </a:r>
            <a:r>
              <a:rPr lang="fr-CA" sz="2200" i="0" dirty="0"/>
              <a:t> </a:t>
            </a:r>
            <a:r>
              <a:rPr lang="fr-CA" sz="2200" i="0" dirty="0" smtClean="0"/>
              <a:t>an </a:t>
            </a:r>
            <a:r>
              <a:rPr lang="fr-CA" sz="2200" i="0" dirty="0"/>
              <a:t>IP </a:t>
            </a:r>
            <a:r>
              <a:rPr lang="fr-CA" sz="2200" i="0" dirty="0" err="1" smtClean="0"/>
              <a:t>address</a:t>
            </a:r>
            <a:r>
              <a:rPr lang="fr-CA" sz="2200" i="0" dirty="0" smtClean="0"/>
              <a:t>:</a:t>
            </a:r>
          </a:p>
          <a:p>
            <a:pPr marL="1031875" lvl="2" indent="0">
              <a:lnSpc>
                <a:spcPct val="100000"/>
              </a:lnSpc>
              <a:buClr>
                <a:srgbClr val="FF9900"/>
              </a:buClr>
              <a:buNone/>
            </a:pP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</a:t>
            </a:r>
            <a:r>
              <a:rPr lang="fr-CA" sz="1800" b="0" i="0" dirty="0" err="1"/>
              <a:t>genkey</a:t>
            </a:r>
            <a:r>
              <a:rPr lang="fr-CA" sz="1800" b="0" i="0" dirty="0"/>
              <a:t>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keyalg</a:t>
            </a:r>
            <a:r>
              <a:rPr lang="fr-CA" sz="1800" b="0" i="0" dirty="0"/>
              <a:t> </a:t>
            </a:r>
            <a:r>
              <a:rPr lang="fr-CA" sz="1800" b="0" i="0" dirty="0" smtClean="0"/>
              <a:t>RSA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smtClean="0"/>
              <a:t>Export </a:t>
            </a:r>
            <a:r>
              <a:rPr lang="fr-CA" sz="2200" i="0" dirty="0" err="1" smtClean="0"/>
              <a:t>it</a:t>
            </a:r>
            <a:r>
              <a:rPr lang="fr-CA" sz="2200" i="0" dirty="0" smtClean="0"/>
              <a:t> :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-export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-file %FILE_NAME</a:t>
            </a:r>
            <a:r>
              <a:rPr lang="fr-CA" sz="1800" b="0" i="0" dirty="0" smtClean="0"/>
              <a:t>%</a:t>
            </a:r>
            <a:endParaRPr lang="fr-CA" sz="180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Finally</a:t>
            </a:r>
            <a:r>
              <a:rPr lang="fr-CA" sz="2200" i="0" dirty="0"/>
              <a:t> import the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into</a:t>
            </a:r>
            <a:r>
              <a:rPr lang="fr-CA" sz="2200" i="0" dirty="0"/>
              <a:t> </a:t>
            </a:r>
            <a:r>
              <a:rPr lang="fr-CA" sz="2200" i="0" dirty="0" err="1"/>
              <a:t>Java's</a:t>
            </a:r>
            <a:r>
              <a:rPr lang="fr-CA" sz="2200" i="0" dirty="0"/>
              <a:t> </a:t>
            </a:r>
            <a:r>
              <a:rPr lang="fr-CA" sz="2200" i="0" dirty="0" err="1" smtClean="0"/>
              <a:t>keystore</a:t>
            </a:r>
            <a:r>
              <a:rPr lang="fr-CA" sz="2200" i="0" dirty="0" smtClean="0"/>
              <a:t> </a:t>
            </a:r>
            <a:r>
              <a:rPr lang="fr-CA" sz="1800" dirty="0" smtClean="0"/>
              <a:t>:</a:t>
            </a:r>
            <a:r>
              <a:rPr lang="fr-CA" sz="1800" dirty="0"/>
              <a:t>	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-import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-file %FILE_NAME%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smtClean="0"/>
              <a:t>%PASSWORD% -</a:t>
            </a:r>
            <a:r>
              <a:rPr lang="fr-CA" sz="1800" b="0" i="0" dirty="0" err="1"/>
              <a:t>keystore</a:t>
            </a:r>
            <a:r>
              <a:rPr lang="fr-CA" sz="1800" b="0" i="0" dirty="0"/>
              <a:t> %JAVA_HOME%/</a:t>
            </a:r>
            <a:r>
              <a:rPr lang="fr-CA" sz="1800" b="0" i="0" dirty="0" err="1"/>
              <a:t>jre</a:t>
            </a:r>
            <a:r>
              <a:rPr lang="fr-CA" sz="1800" b="0" i="0" dirty="0"/>
              <a:t>/lib/</a:t>
            </a:r>
            <a:r>
              <a:rPr lang="fr-CA" sz="1800" b="0" i="0" dirty="0" err="1"/>
              <a:t>security</a:t>
            </a:r>
            <a:r>
              <a:rPr lang="fr-CA" sz="1800" b="0" i="0" dirty="0"/>
              <a:t>/</a:t>
            </a:r>
            <a:r>
              <a:rPr lang="fr-CA" sz="1800" b="0" i="0" dirty="0" err="1"/>
              <a:t>cacerts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7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applicative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structure, No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a group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3c: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Copy </a:t>
            </a:r>
            <a:r>
              <a:rPr lang="fr-FR" sz="2200" i="0" dirty="0"/>
              <a:t>all </a:t>
            </a:r>
            <a:r>
              <a:rPr lang="fr-FR" sz="2200" i="0" dirty="0" err="1"/>
              <a:t>libraries</a:t>
            </a:r>
            <a:r>
              <a:rPr lang="fr-FR" sz="2200" i="0" dirty="0"/>
              <a:t> </a:t>
            </a:r>
            <a:r>
              <a:rPr lang="fr-FR" sz="2200" i="0" dirty="0" err="1" smtClean="0"/>
              <a:t>from</a:t>
            </a:r>
            <a:r>
              <a:rPr lang="fr-FR" sz="2200" i="0" dirty="0" smtClean="0"/>
              <a:t> the %</a:t>
            </a:r>
            <a:r>
              <a:rPr lang="fr-FR" sz="2200" i="0" dirty="0" err="1" smtClean="0"/>
              <a:t>CAS_toolkit%gatein_sso</a:t>
            </a:r>
            <a:r>
              <a:rPr lang="fr-FR" sz="2200" i="0" dirty="0" smtClean="0"/>
              <a:t>/</a:t>
            </a:r>
            <a:r>
              <a:rPr lang="fr-FR" sz="2200" i="0" dirty="0"/>
              <a:t>cas/</a:t>
            </a:r>
            <a:r>
              <a:rPr lang="fr-FR" sz="2200" i="0" dirty="0" err="1"/>
              <a:t>gatein.ear</a:t>
            </a:r>
            <a:r>
              <a:rPr lang="fr-FR" sz="2200" i="0" dirty="0"/>
              <a:t>/lib </a:t>
            </a:r>
            <a:r>
              <a:rPr lang="fr-FR" sz="2200" i="0" dirty="0" err="1"/>
              <a:t>into</a:t>
            </a:r>
            <a:r>
              <a:rPr lang="fr-FR" sz="2200" i="0" dirty="0"/>
              <a:t>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/>
              <a:t>lib</a:t>
            </a:r>
            <a:r>
              <a:rPr lang="fr-FR" sz="22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E</a:t>
            </a:r>
            <a:r>
              <a:rPr lang="fr-FR" sz="2200" i="0" dirty="0" smtClean="0"/>
              <a:t>dit </a:t>
            </a:r>
            <a:r>
              <a:rPr lang="fr-FR" sz="2200" i="0" dirty="0" err="1" smtClean="0"/>
              <a:t>tomcat</a:t>
            </a:r>
            <a:r>
              <a:rPr lang="fr-FR" sz="2200" i="0" dirty="0" smtClean="0"/>
              <a:t>/</a:t>
            </a:r>
            <a:r>
              <a:rPr lang="fr-FR" sz="2200" i="0" dirty="0" err="1"/>
              <a:t>conf</a:t>
            </a:r>
            <a:r>
              <a:rPr lang="fr-FR" sz="2200" i="0" dirty="0"/>
              <a:t>/</a:t>
            </a:r>
            <a:r>
              <a:rPr lang="fr-FR" sz="2200" i="0" dirty="0" err="1" smtClean="0"/>
              <a:t>jaas.conf</a:t>
            </a:r>
            <a:r>
              <a:rPr lang="fr-FR" sz="2200" i="0" dirty="0" smtClean="0"/>
              <a:t>, comment the default configuration and </a:t>
            </a:r>
            <a:r>
              <a:rPr lang="fr-FR" sz="2200" i="0" dirty="0" err="1"/>
              <a:t>uncomment</a:t>
            </a:r>
            <a:r>
              <a:rPr lang="fr-FR" sz="2200" i="0" dirty="0"/>
              <a:t> </a:t>
            </a:r>
            <a:r>
              <a:rPr lang="fr-FR" sz="2200" i="0" dirty="0" err="1"/>
              <a:t>this</a:t>
            </a:r>
            <a:r>
              <a:rPr lang="fr-FR" sz="2200" i="0" dirty="0"/>
              <a:t> section: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fr-FR" sz="2400" i="0" dirty="0" smtClean="0"/>
              <a:t>	</a:t>
            </a:r>
            <a:r>
              <a:rPr lang="fr-FR" sz="2400" b="0" i="0" dirty="0" err="1" smtClean="0"/>
              <a:t>org.gatein.sso.agent.login.SSOLoginModule</a:t>
            </a:r>
            <a:r>
              <a:rPr lang="fr-FR" sz="2400" b="0" i="0" dirty="0" smtClean="0"/>
              <a:t> </a:t>
            </a:r>
            <a:r>
              <a:rPr lang="fr-FR" sz="2400" b="0" i="0" dirty="0" err="1"/>
              <a:t>required</a:t>
            </a:r>
            <a:r>
              <a:rPr lang="fr-FR" sz="2400" b="0" i="0" dirty="0"/>
              <a:t> </a:t>
            </a:r>
            <a:r>
              <a:rPr lang="fr-FR" sz="2400" b="0" i="0" dirty="0" smtClean="0"/>
              <a:t>	org.exoplatform.services.security.j2ee.TomcatLoginModule 	</a:t>
            </a:r>
            <a:r>
              <a:rPr lang="fr-FR" sz="2400" b="0" i="0" dirty="0" err="1" smtClean="0"/>
              <a:t>required</a:t>
            </a:r>
            <a:r>
              <a:rPr lang="fr-FR" sz="2400" b="0" i="0" dirty="0" smtClean="0"/>
              <a:t> 	</a:t>
            </a:r>
            <a:r>
              <a:rPr lang="fr-FR" sz="2400" b="0" i="0" dirty="0" err="1" smtClean="0"/>
              <a:t>portalContainerName</a:t>
            </a:r>
            <a:r>
              <a:rPr lang="fr-FR" sz="2400" b="0" i="0" dirty="0"/>
              <a:t>=portal </a:t>
            </a:r>
            <a:r>
              <a:rPr lang="fr-FR" sz="2400" b="0" i="0" dirty="0" err="1"/>
              <a:t>realmName</a:t>
            </a:r>
            <a:r>
              <a:rPr lang="fr-FR" sz="2400" b="0" i="0" dirty="0"/>
              <a:t>=</a:t>
            </a:r>
            <a:r>
              <a:rPr lang="fr-FR" sz="2400" b="0" i="0" dirty="0" err="1"/>
              <a:t>gatein-domain</a:t>
            </a:r>
            <a:r>
              <a:rPr lang="fr-FR" sz="2400" b="0" i="0" dirty="0"/>
              <a:t> </a:t>
            </a:r>
            <a:endParaRPr lang="fr-FR" sz="2400" b="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Start the </a:t>
            </a:r>
            <a:r>
              <a:rPr lang="fr-FR" sz="2200" i="0" dirty="0" err="1"/>
              <a:t>tomcat</a:t>
            </a:r>
            <a:r>
              <a:rPr lang="fr-FR" sz="2200" i="0" dirty="0"/>
              <a:t> and test </a:t>
            </a:r>
            <a:r>
              <a:rPr lang="fr-FR" sz="2200" i="0" dirty="0" smtClean="0"/>
              <a:t>if the </a:t>
            </a:r>
            <a:r>
              <a:rPr lang="fr-FR" sz="2200" i="0" dirty="0"/>
              <a:t>CAS server </a:t>
            </a:r>
            <a:r>
              <a:rPr lang="fr-FR" sz="2200" i="0" dirty="0" err="1"/>
              <a:t>is</a:t>
            </a:r>
            <a:r>
              <a:rPr lang="fr-FR" sz="2200" i="0" dirty="0"/>
              <a:t> up &amp; running</a:t>
            </a:r>
            <a:r>
              <a:rPr lang="fr-FR" sz="2200" i="0" dirty="0" smtClean="0"/>
              <a:t>:</a:t>
            </a:r>
            <a:endParaRPr lang="fr-FR" sz="3600" i="0" dirty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r>
              <a:rPr lang="pl-PL" sz="2400" b="0" i="0" dirty="0"/>
              <a:t>	</a:t>
            </a:r>
            <a:r>
              <a:rPr lang="pl-PL" sz="2400" b="0" i="0" dirty="0" err="1"/>
              <a:t>https</a:t>
            </a:r>
            <a:r>
              <a:rPr lang="pl-PL" sz="2400" b="0" i="0" dirty="0"/>
              <a:t>://127.0.0.1:</a:t>
            </a:r>
            <a:r>
              <a:rPr lang="pl-PL" sz="2400" b="0" i="0" dirty="0" smtClean="0"/>
              <a:t>8443/</a:t>
            </a:r>
            <a:r>
              <a:rPr lang="pl-PL" sz="2400" b="0" i="0" dirty="0" err="1"/>
              <a:t>cas</a:t>
            </a: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Login </a:t>
            </a:r>
            <a:r>
              <a:rPr lang="fr-FR" sz="2200" i="0" dirty="0" err="1" smtClean="0"/>
              <a:t>with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username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root</a:t>
            </a:r>
            <a:r>
              <a:rPr lang="fr-FR" sz="2200" i="0" dirty="0" smtClean="0"/>
              <a:t> and the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gtn</a:t>
            </a:r>
            <a:r>
              <a:rPr lang="fr-FR" sz="2200" i="0" dirty="0" smtClean="0"/>
              <a:t> (or </a:t>
            </a:r>
            <a:r>
              <a:rPr lang="fr-FR" sz="2200" i="0" dirty="0" err="1" smtClean="0"/>
              <a:t>any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account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created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through</a:t>
            </a:r>
            <a:r>
              <a:rPr lang="fr-FR" sz="2200" i="0" dirty="0" smtClean="0"/>
              <a:t> the portal)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use the </a:t>
            </a:r>
            <a:r>
              <a:rPr lang="fr-FR" sz="2200" i="0" dirty="0"/>
              <a:t>Central </a:t>
            </a:r>
            <a:r>
              <a:rPr lang="fr-FR" sz="2200" i="0" dirty="0" err="1"/>
              <a:t>Authentication</a:t>
            </a:r>
            <a:r>
              <a:rPr lang="fr-FR" sz="2200" i="0" dirty="0"/>
              <a:t> Service, </a:t>
            </a:r>
            <a:r>
              <a:rPr lang="fr-FR" sz="2200" i="0" dirty="0" smtClean="0"/>
              <a:t>eXo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 </a:t>
            </a:r>
            <a:r>
              <a:rPr lang="fr-FR" sz="2200" i="0" dirty="0"/>
              <a:t>to </a:t>
            </a:r>
            <a:r>
              <a:rPr lang="fr-FR" sz="2200" i="0" dirty="0" err="1"/>
              <a:t>redirect</a:t>
            </a:r>
            <a:r>
              <a:rPr lang="fr-FR" sz="2200" i="0" dirty="0"/>
              <a:t> all user </a:t>
            </a:r>
            <a:r>
              <a:rPr lang="fr-FR" sz="2200" i="0" dirty="0" err="1" smtClean="0"/>
              <a:t>authentications</a:t>
            </a:r>
            <a:r>
              <a:rPr lang="fr-FR" sz="2200" i="0" dirty="0" smtClean="0"/>
              <a:t> </a:t>
            </a:r>
            <a:r>
              <a:rPr lang="fr-FR" sz="2200" i="0" dirty="0"/>
              <a:t>to the CAS server. </a:t>
            </a:r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lnSpc>
                <a:spcPct val="90000"/>
              </a:lnSpc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65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3d: 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Information </a:t>
            </a:r>
            <a:r>
              <a:rPr lang="fr-FR" sz="2200" i="0" dirty="0"/>
              <a:t>about </a:t>
            </a:r>
            <a:r>
              <a:rPr lang="fr-FR" sz="2200" i="0" dirty="0" err="1"/>
              <a:t>where</a:t>
            </a:r>
            <a:r>
              <a:rPr lang="fr-FR" sz="2200" i="0" dirty="0"/>
              <a:t> the CAS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hosted</a:t>
            </a:r>
            <a:r>
              <a:rPr lang="fr-FR" sz="2200" i="0" dirty="0"/>
              <a:t> must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properly</a:t>
            </a:r>
            <a:r>
              <a:rPr lang="fr-FR" sz="2200" i="0" dirty="0"/>
              <a:t> </a:t>
            </a:r>
            <a:r>
              <a:rPr lang="fr-FR" sz="2200" i="0" dirty="0" err="1"/>
              <a:t>configured</a:t>
            </a:r>
            <a:r>
              <a:rPr lang="fr-FR" sz="2200" i="0" dirty="0"/>
              <a:t> </a:t>
            </a:r>
            <a:r>
              <a:rPr lang="fr-FR" sz="2200" i="0" dirty="0" err="1"/>
              <a:t>within</a:t>
            </a:r>
            <a:r>
              <a:rPr lang="fr-FR" sz="2200" i="0" dirty="0"/>
              <a:t> the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 instance</a:t>
            </a:r>
            <a:r>
              <a:rPr lang="fr-FR" sz="2200" i="0" dirty="0"/>
              <a:t>. The </a:t>
            </a:r>
            <a:r>
              <a:rPr lang="fr-FR" sz="2200" i="0" dirty="0" err="1"/>
              <a:t>required</a:t>
            </a:r>
            <a:r>
              <a:rPr lang="fr-FR" sz="2200" i="0" dirty="0"/>
              <a:t> configuration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done</a:t>
            </a:r>
            <a:r>
              <a:rPr lang="fr-FR" sz="2200" i="0" dirty="0"/>
              <a:t> by </a:t>
            </a:r>
            <a:r>
              <a:rPr lang="fr-FR" sz="2200" i="0" dirty="0" err="1" smtClean="0"/>
              <a:t>modifying</a:t>
            </a:r>
            <a:r>
              <a:rPr lang="fr-FR" sz="2200" i="0" dirty="0" smtClean="0"/>
              <a:t>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/>
              <a:t>	- 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webapps</a:t>
            </a:r>
            <a:r>
              <a:rPr lang="fr-FR" sz="2200" i="0" dirty="0"/>
              <a:t>/</a:t>
            </a:r>
            <a:r>
              <a:rPr lang="fr-FR" sz="2200" i="0" dirty="0" err="1"/>
              <a:t>platform</a:t>
            </a:r>
            <a:r>
              <a:rPr lang="fr-FR" sz="2200" i="0" dirty="0"/>
              <a:t>-extension/login/</a:t>
            </a:r>
            <a:r>
              <a:rPr lang="fr-FR" sz="2200" i="0" dirty="0" err="1" smtClean="0"/>
              <a:t>jsp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login.jsp</a:t>
            </a:r>
            <a:endParaRPr lang="fr-FR" sz="2200" i="0" dirty="0" smtClean="0"/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/>
              <a:t>	</a:t>
            </a:r>
            <a:r>
              <a:rPr lang="fr-FR" sz="2200" i="0" dirty="0" smtClean="0"/>
              <a:t>-  </a:t>
            </a:r>
            <a:r>
              <a:rPr lang="fr-FR" sz="2200" i="0" dirty="0"/>
              <a:t>Replace the </a:t>
            </a:r>
            <a:r>
              <a:rPr lang="fr-FR" sz="2200" i="0" dirty="0" err="1"/>
              <a:t>InitiateLoginServlet</a:t>
            </a:r>
            <a:r>
              <a:rPr lang="fr-FR" sz="2200" i="0" dirty="0"/>
              <a:t> </a:t>
            </a:r>
            <a:r>
              <a:rPr lang="fr-FR" sz="2200" i="0" dirty="0" err="1"/>
              <a:t>declaration</a:t>
            </a:r>
            <a:r>
              <a:rPr lang="fr-FR" sz="2200" i="0" dirty="0"/>
              <a:t> in </a:t>
            </a:r>
            <a:r>
              <a:rPr lang="fr-FR" sz="2200" i="0" dirty="0" err="1"/>
              <a:t>tomcat_home</a:t>
            </a:r>
            <a:r>
              <a:rPr lang="fr-FR" sz="2200" i="0" dirty="0"/>
              <a:t>/</a:t>
            </a:r>
            <a:r>
              <a:rPr lang="fr-FR" sz="2200" i="0" dirty="0" err="1"/>
              <a:t>webapps</a:t>
            </a:r>
            <a:r>
              <a:rPr lang="fr-FR" sz="2200" i="0" dirty="0"/>
              <a:t>/</a:t>
            </a:r>
            <a:r>
              <a:rPr lang="fr-FR" sz="2200" i="0" dirty="0" smtClean="0"/>
              <a:t>portal/</a:t>
            </a:r>
            <a:r>
              <a:rPr lang="fr-FR" sz="2200" i="0" dirty="0"/>
              <a:t>WEB-INF/</a:t>
            </a:r>
            <a:r>
              <a:rPr lang="fr-FR" sz="2200" i="0" dirty="0" err="1"/>
              <a:t>web.xml</a:t>
            </a:r>
            <a:r>
              <a:rPr lang="fr-FR" sz="2200" i="0" dirty="0"/>
              <a:t> </a:t>
            </a:r>
            <a:r>
              <a:rPr lang="fr-FR" sz="2200" i="0" dirty="0" smtClean="0"/>
              <a:t>by: </a:t>
            </a:r>
            <a:endParaRPr lang="fr-FR" sz="2200" i="0" dirty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/>
              <a:t>servlet&gt; </a:t>
            </a:r>
            <a:r>
              <a:rPr lang="fr-FR" sz="2000" b="0" i="0" dirty="0" smtClean="0"/>
              <a:t>&lt;</a:t>
            </a:r>
            <a:r>
              <a:rPr lang="fr-FR" sz="2000" b="0" i="0" dirty="0"/>
              <a:t>servlet-</a:t>
            </a:r>
            <a:r>
              <a:rPr lang="fr-FR" sz="2000" b="0" i="0" dirty="0" err="1"/>
              <a:t>name</a:t>
            </a:r>
            <a:r>
              <a:rPr lang="fr-FR" sz="2000" b="0" i="0" dirty="0"/>
              <a:t>&gt;</a:t>
            </a:r>
            <a:r>
              <a:rPr lang="fr-FR" sz="2000" b="0" i="0" dirty="0" err="1"/>
              <a:t>InitiateLoginServlet</a:t>
            </a:r>
            <a:r>
              <a:rPr lang="fr-FR" sz="2000" b="0" i="0" dirty="0"/>
              <a:t>&lt;/servlet-</a:t>
            </a:r>
            <a:r>
              <a:rPr lang="fr-FR" sz="2000" b="0" i="0" dirty="0" err="1"/>
              <a:t>name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&lt;servlet-class&gt;</a:t>
            </a:r>
            <a:r>
              <a:rPr lang="fr-FR" sz="2000" b="0" i="0" dirty="0" err="1"/>
              <a:t>org.gatein.sso.agent.GenericSSOAgent</a:t>
            </a:r>
            <a:r>
              <a:rPr lang="fr-FR" sz="2000" b="0" i="0" dirty="0"/>
              <a:t>&lt;/servlet-class&gt;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 err="1"/>
              <a:t>init-param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 err="1"/>
              <a:t>param-name</a:t>
            </a:r>
            <a:r>
              <a:rPr lang="fr-FR" sz="2000" b="0" i="0" dirty="0"/>
              <a:t>&gt;</a:t>
            </a:r>
            <a:r>
              <a:rPr lang="fr-FR" sz="2000" b="0" i="0" dirty="0" err="1"/>
              <a:t>ssoServerUrl</a:t>
            </a:r>
            <a:r>
              <a:rPr lang="fr-FR" sz="2000" b="0" i="0" dirty="0"/>
              <a:t>&lt;/</a:t>
            </a:r>
            <a:r>
              <a:rPr lang="fr-FR" sz="2000" b="0" i="0" dirty="0" err="1"/>
              <a:t>param-name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</a:t>
            </a:r>
            <a:r>
              <a:rPr lang="fr-FR" sz="2000" b="0" i="0" dirty="0" err="1" smtClean="0"/>
              <a:t>https</a:t>
            </a:r>
            <a:r>
              <a:rPr lang="fr-FR" sz="2000" b="0" i="0" dirty="0" smtClean="0"/>
              <a:t>:</a:t>
            </a:r>
            <a:r>
              <a:rPr lang="fr-FR" sz="2000" b="0" i="0" dirty="0"/>
              <a:t>//localhost</a:t>
            </a:r>
            <a:r>
              <a:rPr lang="fr-FR" sz="2000" b="0" i="0" dirty="0" smtClean="0"/>
              <a:t>:8443/</a:t>
            </a:r>
            <a:r>
              <a:rPr lang="fr-FR" sz="2000" b="0" i="0" dirty="0"/>
              <a:t>cas&lt;/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 &lt;/</a:t>
            </a:r>
            <a:r>
              <a:rPr lang="fr-FR" sz="2000" b="0" i="0" dirty="0" err="1"/>
              <a:t>init-param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</a:t>
            </a:r>
            <a:r>
              <a:rPr lang="fr-FR" sz="2000" b="0" i="0" dirty="0" err="1"/>
              <a:t>init-param</a:t>
            </a:r>
            <a:r>
              <a:rPr lang="fr-FR" sz="2000" b="0" i="0" dirty="0"/>
              <a:t>&gt; &lt;</a:t>
            </a:r>
            <a:r>
              <a:rPr lang="fr-FR" sz="2000" b="0" i="0" dirty="0" err="1"/>
              <a:t>param-name</a:t>
            </a:r>
            <a:r>
              <a:rPr lang="fr-FR" sz="2000" b="0" i="0" dirty="0"/>
              <a:t>&gt;</a:t>
            </a:r>
            <a:r>
              <a:rPr lang="fr-FR" sz="2000" b="0" i="0" dirty="0" err="1"/>
              <a:t>casRenewTicket</a:t>
            </a:r>
            <a:r>
              <a:rPr lang="fr-FR" sz="2000" b="0" i="0" dirty="0"/>
              <a:t>&lt;/</a:t>
            </a:r>
            <a:r>
              <a:rPr lang="fr-FR" sz="2000" b="0" i="0" dirty="0" err="1"/>
              <a:t>param-name</a:t>
            </a:r>
            <a:r>
              <a:rPr lang="fr-FR" sz="2000" b="0" i="0" dirty="0" smtClean="0"/>
              <a:t>&gt;</a:t>
            </a:r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 </a:t>
            </a:r>
            <a:r>
              <a:rPr lang="fr-FR" sz="2000" b="0" i="0" dirty="0"/>
              <a:t>&lt;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-value&gt;false&lt;/</a:t>
            </a:r>
            <a:r>
              <a:rPr lang="fr-FR" sz="2000" b="0" i="0" dirty="0" err="1"/>
              <a:t>param</a:t>
            </a:r>
            <a:r>
              <a:rPr lang="fr-FR" sz="2000" b="0" i="0" dirty="0"/>
              <a:t>-value&gt;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/>
              <a:t>/</a:t>
            </a:r>
            <a:r>
              <a:rPr lang="fr-FR" sz="2000" b="0" i="0" dirty="0" err="1"/>
              <a:t>init-param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1031875" lvl="2" indent="0">
              <a:lnSpc>
                <a:spcPct val="80000"/>
              </a:lnSpc>
              <a:buNone/>
            </a:pPr>
            <a:r>
              <a:rPr lang="fr-FR" sz="2000" b="0" i="0" dirty="0" smtClean="0"/>
              <a:t>&lt;</a:t>
            </a:r>
            <a:r>
              <a:rPr lang="fr-FR" sz="2000" b="0" i="0" dirty="0"/>
              <a:t>/servlet&gt; </a:t>
            </a:r>
            <a:endParaRPr lang="fr-FR" sz="20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Try</a:t>
            </a:r>
            <a:r>
              <a:rPr lang="fr-FR" sz="2200" i="0" dirty="0"/>
              <a:t> to </a:t>
            </a:r>
            <a:r>
              <a:rPr lang="fr-FR" sz="2200" i="0" dirty="0" err="1"/>
              <a:t>access</a:t>
            </a:r>
            <a:r>
              <a:rPr lang="fr-FR" sz="2200" i="0" dirty="0"/>
              <a:t> to eXo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eXo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eXo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JNDI: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400" dirty="0"/>
          </a:p>
          <a:p>
            <a:pPr marL="3175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membershipType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type="org.exoplatform.services.organization.OrganizationConfig$MembershipType"&gt;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 </a:t>
            </a:r>
            <a:r>
              <a:rPr lang="fr-FR" sz="1800" dirty="0" err="1"/>
              <a:t>membership</a:t>
            </a:r>
            <a:r>
              <a:rPr lang="fr-FR" sz="1800" dirty="0"/>
              <a:t> type&lt;/string&gt;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&lt;/value&gt;</a:t>
            </a:r>
            <a:br>
              <a:rPr lang="fr-FR" sz="1800" dirty="0"/>
            </a:br>
            <a:r>
              <a:rPr lang="fr-FR" sz="1800" dirty="0"/>
              <a:t> </a:t>
            </a:r>
            <a:r>
              <a:rPr lang="fr-FR" sz="1800" dirty="0" smtClean="0"/>
              <a:t>&lt;</a:t>
            </a:r>
            <a:r>
              <a:rPr lang="fr-FR" sz="1800" dirty="0"/>
              <a:t>/collection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….</a:t>
            </a:r>
            <a:endParaRPr lang="fr-FR" sz="1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/>
              <a:t>/</a:t>
            </a:r>
            <a:r>
              <a:rPr lang="fr-FR" sz="1800" dirty="0" err="1"/>
              <a:t>field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478" y="1115541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="group"&gt;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type="org.exoplatform.services.organization.OrganizationConfig$Group"&gt;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name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&lt;string&gt;portal&lt;/string&gt;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parentId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hierachy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&lt;string&gt;the /portal group&lt;/string&gt;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</a:t>
            </a:r>
            <a:r>
              <a:rPr lang="fr-FR" sz="1800" dirty="0" smtClean="0"/>
              <a:t>&gt;</a:t>
            </a:r>
            <a:r>
              <a:rPr lang="fr-FR" sz="1800" dirty="0"/>
              <a:t>        </a:t>
            </a:r>
            <a:r>
              <a:rPr lang="fr-FR" sz="1800" dirty="0" smtClean="0"/>
              <a:t>…</a:t>
            </a:r>
            <a:r>
              <a:rPr lang="fr-FR" sz="18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18285</TotalTime>
  <Words>2381</Words>
  <Application>Microsoft Macintosh PowerPoint</Application>
  <PresentationFormat>Personnalisé</PresentationFormat>
  <Paragraphs>365</Paragraphs>
  <Slides>42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45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Exercise 1a : Configuration ldap - Orgservice</vt:lpstr>
      <vt:lpstr>Exercise 1b : Configuration ldap – Orgservice</vt:lpstr>
      <vt:lpstr>Présentation PowerPoint</vt:lpstr>
      <vt:lpstr>Active Directory configuration</vt:lpstr>
      <vt:lpstr>Présentation PowerPoint</vt:lpstr>
      <vt:lpstr>PicketLink</vt:lpstr>
      <vt:lpstr>PicketLink</vt:lpstr>
      <vt:lpstr>PicketLink Integration configuration</vt:lpstr>
      <vt:lpstr>PicketLink Integration configuration</vt:lpstr>
      <vt:lpstr>Exercise 2a : Configuration Picketlink</vt:lpstr>
      <vt:lpstr>Exercise 2b: Configuration Picketlink</vt:lpstr>
      <vt:lpstr>Exercise 2c: Configuration Picketlink</vt:lpstr>
      <vt:lpstr>Présentation PowerPoint</vt:lpstr>
      <vt:lpstr>SSO - Single Sign On</vt:lpstr>
      <vt:lpstr>Exercise 3a: SSO CAS</vt:lpstr>
      <vt:lpstr>Exercise 3b: SSO CAS</vt:lpstr>
      <vt:lpstr>Exercise 3c: SSO CAS</vt:lpstr>
      <vt:lpstr>Exercise 3d: SSO CAS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564</cp:revision>
  <dcterms:created xsi:type="dcterms:W3CDTF">2010-06-15T15:11:14Z</dcterms:created>
  <dcterms:modified xsi:type="dcterms:W3CDTF">2011-10-11T15:24:35Z</dcterms:modified>
</cp:coreProperties>
</file>