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49" r:id="rId2"/>
    <p:sldMasterId id="2147483650" r:id="rId3"/>
  </p:sldMasterIdLst>
  <p:notesMasterIdLst>
    <p:notesMasterId r:id="rId27"/>
  </p:notesMasterIdLst>
  <p:sldIdLst>
    <p:sldId id="256" r:id="rId4"/>
    <p:sldId id="405" r:id="rId5"/>
    <p:sldId id="287" r:id="rId6"/>
    <p:sldId id="404" r:id="rId7"/>
    <p:sldId id="406" r:id="rId8"/>
    <p:sldId id="407" r:id="rId9"/>
    <p:sldId id="410" r:id="rId10"/>
    <p:sldId id="412" r:id="rId11"/>
    <p:sldId id="411" r:id="rId12"/>
    <p:sldId id="413" r:id="rId13"/>
    <p:sldId id="414" r:id="rId14"/>
    <p:sldId id="415" r:id="rId15"/>
    <p:sldId id="416" r:id="rId16"/>
    <p:sldId id="419" r:id="rId17"/>
    <p:sldId id="421" r:id="rId18"/>
    <p:sldId id="420" r:id="rId19"/>
    <p:sldId id="422" r:id="rId20"/>
    <p:sldId id="425" r:id="rId21"/>
    <p:sldId id="417" r:id="rId22"/>
    <p:sldId id="418" r:id="rId23"/>
    <p:sldId id="424" r:id="rId24"/>
    <p:sldId id="423" r:id="rId25"/>
    <p:sldId id="394" r:id="rId26"/>
  </p:sldIdLst>
  <p:sldSz cx="11160125" cy="7559675"/>
  <p:notesSz cx="7772400" cy="10058400"/>
  <p:defaultTextStyle>
    <a:defPPr>
      <a:defRPr lang="en-GB"/>
    </a:defPPr>
    <a:lvl1pPr algn="l" defTabSz="457200" rtl="0" fontAlgn="base" hangingPunct="0">
      <a:lnSpc>
        <a:spcPct val="70000"/>
      </a:lnSpc>
      <a:spcBef>
        <a:spcPct val="0"/>
      </a:spcBef>
      <a:spcAft>
        <a:spcPct val="0"/>
      </a:spcAft>
      <a:buClr>
        <a:srgbClr val="000000"/>
      </a:buClr>
      <a:buSzPct val="45000"/>
      <a:buFont typeface="Symbol" pitchFamily="18" charset="2"/>
      <a:defRPr sz="2400" kern="1200">
        <a:solidFill>
          <a:schemeClr val="bg1"/>
        </a:solidFill>
        <a:latin typeface="Arial" charset="0"/>
        <a:ea typeface="MS Gothic" charset="-128"/>
        <a:cs typeface="+mn-cs"/>
      </a:defRPr>
    </a:lvl1pPr>
    <a:lvl2pPr marL="423863" indent="-214313" algn="l" defTabSz="457200" rtl="0" fontAlgn="base" hangingPunct="0">
      <a:lnSpc>
        <a:spcPct val="70000"/>
      </a:lnSpc>
      <a:spcBef>
        <a:spcPct val="0"/>
      </a:spcBef>
      <a:spcAft>
        <a:spcPct val="0"/>
      </a:spcAft>
      <a:buClr>
        <a:srgbClr val="000000"/>
      </a:buClr>
      <a:buSzPct val="45000"/>
      <a:buFont typeface="Symbol" pitchFamily="18" charset="2"/>
      <a:defRPr sz="2400" kern="1200">
        <a:solidFill>
          <a:schemeClr val="bg1"/>
        </a:solidFill>
        <a:latin typeface="Arial" charset="0"/>
        <a:ea typeface="MS Gothic" charset="-128"/>
        <a:cs typeface="+mn-cs"/>
      </a:defRPr>
    </a:lvl2pPr>
    <a:lvl3pPr marL="639763" indent="-209550" algn="l" defTabSz="457200" rtl="0" fontAlgn="base" hangingPunct="0">
      <a:lnSpc>
        <a:spcPct val="70000"/>
      </a:lnSpc>
      <a:spcBef>
        <a:spcPct val="0"/>
      </a:spcBef>
      <a:spcAft>
        <a:spcPct val="0"/>
      </a:spcAft>
      <a:buClr>
        <a:srgbClr val="000000"/>
      </a:buClr>
      <a:buSzPct val="45000"/>
      <a:buFont typeface="Symbol" pitchFamily="18" charset="2"/>
      <a:defRPr sz="2400" kern="1200">
        <a:solidFill>
          <a:schemeClr val="bg1"/>
        </a:solidFill>
        <a:latin typeface="Arial" charset="0"/>
        <a:ea typeface="MS Gothic" charset="-128"/>
        <a:cs typeface="+mn-cs"/>
      </a:defRPr>
    </a:lvl3pPr>
    <a:lvl4pPr marL="855663" indent="-212725" algn="l" defTabSz="457200" rtl="0" fontAlgn="base" hangingPunct="0">
      <a:lnSpc>
        <a:spcPct val="70000"/>
      </a:lnSpc>
      <a:spcBef>
        <a:spcPct val="0"/>
      </a:spcBef>
      <a:spcAft>
        <a:spcPct val="0"/>
      </a:spcAft>
      <a:buClr>
        <a:srgbClr val="000000"/>
      </a:buClr>
      <a:buSzPct val="45000"/>
      <a:buFont typeface="Symbol" pitchFamily="18" charset="2"/>
      <a:defRPr sz="2400" kern="1200">
        <a:solidFill>
          <a:schemeClr val="bg1"/>
        </a:solidFill>
        <a:latin typeface="Arial" charset="0"/>
        <a:ea typeface="MS Gothic" charset="-128"/>
        <a:cs typeface="+mn-cs"/>
      </a:defRPr>
    </a:lvl4pPr>
    <a:lvl5pPr marL="1071563" indent="-211138" algn="l" defTabSz="457200" rtl="0" fontAlgn="base" hangingPunct="0">
      <a:lnSpc>
        <a:spcPct val="70000"/>
      </a:lnSpc>
      <a:spcBef>
        <a:spcPct val="0"/>
      </a:spcBef>
      <a:spcAft>
        <a:spcPct val="0"/>
      </a:spcAft>
      <a:buClr>
        <a:srgbClr val="000000"/>
      </a:buClr>
      <a:buSzPct val="45000"/>
      <a:buFont typeface="Symbol" pitchFamily="18" charset="2"/>
      <a:defRPr sz="2400" kern="1200">
        <a:solidFill>
          <a:schemeClr val="bg1"/>
        </a:solidFill>
        <a:latin typeface="Arial" charset="0"/>
        <a:ea typeface="MS Gothic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Arial" charset="0"/>
        <a:ea typeface="MS Gothic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Arial" charset="0"/>
        <a:ea typeface="MS Gothic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Arial" charset="0"/>
        <a:ea typeface="MS Gothic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Arial" charset="0"/>
        <a:ea typeface="MS Gothic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333333"/>
    <a:srgbClr val="FF9900"/>
    <a:srgbClr val="F6D500"/>
    <a:srgbClr val="ECCC00"/>
    <a:srgbClr val="CEB2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Style à thème 1 - Accentuation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C2FFA5D-87B4-456A-9821-1D502468CF0F}" styleName="Style à thème 1 - Accentuation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Style à thème 1 - Accentuation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D113A9D2-9D6B-4929-AA2D-F23B5EE8CBE7}" styleName="Style à thème 2 - Accentuation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Style à thème 2 - Accentuation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Style léger 2 - Accentuation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Style léger 3 - Accentuation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Style moyen 1 - Accentuation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Style moyen 1 - Accentuation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FABFCF23-3B69-468F-B69F-88F6DE6A72F2}" styleName="Style moyen 1 - Accentuation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9189" autoAdjust="0"/>
  </p:normalViewPr>
  <p:slideViewPr>
    <p:cSldViewPr>
      <p:cViewPr varScale="1">
        <p:scale>
          <a:sx n="78" d="100"/>
          <a:sy n="78" d="100"/>
        </p:scale>
        <p:origin x="-1488" y="-112"/>
      </p:cViewPr>
      <p:guideLst>
        <p:guide orient="horz" pos="2381"/>
        <p:guide pos="3515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notesMaster" Target="notesMasters/notesMaster1.xml"/><Relationship Id="rId28" Type="http://schemas.openxmlformats.org/officeDocument/2006/relationships/printerSettings" Target="printerSettings/printerSettings1.bin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AutoShape 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36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5122" name="AutoShape 2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5123" name="AutoShape 3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5124" name="AutoShape 4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5125" name="AutoShape 5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74759" name="Rectangle 6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19675" cy="37639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sp>
      <p:sp>
        <p:nvSpPr>
          <p:cNvPr id="5127" name="Rectangle 7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08713" cy="45164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5128" name="Text Box 8"/>
          <p:cNvSpPr txBox="1">
            <a:spLocks noChangeArrowheads="1"/>
          </p:cNvSpPr>
          <p:nvPr/>
        </p:nvSpPr>
        <p:spPr bwMode="auto">
          <a:xfrm>
            <a:off x="0" y="0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5129" name="Text Box 9"/>
          <p:cNvSpPr txBox="1">
            <a:spLocks noChangeArrowheads="1"/>
          </p:cNvSpPr>
          <p:nvPr/>
        </p:nvSpPr>
        <p:spPr bwMode="auto">
          <a:xfrm>
            <a:off x="4398963" y="0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5130" name="Text Box 10"/>
          <p:cNvSpPr txBox="1">
            <a:spLocks noChangeArrowheads="1"/>
          </p:cNvSpPr>
          <p:nvPr/>
        </p:nvSpPr>
        <p:spPr bwMode="auto">
          <a:xfrm>
            <a:off x="0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5131" name="Rectangle 11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63912" cy="493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1pPr>
          </a:lstStyle>
          <a:p>
            <a:fld id="{8C54DCBC-1FA6-4D91-9295-DE7087ED7B51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29061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charset="0"/>
        <a:ea typeface="ＭＳ Ｐゴシック" charset="-128"/>
        <a:cs typeface="ＭＳ Ｐゴシック" charset="-128"/>
      </a:defRPr>
    </a:lvl1pPr>
    <a:lvl2pPr marL="37931725" indent="-37474525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charset="0"/>
        <a:ea typeface="ＭＳ Ｐゴシック" charset="-128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-128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-128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43F345E1-DE08-49C4-9805-072619C6BD24}" type="slidenum">
              <a:rPr lang="en-GB"/>
              <a:pPr/>
              <a:t>1</a:t>
            </a:fld>
            <a:endParaRPr lang="en-GB"/>
          </a:p>
        </p:txBody>
      </p:sp>
      <p:sp>
        <p:nvSpPr>
          <p:cNvPr id="76803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BB38917C-DBD9-4711-960B-F709F959FA21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6804" name="Text Box 2"/>
          <p:cNvSpPr txBox="1">
            <a:spLocks noChangeArrowheads="1"/>
          </p:cNvSpPr>
          <p:nvPr/>
        </p:nvSpPr>
        <p:spPr bwMode="auto">
          <a:xfrm>
            <a:off x="1103313" y="763588"/>
            <a:ext cx="5565775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6805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24266FFD-7EDA-49C8-88B2-0F0ACA6EE776}" type="slidenum">
              <a:rPr lang="en-GB"/>
              <a:pPr/>
              <a:t>3</a:t>
            </a:fld>
            <a:endParaRPr lang="en-GB"/>
          </a:p>
        </p:txBody>
      </p:sp>
      <p:sp>
        <p:nvSpPr>
          <p:cNvPr id="82947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D6179BB8-9148-4A5A-AA7B-9F0CF56AE6BC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3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2948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949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24266FFD-7EDA-49C8-88B2-0F0ACA6EE776}" type="slidenum">
              <a:rPr lang="en-GB"/>
              <a:pPr/>
              <a:t>5</a:t>
            </a:fld>
            <a:endParaRPr lang="en-GB"/>
          </a:p>
        </p:txBody>
      </p:sp>
      <p:sp>
        <p:nvSpPr>
          <p:cNvPr id="82947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D6179BB8-9148-4A5A-AA7B-9F0CF56AE6BC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5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2948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949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24266FFD-7EDA-49C8-88B2-0F0ACA6EE776}" type="slidenum">
              <a:rPr lang="en-GB"/>
              <a:pPr/>
              <a:t>10</a:t>
            </a:fld>
            <a:endParaRPr lang="en-GB"/>
          </a:p>
        </p:txBody>
      </p:sp>
      <p:sp>
        <p:nvSpPr>
          <p:cNvPr id="82947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D6179BB8-9148-4A5A-AA7B-9F0CF56AE6BC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10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2948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949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24266FFD-7EDA-49C8-88B2-0F0ACA6EE776}" type="slidenum">
              <a:rPr lang="en-GB"/>
              <a:pPr/>
              <a:t>12</a:t>
            </a:fld>
            <a:endParaRPr lang="en-GB"/>
          </a:p>
        </p:txBody>
      </p:sp>
      <p:sp>
        <p:nvSpPr>
          <p:cNvPr id="82947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D6179BB8-9148-4A5A-AA7B-9F0CF56AE6BC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12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2948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949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24266FFD-7EDA-49C8-88B2-0F0ACA6EE776}" type="slidenum">
              <a:rPr lang="en-GB"/>
              <a:pPr/>
              <a:t>19</a:t>
            </a:fld>
            <a:endParaRPr lang="en-GB"/>
          </a:p>
        </p:txBody>
      </p:sp>
      <p:sp>
        <p:nvSpPr>
          <p:cNvPr id="82947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D6179BB8-9148-4A5A-AA7B-9F0CF56AE6BC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19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2948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949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43F345E1-DE08-49C4-9805-072619C6BD24}" type="slidenum">
              <a:rPr lang="en-GB"/>
              <a:pPr/>
              <a:t>23</a:t>
            </a:fld>
            <a:endParaRPr lang="en-GB"/>
          </a:p>
        </p:txBody>
      </p:sp>
      <p:sp>
        <p:nvSpPr>
          <p:cNvPr id="76803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BB38917C-DBD9-4711-960B-F709F959FA21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23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6804" name="Text Box 2"/>
          <p:cNvSpPr txBox="1">
            <a:spLocks noChangeArrowheads="1"/>
          </p:cNvSpPr>
          <p:nvPr/>
        </p:nvSpPr>
        <p:spPr bwMode="auto">
          <a:xfrm>
            <a:off x="1103313" y="763588"/>
            <a:ext cx="5565775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6805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6613" y="2347913"/>
            <a:ext cx="9486900" cy="16208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4813" y="4283075"/>
            <a:ext cx="781208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C2769554-DA34-47F5-84D9-F6F20D220B70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768476"/>
            <a:ext cx="4941276" cy="23923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00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3"/>
            <a:ext cx="4941276" cy="49891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C4FB72DD-DA80-4D07-8C5F-CB416B8D059C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800" y="303213"/>
            <a:ext cx="1004411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8800" y="1692275"/>
            <a:ext cx="4930775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8800" y="2397125"/>
            <a:ext cx="4930775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68963" y="1692275"/>
            <a:ext cx="4933950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68963" y="2397125"/>
            <a:ext cx="4933950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51CAE031-B2CF-40F7-9550-96160C01379F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CFFC2394-E124-48B5-90DA-EBFD269F3026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3FDC393D-523D-488D-BADC-1C6F1F704683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800" y="301625"/>
            <a:ext cx="3670300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64038" y="301625"/>
            <a:ext cx="623887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8800" y="1581150"/>
            <a:ext cx="3670300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0BE73DF6-153C-4B7A-BA61-C533AEA7D731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7575" y="5291138"/>
            <a:ext cx="66960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187575" y="674688"/>
            <a:ext cx="66960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87575" y="5916613"/>
            <a:ext cx="66960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C8938CE7-FBBC-4774-A494-5D328BC0FA47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15102DCF-D6CC-45E9-AB46-C527A607483A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083550" y="301625"/>
            <a:ext cx="2508250" cy="64484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7213" y="301625"/>
            <a:ext cx="7373937" cy="64484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6613" y="2347913"/>
            <a:ext cx="9486900" cy="16208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4813" y="4283075"/>
            <a:ext cx="781208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  <a:p>
            <a:pPr lvl="2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261BC270-3F9D-47D1-9A28-AFAC1838E3C5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063" y="4857750"/>
            <a:ext cx="9486900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063" y="3203575"/>
            <a:ext cx="9486900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7213" y="1358900"/>
            <a:ext cx="4940300" cy="4859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  <a:p>
            <a:pPr lvl="2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49913" y="1358900"/>
            <a:ext cx="4941887" cy="4859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  <a:p>
            <a:pPr lvl="2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14" name="Espace réservé du contenu 3"/>
          <p:cNvSpPr>
            <a:spLocks noGrp="1"/>
          </p:cNvSpPr>
          <p:nvPr>
            <p:ph sz="half" idx="12"/>
          </p:nvPr>
        </p:nvSpPr>
        <p:spPr>
          <a:xfrm>
            <a:off x="550862" y="3892150"/>
            <a:ext cx="10041979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5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341437"/>
            <a:ext cx="10032037" cy="239831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347389"/>
            <a:ext cx="4941276" cy="23923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3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00" y="3892150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4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54" y="3892150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5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341437"/>
            <a:ext cx="4941276" cy="239813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341437"/>
            <a:ext cx="10032037" cy="239831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00" y="3892150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54" y="3892150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347389"/>
            <a:ext cx="4941276" cy="23923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341437"/>
            <a:ext cx="4941276" cy="239813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2"/>
          </p:nvPr>
        </p:nvSpPr>
        <p:spPr>
          <a:xfrm>
            <a:off x="550862" y="3892150"/>
            <a:ext cx="10041979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54" y="3892150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341437"/>
            <a:ext cx="4941276" cy="239813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7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347389"/>
            <a:ext cx="4941276" cy="49831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347390"/>
            <a:ext cx="4941276" cy="23923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00" y="3892151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341437"/>
            <a:ext cx="4941276" cy="49891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862" y="274637"/>
            <a:ext cx="10044113" cy="58102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8800" y="1341437"/>
            <a:ext cx="4930775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8800" y="2046287"/>
            <a:ext cx="4930775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  <a:p>
            <a:pPr lvl="2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68963" y="1341437"/>
            <a:ext cx="4933950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68963" y="2046287"/>
            <a:ext cx="4933950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  <a:p>
            <a:pPr lvl="2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063" y="4857750"/>
            <a:ext cx="9486900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063" y="3203575"/>
            <a:ext cx="9486900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800" y="301625"/>
            <a:ext cx="3670300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64038" y="301625"/>
            <a:ext cx="623887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  <a:p>
            <a:pPr lvl="2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8800" y="1581150"/>
            <a:ext cx="3670300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7575" y="5291138"/>
            <a:ext cx="66960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187575" y="674688"/>
            <a:ext cx="66960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87575" y="5916613"/>
            <a:ext cx="66960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083550" y="263525"/>
            <a:ext cx="2508250" cy="59547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7213" y="263525"/>
            <a:ext cx="7373937" cy="59547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6613" y="2347913"/>
            <a:ext cx="9486900" cy="16208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4813" y="4283075"/>
            <a:ext cx="781208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E225806F-AE73-4281-B9F1-0503D115CB60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063" y="4857750"/>
            <a:ext cx="9486900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063" y="3203575"/>
            <a:ext cx="9486900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00488FF-3511-4A73-B262-F4C372C78B84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7213" y="1768475"/>
            <a:ext cx="4940300" cy="4981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49913" y="1768475"/>
            <a:ext cx="4941887" cy="4981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871564EC-609B-4B5F-A38D-0C8B09029619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14" name="Espace réservé du contenu 3"/>
          <p:cNvSpPr>
            <a:spLocks noGrp="1"/>
          </p:cNvSpPr>
          <p:nvPr>
            <p:ph sz="half" idx="12"/>
          </p:nvPr>
        </p:nvSpPr>
        <p:spPr>
          <a:xfrm>
            <a:off x="550862" y="4313237"/>
            <a:ext cx="10041979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5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4"/>
            <a:ext cx="10032037" cy="239831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2D2A44F5-1BF2-4B7E-81E4-263614562C3E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7213" y="1768475"/>
            <a:ext cx="4940300" cy="4981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49913" y="1768475"/>
            <a:ext cx="4941887" cy="4981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1E851F9C-6CDB-4B75-B190-04B160410D90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768476"/>
            <a:ext cx="4941276" cy="23923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3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00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4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54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5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4"/>
            <a:ext cx="4941276" cy="239813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4ABFA361-7E5C-4A3F-8740-B65E897EC75C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4"/>
            <a:ext cx="10032037" cy="239831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00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54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4FD0792A-A293-484C-A84C-81D549B21F40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768476"/>
            <a:ext cx="4941276" cy="23923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4"/>
            <a:ext cx="4941276" cy="239813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2"/>
          </p:nvPr>
        </p:nvSpPr>
        <p:spPr>
          <a:xfrm>
            <a:off x="550862" y="4313237"/>
            <a:ext cx="10041979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B52E61D2-2089-4FF5-9DEF-8788BB3AF96A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54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4"/>
            <a:ext cx="4941276" cy="239813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7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768476"/>
            <a:ext cx="4941276" cy="49831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B57F28C5-6E60-4396-88B9-6D70BC054ACB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768476"/>
            <a:ext cx="4941276" cy="23923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00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3"/>
            <a:ext cx="4941276" cy="49891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5B6A6262-110F-4F90-B276-57C1F834BBAE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800" y="303213"/>
            <a:ext cx="1004411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8800" y="1692275"/>
            <a:ext cx="4930775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8800" y="2397125"/>
            <a:ext cx="4930775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68963" y="1692275"/>
            <a:ext cx="4933950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68963" y="2397125"/>
            <a:ext cx="4933950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87386E96-FC56-435E-81F6-2564B4142203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16A45C2D-3494-4F9C-BC3D-8D2216191D0F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AD58600F-FB7C-4FA0-B5AD-6A47A791FBCA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800" y="301625"/>
            <a:ext cx="3670300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64038" y="301625"/>
            <a:ext cx="623887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8800" y="1581150"/>
            <a:ext cx="3670300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7DDEC6C1-82E5-4B6D-9D92-676F9BEC3A92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7575" y="5291138"/>
            <a:ext cx="66960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187575" y="674688"/>
            <a:ext cx="66960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87575" y="5916613"/>
            <a:ext cx="66960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 userDrawn="1"/>
        </p:nvSpPr>
        <p:spPr bwMode="auto">
          <a:xfrm>
            <a:off x="3657600" y="7056438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E6DCA5EF-3A16-4DC2-A155-EFD2234A0725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14" name="Espace réservé du contenu 3"/>
          <p:cNvSpPr>
            <a:spLocks noGrp="1"/>
          </p:cNvSpPr>
          <p:nvPr>
            <p:ph sz="half" idx="12"/>
          </p:nvPr>
        </p:nvSpPr>
        <p:spPr>
          <a:xfrm>
            <a:off x="550862" y="4313237"/>
            <a:ext cx="10041979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4"/>
            <a:ext cx="10032037" cy="239831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A6165ACA-70F5-4F1B-9076-E34A8D42D26D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B9A19609-54FC-4D9E-A8D5-C5564755CD2C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083550" y="301625"/>
            <a:ext cx="2508250" cy="64484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7213" y="301625"/>
            <a:ext cx="7373937" cy="64484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20BF6A84-0FF6-4F1C-8272-C4126BB18ED4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768476"/>
            <a:ext cx="4941276" cy="23923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00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54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4"/>
            <a:ext cx="4941276" cy="239813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259507D6-4C3D-4612-AD4C-206149102EF6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4"/>
            <a:ext cx="10032037" cy="239831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00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54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CD660791-D0C7-4B53-96FE-A1E9705AF080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768476"/>
            <a:ext cx="4941276" cy="23923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4"/>
            <a:ext cx="4941276" cy="239813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2"/>
          </p:nvPr>
        </p:nvSpPr>
        <p:spPr>
          <a:xfrm>
            <a:off x="550862" y="4313237"/>
            <a:ext cx="10041979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1AAC9AC5-A0EF-4A1E-B36E-C4DF91E61953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54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4"/>
            <a:ext cx="4941276" cy="239813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7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768476"/>
            <a:ext cx="4941276" cy="49831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6.xml"/><Relationship Id="rId20" Type="http://schemas.openxmlformats.org/officeDocument/2006/relationships/image" Target="../media/image4.jpeg"/><Relationship Id="rId10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28.xml"/><Relationship Id="rId12" Type="http://schemas.openxmlformats.org/officeDocument/2006/relationships/slideLayout" Target="../slideLayouts/slideLayout29.xml"/><Relationship Id="rId13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31.xml"/><Relationship Id="rId15" Type="http://schemas.openxmlformats.org/officeDocument/2006/relationships/slideLayout" Target="../slideLayouts/slideLayout32.xml"/><Relationship Id="rId16" Type="http://schemas.openxmlformats.org/officeDocument/2006/relationships/slideLayout" Target="../slideLayouts/slideLayout33.xml"/><Relationship Id="rId17" Type="http://schemas.openxmlformats.org/officeDocument/2006/relationships/slideLayout" Target="../slideLayouts/slideLayout34.xml"/><Relationship Id="rId18" Type="http://schemas.openxmlformats.org/officeDocument/2006/relationships/theme" Target="../theme/theme2.xml"/><Relationship Id="rId19" Type="http://schemas.openxmlformats.org/officeDocument/2006/relationships/image" Target="../media/image3.jpeg"/><Relationship Id="rId1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9.xml"/><Relationship Id="rId3" Type="http://schemas.openxmlformats.org/officeDocument/2006/relationships/slideLayout" Target="../slideLayouts/slideLayout20.xml"/><Relationship Id="rId4" Type="http://schemas.openxmlformats.org/officeDocument/2006/relationships/slideLayout" Target="../slideLayouts/slideLayout21.xml"/><Relationship Id="rId5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4.xml"/><Relationship Id="rId8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3.xml"/><Relationship Id="rId20" Type="http://schemas.openxmlformats.org/officeDocument/2006/relationships/image" Target="../media/image5.jpeg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<Relationship Id="rId15" Type="http://schemas.openxmlformats.org/officeDocument/2006/relationships/slideLayout" Target="../slideLayouts/slideLayout49.xml"/><Relationship Id="rId16" Type="http://schemas.openxmlformats.org/officeDocument/2006/relationships/slideLayout" Target="../slideLayouts/slideLayout50.xml"/><Relationship Id="rId17" Type="http://schemas.openxmlformats.org/officeDocument/2006/relationships/slideLayout" Target="../slideLayouts/slideLayout51.xml"/><Relationship Id="rId18" Type="http://schemas.openxmlformats.org/officeDocument/2006/relationships/theme" Target="../theme/theme3.xml"/><Relationship Id="rId19" Type="http://schemas.openxmlformats.org/officeDocument/2006/relationships/image" Target="../media/image3.jpeg"/><Relationship Id="rId1" Type="http://schemas.openxmlformats.org/officeDocument/2006/relationships/slideLayout" Target="../slideLayouts/slideLayout35.xml"/><Relationship Id="rId2" Type="http://schemas.openxmlformats.org/officeDocument/2006/relationships/slideLayout" Target="../slideLayouts/slideLayout36.xml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/>
          <p:cNvPicPr>
            <a:picLocks noChangeAspect="1" noChangeArrowheads="1"/>
          </p:cNvPicPr>
          <p:nvPr/>
        </p:nvPicPr>
        <p:blipFill>
          <a:blip r:embed="rId19"/>
          <a:srcRect/>
          <a:stretch>
            <a:fillRect/>
          </a:stretch>
        </p:blipFill>
        <p:spPr bwMode="auto">
          <a:xfrm>
            <a:off x="0" y="6761163"/>
            <a:ext cx="11160125" cy="7985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1027" name="Picture 2"/>
          <p:cNvPicPr>
            <a:picLocks noChangeAspect="1" noChangeArrowheads="1"/>
          </p:cNvPicPr>
          <p:nvPr/>
        </p:nvPicPr>
        <p:blipFill>
          <a:blip r:embed="rId20"/>
          <a:srcRect/>
          <a:stretch>
            <a:fillRect/>
          </a:stretch>
        </p:blipFill>
        <p:spPr bwMode="auto">
          <a:xfrm>
            <a:off x="0" y="0"/>
            <a:ext cx="11160125" cy="67722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02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557213" y="301625"/>
            <a:ext cx="10034587" cy="1254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557213" y="1768475"/>
            <a:ext cx="10034587" cy="4981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88" r:id="rId2"/>
    <p:sldLayoutId id="2147483766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  <p:sldLayoutId id="2147483797" r:id="rId12"/>
    <p:sldLayoutId id="2147483798" r:id="rId13"/>
    <p:sldLayoutId id="2147483799" r:id="rId14"/>
    <p:sldLayoutId id="2147483800" r:id="rId15"/>
    <p:sldLayoutId id="2147483801" r:id="rId16"/>
    <p:sldLayoutId id="2147483802" r:id="rId17"/>
  </p:sldLayoutIdLst>
  <p:txStyles>
    <p:titleStyle>
      <a:lvl1pPr algn="ctr" defTabSz="457200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2pPr>
      <a:lvl3pPr algn="ctr" defTabSz="457200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3pPr>
      <a:lvl4pPr algn="ctr" defTabSz="457200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4pPr>
      <a:lvl5pPr algn="ctr" defTabSz="457200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5pPr>
      <a:lvl6pPr marL="457200" algn="ctr" defTabSz="457200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6pPr>
      <a:lvl7pPr marL="914400" algn="ctr" defTabSz="457200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7pPr>
      <a:lvl8pPr marL="1371600" algn="ctr" defTabSz="457200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8pPr>
      <a:lvl9pPr marL="1828800" algn="ctr" defTabSz="457200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9pPr>
    </p:titleStyle>
    <p:bodyStyle>
      <a:lvl1pPr marL="423863" indent="-319088" algn="l" defTabSz="457200" rtl="0" eaLnBrk="1" fontAlgn="base" hangingPunct="1">
        <a:lnSpc>
          <a:spcPct val="70000"/>
        </a:lnSpc>
        <a:spcBef>
          <a:spcPct val="0"/>
        </a:spcBef>
        <a:spcAft>
          <a:spcPts val="1425"/>
        </a:spcAft>
        <a:buClr>
          <a:srgbClr val="000000"/>
        </a:buClr>
        <a:buSzPct val="45000"/>
        <a:buFont typeface="Wingdings" pitchFamily="2" charset="2"/>
        <a:buChar char="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855663" indent="-285750" algn="l" defTabSz="457200" rtl="0" eaLnBrk="1" fontAlgn="base" hangingPunct="1">
        <a:lnSpc>
          <a:spcPct val="70000"/>
        </a:lnSpc>
        <a:spcBef>
          <a:spcPct val="0"/>
        </a:spcBef>
        <a:spcAft>
          <a:spcPts val="1138"/>
        </a:spcAft>
        <a:buClr>
          <a:srgbClr val="000000"/>
        </a:buClr>
        <a:buSzPct val="75000"/>
        <a:buFont typeface="Symbol" pitchFamily="18" charset="2"/>
        <a:buChar char="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287463" indent="-212725" algn="l" defTabSz="457200" rtl="0" eaLnBrk="1" fontAlgn="base" hangingPunct="1">
        <a:lnSpc>
          <a:spcPct val="70000"/>
        </a:lnSpc>
        <a:spcBef>
          <a:spcPct val="0"/>
        </a:spcBef>
        <a:spcAft>
          <a:spcPts val="850"/>
        </a:spcAft>
        <a:buClr>
          <a:srgbClr val="000000"/>
        </a:buClr>
        <a:buSzPct val="45000"/>
        <a:buFont typeface="Wingdings" pitchFamily="2" charset="2"/>
        <a:buChar char="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719263" indent="-207963" algn="l" defTabSz="457200" rtl="0" eaLnBrk="1" fontAlgn="base" hangingPunct="1">
        <a:lnSpc>
          <a:spcPct val="70000"/>
        </a:lnSpc>
        <a:spcBef>
          <a:spcPct val="0"/>
        </a:spcBef>
        <a:spcAft>
          <a:spcPts val="575"/>
        </a:spcAft>
        <a:buClr>
          <a:srgbClr val="000000"/>
        </a:buClr>
        <a:buSzPct val="75000"/>
        <a:buFont typeface="Symbol" pitchFamily="18" charset="2"/>
        <a:buChar char="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151063" indent="-209550" algn="l" defTabSz="457200" rtl="0" eaLnBrk="1" fontAlgn="base" hangingPunct="1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pitchFamily="2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608263" indent="-209550" algn="l" defTabSz="457200" rtl="0" eaLnBrk="1" fontAlgn="base" hangingPunct="1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3065463" indent="-209550" algn="l" defTabSz="457200" rtl="0" eaLnBrk="1" fontAlgn="base" hangingPunct="1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522663" indent="-209550" algn="l" defTabSz="457200" rtl="0" eaLnBrk="1" fontAlgn="base" hangingPunct="1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979863" indent="-209550" algn="l" defTabSz="457200" rtl="0" eaLnBrk="1" fontAlgn="base" hangingPunct="1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1"/>
          <p:cNvPicPr>
            <a:picLocks noChangeAspect="1" noChangeArrowheads="1"/>
          </p:cNvPicPr>
          <p:nvPr/>
        </p:nvPicPr>
        <p:blipFill>
          <a:blip r:embed="rId19"/>
          <a:srcRect/>
          <a:stretch>
            <a:fillRect/>
          </a:stretch>
        </p:blipFill>
        <p:spPr bwMode="auto">
          <a:xfrm>
            <a:off x="0" y="6761163"/>
            <a:ext cx="11160125" cy="7985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57213" y="263525"/>
            <a:ext cx="10034587" cy="603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57213" y="1358900"/>
            <a:ext cx="10034587" cy="48593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2"/>
            <a:r>
              <a:rPr lang="en-GB" smtClean="0"/>
              <a:t>Fourth Outline Level</a:t>
            </a:r>
          </a:p>
          <a:p>
            <a:pPr lvl="2"/>
            <a:r>
              <a:rPr lang="en-GB" smtClean="0"/>
              <a:t>Fifth Outline Level</a:t>
            </a:r>
          </a:p>
          <a:p>
            <a:pPr lvl="2"/>
            <a:r>
              <a:rPr lang="en-GB" smtClean="0"/>
              <a:t>Sixth Outline Level</a:t>
            </a:r>
          </a:p>
          <a:p>
            <a:pPr lvl="2"/>
            <a:r>
              <a:rPr lang="en-GB" smtClean="0"/>
              <a:t>Seventh Outline Level</a:t>
            </a:r>
          </a:p>
          <a:p>
            <a:pPr lvl="2"/>
            <a:r>
              <a:rPr lang="en-GB" smtClean="0"/>
              <a:t>Eighth Outline Level</a:t>
            </a:r>
          </a:p>
          <a:p>
            <a:pPr lvl="2"/>
            <a:r>
              <a:rPr lang="en-GB" smtClean="0"/>
              <a:t>Ninth Outline Level</a:t>
            </a:r>
          </a:p>
        </p:txBody>
      </p:sp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A3544B63-E25E-4B3A-A1CF-14E1B929A465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19462" name="Picture 5"/>
          <p:cNvPicPr>
            <a:picLocks noChangeAspect="1" noChangeArrowheads="1"/>
          </p:cNvPicPr>
          <p:nvPr/>
        </p:nvPicPr>
        <p:blipFill>
          <a:blip r:embed="rId20"/>
          <a:srcRect/>
          <a:stretch>
            <a:fillRect/>
          </a:stretch>
        </p:blipFill>
        <p:spPr bwMode="auto">
          <a:xfrm>
            <a:off x="0" y="915988"/>
            <a:ext cx="11160125" cy="76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  <p:sldLayoutId id="2147483778" r:id="rId12"/>
    <p:sldLayoutId id="2147483779" r:id="rId13"/>
    <p:sldLayoutId id="2147483780" r:id="rId14"/>
    <p:sldLayoutId id="2147483781" r:id="rId15"/>
    <p:sldLayoutId id="2147483782" r:id="rId16"/>
    <p:sldLayoutId id="2147483783" r:id="rId17"/>
  </p:sldLayoutIdLst>
  <p:txStyles>
    <p:titleStyle>
      <a:lvl1pPr algn="l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3500">
          <a:solidFill>
            <a:srgbClr val="FFA300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3500">
          <a:solidFill>
            <a:srgbClr val="FFA300"/>
          </a:solidFill>
          <a:latin typeface="Arial" charset="0"/>
          <a:ea typeface="MS Gothic" charset="0"/>
          <a:cs typeface="MS Gothic" charset="0"/>
        </a:defRPr>
      </a:lvl2pPr>
      <a:lvl3pPr algn="l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3500">
          <a:solidFill>
            <a:srgbClr val="FFA300"/>
          </a:solidFill>
          <a:latin typeface="Arial" charset="0"/>
          <a:ea typeface="MS Gothic" charset="0"/>
          <a:cs typeface="MS Gothic" charset="0"/>
        </a:defRPr>
      </a:lvl3pPr>
      <a:lvl4pPr algn="l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3500">
          <a:solidFill>
            <a:srgbClr val="FFA300"/>
          </a:solidFill>
          <a:latin typeface="Arial" charset="0"/>
          <a:ea typeface="MS Gothic" charset="0"/>
          <a:cs typeface="MS Gothic" charset="0"/>
        </a:defRPr>
      </a:lvl4pPr>
      <a:lvl5pPr algn="l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3500">
          <a:solidFill>
            <a:srgbClr val="FFA300"/>
          </a:solidFill>
          <a:latin typeface="Arial" charset="0"/>
          <a:ea typeface="MS Gothic" charset="0"/>
          <a:cs typeface="MS Gothic" charset="0"/>
        </a:defRPr>
      </a:lvl5pPr>
      <a:lvl6pPr marL="457200" algn="l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3500">
          <a:solidFill>
            <a:srgbClr val="FFA300"/>
          </a:solidFill>
          <a:latin typeface="Arial" charset="0"/>
          <a:ea typeface="MS Gothic" charset="0"/>
          <a:cs typeface="MS Gothic" charset="0"/>
        </a:defRPr>
      </a:lvl6pPr>
      <a:lvl7pPr marL="914400" algn="l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3500">
          <a:solidFill>
            <a:srgbClr val="FFA300"/>
          </a:solidFill>
          <a:latin typeface="Arial" charset="0"/>
          <a:ea typeface="MS Gothic" charset="0"/>
          <a:cs typeface="MS Gothic" charset="0"/>
        </a:defRPr>
      </a:lvl7pPr>
      <a:lvl8pPr marL="1371600" algn="l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3500">
          <a:solidFill>
            <a:srgbClr val="FFA300"/>
          </a:solidFill>
          <a:latin typeface="Arial" charset="0"/>
          <a:ea typeface="MS Gothic" charset="0"/>
          <a:cs typeface="MS Gothic" charset="0"/>
        </a:defRPr>
      </a:lvl8pPr>
      <a:lvl9pPr marL="1828800" algn="l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3500">
          <a:solidFill>
            <a:srgbClr val="FFA300"/>
          </a:solidFill>
          <a:latin typeface="Arial" charset="0"/>
          <a:ea typeface="MS Gothic" charset="0"/>
          <a:cs typeface="MS Gothic" charset="0"/>
        </a:defRPr>
      </a:lvl9pPr>
    </p:titleStyle>
    <p:bodyStyle>
      <a:lvl1pPr marL="258763" indent="-255588" algn="l" defTabSz="457200" rtl="0" eaLnBrk="0" fontAlgn="base" hangingPunct="0">
        <a:lnSpc>
          <a:spcPct val="67000"/>
        </a:lnSpc>
        <a:spcBef>
          <a:spcPct val="0"/>
        </a:spcBef>
        <a:spcAft>
          <a:spcPts val="1425"/>
        </a:spcAft>
        <a:buClr>
          <a:srgbClr val="000000"/>
        </a:buClr>
        <a:buSzPct val="70000"/>
        <a:buFont typeface="Symbol" pitchFamily="18" charset="2"/>
        <a:buChar char="•"/>
        <a:defRPr sz="2600" b="1" i="1">
          <a:solidFill>
            <a:srgbClr val="333333"/>
          </a:solidFill>
          <a:latin typeface="+mn-lt"/>
          <a:ea typeface="+mn-ea"/>
          <a:cs typeface="+mn-cs"/>
        </a:defRPr>
      </a:lvl1pPr>
      <a:lvl2pPr marL="261938" indent="-261938" algn="l" defTabSz="457200" rtl="0" eaLnBrk="0" fontAlgn="base" hangingPunct="0">
        <a:lnSpc>
          <a:spcPct val="74000"/>
        </a:lnSpc>
        <a:spcBef>
          <a:spcPct val="0"/>
        </a:spcBef>
        <a:spcAft>
          <a:spcPts val="1425"/>
        </a:spcAft>
        <a:buClr>
          <a:srgbClr val="FFA300"/>
        </a:buClr>
        <a:buSzPct val="120000"/>
        <a:buFont typeface="Segoe UI" pitchFamily="34" charset="0"/>
        <a:buChar char="»"/>
        <a:defRPr sz="2200" b="1" i="1">
          <a:solidFill>
            <a:srgbClr val="4C4C4C"/>
          </a:solidFill>
          <a:latin typeface="+mn-lt"/>
          <a:ea typeface="+mn-ea"/>
          <a:cs typeface="+mn-cs"/>
        </a:defRPr>
      </a:lvl2pPr>
      <a:lvl3pPr marL="1287463" indent="-212725" algn="l" defTabSz="457200" rtl="0" eaLnBrk="0" fontAlgn="base" hangingPunct="0">
        <a:lnSpc>
          <a:spcPct val="70000"/>
        </a:lnSpc>
        <a:spcBef>
          <a:spcPct val="0"/>
        </a:spcBef>
        <a:spcAft>
          <a:spcPts val="850"/>
        </a:spcAft>
        <a:buClr>
          <a:srgbClr val="000000"/>
        </a:buClr>
        <a:buSzPct val="45000"/>
        <a:buFont typeface="Wingdings" pitchFamily="2" charset="2"/>
        <a:buChar char=""/>
        <a:defRPr sz="2200" b="1" i="1">
          <a:solidFill>
            <a:srgbClr val="4C4C4C"/>
          </a:solidFill>
          <a:latin typeface="+mn-lt"/>
          <a:ea typeface="+mn-ea"/>
          <a:cs typeface="+mn-cs"/>
        </a:defRPr>
      </a:lvl3pPr>
      <a:lvl4pPr marL="4772025" indent="-3695700" algn="l" defTabSz="457200" rtl="0" eaLnBrk="0" fontAlgn="base" hangingPunct="0">
        <a:lnSpc>
          <a:spcPct val="70000"/>
        </a:lnSpc>
        <a:spcBef>
          <a:spcPct val="0"/>
        </a:spcBef>
        <a:spcAft>
          <a:spcPts val="850"/>
        </a:spcAft>
        <a:buClr>
          <a:srgbClr val="4C4C4C"/>
        </a:buClr>
        <a:buSzPct val="45000"/>
        <a:buFont typeface="Times New Roman" pitchFamily="18" charset="0"/>
        <a:buChar char=""/>
        <a:defRPr sz="2200" i="1" baseline="20000">
          <a:solidFill>
            <a:srgbClr val="4C4C4C"/>
          </a:solidFill>
          <a:effectLst>
            <a:outerShdw blurRad="38100" dist="38100" dir="2700000" algn="tl">
              <a:srgbClr val="DDDDDD"/>
            </a:outerShdw>
          </a:effectLst>
          <a:latin typeface="+mn-lt"/>
          <a:ea typeface="MS Gothic" charset="-128"/>
          <a:cs typeface="Symbol" charset="2"/>
        </a:defRPr>
      </a:lvl4pPr>
      <a:lvl5pPr marL="2057400" indent="-228600" algn="l" defTabSz="457200" rtl="0" eaLnBrk="0" fontAlgn="base" hangingPunct="0">
        <a:lnSpc>
          <a:spcPct val="73000"/>
        </a:lnSpc>
        <a:spcBef>
          <a:spcPts val="800"/>
        </a:spcBef>
        <a:spcAft>
          <a:spcPct val="0"/>
        </a:spcAft>
        <a:buClr>
          <a:srgbClr val="4C4C4C"/>
        </a:buClr>
        <a:buSzPct val="100000"/>
        <a:buFont typeface="Arial" charset="0"/>
        <a:buChar char="•"/>
        <a:defRPr sz="3200">
          <a:solidFill>
            <a:srgbClr val="000000"/>
          </a:solidFill>
          <a:latin typeface="+mn-lt"/>
          <a:ea typeface="MS Gothic" charset="-128"/>
          <a:cs typeface="Symbol" charset="2"/>
        </a:defRPr>
      </a:lvl5pPr>
      <a:lvl6pPr marL="457200" algn="l" defTabSz="457200" rtl="0" fontAlgn="base">
        <a:lnSpc>
          <a:spcPct val="73000"/>
        </a:lnSpc>
        <a:spcBef>
          <a:spcPts val="800"/>
        </a:spcBef>
        <a:spcAft>
          <a:spcPct val="0"/>
        </a:spcAft>
        <a:buClr>
          <a:srgbClr val="4C4C4C"/>
        </a:buClr>
        <a:buSzPct val="100000"/>
        <a:buFont typeface="Arial" charset="0"/>
        <a:buChar char="•"/>
        <a:defRPr sz="3200">
          <a:solidFill>
            <a:srgbClr val="000000"/>
          </a:solidFill>
          <a:latin typeface="+mn-lt"/>
          <a:ea typeface="Symbol" charset="2"/>
          <a:cs typeface="Symbol" charset="2"/>
        </a:defRPr>
      </a:lvl6pPr>
      <a:lvl7pPr marL="914400" algn="l" defTabSz="457200" rtl="0" fontAlgn="base">
        <a:lnSpc>
          <a:spcPct val="73000"/>
        </a:lnSpc>
        <a:spcBef>
          <a:spcPts val="800"/>
        </a:spcBef>
        <a:spcAft>
          <a:spcPct val="0"/>
        </a:spcAft>
        <a:buClr>
          <a:srgbClr val="4C4C4C"/>
        </a:buClr>
        <a:buSzPct val="100000"/>
        <a:buFont typeface="Arial" charset="0"/>
        <a:buChar char="•"/>
        <a:defRPr sz="3200">
          <a:solidFill>
            <a:srgbClr val="000000"/>
          </a:solidFill>
          <a:latin typeface="+mn-lt"/>
          <a:ea typeface="Symbol" charset="2"/>
          <a:cs typeface="Symbol" charset="2"/>
        </a:defRPr>
      </a:lvl7pPr>
      <a:lvl8pPr marL="1371600" algn="l" defTabSz="457200" rtl="0" fontAlgn="base">
        <a:lnSpc>
          <a:spcPct val="73000"/>
        </a:lnSpc>
        <a:spcBef>
          <a:spcPts val="800"/>
        </a:spcBef>
        <a:spcAft>
          <a:spcPct val="0"/>
        </a:spcAft>
        <a:buClr>
          <a:srgbClr val="4C4C4C"/>
        </a:buClr>
        <a:buSzPct val="100000"/>
        <a:buFont typeface="Arial" charset="0"/>
        <a:buChar char="•"/>
        <a:defRPr sz="3200">
          <a:solidFill>
            <a:srgbClr val="000000"/>
          </a:solidFill>
          <a:latin typeface="+mn-lt"/>
          <a:ea typeface="Symbol" charset="2"/>
          <a:cs typeface="Symbol" charset="2"/>
        </a:defRPr>
      </a:lvl8pPr>
      <a:lvl9pPr marL="1828800" algn="l" defTabSz="457200" rtl="0" fontAlgn="base">
        <a:lnSpc>
          <a:spcPct val="73000"/>
        </a:lnSpc>
        <a:spcBef>
          <a:spcPts val="800"/>
        </a:spcBef>
        <a:spcAft>
          <a:spcPct val="0"/>
        </a:spcAft>
        <a:buClr>
          <a:srgbClr val="4C4C4C"/>
        </a:buClr>
        <a:buSzPct val="100000"/>
        <a:buFont typeface="Arial" charset="0"/>
        <a:buChar char="•"/>
        <a:defRPr sz="3200">
          <a:solidFill>
            <a:srgbClr val="000000"/>
          </a:solidFill>
          <a:latin typeface="+mn-lt"/>
          <a:ea typeface="Symbol" charset="2"/>
          <a:cs typeface="Symbol" charset="2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1"/>
          <p:cNvPicPr>
            <a:picLocks noChangeAspect="1" noChangeArrowheads="1"/>
          </p:cNvPicPr>
          <p:nvPr/>
        </p:nvPicPr>
        <p:blipFill>
          <a:blip r:embed="rId19"/>
          <a:srcRect/>
          <a:stretch>
            <a:fillRect/>
          </a:stretch>
        </p:blipFill>
        <p:spPr bwMode="auto">
          <a:xfrm>
            <a:off x="0" y="6761163"/>
            <a:ext cx="11160125" cy="7985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37891" name="Picture 2"/>
          <p:cNvPicPr>
            <a:picLocks noChangeAspect="1" noChangeArrowheads="1"/>
          </p:cNvPicPr>
          <p:nvPr/>
        </p:nvPicPr>
        <p:blipFill>
          <a:blip r:embed="rId20"/>
          <a:srcRect/>
          <a:stretch>
            <a:fillRect/>
          </a:stretch>
        </p:blipFill>
        <p:spPr bwMode="auto">
          <a:xfrm>
            <a:off x="0" y="0"/>
            <a:ext cx="11160125" cy="6784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37892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557213" y="301625"/>
            <a:ext cx="10034587" cy="1254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37893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557213" y="1768475"/>
            <a:ext cx="10034587" cy="4981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557213" y="6886575"/>
            <a:ext cx="2598737" cy="520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3816350" y="6886575"/>
            <a:ext cx="3535363" cy="520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803" r:id="rId2"/>
    <p:sldLayoutId id="2147483785" r:id="rId3"/>
    <p:sldLayoutId id="2147483804" r:id="rId4"/>
    <p:sldLayoutId id="2147483805" r:id="rId5"/>
    <p:sldLayoutId id="2147483806" r:id="rId6"/>
    <p:sldLayoutId id="2147483807" r:id="rId7"/>
    <p:sldLayoutId id="2147483808" r:id="rId8"/>
    <p:sldLayoutId id="2147483809" r:id="rId9"/>
    <p:sldLayoutId id="2147483810" r:id="rId10"/>
    <p:sldLayoutId id="2147483811" r:id="rId11"/>
    <p:sldLayoutId id="2147483812" r:id="rId12"/>
    <p:sldLayoutId id="2147483813" r:id="rId13"/>
    <p:sldLayoutId id="2147483814" r:id="rId14"/>
    <p:sldLayoutId id="2147483815" r:id="rId15"/>
    <p:sldLayoutId id="2147483816" r:id="rId16"/>
    <p:sldLayoutId id="2147483817" r:id="rId17"/>
  </p:sldLayoutIdLst>
  <p:txStyles>
    <p:titleStyle>
      <a:lvl1pPr algn="ctr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2pPr>
      <a:lvl3pPr algn="ctr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3pPr>
      <a:lvl4pPr algn="ctr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4pPr>
      <a:lvl5pPr algn="ctr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5pPr>
      <a:lvl6pPr marL="457200" algn="ctr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6pPr>
      <a:lvl7pPr marL="914400" algn="ctr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7pPr>
      <a:lvl8pPr marL="1371600" algn="ctr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8pPr>
      <a:lvl9pPr marL="1828800" algn="ctr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9pPr>
    </p:titleStyle>
    <p:bodyStyle>
      <a:lvl1pPr marL="423863" indent="-319088" algn="l" defTabSz="457200" rtl="0" eaLnBrk="0" fontAlgn="base" hangingPunct="0">
        <a:lnSpc>
          <a:spcPct val="70000"/>
        </a:lnSpc>
        <a:spcBef>
          <a:spcPct val="0"/>
        </a:spcBef>
        <a:spcAft>
          <a:spcPts val="1425"/>
        </a:spcAft>
        <a:buClr>
          <a:srgbClr val="000000"/>
        </a:buClr>
        <a:buSzPct val="45000"/>
        <a:buFont typeface="Wingdings" pitchFamily="2" charset="2"/>
        <a:buChar char="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855663" indent="-285750" algn="l" defTabSz="457200" rtl="0" eaLnBrk="0" fontAlgn="base" hangingPunct="0">
        <a:lnSpc>
          <a:spcPct val="70000"/>
        </a:lnSpc>
        <a:spcBef>
          <a:spcPct val="0"/>
        </a:spcBef>
        <a:spcAft>
          <a:spcPts val="1138"/>
        </a:spcAft>
        <a:buClr>
          <a:srgbClr val="000000"/>
        </a:buClr>
        <a:buSzPct val="75000"/>
        <a:buFont typeface="Symbol" pitchFamily="18" charset="2"/>
        <a:buChar char="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287463" indent="-212725" algn="l" defTabSz="457200" rtl="0" eaLnBrk="0" fontAlgn="base" hangingPunct="0">
        <a:lnSpc>
          <a:spcPct val="70000"/>
        </a:lnSpc>
        <a:spcBef>
          <a:spcPct val="0"/>
        </a:spcBef>
        <a:spcAft>
          <a:spcPts val="850"/>
        </a:spcAft>
        <a:buClr>
          <a:srgbClr val="000000"/>
        </a:buClr>
        <a:buSzPct val="45000"/>
        <a:buFont typeface="Wingdings" pitchFamily="2" charset="2"/>
        <a:buChar char="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719263" indent="-207963" algn="l" defTabSz="457200" rtl="0" eaLnBrk="0" fontAlgn="base" hangingPunct="0">
        <a:lnSpc>
          <a:spcPct val="70000"/>
        </a:lnSpc>
        <a:spcBef>
          <a:spcPct val="0"/>
        </a:spcBef>
        <a:spcAft>
          <a:spcPts val="575"/>
        </a:spcAft>
        <a:buClr>
          <a:srgbClr val="000000"/>
        </a:buClr>
        <a:buSzPct val="75000"/>
        <a:buFont typeface="Symbol" pitchFamily="18" charset="2"/>
        <a:buChar char="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151063" indent="-209550" algn="l" defTabSz="457200" rtl="0" eaLnBrk="0" fontAlgn="base" hangingPunct="0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pitchFamily="2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608263" indent="-209550" algn="l" defTabSz="457200" rtl="0" eaLnBrk="0" fontAlgn="base" hangingPunct="0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3065463" indent="-209550" algn="l" defTabSz="457200" rtl="0" eaLnBrk="0" fontAlgn="base" hangingPunct="0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522663" indent="-209550" algn="l" defTabSz="457200" rtl="0" eaLnBrk="0" fontAlgn="base" hangingPunct="0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979863" indent="-209550" algn="l" defTabSz="457200" rtl="0" eaLnBrk="0" fontAlgn="base" hangingPunct="0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Relationship Id="rId2" Type="http://schemas.openxmlformats.org/officeDocument/2006/relationships/notesSlide" Target="../notesSlides/notesSlide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hyperlink" Target="http://visualvm.java.net/download.html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Relationship Id="rId2" Type="http://schemas.openxmlformats.org/officeDocument/2006/relationships/notesSlide" Target="../notesSlides/notesSlide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Relationship Id="rId2" Type="http://schemas.openxmlformats.org/officeDocument/2006/relationships/notesSlide" Target="../notesSlides/notesSlide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hyperlink" Target="http://visualvm.java.net/download.html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ext Box 1"/>
          <p:cNvSpPr txBox="1">
            <a:spLocks noChangeArrowheads="1"/>
          </p:cNvSpPr>
          <p:nvPr/>
        </p:nvSpPr>
        <p:spPr bwMode="auto">
          <a:xfrm>
            <a:off x="557213" y="255588"/>
            <a:ext cx="10044112" cy="95248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r">
              <a:lnSpc>
                <a:spcPct val="96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US" sz="4800" dirty="0" err="1" smtClean="0"/>
              <a:t>eXo</a:t>
            </a:r>
            <a:r>
              <a:rPr lang="en-US" sz="4800" dirty="0" smtClean="0"/>
              <a:t> </a:t>
            </a:r>
            <a:r>
              <a:rPr lang="en-US" sz="4800" dirty="0" err="1" smtClean="0"/>
              <a:t>SysAdmin</a:t>
            </a:r>
            <a:r>
              <a:rPr lang="en-US" sz="4800" dirty="0" smtClean="0"/>
              <a:t> Training</a:t>
            </a:r>
            <a:endParaRPr lang="en-GB" sz="4800" dirty="0">
              <a:solidFill>
                <a:srgbClr val="FFFFFF"/>
              </a:solidFill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5003998" y="6012085"/>
            <a:ext cx="5686723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dirty="0" smtClean="0"/>
              <a:t>JMX </a:t>
            </a:r>
            <a:r>
              <a:rPr lang="fr-FR" sz="4000" dirty="0" err="1" smtClean="0"/>
              <a:t>Remote</a:t>
            </a:r>
            <a:r>
              <a:rPr lang="fr-FR" sz="4000" dirty="0" smtClean="0"/>
              <a:t> </a:t>
            </a:r>
            <a:r>
              <a:rPr lang="fr-FR" sz="4000" dirty="0"/>
              <a:t>M</a:t>
            </a:r>
            <a:r>
              <a:rPr lang="fr-FR" sz="4000" dirty="0" smtClean="0"/>
              <a:t>onitoring</a:t>
            </a:r>
            <a:endParaRPr lang="fr-FR" sz="4000" dirty="0"/>
          </a:p>
          <a:p>
            <a:endParaRPr lang="fr-FR" sz="4000" dirty="0"/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"/>
          <p:cNvSpPr txBox="1">
            <a:spLocks noChangeArrowheads="1"/>
          </p:cNvSpPr>
          <p:nvPr/>
        </p:nvSpPr>
        <p:spPr bwMode="auto">
          <a:xfrm>
            <a:off x="8001000" y="6886575"/>
            <a:ext cx="2598738" cy="520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439DB4F-8062-4B9F-B45E-68F1B7A6624D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10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1923" name="Text Box 2"/>
          <p:cNvSpPr txBox="1">
            <a:spLocks noChangeArrowheads="1"/>
          </p:cNvSpPr>
          <p:nvPr/>
        </p:nvSpPr>
        <p:spPr bwMode="auto">
          <a:xfrm>
            <a:off x="323478" y="4692650"/>
            <a:ext cx="10585176" cy="1492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marL="584962" lvl="1" indent="-219361">
              <a:lnSpc>
                <a:spcPct val="100000"/>
              </a:lnSpc>
            </a:pPr>
            <a:r>
              <a:rPr lang="fr-FR" sz="4800" dirty="0" err="1"/>
              <a:t>Connecting</a:t>
            </a:r>
            <a:r>
              <a:rPr lang="fr-FR" sz="4800" dirty="0"/>
              <a:t> </a:t>
            </a:r>
            <a:r>
              <a:rPr lang="fr-FR" sz="4800" dirty="0" err="1"/>
              <a:t>VisualVM</a:t>
            </a:r>
            <a:r>
              <a:rPr lang="fr-FR" sz="4800" dirty="0"/>
              <a:t> to </a:t>
            </a:r>
            <a:r>
              <a:rPr lang="fr-FR" sz="4800" dirty="0" err="1"/>
              <a:t>remote</a:t>
            </a:r>
            <a:r>
              <a:rPr lang="fr-FR" sz="4800" dirty="0"/>
              <a:t> JVM</a:t>
            </a:r>
          </a:p>
        </p:txBody>
      </p:sp>
    </p:spTree>
    <p:extLst>
      <p:ext uri="{BB962C8B-B14F-4D97-AF65-F5344CB8AC3E}">
        <p14:creationId xmlns:p14="http://schemas.microsoft.com/office/powerpoint/2010/main" val="3539534410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490435" y="255926"/>
            <a:ext cx="10179255" cy="454024"/>
          </a:xfrm>
        </p:spPr>
        <p:txBody>
          <a:bodyPr rIns="41783" anchor="b"/>
          <a:lstStyle/>
          <a:p>
            <a:pPr marL="584962" lvl="1" indent="-219361">
              <a:lnSpc>
                <a:spcPct val="100000"/>
              </a:lnSpc>
            </a:pPr>
            <a:r>
              <a:rPr lang="fr-FR" sz="3600" dirty="0" err="1"/>
              <a:t>Connecting</a:t>
            </a:r>
            <a:r>
              <a:rPr lang="fr-FR" sz="3600" dirty="0"/>
              <a:t> </a:t>
            </a:r>
            <a:r>
              <a:rPr lang="fr-FR" sz="3600" dirty="0" err="1"/>
              <a:t>VisualVM</a:t>
            </a:r>
            <a:r>
              <a:rPr lang="fr-FR" sz="3600" dirty="0"/>
              <a:t> to </a:t>
            </a:r>
            <a:r>
              <a:rPr lang="fr-FR" sz="3600" dirty="0" err="1"/>
              <a:t>remote</a:t>
            </a:r>
            <a:r>
              <a:rPr lang="fr-FR" sz="3600" dirty="0"/>
              <a:t> JVM</a:t>
            </a: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95486" y="1043533"/>
            <a:ext cx="10219725" cy="5089000"/>
          </a:xfrm>
        </p:spPr>
        <p:txBody>
          <a:bodyPr rIns="41783" anchor="t"/>
          <a:lstStyle/>
          <a:p>
            <a:pPr marL="265113" lvl="1" indent="-265113">
              <a:lnSpc>
                <a:spcPct val="100000"/>
              </a:lnSpc>
            </a:pPr>
            <a:r>
              <a:rPr lang="fr-CA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Download</a:t>
            </a:r>
            <a:r>
              <a:rPr lang="fr-CA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CA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VisualVm</a:t>
            </a:r>
            <a:r>
              <a:rPr lang="fr-CA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CA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from</a:t>
            </a:r>
            <a:r>
              <a:rPr lang="fr-CA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CA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fr-CA" b="0" i="0" dirty="0">
                <a:solidFill>
                  <a:schemeClr val="tx1">
                    <a:lumMod val="75000"/>
                    <a:lumOff val="25000"/>
                  </a:schemeClr>
                </a:solidFill>
                <a:hlinkClick r:id="rId2"/>
              </a:rPr>
              <a:t>http://visualvm.java.net/</a:t>
            </a:r>
            <a:r>
              <a:rPr lang="fr-CA" b="0" i="0" dirty="0" smtClean="0">
                <a:solidFill>
                  <a:schemeClr val="tx1">
                    <a:lumMod val="75000"/>
                    <a:lumOff val="25000"/>
                  </a:schemeClr>
                </a:solidFill>
                <a:hlinkClick r:id="rId2"/>
              </a:rPr>
              <a:t>download.html</a:t>
            </a:r>
            <a:endParaRPr lang="fr-CA" b="0" i="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65113" lvl="1" indent="-265113">
              <a:lnSpc>
                <a:spcPct val="100000"/>
              </a:lnSpc>
            </a:pPr>
            <a:r>
              <a:rPr lang="fr-CA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VisualVM</a:t>
            </a:r>
            <a:r>
              <a:rPr lang="fr-CA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CA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will</a:t>
            </a:r>
            <a:r>
              <a:rPr lang="fr-CA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monitor the VM </a:t>
            </a:r>
            <a:r>
              <a:rPr lang="fr-CA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from</a:t>
            </a:r>
            <a:r>
              <a:rPr lang="fr-CA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CA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which</a:t>
            </a:r>
            <a:r>
              <a:rPr lang="fr-CA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CA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it's</a:t>
            </a:r>
            <a:r>
              <a:rPr lang="fr-CA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CA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launched</a:t>
            </a:r>
            <a:r>
              <a:rPr lang="fr-CA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</a:t>
            </a:r>
            <a:r>
              <a:rPr lang="fr-CA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locally</a:t>
            </a:r>
            <a:r>
              <a:rPr lang="fr-CA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lang="fr-CA" b="0" i="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65113" lvl="1" indent="-265113">
              <a:lnSpc>
                <a:spcPct val="100000"/>
              </a:lnSpc>
            </a:pPr>
            <a:r>
              <a:rPr lang="fr-CA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First </a:t>
            </a:r>
            <a:r>
              <a:rPr lang="fr-CA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create</a:t>
            </a:r>
            <a:r>
              <a:rPr lang="fr-CA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a </a:t>
            </a:r>
            <a:r>
              <a:rPr lang="fr-CA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remote</a:t>
            </a:r>
            <a:r>
              <a:rPr lang="fr-CA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host (via </a:t>
            </a:r>
            <a:r>
              <a:rPr lang="fr-CA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File-&gt; </a:t>
            </a:r>
            <a:r>
              <a:rPr lang="fr-CA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add</a:t>
            </a:r>
            <a:r>
              <a:rPr lang="fr-CA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CA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remote</a:t>
            </a:r>
            <a:r>
              <a:rPr lang="fr-CA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host</a:t>
            </a:r>
            <a:r>
              <a:rPr lang="fr-CA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), by default </a:t>
            </a:r>
            <a:r>
              <a:rPr lang="fr-CA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localhost</a:t>
            </a:r>
            <a:r>
              <a:rPr lang="fr-CA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CA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is</a:t>
            </a:r>
            <a:r>
              <a:rPr lang="fr-CA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CA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already</a:t>
            </a:r>
            <a:r>
              <a:rPr lang="fr-CA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CA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defined</a:t>
            </a:r>
            <a:r>
              <a:rPr lang="fr-CA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CA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as « local »</a:t>
            </a:r>
          </a:p>
          <a:p>
            <a:pPr marL="265113" lvl="1" indent="-265113">
              <a:lnSpc>
                <a:spcPct val="100000"/>
              </a:lnSpc>
            </a:pPr>
            <a:r>
              <a:rPr lang="fr-CA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  <a:r>
              <a:rPr lang="fr-CA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dd</a:t>
            </a:r>
            <a:r>
              <a:rPr lang="fr-CA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a JMX </a:t>
            </a:r>
            <a:r>
              <a:rPr lang="fr-CA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connection</a:t>
            </a:r>
            <a:r>
              <a:rPr lang="fr-CA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to </a:t>
            </a:r>
            <a:r>
              <a:rPr lang="fr-CA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remote</a:t>
            </a:r>
            <a:r>
              <a:rPr lang="fr-CA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CA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eXo</a:t>
            </a:r>
            <a:r>
              <a:rPr lang="fr-CA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CA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platform</a:t>
            </a:r>
            <a:r>
              <a:rPr lang="fr-CA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server (via </a:t>
            </a:r>
            <a:r>
              <a:rPr lang="fr-CA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File -&gt;</a:t>
            </a:r>
            <a:r>
              <a:rPr lang="fr-CA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add</a:t>
            </a:r>
            <a:r>
              <a:rPr lang="fr-CA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JMX </a:t>
            </a:r>
            <a:r>
              <a:rPr lang="fr-CA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connection</a:t>
            </a:r>
            <a:r>
              <a:rPr lang="fr-CA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 </a:t>
            </a:r>
          </a:p>
          <a:p>
            <a:pPr marL="265113" lvl="1" indent="-265113">
              <a:lnSpc>
                <a:spcPct val="100000"/>
              </a:lnSpc>
            </a:pPr>
            <a:r>
              <a:rPr lang="fr-CA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Add</a:t>
            </a:r>
            <a:r>
              <a:rPr lang="fr-CA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a </a:t>
            </a:r>
            <a:r>
              <a:rPr lang="fr-CA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name</a:t>
            </a:r>
            <a:r>
              <a:rPr lang="fr-CA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and </a:t>
            </a:r>
            <a:r>
              <a:rPr lang="fr-CA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  <a:r>
              <a:rPr lang="fr-CA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pecify</a:t>
            </a:r>
            <a:r>
              <a:rPr lang="fr-CA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the port (9999 for </a:t>
            </a:r>
            <a:r>
              <a:rPr lang="fr-CA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example</a:t>
            </a:r>
            <a:r>
              <a:rPr lang="fr-CA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 </a:t>
            </a:r>
            <a:r>
              <a:rPr lang="fr-CA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used</a:t>
            </a:r>
            <a:r>
              <a:rPr lang="fr-CA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by the JMX</a:t>
            </a:r>
          </a:p>
          <a:p>
            <a:pPr marL="265113" lvl="1" indent="-265113">
              <a:lnSpc>
                <a:spcPct val="100000"/>
              </a:lnSpc>
            </a:pPr>
            <a:r>
              <a:rPr lang="fr-CA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Add</a:t>
            </a:r>
            <a:r>
              <a:rPr lang="fr-CA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a </a:t>
            </a:r>
            <a:r>
              <a:rPr lang="fr-CA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username</a:t>
            </a:r>
            <a:r>
              <a:rPr lang="fr-CA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fr-CA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password</a:t>
            </a:r>
            <a:r>
              <a:rPr lang="fr-CA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if </a:t>
            </a:r>
            <a:r>
              <a:rPr lang="fr-CA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you</a:t>
            </a:r>
            <a:r>
              <a:rPr lang="fr-CA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are </a:t>
            </a:r>
            <a:r>
              <a:rPr lang="fr-CA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using</a:t>
            </a:r>
            <a:r>
              <a:rPr lang="fr-CA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the </a:t>
            </a:r>
            <a:r>
              <a:rPr lang="fr-CA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authentication</a:t>
            </a:r>
            <a:endParaRPr lang="fr-CA" i="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65113" lvl="1" indent="-265113">
              <a:lnSpc>
                <a:spcPct val="100000"/>
              </a:lnSpc>
            </a:pPr>
            <a:r>
              <a:rPr lang="fr-CA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You have </a:t>
            </a:r>
            <a:r>
              <a:rPr lang="fr-CA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now</a:t>
            </a:r>
            <a:r>
              <a:rPr lang="fr-CA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CA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remote</a:t>
            </a:r>
            <a:r>
              <a:rPr lang="fr-CA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JMX </a:t>
            </a:r>
            <a:r>
              <a:rPr lang="fr-CA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access</a:t>
            </a:r>
            <a:r>
              <a:rPr lang="fr-CA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265113" lvl="1" indent="-265113">
              <a:lnSpc>
                <a:spcPct val="100000"/>
              </a:lnSpc>
            </a:pPr>
            <a:endParaRPr lang="fr-CA" i="0" dirty="0" smtClean="0"/>
          </a:p>
          <a:p>
            <a:pPr marL="265113" lvl="1" indent="-265113">
              <a:lnSpc>
                <a:spcPct val="100000"/>
              </a:lnSpc>
            </a:pPr>
            <a:endParaRPr lang="fr-CA" i="0" dirty="0" smtClean="0"/>
          </a:p>
        </p:txBody>
      </p:sp>
    </p:spTree>
    <p:extLst>
      <p:ext uri="{BB962C8B-B14F-4D97-AF65-F5344CB8AC3E}">
        <p14:creationId xmlns:p14="http://schemas.microsoft.com/office/powerpoint/2010/main" val="418117226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"/>
          <p:cNvSpPr txBox="1">
            <a:spLocks noChangeArrowheads="1"/>
          </p:cNvSpPr>
          <p:nvPr/>
        </p:nvSpPr>
        <p:spPr bwMode="auto">
          <a:xfrm>
            <a:off x="8001000" y="6886575"/>
            <a:ext cx="2598738" cy="520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439DB4F-8062-4B9F-B45E-68F1B7A6624D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12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1923" name="Text Box 2"/>
          <p:cNvSpPr txBox="1">
            <a:spLocks noChangeArrowheads="1"/>
          </p:cNvSpPr>
          <p:nvPr/>
        </p:nvSpPr>
        <p:spPr bwMode="auto">
          <a:xfrm>
            <a:off x="323478" y="4692650"/>
            <a:ext cx="10585176" cy="1492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marL="584962" lvl="1" indent="-219361">
              <a:lnSpc>
                <a:spcPct val="100000"/>
              </a:lnSpc>
            </a:pPr>
            <a:r>
              <a:rPr lang="fr-FR" sz="4800" dirty="0" err="1" smtClean="0"/>
              <a:t>Using</a:t>
            </a:r>
            <a:r>
              <a:rPr lang="fr-FR" sz="4800" dirty="0" smtClean="0"/>
              <a:t> </a:t>
            </a:r>
            <a:r>
              <a:rPr lang="fr-FR" sz="4800" dirty="0" err="1" smtClean="0"/>
              <a:t>VisualVM</a:t>
            </a:r>
            <a:endParaRPr lang="fr-FR" sz="4800" dirty="0"/>
          </a:p>
        </p:txBody>
      </p:sp>
    </p:spTree>
    <p:extLst>
      <p:ext uri="{BB962C8B-B14F-4D97-AF65-F5344CB8AC3E}">
        <p14:creationId xmlns:p14="http://schemas.microsoft.com/office/powerpoint/2010/main" val="3771757366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490435" y="255926"/>
            <a:ext cx="10179255" cy="454024"/>
          </a:xfrm>
        </p:spPr>
        <p:txBody>
          <a:bodyPr rIns="41783" anchor="b"/>
          <a:lstStyle/>
          <a:p>
            <a:pPr marL="584962" lvl="1" indent="-219361">
              <a:lnSpc>
                <a:spcPct val="100000"/>
              </a:lnSpc>
            </a:pPr>
            <a:r>
              <a:rPr lang="fr-FR" sz="3600" dirty="0" err="1"/>
              <a:t>Using</a:t>
            </a:r>
            <a:r>
              <a:rPr lang="fr-FR" sz="3600" dirty="0"/>
              <a:t> </a:t>
            </a:r>
            <a:r>
              <a:rPr lang="fr-FR" sz="3600" dirty="0" err="1" smtClean="0"/>
              <a:t>VisualVM</a:t>
            </a:r>
            <a:r>
              <a:rPr lang="fr-FR" sz="3600" dirty="0" smtClean="0"/>
              <a:t> (</a:t>
            </a:r>
            <a:r>
              <a:rPr lang="fr-FR" sz="3600" dirty="0" err="1" smtClean="0"/>
              <a:t>Overview</a:t>
            </a:r>
            <a:r>
              <a:rPr lang="fr-FR" sz="3600" dirty="0" smtClean="0"/>
              <a:t> tab)</a:t>
            </a:r>
            <a:endParaRPr lang="fr-FR" sz="3600" dirty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95486" y="1043533"/>
            <a:ext cx="10219725" cy="5089000"/>
          </a:xfrm>
        </p:spPr>
        <p:txBody>
          <a:bodyPr rIns="41783" anchor="t"/>
          <a:lstStyle/>
          <a:p>
            <a:pPr marL="265113" lvl="1" indent="-265113">
              <a:lnSpc>
                <a:spcPct val="100000"/>
              </a:lnSpc>
            </a:pPr>
            <a:r>
              <a:rPr lang="fr-CA" sz="2200" i="0" dirty="0" smtClean="0">
                <a:solidFill>
                  <a:srgbClr val="404040"/>
                </a:solidFill>
              </a:rPr>
              <a:t>The </a:t>
            </a:r>
            <a:r>
              <a:rPr lang="fr-CA" sz="2200" i="0" dirty="0" err="1" smtClean="0">
                <a:solidFill>
                  <a:srgbClr val="404040"/>
                </a:solidFill>
              </a:rPr>
              <a:t>Overview</a:t>
            </a:r>
            <a:r>
              <a:rPr lang="fr-CA" sz="2200" i="0" dirty="0" smtClean="0">
                <a:solidFill>
                  <a:srgbClr val="404040"/>
                </a:solidFill>
              </a:rPr>
              <a:t> tab </a:t>
            </a:r>
            <a:r>
              <a:rPr lang="fr-CA" sz="2200" i="0" dirty="0">
                <a:solidFill>
                  <a:srgbClr val="404040"/>
                </a:solidFill>
              </a:rPr>
              <a:t>display shows </a:t>
            </a:r>
            <a:r>
              <a:rPr lang="fr-CA" sz="2200" i="0" dirty="0" err="1">
                <a:solidFill>
                  <a:srgbClr val="404040"/>
                </a:solidFill>
              </a:rPr>
              <a:t>high-level</a:t>
            </a:r>
            <a:r>
              <a:rPr lang="fr-CA" sz="2200" i="0" dirty="0">
                <a:solidFill>
                  <a:srgbClr val="404040"/>
                </a:solidFill>
              </a:rPr>
              <a:t> information about the application: </a:t>
            </a:r>
            <a:r>
              <a:rPr lang="fr-CA" sz="2200" i="0" dirty="0" err="1">
                <a:solidFill>
                  <a:srgbClr val="404040"/>
                </a:solidFill>
              </a:rPr>
              <a:t>its</a:t>
            </a:r>
            <a:r>
              <a:rPr lang="fr-CA" sz="2200" i="0" dirty="0">
                <a:solidFill>
                  <a:srgbClr val="404040"/>
                </a:solidFill>
              </a:rPr>
              <a:t> </a:t>
            </a:r>
            <a:r>
              <a:rPr lang="fr-CA" sz="2200" i="0" dirty="0" err="1">
                <a:solidFill>
                  <a:srgbClr val="404040"/>
                </a:solidFill>
              </a:rPr>
              <a:t>process</a:t>
            </a:r>
            <a:r>
              <a:rPr lang="fr-CA" sz="2200" i="0" dirty="0">
                <a:solidFill>
                  <a:srgbClr val="404040"/>
                </a:solidFill>
              </a:rPr>
              <a:t> ID, Java version </a:t>
            </a:r>
            <a:r>
              <a:rPr lang="fr-CA" sz="2200" i="0" dirty="0" err="1">
                <a:solidFill>
                  <a:srgbClr val="404040"/>
                </a:solidFill>
              </a:rPr>
              <a:t>used</a:t>
            </a:r>
            <a:r>
              <a:rPr lang="fr-CA" sz="2200" i="0" dirty="0">
                <a:solidFill>
                  <a:srgbClr val="404040"/>
                </a:solidFill>
              </a:rPr>
              <a:t> to </a:t>
            </a:r>
            <a:r>
              <a:rPr lang="fr-CA" sz="2200" i="0" dirty="0" err="1">
                <a:solidFill>
                  <a:srgbClr val="404040"/>
                </a:solidFill>
              </a:rPr>
              <a:t>run</a:t>
            </a:r>
            <a:r>
              <a:rPr lang="fr-CA" sz="2200" i="0" dirty="0">
                <a:solidFill>
                  <a:srgbClr val="404040"/>
                </a:solidFill>
              </a:rPr>
              <a:t> </a:t>
            </a:r>
            <a:r>
              <a:rPr lang="fr-CA" sz="2200" i="0" dirty="0" err="1">
                <a:solidFill>
                  <a:srgbClr val="404040"/>
                </a:solidFill>
              </a:rPr>
              <a:t>it</a:t>
            </a:r>
            <a:r>
              <a:rPr lang="fr-CA" sz="2200" i="0" dirty="0">
                <a:solidFill>
                  <a:srgbClr val="404040"/>
                </a:solidFill>
              </a:rPr>
              <a:t>, the </a:t>
            </a:r>
            <a:r>
              <a:rPr lang="fr-CA" sz="2200" i="0" dirty="0" err="1">
                <a:solidFill>
                  <a:srgbClr val="404040"/>
                </a:solidFill>
              </a:rPr>
              <a:t>name</a:t>
            </a:r>
            <a:r>
              <a:rPr lang="fr-CA" sz="2200" i="0" dirty="0">
                <a:solidFill>
                  <a:srgbClr val="404040"/>
                </a:solidFill>
              </a:rPr>
              <a:t> of the main class, </a:t>
            </a:r>
            <a:r>
              <a:rPr lang="fr-CA" sz="2200" i="0" dirty="0" smtClean="0">
                <a:solidFill>
                  <a:srgbClr val="404040"/>
                </a:solidFill>
              </a:rPr>
              <a:t>etc..</a:t>
            </a:r>
          </a:p>
          <a:p>
            <a:pPr marL="265113" lvl="1" indent="-265113">
              <a:lnSpc>
                <a:spcPct val="100000"/>
              </a:lnSpc>
            </a:pPr>
            <a:endParaRPr lang="fr-CA" i="0" dirty="0" smtClean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10" y="2189212"/>
            <a:ext cx="9760309" cy="4542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43543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490435" y="255926"/>
            <a:ext cx="10179255" cy="454024"/>
          </a:xfrm>
        </p:spPr>
        <p:txBody>
          <a:bodyPr rIns="41783" anchor="b"/>
          <a:lstStyle/>
          <a:p>
            <a:pPr marL="584962" lvl="1" indent="-219361">
              <a:lnSpc>
                <a:spcPct val="100000"/>
              </a:lnSpc>
            </a:pPr>
            <a:r>
              <a:rPr lang="fr-FR" sz="3600" dirty="0" err="1"/>
              <a:t>Using</a:t>
            </a:r>
            <a:r>
              <a:rPr lang="fr-FR" sz="3600" dirty="0"/>
              <a:t> </a:t>
            </a:r>
            <a:r>
              <a:rPr lang="fr-FR" sz="3600" dirty="0" err="1" smtClean="0"/>
              <a:t>VisualVM</a:t>
            </a:r>
            <a:r>
              <a:rPr lang="fr-FR" sz="3600" dirty="0" smtClean="0"/>
              <a:t> (Monitor tab)</a:t>
            </a:r>
            <a:endParaRPr lang="fr-FR" sz="3600" dirty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95486" y="1043533"/>
            <a:ext cx="10219725" cy="5089000"/>
          </a:xfrm>
        </p:spPr>
        <p:txBody>
          <a:bodyPr rIns="41783" anchor="t"/>
          <a:lstStyle/>
          <a:p>
            <a:pPr marL="265113" lvl="1" indent="-265113">
              <a:lnSpc>
                <a:spcPct val="100000"/>
              </a:lnSpc>
            </a:pPr>
            <a:r>
              <a:rPr lang="fr-CA" i="0" dirty="0"/>
              <a:t>The Monitor display </a:t>
            </a:r>
            <a:r>
              <a:rPr lang="fr-CA" i="0" dirty="0" smtClean="0"/>
              <a:t>use full graphs about : CPU, </a:t>
            </a:r>
            <a:r>
              <a:rPr lang="fr-CA" i="0" dirty="0" err="1" smtClean="0"/>
              <a:t>Heap</a:t>
            </a:r>
            <a:r>
              <a:rPr lang="fr-CA" i="0" dirty="0"/>
              <a:t>, Permanent </a:t>
            </a:r>
            <a:r>
              <a:rPr lang="fr-CA" i="0" dirty="0" err="1"/>
              <a:t>Generation</a:t>
            </a:r>
            <a:r>
              <a:rPr lang="fr-CA" i="0" dirty="0"/>
              <a:t>, Threads, and </a:t>
            </a:r>
            <a:r>
              <a:rPr lang="fr-CA" i="0" dirty="0" smtClean="0"/>
              <a:t>Classes</a:t>
            </a:r>
          </a:p>
          <a:p>
            <a:pPr marL="265113" lvl="1" indent="-265113">
              <a:lnSpc>
                <a:spcPct val="100000"/>
              </a:lnSpc>
            </a:pPr>
            <a:r>
              <a:rPr lang="fr-CA" i="0" dirty="0" smtClean="0"/>
              <a:t>You </a:t>
            </a:r>
            <a:r>
              <a:rPr lang="fr-CA" i="0" dirty="0" err="1" smtClean="0"/>
              <a:t>can</a:t>
            </a:r>
            <a:r>
              <a:rPr lang="fr-CA" i="0" dirty="0" smtClean="0"/>
              <a:t> </a:t>
            </a:r>
            <a:r>
              <a:rPr lang="fr-CA" i="0" dirty="0" err="1" smtClean="0"/>
              <a:t>also</a:t>
            </a:r>
            <a:r>
              <a:rPr lang="fr-CA" i="0" dirty="0" smtClean="0"/>
              <a:t> </a:t>
            </a:r>
            <a:r>
              <a:rPr lang="fr-CA" i="0" dirty="0" err="1" smtClean="0"/>
              <a:t>perform</a:t>
            </a:r>
            <a:r>
              <a:rPr lang="fr-CA" i="0" dirty="0"/>
              <a:t> </a:t>
            </a:r>
            <a:r>
              <a:rPr lang="fr-CA" i="0" dirty="0" smtClean="0"/>
              <a:t>GC (</a:t>
            </a:r>
            <a:r>
              <a:rPr lang="fr-CA" i="0" dirty="0" err="1" smtClean="0"/>
              <a:t>garbage</a:t>
            </a:r>
            <a:r>
              <a:rPr lang="fr-CA" i="0" dirty="0" smtClean="0"/>
              <a:t> </a:t>
            </a:r>
            <a:r>
              <a:rPr lang="fr-CA" i="0" dirty="0" err="1" smtClean="0"/>
              <a:t>collector</a:t>
            </a:r>
            <a:r>
              <a:rPr lang="fr-CA" i="0" dirty="0" smtClean="0"/>
              <a:t>) or </a:t>
            </a:r>
            <a:r>
              <a:rPr lang="fr-CA" i="0" dirty="0" err="1" smtClean="0"/>
              <a:t>Heap</a:t>
            </a:r>
            <a:r>
              <a:rPr lang="fr-CA" i="0" dirty="0" smtClean="0"/>
              <a:t> Dump </a:t>
            </a:r>
            <a:r>
              <a:rPr lang="fr-CA" i="0" dirty="0" err="1" smtClean="0"/>
              <a:t>directly</a:t>
            </a:r>
            <a:r>
              <a:rPr lang="fr-CA" i="0" dirty="0" smtClean="0"/>
              <a:t> </a:t>
            </a:r>
            <a:r>
              <a:rPr lang="fr-CA" i="0" dirty="0" err="1" smtClean="0"/>
              <a:t>from</a:t>
            </a:r>
            <a:r>
              <a:rPr lang="fr-CA" i="0" dirty="0" smtClean="0"/>
              <a:t> the interface.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702" y="2771725"/>
            <a:ext cx="5256584" cy="3601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13446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490435" y="255926"/>
            <a:ext cx="10179255" cy="454024"/>
          </a:xfrm>
        </p:spPr>
        <p:txBody>
          <a:bodyPr rIns="41783" anchor="b"/>
          <a:lstStyle/>
          <a:p>
            <a:pPr marL="584962" lvl="1" indent="-219361">
              <a:lnSpc>
                <a:spcPct val="100000"/>
              </a:lnSpc>
            </a:pPr>
            <a:r>
              <a:rPr lang="fr-FR" sz="3600" dirty="0" err="1"/>
              <a:t>Using</a:t>
            </a:r>
            <a:r>
              <a:rPr lang="fr-FR" sz="3600" dirty="0"/>
              <a:t> </a:t>
            </a:r>
            <a:r>
              <a:rPr lang="fr-FR" sz="3600" dirty="0" err="1" smtClean="0"/>
              <a:t>VisualVM</a:t>
            </a:r>
            <a:r>
              <a:rPr lang="fr-FR" sz="3600" dirty="0" smtClean="0"/>
              <a:t> (Threads tab)</a:t>
            </a:r>
            <a:endParaRPr lang="fr-FR" sz="3600" dirty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95486" y="1043533"/>
            <a:ext cx="10219725" cy="5089000"/>
          </a:xfrm>
        </p:spPr>
        <p:txBody>
          <a:bodyPr rIns="41783" anchor="t"/>
          <a:lstStyle/>
          <a:p>
            <a:pPr marL="265113" lvl="1" indent="-265113">
              <a:lnSpc>
                <a:spcPct val="100000"/>
              </a:lnSpc>
            </a:pPr>
            <a:r>
              <a:rPr lang="fr-CA" sz="2000" i="0" dirty="0" smtClean="0"/>
              <a:t>This </a:t>
            </a:r>
            <a:r>
              <a:rPr lang="fr-CA" sz="2000" i="0" dirty="0"/>
              <a:t>tab displays a </a:t>
            </a:r>
            <a:r>
              <a:rPr lang="fr-CA" sz="2000" i="0" dirty="0" err="1"/>
              <a:t>timeline</a:t>
            </a:r>
            <a:r>
              <a:rPr lang="fr-CA" sz="2000" i="0" dirty="0"/>
              <a:t> </a:t>
            </a:r>
            <a:r>
              <a:rPr lang="fr-CA" sz="2000" i="0" dirty="0" err="1"/>
              <a:t>with</a:t>
            </a:r>
            <a:r>
              <a:rPr lang="fr-CA" sz="2000" i="0" dirty="0"/>
              <a:t> real-time thread states. </a:t>
            </a:r>
            <a:r>
              <a:rPr lang="fr-CA" sz="2000" i="0" dirty="0" smtClean="0"/>
              <a:t>Use </a:t>
            </a:r>
            <a:r>
              <a:rPr lang="fr-CA" sz="2000" i="0" dirty="0"/>
              <a:t>the buttons in the </a:t>
            </a:r>
            <a:r>
              <a:rPr lang="fr-CA" sz="2000" i="0" dirty="0" err="1"/>
              <a:t>Timeline</a:t>
            </a:r>
            <a:r>
              <a:rPr lang="fr-CA" sz="2000" i="0" dirty="0"/>
              <a:t> </a:t>
            </a:r>
            <a:r>
              <a:rPr lang="fr-CA" sz="2000" i="0" dirty="0" err="1"/>
              <a:t>toolbar</a:t>
            </a:r>
            <a:r>
              <a:rPr lang="fr-CA" sz="2000" i="0" dirty="0"/>
              <a:t> to zoom in/out on the </a:t>
            </a:r>
            <a:r>
              <a:rPr lang="fr-CA" sz="2000" i="0" dirty="0" err="1"/>
              <a:t>current</a:t>
            </a:r>
            <a:r>
              <a:rPr lang="fr-CA" sz="2000" i="0" dirty="0"/>
              <a:t> </a:t>
            </a:r>
            <a:r>
              <a:rPr lang="fr-CA" sz="2000" i="0" dirty="0" err="1" smtClean="0"/>
              <a:t>view</a:t>
            </a:r>
            <a:r>
              <a:rPr lang="fr-CA" sz="2000" i="0" dirty="0" smtClean="0"/>
              <a:t>.</a:t>
            </a:r>
            <a:endParaRPr lang="fr-CA" sz="2000" i="0" dirty="0"/>
          </a:p>
          <a:p>
            <a:pPr marL="265113" lvl="1" indent="-265113">
              <a:lnSpc>
                <a:spcPct val="100000"/>
              </a:lnSpc>
            </a:pPr>
            <a:r>
              <a:rPr lang="fr-CA" sz="2000" i="0" dirty="0" smtClean="0"/>
              <a:t>The </a:t>
            </a:r>
            <a:r>
              <a:rPr lang="fr-CA" sz="2000" i="0" dirty="0"/>
              <a:t>drop-down </a:t>
            </a:r>
            <a:r>
              <a:rPr lang="fr-CA" sz="2000" i="0" dirty="0" err="1"/>
              <a:t>list</a:t>
            </a:r>
            <a:r>
              <a:rPr lang="fr-CA" sz="2000" i="0" dirty="0"/>
              <a:t> </a:t>
            </a:r>
            <a:r>
              <a:rPr lang="fr-CA" sz="2000" i="0" dirty="0" err="1"/>
              <a:t>enables</a:t>
            </a:r>
            <a:r>
              <a:rPr lang="fr-CA" sz="2000" i="0" dirty="0"/>
              <a:t> </a:t>
            </a:r>
            <a:r>
              <a:rPr lang="fr-CA" sz="2000" i="0" dirty="0" err="1"/>
              <a:t>you</a:t>
            </a:r>
            <a:r>
              <a:rPr lang="fr-CA" sz="2000" i="0" dirty="0"/>
              <a:t> to select </a:t>
            </a:r>
            <a:r>
              <a:rPr lang="fr-CA" sz="2000" i="0" dirty="0" err="1"/>
              <a:t>which</a:t>
            </a:r>
            <a:r>
              <a:rPr lang="fr-CA" sz="2000" i="0" dirty="0"/>
              <a:t> threads are </a:t>
            </a:r>
            <a:r>
              <a:rPr lang="fr-CA" sz="2000" i="0" dirty="0" err="1"/>
              <a:t>displayed</a:t>
            </a:r>
            <a:r>
              <a:rPr lang="fr-CA" sz="2000" i="0" dirty="0"/>
              <a:t>. You </a:t>
            </a:r>
            <a:r>
              <a:rPr lang="fr-CA" sz="2000" i="0" dirty="0" err="1"/>
              <a:t>can</a:t>
            </a:r>
            <a:r>
              <a:rPr lang="fr-CA" sz="2000" i="0" dirty="0"/>
              <a:t> </a:t>
            </a:r>
            <a:r>
              <a:rPr lang="fr-CA" sz="2000" i="0" dirty="0" err="1"/>
              <a:t>choose</a:t>
            </a:r>
            <a:r>
              <a:rPr lang="fr-CA" sz="2000" i="0" dirty="0"/>
              <a:t> to </a:t>
            </a:r>
            <a:r>
              <a:rPr lang="fr-CA" sz="2000" i="0" dirty="0" err="1"/>
              <a:t>view</a:t>
            </a:r>
            <a:r>
              <a:rPr lang="fr-CA" sz="2000" i="0" dirty="0"/>
              <a:t> all threads, live threads or </a:t>
            </a:r>
            <a:r>
              <a:rPr lang="fr-CA" sz="2000" i="0" dirty="0" err="1"/>
              <a:t>finished</a:t>
            </a:r>
            <a:r>
              <a:rPr lang="fr-CA" sz="2000" i="0" dirty="0"/>
              <a:t> threads. </a:t>
            </a:r>
            <a:endParaRPr lang="fr-CA" sz="2000" i="0" dirty="0" smtClean="0"/>
          </a:p>
          <a:p>
            <a:pPr marL="265113" lvl="1" indent="-265113">
              <a:lnSpc>
                <a:spcPct val="100000"/>
              </a:lnSpc>
            </a:pPr>
            <a:r>
              <a:rPr lang="fr-CA" sz="2000" i="0" dirty="0" smtClean="0"/>
              <a:t>You </a:t>
            </a:r>
            <a:r>
              <a:rPr lang="fr-CA" sz="2000" i="0" dirty="0" err="1"/>
              <a:t>can</a:t>
            </a:r>
            <a:r>
              <a:rPr lang="fr-CA" sz="2000" i="0" dirty="0"/>
              <a:t> </a:t>
            </a:r>
            <a:r>
              <a:rPr lang="fr-CA" sz="2000" i="0" dirty="0" err="1"/>
              <a:t>also</a:t>
            </a:r>
            <a:r>
              <a:rPr lang="fr-CA" sz="2000" i="0" dirty="0"/>
              <a:t> select a single thread or multiple threads to display a </a:t>
            </a:r>
            <a:r>
              <a:rPr lang="fr-CA" sz="2000" i="0" dirty="0" err="1"/>
              <a:t>subset</a:t>
            </a:r>
            <a:r>
              <a:rPr lang="fr-CA" sz="2000" i="0" dirty="0"/>
              <a:t> of the threads. You </a:t>
            </a:r>
            <a:r>
              <a:rPr lang="fr-CA" sz="2000" i="0" dirty="0" err="1"/>
              <a:t>can</a:t>
            </a:r>
            <a:r>
              <a:rPr lang="fr-CA" sz="2000" i="0" dirty="0"/>
              <a:t> </a:t>
            </a:r>
            <a:r>
              <a:rPr lang="fr-CA" sz="2000" i="0" dirty="0" err="1"/>
              <a:t>double-click</a:t>
            </a:r>
            <a:r>
              <a:rPr lang="fr-CA" sz="2000" i="0" dirty="0"/>
              <a:t> on a thread </a:t>
            </a:r>
            <a:r>
              <a:rPr lang="fr-CA" sz="2000" i="0" dirty="0" err="1"/>
              <a:t>timeline</a:t>
            </a:r>
            <a:r>
              <a:rPr lang="fr-CA" sz="2000" i="0" dirty="0"/>
              <a:t> to open </a:t>
            </a:r>
            <a:r>
              <a:rPr lang="fr-CA" sz="2000" i="0" dirty="0" err="1"/>
              <a:t>that</a:t>
            </a:r>
            <a:r>
              <a:rPr lang="fr-CA" sz="2000" i="0" dirty="0"/>
              <a:t> thread in the </a:t>
            </a:r>
            <a:r>
              <a:rPr lang="fr-CA" sz="2000" i="0" dirty="0" err="1"/>
              <a:t>Details</a:t>
            </a:r>
            <a:r>
              <a:rPr lang="fr-CA" sz="2000" i="0" dirty="0"/>
              <a:t> tab</a:t>
            </a:r>
            <a:endParaRPr lang="fr-CA" sz="2000" i="0" dirty="0" smtClean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702" y="3347789"/>
            <a:ext cx="7740302" cy="3324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59985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490435" y="255926"/>
            <a:ext cx="10179255" cy="454024"/>
          </a:xfrm>
        </p:spPr>
        <p:txBody>
          <a:bodyPr rIns="41783" anchor="b"/>
          <a:lstStyle/>
          <a:p>
            <a:pPr marL="584962" lvl="1" indent="-219361">
              <a:lnSpc>
                <a:spcPct val="100000"/>
              </a:lnSpc>
            </a:pPr>
            <a:r>
              <a:rPr lang="fr-FR" sz="3600" dirty="0" err="1"/>
              <a:t>Using</a:t>
            </a:r>
            <a:r>
              <a:rPr lang="fr-FR" sz="3600" dirty="0"/>
              <a:t> </a:t>
            </a:r>
            <a:r>
              <a:rPr lang="fr-FR" sz="3600" dirty="0" err="1" smtClean="0"/>
              <a:t>VisualVM</a:t>
            </a:r>
            <a:r>
              <a:rPr lang="fr-FR" sz="3600" dirty="0" smtClean="0"/>
              <a:t> (Sampler(profiler) tab)</a:t>
            </a:r>
            <a:endParaRPr lang="fr-FR" sz="3600" dirty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95486" y="1043533"/>
            <a:ext cx="10219725" cy="5089000"/>
          </a:xfrm>
        </p:spPr>
        <p:txBody>
          <a:bodyPr rIns="41783" anchor="t"/>
          <a:lstStyle/>
          <a:p>
            <a:pPr marL="265113" lvl="1" indent="-265113">
              <a:lnSpc>
                <a:spcPct val="100000"/>
              </a:lnSpc>
            </a:pPr>
            <a:r>
              <a:rPr lang="fr-CA" i="0" dirty="0"/>
              <a:t>The </a:t>
            </a:r>
            <a:r>
              <a:rPr lang="fr-CA" i="0" dirty="0" smtClean="0"/>
              <a:t>Sampler tab </a:t>
            </a:r>
            <a:r>
              <a:rPr lang="fr-CA" i="0" dirty="0" err="1" smtClean="0"/>
              <a:t>provides</a:t>
            </a:r>
            <a:r>
              <a:rPr lang="fr-CA" i="0" dirty="0" smtClean="0"/>
              <a:t> a </a:t>
            </a:r>
            <a:r>
              <a:rPr lang="fr-CA" i="0" dirty="0" err="1"/>
              <a:t>powerful</a:t>
            </a:r>
            <a:r>
              <a:rPr lang="fr-CA" i="0" dirty="0"/>
              <a:t> performance and </a:t>
            </a:r>
            <a:r>
              <a:rPr lang="fr-CA" i="0" dirty="0" err="1"/>
              <a:t>memory</a:t>
            </a:r>
            <a:r>
              <a:rPr lang="fr-CA" i="0" dirty="0"/>
              <a:t> profiler </a:t>
            </a:r>
            <a:r>
              <a:rPr lang="fr-CA" i="0" dirty="0" err="1"/>
              <a:t>which</a:t>
            </a:r>
            <a:r>
              <a:rPr lang="fr-CA" i="0" dirty="0"/>
              <a:t> uses </a:t>
            </a:r>
            <a:r>
              <a:rPr lang="fr-CA" i="0" dirty="0" err="1"/>
              <a:t>sampling</a:t>
            </a:r>
            <a:r>
              <a:rPr lang="fr-CA" i="0" dirty="0"/>
              <a:t>, a technique </a:t>
            </a:r>
            <a:r>
              <a:rPr lang="fr-CA" i="0" dirty="0" err="1"/>
              <a:t>that</a:t>
            </a:r>
            <a:r>
              <a:rPr lang="fr-CA" i="0" dirty="0"/>
              <a:t> </a:t>
            </a:r>
            <a:r>
              <a:rPr lang="fr-CA" i="0" dirty="0" err="1"/>
              <a:t>allows</a:t>
            </a:r>
            <a:r>
              <a:rPr lang="fr-CA" i="0" dirty="0"/>
              <a:t> performance and </a:t>
            </a:r>
            <a:r>
              <a:rPr lang="fr-CA" i="0" dirty="0" err="1"/>
              <a:t>memory</a:t>
            </a:r>
            <a:r>
              <a:rPr lang="fr-CA" i="0" dirty="0"/>
              <a:t> data to </a:t>
            </a:r>
            <a:r>
              <a:rPr lang="fr-CA" i="0" dirty="0" err="1"/>
              <a:t>be</a:t>
            </a:r>
            <a:r>
              <a:rPr lang="fr-CA" i="0" dirty="0"/>
              <a:t> </a:t>
            </a:r>
            <a:r>
              <a:rPr lang="fr-CA" i="0" dirty="0" err="1"/>
              <a:t>gathered</a:t>
            </a:r>
            <a:r>
              <a:rPr lang="fr-CA" i="0" dirty="0"/>
              <a:t> </a:t>
            </a:r>
            <a:r>
              <a:rPr lang="fr-CA" i="0" dirty="0" err="1"/>
              <a:t>with</a:t>
            </a:r>
            <a:r>
              <a:rPr lang="fr-CA" i="0" dirty="0"/>
              <a:t> </a:t>
            </a:r>
            <a:r>
              <a:rPr lang="fr-CA" i="0" dirty="0" err="1"/>
              <a:t>zero</a:t>
            </a:r>
            <a:r>
              <a:rPr lang="fr-CA" i="0" dirty="0"/>
              <a:t> setup and </a:t>
            </a:r>
            <a:r>
              <a:rPr lang="fr-CA" i="0" dirty="0" err="1"/>
              <a:t>virtually</a:t>
            </a:r>
            <a:r>
              <a:rPr lang="fr-CA" i="0" dirty="0"/>
              <a:t> </a:t>
            </a:r>
            <a:r>
              <a:rPr lang="fr-CA" i="0" dirty="0" smtClean="0"/>
              <a:t>no </a:t>
            </a:r>
            <a:r>
              <a:rPr lang="fr-CA" i="0" dirty="0" err="1"/>
              <a:t>overhead</a:t>
            </a:r>
            <a:r>
              <a:rPr lang="fr-CA" i="0" dirty="0"/>
              <a:t>.</a:t>
            </a:r>
            <a:endParaRPr lang="fr-CA" i="0" dirty="0" smtClean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330" y="2195661"/>
            <a:ext cx="9523292" cy="446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52533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490435" y="255926"/>
            <a:ext cx="10179255" cy="454024"/>
          </a:xfrm>
        </p:spPr>
        <p:txBody>
          <a:bodyPr rIns="41783" anchor="b"/>
          <a:lstStyle/>
          <a:p>
            <a:pPr marL="584962" lvl="1" indent="-219361">
              <a:lnSpc>
                <a:spcPct val="100000"/>
              </a:lnSpc>
            </a:pPr>
            <a:r>
              <a:rPr lang="fr-FR" sz="3600" dirty="0" err="1"/>
              <a:t>Using</a:t>
            </a:r>
            <a:r>
              <a:rPr lang="fr-FR" sz="3600" dirty="0"/>
              <a:t> </a:t>
            </a:r>
            <a:r>
              <a:rPr lang="fr-FR" sz="3600" dirty="0" err="1" smtClean="0"/>
              <a:t>VisualVM</a:t>
            </a:r>
            <a:r>
              <a:rPr lang="fr-FR" sz="3600" dirty="0" smtClean="0"/>
              <a:t> (</a:t>
            </a:r>
            <a:r>
              <a:rPr lang="fr-FR" sz="3600" dirty="0" err="1" smtClean="0"/>
              <a:t>MBeans</a:t>
            </a:r>
            <a:r>
              <a:rPr lang="fr-FR" sz="3600" dirty="0" smtClean="0"/>
              <a:t> </a:t>
            </a:r>
            <a:r>
              <a:rPr lang="fr-FR" sz="3600" dirty="0" smtClean="0"/>
              <a:t>tab)</a:t>
            </a:r>
            <a:endParaRPr lang="fr-FR" sz="3600" dirty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95486" y="1043533"/>
            <a:ext cx="10219725" cy="5089000"/>
          </a:xfrm>
        </p:spPr>
        <p:txBody>
          <a:bodyPr rIns="41783" anchor="t"/>
          <a:lstStyle/>
          <a:p>
            <a:pPr marL="265113" lvl="1" indent="-265113">
              <a:lnSpc>
                <a:spcPct val="100000"/>
              </a:lnSpc>
            </a:pPr>
            <a:r>
              <a:rPr lang="fr-CA" i="0" dirty="0"/>
              <a:t>The </a:t>
            </a:r>
            <a:r>
              <a:rPr lang="fr-CA" i="0" dirty="0" err="1"/>
              <a:t>MBeans</a:t>
            </a:r>
            <a:r>
              <a:rPr lang="fr-CA" i="0" dirty="0"/>
              <a:t> tab displays information about all the </a:t>
            </a:r>
            <a:r>
              <a:rPr lang="fr-CA" i="0" dirty="0" err="1"/>
              <a:t>MBeans</a:t>
            </a:r>
            <a:r>
              <a:rPr lang="fr-CA" i="0" dirty="0"/>
              <a:t> </a:t>
            </a:r>
            <a:r>
              <a:rPr lang="fr-CA" i="0" dirty="0" err="1"/>
              <a:t>registered</a:t>
            </a:r>
            <a:r>
              <a:rPr lang="fr-CA" i="0" dirty="0"/>
              <a:t> </a:t>
            </a:r>
            <a:r>
              <a:rPr lang="fr-CA" i="0" dirty="0" err="1"/>
              <a:t>with</a:t>
            </a:r>
            <a:r>
              <a:rPr lang="fr-CA" i="0" dirty="0"/>
              <a:t> the </a:t>
            </a:r>
            <a:r>
              <a:rPr lang="fr-CA" i="0" dirty="0" err="1"/>
              <a:t>platform</a:t>
            </a:r>
            <a:r>
              <a:rPr lang="fr-CA" i="0" dirty="0"/>
              <a:t> </a:t>
            </a:r>
            <a:r>
              <a:rPr lang="fr-CA" i="0" dirty="0" err="1"/>
              <a:t>MBean</a:t>
            </a:r>
            <a:r>
              <a:rPr lang="fr-CA" i="0" dirty="0"/>
              <a:t> server</a:t>
            </a:r>
            <a:r>
              <a:rPr lang="fr-CA" i="0" dirty="0" smtClean="0"/>
              <a:t>.</a:t>
            </a:r>
          </a:p>
          <a:p>
            <a:pPr marL="265113" lvl="1" indent="-265113">
              <a:lnSpc>
                <a:spcPct val="100000"/>
              </a:lnSpc>
            </a:pPr>
            <a:r>
              <a:rPr lang="fr-CA" i="0" dirty="0" smtClean="0"/>
              <a:t>Exo </a:t>
            </a:r>
            <a:r>
              <a:rPr lang="fr-CA" i="0" dirty="0" smtClean="0"/>
              <a:t>exposes </a:t>
            </a:r>
            <a:r>
              <a:rPr lang="fr-CA" i="0" dirty="0" err="1" smtClean="0"/>
              <a:t>various</a:t>
            </a:r>
            <a:r>
              <a:rPr lang="fr-CA" i="0" dirty="0" smtClean="0"/>
              <a:t> </a:t>
            </a:r>
            <a:r>
              <a:rPr lang="fr-CA" i="0" dirty="0" err="1"/>
              <a:t>attributes</a:t>
            </a:r>
            <a:r>
              <a:rPr lang="fr-CA" i="0" dirty="0"/>
              <a:t>, </a:t>
            </a:r>
            <a:r>
              <a:rPr lang="fr-CA" i="0" dirty="0" err="1"/>
              <a:t>operations</a:t>
            </a:r>
            <a:r>
              <a:rPr lang="fr-CA" i="0" dirty="0"/>
              <a:t>, notifications, and </a:t>
            </a:r>
            <a:r>
              <a:rPr lang="fr-CA" i="0" dirty="0" err="1" smtClean="0"/>
              <a:t>metadata</a:t>
            </a:r>
            <a:r>
              <a:rPr lang="fr-CA" i="0" dirty="0"/>
              <a:t>.</a:t>
            </a:r>
            <a:endParaRPr lang="fr-CA" i="0" dirty="0" smtClean="0"/>
          </a:p>
          <a:p>
            <a:pPr marL="265113" lvl="1" indent="-265113">
              <a:lnSpc>
                <a:spcPct val="100000"/>
              </a:lnSpc>
            </a:pPr>
            <a:r>
              <a:rPr lang="fr-CA" i="0" dirty="0" smtClean="0"/>
              <a:t>For </a:t>
            </a:r>
            <a:r>
              <a:rPr lang="fr-CA" i="0" dirty="0" err="1" smtClean="0"/>
              <a:t>example</a:t>
            </a:r>
            <a:r>
              <a:rPr lang="fr-CA" i="0" dirty="0" smtClean="0"/>
              <a:t>, </a:t>
            </a:r>
            <a:r>
              <a:rPr lang="fr-CA" i="0" dirty="0" err="1" smtClean="0"/>
              <a:t>Mbeans</a:t>
            </a:r>
            <a:r>
              <a:rPr lang="fr-CA" i="0" dirty="0" smtClean="0"/>
              <a:t> tab </a:t>
            </a:r>
            <a:r>
              <a:rPr lang="fr-CA" i="0" dirty="0" err="1"/>
              <a:t>c</a:t>
            </a:r>
            <a:r>
              <a:rPr lang="fr-CA" i="0" dirty="0" err="1" smtClean="0"/>
              <a:t>an</a:t>
            </a:r>
            <a:r>
              <a:rPr lang="fr-CA" i="0" dirty="0" smtClean="0"/>
              <a:t> </a:t>
            </a:r>
            <a:r>
              <a:rPr lang="fr-CA" i="0" dirty="0" err="1" smtClean="0"/>
              <a:t>be</a:t>
            </a:r>
            <a:r>
              <a:rPr lang="fr-CA" i="0" dirty="0" smtClean="0"/>
              <a:t> </a:t>
            </a:r>
            <a:r>
              <a:rPr lang="fr-CA" i="0" dirty="0" err="1" smtClean="0"/>
              <a:t>used</a:t>
            </a:r>
            <a:r>
              <a:rPr lang="fr-CA" i="0" dirty="0" smtClean="0"/>
              <a:t> to manage eXo cache or to </a:t>
            </a:r>
            <a:r>
              <a:rPr lang="fr-CA" i="0" dirty="0" err="1" smtClean="0"/>
              <a:t>retrieve</a:t>
            </a:r>
            <a:r>
              <a:rPr lang="fr-CA" i="0" dirty="0" smtClean="0"/>
              <a:t> </a:t>
            </a:r>
            <a:r>
              <a:rPr lang="fr-CA" i="0" dirty="0" smtClean="0"/>
              <a:t>eXo </a:t>
            </a:r>
            <a:r>
              <a:rPr lang="fr-CA" i="0" dirty="0" err="1"/>
              <a:t>keys</a:t>
            </a:r>
            <a:r>
              <a:rPr lang="fr-CA" i="0" dirty="0"/>
              <a:t> </a:t>
            </a:r>
            <a:r>
              <a:rPr lang="fr-CA" i="0" dirty="0" err="1" smtClean="0"/>
              <a:t>attributes</a:t>
            </a:r>
            <a:r>
              <a:rPr lang="fr-CA" i="0" dirty="0" smtClean="0"/>
              <a:t> :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5886" y="2915741"/>
            <a:ext cx="5807759" cy="396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59993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490435" y="255926"/>
            <a:ext cx="10179255" cy="454024"/>
          </a:xfrm>
        </p:spPr>
        <p:txBody>
          <a:bodyPr rIns="41783" anchor="b"/>
          <a:lstStyle/>
          <a:p>
            <a:pPr marL="584962" lvl="1" indent="-219361">
              <a:lnSpc>
                <a:spcPct val="100000"/>
              </a:lnSpc>
            </a:pPr>
            <a:r>
              <a:rPr lang="fr-FR" sz="3600" dirty="0" err="1"/>
              <a:t>Using</a:t>
            </a:r>
            <a:r>
              <a:rPr lang="fr-FR" sz="3600" dirty="0"/>
              <a:t> </a:t>
            </a:r>
            <a:r>
              <a:rPr lang="fr-FR" sz="3600" dirty="0" err="1" smtClean="0"/>
              <a:t>VisualVM</a:t>
            </a:r>
            <a:r>
              <a:rPr lang="fr-FR" sz="3600" dirty="0" smtClean="0"/>
              <a:t> (</a:t>
            </a:r>
            <a:r>
              <a:rPr lang="fr-FR" sz="3600" dirty="0" err="1" smtClean="0"/>
              <a:t>Mbeans</a:t>
            </a:r>
            <a:r>
              <a:rPr lang="fr-FR" sz="3600" dirty="0" smtClean="0"/>
              <a:t> tab)</a:t>
            </a:r>
            <a:endParaRPr lang="fr-FR" sz="3600" dirty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95486" y="1043533"/>
            <a:ext cx="10219725" cy="5089000"/>
          </a:xfrm>
        </p:spPr>
        <p:txBody>
          <a:bodyPr rIns="41783" anchor="t"/>
          <a:lstStyle/>
          <a:p>
            <a:pPr marL="265113" lvl="1" indent="-265113">
              <a:lnSpc>
                <a:spcPct val="100000"/>
              </a:lnSpc>
            </a:pPr>
            <a:r>
              <a:rPr lang="fr-CA" i="0" dirty="0" smtClean="0"/>
              <a:t>Clearing a cache (of </a:t>
            </a:r>
            <a:r>
              <a:rPr lang="fr-CA" i="0" dirty="0" err="1" smtClean="0"/>
              <a:t>groovy</a:t>
            </a:r>
            <a:r>
              <a:rPr lang="fr-CA" i="0" dirty="0" smtClean="0"/>
              <a:t> </a:t>
            </a:r>
            <a:r>
              <a:rPr lang="fr-CA" i="0" dirty="0" err="1" smtClean="0"/>
              <a:t>templates</a:t>
            </a:r>
            <a:r>
              <a:rPr lang="fr-CA" i="0" dirty="0" smtClean="0"/>
              <a:t>):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4118" y="971525"/>
            <a:ext cx="3568700" cy="532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09037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"/>
          <p:cNvSpPr txBox="1">
            <a:spLocks noChangeArrowheads="1"/>
          </p:cNvSpPr>
          <p:nvPr/>
        </p:nvSpPr>
        <p:spPr bwMode="auto">
          <a:xfrm>
            <a:off x="8001000" y="6886575"/>
            <a:ext cx="2598738" cy="520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439DB4F-8062-4B9F-B45E-68F1B7A6624D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19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1923" name="Text Box 2"/>
          <p:cNvSpPr txBox="1">
            <a:spLocks noChangeArrowheads="1"/>
          </p:cNvSpPr>
          <p:nvPr/>
        </p:nvSpPr>
        <p:spPr bwMode="auto">
          <a:xfrm>
            <a:off x="323478" y="4692650"/>
            <a:ext cx="10585176" cy="1492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marL="584962" lvl="1" indent="-219361">
              <a:lnSpc>
                <a:spcPct val="100000"/>
              </a:lnSpc>
            </a:pPr>
            <a:r>
              <a:rPr lang="fr-FR" sz="4800" dirty="0" err="1" smtClean="0"/>
              <a:t>Exercises</a:t>
            </a:r>
            <a:r>
              <a:rPr lang="fr-FR" sz="4800" dirty="0" smtClean="0"/>
              <a:t> : </a:t>
            </a:r>
            <a:r>
              <a:rPr lang="fr-FR" sz="4800" dirty="0" err="1" smtClean="0"/>
              <a:t>VisualVM</a:t>
            </a:r>
            <a:endParaRPr lang="fr-FR" sz="4800" dirty="0"/>
          </a:p>
        </p:txBody>
      </p:sp>
    </p:spTree>
    <p:extLst>
      <p:ext uri="{BB962C8B-B14F-4D97-AF65-F5344CB8AC3E}">
        <p14:creationId xmlns:p14="http://schemas.microsoft.com/office/powerpoint/2010/main" val="3280471163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490435" y="255926"/>
            <a:ext cx="10179255" cy="454024"/>
          </a:xfrm>
        </p:spPr>
        <p:txBody>
          <a:bodyPr rIns="41783" anchor="b"/>
          <a:lstStyle/>
          <a:p>
            <a:pPr eaLnBrk="1" hangingPunct="1"/>
            <a:r>
              <a:rPr lang="en-US" dirty="0" smtClean="0"/>
              <a:t>Table of Contents</a:t>
            </a: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7964" y="563045"/>
            <a:ext cx="10179255" cy="5089000"/>
          </a:xfrm>
        </p:spPr>
        <p:txBody>
          <a:bodyPr rIns="41783"/>
          <a:lstStyle/>
          <a:p>
            <a:pPr marL="219361" indent="-216749">
              <a:lnSpc>
                <a:spcPct val="100000"/>
              </a:lnSpc>
              <a:buNone/>
            </a:pPr>
            <a:endParaRPr lang="en-US" sz="2200" i="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84962" lvl="1" indent="-219361">
              <a:lnSpc>
                <a:spcPct val="100000"/>
              </a:lnSpc>
            </a:pPr>
            <a:r>
              <a:rPr lang="fr-FR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Introduction JMX &amp; </a:t>
            </a:r>
            <a:r>
              <a:rPr lang="fr-FR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VisualVM</a:t>
            </a:r>
            <a:endParaRPr lang="fr-FR" i="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84962" lvl="1" indent="-219361">
              <a:lnSpc>
                <a:spcPct val="100000"/>
              </a:lnSpc>
            </a:pPr>
            <a:r>
              <a:rPr lang="fr-FR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JMX </a:t>
            </a:r>
            <a:r>
              <a:rPr lang="fr-FR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remote</a:t>
            </a:r>
            <a:r>
              <a:rPr lang="fr-FR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configuration</a:t>
            </a:r>
          </a:p>
          <a:p>
            <a:pPr marL="584962" lvl="1" indent="-219361">
              <a:lnSpc>
                <a:spcPct val="100000"/>
              </a:lnSpc>
            </a:pPr>
            <a:r>
              <a:rPr lang="fr-FR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Connecting</a:t>
            </a:r>
            <a:r>
              <a:rPr lang="fr-FR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VisualVM</a:t>
            </a:r>
            <a:r>
              <a:rPr lang="fr-FR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to </a:t>
            </a:r>
            <a:r>
              <a:rPr lang="fr-FR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remote</a:t>
            </a:r>
            <a:r>
              <a:rPr lang="fr-FR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JVM</a:t>
            </a:r>
          </a:p>
          <a:p>
            <a:pPr marL="584962" lvl="1" indent="-219361">
              <a:lnSpc>
                <a:spcPct val="100000"/>
              </a:lnSpc>
            </a:pPr>
            <a:r>
              <a:rPr lang="fr-FR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Using</a:t>
            </a:r>
            <a:r>
              <a:rPr lang="fr-FR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VisualVM</a:t>
            </a:r>
            <a:endParaRPr lang="fr-FR" i="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84962" lvl="1" indent="-219361">
              <a:lnSpc>
                <a:spcPct val="100000"/>
              </a:lnSpc>
            </a:pPr>
            <a:r>
              <a:rPr lang="fr-FR" sz="2400" dirty="0" smtClean="0">
                <a:solidFill>
                  <a:srgbClr val="404040"/>
                </a:solidFill>
              </a:rPr>
              <a:t> </a:t>
            </a:r>
            <a:r>
              <a:rPr lang="fr-FR" sz="2400" i="0" dirty="0" err="1" smtClean="0">
                <a:solidFill>
                  <a:srgbClr val="404040"/>
                </a:solidFill>
              </a:rPr>
              <a:t>Exercises</a:t>
            </a:r>
            <a:r>
              <a:rPr lang="fr-FR" sz="2400" i="0" dirty="0" smtClean="0">
                <a:solidFill>
                  <a:srgbClr val="404040"/>
                </a:solidFill>
              </a:rPr>
              <a:t> </a:t>
            </a:r>
            <a:r>
              <a:rPr lang="fr-FR" sz="2400" i="0" dirty="0">
                <a:solidFill>
                  <a:srgbClr val="404040"/>
                </a:solidFill>
              </a:rPr>
              <a:t>: </a:t>
            </a:r>
            <a:r>
              <a:rPr lang="fr-FR" sz="2400" i="0" dirty="0" smtClean="0">
                <a:solidFill>
                  <a:srgbClr val="404040"/>
                </a:solidFill>
              </a:rPr>
              <a:t>JMX Monitoring </a:t>
            </a:r>
            <a:r>
              <a:rPr lang="fr-FR" sz="2400" i="0" dirty="0" err="1" smtClean="0">
                <a:solidFill>
                  <a:srgbClr val="404040"/>
                </a:solidFill>
              </a:rPr>
              <a:t>with</a:t>
            </a:r>
            <a:r>
              <a:rPr lang="fr-FR" sz="2400" i="0" dirty="0" smtClean="0">
                <a:solidFill>
                  <a:srgbClr val="404040"/>
                </a:solidFill>
              </a:rPr>
              <a:t> </a:t>
            </a:r>
            <a:r>
              <a:rPr lang="fr-FR" sz="2400" i="0" dirty="0" err="1" smtClean="0">
                <a:solidFill>
                  <a:srgbClr val="404040"/>
                </a:solidFill>
              </a:rPr>
              <a:t>JConsole</a:t>
            </a:r>
            <a:r>
              <a:rPr lang="fr-FR" sz="2400" i="0" dirty="0" smtClean="0">
                <a:solidFill>
                  <a:srgbClr val="404040"/>
                </a:solidFill>
              </a:rPr>
              <a:t> or </a:t>
            </a:r>
            <a:r>
              <a:rPr lang="fr-FR" sz="2400" i="0" dirty="0" err="1" smtClean="0">
                <a:solidFill>
                  <a:srgbClr val="404040"/>
                </a:solidFill>
              </a:rPr>
              <a:t>VisualVM</a:t>
            </a:r>
            <a:endParaRPr lang="fr-FR" i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380258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490435" y="255926"/>
            <a:ext cx="10179255" cy="454024"/>
          </a:xfrm>
        </p:spPr>
        <p:txBody>
          <a:bodyPr rIns="41783" anchor="b"/>
          <a:lstStyle/>
          <a:p>
            <a:pPr marL="584962" lvl="1" indent="-219361">
              <a:lnSpc>
                <a:spcPct val="100000"/>
              </a:lnSpc>
            </a:pPr>
            <a:r>
              <a:rPr lang="fr-FR" sz="3600" dirty="0" err="1"/>
              <a:t>Exercises</a:t>
            </a:r>
            <a:r>
              <a:rPr lang="fr-FR" sz="3600" dirty="0"/>
              <a:t> : </a:t>
            </a:r>
            <a:r>
              <a:rPr lang="fr-FR" sz="3600" dirty="0" smtClean="0"/>
              <a:t>1a </a:t>
            </a:r>
            <a:r>
              <a:rPr lang="fr-FR" sz="3600" dirty="0" err="1" smtClean="0"/>
              <a:t>Connection</a:t>
            </a:r>
            <a:r>
              <a:rPr lang="fr-FR" sz="3600" dirty="0" smtClean="0"/>
              <a:t> to JMX</a:t>
            </a:r>
            <a:endParaRPr lang="fr-FR" sz="3600" dirty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95486" y="1043533"/>
            <a:ext cx="10219725" cy="5089000"/>
          </a:xfrm>
        </p:spPr>
        <p:txBody>
          <a:bodyPr rIns="41783" anchor="t"/>
          <a:lstStyle/>
          <a:p>
            <a:pPr marL="265113" lvl="1" indent="-265113">
              <a:lnSpc>
                <a:spcPct val="100000"/>
              </a:lnSpc>
            </a:pPr>
            <a:r>
              <a:rPr lang="fr-CA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Download</a:t>
            </a:r>
            <a:r>
              <a:rPr lang="fr-CA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CA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VisualVM</a:t>
            </a:r>
            <a:r>
              <a:rPr lang="fr-CA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CA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from</a:t>
            </a:r>
            <a:r>
              <a:rPr lang="fr-CA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: </a:t>
            </a:r>
            <a:r>
              <a:rPr lang="fr-CA" b="0" i="0" dirty="0" smtClean="0">
                <a:solidFill>
                  <a:schemeClr val="tx1">
                    <a:lumMod val="75000"/>
                    <a:lumOff val="25000"/>
                  </a:schemeClr>
                </a:solidFill>
                <a:hlinkClick r:id="rId2"/>
              </a:rPr>
              <a:t>http://visualvm.java.net/download.html</a:t>
            </a:r>
            <a:endParaRPr lang="fr-CA" b="0" i="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65113" lvl="1" indent="-265113">
              <a:lnSpc>
                <a:spcPct val="100000"/>
              </a:lnSpc>
            </a:pPr>
            <a:r>
              <a:rPr lang="fr-CA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Setup </a:t>
            </a:r>
            <a:r>
              <a:rPr lang="fr-CA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eXo</a:t>
            </a:r>
            <a:r>
              <a:rPr lang="fr-CA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to </a:t>
            </a:r>
            <a:r>
              <a:rPr lang="fr-CA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accept</a:t>
            </a:r>
            <a:r>
              <a:rPr lang="fr-CA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CA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remote</a:t>
            </a:r>
            <a:r>
              <a:rPr lang="fr-CA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CA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conection</a:t>
            </a:r>
            <a:r>
              <a:rPr lang="fr-CA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on port 9999 </a:t>
            </a:r>
            <a:r>
              <a:rPr lang="fr-CA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without</a:t>
            </a:r>
            <a:r>
              <a:rPr lang="fr-CA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CA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authentitication</a:t>
            </a:r>
            <a:r>
              <a:rPr lang="fr-CA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(all the information are in </a:t>
            </a:r>
            <a:r>
              <a:rPr lang="fr-FR" i="0" dirty="0" smtClean="0"/>
              <a:t>JMX </a:t>
            </a:r>
            <a:r>
              <a:rPr lang="fr-FR" i="0" dirty="0" err="1" smtClean="0"/>
              <a:t>remote</a:t>
            </a:r>
            <a:r>
              <a:rPr lang="fr-FR" i="0" dirty="0" smtClean="0"/>
              <a:t> configuration (</a:t>
            </a:r>
            <a:r>
              <a:rPr lang="fr-FR" i="0" dirty="0" err="1" smtClean="0"/>
              <a:t>Tomcat</a:t>
            </a:r>
            <a:r>
              <a:rPr lang="fr-FR" i="0" dirty="0" smtClean="0"/>
              <a:t>) </a:t>
            </a:r>
            <a:r>
              <a:rPr lang="fr-FR" i="0" dirty="0" err="1" smtClean="0"/>
              <a:t>slides</a:t>
            </a:r>
            <a:r>
              <a:rPr lang="fr-FR" i="0" dirty="0" smtClean="0"/>
              <a:t>)</a:t>
            </a:r>
            <a:endParaRPr lang="fr-CA" i="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65113" lvl="1" indent="-265113">
              <a:lnSpc>
                <a:spcPct val="100000"/>
              </a:lnSpc>
            </a:pPr>
            <a:r>
              <a:rPr lang="fr-CA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Start </a:t>
            </a:r>
            <a:r>
              <a:rPr lang="fr-CA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VisualVM</a:t>
            </a:r>
            <a:endParaRPr lang="fr-CA" i="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65113" lvl="1" indent="-265113">
              <a:lnSpc>
                <a:spcPct val="100000"/>
              </a:lnSpc>
            </a:pPr>
            <a:r>
              <a:rPr lang="fr-CA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Add</a:t>
            </a:r>
            <a:r>
              <a:rPr lang="fr-CA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a JMX </a:t>
            </a:r>
            <a:r>
              <a:rPr lang="fr-CA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connection</a:t>
            </a:r>
            <a:r>
              <a:rPr lang="fr-CA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to </a:t>
            </a:r>
            <a:r>
              <a:rPr lang="fr-CA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remote</a:t>
            </a:r>
            <a:r>
              <a:rPr lang="fr-CA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CA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eXo</a:t>
            </a:r>
            <a:r>
              <a:rPr lang="fr-CA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CA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platform</a:t>
            </a:r>
            <a:r>
              <a:rPr lang="fr-CA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server (via </a:t>
            </a:r>
            <a:r>
              <a:rPr lang="fr-CA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File -&gt;</a:t>
            </a:r>
            <a:r>
              <a:rPr lang="fr-CA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add</a:t>
            </a:r>
            <a:r>
              <a:rPr lang="fr-CA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JMX </a:t>
            </a:r>
            <a:r>
              <a:rPr lang="fr-CA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connection</a:t>
            </a:r>
            <a:r>
              <a:rPr lang="fr-CA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 </a:t>
            </a:r>
          </a:p>
          <a:p>
            <a:pPr marL="265113" lvl="1" indent="-265113">
              <a:lnSpc>
                <a:spcPct val="100000"/>
              </a:lnSpc>
            </a:pPr>
            <a:r>
              <a:rPr lang="fr-CA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Add</a:t>
            </a:r>
            <a:r>
              <a:rPr lang="fr-CA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a </a:t>
            </a:r>
            <a:r>
              <a:rPr lang="fr-CA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name</a:t>
            </a:r>
            <a:r>
              <a:rPr lang="fr-CA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and </a:t>
            </a:r>
            <a:r>
              <a:rPr lang="fr-CA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specify</a:t>
            </a:r>
            <a:r>
              <a:rPr lang="fr-CA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the port 9999 </a:t>
            </a:r>
            <a:r>
              <a:rPr lang="fr-CA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used</a:t>
            </a:r>
            <a:r>
              <a:rPr lang="fr-CA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by the JMX</a:t>
            </a:r>
          </a:p>
          <a:p>
            <a:pPr marL="265113" lvl="1" indent="-265113">
              <a:lnSpc>
                <a:spcPct val="100000"/>
              </a:lnSpc>
            </a:pPr>
            <a:r>
              <a:rPr lang="fr-CA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You have </a:t>
            </a:r>
            <a:r>
              <a:rPr lang="fr-CA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now</a:t>
            </a:r>
            <a:r>
              <a:rPr lang="fr-CA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CA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remote</a:t>
            </a:r>
            <a:r>
              <a:rPr lang="fr-CA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JMX </a:t>
            </a:r>
            <a:r>
              <a:rPr lang="fr-CA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access</a:t>
            </a:r>
            <a:r>
              <a:rPr lang="fr-CA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0" lvl="1" indent="0">
              <a:lnSpc>
                <a:spcPct val="100000"/>
              </a:lnSpc>
              <a:buNone/>
            </a:pPr>
            <a:endParaRPr lang="fr-CA" i="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65113" lvl="1" indent="-265113">
              <a:lnSpc>
                <a:spcPct val="100000"/>
              </a:lnSpc>
            </a:pPr>
            <a:endParaRPr lang="fr-CA" i="0" dirty="0" smtClean="0"/>
          </a:p>
          <a:p>
            <a:pPr marL="265113" lvl="1" indent="-265113">
              <a:lnSpc>
                <a:spcPct val="100000"/>
              </a:lnSpc>
            </a:pPr>
            <a:endParaRPr lang="fr-CA" i="0" dirty="0" smtClean="0"/>
          </a:p>
        </p:txBody>
      </p:sp>
    </p:spTree>
    <p:extLst>
      <p:ext uri="{BB962C8B-B14F-4D97-AF65-F5344CB8AC3E}">
        <p14:creationId xmlns:p14="http://schemas.microsoft.com/office/powerpoint/2010/main" val="28285344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490435" y="255926"/>
            <a:ext cx="10562235" cy="454024"/>
          </a:xfrm>
        </p:spPr>
        <p:txBody>
          <a:bodyPr rIns="41783" anchor="b"/>
          <a:lstStyle/>
          <a:p>
            <a:pPr marL="584962" lvl="1" indent="-219361">
              <a:lnSpc>
                <a:spcPct val="100000"/>
              </a:lnSpc>
            </a:pPr>
            <a:r>
              <a:rPr lang="fr-FR" sz="3600" dirty="0" err="1"/>
              <a:t>Exercises</a:t>
            </a:r>
            <a:r>
              <a:rPr lang="fr-FR" sz="3600" dirty="0"/>
              <a:t> : </a:t>
            </a:r>
            <a:r>
              <a:rPr lang="fr-FR" sz="3600" dirty="0" smtClean="0"/>
              <a:t>1b </a:t>
            </a:r>
            <a:r>
              <a:rPr lang="fr-FR" sz="3600" dirty="0" err="1" smtClean="0"/>
              <a:t>Using</a:t>
            </a:r>
            <a:r>
              <a:rPr lang="fr-FR" sz="3600" dirty="0" smtClean="0"/>
              <a:t> </a:t>
            </a:r>
            <a:r>
              <a:rPr lang="fr-FR" sz="3600" dirty="0" err="1" smtClean="0"/>
              <a:t>VisualVM</a:t>
            </a:r>
            <a:endParaRPr lang="fr-FR" sz="3600" dirty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95486" y="1043533"/>
            <a:ext cx="10219725" cy="5688632"/>
          </a:xfrm>
        </p:spPr>
        <p:txBody>
          <a:bodyPr rIns="41783" anchor="t"/>
          <a:lstStyle/>
          <a:p>
            <a:pPr marL="265113" lvl="1" indent="-265113">
              <a:lnSpc>
                <a:spcPct val="100000"/>
              </a:lnSpc>
            </a:pPr>
            <a:r>
              <a:rPr lang="fr-CA" i="0" dirty="0" smtClean="0">
                <a:solidFill>
                  <a:srgbClr val="404040"/>
                </a:solidFill>
              </a:rPr>
              <a:t>Go to </a:t>
            </a:r>
            <a:r>
              <a:rPr lang="fr-CA" i="0" dirty="0" err="1" smtClean="0">
                <a:solidFill>
                  <a:srgbClr val="404040"/>
                </a:solidFill>
              </a:rPr>
              <a:t>overview</a:t>
            </a:r>
            <a:r>
              <a:rPr lang="fr-CA" i="0" dirty="0" smtClean="0">
                <a:solidFill>
                  <a:srgbClr val="404040"/>
                </a:solidFill>
              </a:rPr>
              <a:t> tab, </a:t>
            </a:r>
            <a:r>
              <a:rPr lang="fr-CA" i="0" dirty="0" err="1" smtClean="0">
                <a:solidFill>
                  <a:srgbClr val="404040"/>
                </a:solidFill>
              </a:rPr>
              <a:t>retrieve</a:t>
            </a:r>
            <a:r>
              <a:rPr lang="fr-CA" i="0" dirty="0" smtClean="0">
                <a:solidFill>
                  <a:srgbClr val="404040"/>
                </a:solidFill>
              </a:rPr>
              <a:t> the JVM argument and system </a:t>
            </a:r>
            <a:r>
              <a:rPr lang="fr-CA" i="0" dirty="0" err="1" smtClean="0">
                <a:solidFill>
                  <a:srgbClr val="404040"/>
                </a:solidFill>
              </a:rPr>
              <a:t>properties</a:t>
            </a:r>
            <a:endParaRPr lang="fr-CA" i="0" dirty="0" smtClean="0">
              <a:solidFill>
                <a:srgbClr val="404040"/>
              </a:solidFill>
            </a:endParaRPr>
          </a:p>
          <a:p>
            <a:pPr marL="265113" lvl="1" indent="-265113">
              <a:lnSpc>
                <a:spcPct val="100000"/>
              </a:lnSpc>
            </a:pPr>
            <a:r>
              <a:rPr lang="fr-FR" i="0" dirty="0" smtClean="0">
                <a:solidFill>
                  <a:srgbClr val="404040"/>
                </a:solidFill>
              </a:rPr>
              <a:t>In the monitor tab, </a:t>
            </a:r>
            <a:r>
              <a:rPr lang="fr-FR" i="0" dirty="0" err="1" smtClean="0">
                <a:solidFill>
                  <a:srgbClr val="404040"/>
                </a:solidFill>
              </a:rPr>
              <a:t>perform</a:t>
            </a:r>
            <a:r>
              <a:rPr lang="fr-FR" i="0" dirty="0" smtClean="0">
                <a:solidFill>
                  <a:srgbClr val="404040"/>
                </a:solidFill>
              </a:rPr>
              <a:t> a </a:t>
            </a:r>
            <a:r>
              <a:rPr lang="fr-FR" i="0" dirty="0" err="1" smtClean="0">
                <a:solidFill>
                  <a:srgbClr val="404040"/>
                </a:solidFill>
              </a:rPr>
              <a:t>Heap</a:t>
            </a:r>
            <a:r>
              <a:rPr lang="fr-FR" i="0" dirty="0" smtClean="0">
                <a:solidFill>
                  <a:srgbClr val="404040"/>
                </a:solidFill>
              </a:rPr>
              <a:t> Dump &amp; </a:t>
            </a:r>
            <a:r>
              <a:rPr lang="fr-FR" i="0" dirty="0" err="1" smtClean="0">
                <a:solidFill>
                  <a:srgbClr val="404040"/>
                </a:solidFill>
              </a:rPr>
              <a:t>save</a:t>
            </a:r>
            <a:r>
              <a:rPr lang="fr-FR" i="0" dirty="0" smtClean="0">
                <a:solidFill>
                  <a:srgbClr val="404040"/>
                </a:solidFill>
              </a:rPr>
              <a:t> </a:t>
            </a:r>
            <a:r>
              <a:rPr lang="fr-FR" i="0" dirty="0" err="1" smtClean="0">
                <a:solidFill>
                  <a:srgbClr val="404040"/>
                </a:solidFill>
              </a:rPr>
              <a:t>it</a:t>
            </a:r>
            <a:r>
              <a:rPr lang="fr-FR" i="0" dirty="0" smtClean="0">
                <a:solidFill>
                  <a:srgbClr val="404040"/>
                </a:solidFill>
              </a:rPr>
              <a:t> to </a:t>
            </a:r>
            <a:r>
              <a:rPr lang="fr-FR" i="0" dirty="0" err="1" smtClean="0">
                <a:solidFill>
                  <a:srgbClr val="404040"/>
                </a:solidFill>
              </a:rPr>
              <a:t>your</a:t>
            </a:r>
            <a:r>
              <a:rPr lang="fr-FR" i="0" dirty="0" smtClean="0">
                <a:solidFill>
                  <a:srgbClr val="404040"/>
                </a:solidFill>
              </a:rPr>
              <a:t> machine.</a:t>
            </a:r>
          </a:p>
          <a:p>
            <a:pPr marL="265113" lvl="1" indent="-265113">
              <a:lnSpc>
                <a:spcPct val="100000"/>
              </a:lnSpc>
            </a:pPr>
            <a:r>
              <a:rPr lang="fr-FR" i="0" dirty="0" smtClean="0">
                <a:solidFill>
                  <a:srgbClr val="404040"/>
                </a:solidFill>
              </a:rPr>
              <a:t>Open </a:t>
            </a:r>
            <a:r>
              <a:rPr lang="fr-FR" i="0" dirty="0" err="1" smtClean="0">
                <a:solidFill>
                  <a:srgbClr val="404040"/>
                </a:solidFill>
              </a:rPr>
              <a:t>this</a:t>
            </a:r>
            <a:r>
              <a:rPr lang="fr-FR" i="0" dirty="0" smtClean="0">
                <a:solidFill>
                  <a:srgbClr val="404040"/>
                </a:solidFill>
              </a:rPr>
              <a:t> </a:t>
            </a:r>
            <a:r>
              <a:rPr lang="fr-FR" i="0" dirty="0" err="1" smtClean="0">
                <a:solidFill>
                  <a:srgbClr val="404040"/>
                </a:solidFill>
              </a:rPr>
              <a:t>Heap</a:t>
            </a:r>
            <a:r>
              <a:rPr lang="fr-FR" i="0" dirty="0" smtClean="0">
                <a:solidFill>
                  <a:srgbClr val="404040"/>
                </a:solidFill>
              </a:rPr>
              <a:t> Dump </a:t>
            </a:r>
            <a:r>
              <a:rPr lang="fr-FR" i="0" dirty="0" err="1" smtClean="0">
                <a:solidFill>
                  <a:srgbClr val="404040"/>
                </a:solidFill>
              </a:rPr>
              <a:t>with</a:t>
            </a:r>
            <a:r>
              <a:rPr lang="fr-FR" i="0" dirty="0" smtClean="0">
                <a:solidFill>
                  <a:srgbClr val="404040"/>
                </a:solidFill>
              </a:rPr>
              <a:t> </a:t>
            </a:r>
            <a:r>
              <a:rPr lang="fr-FR" i="0" dirty="0" err="1" smtClean="0">
                <a:solidFill>
                  <a:srgbClr val="404040"/>
                </a:solidFill>
              </a:rPr>
              <a:t>VisualVM</a:t>
            </a:r>
            <a:r>
              <a:rPr lang="fr-FR" i="0" dirty="0" smtClean="0">
                <a:solidFill>
                  <a:srgbClr val="404040"/>
                </a:solidFill>
              </a:rPr>
              <a:t>, </a:t>
            </a:r>
            <a:r>
              <a:rPr lang="fr-FR" i="0" dirty="0" err="1" smtClean="0">
                <a:solidFill>
                  <a:srgbClr val="404040"/>
                </a:solidFill>
              </a:rPr>
              <a:t>you</a:t>
            </a:r>
            <a:r>
              <a:rPr lang="fr-FR" i="0" dirty="0" smtClean="0">
                <a:solidFill>
                  <a:srgbClr val="404040"/>
                </a:solidFill>
              </a:rPr>
              <a:t> </a:t>
            </a:r>
            <a:r>
              <a:rPr lang="fr-FR" i="0" dirty="0" err="1" smtClean="0">
                <a:solidFill>
                  <a:srgbClr val="404040"/>
                </a:solidFill>
              </a:rPr>
              <a:t>can</a:t>
            </a:r>
            <a:r>
              <a:rPr lang="fr-FR" i="0" dirty="0" smtClean="0">
                <a:solidFill>
                  <a:srgbClr val="404040"/>
                </a:solidFill>
              </a:rPr>
              <a:t> </a:t>
            </a:r>
            <a:r>
              <a:rPr lang="fr-FR" i="0" dirty="0" err="1" smtClean="0">
                <a:solidFill>
                  <a:srgbClr val="404040"/>
                </a:solidFill>
              </a:rPr>
              <a:t>find</a:t>
            </a:r>
            <a:r>
              <a:rPr lang="fr-FR" i="0" dirty="0" smtClean="0">
                <a:solidFill>
                  <a:srgbClr val="404040"/>
                </a:solidFill>
              </a:rPr>
              <a:t> information about classes, instances </a:t>
            </a:r>
            <a:r>
              <a:rPr lang="fr-FR" i="0" dirty="0" err="1" smtClean="0">
                <a:solidFill>
                  <a:srgbClr val="404040"/>
                </a:solidFill>
              </a:rPr>
              <a:t>etc</a:t>
            </a:r>
            <a:r>
              <a:rPr lang="fr-FR" i="0" dirty="0" smtClean="0">
                <a:solidFill>
                  <a:srgbClr val="404040"/>
                </a:solidFill>
              </a:rPr>
              <a:t> ....</a:t>
            </a:r>
          </a:p>
          <a:p>
            <a:pPr marL="265113" lvl="1" indent="-265113">
              <a:lnSpc>
                <a:spcPct val="100000"/>
              </a:lnSpc>
            </a:pPr>
            <a:r>
              <a:rPr lang="fr-FR" i="0" dirty="0" smtClean="0">
                <a:solidFill>
                  <a:srgbClr val="404040"/>
                </a:solidFill>
              </a:rPr>
              <a:t>In the sampler tab, </a:t>
            </a:r>
            <a:r>
              <a:rPr lang="fr-FR" i="0" dirty="0" err="1" smtClean="0">
                <a:solidFill>
                  <a:srgbClr val="404040"/>
                </a:solidFill>
              </a:rPr>
              <a:t>perform</a:t>
            </a:r>
            <a:r>
              <a:rPr lang="fr-FR" i="0" dirty="0" smtClean="0">
                <a:solidFill>
                  <a:srgbClr val="404040"/>
                </a:solidFill>
              </a:rPr>
              <a:t> a </a:t>
            </a:r>
            <a:r>
              <a:rPr lang="fr-FR" i="0" dirty="0" err="1" smtClean="0">
                <a:solidFill>
                  <a:srgbClr val="404040"/>
                </a:solidFill>
              </a:rPr>
              <a:t>cpu</a:t>
            </a:r>
            <a:r>
              <a:rPr lang="fr-FR" i="0" dirty="0" smtClean="0">
                <a:solidFill>
                  <a:srgbClr val="404040"/>
                </a:solidFill>
              </a:rPr>
              <a:t> &amp; </a:t>
            </a:r>
            <a:r>
              <a:rPr lang="fr-FR" i="0" dirty="0" err="1" smtClean="0">
                <a:solidFill>
                  <a:srgbClr val="404040"/>
                </a:solidFill>
              </a:rPr>
              <a:t>memory</a:t>
            </a:r>
            <a:r>
              <a:rPr lang="fr-FR" i="0" dirty="0" smtClean="0">
                <a:solidFill>
                  <a:srgbClr val="404040"/>
                </a:solidFill>
              </a:rPr>
              <a:t> </a:t>
            </a:r>
            <a:r>
              <a:rPr lang="fr-FR" i="0" dirty="0" err="1" smtClean="0">
                <a:solidFill>
                  <a:srgbClr val="404040"/>
                </a:solidFill>
              </a:rPr>
              <a:t>sampling</a:t>
            </a:r>
            <a:endParaRPr lang="fr-FR" i="0" dirty="0" smtClean="0">
              <a:solidFill>
                <a:srgbClr val="404040"/>
              </a:solidFill>
            </a:endParaRPr>
          </a:p>
          <a:p>
            <a:pPr marL="265113" lvl="1" indent="-265113">
              <a:lnSpc>
                <a:spcPct val="100000"/>
              </a:lnSpc>
            </a:pPr>
            <a:r>
              <a:rPr lang="fr-FR" i="0" dirty="0" err="1" smtClean="0">
                <a:solidFill>
                  <a:srgbClr val="404040"/>
                </a:solidFill>
              </a:rPr>
              <a:t>With</a:t>
            </a:r>
            <a:r>
              <a:rPr lang="fr-FR" i="0" dirty="0" smtClean="0">
                <a:solidFill>
                  <a:srgbClr val="404040"/>
                </a:solidFill>
              </a:rPr>
              <a:t> the sampler profiler, </a:t>
            </a:r>
            <a:r>
              <a:rPr lang="fr-FR" i="0" dirty="0" err="1" smtClean="0">
                <a:solidFill>
                  <a:srgbClr val="404040"/>
                </a:solidFill>
              </a:rPr>
              <a:t>you</a:t>
            </a:r>
            <a:r>
              <a:rPr lang="fr-FR" i="0" dirty="0" smtClean="0">
                <a:solidFill>
                  <a:srgbClr val="404040"/>
                </a:solidFill>
              </a:rPr>
              <a:t> </a:t>
            </a:r>
            <a:r>
              <a:rPr lang="fr-FR" i="0" dirty="0" err="1" smtClean="0">
                <a:solidFill>
                  <a:srgbClr val="404040"/>
                </a:solidFill>
              </a:rPr>
              <a:t>can</a:t>
            </a:r>
            <a:r>
              <a:rPr lang="fr-FR" i="0" dirty="0" smtClean="0">
                <a:solidFill>
                  <a:srgbClr val="404040"/>
                </a:solidFill>
              </a:rPr>
              <a:t> </a:t>
            </a:r>
            <a:r>
              <a:rPr lang="fr-FR" i="0" dirty="0" err="1" smtClean="0">
                <a:solidFill>
                  <a:srgbClr val="404040"/>
                </a:solidFill>
              </a:rPr>
              <a:t>easily</a:t>
            </a:r>
            <a:r>
              <a:rPr lang="fr-FR" i="0" dirty="0" smtClean="0">
                <a:solidFill>
                  <a:srgbClr val="404040"/>
                </a:solidFill>
              </a:rPr>
              <a:t> </a:t>
            </a:r>
            <a:r>
              <a:rPr lang="fr-FR" i="0" dirty="0" err="1" smtClean="0">
                <a:solidFill>
                  <a:srgbClr val="404040"/>
                </a:solidFill>
              </a:rPr>
              <a:t>identifiy</a:t>
            </a:r>
            <a:r>
              <a:rPr lang="fr-FR" i="0" dirty="0" smtClean="0">
                <a:solidFill>
                  <a:srgbClr val="404040"/>
                </a:solidFill>
              </a:rPr>
              <a:t> the top </a:t>
            </a:r>
            <a:r>
              <a:rPr lang="fr-FR" i="0" dirty="0" err="1" smtClean="0">
                <a:solidFill>
                  <a:srgbClr val="404040"/>
                </a:solidFill>
              </a:rPr>
              <a:t>cpu</a:t>
            </a:r>
            <a:r>
              <a:rPr lang="fr-FR" i="0" dirty="0" smtClean="0">
                <a:solidFill>
                  <a:srgbClr val="404040"/>
                </a:solidFill>
              </a:rPr>
              <a:t> &amp; </a:t>
            </a:r>
            <a:r>
              <a:rPr lang="fr-FR" i="0" dirty="0" err="1" smtClean="0">
                <a:solidFill>
                  <a:srgbClr val="404040"/>
                </a:solidFill>
              </a:rPr>
              <a:t>memory</a:t>
            </a:r>
            <a:r>
              <a:rPr lang="fr-FR" i="0" dirty="0" smtClean="0">
                <a:solidFill>
                  <a:srgbClr val="404040"/>
                </a:solidFill>
              </a:rPr>
              <a:t> consumer. </a:t>
            </a:r>
          </a:p>
          <a:p>
            <a:pPr marL="265113" lvl="1" indent="-265113">
              <a:lnSpc>
                <a:spcPct val="100000"/>
              </a:lnSpc>
            </a:pPr>
            <a:r>
              <a:rPr lang="fr-FR" i="0" dirty="0" err="1" smtClean="0">
                <a:solidFill>
                  <a:srgbClr val="404040"/>
                </a:solidFill>
              </a:rPr>
              <a:t>With</a:t>
            </a:r>
            <a:r>
              <a:rPr lang="fr-FR" i="0" dirty="0" smtClean="0">
                <a:solidFill>
                  <a:srgbClr val="404040"/>
                </a:solidFill>
              </a:rPr>
              <a:t> the </a:t>
            </a:r>
            <a:r>
              <a:rPr lang="fr-FR" i="0" dirty="0" err="1" smtClean="0">
                <a:solidFill>
                  <a:srgbClr val="404040"/>
                </a:solidFill>
              </a:rPr>
              <a:t>MBeans</a:t>
            </a:r>
            <a:r>
              <a:rPr lang="fr-FR" i="0" dirty="0" smtClean="0">
                <a:solidFill>
                  <a:srgbClr val="404040"/>
                </a:solidFill>
              </a:rPr>
              <a:t> tab, explore the </a:t>
            </a:r>
            <a:r>
              <a:rPr lang="fr-FR" i="0" dirty="0" err="1" smtClean="0">
                <a:solidFill>
                  <a:srgbClr val="404040"/>
                </a:solidFill>
              </a:rPr>
              <a:t>MBeans</a:t>
            </a:r>
            <a:r>
              <a:rPr lang="fr-FR" i="0" dirty="0" smtClean="0">
                <a:solidFill>
                  <a:srgbClr val="404040"/>
                </a:solidFill>
              </a:rPr>
              <a:t> </a:t>
            </a:r>
            <a:r>
              <a:rPr lang="fr-FR" i="0" dirty="0" err="1" smtClean="0">
                <a:solidFill>
                  <a:srgbClr val="404040"/>
                </a:solidFill>
              </a:rPr>
              <a:t>exposed</a:t>
            </a:r>
            <a:r>
              <a:rPr lang="fr-FR" i="0" dirty="0" smtClean="0">
                <a:solidFill>
                  <a:srgbClr val="404040"/>
                </a:solidFill>
              </a:rPr>
              <a:t> by </a:t>
            </a:r>
            <a:r>
              <a:rPr lang="fr-FR" i="0" dirty="0" err="1" smtClean="0">
                <a:solidFill>
                  <a:srgbClr val="404040"/>
                </a:solidFill>
              </a:rPr>
              <a:t>eXo</a:t>
            </a:r>
            <a:r>
              <a:rPr lang="fr-FR" i="0" dirty="0" smtClean="0">
                <a:solidFill>
                  <a:srgbClr val="404040"/>
                </a:solidFill>
              </a:rPr>
              <a:t> :</a:t>
            </a:r>
          </a:p>
          <a:p>
            <a:pPr lvl="1">
              <a:lnSpc>
                <a:spcPct val="100000"/>
              </a:lnSpc>
              <a:buFontTx/>
              <a:buChar char="-"/>
            </a:pPr>
            <a:r>
              <a:rPr lang="fr-FR" i="0" dirty="0" err="1" smtClean="0">
                <a:solidFill>
                  <a:srgbClr val="404040"/>
                </a:solidFill>
              </a:rPr>
              <a:t>Retrieve</a:t>
            </a:r>
            <a:r>
              <a:rPr lang="fr-FR" i="0" dirty="0" smtClean="0">
                <a:solidFill>
                  <a:srgbClr val="404040"/>
                </a:solidFill>
              </a:rPr>
              <a:t> the portal configuration (</a:t>
            </a:r>
            <a:r>
              <a:rPr lang="fr-FR" sz="1800" b="0" i="0" dirty="0" smtClean="0">
                <a:solidFill>
                  <a:srgbClr val="404040"/>
                </a:solidFill>
              </a:rPr>
              <a:t>in exo-&gt;portal-&gt;portal-&gt;</a:t>
            </a:r>
            <a:r>
              <a:rPr lang="fr-FR" sz="1800" b="0" i="0" dirty="0" err="1" smtClean="0">
                <a:solidFill>
                  <a:srgbClr val="404040"/>
                </a:solidFill>
              </a:rPr>
              <a:t>portal.getConfigrationXML</a:t>
            </a:r>
            <a:r>
              <a:rPr lang="fr-FR" sz="1800" b="0" i="0" dirty="0" smtClean="0">
                <a:solidFill>
                  <a:srgbClr val="404040"/>
                </a:solidFill>
              </a:rPr>
              <a:t>()</a:t>
            </a:r>
            <a:r>
              <a:rPr lang="fr-FR" i="0" dirty="0" smtClean="0">
                <a:solidFill>
                  <a:srgbClr val="404040"/>
                </a:solidFill>
              </a:rPr>
              <a:t>)</a:t>
            </a:r>
          </a:p>
          <a:p>
            <a:pPr lvl="1">
              <a:lnSpc>
                <a:spcPct val="100000"/>
              </a:lnSpc>
              <a:buFontTx/>
              <a:buChar char="-"/>
            </a:pPr>
            <a:r>
              <a:rPr lang="fr-FR" i="0" dirty="0" smtClean="0">
                <a:solidFill>
                  <a:srgbClr val="404040"/>
                </a:solidFill>
              </a:rPr>
              <a:t>In the forum </a:t>
            </a:r>
            <a:r>
              <a:rPr lang="fr-FR" i="0" dirty="0" err="1" smtClean="0">
                <a:solidFill>
                  <a:srgbClr val="404040"/>
                </a:solidFill>
              </a:rPr>
              <a:t>MBeans</a:t>
            </a:r>
            <a:r>
              <a:rPr lang="fr-FR" i="0" dirty="0" smtClean="0">
                <a:solidFill>
                  <a:srgbClr val="404040"/>
                </a:solidFill>
              </a:rPr>
              <a:t>, check if </a:t>
            </a:r>
            <a:r>
              <a:rPr lang="fr-FR" i="0" dirty="0" err="1" smtClean="0">
                <a:solidFill>
                  <a:srgbClr val="404040"/>
                </a:solidFill>
              </a:rPr>
              <a:t>john</a:t>
            </a:r>
            <a:r>
              <a:rPr lang="fr-FR" i="0" dirty="0" smtClean="0">
                <a:solidFill>
                  <a:srgbClr val="404040"/>
                </a:solidFill>
              </a:rPr>
              <a:t> &amp; </a:t>
            </a:r>
            <a:r>
              <a:rPr lang="fr-FR" i="0" dirty="0" err="1" smtClean="0">
                <a:solidFill>
                  <a:srgbClr val="404040"/>
                </a:solidFill>
              </a:rPr>
              <a:t>root</a:t>
            </a:r>
            <a:r>
              <a:rPr lang="fr-FR" i="0" dirty="0" smtClean="0">
                <a:solidFill>
                  <a:srgbClr val="404040"/>
                </a:solidFill>
              </a:rPr>
              <a:t> has </a:t>
            </a:r>
            <a:r>
              <a:rPr lang="fr-FR" i="0" dirty="0" err="1" smtClean="0">
                <a:solidFill>
                  <a:srgbClr val="404040"/>
                </a:solidFill>
              </a:rPr>
              <a:t>admin</a:t>
            </a:r>
            <a:r>
              <a:rPr lang="fr-FR" i="0" dirty="0" smtClean="0">
                <a:solidFill>
                  <a:srgbClr val="404040"/>
                </a:solidFill>
              </a:rPr>
              <a:t> </a:t>
            </a:r>
            <a:r>
              <a:rPr lang="fr-FR" i="0" dirty="0" err="1" smtClean="0">
                <a:solidFill>
                  <a:srgbClr val="404040"/>
                </a:solidFill>
              </a:rPr>
              <a:t>role</a:t>
            </a:r>
            <a:r>
              <a:rPr lang="fr-FR" i="0" dirty="0">
                <a:solidFill>
                  <a:srgbClr val="404040"/>
                </a:solidFill>
              </a:rPr>
              <a:t>:</a:t>
            </a:r>
            <a:endParaRPr lang="fr-FR" i="0" dirty="0" smtClean="0">
              <a:solidFill>
                <a:srgbClr val="404040"/>
              </a:solidFill>
            </a:endParaRPr>
          </a:p>
          <a:p>
            <a:pPr marL="0" lvl="1" indent="0">
              <a:lnSpc>
                <a:spcPct val="100000"/>
              </a:lnSpc>
              <a:buNone/>
            </a:pPr>
            <a:r>
              <a:rPr lang="fr-FR" sz="2400" b="0" i="0" dirty="0" smtClean="0">
                <a:solidFill>
                  <a:srgbClr val="404040"/>
                </a:solidFill>
              </a:rPr>
              <a:t>		</a:t>
            </a:r>
            <a:r>
              <a:rPr lang="fr-FR" sz="1800" b="0" i="0" dirty="0" smtClean="0">
                <a:solidFill>
                  <a:srgbClr val="404040"/>
                </a:solidFill>
              </a:rPr>
              <a:t>(</a:t>
            </a:r>
            <a:r>
              <a:rPr lang="fr-FR" sz="1800" b="0" i="0" dirty="0">
                <a:solidFill>
                  <a:srgbClr val="404040"/>
                </a:solidFill>
              </a:rPr>
              <a:t>in exo-&gt;portal-&gt;forum-&gt;</a:t>
            </a:r>
            <a:r>
              <a:rPr lang="fr-FR" sz="1800" b="0" i="0" dirty="0" err="1">
                <a:solidFill>
                  <a:srgbClr val="404040"/>
                </a:solidFill>
              </a:rPr>
              <a:t>hasAdminForumRole</a:t>
            </a:r>
            <a:r>
              <a:rPr lang="fr-FR" sz="1800" b="0" i="0" dirty="0">
                <a:solidFill>
                  <a:srgbClr val="404040"/>
                </a:solidFill>
              </a:rPr>
              <a:t>(«</a:t>
            </a:r>
            <a:r>
              <a:rPr lang="fr-FR" sz="1800" b="0" i="0">
                <a:solidFill>
                  <a:srgbClr val="404040"/>
                </a:solidFill>
              </a:rPr>
              <a:t> </a:t>
            </a:r>
            <a:r>
              <a:rPr lang="fr-FR" sz="1800" b="0" i="0" smtClean="0">
                <a:solidFill>
                  <a:srgbClr val="404040"/>
                </a:solidFill>
              </a:rPr>
              <a:t>john</a:t>
            </a:r>
            <a:r>
              <a:rPr lang="fr-FR" sz="1800" b="0" i="0" dirty="0" smtClean="0">
                <a:solidFill>
                  <a:srgbClr val="404040"/>
                </a:solidFill>
              </a:rPr>
              <a:t> </a:t>
            </a:r>
            <a:r>
              <a:rPr lang="fr-FR" sz="1800" b="0" i="0" dirty="0">
                <a:solidFill>
                  <a:srgbClr val="404040"/>
                </a:solidFill>
              </a:rPr>
              <a:t>»</a:t>
            </a:r>
            <a:r>
              <a:rPr lang="fr-FR" sz="1800" b="0" i="0" dirty="0" smtClean="0">
                <a:solidFill>
                  <a:srgbClr val="404040"/>
                </a:solidFill>
              </a:rPr>
              <a:t>)</a:t>
            </a:r>
            <a:endParaRPr lang="fr-FR" sz="1800" i="0" dirty="0" smtClean="0">
              <a:solidFill>
                <a:srgbClr val="404040"/>
              </a:solidFill>
            </a:endParaRPr>
          </a:p>
          <a:p>
            <a:pPr lvl="1">
              <a:lnSpc>
                <a:spcPct val="100000"/>
              </a:lnSpc>
              <a:buFontTx/>
              <a:buChar char="-"/>
            </a:pPr>
            <a:r>
              <a:rPr lang="fr-FR" i="0" dirty="0" err="1" smtClean="0">
                <a:solidFill>
                  <a:srgbClr val="404040"/>
                </a:solidFill>
              </a:rPr>
              <a:t>Clear</a:t>
            </a:r>
            <a:r>
              <a:rPr lang="fr-FR" i="0" dirty="0" smtClean="0">
                <a:solidFill>
                  <a:srgbClr val="404040"/>
                </a:solidFill>
              </a:rPr>
              <a:t> the </a:t>
            </a:r>
            <a:r>
              <a:rPr lang="fr-FR" i="0" dirty="0" err="1" smtClean="0">
                <a:solidFill>
                  <a:srgbClr val="404040"/>
                </a:solidFill>
              </a:rPr>
              <a:t>eXo</a:t>
            </a:r>
            <a:r>
              <a:rPr lang="fr-FR" i="0" dirty="0" smtClean="0">
                <a:solidFill>
                  <a:srgbClr val="404040"/>
                </a:solidFill>
              </a:rPr>
              <a:t> </a:t>
            </a:r>
            <a:r>
              <a:rPr lang="fr-FR" i="0" dirty="0" err="1" smtClean="0">
                <a:solidFill>
                  <a:srgbClr val="404040"/>
                </a:solidFill>
              </a:rPr>
              <a:t>template</a:t>
            </a:r>
            <a:r>
              <a:rPr lang="fr-FR" i="0" dirty="0" smtClean="0">
                <a:solidFill>
                  <a:srgbClr val="404040"/>
                </a:solidFill>
              </a:rPr>
              <a:t> cache (</a:t>
            </a:r>
            <a:r>
              <a:rPr lang="fr-FR" sz="1800" b="0" i="0" dirty="0">
                <a:solidFill>
                  <a:srgbClr val="404040"/>
                </a:solidFill>
              </a:rPr>
              <a:t>in exo-&gt;portal-</a:t>
            </a:r>
            <a:r>
              <a:rPr lang="fr-FR" sz="1800" b="0" i="0" dirty="0" smtClean="0">
                <a:solidFill>
                  <a:srgbClr val="404040"/>
                </a:solidFill>
              </a:rPr>
              <a:t>&gt;cache-&gt;</a:t>
            </a:r>
            <a:r>
              <a:rPr lang="fr-FR" sz="1800" b="0" i="0" dirty="0" err="1" smtClean="0">
                <a:solidFill>
                  <a:srgbClr val="404040"/>
                </a:solidFill>
              </a:rPr>
              <a:t>TemplateService.clearCache</a:t>
            </a:r>
            <a:r>
              <a:rPr lang="fr-FR" sz="1800" b="0" i="0" dirty="0" smtClean="0">
                <a:solidFill>
                  <a:srgbClr val="404040"/>
                </a:solidFill>
              </a:rPr>
              <a:t>()</a:t>
            </a:r>
            <a:r>
              <a:rPr lang="fr-FR" sz="2400" b="0" i="0" dirty="0" smtClean="0">
                <a:solidFill>
                  <a:srgbClr val="404040"/>
                </a:solidFill>
              </a:rPr>
              <a:t>)</a:t>
            </a:r>
            <a:endParaRPr lang="fr-FR" i="0" dirty="0" smtClean="0">
              <a:solidFill>
                <a:srgbClr val="404040"/>
              </a:solidFill>
            </a:endParaRPr>
          </a:p>
          <a:p>
            <a:pPr lvl="1">
              <a:lnSpc>
                <a:spcPct val="100000"/>
              </a:lnSpc>
              <a:buFontTx/>
              <a:buChar char="-"/>
            </a:pPr>
            <a:endParaRPr lang="fr-FR" i="0" dirty="0" smtClean="0">
              <a:solidFill>
                <a:srgbClr val="404040"/>
              </a:solidFill>
            </a:endParaRPr>
          </a:p>
          <a:p>
            <a:pPr marL="0" lvl="1" indent="0">
              <a:lnSpc>
                <a:spcPct val="100000"/>
              </a:lnSpc>
              <a:buNone/>
            </a:pPr>
            <a:endParaRPr lang="fr-FR" i="0" dirty="0">
              <a:solidFill>
                <a:srgbClr val="404040"/>
              </a:solidFill>
            </a:endParaRPr>
          </a:p>
          <a:p>
            <a:pPr marL="265113" lvl="1" indent="-265113">
              <a:lnSpc>
                <a:spcPct val="100000"/>
              </a:lnSpc>
            </a:pPr>
            <a:endParaRPr lang="fr-FR" i="0" dirty="0" smtClean="0">
              <a:solidFill>
                <a:srgbClr val="404040"/>
              </a:solidFill>
            </a:endParaRPr>
          </a:p>
          <a:p>
            <a:pPr marL="265113" lvl="1" indent="-265113">
              <a:lnSpc>
                <a:spcPct val="100000"/>
              </a:lnSpc>
            </a:pPr>
            <a:endParaRPr lang="fr-FR" i="0" dirty="0" smtClean="0">
              <a:solidFill>
                <a:srgbClr val="404040"/>
              </a:solidFill>
            </a:endParaRPr>
          </a:p>
          <a:p>
            <a:pPr marL="265113" lvl="1" indent="-265113">
              <a:lnSpc>
                <a:spcPct val="100000"/>
              </a:lnSpc>
            </a:pPr>
            <a:endParaRPr lang="fr-CA" i="0" dirty="0" smtClean="0">
              <a:solidFill>
                <a:srgbClr val="404040"/>
              </a:solidFill>
            </a:endParaRPr>
          </a:p>
          <a:p>
            <a:pPr marL="265113" lvl="1" indent="-265113">
              <a:lnSpc>
                <a:spcPct val="100000"/>
              </a:lnSpc>
            </a:pPr>
            <a:endParaRPr lang="fr-CA" i="0" dirty="0" smtClean="0"/>
          </a:p>
          <a:p>
            <a:pPr marL="265113" lvl="1" indent="-265113">
              <a:lnSpc>
                <a:spcPct val="100000"/>
              </a:lnSpc>
            </a:pPr>
            <a:endParaRPr lang="fr-CA" i="0" dirty="0" smtClean="0"/>
          </a:p>
        </p:txBody>
      </p:sp>
    </p:spTree>
    <p:extLst>
      <p:ext uri="{BB962C8B-B14F-4D97-AF65-F5344CB8AC3E}">
        <p14:creationId xmlns:p14="http://schemas.microsoft.com/office/powerpoint/2010/main" val="246013682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490435" y="255926"/>
            <a:ext cx="10562235" cy="454024"/>
          </a:xfrm>
        </p:spPr>
        <p:txBody>
          <a:bodyPr rIns="41783" anchor="b"/>
          <a:lstStyle/>
          <a:p>
            <a:pPr marL="584962" lvl="1" indent="-219361">
              <a:lnSpc>
                <a:spcPct val="100000"/>
              </a:lnSpc>
            </a:pPr>
            <a:r>
              <a:rPr lang="fr-FR" sz="3600" dirty="0" err="1"/>
              <a:t>Exercises</a:t>
            </a:r>
            <a:r>
              <a:rPr lang="fr-FR" sz="3600" dirty="0"/>
              <a:t> : </a:t>
            </a:r>
            <a:r>
              <a:rPr lang="fr-FR" sz="3200" dirty="0" smtClean="0"/>
              <a:t>2</a:t>
            </a:r>
            <a:r>
              <a:rPr lang="fr-FR" sz="3200" dirty="0" smtClean="0"/>
              <a:t> </a:t>
            </a:r>
            <a:r>
              <a:rPr lang="fr-FR" sz="3200" dirty="0" err="1" smtClean="0"/>
              <a:t>Connection</a:t>
            </a:r>
            <a:r>
              <a:rPr lang="fr-FR" sz="3200" dirty="0" smtClean="0"/>
              <a:t> to JMX </a:t>
            </a:r>
            <a:r>
              <a:rPr lang="fr-FR" sz="3200" dirty="0" err="1" smtClean="0"/>
              <a:t>with</a:t>
            </a:r>
            <a:r>
              <a:rPr lang="fr-FR" sz="3200" dirty="0" smtClean="0"/>
              <a:t> </a:t>
            </a:r>
            <a:r>
              <a:rPr lang="fr-FR" sz="3200" dirty="0" err="1" smtClean="0"/>
              <a:t>authentitication</a:t>
            </a:r>
            <a:endParaRPr lang="fr-FR" sz="3000" dirty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95486" y="1043533"/>
            <a:ext cx="10219725" cy="5089000"/>
          </a:xfrm>
        </p:spPr>
        <p:txBody>
          <a:bodyPr rIns="41783" anchor="t"/>
          <a:lstStyle/>
          <a:p>
            <a:pPr marL="265113" lvl="1" indent="-265113">
              <a:lnSpc>
                <a:spcPct val="100000"/>
              </a:lnSpc>
            </a:pPr>
            <a:r>
              <a:rPr lang="fr-CA" i="0" dirty="0" smtClean="0">
                <a:solidFill>
                  <a:srgbClr val="404040"/>
                </a:solidFill>
              </a:rPr>
              <a:t>Setup </a:t>
            </a:r>
            <a:r>
              <a:rPr lang="fr-CA" i="0" dirty="0" err="1" smtClean="0">
                <a:solidFill>
                  <a:srgbClr val="404040"/>
                </a:solidFill>
              </a:rPr>
              <a:t>eXo</a:t>
            </a:r>
            <a:r>
              <a:rPr lang="fr-CA" i="0" dirty="0" smtClean="0">
                <a:solidFill>
                  <a:srgbClr val="404040"/>
                </a:solidFill>
              </a:rPr>
              <a:t> to use </a:t>
            </a:r>
            <a:r>
              <a:rPr lang="fr-CA" i="0" dirty="0" err="1" smtClean="0">
                <a:solidFill>
                  <a:srgbClr val="404040"/>
                </a:solidFill>
              </a:rPr>
              <a:t>remote</a:t>
            </a:r>
            <a:r>
              <a:rPr lang="fr-CA" i="0" dirty="0" smtClean="0">
                <a:solidFill>
                  <a:srgbClr val="404040"/>
                </a:solidFill>
              </a:rPr>
              <a:t> JMX </a:t>
            </a:r>
            <a:r>
              <a:rPr lang="fr-CA" i="0" dirty="0" err="1" smtClean="0">
                <a:solidFill>
                  <a:srgbClr val="404040"/>
                </a:solidFill>
              </a:rPr>
              <a:t>with</a:t>
            </a:r>
            <a:r>
              <a:rPr lang="fr-CA" i="0" dirty="0" smtClean="0">
                <a:solidFill>
                  <a:srgbClr val="404040"/>
                </a:solidFill>
              </a:rPr>
              <a:t> authentification (All information are in the </a:t>
            </a:r>
            <a:r>
              <a:rPr lang="fr-FR" i="0" dirty="0" smtClean="0">
                <a:solidFill>
                  <a:srgbClr val="404040"/>
                </a:solidFill>
              </a:rPr>
              <a:t>JMX </a:t>
            </a:r>
            <a:r>
              <a:rPr lang="fr-FR" i="0" dirty="0" err="1">
                <a:solidFill>
                  <a:srgbClr val="404040"/>
                </a:solidFill>
              </a:rPr>
              <a:t>remote</a:t>
            </a:r>
            <a:r>
              <a:rPr lang="fr-FR" i="0" dirty="0">
                <a:solidFill>
                  <a:srgbClr val="404040"/>
                </a:solidFill>
              </a:rPr>
              <a:t> configuration </a:t>
            </a:r>
            <a:r>
              <a:rPr lang="fr-CA" i="0" dirty="0" err="1" smtClean="0">
                <a:solidFill>
                  <a:srgbClr val="404040"/>
                </a:solidFill>
              </a:rPr>
              <a:t>Password</a:t>
            </a:r>
            <a:r>
              <a:rPr lang="fr-CA" i="0" dirty="0" smtClean="0">
                <a:solidFill>
                  <a:srgbClr val="404040"/>
                </a:solidFill>
              </a:rPr>
              <a:t> </a:t>
            </a:r>
            <a:r>
              <a:rPr lang="fr-CA" i="0" dirty="0" err="1" smtClean="0">
                <a:solidFill>
                  <a:srgbClr val="404040"/>
                </a:solidFill>
              </a:rPr>
              <a:t>Authentication</a:t>
            </a:r>
            <a:r>
              <a:rPr lang="fr-FR" i="0" dirty="0" smtClean="0">
                <a:solidFill>
                  <a:srgbClr val="404040"/>
                </a:solidFill>
              </a:rPr>
              <a:t> </a:t>
            </a:r>
            <a:r>
              <a:rPr lang="fr-FR" i="0" dirty="0" err="1" smtClean="0">
                <a:solidFill>
                  <a:srgbClr val="404040"/>
                </a:solidFill>
              </a:rPr>
              <a:t>slides</a:t>
            </a:r>
            <a:r>
              <a:rPr lang="fr-FR" i="0" dirty="0" smtClean="0">
                <a:solidFill>
                  <a:srgbClr val="404040"/>
                </a:solidFill>
              </a:rPr>
              <a:t>).</a:t>
            </a:r>
          </a:p>
          <a:p>
            <a:pPr marL="265113" lvl="1" indent="-265113">
              <a:lnSpc>
                <a:spcPct val="100000"/>
              </a:lnSpc>
            </a:pPr>
            <a:r>
              <a:rPr lang="fr-FR" i="0" dirty="0" err="1" smtClean="0">
                <a:solidFill>
                  <a:srgbClr val="404040"/>
                </a:solidFill>
              </a:rPr>
              <a:t>Create</a:t>
            </a:r>
            <a:r>
              <a:rPr lang="fr-FR" i="0" dirty="0" smtClean="0">
                <a:solidFill>
                  <a:srgbClr val="404040"/>
                </a:solidFill>
              </a:rPr>
              <a:t> a user </a:t>
            </a:r>
            <a:r>
              <a:rPr lang="fr-FR" i="0" dirty="0" err="1" smtClean="0">
                <a:solidFill>
                  <a:srgbClr val="404040"/>
                </a:solidFill>
              </a:rPr>
              <a:t>adminjmx</a:t>
            </a:r>
            <a:r>
              <a:rPr lang="fr-FR" i="0" dirty="0" smtClean="0">
                <a:solidFill>
                  <a:srgbClr val="404040"/>
                </a:solidFill>
              </a:rPr>
              <a:t> </a:t>
            </a:r>
            <a:r>
              <a:rPr lang="fr-FR" i="0" dirty="0" err="1" smtClean="0">
                <a:solidFill>
                  <a:srgbClr val="404040"/>
                </a:solidFill>
              </a:rPr>
              <a:t>password</a:t>
            </a:r>
            <a:r>
              <a:rPr lang="fr-FR" i="0" dirty="0" smtClean="0">
                <a:solidFill>
                  <a:srgbClr val="404040"/>
                </a:solidFill>
              </a:rPr>
              <a:t> </a:t>
            </a:r>
            <a:r>
              <a:rPr lang="fr-FR" i="0" dirty="0" err="1" smtClean="0">
                <a:solidFill>
                  <a:srgbClr val="404040"/>
                </a:solidFill>
              </a:rPr>
              <a:t>adminjmx</a:t>
            </a:r>
            <a:r>
              <a:rPr lang="fr-FR" i="0" dirty="0" smtClean="0">
                <a:solidFill>
                  <a:srgbClr val="404040"/>
                </a:solidFill>
              </a:rPr>
              <a:t> </a:t>
            </a:r>
            <a:r>
              <a:rPr lang="fr-FR" i="0" dirty="0" err="1" smtClean="0">
                <a:solidFill>
                  <a:srgbClr val="404040"/>
                </a:solidFill>
              </a:rPr>
              <a:t>with</a:t>
            </a:r>
            <a:r>
              <a:rPr lang="fr-FR" i="0" dirty="0" smtClean="0">
                <a:solidFill>
                  <a:srgbClr val="404040"/>
                </a:solidFill>
              </a:rPr>
              <a:t> </a:t>
            </a:r>
            <a:r>
              <a:rPr lang="fr-FR" i="0" dirty="0" err="1" smtClean="0">
                <a:solidFill>
                  <a:srgbClr val="404040"/>
                </a:solidFill>
              </a:rPr>
              <a:t>read</a:t>
            </a:r>
            <a:r>
              <a:rPr lang="fr-FR" i="0" dirty="0" smtClean="0">
                <a:solidFill>
                  <a:srgbClr val="404040"/>
                </a:solidFill>
              </a:rPr>
              <a:t> </a:t>
            </a:r>
            <a:r>
              <a:rPr lang="fr-FR" i="0" dirty="0" err="1" smtClean="0">
                <a:solidFill>
                  <a:srgbClr val="404040"/>
                </a:solidFill>
              </a:rPr>
              <a:t>write</a:t>
            </a:r>
            <a:r>
              <a:rPr lang="fr-FR" i="0" dirty="0" smtClean="0">
                <a:solidFill>
                  <a:srgbClr val="404040"/>
                </a:solidFill>
              </a:rPr>
              <a:t> permission</a:t>
            </a:r>
          </a:p>
          <a:p>
            <a:pPr marL="265113" lvl="1" indent="-265113">
              <a:lnSpc>
                <a:spcPct val="100000"/>
              </a:lnSpc>
            </a:pPr>
            <a:r>
              <a:rPr lang="fr-FR" i="0" dirty="0" err="1">
                <a:solidFill>
                  <a:srgbClr val="404040"/>
                </a:solidFill>
              </a:rPr>
              <a:t>Create</a:t>
            </a:r>
            <a:r>
              <a:rPr lang="fr-FR" i="0" dirty="0">
                <a:solidFill>
                  <a:srgbClr val="404040"/>
                </a:solidFill>
              </a:rPr>
              <a:t> a user </a:t>
            </a:r>
            <a:r>
              <a:rPr lang="fr-FR" i="0" dirty="0" err="1" smtClean="0">
                <a:solidFill>
                  <a:srgbClr val="404040"/>
                </a:solidFill>
              </a:rPr>
              <a:t>guestjmx</a:t>
            </a:r>
            <a:r>
              <a:rPr lang="fr-FR" i="0" dirty="0" smtClean="0">
                <a:solidFill>
                  <a:srgbClr val="404040"/>
                </a:solidFill>
              </a:rPr>
              <a:t> </a:t>
            </a:r>
            <a:r>
              <a:rPr lang="fr-FR" i="0" dirty="0" err="1">
                <a:solidFill>
                  <a:srgbClr val="404040"/>
                </a:solidFill>
              </a:rPr>
              <a:t>password</a:t>
            </a:r>
            <a:r>
              <a:rPr lang="fr-FR" i="0" dirty="0">
                <a:solidFill>
                  <a:srgbClr val="404040"/>
                </a:solidFill>
              </a:rPr>
              <a:t> </a:t>
            </a:r>
            <a:r>
              <a:rPr lang="fr-FR" i="0" dirty="0" err="1" smtClean="0">
                <a:solidFill>
                  <a:srgbClr val="404040"/>
                </a:solidFill>
              </a:rPr>
              <a:t>guestjmx</a:t>
            </a:r>
            <a:r>
              <a:rPr lang="fr-FR" i="0" dirty="0" smtClean="0">
                <a:solidFill>
                  <a:srgbClr val="404040"/>
                </a:solidFill>
              </a:rPr>
              <a:t> </a:t>
            </a:r>
            <a:r>
              <a:rPr lang="fr-FR" i="0" dirty="0" err="1">
                <a:solidFill>
                  <a:srgbClr val="404040"/>
                </a:solidFill>
              </a:rPr>
              <a:t>with</a:t>
            </a:r>
            <a:r>
              <a:rPr lang="fr-FR" i="0" dirty="0">
                <a:solidFill>
                  <a:srgbClr val="404040"/>
                </a:solidFill>
              </a:rPr>
              <a:t> </a:t>
            </a:r>
            <a:r>
              <a:rPr lang="fr-FR" i="0" dirty="0" err="1" smtClean="0">
                <a:solidFill>
                  <a:srgbClr val="404040"/>
                </a:solidFill>
              </a:rPr>
              <a:t>read</a:t>
            </a:r>
            <a:r>
              <a:rPr lang="fr-FR" i="0" dirty="0" smtClean="0">
                <a:solidFill>
                  <a:srgbClr val="404040"/>
                </a:solidFill>
              </a:rPr>
              <a:t> </a:t>
            </a:r>
            <a:r>
              <a:rPr lang="fr-FR" i="0" dirty="0" err="1" smtClean="0">
                <a:solidFill>
                  <a:srgbClr val="404040"/>
                </a:solidFill>
              </a:rPr>
              <a:t>only</a:t>
            </a:r>
            <a:r>
              <a:rPr lang="fr-FR" i="0" dirty="0" smtClean="0">
                <a:solidFill>
                  <a:srgbClr val="404040"/>
                </a:solidFill>
              </a:rPr>
              <a:t> permission</a:t>
            </a:r>
          </a:p>
          <a:p>
            <a:pPr marL="265113" lvl="1" indent="-265113">
              <a:lnSpc>
                <a:spcPct val="100000"/>
              </a:lnSpc>
            </a:pPr>
            <a:r>
              <a:rPr lang="fr-FR" i="0" dirty="0" smtClean="0">
                <a:solidFill>
                  <a:srgbClr val="404040"/>
                </a:solidFill>
              </a:rPr>
              <a:t>Restart </a:t>
            </a:r>
            <a:r>
              <a:rPr lang="fr-FR" i="0" dirty="0" err="1" smtClean="0">
                <a:solidFill>
                  <a:srgbClr val="404040"/>
                </a:solidFill>
              </a:rPr>
              <a:t>eXo</a:t>
            </a:r>
            <a:endParaRPr lang="fr-FR" i="0" dirty="0" smtClean="0">
              <a:solidFill>
                <a:srgbClr val="404040"/>
              </a:solidFill>
            </a:endParaRPr>
          </a:p>
          <a:p>
            <a:pPr marL="265113" lvl="1" indent="-265113">
              <a:lnSpc>
                <a:spcPct val="100000"/>
              </a:lnSpc>
            </a:pPr>
            <a:r>
              <a:rPr lang="fr-FR" i="0" dirty="0" err="1" smtClean="0">
                <a:solidFill>
                  <a:srgbClr val="404040"/>
                </a:solidFill>
              </a:rPr>
              <a:t>Launch</a:t>
            </a:r>
            <a:r>
              <a:rPr lang="fr-FR" i="0" dirty="0" smtClean="0">
                <a:solidFill>
                  <a:srgbClr val="404040"/>
                </a:solidFill>
              </a:rPr>
              <a:t> </a:t>
            </a:r>
            <a:r>
              <a:rPr lang="fr-FR" i="0" dirty="0" err="1" smtClean="0">
                <a:solidFill>
                  <a:srgbClr val="404040"/>
                </a:solidFill>
              </a:rPr>
              <a:t>VisualVM</a:t>
            </a:r>
            <a:endParaRPr lang="fr-FR" i="0" dirty="0" smtClean="0">
              <a:solidFill>
                <a:srgbClr val="404040"/>
              </a:solidFill>
            </a:endParaRPr>
          </a:p>
          <a:p>
            <a:pPr marL="265113" lvl="1" indent="-265113">
              <a:lnSpc>
                <a:spcPct val="100000"/>
              </a:lnSpc>
            </a:pPr>
            <a:r>
              <a:rPr lang="fr-FR" i="0" dirty="0" err="1" smtClean="0">
                <a:solidFill>
                  <a:srgbClr val="404040"/>
                </a:solidFill>
              </a:rPr>
              <a:t>Try</a:t>
            </a:r>
            <a:r>
              <a:rPr lang="fr-FR" i="0" dirty="0" smtClean="0">
                <a:solidFill>
                  <a:srgbClr val="404040"/>
                </a:solidFill>
              </a:rPr>
              <a:t> to </a:t>
            </a:r>
            <a:r>
              <a:rPr lang="fr-FR" i="0" dirty="0" err="1" smtClean="0">
                <a:solidFill>
                  <a:srgbClr val="404040"/>
                </a:solidFill>
              </a:rPr>
              <a:t>connect</a:t>
            </a:r>
            <a:r>
              <a:rPr lang="fr-FR" i="0" dirty="0" smtClean="0">
                <a:solidFill>
                  <a:srgbClr val="404040"/>
                </a:solidFill>
              </a:rPr>
              <a:t> to </a:t>
            </a:r>
            <a:r>
              <a:rPr lang="fr-FR" i="0" dirty="0" err="1" smtClean="0">
                <a:solidFill>
                  <a:srgbClr val="404040"/>
                </a:solidFill>
              </a:rPr>
              <a:t>jmx</a:t>
            </a:r>
            <a:r>
              <a:rPr lang="fr-FR" i="0" dirty="0" smtClean="0">
                <a:solidFill>
                  <a:srgbClr val="404040"/>
                </a:solidFill>
              </a:rPr>
              <a:t>, </a:t>
            </a:r>
            <a:r>
              <a:rPr lang="fr-FR" i="0" dirty="0" err="1" smtClean="0">
                <a:solidFill>
                  <a:srgbClr val="404040"/>
                </a:solidFill>
              </a:rPr>
              <a:t>what</a:t>
            </a:r>
            <a:r>
              <a:rPr lang="fr-FR" i="0" dirty="0" smtClean="0">
                <a:solidFill>
                  <a:srgbClr val="404040"/>
                </a:solidFill>
              </a:rPr>
              <a:t> </a:t>
            </a:r>
            <a:r>
              <a:rPr lang="fr-FR" i="0" dirty="0" err="1" smtClean="0">
                <a:solidFill>
                  <a:srgbClr val="404040"/>
                </a:solidFill>
              </a:rPr>
              <a:t>does</a:t>
            </a:r>
            <a:r>
              <a:rPr lang="fr-FR" i="0" dirty="0" smtClean="0">
                <a:solidFill>
                  <a:srgbClr val="404040"/>
                </a:solidFill>
              </a:rPr>
              <a:t> </a:t>
            </a:r>
            <a:r>
              <a:rPr lang="fr-FR" i="0" dirty="0" err="1" smtClean="0">
                <a:solidFill>
                  <a:srgbClr val="404040"/>
                </a:solidFill>
              </a:rPr>
              <a:t>occur</a:t>
            </a:r>
            <a:r>
              <a:rPr lang="fr-FR" i="0" dirty="0" smtClean="0">
                <a:solidFill>
                  <a:srgbClr val="404040"/>
                </a:solidFill>
              </a:rPr>
              <a:t>?</a:t>
            </a:r>
            <a:endParaRPr lang="fr-FR" i="0" dirty="0" smtClean="0">
              <a:solidFill>
                <a:srgbClr val="404040"/>
              </a:solidFill>
            </a:endParaRPr>
          </a:p>
          <a:p>
            <a:pPr marL="265113" lvl="1" indent="-265113">
              <a:lnSpc>
                <a:spcPct val="100000"/>
              </a:lnSpc>
            </a:pPr>
            <a:r>
              <a:rPr lang="fr-FR" i="0" dirty="0" err="1" smtClean="0">
                <a:solidFill>
                  <a:srgbClr val="404040"/>
                </a:solidFill>
              </a:rPr>
              <a:t>Connect</a:t>
            </a:r>
            <a:r>
              <a:rPr lang="fr-FR" i="0" dirty="0" smtClean="0">
                <a:solidFill>
                  <a:srgbClr val="404040"/>
                </a:solidFill>
              </a:rPr>
              <a:t> to </a:t>
            </a:r>
            <a:r>
              <a:rPr lang="fr-FR" i="0" dirty="0" err="1" smtClean="0">
                <a:solidFill>
                  <a:srgbClr val="404040"/>
                </a:solidFill>
              </a:rPr>
              <a:t>jmx</a:t>
            </a:r>
            <a:r>
              <a:rPr lang="fr-FR" i="0" dirty="0" smtClean="0">
                <a:solidFill>
                  <a:srgbClr val="404040"/>
                </a:solidFill>
              </a:rPr>
              <a:t> </a:t>
            </a:r>
            <a:r>
              <a:rPr lang="fr-FR" i="0" dirty="0" err="1" smtClean="0">
                <a:solidFill>
                  <a:srgbClr val="404040"/>
                </a:solidFill>
              </a:rPr>
              <a:t>with</a:t>
            </a:r>
            <a:r>
              <a:rPr lang="fr-FR" i="0" dirty="0" smtClean="0">
                <a:solidFill>
                  <a:srgbClr val="404040"/>
                </a:solidFill>
              </a:rPr>
              <a:t> user </a:t>
            </a:r>
            <a:r>
              <a:rPr lang="fr-FR" i="0" dirty="0" err="1" smtClean="0">
                <a:solidFill>
                  <a:srgbClr val="404040"/>
                </a:solidFill>
              </a:rPr>
              <a:t>guestjmx</a:t>
            </a:r>
            <a:r>
              <a:rPr lang="fr-FR" i="0" dirty="0" smtClean="0">
                <a:solidFill>
                  <a:srgbClr val="404040"/>
                </a:solidFill>
              </a:rPr>
              <a:t>, go to </a:t>
            </a:r>
            <a:r>
              <a:rPr lang="fr-FR" i="0" dirty="0" err="1" smtClean="0">
                <a:solidFill>
                  <a:srgbClr val="404040"/>
                </a:solidFill>
              </a:rPr>
              <a:t>Mbeans</a:t>
            </a:r>
            <a:r>
              <a:rPr lang="fr-FR" i="0" dirty="0" smtClean="0">
                <a:solidFill>
                  <a:srgbClr val="404040"/>
                </a:solidFill>
              </a:rPr>
              <a:t>, go to </a:t>
            </a:r>
            <a:r>
              <a:rPr lang="fr-FR" i="0" dirty="0" err="1" smtClean="0">
                <a:solidFill>
                  <a:srgbClr val="404040"/>
                </a:solidFill>
              </a:rPr>
              <a:t>catalina</a:t>
            </a:r>
            <a:r>
              <a:rPr lang="fr-FR" i="0" dirty="0" smtClean="0">
                <a:solidFill>
                  <a:srgbClr val="404040"/>
                </a:solidFill>
              </a:rPr>
              <a:t>-&gt;</a:t>
            </a:r>
            <a:r>
              <a:rPr lang="fr-FR" i="0" dirty="0" err="1" smtClean="0">
                <a:solidFill>
                  <a:srgbClr val="404040"/>
                </a:solidFill>
              </a:rPr>
              <a:t>engine</a:t>
            </a:r>
            <a:r>
              <a:rPr lang="fr-FR" i="0" dirty="0" smtClean="0">
                <a:solidFill>
                  <a:srgbClr val="404040"/>
                </a:solidFill>
              </a:rPr>
              <a:t>, and </a:t>
            </a:r>
            <a:r>
              <a:rPr lang="fr-FR" i="0" dirty="0" err="1" smtClean="0">
                <a:solidFill>
                  <a:srgbClr val="404040"/>
                </a:solidFill>
              </a:rPr>
              <a:t>try</a:t>
            </a:r>
            <a:r>
              <a:rPr lang="fr-FR" i="0" dirty="0" smtClean="0">
                <a:solidFill>
                  <a:srgbClr val="404040"/>
                </a:solidFill>
              </a:rPr>
              <a:t> to stop the </a:t>
            </a:r>
            <a:r>
              <a:rPr lang="fr-FR" i="0" dirty="0" err="1" smtClean="0">
                <a:solidFill>
                  <a:srgbClr val="404040"/>
                </a:solidFill>
              </a:rPr>
              <a:t>engine</a:t>
            </a:r>
            <a:r>
              <a:rPr lang="fr-FR" i="0" dirty="0" smtClean="0">
                <a:solidFill>
                  <a:srgbClr val="404040"/>
                </a:solidFill>
              </a:rPr>
              <a:t> via the </a:t>
            </a:r>
            <a:r>
              <a:rPr lang="fr-FR" i="0" dirty="0" err="1" smtClean="0">
                <a:solidFill>
                  <a:srgbClr val="404040"/>
                </a:solidFill>
              </a:rPr>
              <a:t>operation</a:t>
            </a:r>
            <a:r>
              <a:rPr lang="fr-FR" i="0" dirty="0" smtClean="0">
                <a:solidFill>
                  <a:srgbClr val="404040"/>
                </a:solidFill>
              </a:rPr>
              <a:t> </a:t>
            </a:r>
            <a:r>
              <a:rPr lang="fr-FR" i="0" dirty="0" err="1" smtClean="0">
                <a:solidFill>
                  <a:srgbClr val="404040"/>
                </a:solidFill>
              </a:rPr>
              <a:t>tab.</a:t>
            </a:r>
            <a:r>
              <a:rPr lang="fr-FR" i="0" dirty="0" smtClean="0">
                <a:solidFill>
                  <a:srgbClr val="404040"/>
                </a:solidFill>
              </a:rPr>
              <a:t> </a:t>
            </a:r>
            <a:endParaRPr lang="fr-FR" i="0" dirty="0" smtClean="0">
              <a:solidFill>
                <a:srgbClr val="404040"/>
              </a:solidFill>
            </a:endParaRPr>
          </a:p>
          <a:p>
            <a:pPr marL="265113" lvl="1" indent="-265113">
              <a:lnSpc>
                <a:spcPct val="100000"/>
              </a:lnSpc>
            </a:pPr>
            <a:r>
              <a:rPr lang="fr-FR" i="0" dirty="0" err="1" smtClean="0">
                <a:solidFill>
                  <a:srgbClr val="404040"/>
                </a:solidFill>
              </a:rPr>
              <a:t>Connect</a:t>
            </a:r>
            <a:r>
              <a:rPr lang="fr-FR" i="0" dirty="0" smtClean="0">
                <a:solidFill>
                  <a:srgbClr val="404040"/>
                </a:solidFill>
              </a:rPr>
              <a:t> </a:t>
            </a:r>
            <a:r>
              <a:rPr lang="fr-FR" i="0" dirty="0">
                <a:solidFill>
                  <a:srgbClr val="404040"/>
                </a:solidFill>
              </a:rPr>
              <a:t>to </a:t>
            </a:r>
            <a:r>
              <a:rPr lang="fr-FR" i="0" dirty="0" err="1">
                <a:solidFill>
                  <a:srgbClr val="404040"/>
                </a:solidFill>
              </a:rPr>
              <a:t>jmx</a:t>
            </a:r>
            <a:r>
              <a:rPr lang="fr-FR" i="0" dirty="0">
                <a:solidFill>
                  <a:srgbClr val="404040"/>
                </a:solidFill>
              </a:rPr>
              <a:t> </a:t>
            </a:r>
            <a:r>
              <a:rPr lang="fr-FR" i="0" dirty="0" err="1">
                <a:solidFill>
                  <a:srgbClr val="404040"/>
                </a:solidFill>
              </a:rPr>
              <a:t>with</a:t>
            </a:r>
            <a:r>
              <a:rPr lang="fr-FR" i="0" dirty="0">
                <a:solidFill>
                  <a:srgbClr val="404040"/>
                </a:solidFill>
              </a:rPr>
              <a:t> user </a:t>
            </a:r>
            <a:r>
              <a:rPr lang="fr-FR" i="0" dirty="0" err="1">
                <a:solidFill>
                  <a:srgbClr val="404040"/>
                </a:solidFill>
              </a:rPr>
              <a:t>guestjmx</a:t>
            </a:r>
            <a:r>
              <a:rPr lang="fr-FR" i="0" dirty="0">
                <a:solidFill>
                  <a:srgbClr val="404040"/>
                </a:solidFill>
              </a:rPr>
              <a:t>, go to </a:t>
            </a:r>
            <a:r>
              <a:rPr lang="fr-FR" i="0" dirty="0" err="1">
                <a:solidFill>
                  <a:srgbClr val="404040"/>
                </a:solidFill>
              </a:rPr>
              <a:t>Mbeans</a:t>
            </a:r>
            <a:r>
              <a:rPr lang="fr-FR" i="0" dirty="0">
                <a:solidFill>
                  <a:srgbClr val="404040"/>
                </a:solidFill>
              </a:rPr>
              <a:t>, go to </a:t>
            </a:r>
            <a:r>
              <a:rPr lang="fr-FR" i="0" dirty="0" err="1">
                <a:solidFill>
                  <a:srgbClr val="404040"/>
                </a:solidFill>
              </a:rPr>
              <a:t>catalina</a:t>
            </a:r>
            <a:r>
              <a:rPr lang="fr-FR" i="0" dirty="0">
                <a:solidFill>
                  <a:srgbClr val="404040"/>
                </a:solidFill>
              </a:rPr>
              <a:t>-&gt;</a:t>
            </a:r>
            <a:r>
              <a:rPr lang="fr-FR" i="0" dirty="0" err="1">
                <a:solidFill>
                  <a:srgbClr val="404040"/>
                </a:solidFill>
              </a:rPr>
              <a:t>engine</a:t>
            </a:r>
            <a:r>
              <a:rPr lang="fr-FR" i="0" dirty="0">
                <a:solidFill>
                  <a:srgbClr val="404040"/>
                </a:solidFill>
              </a:rPr>
              <a:t>, and </a:t>
            </a:r>
            <a:r>
              <a:rPr lang="fr-FR" i="0" dirty="0" err="1">
                <a:solidFill>
                  <a:srgbClr val="404040"/>
                </a:solidFill>
              </a:rPr>
              <a:t>try</a:t>
            </a:r>
            <a:r>
              <a:rPr lang="fr-FR" i="0" dirty="0">
                <a:solidFill>
                  <a:srgbClr val="404040"/>
                </a:solidFill>
              </a:rPr>
              <a:t> to stop the </a:t>
            </a:r>
            <a:r>
              <a:rPr lang="fr-FR" i="0" dirty="0" err="1">
                <a:solidFill>
                  <a:srgbClr val="404040"/>
                </a:solidFill>
              </a:rPr>
              <a:t>engine</a:t>
            </a:r>
            <a:r>
              <a:rPr lang="fr-FR" i="0" dirty="0">
                <a:solidFill>
                  <a:srgbClr val="404040"/>
                </a:solidFill>
              </a:rPr>
              <a:t> via the </a:t>
            </a:r>
            <a:r>
              <a:rPr lang="fr-FR" i="0" dirty="0" err="1">
                <a:solidFill>
                  <a:srgbClr val="404040"/>
                </a:solidFill>
              </a:rPr>
              <a:t>operation</a:t>
            </a:r>
            <a:r>
              <a:rPr lang="fr-FR" i="0" dirty="0">
                <a:solidFill>
                  <a:srgbClr val="404040"/>
                </a:solidFill>
              </a:rPr>
              <a:t> </a:t>
            </a:r>
            <a:r>
              <a:rPr lang="fr-FR" i="0" dirty="0" err="1">
                <a:solidFill>
                  <a:srgbClr val="404040"/>
                </a:solidFill>
              </a:rPr>
              <a:t>tab.</a:t>
            </a:r>
            <a:r>
              <a:rPr lang="fr-FR" i="0" dirty="0">
                <a:solidFill>
                  <a:srgbClr val="404040"/>
                </a:solidFill>
              </a:rPr>
              <a:t> </a:t>
            </a:r>
            <a:endParaRPr lang="fr-FR" i="0" dirty="0" smtClean="0">
              <a:solidFill>
                <a:srgbClr val="404040"/>
              </a:solidFill>
            </a:endParaRPr>
          </a:p>
          <a:p>
            <a:pPr marL="265113" lvl="1" indent="-265113">
              <a:lnSpc>
                <a:spcPct val="100000"/>
              </a:lnSpc>
            </a:pPr>
            <a:r>
              <a:rPr lang="fr-FR" i="0" dirty="0" smtClean="0">
                <a:solidFill>
                  <a:srgbClr val="404040"/>
                </a:solidFill>
              </a:rPr>
              <a:t>Restart eXo</a:t>
            </a:r>
            <a:endParaRPr lang="fr-FR" i="0" dirty="0">
              <a:solidFill>
                <a:srgbClr val="404040"/>
              </a:solidFill>
            </a:endParaRPr>
          </a:p>
          <a:p>
            <a:pPr marL="265113" lvl="1" indent="-265113">
              <a:lnSpc>
                <a:spcPct val="100000"/>
              </a:lnSpc>
            </a:pPr>
            <a:endParaRPr lang="fr-FR" i="0" dirty="0" smtClean="0">
              <a:solidFill>
                <a:srgbClr val="404040"/>
              </a:solidFill>
            </a:endParaRPr>
          </a:p>
          <a:p>
            <a:pPr marL="265113" lvl="1" indent="-265113">
              <a:lnSpc>
                <a:spcPct val="100000"/>
              </a:lnSpc>
            </a:pPr>
            <a:endParaRPr lang="fr-FR" i="0" dirty="0">
              <a:solidFill>
                <a:srgbClr val="404040"/>
              </a:solidFill>
            </a:endParaRPr>
          </a:p>
          <a:p>
            <a:pPr marL="265113" lvl="1" indent="-265113">
              <a:lnSpc>
                <a:spcPct val="100000"/>
              </a:lnSpc>
            </a:pPr>
            <a:endParaRPr lang="fr-FR" i="0" dirty="0" smtClean="0">
              <a:solidFill>
                <a:srgbClr val="404040"/>
              </a:solidFill>
            </a:endParaRPr>
          </a:p>
          <a:p>
            <a:pPr marL="265113" lvl="1" indent="-265113">
              <a:lnSpc>
                <a:spcPct val="100000"/>
              </a:lnSpc>
            </a:pPr>
            <a:endParaRPr lang="fr-FR" i="0" dirty="0" smtClean="0">
              <a:solidFill>
                <a:srgbClr val="404040"/>
              </a:solidFill>
            </a:endParaRPr>
          </a:p>
          <a:p>
            <a:pPr marL="265113" lvl="1" indent="-265113">
              <a:lnSpc>
                <a:spcPct val="100000"/>
              </a:lnSpc>
            </a:pPr>
            <a:endParaRPr lang="fr-CA" i="0" dirty="0" smtClean="0">
              <a:solidFill>
                <a:srgbClr val="404040"/>
              </a:solidFill>
            </a:endParaRPr>
          </a:p>
          <a:p>
            <a:pPr marL="265113" lvl="1" indent="-265113">
              <a:lnSpc>
                <a:spcPct val="100000"/>
              </a:lnSpc>
            </a:pPr>
            <a:endParaRPr lang="fr-CA" i="0" dirty="0" smtClean="0"/>
          </a:p>
          <a:p>
            <a:pPr marL="265113" lvl="1" indent="-265113">
              <a:lnSpc>
                <a:spcPct val="100000"/>
              </a:lnSpc>
            </a:pPr>
            <a:endParaRPr lang="fr-CA" i="0" dirty="0" smtClean="0"/>
          </a:p>
        </p:txBody>
      </p:sp>
    </p:spTree>
    <p:extLst>
      <p:ext uri="{BB962C8B-B14F-4D97-AF65-F5344CB8AC3E}">
        <p14:creationId xmlns:p14="http://schemas.microsoft.com/office/powerpoint/2010/main" val="19026787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ext Box 1"/>
          <p:cNvSpPr txBox="1">
            <a:spLocks noChangeArrowheads="1"/>
          </p:cNvSpPr>
          <p:nvPr/>
        </p:nvSpPr>
        <p:spPr bwMode="auto">
          <a:xfrm>
            <a:off x="557213" y="255588"/>
            <a:ext cx="10044112" cy="95248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r">
              <a:lnSpc>
                <a:spcPct val="96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US" sz="4800" dirty="0" err="1" smtClean="0"/>
              <a:t>eXo</a:t>
            </a:r>
            <a:r>
              <a:rPr lang="en-US" sz="4800" dirty="0" smtClean="0"/>
              <a:t> </a:t>
            </a:r>
            <a:r>
              <a:rPr lang="en-US" sz="4800" dirty="0" err="1" smtClean="0"/>
              <a:t>SysAdmin</a:t>
            </a:r>
            <a:r>
              <a:rPr lang="en-US" sz="4800" dirty="0" smtClean="0"/>
              <a:t> Training</a:t>
            </a:r>
            <a:endParaRPr lang="en-GB" sz="4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6900008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"/>
          <p:cNvSpPr txBox="1">
            <a:spLocks noChangeArrowheads="1"/>
          </p:cNvSpPr>
          <p:nvPr/>
        </p:nvSpPr>
        <p:spPr bwMode="auto">
          <a:xfrm>
            <a:off x="8001000" y="6886575"/>
            <a:ext cx="2598738" cy="520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439DB4F-8062-4B9F-B45E-68F1B7A6624D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3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1923" name="Text Box 2"/>
          <p:cNvSpPr txBox="1">
            <a:spLocks noChangeArrowheads="1"/>
          </p:cNvSpPr>
          <p:nvPr/>
        </p:nvSpPr>
        <p:spPr bwMode="auto">
          <a:xfrm>
            <a:off x="550863" y="4692650"/>
            <a:ext cx="10044112" cy="1492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marL="584962" lvl="1" indent="-219361">
              <a:lnSpc>
                <a:spcPct val="100000"/>
              </a:lnSpc>
            </a:pPr>
            <a:r>
              <a:rPr lang="fr-FR" sz="4800" dirty="0"/>
              <a:t>Introduction JMX &amp; </a:t>
            </a:r>
            <a:r>
              <a:rPr lang="fr-FR" sz="4800" dirty="0" err="1"/>
              <a:t>VisualVM</a:t>
            </a:r>
            <a:endParaRPr lang="fr-FR" sz="4800" dirty="0"/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490435" y="255926"/>
            <a:ext cx="10179255" cy="454024"/>
          </a:xfrm>
        </p:spPr>
        <p:txBody>
          <a:bodyPr rIns="41783" anchor="b"/>
          <a:lstStyle/>
          <a:p>
            <a:pPr marL="584962" lvl="1" indent="-219361">
              <a:lnSpc>
                <a:spcPct val="100000"/>
              </a:lnSpc>
            </a:pPr>
            <a:r>
              <a:rPr lang="fr-FR" dirty="0"/>
              <a:t>Introduction JMX &amp; </a:t>
            </a:r>
            <a:r>
              <a:rPr lang="fr-FR" dirty="0" err="1"/>
              <a:t>VisualVM</a:t>
            </a:r>
            <a:endParaRPr lang="fr-FR" dirty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7494" y="1350945"/>
            <a:ext cx="10219725" cy="5089000"/>
          </a:xfrm>
        </p:spPr>
        <p:txBody>
          <a:bodyPr rIns="41783" anchor="t"/>
          <a:lstStyle/>
          <a:p>
            <a:pPr marL="265113" lvl="1" indent="-265113">
              <a:lnSpc>
                <a:spcPct val="100000"/>
              </a:lnSpc>
            </a:pPr>
            <a:r>
              <a:rPr lang="fr-FR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JMX </a:t>
            </a:r>
            <a:r>
              <a:rPr lang="fr-FR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is</a:t>
            </a:r>
            <a:r>
              <a:rPr lang="fr-FR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 </a:t>
            </a:r>
            <a:r>
              <a:rPr lang="fr-FR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generic</a:t>
            </a:r>
            <a:r>
              <a:rPr lang="fr-FR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interface </a:t>
            </a:r>
            <a:r>
              <a:rPr lang="fr-FR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created</a:t>
            </a:r>
            <a:r>
              <a:rPr lang="fr-FR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by Sun for </a:t>
            </a:r>
            <a:r>
              <a:rPr lang="fr-FR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retrieving</a:t>
            </a:r>
            <a:r>
              <a:rPr lang="fr-FR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statistics</a:t>
            </a:r>
            <a:r>
              <a:rPr lang="fr-FR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on Java applications. </a:t>
            </a:r>
            <a:endParaRPr lang="fr-FR" i="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65113" lvl="1" indent="-265113">
              <a:lnSpc>
                <a:spcPct val="100000"/>
              </a:lnSpc>
            </a:pPr>
            <a:r>
              <a:rPr lang="fr-FR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There </a:t>
            </a:r>
            <a:r>
              <a:rPr lang="fr-FR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are </a:t>
            </a:r>
            <a:r>
              <a:rPr lang="fr-FR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pre-built</a:t>
            </a:r>
            <a:r>
              <a:rPr lang="fr-FR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JMX client applications </a:t>
            </a:r>
            <a:r>
              <a:rPr lang="fr-FR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that</a:t>
            </a:r>
            <a:r>
              <a:rPr lang="fr-FR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exist</a:t>
            </a:r>
            <a:r>
              <a:rPr lang="fr-FR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for </a:t>
            </a:r>
            <a:r>
              <a:rPr lang="fr-FR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gathering</a:t>
            </a:r>
            <a:r>
              <a:rPr lang="fr-FR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these</a:t>
            </a:r>
            <a:r>
              <a:rPr lang="fr-FR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statistics</a:t>
            </a:r>
            <a:r>
              <a:rPr lang="fr-FR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and </a:t>
            </a:r>
            <a:r>
              <a:rPr lang="fr-FR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also</a:t>
            </a:r>
            <a:r>
              <a:rPr lang="fr-FR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APIs for </a:t>
            </a:r>
            <a:r>
              <a:rPr lang="fr-FR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creating</a:t>
            </a:r>
            <a:r>
              <a:rPr lang="fr-FR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custom </a:t>
            </a:r>
            <a:r>
              <a:rPr lang="fr-FR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applications</a:t>
            </a:r>
            <a:endParaRPr lang="fr-FR" i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65113" lvl="1" indent="-265113">
              <a:lnSpc>
                <a:spcPct val="100000"/>
              </a:lnSpc>
            </a:pPr>
            <a:r>
              <a:rPr lang="fr-FR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VisualVM</a:t>
            </a:r>
            <a:r>
              <a:rPr lang="fr-FR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is</a:t>
            </a:r>
            <a:r>
              <a:rPr lang="fr-FR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 GUI application </a:t>
            </a:r>
            <a:r>
              <a:rPr lang="fr-FR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designed</a:t>
            </a:r>
            <a:r>
              <a:rPr lang="fr-FR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for monitoring Java applications. It </a:t>
            </a:r>
            <a:r>
              <a:rPr lang="fr-FR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acts</a:t>
            </a:r>
            <a:r>
              <a:rPr lang="fr-FR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as a client to the JMX interface and </a:t>
            </a:r>
            <a:r>
              <a:rPr lang="fr-FR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can</a:t>
            </a:r>
            <a:r>
              <a:rPr lang="fr-FR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monitor </a:t>
            </a:r>
            <a:r>
              <a:rPr lang="fr-FR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statistics</a:t>
            </a:r>
            <a:r>
              <a:rPr lang="fr-FR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locally</a:t>
            </a:r>
            <a:r>
              <a:rPr lang="fr-FR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or </a:t>
            </a:r>
            <a:r>
              <a:rPr lang="fr-FR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remotely</a:t>
            </a:r>
            <a:r>
              <a:rPr lang="fr-FR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fr-FR" i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Clr>
                <a:srgbClr val="FF9900"/>
              </a:buClr>
              <a:buSzPct val="120000"/>
              <a:buFont typeface="Lucida Grande"/>
              <a:buChar char="»"/>
            </a:pPr>
            <a:r>
              <a:rPr lang="fr-CA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By default </a:t>
            </a:r>
            <a:r>
              <a:rPr lang="fr-CA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VisualVM</a:t>
            </a:r>
            <a:r>
              <a:rPr lang="fr-CA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CA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will</a:t>
            </a:r>
            <a:r>
              <a:rPr lang="fr-CA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monitor the VM </a:t>
            </a:r>
            <a:r>
              <a:rPr lang="fr-CA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from</a:t>
            </a:r>
            <a:r>
              <a:rPr lang="fr-CA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CA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which</a:t>
            </a:r>
            <a:r>
              <a:rPr lang="fr-CA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CA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it's</a:t>
            </a:r>
            <a:r>
              <a:rPr lang="fr-CA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CA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launched</a:t>
            </a:r>
            <a:r>
              <a:rPr lang="fr-CA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CA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fr-CA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locally</a:t>
            </a:r>
            <a:r>
              <a:rPr lang="fr-CA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>
              <a:buClr>
                <a:srgbClr val="FF9900"/>
              </a:buClr>
              <a:buSzPct val="120000"/>
              <a:buFont typeface="Lucida Grande"/>
              <a:buChar char="»"/>
            </a:pPr>
            <a:r>
              <a:rPr lang="fr-CA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JMX service </a:t>
            </a:r>
            <a:r>
              <a:rPr lang="fr-CA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does</a:t>
            </a:r>
            <a:r>
              <a:rPr lang="fr-CA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CA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not </a:t>
            </a:r>
            <a:r>
              <a:rPr lang="fr-CA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incur</a:t>
            </a:r>
            <a:r>
              <a:rPr lang="fr-CA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CA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any</a:t>
            </a:r>
            <a:r>
              <a:rPr lang="fr-CA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CA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significant</a:t>
            </a:r>
            <a:r>
              <a:rPr lang="fr-CA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CA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overhead</a:t>
            </a:r>
            <a:r>
              <a:rPr lang="fr-CA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>
              <a:buClr>
                <a:srgbClr val="FF9900"/>
              </a:buClr>
              <a:buSzPct val="120000"/>
              <a:buFont typeface="Lucida Grande"/>
              <a:buChar char="»"/>
            </a:pPr>
            <a:r>
              <a:rPr lang="fr-CA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It’s</a:t>
            </a:r>
            <a:r>
              <a:rPr lang="fr-CA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CA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recommended</a:t>
            </a:r>
            <a:r>
              <a:rPr lang="fr-CA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to </a:t>
            </a:r>
            <a:r>
              <a:rPr lang="fr-CA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launch</a:t>
            </a:r>
            <a:r>
              <a:rPr lang="fr-CA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eXo </a:t>
            </a:r>
            <a:r>
              <a:rPr lang="fr-CA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with</a:t>
            </a:r>
            <a:r>
              <a:rPr lang="fr-CA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JMX in production </a:t>
            </a:r>
            <a:r>
              <a:rPr lang="fr-CA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environments</a:t>
            </a:r>
            <a:r>
              <a:rPr lang="fr-CA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for monitoring. </a:t>
            </a:r>
            <a:endParaRPr lang="fr-FR" sz="2200" i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175" indent="0">
              <a:buNone/>
            </a:pPr>
            <a:endParaRPr lang="fr-FR" sz="2200" dirty="0" smtClean="0"/>
          </a:p>
          <a:p>
            <a:pPr marL="3175" indent="0">
              <a:buNone/>
            </a:pPr>
            <a:endParaRPr lang="fr-FR" sz="2200" dirty="0"/>
          </a:p>
        </p:txBody>
      </p:sp>
    </p:spTree>
    <p:extLst>
      <p:ext uri="{BB962C8B-B14F-4D97-AF65-F5344CB8AC3E}">
        <p14:creationId xmlns:p14="http://schemas.microsoft.com/office/powerpoint/2010/main" val="243914910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"/>
          <p:cNvSpPr txBox="1">
            <a:spLocks noChangeArrowheads="1"/>
          </p:cNvSpPr>
          <p:nvPr/>
        </p:nvSpPr>
        <p:spPr bwMode="auto">
          <a:xfrm>
            <a:off x="8001000" y="6886575"/>
            <a:ext cx="2598738" cy="520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439DB4F-8062-4B9F-B45E-68F1B7A6624D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5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1923" name="Text Box 2"/>
          <p:cNvSpPr txBox="1">
            <a:spLocks noChangeArrowheads="1"/>
          </p:cNvSpPr>
          <p:nvPr/>
        </p:nvSpPr>
        <p:spPr bwMode="auto">
          <a:xfrm>
            <a:off x="550863" y="4692650"/>
            <a:ext cx="10044112" cy="1492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marL="584962" lvl="1" indent="-219361">
              <a:lnSpc>
                <a:spcPct val="100000"/>
              </a:lnSpc>
            </a:pPr>
            <a:r>
              <a:rPr lang="fr-FR" sz="4800" dirty="0"/>
              <a:t>JMX </a:t>
            </a:r>
            <a:r>
              <a:rPr lang="fr-FR" sz="4800" dirty="0" err="1"/>
              <a:t>R</a:t>
            </a:r>
            <a:r>
              <a:rPr lang="fr-FR" sz="4800" dirty="0" err="1" smtClean="0"/>
              <a:t>emote</a:t>
            </a:r>
            <a:r>
              <a:rPr lang="fr-FR" sz="4800" dirty="0" smtClean="0"/>
              <a:t> </a:t>
            </a:r>
            <a:r>
              <a:rPr lang="fr-FR" sz="4800" dirty="0"/>
              <a:t>C</a:t>
            </a:r>
            <a:r>
              <a:rPr lang="fr-FR" sz="4800" dirty="0" smtClean="0"/>
              <a:t>onfiguration</a:t>
            </a:r>
            <a:endParaRPr lang="fr-FR" sz="4800" dirty="0"/>
          </a:p>
        </p:txBody>
      </p:sp>
    </p:spTree>
    <p:extLst>
      <p:ext uri="{BB962C8B-B14F-4D97-AF65-F5344CB8AC3E}">
        <p14:creationId xmlns:p14="http://schemas.microsoft.com/office/powerpoint/2010/main" val="180918641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490435" y="255926"/>
            <a:ext cx="10179255" cy="454024"/>
          </a:xfrm>
        </p:spPr>
        <p:txBody>
          <a:bodyPr rIns="41783" anchor="b"/>
          <a:lstStyle/>
          <a:p>
            <a:pPr marL="584962" lvl="1" indent="-219361">
              <a:lnSpc>
                <a:spcPct val="100000"/>
              </a:lnSpc>
            </a:pPr>
            <a:r>
              <a:rPr lang="fr-FR" dirty="0"/>
              <a:t>JMX </a:t>
            </a:r>
            <a:r>
              <a:rPr lang="fr-FR" dirty="0" smtClean="0"/>
              <a:t>Server Configuration</a:t>
            </a:r>
            <a:endParaRPr lang="fr-FR" dirty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95486" y="1043533"/>
            <a:ext cx="10219725" cy="5089000"/>
          </a:xfrm>
        </p:spPr>
        <p:txBody>
          <a:bodyPr rIns="41783" anchor="t"/>
          <a:lstStyle/>
          <a:p>
            <a:pPr marL="265113" lvl="1" indent="-265113">
              <a:lnSpc>
                <a:spcPct val="100000"/>
              </a:lnSpc>
            </a:pPr>
            <a:r>
              <a:rPr lang="fr-CA" i="0" dirty="0" smtClean="0"/>
              <a:t>On </a:t>
            </a:r>
            <a:r>
              <a:rPr lang="fr-CA" i="0" dirty="0" err="1" smtClean="0"/>
              <a:t>Tomcat</a:t>
            </a:r>
            <a:r>
              <a:rPr lang="fr-CA" i="0" dirty="0" smtClean="0"/>
              <a:t>, </a:t>
            </a:r>
            <a:r>
              <a:rPr lang="fr-CA" i="0" dirty="0" err="1" smtClean="0"/>
              <a:t>modify</a:t>
            </a:r>
            <a:r>
              <a:rPr lang="fr-CA" i="0" dirty="0" smtClean="0"/>
              <a:t> in the file </a:t>
            </a:r>
            <a:r>
              <a:rPr lang="fr-CA" i="0" dirty="0" err="1" smtClean="0"/>
              <a:t>tomcat</a:t>
            </a:r>
            <a:r>
              <a:rPr lang="fr-CA" i="0" dirty="0" smtClean="0"/>
              <a:t>/</a:t>
            </a:r>
            <a:r>
              <a:rPr lang="fr-CA" i="0" dirty="0"/>
              <a:t>bin</a:t>
            </a:r>
            <a:r>
              <a:rPr lang="fr-CA" i="0" dirty="0" smtClean="0"/>
              <a:t>/</a:t>
            </a:r>
            <a:r>
              <a:rPr lang="fr-CA" i="0" dirty="0" err="1" smtClean="0"/>
              <a:t>gatein.sh</a:t>
            </a:r>
            <a:r>
              <a:rPr lang="fr-CA" i="0" dirty="0" smtClean="0"/>
              <a:t> (or </a:t>
            </a:r>
            <a:r>
              <a:rPr lang="fr-CA" i="0" dirty="0" err="1" smtClean="0"/>
              <a:t>gatein.bat</a:t>
            </a:r>
            <a:r>
              <a:rPr lang="fr-CA" i="0" dirty="0" smtClean="0"/>
              <a:t>) the variable </a:t>
            </a:r>
            <a:r>
              <a:rPr lang="fr-CA" i="0" dirty="0"/>
              <a:t>$</a:t>
            </a:r>
            <a:r>
              <a:rPr lang="fr-CA" i="0" dirty="0" smtClean="0"/>
              <a:t>JAVA_OPTS</a:t>
            </a:r>
          </a:p>
          <a:p>
            <a:pPr marL="0" lvl="1" indent="0">
              <a:lnSpc>
                <a:spcPct val="100000"/>
              </a:lnSpc>
              <a:buNone/>
            </a:pPr>
            <a:r>
              <a:rPr lang="fr-CA" i="0" dirty="0"/>
              <a:t>	</a:t>
            </a:r>
            <a:r>
              <a:rPr lang="fr-CA" i="0" dirty="0" smtClean="0"/>
              <a:t>- </a:t>
            </a:r>
            <a:r>
              <a:rPr lang="fr-CA" i="0" dirty="0" err="1" smtClean="0"/>
              <a:t>Define</a:t>
            </a:r>
            <a:r>
              <a:rPr lang="fr-CA" i="0" dirty="0" smtClean="0"/>
              <a:t> a variable JMX_OPTS</a:t>
            </a:r>
          </a:p>
          <a:p>
            <a:pPr marL="3175" indent="0">
              <a:buNone/>
            </a:pPr>
            <a:r>
              <a:rPr lang="fr-CA" sz="1800" b="0" i="0" dirty="0" smtClean="0"/>
              <a:t>		JMX_OPTS="</a:t>
            </a:r>
            <a:r>
              <a:rPr lang="fr-CA" sz="1800" b="0" i="0" dirty="0"/>
              <a:t>-</a:t>
            </a:r>
            <a:r>
              <a:rPr lang="fr-CA" sz="1800" b="0" i="0" dirty="0" err="1" smtClean="0"/>
              <a:t>Dcom.sun.management.jmxremote</a:t>
            </a:r>
            <a:r>
              <a:rPr lang="fr-CA" sz="1800" b="0" i="0" dirty="0" smtClean="0"/>
              <a:t> </a:t>
            </a:r>
          </a:p>
          <a:p>
            <a:pPr marL="3175" indent="0">
              <a:lnSpc>
                <a:spcPct val="80000"/>
              </a:lnSpc>
              <a:buNone/>
            </a:pPr>
            <a:r>
              <a:rPr lang="fr-CA" sz="1800" b="0" i="0" dirty="0"/>
              <a:t>	</a:t>
            </a:r>
            <a:r>
              <a:rPr lang="fr-CA" sz="1800" b="0" i="0" dirty="0" smtClean="0"/>
              <a:t>	</a:t>
            </a:r>
            <a:r>
              <a:rPr lang="fr-CA" sz="1800" b="0" i="0" dirty="0"/>
              <a:t> -</a:t>
            </a:r>
            <a:r>
              <a:rPr lang="fr-CA" sz="1800" b="0" i="0" dirty="0" err="1"/>
              <a:t>Djava.rmi.server.hostname</a:t>
            </a:r>
            <a:r>
              <a:rPr lang="fr-CA" sz="1800" b="0" i="0" dirty="0"/>
              <a:t>=</a:t>
            </a:r>
            <a:r>
              <a:rPr lang="fr-CA" sz="1800" b="0" i="0" dirty="0" err="1" smtClean="0"/>
              <a:t>localhost</a:t>
            </a:r>
            <a:endParaRPr lang="fr-CA" sz="1800" b="0" i="0" dirty="0" smtClean="0"/>
          </a:p>
          <a:p>
            <a:pPr marL="3175" indent="0">
              <a:lnSpc>
                <a:spcPct val="80000"/>
              </a:lnSpc>
              <a:buNone/>
            </a:pPr>
            <a:r>
              <a:rPr lang="fr-CA" sz="1800" b="0" i="0" dirty="0" smtClean="0"/>
              <a:t>		-</a:t>
            </a:r>
            <a:r>
              <a:rPr lang="fr-CA" sz="1800" b="0" i="0" dirty="0" err="1"/>
              <a:t>Dcom.sun.management.jmxremote.port</a:t>
            </a:r>
            <a:r>
              <a:rPr lang="fr-CA" sz="1800" b="0" i="0" dirty="0"/>
              <a:t>=</a:t>
            </a:r>
            <a:r>
              <a:rPr lang="fr-CA" sz="1800" b="0" i="0" dirty="0" smtClean="0"/>
              <a:t>9999 </a:t>
            </a:r>
          </a:p>
          <a:p>
            <a:pPr marL="3175" indent="0">
              <a:lnSpc>
                <a:spcPct val="80000"/>
              </a:lnSpc>
              <a:buNone/>
            </a:pPr>
            <a:r>
              <a:rPr lang="fr-CA" sz="1800" b="0" i="0" dirty="0" smtClean="0"/>
              <a:t>		-</a:t>
            </a:r>
            <a:r>
              <a:rPr lang="fr-CA" sz="1800" b="0" i="0" dirty="0" err="1"/>
              <a:t>Dcom.sun.management.jmxremote.authenticate</a:t>
            </a:r>
            <a:r>
              <a:rPr lang="fr-CA" sz="1800" b="0" i="0" dirty="0"/>
              <a:t>=</a:t>
            </a:r>
            <a:r>
              <a:rPr lang="fr-CA" sz="1800" b="0" i="0" dirty="0" smtClean="0"/>
              <a:t>false </a:t>
            </a:r>
          </a:p>
          <a:p>
            <a:pPr marL="3175" indent="0">
              <a:lnSpc>
                <a:spcPct val="80000"/>
              </a:lnSpc>
              <a:buNone/>
            </a:pPr>
            <a:r>
              <a:rPr lang="fr-CA" sz="1800" b="0" i="0" dirty="0" smtClean="0"/>
              <a:t>		- </a:t>
            </a:r>
            <a:r>
              <a:rPr lang="fr-CA" sz="1800" b="0" i="0" dirty="0" err="1" smtClean="0"/>
              <a:t>Dcom.sun.management.jmxremote.ssl</a:t>
            </a:r>
            <a:r>
              <a:rPr lang="fr-CA" sz="1800" b="0" i="0" dirty="0"/>
              <a:t>=</a:t>
            </a:r>
            <a:r>
              <a:rPr lang="fr-CA" sz="1800" b="0" i="0" dirty="0" smtClean="0"/>
              <a:t>false"</a:t>
            </a:r>
            <a:r>
              <a:rPr lang="fr-CA" sz="1800" b="0" i="0" dirty="0" smtClean="0"/>
              <a:t>  </a:t>
            </a:r>
          </a:p>
          <a:p>
            <a:pPr marL="3175" indent="0">
              <a:lnSpc>
                <a:spcPct val="80000"/>
              </a:lnSpc>
              <a:buNone/>
            </a:pPr>
            <a:r>
              <a:rPr lang="fr-CA" sz="1800" b="0" i="0" dirty="0" smtClean="0"/>
              <a:t>	- </a:t>
            </a:r>
            <a:r>
              <a:rPr lang="fr-CA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Set </a:t>
            </a:r>
            <a:r>
              <a:rPr lang="fr-CA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$</a:t>
            </a:r>
            <a:r>
              <a:rPr lang="fr-CA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JAVA_OPTS: </a:t>
            </a:r>
            <a:r>
              <a:rPr lang="fr-CA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CA" sz="1800" b="0" i="0" dirty="0"/>
              <a:t>JAVA_OPTS="$</a:t>
            </a:r>
            <a:r>
              <a:rPr lang="fr-CA" sz="1800" b="0" i="0" dirty="0" smtClean="0"/>
              <a:t>JAVA_OPTS $JMX_OPTS etc." </a:t>
            </a:r>
          </a:p>
          <a:p>
            <a:pPr marL="265113" lvl="1" indent="-265113">
              <a:lnSpc>
                <a:spcPct val="100000"/>
              </a:lnSpc>
            </a:pPr>
            <a:r>
              <a:rPr lang="fr-CA" i="0" dirty="0" smtClean="0"/>
              <a:t>On Windows, use %JMX_OPTS% </a:t>
            </a:r>
            <a:r>
              <a:rPr lang="fr-CA" i="0" dirty="0" err="1" smtClean="0"/>
              <a:t>instead</a:t>
            </a:r>
            <a:r>
              <a:rPr lang="fr-CA" i="0" dirty="0" smtClean="0"/>
              <a:t> of $JMX_OPTS</a:t>
            </a:r>
          </a:p>
          <a:p>
            <a:pPr marL="265113" lvl="1" indent="-265113">
              <a:lnSpc>
                <a:spcPct val="100000"/>
              </a:lnSpc>
            </a:pPr>
            <a:r>
              <a:rPr lang="fr-CA" i="0" dirty="0" smtClean="0"/>
              <a:t>On JBoss, </a:t>
            </a:r>
            <a:r>
              <a:rPr lang="fr-CA" i="0" dirty="0" err="1"/>
              <a:t>modify</a:t>
            </a:r>
            <a:r>
              <a:rPr lang="fr-CA" i="0" dirty="0"/>
              <a:t> </a:t>
            </a:r>
            <a:r>
              <a:rPr lang="fr-CA" i="0" dirty="0" smtClean="0"/>
              <a:t>the file $</a:t>
            </a:r>
            <a:r>
              <a:rPr lang="fr-CA" i="0" dirty="0"/>
              <a:t>JBOSS/bin/</a:t>
            </a:r>
            <a:r>
              <a:rPr lang="fr-CA" i="0" dirty="0" err="1"/>
              <a:t>run.conf</a:t>
            </a:r>
            <a:r>
              <a:rPr lang="fr-CA" i="0" dirty="0"/>
              <a:t> </a:t>
            </a:r>
            <a:r>
              <a:rPr lang="fr-CA" i="0" dirty="0" smtClean="0"/>
              <a:t>(</a:t>
            </a:r>
            <a:r>
              <a:rPr lang="fr-CA" i="0" dirty="0" err="1" smtClean="0"/>
              <a:t>instead</a:t>
            </a:r>
            <a:r>
              <a:rPr lang="fr-CA" i="0" dirty="0" smtClean="0"/>
              <a:t> of </a:t>
            </a:r>
            <a:r>
              <a:rPr lang="fr-CA" i="0" dirty="0" err="1" smtClean="0"/>
              <a:t>gatein.sh</a:t>
            </a:r>
            <a:r>
              <a:rPr lang="fr-CA" i="0" dirty="0" smtClean="0"/>
              <a:t>)</a:t>
            </a:r>
          </a:p>
          <a:p>
            <a:pPr marL="265113" lvl="1" indent="-265113">
              <a:lnSpc>
                <a:spcPct val="100000"/>
              </a:lnSpc>
            </a:pPr>
            <a:endParaRPr lang="fr-CA" sz="1800" b="0" i="0" dirty="0" smtClean="0"/>
          </a:p>
          <a:p>
            <a:pPr marL="3175" indent="0">
              <a:buNone/>
            </a:pPr>
            <a:endParaRPr lang="fr-FR" i="0" dirty="0"/>
          </a:p>
        </p:txBody>
      </p:sp>
    </p:spTree>
    <p:extLst>
      <p:ext uri="{BB962C8B-B14F-4D97-AF65-F5344CB8AC3E}">
        <p14:creationId xmlns:p14="http://schemas.microsoft.com/office/powerpoint/2010/main" val="103303119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490435" y="255926"/>
            <a:ext cx="10179255" cy="454024"/>
          </a:xfrm>
        </p:spPr>
        <p:txBody>
          <a:bodyPr rIns="41783" anchor="b"/>
          <a:lstStyle/>
          <a:p>
            <a:pPr marL="584962" lvl="1" indent="-219361">
              <a:lnSpc>
                <a:spcPct val="100000"/>
              </a:lnSpc>
            </a:pPr>
            <a:r>
              <a:rPr lang="fr-FR" dirty="0"/>
              <a:t>JMX </a:t>
            </a:r>
            <a:r>
              <a:rPr lang="fr-FR" dirty="0" smtClean="0"/>
              <a:t>Configuration </a:t>
            </a:r>
            <a:r>
              <a:rPr lang="fr-FR" dirty="0" err="1" smtClean="0"/>
              <a:t>Properties</a:t>
            </a:r>
            <a:endParaRPr lang="fr-FR" dirty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95486" y="1350945"/>
            <a:ext cx="10219725" cy="5089000"/>
          </a:xfrm>
        </p:spPr>
        <p:txBody>
          <a:bodyPr rIns="41783" anchor="t"/>
          <a:lstStyle/>
          <a:p>
            <a:pPr marL="0" lvl="1" indent="0">
              <a:lnSpc>
                <a:spcPct val="100000"/>
              </a:lnSpc>
              <a:buNone/>
            </a:pPr>
            <a:r>
              <a:rPr lang="fr-CA" i="0" dirty="0" err="1" smtClean="0">
                <a:solidFill>
                  <a:srgbClr val="404040"/>
                </a:solidFill>
              </a:rPr>
              <a:t>Properties</a:t>
            </a:r>
            <a:endParaRPr lang="fr-CA" i="0" dirty="0" smtClean="0">
              <a:solidFill>
                <a:srgbClr val="404040"/>
              </a:solidFill>
            </a:endParaRPr>
          </a:p>
          <a:p>
            <a:pPr marL="265113" lvl="1" indent="-265113">
              <a:lnSpc>
                <a:spcPct val="100000"/>
              </a:lnSpc>
            </a:pPr>
            <a:r>
              <a:rPr lang="fr-CA" i="0" dirty="0" err="1" smtClean="0">
                <a:solidFill>
                  <a:srgbClr val="404040"/>
                </a:solidFill>
              </a:rPr>
              <a:t>com.sun.management.jmxremote</a:t>
            </a:r>
            <a:r>
              <a:rPr lang="fr-CA" i="0" dirty="0" smtClean="0">
                <a:solidFill>
                  <a:srgbClr val="404040"/>
                </a:solidFill>
              </a:rPr>
              <a:t> : </a:t>
            </a:r>
            <a:r>
              <a:rPr lang="fr-CA" i="0" dirty="0" err="1">
                <a:solidFill>
                  <a:srgbClr val="404040"/>
                </a:solidFill>
              </a:rPr>
              <a:t>indicates</a:t>
            </a:r>
            <a:r>
              <a:rPr lang="fr-CA" i="0" dirty="0">
                <a:solidFill>
                  <a:srgbClr val="404040"/>
                </a:solidFill>
              </a:rPr>
              <a:t> </a:t>
            </a:r>
            <a:r>
              <a:rPr lang="fr-CA" i="0" dirty="0" err="1">
                <a:solidFill>
                  <a:srgbClr val="404040"/>
                </a:solidFill>
              </a:rPr>
              <a:t>that</a:t>
            </a:r>
            <a:r>
              <a:rPr lang="fr-CA" i="0" dirty="0">
                <a:solidFill>
                  <a:srgbClr val="404040"/>
                </a:solidFill>
              </a:rPr>
              <a:t> JMX </a:t>
            </a:r>
            <a:r>
              <a:rPr lang="fr-CA" i="0" dirty="0" err="1">
                <a:solidFill>
                  <a:srgbClr val="404040"/>
                </a:solidFill>
              </a:rPr>
              <a:t>should</a:t>
            </a:r>
            <a:r>
              <a:rPr lang="fr-CA" i="0" dirty="0">
                <a:solidFill>
                  <a:srgbClr val="404040"/>
                </a:solidFill>
              </a:rPr>
              <a:t> </a:t>
            </a:r>
            <a:r>
              <a:rPr lang="fr-CA" i="0" dirty="0" err="1">
                <a:solidFill>
                  <a:srgbClr val="404040"/>
                </a:solidFill>
              </a:rPr>
              <a:t>be</a:t>
            </a:r>
            <a:r>
              <a:rPr lang="fr-CA" i="0" dirty="0">
                <a:solidFill>
                  <a:srgbClr val="404040"/>
                </a:solidFill>
              </a:rPr>
              <a:t> </a:t>
            </a:r>
            <a:r>
              <a:rPr lang="fr-CA" i="0" dirty="0" err="1">
                <a:solidFill>
                  <a:srgbClr val="404040"/>
                </a:solidFill>
              </a:rPr>
              <a:t>activated</a:t>
            </a:r>
            <a:r>
              <a:rPr lang="fr-CA" i="0" dirty="0">
                <a:solidFill>
                  <a:srgbClr val="404040"/>
                </a:solidFill>
              </a:rPr>
              <a:t>. </a:t>
            </a:r>
          </a:p>
          <a:p>
            <a:pPr marL="265113" lvl="1" indent="-265113">
              <a:lnSpc>
                <a:spcPct val="100000"/>
              </a:lnSpc>
            </a:pPr>
            <a:r>
              <a:rPr lang="fr-CA" i="0" dirty="0" err="1">
                <a:solidFill>
                  <a:srgbClr val="404040"/>
                </a:solidFill>
              </a:rPr>
              <a:t>java.rmi.server.hostname</a:t>
            </a:r>
            <a:r>
              <a:rPr lang="fr-CA" i="0" dirty="0">
                <a:solidFill>
                  <a:srgbClr val="404040"/>
                </a:solidFill>
              </a:rPr>
              <a:t> : </a:t>
            </a:r>
            <a:r>
              <a:rPr lang="fr-CA" i="0" dirty="0" err="1">
                <a:solidFill>
                  <a:srgbClr val="404040"/>
                </a:solidFill>
              </a:rPr>
              <a:t>indicates</a:t>
            </a:r>
            <a:r>
              <a:rPr lang="fr-CA" i="0" dirty="0">
                <a:solidFill>
                  <a:srgbClr val="404040"/>
                </a:solidFill>
              </a:rPr>
              <a:t> the host</a:t>
            </a:r>
          </a:p>
          <a:p>
            <a:pPr marL="265113" lvl="1" indent="-265113">
              <a:lnSpc>
                <a:spcPct val="100000"/>
              </a:lnSpc>
            </a:pPr>
            <a:r>
              <a:rPr lang="fr-CA" i="0" dirty="0" err="1" smtClean="0">
                <a:solidFill>
                  <a:srgbClr val="404040"/>
                </a:solidFill>
              </a:rPr>
              <a:t>com.sun.management.jmxremote.port</a:t>
            </a:r>
            <a:r>
              <a:rPr lang="fr-CA" i="0" dirty="0" smtClean="0">
                <a:solidFill>
                  <a:srgbClr val="404040"/>
                </a:solidFill>
              </a:rPr>
              <a:t> </a:t>
            </a:r>
            <a:r>
              <a:rPr lang="fr-CA" i="0" dirty="0" smtClean="0">
                <a:solidFill>
                  <a:srgbClr val="404040"/>
                </a:solidFill>
              </a:rPr>
              <a:t>: </a:t>
            </a:r>
            <a:r>
              <a:rPr lang="fr-CA" i="0" dirty="0" err="1">
                <a:solidFill>
                  <a:srgbClr val="404040"/>
                </a:solidFill>
              </a:rPr>
              <a:t>indicates</a:t>
            </a:r>
            <a:r>
              <a:rPr lang="fr-CA" i="0" dirty="0">
                <a:solidFill>
                  <a:srgbClr val="404040"/>
                </a:solidFill>
              </a:rPr>
              <a:t> </a:t>
            </a:r>
            <a:r>
              <a:rPr lang="fr-CA" i="0" dirty="0" smtClean="0">
                <a:solidFill>
                  <a:srgbClr val="404040"/>
                </a:solidFill>
              </a:rPr>
              <a:t>the port (9999</a:t>
            </a:r>
            <a:r>
              <a:rPr lang="fr-CA" i="0" dirty="0">
                <a:solidFill>
                  <a:srgbClr val="404040"/>
                </a:solidFill>
              </a:rPr>
              <a:t>). </a:t>
            </a:r>
          </a:p>
          <a:p>
            <a:pPr marL="265113" lvl="1" indent="-265113">
              <a:lnSpc>
                <a:spcPct val="100000"/>
              </a:lnSpc>
            </a:pPr>
            <a:r>
              <a:rPr lang="fr-CA" i="0" dirty="0" err="1" smtClean="0">
                <a:solidFill>
                  <a:srgbClr val="404040"/>
                </a:solidFill>
              </a:rPr>
              <a:t>com.sun.management.jmxremote.ssl</a:t>
            </a:r>
            <a:r>
              <a:rPr lang="fr-CA" i="0" dirty="0">
                <a:solidFill>
                  <a:srgbClr val="404040"/>
                </a:solidFill>
              </a:rPr>
              <a:t>=false : </a:t>
            </a:r>
            <a:r>
              <a:rPr lang="fr-CA" i="0" dirty="0" err="1" smtClean="0">
                <a:solidFill>
                  <a:srgbClr val="404040"/>
                </a:solidFill>
              </a:rPr>
              <a:t>disables</a:t>
            </a:r>
            <a:r>
              <a:rPr lang="fr-CA" i="0" dirty="0" smtClean="0">
                <a:solidFill>
                  <a:srgbClr val="404040"/>
                </a:solidFill>
              </a:rPr>
              <a:t> </a:t>
            </a:r>
            <a:r>
              <a:rPr lang="fr-CA" i="0" dirty="0">
                <a:solidFill>
                  <a:srgbClr val="404040"/>
                </a:solidFill>
              </a:rPr>
              <a:t>SSL  </a:t>
            </a:r>
            <a:r>
              <a:rPr lang="fr-CA" i="0" dirty="0" err="1">
                <a:solidFill>
                  <a:srgbClr val="404040"/>
                </a:solidFill>
              </a:rPr>
              <a:t>com.sun.management.jmxremote.authenticate</a:t>
            </a:r>
            <a:r>
              <a:rPr lang="fr-CA" i="0" dirty="0">
                <a:solidFill>
                  <a:srgbClr val="404040"/>
                </a:solidFill>
              </a:rPr>
              <a:t>=false : </a:t>
            </a:r>
            <a:r>
              <a:rPr lang="fr-CA" i="0" dirty="0" err="1" smtClean="0">
                <a:solidFill>
                  <a:srgbClr val="404040"/>
                </a:solidFill>
              </a:rPr>
              <a:t>disables</a:t>
            </a:r>
            <a:r>
              <a:rPr lang="fr-CA" i="0" dirty="0" smtClean="0">
                <a:solidFill>
                  <a:srgbClr val="404040"/>
                </a:solidFill>
              </a:rPr>
              <a:t> </a:t>
            </a:r>
            <a:r>
              <a:rPr lang="fr-CA" i="0" dirty="0" err="1" smtClean="0">
                <a:solidFill>
                  <a:srgbClr val="404040"/>
                </a:solidFill>
              </a:rPr>
              <a:t>authentication</a:t>
            </a:r>
            <a:r>
              <a:rPr lang="fr-CA" i="0" dirty="0" smtClean="0">
                <a:solidFill>
                  <a:srgbClr val="404040"/>
                </a:solidFill>
              </a:rPr>
              <a:t> </a:t>
            </a:r>
          </a:p>
          <a:p>
            <a:pPr marL="265113" lvl="1" indent="-265113">
              <a:lnSpc>
                <a:spcPct val="100000"/>
              </a:lnSpc>
            </a:pPr>
            <a:r>
              <a:rPr lang="fr-CA" i="0" dirty="0" err="1" smtClean="0">
                <a:solidFill>
                  <a:srgbClr val="404040"/>
                </a:solidFill>
              </a:rPr>
              <a:t>Authentication</a:t>
            </a:r>
            <a:r>
              <a:rPr lang="fr-CA" i="0" dirty="0" smtClean="0">
                <a:solidFill>
                  <a:srgbClr val="404040"/>
                </a:solidFill>
              </a:rPr>
              <a:t> </a:t>
            </a:r>
            <a:r>
              <a:rPr lang="fr-CA" i="0" dirty="0" err="1">
                <a:solidFill>
                  <a:srgbClr val="404040"/>
                </a:solidFill>
              </a:rPr>
              <a:t>should</a:t>
            </a:r>
            <a:r>
              <a:rPr lang="fr-CA" i="0" dirty="0">
                <a:solidFill>
                  <a:srgbClr val="404040"/>
                </a:solidFill>
              </a:rPr>
              <a:t> </a:t>
            </a:r>
            <a:r>
              <a:rPr lang="fr-CA" i="0" dirty="0" err="1">
                <a:solidFill>
                  <a:srgbClr val="404040"/>
                </a:solidFill>
              </a:rPr>
              <a:t>be</a:t>
            </a:r>
            <a:r>
              <a:rPr lang="fr-CA" i="0" dirty="0">
                <a:solidFill>
                  <a:srgbClr val="404040"/>
                </a:solidFill>
              </a:rPr>
              <a:t> </a:t>
            </a:r>
            <a:r>
              <a:rPr lang="fr-CA" i="0" dirty="0" err="1">
                <a:solidFill>
                  <a:srgbClr val="404040"/>
                </a:solidFill>
              </a:rPr>
              <a:t>used</a:t>
            </a:r>
            <a:r>
              <a:rPr lang="fr-CA" i="0" dirty="0">
                <a:solidFill>
                  <a:srgbClr val="404040"/>
                </a:solidFill>
              </a:rPr>
              <a:t> in production </a:t>
            </a:r>
            <a:r>
              <a:rPr lang="fr-CA" i="0" dirty="0" err="1">
                <a:solidFill>
                  <a:srgbClr val="404040"/>
                </a:solidFill>
              </a:rPr>
              <a:t>environments</a:t>
            </a:r>
            <a:r>
              <a:rPr lang="fr-CA" i="0" dirty="0">
                <a:solidFill>
                  <a:srgbClr val="404040"/>
                </a:solidFill>
              </a:rPr>
              <a:t>, </a:t>
            </a:r>
            <a:r>
              <a:rPr lang="fr-CA" i="0" dirty="0" err="1" smtClean="0">
                <a:solidFill>
                  <a:srgbClr val="404040"/>
                </a:solidFill>
              </a:rPr>
              <a:t>this</a:t>
            </a:r>
            <a:r>
              <a:rPr lang="fr-CA" i="0" dirty="0" smtClean="0">
                <a:solidFill>
                  <a:srgbClr val="404040"/>
                </a:solidFill>
              </a:rPr>
              <a:t> </a:t>
            </a:r>
            <a:r>
              <a:rPr lang="fr-CA" i="0" dirty="0" err="1" smtClean="0">
                <a:solidFill>
                  <a:srgbClr val="404040"/>
                </a:solidFill>
              </a:rPr>
              <a:t>example</a:t>
            </a:r>
            <a:r>
              <a:rPr lang="fr-CA" i="0" dirty="0" smtClean="0">
                <a:solidFill>
                  <a:srgbClr val="404040"/>
                </a:solidFill>
              </a:rPr>
              <a:t> </a:t>
            </a:r>
            <a:r>
              <a:rPr lang="fr-CA" i="0" dirty="0">
                <a:solidFill>
                  <a:srgbClr val="404040"/>
                </a:solidFill>
              </a:rPr>
              <a:t>configuration </a:t>
            </a:r>
            <a:r>
              <a:rPr lang="fr-CA" i="0" dirty="0" err="1">
                <a:solidFill>
                  <a:srgbClr val="404040"/>
                </a:solidFill>
              </a:rPr>
              <a:t>should</a:t>
            </a:r>
            <a:r>
              <a:rPr lang="fr-CA" i="0" dirty="0">
                <a:solidFill>
                  <a:srgbClr val="404040"/>
                </a:solidFill>
              </a:rPr>
              <a:t> </a:t>
            </a:r>
            <a:r>
              <a:rPr lang="fr-CA" i="0" dirty="0" err="1">
                <a:solidFill>
                  <a:srgbClr val="404040"/>
                </a:solidFill>
              </a:rPr>
              <a:t>only</a:t>
            </a:r>
            <a:r>
              <a:rPr lang="fr-CA" i="0" dirty="0">
                <a:solidFill>
                  <a:srgbClr val="404040"/>
                </a:solidFill>
              </a:rPr>
              <a:t> </a:t>
            </a:r>
            <a:r>
              <a:rPr lang="fr-CA" i="0" dirty="0" err="1">
                <a:solidFill>
                  <a:srgbClr val="404040"/>
                </a:solidFill>
              </a:rPr>
              <a:t>be</a:t>
            </a:r>
            <a:r>
              <a:rPr lang="fr-CA" i="0" dirty="0">
                <a:solidFill>
                  <a:srgbClr val="404040"/>
                </a:solidFill>
              </a:rPr>
              <a:t> </a:t>
            </a:r>
            <a:r>
              <a:rPr lang="fr-CA" i="0" dirty="0" err="1">
                <a:solidFill>
                  <a:srgbClr val="404040"/>
                </a:solidFill>
              </a:rPr>
              <a:t>used</a:t>
            </a:r>
            <a:r>
              <a:rPr lang="fr-CA" i="0" dirty="0">
                <a:solidFill>
                  <a:srgbClr val="404040"/>
                </a:solidFill>
              </a:rPr>
              <a:t> for </a:t>
            </a:r>
            <a:r>
              <a:rPr lang="fr-CA" i="0" dirty="0" err="1" smtClean="0">
                <a:solidFill>
                  <a:srgbClr val="404040"/>
                </a:solidFill>
              </a:rPr>
              <a:t>testing</a:t>
            </a:r>
            <a:r>
              <a:rPr lang="fr-CA" i="0" dirty="0" smtClean="0">
                <a:solidFill>
                  <a:srgbClr val="404040"/>
                </a:solidFill>
              </a:rPr>
              <a:t>.</a:t>
            </a:r>
            <a:endParaRPr lang="fr-FR" i="0" dirty="0" smtClean="0">
              <a:solidFill>
                <a:srgbClr val="404040"/>
              </a:solidFill>
            </a:endParaRPr>
          </a:p>
          <a:p>
            <a:pPr marL="3175" indent="0">
              <a:buNone/>
            </a:pPr>
            <a:endParaRPr lang="fr-FR" i="0" dirty="0"/>
          </a:p>
        </p:txBody>
      </p:sp>
    </p:spTree>
    <p:extLst>
      <p:ext uri="{BB962C8B-B14F-4D97-AF65-F5344CB8AC3E}">
        <p14:creationId xmlns:p14="http://schemas.microsoft.com/office/powerpoint/2010/main" val="334239536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490435" y="255926"/>
            <a:ext cx="10179255" cy="454024"/>
          </a:xfrm>
        </p:spPr>
        <p:txBody>
          <a:bodyPr rIns="41783" anchor="b"/>
          <a:lstStyle/>
          <a:p>
            <a:pPr marL="584962" lvl="1" indent="-219361">
              <a:lnSpc>
                <a:spcPct val="100000"/>
              </a:lnSpc>
            </a:pPr>
            <a:r>
              <a:rPr lang="fr-FR" dirty="0"/>
              <a:t>JMX </a:t>
            </a:r>
            <a:r>
              <a:rPr lang="fr-FR" dirty="0" err="1" smtClean="0"/>
              <a:t>Remote</a:t>
            </a:r>
            <a:r>
              <a:rPr lang="fr-FR" dirty="0" smtClean="0"/>
              <a:t> Configuration</a:t>
            </a:r>
            <a:endParaRPr lang="fr-FR" dirty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95486" y="995093"/>
            <a:ext cx="10219725" cy="5089000"/>
          </a:xfrm>
        </p:spPr>
        <p:txBody>
          <a:bodyPr rIns="41783" anchor="t"/>
          <a:lstStyle/>
          <a:p>
            <a:pPr marL="265113" lvl="1" indent="-265113">
              <a:lnSpc>
                <a:spcPct val="100000"/>
              </a:lnSpc>
            </a:pPr>
            <a:r>
              <a:rPr lang="fr-CA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When</a:t>
            </a:r>
            <a:r>
              <a:rPr lang="fr-CA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CA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you</a:t>
            </a:r>
            <a:r>
              <a:rPr lang="fr-CA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CA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enable</a:t>
            </a:r>
            <a:r>
              <a:rPr lang="fr-CA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authentification, </a:t>
            </a:r>
            <a:r>
              <a:rPr lang="fr-CA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you</a:t>
            </a:r>
            <a:r>
              <a:rPr lang="fr-CA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have to </a:t>
            </a:r>
            <a:r>
              <a:rPr lang="fr-CA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create</a:t>
            </a:r>
            <a:r>
              <a:rPr lang="fr-CA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CA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two</a:t>
            </a:r>
            <a:r>
              <a:rPr lang="fr-CA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files: an </a:t>
            </a:r>
            <a:r>
              <a:rPr lang="fr-CA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access</a:t>
            </a:r>
            <a:r>
              <a:rPr lang="fr-CA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file and a </a:t>
            </a:r>
            <a:r>
              <a:rPr lang="fr-CA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password</a:t>
            </a:r>
            <a:r>
              <a:rPr lang="fr-CA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file. </a:t>
            </a:r>
          </a:p>
          <a:p>
            <a:pPr marL="265113" lvl="1" indent="-265113">
              <a:lnSpc>
                <a:spcPct val="100000"/>
              </a:lnSpc>
            </a:pPr>
            <a:r>
              <a:rPr lang="fr-CA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The </a:t>
            </a:r>
            <a:r>
              <a:rPr lang="fr-CA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password</a:t>
            </a:r>
            <a:r>
              <a:rPr lang="fr-CA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file </a:t>
            </a:r>
            <a:r>
              <a:rPr lang="fr-CA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defines</a:t>
            </a:r>
            <a:r>
              <a:rPr lang="fr-CA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user </a:t>
            </a:r>
            <a:r>
              <a:rPr lang="fr-CA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accounts</a:t>
            </a:r>
            <a:r>
              <a:rPr lang="fr-CA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that can access the monitoring </a:t>
            </a:r>
            <a:r>
              <a:rPr lang="en-US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information. The access file defines the permissions of these accounts.</a:t>
            </a:r>
            <a:endParaRPr lang="fr-CA" i="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65113" lvl="1" indent="-265113">
              <a:lnSpc>
                <a:spcPct val="100000"/>
              </a:lnSpc>
            </a:pPr>
            <a:r>
              <a:rPr lang="fr-CA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Add</a:t>
            </a:r>
            <a:r>
              <a:rPr lang="fr-CA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CA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these</a:t>
            </a:r>
            <a:r>
              <a:rPr lang="fr-CA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CA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authentication</a:t>
            </a:r>
            <a:r>
              <a:rPr lang="fr-CA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CA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properties</a:t>
            </a:r>
            <a:r>
              <a:rPr lang="fr-CA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in </a:t>
            </a:r>
            <a:r>
              <a:rPr lang="fr-CA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gatein.sh</a:t>
            </a:r>
            <a:r>
              <a:rPr lang="fr-CA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and </a:t>
            </a:r>
            <a:r>
              <a:rPr lang="fr-CA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point to the </a:t>
            </a:r>
            <a:r>
              <a:rPr lang="fr-CA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given</a:t>
            </a:r>
            <a:r>
              <a:rPr lang="fr-CA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CA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files</a:t>
            </a:r>
            <a:r>
              <a:rPr lang="fr-CA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CA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endParaRPr lang="fr-CA" sz="1800" b="0" i="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175" indent="0">
              <a:buNone/>
            </a:pPr>
            <a:r>
              <a:rPr lang="fr-CA" sz="18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fr-CA" sz="18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</a:t>
            </a:r>
            <a:r>
              <a:rPr lang="fr-CA" sz="1800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Dcom.sun.management.jmxremote.authenticate</a:t>
            </a:r>
            <a:r>
              <a:rPr lang="fr-CA" sz="18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=</a:t>
            </a:r>
            <a:r>
              <a:rPr lang="fr-CA" sz="1800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true</a:t>
            </a:r>
            <a:endParaRPr lang="fr-CA" sz="1800" b="0" i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175" indent="0">
              <a:buNone/>
            </a:pPr>
            <a:r>
              <a:rPr lang="fr-CA" sz="18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-</a:t>
            </a:r>
            <a:r>
              <a:rPr lang="fr-CA" sz="1800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Dcom.sun.management.jmxremote.password.file</a:t>
            </a:r>
            <a:r>
              <a:rPr lang="fr-CA" sz="18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=</a:t>
            </a:r>
            <a:r>
              <a:rPr lang="fr-CA" sz="1800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tomcat</a:t>
            </a:r>
            <a:r>
              <a:rPr lang="fr-CA" sz="18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fr-CA" sz="1800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conf</a:t>
            </a:r>
            <a:r>
              <a:rPr lang="fr-CA" sz="18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fr-CA" sz="1800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jmxremote.password</a:t>
            </a:r>
            <a:r>
              <a:rPr lang="fr-CA" sz="18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  <a:p>
            <a:pPr marL="3175" indent="0">
              <a:buNone/>
            </a:pPr>
            <a:r>
              <a:rPr lang="fr-CA" sz="18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-</a:t>
            </a:r>
            <a:r>
              <a:rPr lang="fr-CA" sz="1800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Dcom.sun.management.jmxremote.access.file</a:t>
            </a:r>
            <a:r>
              <a:rPr lang="fr-CA" sz="18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=</a:t>
            </a:r>
            <a:r>
              <a:rPr lang="fr-CA" sz="1800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tomcat</a:t>
            </a:r>
            <a:r>
              <a:rPr lang="fr-CA" sz="18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fr-CA" sz="1800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conf</a:t>
            </a:r>
            <a:r>
              <a:rPr lang="fr-CA" sz="18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fr-CA" sz="1800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jmxremote.access</a:t>
            </a:r>
            <a:endParaRPr lang="fr-CA" sz="1800" b="0" i="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175" indent="0">
              <a:buNone/>
            </a:pPr>
            <a:r>
              <a:rPr lang="fr-CA" sz="18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-</a:t>
            </a:r>
            <a:r>
              <a:rPr lang="fr-CA" sz="1800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Djava.rmi.server.hostname</a:t>
            </a:r>
            <a:r>
              <a:rPr lang="fr-CA" sz="18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=</a:t>
            </a:r>
            <a:r>
              <a:rPr lang="fr-CA" sz="1800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localhost</a:t>
            </a:r>
            <a:endParaRPr lang="fr-CA" sz="1800" b="0" i="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175" indent="0">
              <a:buNone/>
            </a:pPr>
            <a:r>
              <a:rPr lang="fr-CA" sz="18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-</a:t>
            </a:r>
            <a:r>
              <a:rPr lang="fr-CA" sz="1800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Dcom.sun.management.jmxremote.ssl</a:t>
            </a:r>
            <a:r>
              <a:rPr lang="fr-CA" sz="18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=</a:t>
            </a:r>
            <a:r>
              <a:rPr lang="fr-CA" sz="18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false"</a:t>
            </a:r>
            <a:r>
              <a:rPr lang="fr-CA" sz="18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;</a:t>
            </a:r>
            <a:r>
              <a:rPr lang="fr-CA" sz="18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 </a:t>
            </a:r>
            <a:endParaRPr lang="fr-FR" sz="1800" b="0" i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480783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490435" y="255926"/>
            <a:ext cx="10179255" cy="454024"/>
          </a:xfrm>
        </p:spPr>
        <p:txBody>
          <a:bodyPr rIns="41783" anchor="b"/>
          <a:lstStyle/>
          <a:p>
            <a:pPr marL="584962" lvl="1" indent="-219361">
              <a:lnSpc>
                <a:spcPct val="100000"/>
              </a:lnSpc>
            </a:pPr>
            <a:r>
              <a:rPr lang="en-US" dirty="0" smtClean="0"/>
              <a:t>JMX </a:t>
            </a:r>
            <a:r>
              <a:rPr lang="en-US" dirty="0" smtClean="0"/>
              <a:t>Configuration with </a:t>
            </a:r>
            <a:r>
              <a:rPr lang="en-US" dirty="0" smtClean="0">
                <a:latin typeface="Arial"/>
                <a:ea typeface="MS Gothic"/>
                <a:cs typeface="MS Gothic"/>
              </a:rPr>
              <a:t>Authentication </a:t>
            </a:r>
            <a:endParaRPr lang="en-US" sz="2200" dirty="0">
              <a:solidFill>
                <a:srgbClr val="FF9900"/>
              </a:solidFill>
            </a:endParaRP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95486" y="995093"/>
            <a:ext cx="10219725" cy="5089000"/>
          </a:xfrm>
        </p:spPr>
        <p:txBody>
          <a:bodyPr rIns="41783" anchor="t"/>
          <a:lstStyle/>
          <a:p>
            <a:pPr marL="265113" lvl="1" indent="-265113">
              <a:lnSpc>
                <a:spcPct val="100000"/>
              </a:lnSpc>
            </a:pPr>
            <a:r>
              <a:rPr lang="en-US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Create </a:t>
            </a:r>
            <a:r>
              <a:rPr lang="en-US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 password file (</a:t>
            </a:r>
            <a:r>
              <a:rPr lang="en-US" sz="18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tomcat/</a:t>
            </a:r>
            <a:r>
              <a:rPr lang="en-US" sz="1800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conf</a:t>
            </a:r>
            <a:r>
              <a:rPr lang="en-US" sz="18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en-US" sz="1800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jmxremote.password</a:t>
            </a:r>
            <a:r>
              <a:rPr lang="en-US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 </a:t>
            </a:r>
            <a:r>
              <a:rPr lang="en-US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containing the </a:t>
            </a:r>
            <a:r>
              <a:rPr lang="en-US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user accounts </a:t>
            </a:r>
            <a:r>
              <a:rPr lang="en-US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with passwords:</a:t>
            </a:r>
            <a:endParaRPr lang="en-US" sz="2200" i="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025525" lvl="2" indent="0">
              <a:lnSpc>
                <a:spcPct val="100000"/>
              </a:lnSpc>
              <a:buNone/>
            </a:pPr>
            <a:r>
              <a:rPr lang="en-US" sz="18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guest  password 	admin password</a:t>
            </a:r>
            <a:endParaRPr lang="en-US" sz="1800" i="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65113" lvl="1" indent="-265113">
              <a:lnSpc>
                <a:spcPct val="100000"/>
              </a:lnSpc>
            </a:pPr>
            <a:r>
              <a:rPr lang="en-US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The file above creates two users for JMX connections. </a:t>
            </a:r>
            <a:r>
              <a:rPr lang="en-US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</a:t>
            </a:r>
            <a:r>
              <a:rPr lang="en-US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oth</a:t>
            </a:r>
            <a:r>
              <a:rPr lang="en-US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users, guest and admin, have </a:t>
            </a:r>
            <a:r>
              <a:rPr lang="en-US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the password "password ».</a:t>
            </a:r>
          </a:p>
          <a:p>
            <a:pPr marL="265113" lvl="1" indent="-265113">
              <a:lnSpc>
                <a:spcPct val="100000"/>
              </a:lnSpc>
            </a:pPr>
            <a:r>
              <a:rPr lang="en-US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Create the access file, in which you assign </a:t>
            </a:r>
            <a:r>
              <a:rPr lang="en-US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permissions to each </a:t>
            </a:r>
            <a:r>
              <a:rPr lang="en-US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account</a:t>
            </a:r>
            <a:r>
              <a:rPr lang="en-US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(</a:t>
            </a:r>
            <a:r>
              <a:rPr lang="en-US" sz="18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tomcat</a:t>
            </a:r>
            <a:r>
              <a:rPr lang="en-US" sz="18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en-US" sz="1800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conf</a:t>
            </a:r>
            <a:r>
              <a:rPr lang="en-US" sz="18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en-US" sz="1800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jmxremote.access</a:t>
            </a:r>
            <a:r>
              <a:rPr lang="en-US" sz="18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 </a:t>
            </a:r>
            <a:r>
              <a:rPr lang="en-US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</a:p>
          <a:p>
            <a:pPr marL="0" lvl="1" indent="0">
              <a:lnSpc>
                <a:spcPct val="100000"/>
              </a:lnSpc>
              <a:buNone/>
            </a:pPr>
            <a:r>
              <a:rPr lang="en-US" sz="24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		</a:t>
            </a:r>
            <a:r>
              <a:rPr lang="en-US" sz="18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guest </a:t>
            </a:r>
            <a:r>
              <a:rPr lang="en-US" sz="1800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readonly</a:t>
            </a:r>
            <a:r>
              <a:rPr lang="en-US" sz="18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 			admin </a:t>
            </a:r>
            <a:r>
              <a:rPr lang="en-US" sz="1800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readwrite</a:t>
            </a:r>
            <a:endParaRPr lang="en-US" sz="1800" b="0" i="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65113" lvl="1" indent="-265113">
              <a:lnSpc>
                <a:spcPct val="100000"/>
              </a:lnSpc>
            </a:pPr>
            <a:r>
              <a:rPr lang="fr-CA" i="0" dirty="0">
                <a:solidFill>
                  <a:srgbClr val="000000">
                    <a:lumMod val="75000"/>
                    <a:lumOff val="25000"/>
                  </a:srgbClr>
                </a:solidFill>
              </a:rPr>
              <a:t>You </a:t>
            </a:r>
            <a:r>
              <a:rPr lang="fr-CA" i="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have to </a:t>
            </a:r>
            <a:r>
              <a:rPr lang="fr-CA" i="0" dirty="0">
                <a:solidFill>
                  <a:srgbClr val="000000">
                    <a:lumMod val="75000"/>
                    <a:lumOff val="25000"/>
                  </a:srgbClr>
                </a:solidFill>
              </a:rPr>
              <a:t>set the </a:t>
            </a:r>
            <a:r>
              <a:rPr lang="fr-CA" i="0" dirty="0" err="1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read</a:t>
            </a:r>
            <a:r>
              <a:rPr lang="fr-CA" i="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permissions to </a:t>
            </a:r>
            <a:r>
              <a:rPr lang="fr-CA" i="0" dirty="0" err="1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both</a:t>
            </a:r>
            <a:r>
              <a:rPr lang="fr-CA" i="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fr-CA" i="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files (</a:t>
            </a:r>
            <a:r>
              <a:rPr lang="fr-CA" i="0" dirty="0" err="1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password</a:t>
            </a:r>
            <a:r>
              <a:rPr lang="fr-CA" i="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file and </a:t>
            </a:r>
            <a:r>
              <a:rPr lang="fr-CA" i="0" dirty="0" err="1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acces</a:t>
            </a:r>
            <a:r>
              <a:rPr lang="fr-CA" i="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file).</a:t>
            </a:r>
            <a:endParaRPr lang="fr-CA" i="0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0" lvl="1" indent="0">
              <a:lnSpc>
                <a:spcPct val="100000"/>
              </a:lnSpc>
              <a:buNone/>
            </a:pPr>
            <a:endParaRPr lang="en-US" sz="1800" b="0" i="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65113" lvl="1" indent="-265113">
              <a:lnSpc>
                <a:spcPct val="100000"/>
              </a:lnSpc>
            </a:pPr>
            <a:endParaRPr lang="en-US" i="0" dirty="0"/>
          </a:p>
        </p:txBody>
      </p:sp>
    </p:spTree>
    <p:extLst>
      <p:ext uri="{BB962C8B-B14F-4D97-AF65-F5344CB8AC3E}">
        <p14:creationId xmlns:p14="http://schemas.microsoft.com/office/powerpoint/2010/main" val="346412517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eXo-powerpoint-templat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MS Gothic"/>
        <a:cs typeface="MS Gothic"/>
      </a:majorFont>
      <a:minorFont>
        <a:latin typeface="Arial"/>
        <a:ea typeface="MS Gothic"/>
        <a:cs typeface="MS Gothic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7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Symbol" charset="2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7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Symbol" charset="2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MS Gothic"/>
        <a:cs typeface="MS Gothic"/>
      </a:majorFont>
      <a:minorFont>
        <a:latin typeface="Arial"/>
        <a:ea typeface="MS Gothic"/>
        <a:cs typeface="MS Gothic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7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Symbol" charset="2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7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Symbol" charset="2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MS Gothic"/>
        <a:cs typeface="MS Gothic"/>
      </a:majorFont>
      <a:minorFont>
        <a:latin typeface="Arial"/>
        <a:ea typeface="MS Gothic"/>
        <a:cs typeface="MS Gothic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7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Symbol" charset="2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7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Symbol" charset="2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eXo-powerpoint-template</Template>
  <TotalTime>16503</TotalTime>
  <Words>1011</Words>
  <Application>Microsoft Macintosh PowerPoint</Application>
  <PresentationFormat>Personnalisé</PresentationFormat>
  <Paragraphs>139</Paragraphs>
  <Slides>23</Slides>
  <Notes>7</Notes>
  <HiddenSlides>0</HiddenSlides>
  <MMClips>0</MMClips>
  <ScaleCrop>false</ScaleCrop>
  <HeadingPairs>
    <vt:vector size="4" baseType="variant">
      <vt:variant>
        <vt:lpstr>Thème</vt:lpstr>
      </vt:variant>
      <vt:variant>
        <vt:i4>3</vt:i4>
      </vt:variant>
      <vt:variant>
        <vt:lpstr>Titres des diapositives</vt:lpstr>
      </vt:variant>
      <vt:variant>
        <vt:i4>23</vt:i4>
      </vt:variant>
    </vt:vector>
  </HeadingPairs>
  <TitlesOfParts>
    <vt:vector size="26" baseType="lpstr">
      <vt:lpstr>eXo-powerpoint-template</vt:lpstr>
      <vt:lpstr>1_Office Theme</vt:lpstr>
      <vt:lpstr>2_Office Theme</vt:lpstr>
      <vt:lpstr>Présentation PowerPoint</vt:lpstr>
      <vt:lpstr>Table of Contents</vt:lpstr>
      <vt:lpstr>Présentation PowerPoint</vt:lpstr>
      <vt:lpstr>Introduction JMX &amp; VisualVM</vt:lpstr>
      <vt:lpstr>Présentation PowerPoint</vt:lpstr>
      <vt:lpstr>JMX Server Configuration</vt:lpstr>
      <vt:lpstr>JMX Configuration Properties</vt:lpstr>
      <vt:lpstr>JMX Remote Configuration</vt:lpstr>
      <vt:lpstr>JMX Configuration with Authentication </vt:lpstr>
      <vt:lpstr>Présentation PowerPoint</vt:lpstr>
      <vt:lpstr>Connecting VisualVM to remote JVM</vt:lpstr>
      <vt:lpstr>Présentation PowerPoint</vt:lpstr>
      <vt:lpstr>Using VisualVM (Overview tab)</vt:lpstr>
      <vt:lpstr>Using VisualVM (Monitor tab)</vt:lpstr>
      <vt:lpstr>Using VisualVM (Threads tab)</vt:lpstr>
      <vt:lpstr>Using VisualVM (Sampler(profiler) tab)</vt:lpstr>
      <vt:lpstr>Using VisualVM (MBeans tab)</vt:lpstr>
      <vt:lpstr>Using VisualVM (Mbeans tab)</vt:lpstr>
      <vt:lpstr>Présentation PowerPoint</vt:lpstr>
      <vt:lpstr>Exercises : 1a Connection to JMX</vt:lpstr>
      <vt:lpstr>Exercises : 1b Using VisualVM</vt:lpstr>
      <vt:lpstr>Exercises : 2 Connection to JMX with authentitication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Pc-utilisateur</dc:creator>
  <cp:lastModifiedBy>exo</cp:lastModifiedBy>
  <cp:revision>702</cp:revision>
  <dcterms:created xsi:type="dcterms:W3CDTF">2010-06-15T15:11:14Z</dcterms:created>
  <dcterms:modified xsi:type="dcterms:W3CDTF">2011-10-11T14:30:25Z</dcterms:modified>
</cp:coreProperties>
</file>