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  <p:sldMasterId id="2147483687" r:id="rId2"/>
    <p:sldMasterId id="2147483674" r:id="rId3"/>
  </p:sldMasterIdLst>
  <p:sldIdLst>
    <p:sldId id="256" r:id="rId4"/>
    <p:sldId id="257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0" r:id="rId14"/>
    <p:sldId id="270" r:id="rId15"/>
    <p:sldId id="271" r:id="rId16"/>
    <p:sldId id="272" r:id="rId17"/>
    <p:sldId id="273" r:id="rId18"/>
    <p:sldId id="274" r:id="rId19"/>
    <p:sldId id="275" r:id="rId20"/>
    <p:sldId id="283" r:id="rId21"/>
    <p:sldId id="276" r:id="rId22"/>
    <p:sldId id="261" r:id="rId23"/>
    <p:sldId id="277" r:id="rId24"/>
    <p:sldId id="278" r:id="rId25"/>
    <p:sldId id="262" r:id="rId26"/>
    <p:sldId id="279" r:id="rId27"/>
    <p:sldId id="280" r:id="rId28"/>
    <p:sldId id="281" r:id="rId29"/>
    <p:sldId id="284" r:id="rId30"/>
    <p:sldId id="282" r:id="rId31"/>
    <p:sldId id="25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 flip="none" rotWithShape="1">
          <a:gsLst>
            <a:gs pos="18000">
              <a:schemeClr val="bg2"/>
            </a:gs>
            <a:gs pos="69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16"/>
          <p:cNvCxnSpPr/>
          <p:nvPr userDrawn="1"/>
        </p:nvCxnSpPr>
        <p:spPr>
          <a:xfrm>
            <a:off x="0" y="2286000"/>
            <a:ext cx="685800" cy="0"/>
          </a:xfrm>
          <a:prstGeom prst="line">
            <a:avLst/>
          </a:prstGeom>
          <a:ln>
            <a:solidFill>
              <a:srgbClr val="476A9C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20"/>
          <p:cNvCxnSpPr/>
          <p:nvPr userDrawn="1"/>
        </p:nvCxnSpPr>
        <p:spPr>
          <a:xfrm flipV="1">
            <a:off x="685800" y="1828800"/>
            <a:ext cx="0" cy="914400"/>
          </a:xfrm>
          <a:prstGeom prst="line">
            <a:avLst/>
          </a:prstGeom>
          <a:ln>
            <a:solidFill>
              <a:srgbClr val="476A9C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7"/>
          <p:cNvCxnSpPr/>
          <p:nvPr userDrawn="1"/>
        </p:nvCxnSpPr>
        <p:spPr>
          <a:xfrm flipH="1">
            <a:off x="8458200" y="2286000"/>
            <a:ext cx="685800" cy="0"/>
          </a:xfrm>
          <a:prstGeom prst="line">
            <a:avLst/>
          </a:prstGeom>
          <a:ln>
            <a:solidFill>
              <a:srgbClr val="476A9C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 userDrawn="1"/>
        </p:nvCxnSpPr>
        <p:spPr>
          <a:xfrm flipV="1">
            <a:off x="8458200" y="1828800"/>
            <a:ext cx="0" cy="914400"/>
          </a:xfrm>
          <a:prstGeom prst="line">
            <a:avLst/>
          </a:prstGeom>
          <a:ln>
            <a:solidFill>
              <a:srgbClr val="476A9C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77240" y="1600200"/>
            <a:ext cx="7589520" cy="685800"/>
          </a:xfrm>
          <a:prstGeom prst="rect">
            <a:avLst/>
          </a:prstGeom>
        </p:spPr>
        <p:txBody>
          <a:bodyPr anchor="b"/>
          <a:lstStyle>
            <a:lvl1pPr>
              <a:buNone/>
              <a:defRPr sz="4800" b="0">
                <a:solidFill>
                  <a:srgbClr val="476A9C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77240" y="2286000"/>
            <a:ext cx="7589520" cy="6858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cap="all" spc="300">
                <a:solidFill>
                  <a:srgbClr val="404040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92480" y="4495800"/>
            <a:ext cx="7589520" cy="685800"/>
          </a:xfrm>
          <a:prstGeom prst="rect">
            <a:avLst/>
          </a:prstGeom>
        </p:spPr>
        <p:txBody>
          <a:bodyPr anchor="t"/>
          <a:lstStyle>
            <a:lvl1pPr algn="r">
              <a:buNone/>
              <a:defRPr sz="1400" b="0" cap="all" spc="300">
                <a:solidFill>
                  <a:srgbClr val="404040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date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3810000"/>
            <a:ext cx="7589520" cy="68580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sz="1800" b="0" baseline="0">
                <a:solidFill>
                  <a:srgbClr val="476A9C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presenter name, title</a:t>
            </a:r>
          </a:p>
        </p:txBody>
      </p:sp>
    </p:spTree>
    <p:extLst>
      <p:ext uri="{BB962C8B-B14F-4D97-AF65-F5344CB8AC3E}">
        <p14:creationId xmlns:p14="http://schemas.microsoft.com/office/powerpoint/2010/main" val="348073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0" y="3834113"/>
            <a:ext cx="9144000" cy="97437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aseline="0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677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0" y="3834113"/>
            <a:ext cx="9144000" cy="97437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aseline="0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1599" y="103450"/>
            <a:ext cx="8400802" cy="706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76A9C"/>
                </a:solidFill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>
          <a:xfrm>
            <a:off x="371475" y="1001713"/>
            <a:ext cx="8401050" cy="5114925"/>
          </a:xfrm>
          <a:prstGeom prst="rect">
            <a:avLst/>
          </a:prstGeom>
        </p:spPr>
        <p:txBody>
          <a:bodyPr anchor="t" anchorCtr="0"/>
          <a:lstStyle>
            <a:lvl1pPr algn="just"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 algn="just">
              <a:buFont typeface="Arial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algn="just">
              <a:buFont typeface="Arial" pitchFamily="34" charset="0"/>
              <a:buChar char="-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algn="just">
              <a:buFont typeface="Courier New" pitchFamily="49" charset="0"/>
              <a:buChar char="o"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algn="just">
              <a:buFont typeface="Wingdings" pitchFamily="2" charset="2"/>
              <a:buChar char="Ø"/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627" y="6442958"/>
            <a:ext cx="3206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1">
                <a:solidFill>
                  <a:srgbClr val="7F7F7F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 dirty="0" smtClean="0"/>
              <a:t>Copyright 2013 eXo Platform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001000" y="6391338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b="1" i="0">
                <a:solidFill>
                  <a:srgbClr val="476A9C"/>
                </a:solidFill>
                <a:latin typeface="Helvetica Neue"/>
                <a:cs typeface="Helvetica Neue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1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1351600" y="2331719"/>
            <a:ext cx="7406640" cy="1051560"/>
          </a:xfrm>
        </p:spPr>
        <p:txBody>
          <a:bodyPr anchor="ctr" anchorCtr="0"/>
          <a:lstStyle>
            <a:lvl1pPr>
              <a:buClr>
                <a:schemeClr val="bg1"/>
              </a:buClr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err="1" smtClean="0"/>
              <a:t>Partie</a:t>
            </a:r>
            <a:r>
              <a:rPr lang="en-US" dirty="0" smtClean="0"/>
              <a:t> 2</a:t>
            </a:r>
          </a:p>
        </p:txBody>
      </p:sp>
      <p:sp>
        <p:nvSpPr>
          <p:cNvPr id="6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1351600" y="3520440"/>
            <a:ext cx="7406640" cy="1051560"/>
          </a:xfrm>
        </p:spPr>
        <p:txBody>
          <a:bodyPr anchor="ctr"/>
          <a:lstStyle>
            <a:lvl1pPr>
              <a:buClr>
                <a:schemeClr val="bg1"/>
              </a:buClr>
              <a:buNone/>
              <a:defRPr sz="2000" baseline="0">
                <a:solidFill>
                  <a:schemeClr val="bg2">
                    <a:lumMod val="25000"/>
                  </a:schemeClr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err="1" smtClean="0"/>
              <a:t>Partie</a:t>
            </a:r>
            <a:r>
              <a:rPr lang="en-US" dirty="0" smtClean="0"/>
              <a:t> 3</a:t>
            </a:r>
          </a:p>
        </p:txBody>
      </p:sp>
      <p:sp>
        <p:nvSpPr>
          <p:cNvPr id="7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1351600" y="4709160"/>
            <a:ext cx="7406640" cy="1051560"/>
          </a:xfrm>
        </p:spPr>
        <p:txBody>
          <a:bodyPr anchor="ctr"/>
          <a:lstStyle>
            <a:lvl1pPr>
              <a:buClr>
                <a:schemeClr val="bg1"/>
              </a:buClr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2">
                    <a:lumMod val="25000"/>
                  </a:schemeClr>
                </a:solidFill>
              </a:defRPr>
            </a:lvl2pPr>
            <a:lvl3pPr>
              <a:buClr>
                <a:schemeClr val="bg1"/>
              </a:buClr>
              <a:defRPr sz="1600"/>
            </a:lvl3pPr>
            <a:lvl4pPr>
              <a:buClr>
                <a:schemeClr val="bg1"/>
              </a:buClr>
              <a:defRPr sz="1600"/>
            </a:lvl4pPr>
            <a:lvl5pPr>
              <a:buClr>
                <a:schemeClr val="bg1"/>
              </a:buClr>
              <a:defRPr sz="1600"/>
            </a:lvl5pPr>
          </a:lstStyle>
          <a:p>
            <a:pPr lvl="0"/>
            <a:r>
              <a:rPr lang="en-US" dirty="0" err="1" smtClean="0"/>
              <a:t>Partie</a:t>
            </a:r>
            <a:r>
              <a:rPr lang="en-US" dirty="0" smtClean="0"/>
              <a:t> 4</a:t>
            </a:r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1351600" y="1143000"/>
            <a:ext cx="7406640" cy="1051560"/>
          </a:xfrm>
        </p:spPr>
        <p:txBody>
          <a:bodyPr anchor="ctr"/>
          <a:lstStyle>
            <a:lvl1pPr>
              <a:buClr>
                <a:schemeClr val="bg1"/>
              </a:buClr>
              <a:buNone/>
              <a:defRPr sz="2000" baseline="0">
                <a:solidFill>
                  <a:schemeClr val="bg2">
                    <a:lumMod val="25000"/>
                  </a:schemeClr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>
              <a:buClr>
                <a:schemeClr val="bg1"/>
              </a:buClr>
              <a:defRPr sz="1600"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err="1" smtClean="0"/>
              <a:t>Partie</a:t>
            </a:r>
            <a:r>
              <a:rPr lang="en-US" dirty="0" smtClean="0"/>
              <a:t> 1</a:t>
            </a:r>
          </a:p>
        </p:txBody>
      </p:sp>
      <p:sp>
        <p:nvSpPr>
          <p:cNvPr id="9" name="TextBox 13"/>
          <p:cNvSpPr txBox="1"/>
          <p:nvPr userDrawn="1"/>
        </p:nvSpPr>
        <p:spPr>
          <a:xfrm>
            <a:off x="457200" y="1194440"/>
            <a:ext cx="914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dirty="0" smtClean="0">
                <a:solidFill>
                  <a:srgbClr val="476A9C"/>
                </a:solidFill>
                <a:latin typeface="Arial Rounded MT Bold"/>
                <a:cs typeface="Arial Rounded MT Bold"/>
              </a:rPr>
              <a:t>1</a:t>
            </a:r>
            <a:endParaRPr lang="en-US" sz="4800" dirty="0">
              <a:solidFill>
                <a:srgbClr val="476A9C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0" name="TextBox 14"/>
          <p:cNvSpPr txBox="1"/>
          <p:nvPr userDrawn="1"/>
        </p:nvSpPr>
        <p:spPr>
          <a:xfrm>
            <a:off x="457200" y="238316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476A9C"/>
                </a:solidFill>
                <a:latin typeface="Arial Rounded MT Bold"/>
                <a:cs typeface="Arial Rounded MT Bold"/>
              </a:rPr>
              <a:t>2</a:t>
            </a:r>
            <a:endParaRPr lang="en-US" sz="4800" dirty="0">
              <a:solidFill>
                <a:srgbClr val="476A9C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1" name="TextBox 18"/>
          <p:cNvSpPr txBox="1"/>
          <p:nvPr userDrawn="1"/>
        </p:nvSpPr>
        <p:spPr>
          <a:xfrm>
            <a:off x="457200" y="357188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476A9C"/>
                </a:solidFill>
                <a:latin typeface="Arial Rounded MT Bold"/>
                <a:cs typeface="Arial Rounded MT Bold"/>
              </a:rPr>
              <a:t>3</a:t>
            </a:r>
            <a:endParaRPr lang="en-US" sz="4800" dirty="0">
              <a:solidFill>
                <a:srgbClr val="476A9C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2" name="TextBox 19"/>
          <p:cNvSpPr txBox="1"/>
          <p:nvPr userDrawn="1"/>
        </p:nvSpPr>
        <p:spPr>
          <a:xfrm>
            <a:off x="457200" y="476060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476A9C"/>
                </a:solidFill>
                <a:latin typeface="Arial Rounded MT Bold"/>
                <a:cs typeface="Arial Rounded MT Bold"/>
              </a:rPr>
              <a:t>4</a:t>
            </a:r>
            <a:endParaRPr lang="en-US" sz="4800" dirty="0">
              <a:solidFill>
                <a:srgbClr val="476A9C"/>
              </a:solidFill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1599" y="103450"/>
            <a:ext cx="8400802" cy="706329"/>
          </a:xfrm>
        </p:spPr>
        <p:txBody>
          <a:bodyPr/>
          <a:lstStyle>
            <a:lvl1pPr>
              <a:defRPr>
                <a:solidFill>
                  <a:srgbClr val="476A9C"/>
                </a:solidFill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>
          <a:xfrm>
            <a:off x="371475" y="1001713"/>
            <a:ext cx="8401050" cy="5114925"/>
          </a:xfrm>
        </p:spPr>
        <p:txBody>
          <a:bodyPr anchor="t" anchorCtr="0"/>
          <a:lstStyle>
            <a:lvl1pPr algn="just"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 algn="just">
              <a:buFont typeface="Arial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algn="just">
              <a:buFont typeface="Arial" pitchFamily="34" charset="0"/>
              <a:buChar char="-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algn="just">
              <a:buFont typeface="Courier New" pitchFamily="49" charset="0"/>
              <a:buChar char="o"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algn="just">
              <a:buFont typeface="Wingdings" pitchFamily="2" charset="2"/>
              <a:buChar char="Ø"/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627" y="6442958"/>
            <a:ext cx="3206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1">
                <a:solidFill>
                  <a:srgbClr val="7F7F7F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 dirty="0" smtClean="0"/>
              <a:t>Copyright 2013 eXo Platform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001000" y="6391338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b="1" i="0">
                <a:solidFill>
                  <a:srgbClr val="476A9C"/>
                </a:solidFill>
                <a:latin typeface="Helvetica Neue"/>
                <a:cs typeface="Helvetica Neue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599" y="103450"/>
            <a:ext cx="8400802" cy="706329"/>
          </a:xfrm>
        </p:spPr>
        <p:txBody>
          <a:bodyPr/>
          <a:lstStyle>
            <a:lvl1pPr>
              <a:defRPr>
                <a:solidFill>
                  <a:srgbClr val="476A9C"/>
                </a:solidFill>
              </a:defRPr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0800" y="970899"/>
            <a:ext cx="3657600" cy="5262443"/>
          </a:xfrm>
        </p:spPr>
        <p:txBody>
          <a:bodyPr anchor="t" anchorCtr="0"/>
          <a:lstStyle>
            <a:lvl1pPr algn="just"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algn="just">
              <a:buFont typeface="Arial" pitchFamily="34" charset="0"/>
              <a:buChar char="•"/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algn="just">
              <a:buFont typeface="Arial" pitchFamily="34" charset="0"/>
              <a:buChar char="-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algn="just">
              <a:buFont typeface="Courier New" pitchFamily="49" charset="0"/>
              <a:buChar char="o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algn="just">
              <a:buFont typeface="Wingdings" pitchFamily="2" charset="2"/>
              <a:buChar char="Ø"/>
              <a:defRPr sz="12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12" y="970898"/>
            <a:ext cx="3657600" cy="5262443"/>
          </a:xfrm>
        </p:spPr>
        <p:txBody>
          <a:bodyPr anchor="t" anchorCtr="0"/>
          <a:lstStyle>
            <a:lvl1pPr algn="just"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algn="just">
              <a:buFont typeface="Arial" pitchFamily="34" charset="0"/>
              <a:buChar char="•"/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algn="just">
              <a:buFont typeface="Arial" pitchFamily="34" charset="0"/>
              <a:buChar char="-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algn="just">
              <a:buFont typeface="Courier New" pitchFamily="49" charset="0"/>
              <a:buChar char="o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algn="just">
              <a:buFont typeface="Wingdings" pitchFamily="2" charset="2"/>
              <a:buChar char="Ø"/>
              <a:defRPr sz="12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627" y="6442958"/>
            <a:ext cx="3206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1">
                <a:solidFill>
                  <a:srgbClr val="7F7F7F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 dirty="0" smtClean="0"/>
              <a:t>Copyright 2013 eXo Platform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001000" y="6391338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b="1" i="0">
                <a:solidFill>
                  <a:srgbClr val="476A9C"/>
                </a:solidFill>
                <a:latin typeface="Helvetica Neue"/>
                <a:cs typeface="Helvetica Neue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599" y="103450"/>
            <a:ext cx="8400802" cy="706329"/>
          </a:xfrm>
        </p:spPr>
        <p:txBody>
          <a:bodyPr/>
          <a:lstStyle>
            <a:lvl1pPr>
              <a:defRPr>
                <a:solidFill>
                  <a:srgbClr val="476A9C"/>
                </a:solidFill>
              </a:defRPr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0800" y="1072918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Helvetica Neue"/>
                <a:cs typeface="Helvetica Neu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 smtClean="0"/>
              <a:t>Sous</a:t>
            </a:r>
            <a:r>
              <a:rPr lang="en-US" dirty="0" smtClean="0"/>
              <a:t> </a:t>
            </a:r>
            <a:r>
              <a:rPr lang="en-US" dirty="0" err="1" smtClean="0"/>
              <a:t>Titre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888" y="1899094"/>
            <a:ext cx="3657600" cy="4275873"/>
          </a:xfrm>
        </p:spPr>
        <p:txBody>
          <a:bodyPr anchor="t" anchorCtr="0"/>
          <a:lstStyle>
            <a:lvl1pPr algn="just"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algn="just">
              <a:buFont typeface="Arial" pitchFamily="34" charset="0"/>
              <a:buChar char="•"/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algn="just">
              <a:buFont typeface="Arial" pitchFamily="34" charset="0"/>
              <a:buChar char="-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algn="just">
              <a:buFont typeface="Courier New" pitchFamily="49" charset="0"/>
              <a:buChar char="o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algn="just">
              <a:buFont typeface="Wingdings" pitchFamily="2" charset="2"/>
              <a:buChar char="Ø"/>
              <a:defRPr sz="12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115986" y="1072918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Helvetica Neue"/>
                <a:cs typeface="Helvetica Neu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 smtClean="0"/>
              <a:t>Sous</a:t>
            </a:r>
            <a:r>
              <a:rPr lang="en-US" dirty="0" smtClean="0"/>
              <a:t> </a:t>
            </a:r>
            <a:r>
              <a:rPr lang="en-US" dirty="0" err="1" smtClean="0"/>
              <a:t>Titre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5986" y="1899094"/>
            <a:ext cx="3657600" cy="4275873"/>
          </a:xfrm>
        </p:spPr>
        <p:txBody>
          <a:bodyPr anchor="t" anchorCtr="0"/>
          <a:lstStyle>
            <a:lvl1pPr algn="just"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algn="just"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algn="just"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algn="just"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algn="just">
              <a:defRPr sz="12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0800" y="1711092"/>
            <a:ext cx="3657600" cy="1588"/>
          </a:xfrm>
          <a:prstGeom prst="line">
            <a:avLst/>
          </a:prstGeom>
          <a:ln>
            <a:solidFill>
              <a:srgbClr val="476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15986" y="1712680"/>
            <a:ext cx="3657600" cy="1588"/>
          </a:xfrm>
          <a:prstGeom prst="line">
            <a:avLst/>
          </a:prstGeom>
          <a:ln>
            <a:solidFill>
              <a:srgbClr val="476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252627" y="6442958"/>
            <a:ext cx="3206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1">
                <a:solidFill>
                  <a:srgbClr val="7F7F7F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 dirty="0" smtClean="0"/>
              <a:t>Copyright 2013 eXo Platform</a:t>
            </a: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001000" y="6391338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b="1" i="0">
                <a:solidFill>
                  <a:srgbClr val="476A9C"/>
                </a:solidFill>
                <a:latin typeface="Helvetica Neue"/>
                <a:cs typeface="Helvetica Neue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1599" y="103450"/>
            <a:ext cx="8400802" cy="706329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Espace réservé du graphique 5"/>
          <p:cNvSpPr>
            <a:spLocks noGrp="1"/>
          </p:cNvSpPr>
          <p:nvPr>
            <p:ph type="chart" sz="quarter" idx="12"/>
          </p:nvPr>
        </p:nvSpPr>
        <p:spPr>
          <a:xfrm>
            <a:off x="370800" y="1502601"/>
            <a:ext cx="8343683" cy="3852799"/>
          </a:xfrm>
        </p:spPr>
        <p:txBody>
          <a:bodyPr/>
          <a:lstStyle>
            <a:lvl1pPr>
              <a:buNone/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599" y="103450"/>
            <a:ext cx="8400802" cy="706329"/>
          </a:xfrm>
        </p:spPr>
        <p:txBody>
          <a:bodyPr/>
          <a:lstStyle>
            <a:lvl1pPr>
              <a:defRPr>
                <a:solidFill>
                  <a:srgbClr val="476A9C"/>
                </a:solidFill>
              </a:defRPr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66193" y="6442958"/>
            <a:ext cx="3206367" cy="365125"/>
          </a:xfrm>
        </p:spPr>
        <p:txBody>
          <a:bodyPr/>
          <a:lstStyle/>
          <a:p>
            <a:r>
              <a:rPr lang="en-US" dirty="0"/>
              <a:t>Copyright 2013 </a:t>
            </a:r>
            <a:r>
              <a:rPr lang="en-US" dirty="0" err="1"/>
              <a:t>eXo</a:t>
            </a:r>
            <a:r>
              <a:rPr lang="en-US" dirty="0"/>
              <a:t> Platform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391338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476A9C"/>
                </a:solidFill>
                <a:latin typeface="Helvetica Neue"/>
                <a:cs typeface="Helvetica Neue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3794" y="1300164"/>
            <a:ext cx="4594934" cy="4518336"/>
          </a:xfrm>
        </p:spPr>
        <p:txBody>
          <a:bodyPr anchor="t" anchorCtr="0"/>
          <a:lstStyle>
            <a:lvl1pPr algn="just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algn="just">
              <a:buFont typeface="Arial" pitchFamily="34" charset="0"/>
              <a:buChar char="•"/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algn="just">
              <a:buFont typeface="Arial" pitchFamily="34" charset="0"/>
              <a:buChar char="-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algn="just">
              <a:buFont typeface="Courier New" pitchFamily="49" charset="0"/>
              <a:buChar char="o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algn="just">
              <a:buFont typeface="Wingdings" pitchFamily="2" charset="2"/>
              <a:buChar char="Ø"/>
              <a:defRPr sz="12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70800" y="1300163"/>
            <a:ext cx="2673657" cy="4518337"/>
          </a:xfrm>
        </p:spPr>
        <p:txBody>
          <a:bodyPr anchor="t" anchorCtr="0">
            <a:normAutofit/>
          </a:bodyPr>
          <a:lstStyle>
            <a:lvl1pPr marL="0" indent="0" algn="just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Titre</a:t>
            </a:r>
            <a:endParaRPr lang="en-US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565524" y="1300164"/>
            <a:ext cx="1" cy="4518336"/>
          </a:xfrm>
          <a:prstGeom prst="line">
            <a:avLst/>
          </a:prstGeom>
          <a:ln>
            <a:solidFill>
              <a:srgbClr val="476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66193" y="6442958"/>
            <a:ext cx="3206367" cy="365125"/>
          </a:xfrm>
        </p:spPr>
        <p:txBody>
          <a:bodyPr/>
          <a:lstStyle/>
          <a:p>
            <a:r>
              <a:rPr lang="en-US"/>
              <a:t>Copyright 2013 eXo Platform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391338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476A9C"/>
                </a:solidFill>
                <a:latin typeface="Helvetica Neue"/>
                <a:cs typeface="Helvetica Neue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71599" y="103450"/>
            <a:ext cx="8400802" cy="706329"/>
          </a:xfrm>
        </p:spPr>
        <p:txBody>
          <a:bodyPr/>
          <a:lstStyle>
            <a:lvl1pPr>
              <a:defRPr>
                <a:solidFill>
                  <a:srgbClr val="476A9C"/>
                </a:solidFill>
              </a:defRPr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86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18984-52EE-47DA-9950-3C31068BE82B}" type="datetimeFigureOut">
              <a:rPr lang="fr-FR" smtClean="0"/>
              <a:pPr/>
              <a:t>16/05/13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DD8B2-2F39-4D99-BF6E-1114E86674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0" y="3806808"/>
            <a:ext cx="9143999" cy="971550"/>
          </a:xfrm>
          <a:prstGeom prst="rect">
            <a:avLst/>
          </a:prstGeom>
        </p:spPr>
        <p:txBody>
          <a:bodyPr anchor="ctr" anchorCtr="0"/>
          <a:lstStyle>
            <a:lvl1pPr algn="ctr">
              <a:defRPr sz="3600" baseline="0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0" y="3806808"/>
            <a:ext cx="9143999" cy="954378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800" baseline="0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694" y="1373843"/>
            <a:ext cx="8400802" cy="3886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627" y="6442958"/>
            <a:ext cx="3206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1">
                <a:solidFill>
                  <a:srgbClr val="7F7F7F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 dirty="0" smtClean="0"/>
              <a:t>Copyright 2013 eXo Platform</a:t>
            </a:r>
          </a:p>
        </p:txBody>
      </p:sp>
      <p:pic>
        <p:nvPicPr>
          <p:cNvPr id="7" name="Picture 6" descr="exo_logo_500px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22" y="6414355"/>
            <a:ext cx="726611" cy="315349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59336" y="6296164"/>
            <a:ext cx="82681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04" y="423885"/>
            <a:ext cx="9137596" cy="38384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8694" y="103450"/>
            <a:ext cx="8400802" cy="70632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001000" y="6391338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b="1" i="0">
                <a:solidFill>
                  <a:srgbClr val="476A9C"/>
                </a:solidFill>
                <a:latin typeface="Helvetica Neue"/>
                <a:cs typeface="Helvetica Neue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710" r:id="rId8"/>
    <p:sldLayoutId id="2147483727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2400" b="0" i="0" kern="1200">
          <a:solidFill>
            <a:srgbClr val="476A9C"/>
          </a:solidFill>
          <a:latin typeface="Arial" pitchFamily="34" charset="0"/>
          <a:ea typeface="+mj-ea"/>
          <a:cs typeface="Arial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rgbClr val="476A9C"/>
        </a:buClr>
        <a:buFont typeface="Arial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594360" indent="-274320" algn="l" defTabSz="914400" rtl="0" eaLnBrk="1" latinLnBrk="0" hangingPunct="1">
        <a:spcBef>
          <a:spcPct val="20000"/>
        </a:spcBef>
        <a:buClr>
          <a:srgbClr val="476A9C"/>
        </a:buClr>
        <a:buFont typeface="Arial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868680" indent="-228600" algn="l" defTabSz="914400" rtl="0" eaLnBrk="1" latinLnBrk="0" hangingPunct="1">
        <a:spcBef>
          <a:spcPct val="20000"/>
        </a:spcBef>
        <a:buClr>
          <a:srgbClr val="476A9C"/>
        </a:buClr>
        <a:buFont typeface="Arial" pitchFamily="34" charset="0"/>
        <a:buChar char="-"/>
        <a:defRPr sz="1600" kern="1200">
          <a:solidFill>
            <a:schemeClr val="bg2">
              <a:lumMod val="2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143000" indent="-228600" algn="l" defTabSz="914400" rtl="0" eaLnBrk="1" latinLnBrk="0" hangingPunct="1">
        <a:spcBef>
          <a:spcPct val="20000"/>
        </a:spcBef>
        <a:buClr>
          <a:srgbClr val="476A9C"/>
        </a:buClr>
        <a:buFont typeface="Courier New" pitchFamily="49" charset="0"/>
        <a:buChar char="o"/>
        <a:defRPr sz="1400" kern="1200">
          <a:solidFill>
            <a:schemeClr val="bg2">
              <a:lumMod val="2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defTabSz="914400" rtl="0" eaLnBrk="1" latinLnBrk="0" hangingPunct="1">
        <a:spcBef>
          <a:spcPct val="20000"/>
        </a:spcBef>
        <a:buClr>
          <a:srgbClr val="476A9C"/>
        </a:buClr>
        <a:buFont typeface="Wingdings" pitchFamily="2" charset="2"/>
        <a:buChar char="Ø"/>
        <a:defRPr sz="1200" kern="1200" baseline="0">
          <a:solidFill>
            <a:schemeClr val="bg2">
              <a:lumMod val="2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18984-52EE-47DA-9950-3C31068BE82B}" type="datetimeFigureOut">
              <a:rPr lang="fr-FR" smtClean="0"/>
              <a:pPr/>
              <a:t>16/05/13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DD8B2-2F39-4D99-BF6E-1114E86674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204850" y="3800279"/>
            <a:ext cx="9576746" cy="99086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  <a:gs pos="47000">
                <a:schemeClr val="bg1">
                  <a:alpha val="47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0" y="3806808"/>
            <a:ext cx="9143999" cy="971550"/>
          </a:xfrm>
          <a:prstGeom prst="rect">
            <a:avLst/>
          </a:prstGeom>
        </p:spPr>
        <p:txBody>
          <a:bodyPr anchor="ctr" anchorCtr="0"/>
          <a:lstStyle>
            <a:lvl1pPr algn="ctr">
              <a:defRPr sz="3600" baseline="0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0" y="3806808"/>
            <a:ext cx="9143999" cy="954378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800" baseline="0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3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Content Management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Advanced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377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Custom </a:t>
            </a:r>
            <a:r>
              <a:rPr lang="fr-FR" dirty="0" err="1" smtClean="0"/>
              <a:t>Node</a:t>
            </a:r>
            <a:r>
              <a:rPr lang="fr-FR" dirty="0" smtClean="0"/>
              <a:t> Type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1"/>
          </p:nvPr>
        </p:nvPicPr>
        <p:blipFill>
          <a:blip r:embed="rId2"/>
          <a:srcRect l="-2338" r="-2338"/>
          <a:stretch>
            <a:fillRect/>
          </a:stretch>
        </p:blipFill>
        <p:spPr/>
      </p:pic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3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Document Types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992776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Document Type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Document types are </a:t>
            </a:r>
            <a:r>
              <a:rPr lang="fr-FR" sz="1800" dirty="0" err="1"/>
              <a:t>node</a:t>
            </a:r>
            <a:r>
              <a:rPr lang="fr-FR" sz="1800" dirty="0"/>
              <a:t> types for </a:t>
            </a:r>
            <a:r>
              <a:rPr lang="fr-FR" sz="1800" dirty="0" err="1"/>
              <a:t>which</a:t>
            </a:r>
            <a:r>
              <a:rPr lang="fr-FR" sz="1800" dirty="0"/>
              <a:t> </a:t>
            </a:r>
            <a:r>
              <a:rPr lang="fr-FR" sz="1800" dirty="0" err="1"/>
              <a:t>you</a:t>
            </a:r>
            <a:r>
              <a:rPr lang="fr-FR" sz="1800" dirty="0"/>
              <a:t> </a:t>
            </a:r>
            <a:r>
              <a:rPr lang="fr-FR" sz="1800" dirty="0" err="1"/>
              <a:t>created</a:t>
            </a:r>
            <a:r>
              <a:rPr lang="fr-FR" sz="1800" dirty="0"/>
              <a:t> a </a:t>
            </a:r>
            <a:r>
              <a:rPr lang="fr-FR" sz="1800" dirty="0" err="1"/>
              <a:t>dialog</a:t>
            </a:r>
            <a:r>
              <a:rPr lang="fr-FR" sz="1800" dirty="0"/>
              <a:t> and a </a:t>
            </a:r>
            <a:r>
              <a:rPr lang="fr-FR" sz="1800" dirty="0" err="1"/>
              <a:t>view</a:t>
            </a:r>
            <a:r>
              <a:rPr lang="fr-FR" sz="1800" dirty="0"/>
              <a:t> </a:t>
            </a:r>
            <a:r>
              <a:rPr lang="fr-FR" sz="1800" dirty="0" err="1"/>
              <a:t>template</a:t>
            </a:r>
            <a:r>
              <a:rPr lang="fr-FR" sz="1800" dirty="0"/>
              <a:t>.</a:t>
            </a:r>
          </a:p>
          <a:p>
            <a:r>
              <a:rPr lang="fr-FR" sz="1800" dirty="0"/>
              <a:t>Document type </a:t>
            </a:r>
            <a:r>
              <a:rPr lang="fr-FR" sz="1800" dirty="0" err="1"/>
              <a:t>dialog</a:t>
            </a:r>
            <a:r>
              <a:rPr lang="fr-FR" sz="1800" dirty="0"/>
              <a:t> </a:t>
            </a:r>
            <a:r>
              <a:rPr lang="fr-FR" sz="1800" dirty="0" err="1"/>
              <a:t>templates</a:t>
            </a:r>
            <a:r>
              <a:rPr lang="fr-FR" sz="1800" dirty="0"/>
              <a:t> </a:t>
            </a:r>
            <a:r>
              <a:rPr lang="fr-FR" sz="1800" dirty="0" err="1"/>
              <a:t>appear</a:t>
            </a:r>
            <a:r>
              <a:rPr lang="fr-FR" sz="1800" dirty="0"/>
              <a:t> in the “</a:t>
            </a:r>
            <a:r>
              <a:rPr lang="fr-FR" sz="1800" dirty="0" err="1"/>
              <a:t>Add</a:t>
            </a:r>
            <a:r>
              <a:rPr lang="fr-FR" sz="1800" dirty="0"/>
              <a:t> Content” </a:t>
            </a:r>
            <a:r>
              <a:rPr lang="fr-FR" sz="1800" dirty="0" err="1"/>
              <a:t>dialog</a:t>
            </a:r>
            <a:r>
              <a:rPr lang="fr-FR" sz="1800" dirty="0"/>
              <a:t> of the site explorer.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2504511"/>
            <a:ext cx="8312727" cy="305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83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Document Type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view</a:t>
            </a:r>
            <a:r>
              <a:rPr lang="fr-FR" dirty="0"/>
              <a:t> of a document type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for </a:t>
            </a:r>
            <a:r>
              <a:rPr lang="fr-FR" dirty="0" err="1"/>
              <a:t>showing</a:t>
            </a:r>
            <a:r>
              <a:rPr lang="fr-FR" dirty="0"/>
              <a:t> the content.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970031"/>
            <a:ext cx="8312727" cy="414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07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Document Type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b="1" dirty="0" err="1" smtClean="0"/>
              <a:t>Don’t</a:t>
            </a:r>
            <a:r>
              <a:rPr lang="fr-FR" b="1" dirty="0" smtClean="0"/>
              <a:t> </a:t>
            </a:r>
            <a:r>
              <a:rPr lang="fr-FR" b="1" dirty="0" err="1" smtClean="0"/>
              <a:t>modify</a:t>
            </a:r>
            <a:r>
              <a:rPr lang="fr-FR" b="1" dirty="0" smtClean="0"/>
              <a:t> </a:t>
            </a:r>
            <a:r>
              <a:rPr lang="fr-FR" b="1" dirty="0" err="1" smtClean="0"/>
              <a:t>Built</a:t>
            </a:r>
            <a:r>
              <a:rPr lang="fr-FR" b="1" dirty="0" smtClean="0"/>
              <a:t>-in </a:t>
            </a:r>
            <a:r>
              <a:rPr lang="fr-FR" b="1" dirty="0" err="1" smtClean="0"/>
              <a:t>templates</a:t>
            </a:r>
            <a:r>
              <a:rPr lang="fr-FR" b="1" dirty="0" smtClean="0"/>
              <a:t> (no support possible)</a:t>
            </a:r>
          </a:p>
          <a:p>
            <a:r>
              <a:rPr lang="fr-FR" dirty="0" err="1" smtClean="0"/>
              <a:t>Feel</a:t>
            </a:r>
            <a:r>
              <a:rPr lang="fr-FR" dirty="0" smtClean="0"/>
              <a:t> free to copy </a:t>
            </a:r>
            <a:r>
              <a:rPr lang="fr-FR" dirty="0" err="1" smtClean="0"/>
              <a:t>them</a:t>
            </a:r>
            <a:r>
              <a:rPr lang="fr-FR" dirty="0" smtClean="0"/>
              <a:t> and </a:t>
            </a:r>
            <a:r>
              <a:rPr lang="fr-FR" dirty="0" err="1" smtClean="0"/>
              <a:t>create</a:t>
            </a:r>
            <a:r>
              <a:rPr lang="fr-FR" dirty="0" smtClean="0"/>
              <a:t> new </a:t>
            </a:r>
            <a:r>
              <a:rPr lang="fr-FR" dirty="0" err="1" smtClean="0"/>
              <a:t>templates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62" y="1969168"/>
            <a:ext cx="6245476" cy="414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01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Custom Template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1"/>
          </p:nvPr>
        </p:nvPicPr>
        <p:blipFill>
          <a:blip r:embed="rId2"/>
          <a:srcRect t="-7649" b="-7649"/>
          <a:stretch>
            <a:fillRect/>
          </a:stretch>
        </p:blipFill>
        <p:spPr/>
      </p:pic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Cadre 6"/>
          <p:cNvSpPr/>
          <p:nvPr/>
        </p:nvSpPr>
        <p:spPr>
          <a:xfrm>
            <a:off x="3927516" y="5054744"/>
            <a:ext cx="1383394" cy="494865"/>
          </a:xfrm>
          <a:prstGeom prst="frame">
            <a:avLst>
              <a:gd name="adj1" fmla="val 99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Bulle rectangulaire à coins arrondis 7"/>
          <p:cNvSpPr/>
          <p:nvPr/>
        </p:nvSpPr>
        <p:spPr>
          <a:xfrm>
            <a:off x="4024882" y="4125851"/>
            <a:ext cx="3191027" cy="709844"/>
          </a:xfrm>
          <a:prstGeom prst="wedgeRoundRectCallout">
            <a:avLst>
              <a:gd name="adj1" fmla="val -20854"/>
              <a:gd name="adj2" fmla="val 74685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You’re</a:t>
            </a:r>
            <a:r>
              <a:rPr lang="fr-FR" dirty="0" smtClean="0"/>
              <a:t> </a:t>
            </a:r>
            <a:r>
              <a:rPr lang="fr-FR" dirty="0" err="1" smtClean="0"/>
              <a:t>encouraged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</a:t>
            </a:r>
            <a:r>
              <a:rPr lang="fr-FR" dirty="0" err="1" smtClean="0"/>
              <a:t>templates</a:t>
            </a:r>
            <a:endParaRPr lang="fr-FR" dirty="0"/>
          </a:p>
        </p:txBody>
      </p:sp>
      <p:cxnSp>
        <p:nvCxnSpPr>
          <p:cNvPr id="10" name="Connecteur en arc 9"/>
          <p:cNvCxnSpPr>
            <a:stCxn id="7" idx="1"/>
          </p:cNvCxnSpPr>
          <p:nvPr/>
        </p:nvCxnSpPr>
        <p:spPr>
          <a:xfrm rot="10800000">
            <a:off x="2851728" y="3175001"/>
            <a:ext cx="1075789" cy="212717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492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Custom </a:t>
            </a:r>
            <a:r>
              <a:rPr lang="fr-FR" dirty="0" err="1" smtClean="0"/>
              <a:t>Templates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The </a:t>
            </a:r>
            <a:r>
              <a:rPr lang="fr-FR" sz="1800" dirty="0" err="1"/>
              <a:t>dialog</a:t>
            </a:r>
            <a:r>
              <a:rPr lang="fr-FR" sz="1800" dirty="0"/>
              <a:t> and </a:t>
            </a:r>
            <a:r>
              <a:rPr lang="fr-FR" sz="1800" dirty="0" err="1"/>
              <a:t>view</a:t>
            </a:r>
            <a:r>
              <a:rPr lang="fr-FR" sz="1800" dirty="0"/>
              <a:t> </a:t>
            </a:r>
            <a:r>
              <a:rPr lang="fr-FR" sz="1800" dirty="0" err="1"/>
              <a:t>templates</a:t>
            </a:r>
            <a:r>
              <a:rPr lang="fr-FR" sz="1800" dirty="0"/>
              <a:t> are </a:t>
            </a:r>
            <a:r>
              <a:rPr lang="fr-FR" sz="1800" dirty="0" err="1"/>
              <a:t>written</a:t>
            </a:r>
            <a:r>
              <a:rPr lang="fr-FR" sz="1800" dirty="0"/>
              <a:t> in </a:t>
            </a:r>
            <a:r>
              <a:rPr lang="fr-FR" sz="1800" dirty="0" err="1"/>
              <a:t>groovy</a:t>
            </a:r>
            <a:r>
              <a:rPr lang="fr-FR" sz="1800" dirty="0"/>
              <a:t> </a:t>
            </a:r>
            <a:r>
              <a:rPr lang="fr-FR" sz="1800" dirty="0" err="1"/>
              <a:t>template</a:t>
            </a:r>
            <a:r>
              <a:rPr lang="fr-FR" sz="1800" dirty="0"/>
              <a:t> </a:t>
            </a:r>
            <a:r>
              <a:rPr lang="fr-FR" sz="1800" dirty="0" err="1"/>
              <a:t>language</a:t>
            </a:r>
            <a:r>
              <a:rPr lang="fr-FR" sz="1800" dirty="0"/>
              <a:t>.</a:t>
            </a:r>
          </a:p>
          <a:p>
            <a:endParaRPr lang="fr-FR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3" y="1897006"/>
            <a:ext cx="7263645" cy="421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32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Document </a:t>
            </a:r>
            <a:r>
              <a:rPr lang="fr-FR" dirty="0" err="1" smtClean="0"/>
              <a:t>Dialogs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« Bike Model » </a:t>
            </a:r>
            <a:r>
              <a:rPr lang="fr-FR" dirty="0" err="1" smtClean="0"/>
              <a:t>node</a:t>
            </a:r>
            <a:r>
              <a:rPr lang="fr-FR" dirty="0" smtClean="0"/>
              <a:t> type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now</a:t>
            </a:r>
            <a:r>
              <a:rPr lang="fr-FR" dirty="0" smtClean="0"/>
              <a:t> in the Template </a:t>
            </a:r>
            <a:r>
              <a:rPr lang="fr-FR" dirty="0" err="1" smtClean="0"/>
              <a:t>list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915524"/>
            <a:ext cx="8312727" cy="3004485"/>
          </a:xfrm>
          <a:prstGeom prst="rect">
            <a:avLst/>
          </a:prstGeom>
        </p:spPr>
      </p:pic>
      <p:sp>
        <p:nvSpPr>
          <p:cNvPr id="7" name="Cadre 6"/>
          <p:cNvSpPr/>
          <p:nvPr/>
        </p:nvSpPr>
        <p:spPr>
          <a:xfrm>
            <a:off x="6155788" y="2260744"/>
            <a:ext cx="1383394" cy="1468438"/>
          </a:xfrm>
          <a:prstGeom prst="frame">
            <a:avLst>
              <a:gd name="adj1" fmla="val 494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907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Exercise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927288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Exercise</a:t>
            </a:r>
            <a:r>
              <a:rPr lang="fr-FR" dirty="0" smtClean="0"/>
              <a:t> : Document Type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New </a:t>
            </a:r>
            <a:r>
              <a:rPr lang="fr-FR" b="1" dirty="0" err="1"/>
              <a:t>node</a:t>
            </a:r>
            <a:r>
              <a:rPr lang="fr-FR" b="1" dirty="0"/>
              <a:t> type </a:t>
            </a:r>
            <a:r>
              <a:rPr lang="fr-FR" b="1" dirty="0" smtClean="0"/>
              <a:t>“</a:t>
            </a:r>
            <a:r>
              <a:rPr lang="fr-FR" b="1" dirty="0" err="1" smtClean="0"/>
              <a:t>bb:bikeModel</a:t>
            </a:r>
            <a:r>
              <a:rPr lang="fr-FR" b="1" dirty="0" smtClean="0"/>
              <a:t>”</a:t>
            </a:r>
            <a:endParaRPr lang="fr-FR" b="1" dirty="0"/>
          </a:p>
          <a:p>
            <a:r>
              <a:rPr lang="fr-FR" sz="1800" dirty="0" err="1"/>
              <a:t>Create</a:t>
            </a:r>
            <a:r>
              <a:rPr lang="fr-FR" sz="1800" dirty="0"/>
              <a:t> a </a:t>
            </a:r>
            <a:r>
              <a:rPr lang="fr-FR" sz="1800" dirty="0" err="1"/>
              <a:t>namespace</a:t>
            </a:r>
            <a:r>
              <a:rPr lang="fr-FR" sz="1800" dirty="0"/>
              <a:t> “</a:t>
            </a:r>
            <a:r>
              <a:rPr lang="fr-FR" sz="1800" dirty="0" err="1"/>
              <a:t>bb</a:t>
            </a:r>
            <a:r>
              <a:rPr lang="fr-FR" sz="1800" dirty="0"/>
              <a:t>”</a:t>
            </a:r>
          </a:p>
          <a:p>
            <a:r>
              <a:rPr lang="fr-FR" sz="1800" dirty="0" err="1"/>
              <a:t>Create</a:t>
            </a:r>
            <a:r>
              <a:rPr lang="fr-FR" sz="1800" dirty="0"/>
              <a:t> a </a:t>
            </a:r>
            <a:r>
              <a:rPr lang="fr-FR" sz="1800" dirty="0" err="1"/>
              <a:t>node</a:t>
            </a:r>
            <a:r>
              <a:rPr lang="fr-FR" sz="1800" dirty="0"/>
              <a:t> type “</a:t>
            </a:r>
            <a:r>
              <a:rPr lang="fr-FR" sz="1800" dirty="0" err="1"/>
              <a:t>bikeModel</a:t>
            </a:r>
            <a:r>
              <a:rPr lang="fr-FR" sz="1800" dirty="0"/>
              <a:t>” </a:t>
            </a:r>
            <a:r>
              <a:rPr lang="fr-FR" sz="1800" dirty="0" err="1"/>
              <a:t>that</a:t>
            </a:r>
            <a:r>
              <a:rPr lang="fr-FR" sz="1800" dirty="0"/>
              <a:t> </a:t>
            </a:r>
            <a:r>
              <a:rPr lang="fr-FR" sz="1800" dirty="0" err="1"/>
              <a:t>inherits</a:t>
            </a:r>
            <a:r>
              <a:rPr lang="fr-FR" sz="1800" dirty="0"/>
              <a:t> </a:t>
            </a:r>
            <a:r>
              <a:rPr lang="fr-FR" sz="1800" dirty="0" err="1"/>
              <a:t>from</a:t>
            </a:r>
            <a:r>
              <a:rPr lang="fr-FR" sz="1800" dirty="0"/>
              <a:t> </a:t>
            </a:r>
            <a:r>
              <a:rPr lang="fr-FR" sz="1800" dirty="0" smtClean="0"/>
              <a:t>“</a:t>
            </a:r>
            <a:r>
              <a:rPr lang="fr-FR" sz="1800" dirty="0" err="1" smtClean="0"/>
              <a:t>acme:product</a:t>
            </a:r>
            <a:r>
              <a:rPr lang="fr-FR" sz="1800" dirty="0"/>
              <a:t>”. </a:t>
            </a:r>
            <a:endParaRPr lang="fr-FR" sz="1800" dirty="0" smtClean="0"/>
          </a:p>
          <a:p>
            <a:pPr lvl="1"/>
            <a:r>
              <a:rPr lang="fr-FR" sz="1600" dirty="0" smtClean="0"/>
              <a:t>Do </a:t>
            </a:r>
            <a:r>
              <a:rPr lang="fr-FR" sz="1600" dirty="0"/>
              <a:t>not </a:t>
            </a:r>
            <a:r>
              <a:rPr lang="fr-FR" sz="1600" dirty="0" err="1"/>
              <a:t>save</a:t>
            </a:r>
            <a:r>
              <a:rPr lang="fr-FR" sz="1600" dirty="0"/>
              <a:t> </a:t>
            </a:r>
            <a:r>
              <a:rPr lang="fr-FR" sz="1600" dirty="0" err="1"/>
              <a:t>yet</a:t>
            </a:r>
            <a:r>
              <a:rPr lang="fr-FR" sz="1600" dirty="0"/>
              <a:t>! </a:t>
            </a:r>
            <a:endParaRPr lang="fr-FR" sz="1600" dirty="0" smtClean="0"/>
          </a:p>
          <a:p>
            <a:pPr lvl="1"/>
            <a:r>
              <a:rPr lang="fr-FR" sz="1600" dirty="0" err="1" smtClean="0"/>
              <a:t>Add</a:t>
            </a:r>
            <a:r>
              <a:rPr lang="fr-FR" sz="1600" dirty="0" smtClean="0"/>
              <a:t> </a:t>
            </a:r>
            <a:r>
              <a:rPr lang="fr-FR" sz="1600" dirty="0"/>
              <a:t>the string </a:t>
            </a:r>
            <a:r>
              <a:rPr lang="fr-FR" sz="1600" dirty="0" err="1"/>
              <a:t>property</a:t>
            </a:r>
            <a:r>
              <a:rPr lang="fr-FR" sz="1600" dirty="0"/>
              <a:t> “model“ and the double </a:t>
            </a:r>
            <a:r>
              <a:rPr lang="fr-FR" sz="1600" dirty="0" err="1"/>
              <a:t>property</a:t>
            </a:r>
            <a:r>
              <a:rPr lang="fr-FR" sz="1600" dirty="0"/>
              <a:t> “</a:t>
            </a:r>
            <a:r>
              <a:rPr lang="fr-FR" sz="1600" dirty="0" err="1"/>
              <a:t>price</a:t>
            </a:r>
            <a:r>
              <a:rPr lang="fr-FR" sz="1600" dirty="0"/>
              <a:t>” to the </a:t>
            </a:r>
            <a:r>
              <a:rPr lang="fr-FR" sz="1600" dirty="0" err="1"/>
              <a:t>bikeModel</a:t>
            </a:r>
            <a:r>
              <a:rPr lang="fr-FR" sz="1600" dirty="0"/>
              <a:t> </a:t>
            </a:r>
            <a:r>
              <a:rPr lang="fr-FR" sz="1600" dirty="0" err="1"/>
              <a:t>node</a:t>
            </a:r>
            <a:r>
              <a:rPr lang="fr-FR" sz="1600" dirty="0"/>
              <a:t> type. </a:t>
            </a:r>
            <a:endParaRPr lang="fr-FR" sz="1600" dirty="0" smtClean="0"/>
          </a:p>
          <a:p>
            <a:pPr lvl="1"/>
            <a:r>
              <a:rPr lang="fr-FR" sz="1600" dirty="0" err="1" smtClean="0"/>
              <a:t>Now</a:t>
            </a:r>
            <a:r>
              <a:rPr lang="fr-FR" sz="1600" dirty="0"/>
              <a:t>, </a:t>
            </a:r>
            <a:r>
              <a:rPr lang="fr-FR" sz="1600" dirty="0" err="1"/>
              <a:t>save</a:t>
            </a:r>
            <a:r>
              <a:rPr lang="fr-FR" sz="1600" dirty="0"/>
              <a:t> the </a:t>
            </a:r>
            <a:r>
              <a:rPr lang="fr-FR" sz="1600" dirty="0" err="1"/>
              <a:t>node</a:t>
            </a:r>
            <a:r>
              <a:rPr lang="fr-FR" sz="1600" dirty="0"/>
              <a:t> type. </a:t>
            </a:r>
            <a:endParaRPr lang="fr-FR" sz="1600" dirty="0" smtClean="0"/>
          </a:p>
          <a:p>
            <a:pPr lvl="1"/>
            <a:r>
              <a:rPr lang="fr-FR" sz="1600" i="1" dirty="0" err="1" smtClean="0"/>
              <a:t>After</a:t>
            </a:r>
            <a:r>
              <a:rPr lang="fr-FR" sz="1600" i="1" dirty="0" smtClean="0"/>
              <a:t> </a:t>
            </a:r>
            <a:r>
              <a:rPr lang="fr-FR" sz="1600" i="1" dirty="0" err="1"/>
              <a:t>saving</a:t>
            </a:r>
            <a:r>
              <a:rPr lang="fr-FR" sz="1600" i="1" dirty="0"/>
              <a:t> </a:t>
            </a:r>
            <a:r>
              <a:rPr lang="fr-FR" sz="1600" i="1" dirty="0" err="1"/>
              <a:t>you</a:t>
            </a:r>
            <a:r>
              <a:rPr lang="fr-FR" sz="1600" i="1" dirty="0"/>
              <a:t> </a:t>
            </a:r>
            <a:r>
              <a:rPr lang="fr-FR" sz="1600" i="1" dirty="0" err="1"/>
              <a:t>cannot</a:t>
            </a:r>
            <a:r>
              <a:rPr lang="fr-FR" sz="1600" i="1" dirty="0"/>
              <a:t> </a:t>
            </a:r>
            <a:r>
              <a:rPr lang="fr-FR" sz="1600" i="1" dirty="0" err="1"/>
              <a:t>modify</a:t>
            </a:r>
            <a:r>
              <a:rPr lang="fr-FR" sz="1600" i="1" dirty="0"/>
              <a:t> the </a:t>
            </a:r>
            <a:r>
              <a:rPr lang="fr-FR" sz="1600" i="1" dirty="0" err="1"/>
              <a:t>node</a:t>
            </a:r>
            <a:r>
              <a:rPr lang="fr-FR" sz="1600" i="1" dirty="0"/>
              <a:t> type </a:t>
            </a:r>
            <a:r>
              <a:rPr lang="fr-FR" sz="1600" i="1" dirty="0" err="1"/>
              <a:t>anymore</a:t>
            </a:r>
            <a:r>
              <a:rPr lang="fr-FR" sz="1600" i="1" dirty="0"/>
              <a:t>!</a:t>
            </a:r>
          </a:p>
          <a:p>
            <a:r>
              <a:rPr lang="fr-FR" sz="1800" dirty="0"/>
              <a:t>Open the manage </a:t>
            </a:r>
            <a:r>
              <a:rPr lang="fr-FR" sz="1800" dirty="0" err="1"/>
              <a:t>templates</a:t>
            </a:r>
            <a:r>
              <a:rPr lang="fr-FR" sz="1800" dirty="0"/>
              <a:t> interface, Click on “</a:t>
            </a:r>
            <a:r>
              <a:rPr lang="fr-FR" sz="1800" dirty="0" err="1"/>
              <a:t>Add</a:t>
            </a:r>
            <a:r>
              <a:rPr lang="fr-FR" sz="1800" dirty="0"/>
              <a:t>”. </a:t>
            </a:r>
            <a:endParaRPr lang="fr-FR" sz="1800" dirty="0" smtClean="0"/>
          </a:p>
          <a:p>
            <a:pPr lvl="1"/>
            <a:r>
              <a:rPr lang="fr-FR" sz="1600" dirty="0" err="1" smtClean="0"/>
              <a:t>Choose</a:t>
            </a:r>
            <a:r>
              <a:rPr lang="fr-FR" sz="1600" dirty="0" smtClean="0"/>
              <a:t> </a:t>
            </a:r>
            <a:r>
              <a:rPr lang="fr-FR" sz="1600" dirty="0"/>
              <a:t>the </a:t>
            </a:r>
            <a:r>
              <a:rPr lang="fr-FR" sz="1600" dirty="0" err="1"/>
              <a:t>node</a:t>
            </a:r>
            <a:r>
              <a:rPr lang="fr-FR" sz="1600" dirty="0"/>
              <a:t> type “</a:t>
            </a:r>
            <a:r>
              <a:rPr lang="fr-FR" sz="1600" dirty="0" err="1"/>
              <a:t>bikeModel</a:t>
            </a:r>
            <a:r>
              <a:rPr lang="fr-FR" sz="1600" dirty="0"/>
              <a:t>”; </a:t>
            </a:r>
            <a:endParaRPr lang="fr-FR" sz="1600" dirty="0" smtClean="0"/>
          </a:p>
          <a:p>
            <a:pPr lvl="1"/>
            <a:r>
              <a:rPr lang="fr-FR" sz="1600" dirty="0" smtClean="0"/>
              <a:t>The </a:t>
            </a:r>
            <a:r>
              <a:rPr lang="fr-FR" sz="1600" dirty="0" err="1"/>
              <a:t>view</a:t>
            </a:r>
            <a:r>
              <a:rPr lang="fr-FR" sz="1600" dirty="0"/>
              <a:t> and a </a:t>
            </a:r>
            <a:r>
              <a:rPr lang="fr-FR" sz="1600" dirty="0" err="1"/>
              <a:t>dialog</a:t>
            </a:r>
            <a:r>
              <a:rPr lang="fr-FR" sz="1600" dirty="0"/>
              <a:t> </a:t>
            </a:r>
            <a:r>
              <a:rPr lang="fr-FR" sz="1600" dirty="0" err="1"/>
              <a:t>templates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generated</a:t>
            </a:r>
            <a:r>
              <a:rPr lang="fr-FR" sz="1600" dirty="0"/>
              <a:t> </a:t>
            </a:r>
            <a:r>
              <a:rPr lang="fr-FR" sz="1600" dirty="0" err="1"/>
              <a:t>automatically</a:t>
            </a:r>
            <a:r>
              <a:rPr lang="fr-FR" sz="1600" dirty="0"/>
              <a:t>, do not </a:t>
            </a:r>
            <a:r>
              <a:rPr lang="fr-FR" sz="1600" dirty="0" err="1"/>
              <a:t>modify</a:t>
            </a:r>
            <a:r>
              <a:rPr lang="fr-FR" sz="1600" dirty="0"/>
              <a:t> the </a:t>
            </a:r>
            <a:r>
              <a:rPr lang="fr-FR" sz="1600" dirty="0" err="1"/>
              <a:t>generated</a:t>
            </a:r>
            <a:r>
              <a:rPr lang="fr-FR" sz="1600" dirty="0"/>
              <a:t> </a:t>
            </a:r>
            <a:r>
              <a:rPr lang="fr-FR" sz="1600" dirty="0" err="1"/>
              <a:t>templates</a:t>
            </a:r>
            <a:r>
              <a:rPr lang="fr-FR" sz="1600" dirty="0"/>
              <a:t>.</a:t>
            </a:r>
          </a:p>
          <a:p>
            <a:r>
              <a:rPr lang="fr-FR" sz="1800" dirty="0"/>
              <a:t>Open the site explorer, drive “Sites Management</a:t>
            </a:r>
            <a:r>
              <a:rPr lang="fr-FR" sz="1800" dirty="0" smtClean="0"/>
              <a:t>”</a:t>
            </a:r>
          </a:p>
          <a:p>
            <a:pPr lvl="1"/>
            <a:r>
              <a:rPr lang="fr-FR" sz="1600" dirty="0" smtClean="0"/>
              <a:t>go </a:t>
            </a:r>
            <a:r>
              <a:rPr lang="fr-FR" sz="1600" dirty="0"/>
              <a:t>to </a:t>
            </a:r>
            <a:r>
              <a:rPr lang="fr-FR" sz="1600" dirty="0" err="1"/>
              <a:t>any</a:t>
            </a:r>
            <a:r>
              <a:rPr lang="fr-FR" sz="1600" dirty="0"/>
              <a:t> </a:t>
            </a:r>
            <a:r>
              <a:rPr lang="fr-FR" sz="1600" dirty="0" err="1"/>
              <a:t>folder</a:t>
            </a:r>
            <a:r>
              <a:rPr lang="fr-FR" sz="1600" dirty="0"/>
              <a:t> </a:t>
            </a:r>
            <a:r>
              <a:rPr lang="fr-FR" sz="1600" dirty="0" err="1"/>
              <a:t>like</a:t>
            </a:r>
            <a:r>
              <a:rPr lang="fr-FR" sz="1600" dirty="0"/>
              <a:t> “</a:t>
            </a:r>
            <a:r>
              <a:rPr lang="fr-FR" sz="1600" dirty="0" err="1"/>
              <a:t>acme</a:t>
            </a:r>
            <a:r>
              <a:rPr lang="fr-FR" sz="1600" dirty="0"/>
              <a:t>/documents/</a:t>
            </a:r>
            <a:r>
              <a:rPr lang="fr-FR" sz="1600" dirty="0" smtClean="0"/>
              <a:t>”</a:t>
            </a:r>
          </a:p>
          <a:p>
            <a:pPr lvl="1"/>
            <a:r>
              <a:rPr lang="fr-FR" sz="1600" dirty="0" err="1" smtClean="0"/>
              <a:t>create</a:t>
            </a:r>
            <a:r>
              <a:rPr lang="fr-FR" sz="1600" dirty="0" smtClean="0"/>
              <a:t> </a:t>
            </a:r>
            <a:r>
              <a:rPr lang="fr-FR" sz="1600" dirty="0"/>
              <a:t>a new </a:t>
            </a:r>
            <a:r>
              <a:rPr lang="fr-FR" sz="1600" dirty="0" err="1"/>
              <a:t>node</a:t>
            </a:r>
            <a:r>
              <a:rPr lang="fr-FR" sz="1600" dirty="0"/>
              <a:t> of </a:t>
            </a:r>
            <a:r>
              <a:rPr lang="fr-FR" sz="1600" dirty="0" err="1"/>
              <a:t>your</a:t>
            </a:r>
            <a:r>
              <a:rPr lang="fr-FR" sz="1600" dirty="0"/>
              <a:t> new document type.</a:t>
            </a:r>
          </a:p>
          <a:p>
            <a:endParaRPr lang="fr-FR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9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 Of Contents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err="1" smtClean="0"/>
              <a:t>Node</a:t>
            </a:r>
            <a:r>
              <a:rPr lang="fr-FR" dirty="0" smtClean="0"/>
              <a:t> Types</a:t>
            </a:r>
          </a:p>
          <a:p>
            <a:r>
              <a:rPr lang="fr-FR" dirty="0" smtClean="0"/>
              <a:t>Documents Types</a:t>
            </a:r>
          </a:p>
          <a:p>
            <a:r>
              <a:rPr lang="fr-FR" dirty="0" err="1" smtClean="0"/>
              <a:t>Locks</a:t>
            </a:r>
            <a:r>
              <a:rPr lang="fr-FR" dirty="0" smtClean="0"/>
              <a:t> – </a:t>
            </a:r>
            <a:r>
              <a:rPr lang="fr-FR" dirty="0" err="1" smtClean="0"/>
              <a:t>Unlocks</a:t>
            </a:r>
            <a:endParaRPr lang="fr-FR" dirty="0" smtClean="0"/>
          </a:p>
          <a:p>
            <a:r>
              <a:rPr lang="fr-FR" dirty="0" smtClean="0"/>
              <a:t>Export - Import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9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Locks</a:t>
            </a:r>
            <a:r>
              <a:rPr lang="fr-FR" b="1" dirty="0" smtClean="0"/>
              <a:t> – </a:t>
            </a:r>
            <a:r>
              <a:rPr lang="fr-FR" b="1" dirty="0" err="1" smtClean="0"/>
              <a:t>Unlocks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929187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Locks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0" y="970899"/>
            <a:ext cx="5114912" cy="5262443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When modifying a content, then the node is locked for other users automatically by the Content Explorer.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The locked node is marked by a very small lock.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Behind this, there is a locking mechanism. If necessary, an administrator can unlock nodes manually.</a:t>
            </a:r>
          </a:p>
          <a:p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5980" b="-5980"/>
          <a:stretch>
            <a:fillRect/>
          </a:stretch>
        </p:blipFill>
        <p:spPr/>
      </p:pic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72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Unlock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74320" lvl="1"/>
            <a:r>
              <a:rPr lang="en-US" dirty="0">
                <a:latin typeface="Arial" charset="0"/>
                <a:ea typeface="MS Gothic" charset="0"/>
                <a:cs typeface="MS Gothic" charset="0"/>
              </a:rPr>
              <a:t>Behind this, there is a locking mechanism. If necessary, an administrator can unlock nodes manually.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7900"/>
            <a:ext cx="9144000" cy="234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59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Export – Import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310076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Export / Import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You can export a node. This export the node and all its descendants to an xml file.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You import the exported file to another node or another installation of </a:t>
            </a:r>
            <a:r>
              <a:rPr lang="en-US" dirty="0" err="1">
                <a:latin typeface="Arial" charset="0"/>
                <a:ea typeface="MS Gothic" charset="0"/>
                <a:cs typeface="MS Gothic" charset="0"/>
              </a:rPr>
              <a:t>eXo</a:t>
            </a:r>
            <a:r>
              <a:rPr lang="en-US" dirty="0">
                <a:latin typeface="Arial" charset="0"/>
                <a:ea typeface="MS Gothic" charset="0"/>
                <a:cs typeface="MS Gothic" charset="0"/>
              </a:rPr>
              <a:t>, also for transferring between from Pre-Prod and Production systems.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" y="2931400"/>
            <a:ext cx="8070833" cy="263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73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74320" lvl="1"/>
            <a:r>
              <a:rPr lang="en-US" dirty="0">
                <a:latin typeface="Arial" charset="0"/>
                <a:ea typeface="MS Gothic" charset="0"/>
                <a:cs typeface="MS Gothic" charset="0"/>
              </a:rPr>
              <a:t>When exporting you can choose between two different xml formats (they are explained in </a:t>
            </a:r>
            <a:r>
              <a:rPr lang="en-US" dirty="0" err="1">
                <a:latin typeface="Arial" charset="0"/>
                <a:ea typeface="MS Gothic" charset="0"/>
                <a:cs typeface="MS Gothic" charset="0"/>
              </a:rPr>
              <a:t>eXo</a:t>
            </a:r>
            <a:r>
              <a:rPr lang="en-US" dirty="0">
                <a:latin typeface="Arial" charset="0"/>
                <a:ea typeface="MS Gothic" charset="0"/>
                <a:cs typeface="MS Gothic" charset="0"/>
              </a:rPr>
              <a:t> Developer course).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628" y="2238737"/>
            <a:ext cx="6507890" cy="299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81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74320" lvl="1"/>
            <a:r>
              <a:rPr lang="en-US" dirty="0">
                <a:latin typeface="Arial" charset="0"/>
                <a:ea typeface="MS Gothic" charset="0"/>
                <a:cs typeface="MS Gothic" charset="0"/>
              </a:rPr>
              <a:t>When importing you may have conflicts of UUID which by definition have to be unique.  PLF-2970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37" y="2537815"/>
            <a:ext cx="6549876" cy="27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73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Exercise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116289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Exercise</a:t>
            </a:r>
            <a:r>
              <a:rPr lang="fr-FR" dirty="0" smtClean="0"/>
              <a:t> : Export / Import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Open the folder: /bike/web contents/Events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Export this node.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Scrutinize the exported file.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Delete this node and test it.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Import the node to the same parent node and test again.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Extra: Test UUID conflicts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Extra: Export a node and import it on a different system.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33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Content Management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Advanced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Questions and </a:t>
            </a:r>
            <a:r>
              <a:rPr lang="fr-FR" dirty="0" err="1" smtClean="0"/>
              <a:t>Answers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83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Node</a:t>
            </a:r>
            <a:r>
              <a:rPr lang="fr-FR" b="1" dirty="0" smtClean="0"/>
              <a:t> Types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09675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Node</a:t>
            </a:r>
            <a:r>
              <a:rPr lang="fr-FR" smtClean="0"/>
              <a:t> Types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A </a:t>
            </a:r>
            <a:r>
              <a:rPr lang="fr-FR" sz="1800" dirty="0" err="1"/>
              <a:t>node</a:t>
            </a:r>
            <a:r>
              <a:rPr lang="fr-FR" sz="1800" dirty="0"/>
              <a:t> type </a:t>
            </a:r>
            <a:r>
              <a:rPr lang="fr-FR" sz="1800" dirty="0" err="1"/>
              <a:t>defines</a:t>
            </a:r>
            <a:r>
              <a:rPr lang="fr-FR" sz="1800" dirty="0"/>
              <a:t> the </a:t>
            </a:r>
            <a:r>
              <a:rPr lang="fr-FR" sz="1800" dirty="0" err="1"/>
              <a:t>properties</a:t>
            </a:r>
            <a:r>
              <a:rPr lang="fr-FR" sz="1800" dirty="0"/>
              <a:t> and the possible </a:t>
            </a:r>
            <a:r>
              <a:rPr lang="fr-FR" sz="1800" dirty="0" err="1"/>
              <a:t>child</a:t>
            </a:r>
            <a:r>
              <a:rPr lang="fr-FR" sz="1800" dirty="0"/>
              <a:t> </a:t>
            </a:r>
            <a:r>
              <a:rPr lang="fr-FR" sz="1800" dirty="0" err="1"/>
              <a:t>nodes</a:t>
            </a:r>
            <a:r>
              <a:rPr lang="fr-FR" sz="1800" dirty="0"/>
              <a:t> of a </a:t>
            </a:r>
            <a:r>
              <a:rPr lang="fr-FR" sz="1800" dirty="0" err="1"/>
              <a:t>nodes</a:t>
            </a:r>
            <a:r>
              <a:rPr lang="fr-FR" sz="1800" dirty="0"/>
              <a:t>.</a:t>
            </a:r>
          </a:p>
          <a:p>
            <a:r>
              <a:rPr lang="fr-FR" sz="1800" dirty="0"/>
              <a:t>A </a:t>
            </a:r>
            <a:r>
              <a:rPr lang="fr-FR" sz="1800" dirty="0" err="1"/>
              <a:t>node</a:t>
            </a:r>
            <a:r>
              <a:rPr lang="fr-FR" sz="1800" dirty="0"/>
              <a:t> type must </a:t>
            </a:r>
            <a:r>
              <a:rPr lang="fr-FR" sz="1800" dirty="0" err="1"/>
              <a:t>be</a:t>
            </a:r>
            <a:r>
              <a:rPr lang="fr-FR" sz="1800" dirty="0"/>
              <a:t> </a:t>
            </a:r>
            <a:r>
              <a:rPr lang="fr-FR" sz="1800" dirty="0" err="1"/>
              <a:t>either</a:t>
            </a:r>
            <a:r>
              <a:rPr lang="fr-FR" sz="1800" dirty="0"/>
              <a:t> “</a:t>
            </a:r>
            <a:r>
              <a:rPr lang="fr-FR" sz="1800" dirty="0" err="1"/>
              <a:t>primary</a:t>
            </a:r>
            <a:r>
              <a:rPr lang="fr-FR" sz="1800" dirty="0"/>
              <a:t>” or “</a:t>
            </a:r>
            <a:r>
              <a:rPr lang="fr-FR" sz="1800" dirty="0" err="1"/>
              <a:t>mixin</a:t>
            </a:r>
            <a:r>
              <a:rPr lang="fr-FR" sz="1800" dirty="0"/>
              <a:t>“.</a:t>
            </a:r>
          </a:p>
          <a:p>
            <a:pPr lvl="1"/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node</a:t>
            </a:r>
            <a:r>
              <a:rPr lang="fr-FR" dirty="0"/>
              <a:t> type: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node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defined</a:t>
            </a:r>
            <a:r>
              <a:rPr lang="fr-FR" dirty="0"/>
              <a:t> by </a:t>
            </a:r>
            <a:r>
              <a:rPr lang="fr-FR" dirty="0" err="1"/>
              <a:t>exactly</a:t>
            </a:r>
            <a:r>
              <a:rPr lang="fr-FR" dirty="0"/>
              <a:t> one </a:t>
            </a: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node</a:t>
            </a:r>
            <a:r>
              <a:rPr lang="fr-FR" dirty="0"/>
              <a:t> type.</a:t>
            </a:r>
          </a:p>
          <a:p>
            <a:pPr lvl="1"/>
            <a:r>
              <a:rPr lang="fr-FR" dirty="0" err="1"/>
              <a:t>Mixin</a:t>
            </a:r>
            <a:r>
              <a:rPr lang="fr-FR" dirty="0"/>
              <a:t> </a:t>
            </a:r>
            <a:r>
              <a:rPr lang="fr-FR" dirty="0" err="1"/>
              <a:t>node</a:t>
            </a:r>
            <a:r>
              <a:rPr lang="fr-FR" dirty="0"/>
              <a:t> type: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node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integrate</a:t>
            </a:r>
            <a:r>
              <a:rPr lang="fr-FR" dirty="0"/>
              <a:t> </a:t>
            </a:r>
            <a:r>
              <a:rPr lang="fr-FR" dirty="0" err="1"/>
              <a:t>properties</a:t>
            </a:r>
            <a:r>
              <a:rPr lang="fr-FR" dirty="0"/>
              <a:t> of 0 or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mixin</a:t>
            </a:r>
            <a:r>
              <a:rPr lang="fr-FR" dirty="0"/>
              <a:t> </a:t>
            </a:r>
            <a:r>
              <a:rPr lang="fr-FR" dirty="0" err="1"/>
              <a:t>node</a:t>
            </a:r>
            <a:r>
              <a:rPr lang="fr-FR" dirty="0"/>
              <a:t> types. (For java experts: </a:t>
            </a:r>
            <a:r>
              <a:rPr lang="fr-FR" dirty="0" err="1"/>
              <a:t>Mixins</a:t>
            </a:r>
            <a:r>
              <a:rPr lang="fr-FR" dirty="0"/>
              <a:t> are </a:t>
            </a:r>
            <a:r>
              <a:rPr lang="fr-FR" dirty="0" err="1"/>
              <a:t>often</a:t>
            </a:r>
            <a:r>
              <a:rPr lang="fr-FR" dirty="0"/>
              <a:t> </a:t>
            </a:r>
            <a:r>
              <a:rPr lang="fr-FR" dirty="0" err="1"/>
              <a:t>compared</a:t>
            </a:r>
            <a:r>
              <a:rPr lang="fr-FR" dirty="0"/>
              <a:t> to java interfaces.)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009" y="3128166"/>
            <a:ext cx="4689174" cy="298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7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Node</a:t>
            </a:r>
            <a:r>
              <a:rPr lang="fr-FR" dirty="0" smtClean="0"/>
              <a:t> Type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70798" y="970899"/>
            <a:ext cx="4663019" cy="5262443"/>
          </a:xfrm>
        </p:spPr>
        <p:txBody>
          <a:bodyPr/>
          <a:lstStyle/>
          <a:p>
            <a:pPr marL="0" indent="0">
              <a:buNone/>
            </a:pPr>
            <a:r>
              <a:rPr lang="fr-FR" sz="1600" b="1" dirty="0" err="1"/>
              <a:t>Namespace</a:t>
            </a:r>
            <a:r>
              <a:rPr lang="fr-FR" sz="1600" b="1" dirty="0"/>
              <a:t>, </a:t>
            </a:r>
            <a:r>
              <a:rPr lang="fr-FR" sz="1600" b="1" dirty="0" err="1"/>
              <a:t>NodeType</a:t>
            </a:r>
            <a:r>
              <a:rPr lang="fr-FR" sz="1600" b="1" dirty="0"/>
              <a:t> and </a:t>
            </a:r>
            <a:r>
              <a:rPr lang="fr-FR" sz="1600" b="1" dirty="0" err="1"/>
              <a:t>Templates</a:t>
            </a:r>
            <a:endParaRPr lang="fr-FR" sz="1600" b="1" dirty="0"/>
          </a:p>
          <a:p>
            <a:r>
              <a:rPr lang="fr-FR" sz="1600" dirty="0"/>
              <a:t>There are </a:t>
            </a:r>
            <a:r>
              <a:rPr lang="fr-FR" sz="1600" dirty="0" err="1"/>
              <a:t>many</a:t>
            </a:r>
            <a:r>
              <a:rPr lang="fr-FR" sz="1600" dirty="0"/>
              <a:t> </a:t>
            </a:r>
            <a:r>
              <a:rPr lang="fr-FR" sz="1600" dirty="0" err="1"/>
              <a:t>different</a:t>
            </a:r>
            <a:r>
              <a:rPr lang="fr-FR" sz="1600" dirty="0"/>
              <a:t> </a:t>
            </a:r>
            <a:r>
              <a:rPr lang="fr-FR" sz="1600" dirty="0" err="1"/>
              <a:t>nodetypes</a:t>
            </a:r>
            <a:r>
              <a:rPr lang="fr-FR" sz="1600" dirty="0"/>
              <a:t> for a JCR.</a:t>
            </a:r>
          </a:p>
          <a:p>
            <a:r>
              <a:rPr lang="fr-FR" sz="1600" dirty="0"/>
              <a:t>A </a:t>
            </a:r>
            <a:r>
              <a:rPr lang="fr-FR" sz="1600" dirty="0" err="1"/>
              <a:t>nodetype</a:t>
            </a:r>
            <a:r>
              <a:rPr lang="fr-FR" sz="1600" dirty="0"/>
              <a:t> </a:t>
            </a:r>
            <a:r>
              <a:rPr lang="fr-FR" sz="1600" dirty="0" err="1"/>
              <a:t>defines</a:t>
            </a:r>
            <a:r>
              <a:rPr lang="fr-FR" sz="1600" dirty="0"/>
              <a:t> the </a:t>
            </a:r>
            <a:r>
              <a:rPr lang="fr-FR" sz="1600" dirty="0" err="1"/>
              <a:t>properties</a:t>
            </a:r>
            <a:r>
              <a:rPr lang="fr-FR" sz="1600" dirty="0"/>
              <a:t> and possible </a:t>
            </a:r>
            <a:r>
              <a:rPr lang="fr-FR" sz="1600" dirty="0" err="1"/>
              <a:t>child</a:t>
            </a:r>
            <a:r>
              <a:rPr lang="fr-FR" sz="1600" dirty="0"/>
              <a:t> </a:t>
            </a:r>
            <a:r>
              <a:rPr lang="fr-FR" sz="1600" dirty="0" err="1"/>
              <a:t>nodes</a:t>
            </a:r>
            <a:r>
              <a:rPr lang="fr-FR" sz="1600" dirty="0"/>
              <a:t>.</a:t>
            </a:r>
          </a:p>
          <a:p>
            <a:r>
              <a:rPr lang="fr-FR" sz="1600" dirty="0"/>
              <a:t>A </a:t>
            </a:r>
            <a:r>
              <a:rPr lang="fr-FR" sz="1600" dirty="0" err="1"/>
              <a:t>nodetype</a:t>
            </a:r>
            <a:r>
              <a:rPr lang="fr-FR" sz="1600" dirty="0"/>
              <a:t> </a:t>
            </a:r>
            <a:r>
              <a:rPr lang="fr-FR" sz="1600" dirty="0" err="1"/>
              <a:t>can</a:t>
            </a:r>
            <a:r>
              <a:rPr lang="fr-FR" sz="1600" dirty="0"/>
              <a:t> </a:t>
            </a:r>
            <a:r>
              <a:rPr lang="fr-FR" sz="1600" dirty="0" err="1"/>
              <a:t>inherit</a:t>
            </a:r>
            <a:r>
              <a:rPr lang="fr-FR" sz="1600" dirty="0"/>
              <a:t> </a:t>
            </a:r>
            <a:r>
              <a:rPr lang="fr-FR" sz="1600" dirty="0" err="1"/>
              <a:t>from</a:t>
            </a:r>
            <a:r>
              <a:rPr lang="fr-FR" sz="1600" dirty="0"/>
              <a:t> </a:t>
            </a:r>
            <a:r>
              <a:rPr lang="fr-FR" sz="1600" dirty="0" err="1"/>
              <a:t>other</a:t>
            </a:r>
            <a:r>
              <a:rPr lang="fr-FR" sz="1600" dirty="0"/>
              <a:t> </a:t>
            </a:r>
            <a:r>
              <a:rPr lang="fr-FR" sz="1600" dirty="0" err="1"/>
              <a:t>nodetypes</a:t>
            </a:r>
            <a:r>
              <a:rPr lang="fr-FR" sz="1600" dirty="0"/>
              <a:t>.</a:t>
            </a:r>
          </a:p>
          <a:p>
            <a:r>
              <a:rPr lang="fr-FR" sz="1600" dirty="0"/>
              <a:t>The </a:t>
            </a:r>
            <a:r>
              <a:rPr lang="fr-FR" sz="1600" dirty="0" err="1"/>
              <a:t>nodetype</a:t>
            </a:r>
            <a:r>
              <a:rPr lang="fr-FR" sz="1600" dirty="0"/>
              <a:t> </a:t>
            </a:r>
            <a:r>
              <a:rPr lang="fr-FR" sz="1600" dirty="0" err="1"/>
              <a:t>then</a:t>
            </a:r>
            <a:r>
              <a:rPr lang="fr-FR" sz="1600" dirty="0"/>
              <a:t> </a:t>
            </a:r>
            <a:r>
              <a:rPr lang="fr-FR" sz="1600" dirty="0" err="1"/>
              <a:t>inherits</a:t>
            </a:r>
            <a:r>
              <a:rPr lang="fr-FR" sz="1600" dirty="0"/>
              <a:t> </a:t>
            </a:r>
            <a:r>
              <a:rPr lang="fr-FR" sz="1600" dirty="0" err="1"/>
              <a:t>property</a:t>
            </a:r>
            <a:r>
              <a:rPr lang="fr-FR" sz="1600" dirty="0"/>
              <a:t> and </a:t>
            </a:r>
            <a:r>
              <a:rPr lang="fr-FR" sz="1600" dirty="0" err="1"/>
              <a:t>child</a:t>
            </a:r>
            <a:r>
              <a:rPr lang="fr-FR" sz="1600" dirty="0"/>
              <a:t> </a:t>
            </a:r>
            <a:r>
              <a:rPr lang="fr-FR" sz="1600" dirty="0" err="1"/>
              <a:t>node</a:t>
            </a:r>
            <a:r>
              <a:rPr lang="fr-FR" sz="1600" dirty="0"/>
              <a:t> </a:t>
            </a:r>
            <a:r>
              <a:rPr lang="fr-FR" sz="1600" dirty="0" err="1"/>
              <a:t>definitions</a:t>
            </a:r>
            <a:r>
              <a:rPr lang="fr-FR" sz="1600" dirty="0"/>
              <a:t>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9825" b="-9825"/>
          <a:stretch>
            <a:fillRect/>
          </a:stretch>
        </p:blipFill>
        <p:spPr/>
      </p:pic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5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Namespace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70800" y="970899"/>
            <a:ext cx="7838018" cy="5262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1" dirty="0" err="1"/>
              <a:t>Namespace</a:t>
            </a:r>
            <a:endParaRPr lang="fr-FR" sz="1800" b="1" dirty="0"/>
          </a:p>
          <a:p>
            <a:r>
              <a:rPr lang="fr-FR" sz="1800" dirty="0" err="1"/>
              <a:t>Each</a:t>
            </a:r>
            <a:r>
              <a:rPr lang="fr-FR" sz="1800" dirty="0"/>
              <a:t> </a:t>
            </a:r>
            <a:r>
              <a:rPr lang="fr-FR" sz="1800" dirty="0" err="1"/>
              <a:t>nodetype</a:t>
            </a:r>
            <a:r>
              <a:rPr lang="fr-FR" sz="1800" dirty="0"/>
              <a:t> and </a:t>
            </a:r>
            <a:r>
              <a:rPr lang="fr-FR" sz="1800" dirty="0" err="1"/>
              <a:t>property</a:t>
            </a:r>
            <a:r>
              <a:rPr lang="fr-FR" sz="1800" dirty="0"/>
              <a:t> </a:t>
            </a:r>
            <a:r>
              <a:rPr lang="fr-FR" sz="1800" dirty="0" err="1"/>
              <a:t>belongs</a:t>
            </a:r>
            <a:r>
              <a:rPr lang="fr-FR" sz="1800" dirty="0"/>
              <a:t> to a </a:t>
            </a:r>
            <a:r>
              <a:rPr lang="fr-FR" sz="1800" dirty="0" err="1"/>
              <a:t>namespace</a:t>
            </a:r>
            <a:r>
              <a:rPr lang="fr-FR" sz="1800" dirty="0"/>
              <a:t>.</a:t>
            </a:r>
          </a:p>
          <a:p>
            <a:r>
              <a:rPr lang="fr-FR" sz="1800" dirty="0"/>
              <a:t>The </a:t>
            </a:r>
            <a:r>
              <a:rPr lang="fr-FR" sz="1800" dirty="0" err="1"/>
              <a:t>namespace</a:t>
            </a:r>
            <a:r>
              <a:rPr lang="fr-FR" sz="1800" dirty="0"/>
              <a:t> </a:t>
            </a:r>
            <a:r>
              <a:rPr lang="fr-FR" sz="1800" dirty="0" err="1"/>
              <a:t>helps</a:t>
            </a:r>
            <a:r>
              <a:rPr lang="fr-FR" sz="1800" dirty="0"/>
              <a:t> to </a:t>
            </a:r>
            <a:r>
              <a:rPr lang="fr-FR" sz="1800" dirty="0" err="1"/>
              <a:t>avoid</a:t>
            </a:r>
            <a:r>
              <a:rPr lang="fr-FR" sz="1800" dirty="0"/>
              <a:t> </a:t>
            </a:r>
            <a:r>
              <a:rPr lang="fr-FR" sz="1800" dirty="0" err="1"/>
              <a:t>name</a:t>
            </a:r>
            <a:r>
              <a:rPr lang="fr-FR" sz="1800" dirty="0"/>
              <a:t> </a:t>
            </a:r>
            <a:r>
              <a:rPr lang="fr-FR" sz="1800" dirty="0" err="1"/>
              <a:t>conflicts</a:t>
            </a:r>
            <a:r>
              <a:rPr lang="fr-FR" sz="1800" dirty="0"/>
              <a:t>. (</a:t>
            </a:r>
            <a:r>
              <a:rPr lang="fr-FR" sz="1800" dirty="0" err="1"/>
              <a:t>When</a:t>
            </a:r>
            <a:r>
              <a:rPr lang="fr-FR" sz="1800" dirty="0"/>
              <a:t> </a:t>
            </a:r>
            <a:r>
              <a:rPr lang="fr-FR" sz="1800" dirty="0" err="1"/>
              <a:t>different</a:t>
            </a:r>
            <a:r>
              <a:rPr lang="fr-FR" sz="1800" dirty="0"/>
              <a:t> </a:t>
            </a:r>
            <a:r>
              <a:rPr lang="fr-FR" sz="1800" dirty="0" err="1"/>
              <a:t>organizations</a:t>
            </a:r>
            <a:r>
              <a:rPr lang="fr-FR" sz="1800" dirty="0"/>
              <a:t> uses the </a:t>
            </a:r>
            <a:r>
              <a:rPr lang="fr-FR" sz="1800" dirty="0" err="1"/>
              <a:t>same</a:t>
            </a:r>
            <a:r>
              <a:rPr lang="fr-FR" sz="1800" dirty="0"/>
              <a:t> </a:t>
            </a:r>
            <a:r>
              <a:rPr lang="fr-FR" sz="1800" dirty="0" err="1"/>
              <a:t>name</a:t>
            </a:r>
            <a:r>
              <a:rPr lang="fr-FR" sz="1800" dirty="0"/>
              <a:t>.)</a:t>
            </a:r>
          </a:p>
          <a:p>
            <a:r>
              <a:rPr lang="fr-FR" sz="1800" dirty="0"/>
              <a:t>A </a:t>
            </a:r>
            <a:r>
              <a:rPr lang="fr-FR" sz="1800" dirty="0" err="1"/>
              <a:t>namespace</a:t>
            </a:r>
            <a:r>
              <a:rPr lang="fr-FR" sz="1800" dirty="0"/>
              <a:t> </a:t>
            </a:r>
            <a:r>
              <a:rPr lang="fr-FR" sz="1800" dirty="0" err="1"/>
              <a:t>is</a:t>
            </a:r>
            <a:r>
              <a:rPr lang="fr-FR" sz="1800" dirty="0"/>
              <a:t> a </a:t>
            </a:r>
            <a:r>
              <a:rPr lang="fr-FR" sz="1800" dirty="0" err="1"/>
              <a:t>prefix</a:t>
            </a:r>
            <a:r>
              <a:rPr lang="fr-FR" sz="1800" dirty="0"/>
              <a:t>, </a:t>
            </a:r>
            <a:br>
              <a:rPr lang="fr-FR" sz="1800" dirty="0"/>
            </a:br>
            <a:r>
              <a:rPr lang="fr-FR" sz="1800" dirty="0" err="1"/>
              <a:t>defined</a:t>
            </a:r>
            <a:r>
              <a:rPr lang="fr-FR" sz="1800" dirty="0"/>
              <a:t> a URL. (</a:t>
            </a:r>
            <a:r>
              <a:rPr lang="fr-FR" sz="1800" dirty="0" err="1"/>
              <a:t>Similar</a:t>
            </a:r>
            <a:r>
              <a:rPr lang="fr-FR" sz="1800" dirty="0"/>
              <a:t> to </a:t>
            </a:r>
            <a:r>
              <a:rPr lang="fr-FR" sz="1800" dirty="0" err="1"/>
              <a:t>xml</a:t>
            </a:r>
            <a:r>
              <a:rPr lang="fr-FR" sz="1800" dirty="0"/>
              <a:t>.)</a:t>
            </a:r>
          </a:p>
          <a:p>
            <a:r>
              <a:rPr lang="fr-FR" sz="1800" dirty="0"/>
              <a:t>The </a:t>
            </a:r>
            <a:r>
              <a:rPr lang="fr-FR" sz="1800" dirty="0" err="1"/>
              <a:t>namespaces</a:t>
            </a:r>
            <a:r>
              <a:rPr lang="fr-FR" sz="1800" dirty="0"/>
              <a:t> are </a:t>
            </a:r>
            <a:r>
              <a:rPr lang="fr-FR" sz="1800" dirty="0" err="1"/>
              <a:t>managed</a:t>
            </a:r>
            <a:r>
              <a:rPr lang="fr-FR" sz="1800" dirty="0"/>
              <a:t/>
            </a:r>
            <a:br>
              <a:rPr lang="fr-FR" sz="1800" dirty="0"/>
            </a:br>
            <a:r>
              <a:rPr lang="fr-FR" sz="1800" dirty="0"/>
              <a:t>in a </a:t>
            </a:r>
            <a:r>
              <a:rPr lang="fr-FR" sz="1800" dirty="0" err="1"/>
              <a:t>namespace</a:t>
            </a:r>
            <a:r>
              <a:rPr lang="fr-FR" sz="1800" dirty="0"/>
              <a:t> </a:t>
            </a:r>
            <a:r>
              <a:rPr lang="fr-FR" sz="1800" dirty="0" err="1"/>
              <a:t>registry</a:t>
            </a:r>
            <a:r>
              <a:rPr lang="fr-FR" sz="1800" dirty="0"/>
              <a:t>.</a:t>
            </a:r>
          </a:p>
          <a:p>
            <a:r>
              <a:rPr lang="fr-FR" sz="1800" dirty="0"/>
              <a:t>Do not </a:t>
            </a:r>
            <a:r>
              <a:rPr lang="fr-FR" sz="1800" dirty="0" err="1"/>
              <a:t>hesitate</a:t>
            </a:r>
            <a:r>
              <a:rPr lang="fr-FR" sz="1800" dirty="0"/>
              <a:t> to </a:t>
            </a:r>
            <a:r>
              <a:rPr lang="fr-FR" sz="1800" dirty="0" err="1"/>
              <a:t>create</a:t>
            </a:r>
            <a:r>
              <a:rPr lang="fr-FR" sz="1800" dirty="0"/>
              <a:t> </a:t>
            </a:r>
            <a:r>
              <a:rPr lang="fr-FR" sz="1800" dirty="0" err="1"/>
              <a:t>your</a:t>
            </a:r>
            <a:r>
              <a:rPr lang="fr-FR" sz="1800" dirty="0"/>
              <a:t> </a:t>
            </a:r>
            <a:br>
              <a:rPr lang="fr-FR" sz="1800" dirty="0"/>
            </a:br>
            <a:r>
              <a:rPr lang="fr-FR" sz="1800" dirty="0" err="1"/>
              <a:t>own</a:t>
            </a:r>
            <a:r>
              <a:rPr lang="fr-FR" sz="1800" dirty="0"/>
              <a:t> </a:t>
            </a:r>
            <a:r>
              <a:rPr lang="fr-FR" sz="1800" dirty="0" err="1"/>
              <a:t>namespace</a:t>
            </a:r>
            <a:r>
              <a:rPr lang="fr-FR" sz="1800" dirty="0"/>
              <a:t>(s) for </a:t>
            </a:r>
            <a:r>
              <a:rPr lang="fr-FR" sz="1800" dirty="0" err="1"/>
              <a:t>your</a:t>
            </a:r>
            <a:r>
              <a:rPr lang="fr-FR" sz="1800" dirty="0"/>
              <a:t> </a:t>
            </a:r>
            <a:br>
              <a:rPr lang="fr-FR" sz="1800" dirty="0"/>
            </a:br>
            <a:r>
              <a:rPr lang="fr-FR" sz="1800" dirty="0" err="1"/>
              <a:t>nodetypes</a:t>
            </a:r>
            <a:r>
              <a:rPr lang="fr-FR" sz="1800" dirty="0"/>
              <a:t> and </a:t>
            </a:r>
            <a:r>
              <a:rPr lang="fr-FR" sz="1800" dirty="0" err="1"/>
              <a:t>properties</a:t>
            </a:r>
            <a:r>
              <a:rPr lang="fr-FR" sz="1800" dirty="0"/>
              <a:t>.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0031" b="-10031"/>
          <a:stretch>
            <a:fillRect/>
          </a:stretch>
        </p:blipFill>
        <p:spPr>
          <a:xfrm>
            <a:off x="5362922" y="1789528"/>
            <a:ext cx="3161580" cy="4548784"/>
          </a:xfr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0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Namespace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1"/>
          </p:nvPr>
        </p:nvPicPr>
        <p:blipFill>
          <a:blip r:embed="rId2"/>
          <a:srcRect t="-298" b="-298"/>
          <a:stretch>
            <a:fillRect/>
          </a:stretch>
        </p:blipFill>
        <p:spPr/>
      </p:pic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adre 6"/>
          <p:cNvSpPr/>
          <p:nvPr/>
        </p:nvSpPr>
        <p:spPr>
          <a:xfrm>
            <a:off x="4955060" y="5467391"/>
            <a:ext cx="1245432" cy="494865"/>
          </a:xfrm>
          <a:prstGeom prst="frame">
            <a:avLst>
              <a:gd name="adj1" fmla="val 99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Bulle rectangulaire à coins arrondis 7"/>
          <p:cNvSpPr/>
          <p:nvPr/>
        </p:nvSpPr>
        <p:spPr>
          <a:xfrm>
            <a:off x="3147427" y="4565300"/>
            <a:ext cx="3191027" cy="709844"/>
          </a:xfrm>
          <a:prstGeom prst="wedgeRoundRectCallout">
            <a:avLst>
              <a:gd name="adj1" fmla="val 21840"/>
              <a:gd name="adj2" fmla="val 6980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You’re</a:t>
            </a:r>
            <a:r>
              <a:rPr lang="fr-FR" dirty="0" smtClean="0"/>
              <a:t> </a:t>
            </a:r>
            <a:r>
              <a:rPr lang="fr-FR" dirty="0" err="1" smtClean="0"/>
              <a:t>encouraged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</a:t>
            </a:r>
            <a:r>
              <a:rPr lang="fr-FR" dirty="0" err="1" smtClean="0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2431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Nodetype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1"/>
          </p:nvPr>
        </p:nvPicPr>
        <p:blipFill>
          <a:blip r:embed="rId2"/>
          <a:srcRect l="-761" r="-761"/>
          <a:stretch>
            <a:fillRect/>
          </a:stretch>
        </p:blipFill>
        <p:spPr/>
      </p:pic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6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Custom </a:t>
            </a:r>
            <a:r>
              <a:rPr lang="fr-FR" dirty="0" err="1" smtClean="0"/>
              <a:t>Node</a:t>
            </a:r>
            <a:r>
              <a:rPr lang="fr-FR" dirty="0" smtClean="0"/>
              <a:t> Type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1"/>
          </p:nvPr>
        </p:nvPicPr>
        <p:blipFill>
          <a:blip r:embed="rId2"/>
          <a:srcRect l="-2048" r="-2048"/>
          <a:stretch>
            <a:fillRect/>
          </a:stretch>
        </p:blipFill>
        <p:spPr/>
      </p:pic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6328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Xo Platform 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Newsprint">
  <a:themeElements>
    <a:clrScheme name="Personnalisé 1">
      <a:dk1>
        <a:srgbClr val="262626"/>
      </a:dk1>
      <a:lt1>
        <a:srgbClr val="262626"/>
      </a:lt1>
      <a:dk2>
        <a:srgbClr val="FFFFFF"/>
      </a:dk2>
      <a:lt2>
        <a:srgbClr val="FFFFFF"/>
      </a:lt2>
      <a:accent1>
        <a:srgbClr val="476A9C"/>
      </a:accent1>
      <a:accent2>
        <a:srgbClr val="F2B800"/>
      </a:accent2>
      <a:accent3>
        <a:srgbClr val="5F95D7"/>
      </a:accent3>
      <a:accent4>
        <a:srgbClr val="8C8C8C"/>
      </a:accent4>
      <a:accent5>
        <a:srgbClr val="354F75"/>
      </a:accent5>
      <a:accent6>
        <a:srgbClr val="C8C8C8"/>
      </a:accent6>
      <a:hlink>
        <a:srgbClr val="262626"/>
      </a:hlink>
      <a:folHlink>
        <a:srgbClr val="262626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 Platform 4.thmx</Template>
  <TotalTime>57</TotalTime>
  <Words>767</Words>
  <Application>Microsoft Macintosh PowerPoint</Application>
  <PresentationFormat>Présentation à l'écran (4:3)</PresentationFormat>
  <Paragraphs>128</Paragraphs>
  <Slides>29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29</vt:i4>
      </vt:variant>
    </vt:vector>
  </HeadingPairs>
  <TitlesOfParts>
    <vt:vector size="32" baseType="lpstr">
      <vt:lpstr>eXo Platform 4</vt:lpstr>
      <vt:lpstr>2_Newsprint</vt:lpstr>
      <vt:lpstr>1_Conception personnalisée</vt:lpstr>
      <vt:lpstr>Présentation PowerPoint</vt:lpstr>
      <vt:lpstr>Table Of Contents</vt:lpstr>
      <vt:lpstr>Node Types</vt:lpstr>
      <vt:lpstr>Node Types</vt:lpstr>
      <vt:lpstr>Node Type</vt:lpstr>
      <vt:lpstr>Namespace</vt:lpstr>
      <vt:lpstr>Namespace</vt:lpstr>
      <vt:lpstr>Nodetype</vt:lpstr>
      <vt:lpstr>Custom Node Type</vt:lpstr>
      <vt:lpstr>Custom Node Type</vt:lpstr>
      <vt:lpstr>Document Types</vt:lpstr>
      <vt:lpstr>Document Type</vt:lpstr>
      <vt:lpstr>Document Type</vt:lpstr>
      <vt:lpstr>Document Type</vt:lpstr>
      <vt:lpstr>Custom Template</vt:lpstr>
      <vt:lpstr>Custom Templates</vt:lpstr>
      <vt:lpstr>Document Dialogs</vt:lpstr>
      <vt:lpstr>Exercise</vt:lpstr>
      <vt:lpstr>Exercise : Document Type</vt:lpstr>
      <vt:lpstr>Locks – Unlocks</vt:lpstr>
      <vt:lpstr>Locks</vt:lpstr>
      <vt:lpstr>Unlock</vt:lpstr>
      <vt:lpstr>Export – Import</vt:lpstr>
      <vt:lpstr>Export / Import</vt:lpstr>
      <vt:lpstr>Export</vt:lpstr>
      <vt:lpstr>Import</vt:lpstr>
      <vt:lpstr>Exercise</vt:lpstr>
      <vt:lpstr>Exercise : Export / Import</vt:lpstr>
      <vt:lpstr>Présentation PowerPoint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Benjamin Paillereau</dc:creator>
  <cp:lastModifiedBy>Benjamin Paillereau</cp:lastModifiedBy>
  <cp:revision>29</cp:revision>
  <dcterms:created xsi:type="dcterms:W3CDTF">2013-05-15T16:11:30Z</dcterms:created>
  <dcterms:modified xsi:type="dcterms:W3CDTF">2013-05-16T07:30:30Z</dcterms:modified>
</cp:coreProperties>
</file>