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35"/>
  </p:notesMasterIdLst>
  <p:sldIdLst>
    <p:sldId id="256" r:id="rId4"/>
    <p:sldId id="405" r:id="rId5"/>
    <p:sldId id="287" r:id="rId6"/>
    <p:sldId id="404" r:id="rId7"/>
    <p:sldId id="409" r:id="rId8"/>
    <p:sldId id="408" r:id="rId9"/>
    <p:sldId id="411" r:id="rId10"/>
    <p:sldId id="413" r:id="rId11"/>
    <p:sldId id="414" r:id="rId12"/>
    <p:sldId id="415" r:id="rId13"/>
    <p:sldId id="412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4" r:id="rId22"/>
    <p:sldId id="423" r:id="rId23"/>
    <p:sldId id="425" r:id="rId24"/>
    <p:sldId id="427" r:id="rId25"/>
    <p:sldId id="426" r:id="rId26"/>
    <p:sldId id="428" r:id="rId27"/>
    <p:sldId id="431" r:id="rId28"/>
    <p:sldId id="429" r:id="rId29"/>
    <p:sldId id="433" r:id="rId30"/>
    <p:sldId id="434" r:id="rId31"/>
    <p:sldId id="430" r:id="rId32"/>
    <p:sldId id="432" r:id="rId33"/>
    <p:sldId id="394" r:id="rId34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33333"/>
    <a:srgbClr val="FF9900"/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89" autoAdjust="0"/>
  </p:normalViewPr>
  <p:slideViewPr>
    <p:cSldViewPr>
      <p:cViewPr varScale="1">
        <p:scale>
          <a:sx n="144" d="100"/>
          <a:sy n="144" d="100"/>
        </p:scale>
        <p:origin x="-488" y="-96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24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26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29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31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4089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Directory Service </a:t>
            </a:r>
          </a:p>
          <a:p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Configuration: </a:t>
            </a:r>
            <a:endParaRPr lang="fr-FR" sz="20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200" dirty="0"/>
              <a:t>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="user"&gt;</a:t>
            </a:r>
            <a:br>
              <a:rPr lang="fr-FR" sz="1200" dirty="0"/>
            </a:br>
            <a:r>
              <a:rPr lang="fr-FR" sz="1200" dirty="0"/>
              <a:t>  &lt;collection type="</a:t>
            </a:r>
            <a:r>
              <a:rPr lang="fr-FR" sz="1200" dirty="0" err="1"/>
              <a:t>java.util.ArrayList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&lt;value&gt;</a:t>
            </a:r>
            <a:br>
              <a:rPr lang="fr-FR" sz="1200" dirty="0"/>
            </a:br>
            <a:r>
              <a:rPr lang="fr-FR" sz="1200" dirty="0"/>
              <a:t>      &lt;</a:t>
            </a:r>
            <a:r>
              <a:rPr lang="fr-FR" sz="1200" dirty="0" err="1"/>
              <a:t>object</a:t>
            </a:r>
            <a:r>
              <a:rPr lang="fr-FR" sz="1200" dirty="0"/>
              <a:t> type="</a:t>
            </a:r>
            <a:r>
              <a:rPr lang="fr-FR" sz="1200" dirty="0" err="1"/>
              <a:t>org.exoplatform.services.organization.OrganizationConfig$User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userName</a:t>
            </a:r>
            <a:r>
              <a:rPr lang="fr-FR" sz="1200" dirty="0"/>
              <a:t>"&gt;&lt;string&gt;</a:t>
            </a:r>
            <a:r>
              <a:rPr lang="fr-FR" sz="1200" dirty="0" err="1"/>
              <a:t>root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password</a:t>
            </a:r>
            <a:r>
              <a:rPr lang="fr-FR" sz="1200" dirty="0"/>
              <a:t>"&gt;&lt;string&gt;exo&lt;/string&gt;&lt;/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firstName</a:t>
            </a:r>
            <a:r>
              <a:rPr lang="fr-FR" sz="1200" dirty="0"/>
              <a:t>"&gt;&lt;string&gt;</a:t>
            </a:r>
            <a:r>
              <a:rPr lang="fr-FR" sz="1200" dirty="0" err="1"/>
              <a:t>root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lastName</a:t>
            </a:r>
            <a:r>
              <a:rPr lang="fr-FR" sz="1200" dirty="0"/>
              <a:t>"&gt;&lt;string&gt;</a:t>
            </a:r>
            <a:r>
              <a:rPr lang="fr-FR" sz="1200" dirty="0" err="1"/>
              <a:t>root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="email"&gt;&lt;string&gt;</a:t>
            </a:r>
            <a:r>
              <a:rPr lang="fr-FR" sz="1200" dirty="0" err="1"/>
              <a:t>exoadmin@localhost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="groups"&gt;&lt;string&gt;</a:t>
            </a:r>
            <a:r>
              <a:rPr lang="fr-FR" sz="1200" dirty="0" err="1"/>
              <a:t>member</a:t>
            </a:r>
            <a:r>
              <a:rPr lang="fr-FR" sz="1200" dirty="0"/>
              <a:t>:/</a:t>
            </a:r>
            <a:r>
              <a:rPr lang="fr-FR" sz="1200" dirty="0" err="1"/>
              <a:t>admin,member</a:t>
            </a:r>
            <a:r>
              <a:rPr lang="fr-FR" sz="1200" dirty="0"/>
              <a:t>:/</a:t>
            </a:r>
            <a:r>
              <a:rPr lang="fr-FR" sz="1200" dirty="0" err="1"/>
              <a:t>user,owner</a:t>
            </a:r>
            <a:r>
              <a:rPr lang="fr-FR" sz="1200" dirty="0"/>
              <a:t>:/portal/</a:t>
            </a:r>
            <a:r>
              <a:rPr lang="fr-FR" sz="1200" dirty="0" err="1"/>
              <a:t>admin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&lt;/</a:t>
            </a:r>
            <a:r>
              <a:rPr lang="fr-FR" sz="1200" dirty="0" err="1"/>
              <a:t>object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&lt;/value&gt;</a:t>
            </a:r>
            <a:br>
              <a:rPr lang="fr-FR" sz="1200" dirty="0"/>
            </a:br>
            <a:r>
              <a:rPr lang="fr-FR" sz="1200" dirty="0"/>
              <a:t>    &lt;value&gt;</a:t>
            </a:r>
            <a:br>
              <a:rPr lang="fr-FR" sz="1200" dirty="0"/>
            </a:br>
            <a:r>
              <a:rPr lang="fr-FR" sz="1200" dirty="0"/>
              <a:t>      &lt;</a:t>
            </a:r>
            <a:r>
              <a:rPr lang="fr-FR" sz="1200" dirty="0" err="1"/>
              <a:t>object</a:t>
            </a:r>
            <a:r>
              <a:rPr lang="fr-FR" sz="1200" dirty="0"/>
              <a:t> type="</a:t>
            </a:r>
            <a:r>
              <a:rPr lang="fr-FR" sz="1200" dirty="0" err="1"/>
              <a:t>org.exoplatform.services.organization.OrganizationConfig$User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userName</a:t>
            </a:r>
            <a:r>
              <a:rPr lang="fr-FR" sz="1200" dirty="0"/>
              <a:t>"&gt;&lt;string&gt;exo&lt;/string&gt;&lt;/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password</a:t>
            </a:r>
            <a:r>
              <a:rPr lang="fr-FR" sz="1200" dirty="0"/>
              <a:t>"&gt;&lt;string&gt;exo&lt;/string&gt;&lt;/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firstName</a:t>
            </a:r>
            <a:r>
              <a:rPr lang="fr-FR" sz="1200" dirty="0"/>
              <a:t>"&gt;&lt;string&gt;site&lt;/string&gt;&lt;/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lastName</a:t>
            </a:r>
            <a:r>
              <a:rPr lang="fr-FR" sz="1200" dirty="0"/>
              <a:t>"&gt;&lt;string&gt;site&lt;/string&gt;&lt;/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="email"&gt;&lt;string&gt;</a:t>
            </a:r>
            <a:r>
              <a:rPr lang="fr-FR" sz="1200" dirty="0" err="1"/>
              <a:t>exo@localhost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="groups"&gt;&lt;string&gt;</a:t>
            </a:r>
            <a:r>
              <a:rPr lang="fr-FR" sz="1200" dirty="0" err="1"/>
              <a:t>member</a:t>
            </a:r>
            <a:r>
              <a:rPr lang="fr-FR" sz="1200" dirty="0"/>
              <a:t>:/user&lt;/string&gt;&lt;/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&lt;/</a:t>
            </a:r>
            <a:r>
              <a:rPr lang="fr-FR" sz="1200" dirty="0" err="1"/>
              <a:t>object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&lt;/value&gt;</a:t>
            </a:r>
            <a:br>
              <a:rPr lang="fr-FR" sz="1200" dirty="0"/>
            </a:br>
            <a:r>
              <a:rPr lang="fr-FR" sz="1200" dirty="0"/>
              <a:t>    ...</a:t>
            </a:r>
            <a:br>
              <a:rPr lang="fr-FR" sz="1200" dirty="0"/>
            </a:br>
            <a:r>
              <a:rPr lang="fr-FR" sz="1200" dirty="0"/>
              <a:t>  &lt;/collection&gt;</a:t>
            </a:r>
            <a:br>
              <a:rPr lang="fr-FR" sz="1200" dirty="0"/>
            </a:br>
            <a:r>
              <a:rPr lang="fr-FR" sz="1200" dirty="0"/>
              <a:t>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690963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Predefined</a:t>
            </a:r>
            <a:r>
              <a:rPr lang="fr-FR" dirty="0" smtClean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400" dirty="0" err="1" smtClean="0">
                <a:solidFill>
                  <a:srgbClr val="FF9900"/>
                </a:solidFill>
              </a:rPr>
              <a:t>NewUserEventListener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sz="2400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115541"/>
            <a:ext cx="10219725" cy="5089000"/>
          </a:xfrm>
        </p:spPr>
        <p:txBody>
          <a:bodyPr rIns="41783" anchor="t"/>
          <a:lstStyle/>
          <a:p>
            <a:pPr marL="0" lvl="1" indent="0">
              <a:lnSpc>
                <a:spcPct val="100000"/>
              </a:lnSpc>
              <a:buNone/>
            </a:pP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component-plugin&gt;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new.user.event.listener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&lt;set-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addListenerPlugin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&lt;/set-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&lt;type&gt;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org.exoplatform.services.organization.impl.NewUserEventListener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&lt;/type&gt;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&lt;description&gt;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listener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group and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to a new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user&lt;/description&gt;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init-params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object-param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&gt;configuration&lt;/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&lt;description&gt;description&lt;/description&gt;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type="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org.exoplatform.services.organization.impl.NewUserConfig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="group"&gt;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&lt;collection type="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java.util.ArrayList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&lt;value&gt;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type="org.exoplatform.services.organization.impl.NewUserConfig$JoinGroup"&gt;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groupId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"&gt;&lt;string&gt;/user&lt;/string&gt;&lt;/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&lt;/value&gt;               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&lt;/collection&gt;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ignoredUser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&lt;collection type="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java.util.HashSet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&lt;value&gt;&lt;string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/string&gt;&lt;/value&gt;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&lt;/collection&gt;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object-param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init-params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200" dirty="0"/>
              <a:t/>
            </a:r>
            <a:br>
              <a:rPr lang="fr-FR" sz="12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8755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  <a:cs typeface="MS Gothic"/>
              </a:rPr>
              <a:t>Ldap</a:t>
            </a: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 Connection settings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9794885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/>
              <a:t>You </a:t>
            </a:r>
            <a:r>
              <a:rPr lang="fr-FR" i="0" dirty="0" err="1"/>
              <a:t>may</a:t>
            </a:r>
            <a:r>
              <a:rPr lang="fr-FR" i="0" dirty="0"/>
              <a:t> </a:t>
            </a:r>
            <a:r>
              <a:rPr lang="fr-FR" i="0" dirty="0" err="1"/>
              <a:t>decide</a:t>
            </a:r>
            <a:r>
              <a:rPr lang="fr-FR" i="0" dirty="0"/>
              <a:t> </a:t>
            </a:r>
            <a:r>
              <a:rPr lang="fr-FR" i="0" dirty="0" err="1"/>
              <a:t>that</a:t>
            </a:r>
            <a:r>
              <a:rPr lang="fr-FR" i="0" dirty="0"/>
              <a:t> </a:t>
            </a:r>
            <a:r>
              <a:rPr lang="fr-FR" i="0" dirty="0" err="1"/>
              <a:t>you</a:t>
            </a:r>
            <a:r>
              <a:rPr lang="fr-FR" i="0" dirty="0"/>
              <a:t> </a:t>
            </a:r>
            <a:r>
              <a:rPr lang="fr-FR" i="0" dirty="0" err="1"/>
              <a:t>want</a:t>
            </a:r>
            <a:r>
              <a:rPr lang="fr-FR" i="0" dirty="0"/>
              <a:t> </a:t>
            </a:r>
            <a:r>
              <a:rPr lang="fr-FR" i="0" dirty="0" err="1"/>
              <a:t>eXo</a:t>
            </a:r>
            <a:r>
              <a:rPr lang="fr-FR" i="0" dirty="0"/>
              <a:t> </a:t>
            </a:r>
            <a:r>
              <a:rPr lang="fr-FR" i="0" dirty="0" err="1"/>
              <a:t>users</a:t>
            </a:r>
            <a:r>
              <a:rPr lang="fr-FR" i="0" dirty="0"/>
              <a:t> to </a:t>
            </a:r>
            <a:r>
              <a:rPr lang="fr-FR" i="0" dirty="0" err="1"/>
              <a:t>be</a:t>
            </a:r>
            <a:r>
              <a:rPr lang="fr-FR" i="0" dirty="0"/>
              <a:t> </a:t>
            </a:r>
            <a:r>
              <a:rPr lang="fr-FR" i="0" dirty="0" err="1"/>
              <a:t>mapped</a:t>
            </a:r>
            <a:r>
              <a:rPr lang="fr-FR" i="0" dirty="0"/>
              <a:t> to an </a:t>
            </a:r>
            <a:r>
              <a:rPr lang="fr-FR" i="0" dirty="0" err="1"/>
              <a:t>existing</a:t>
            </a:r>
            <a:r>
              <a:rPr lang="fr-FR" i="0" dirty="0"/>
              <a:t> </a:t>
            </a:r>
            <a:r>
              <a:rPr lang="fr-FR" i="0" dirty="0" smtClean="0"/>
              <a:t>directory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dirty="0" err="1"/>
              <a:t>eXo</a:t>
            </a:r>
            <a:r>
              <a:rPr lang="fr-FR" dirty="0"/>
              <a:t> </a:t>
            </a:r>
            <a:r>
              <a:rPr lang="fr-FR" dirty="0" err="1"/>
              <a:t>provides</a:t>
            </a:r>
            <a:r>
              <a:rPr lang="fr-FR" dirty="0"/>
              <a:t> a flexible </a:t>
            </a:r>
            <a:r>
              <a:rPr lang="fr-FR" dirty="0" err="1"/>
              <a:t>implementation</a:t>
            </a:r>
            <a:r>
              <a:rPr lang="fr-FR" dirty="0"/>
              <a:t> of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OrganizationService</a:t>
            </a:r>
            <a:r>
              <a:rPr lang="fr-FR" dirty="0"/>
              <a:t> on top of </a:t>
            </a:r>
            <a:r>
              <a:rPr lang="fr-FR" dirty="0" smtClean="0"/>
              <a:t>LDAP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default,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store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Model to </a:t>
            </a:r>
            <a:r>
              <a:rPr lang="fr-FR" sz="2400" i="0" dirty="0" smtClean="0">
                <a:solidFill>
                  <a:srgbClr val="404040"/>
                </a:solidFill>
              </a:rPr>
              <a:t>RDBMS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configuration)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in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replace:</a:t>
            </a: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idm-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&lt;/import&gt;</a:t>
            </a:r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8838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38122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Start </a:t>
            </a:r>
            <a:r>
              <a:rPr lang="fr-FR" i="0" dirty="0"/>
              <a:t>by </a:t>
            </a:r>
            <a:r>
              <a:rPr lang="fr-FR" i="0" dirty="0" err="1"/>
              <a:t>connection</a:t>
            </a:r>
            <a:r>
              <a:rPr lang="fr-FR" i="0" dirty="0"/>
              <a:t> settings </a:t>
            </a:r>
            <a:r>
              <a:rPr lang="fr-FR" i="0" dirty="0" err="1"/>
              <a:t>which</a:t>
            </a:r>
            <a:r>
              <a:rPr lang="fr-FR" i="0" dirty="0"/>
              <a:t> </a:t>
            </a:r>
            <a:r>
              <a:rPr lang="fr-FR" i="0" dirty="0" err="1"/>
              <a:t>will</a:t>
            </a:r>
            <a:r>
              <a:rPr lang="fr-FR" i="0" dirty="0"/>
              <a:t> tell </a:t>
            </a:r>
            <a:r>
              <a:rPr lang="fr-FR" i="0" dirty="0" err="1"/>
              <a:t>eXo</a:t>
            </a:r>
            <a:r>
              <a:rPr lang="fr-FR" i="0" dirty="0"/>
              <a:t> how to </a:t>
            </a:r>
            <a:r>
              <a:rPr lang="fr-FR" i="0" dirty="0" err="1"/>
              <a:t>connect</a:t>
            </a:r>
            <a:r>
              <a:rPr lang="fr-FR" i="0" dirty="0"/>
              <a:t> to </a:t>
            </a:r>
            <a:r>
              <a:rPr lang="fr-FR" i="0" dirty="0" err="1"/>
              <a:t>your</a:t>
            </a:r>
            <a:r>
              <a:rPr lang="fr-FR" i="0" dirty="0"/>
              <a:t> directory </a:t>
            </a:r>
            <a:r>
              <a:rPr lang="fr-FR" i="0" dirty="0" smtClean="0"/>
              <a:t>server 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/>
              <a:t>l</a:t>
            </a:r>
            <a:r>
              <a:rPr lang="fr-FR" i="0" dirty="0" err="1" smtClean="0"/>
              <a:t>dap</a:t>
            </a:r>
            <a:r>
              <a:rPr lang="fr-FR" i="0" dirty="0" smtClean="0"/>
              <a:t> configuration file : </a:t>
            </a:r>
            <a:endParaRPr lang="fr-FR" i="0" dirty="0" smtClean="0"/>
          </a:p>
          <a:p>
            <a:pPr marL="0" lvl="1" indent="0">
              <a:lnSpc>
                <a:spcPct val="100000"/>
              </a:lnSpc>
              <a:buNone/>
            </a:pP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endParaRPr lang="fr-FR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/>
              <a:t>&lt;component&gt; </a:t>
            </a:r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key</a:t>
            </a:r>
            <a:r>
              <a:rPr lang="fr-FR" sz="1200" b="0" i="0" dirty="0"/>
              <a:t>&gt;</a:t>
            </a:r>
            <a:r>
              <a:rPr lang="fr-FR" sz="1200" b="0" i="0" dirty="0" err="1"/>
              <a:t>org.exoplatform.services.ldap.LDAPService</a:t>
            </a:r>
            <a:r>
              <a:rPr lang="fr-FR" sz="1200" b="0" i="0" dirty="0"/>
              <a:t>&lt;/</a:t>
            </a:r>
            <a:r>
              <a:rPr lang="fr-FR" sz="1200" b="0" i="0" dirty="0" err="1"/>
              <a:t>key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type&gt;</a:t>
            </a:r>
            <a:r>
              <a:rPr lang="fr-FR" sz="1200" b="0" i="0" dirty="0" err="1"/>
              <a:t>org.exoplatform.services.ldap.impl.LDAPServiceImpl</a:t>
            </a:r>
            <a:r>
              <a:rPr lang="fr-FR" sz="1200" b="0" i="0" dirty="0"/>
              <a:t>&lt;/type&gt;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init-params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object-param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name</a:t>
            </a:r>
            <a:r>
              <a:rPr lang="fr-FR" sz="1200" b="0" i="0" dirty="0"/>
              <a:t>&gt;</a:t>
            </a:r>
            <a:r>
              <a:rPr lang="fr-FR" sz="1200" b="0" i="0" dirty="0" err="1"/>
              <a:t>ldap.config</a:t>
            </a:r>
            <a:r>
              <a:rPr lang="fr-FR" sz="1200" b="0" i="0" dirty="0"/>
              <a:t>&lt;/</a:t>
            </a:r>
            <a:r>
              <a:rPr lang="fr-FR" sz="1200" b="0" i="0" dirty="0" err="1"/>
              <a:t>name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description&gt;Default </a:t>
            </a:r>
            <a:r>
              <a:rPr lang="fr-FR" sz="1200" b="0" i="0" dirty="0" err="1"/>
              <a:t>ldap</a:t>
            </a:r>
            <a:r>
              <a:rPr lang="fr-FR" sz="1200" b="0" i="0" dirty="0"/>
              <a:t> config&lt;/description&gt;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object</a:t>
            </a:r>
            <a:r>
              <a:rPr lang="fr-FR" sz="1200" b="0" i="0" dirty="0"/>
              <a:t> type="</a:t>
            </a:r>
            <a:r>
              <a:rPr lang="fr-FR" sz="1200" b="0" i="0" dirty="0" err="1"/>
              <a:t>org.exoplatform.services.ldap.impl.LDAPConnectionConfig</a:t>
            </a:r>
            <a:r>
              <a:rPr lang="fr-FR" sz="1200" b="0" i="0" dirty="0"/>
              <a:t>"&gt;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providerURL</a:t>
            </a:r>
            <a:r>
              <a:rPr lang="fr-FR" sz="1200" b="0" i="0" dirty="0"/>
              <a:t>"&gt;&lt;string&gt;</a:t>
            </a:r>
            <a:r>
              <a:rPr lang="fr-FR" sz="1200" b="0" i="0" dirty="0" err="1"/>
              <a:t>ldap</a:t>
            </a:r>
            <a:r>
              <a:rPr lang="fr-FR" sz="1200" b="0" i="0" dirty="0"/>
              <a:t>://127.0.0.1:389,10.0.0.1:389&lt;/string&gt;&lt;/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rootdn</a:t>
            </a:r>
            <a:r>
              <a:rPr lang="fr-FR" sz="1200" b="0" i="0" dirty="0"/>
              <a:t>"&gt;&lt;string&gt;CN=</a:t>
            </a:r>
            <a:r>
              <a:rPr lang="fr-FR" sz="1200" b="0" i="0" dirty="0" err="1"/>
              <a:t>Manager,DC</a:t>
            </a:r>
            <a:r>
              <a:rPr lang="fr-FR" sz="1200" b="0" i="0" dirty="0"/>
              <a:t>=</a:t>
            </a:r>
            <a:r>
              <a:rPr lang="fr-FR" sz="1200" b="0" i="0" dirty="0" err="1"/>
              <a:t>exoplatform,DC</a:t>
            </a:r>
            <a:r>
              <a:rPr lang="fr-FR" sz="1200" b="0" i="0" dirty="0"/>
              <a:t>=</a:t>
            </a:r>
            <a:r>
              <a:rPr lang="fr-FR" sz="1200" b="0" i="0" dirty="0" err="1"/>
              <a:t>org</a:t>
            </a:r>
            <a:r>
              <a:rPr lang="fr-FR" sz="1200" b="0" i="0" dirty="0"/>
              <a:t>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password</a:t>
            </a:r>
            <a:r>
              <a:rPr lang="fr-FR" sz="1200" b="0" i="0" dirty="0"/>
              <a:t>"&gt;&lt;string&gt;secret&lt;/string&gt;&lt;/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="version"&gt;&lt;string&gt;3&lt;/string&gt;&lt;/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referralMode</a:t>
            </a:r>
            <a:r>
              <a:rPr lang="fr-FR" sz="1200" b="0" i="0" dirty="0"/>
              <a:t>"&gt;&lt;string&gt;</a:t>
            </a:r>
            <a:r>
              <a:rPr lang="fr-FR" sz="1200" b="0" i="0" dirty="0" err="1"/>
              <a:t>follow</a:t>
            </a:r>
            <a:r>
              <a:rPr lang="fr-FR" sz="1200" b="0" i="0" dirty="0"/>
              <a:t>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r>
              <a:rPr lang="fr-FR" sz="1200" b="0" i="0" dirty="0" smtClean="0"/>
              <a:t>	&lt;!– </a:t>
            </a:r>
            <a:r>
              <a:rPr lang="fr-FR" sz="1200" b="0" i="0" dirty="0" err="1" smtClean="0"/>
              <a:t>fallow</a:t>
            </a:r>
            <a:r>
              <a:rPr lang="fr-FR" sz="1200" b="0" i="0" dirty="0" smtClean="0"/>
              <a:t>, ignore, </a:t>
            </a:r>
            <a:r>
              <a:rPr lang="fr-F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fr-FR" sz="1200" b="0" i="0" dirty="0" smtClean="0"/>
              <a:t> </a:t>
            </a:r>
            <a:r>
              <a:rPr lang="fr-FR" sz="1200" b="0" i="0" dirty="0" smtClean="0">
                <a:sym typeface="Wingdings"/>
              </a:rPr>
              <a:t>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 smtClean="0"/>
              <a:t>field</a:t>
            </a:r>
            <a:r>
              <a:rPr lang="fr-FR" sz="1200" b="0" i="0" dirty="0" smtClean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serverName</a:t>
            </a:r>
            <a:r>
              <a:rPr lang="fr-FR" sz="1200" b="0" i="0" dirty="0"/>
              <a:t>"&gt;&lt;string</a:t>
            </a:r>
            <a:r>
              <a:rPr lang="fr-FR" sz="1200" b="0" i="0" dirty="0" smtClean="0"/>
              <a:t>&gt;default&lt;</a:t>
            </a:r>
            <a:r>
              <a:rPr lang="fr-FR" sz="1200" b="0" i="0" dirty="0"/>
              <a:t>/string&gt;&lt;/</a:t>
            </a:r>
            <a:r>
              <a:rPr lang="fr-FR" sz="1200" b="0" i="0" dirty="0" err="1" smtClean="0"/>
              <a:t>field</a:t>
            </a:r>
            <a:r>
              <a:rPr lang="fr-FR" sz="1200" b="0" i="0" dirty="0" smtClean="0"/>
              <a:t>&gt;   &lt;!– </a:t>
            </a:r>
            <a:r>
              <a:rPr lang="is-IS" sz="1200" b="0" i="0" dirty="0" smtClean="0"/>
              <a:t>default, active.directory,open.ldap</a:t>
            </a:r>
            <a:r>
              <a:rPr lang="is-IS" sz="1200" b="0" i="0" dirty="0"/>
              <a:t>, </a:t>
            </a:r>
            <a:r>
              <a:rPr lang="is-IS" sz="1200" b="0" i="0" dirty="0" smtClean="0"/>
              <a:t>netscape.directory,redhat.directory</a:t>
            </a:r>
            <a:r>
              <a:rPr lang="is-IS" sz="1200" b="0" i="0" dirty="0"/>
              <a:t>;</a:t>
            </a:r>
            <a:r>
              <a:rPr lang="fr-FR" sz="1200" b="0" i="0" dirty="0" smtClean="0"/>
              <a:t> --&gt;</a:t>
            </a:r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</a:t>
            </a:r>
            <a:r>
              <a:rPr lang="fr-FR" sz="1200" b="0" i="0" dirty="0" err="1"/>
              <a:t>object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</a:t>
            </a:r>
            <a:r>
              <a:rPr lang="fr-FR" sz="1200" b="0" i="0" dirty="0" err="1"/>
              <a:t>object-param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</a:t>
            </a:r>
            <a:r>
              <a:rPr lang="fr-FR" sz="1200" b="0" i="0" dirty="0" err="1"/>
              <a:t>init-params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/component&gt;</a:t>
            </a:r>
            <a:endParaRPr lang="fr-FR" sz="1200" b="0" i="0" dirty="0" smtClean="0"/>
          </a:p>
          <a:p>
            <a:pPr marL="265113" lvl="1" indent="-265113">
              <a:lnSpc>
                <a:spcPct val="100000"/>
              </a:lnSpc>
            </a:pPr>
            <a:endParaRPr lang="fr-FR" sz="1200" b="0" i="0" dirty="0" smtClean="0"/>
          </a:p>
          <a:p>
            <a:pPr marL="265113" lvl="1" indent="-265113">
              <a:lnSpc>
                <a:spcPct val="100000"/>
              </a:lnSpc>
            </a:pPr>
            <a:endParaRPr lang="fr-FR" sz="1200" b="0" i="0" dirty="0"/>
          </a:p>
          <a:p>
            <a:pPr marL="265113" lvl="1" indent="-265113">
              <a:lnSpc>
                <a:spcPct val="100000"/>
              </a:lnSpc>
            </a:pPr>
            <a:endParaRPr lang="fr-FR" sz="1200" b="0" i="0" dirty="0" smtClean="0"/>
          </a:p>
        </p:txBody>
      </p:sp>
    </p:spTree>
    <p:extLst>
      <p:ext uri="{BB962C8B-B14F-4D97-AF65-F5344CB8AC3E}">
        <p14:creationId xmlns:p14="http://schemas.microsoft.com/office/powerpoint/2010/main" val="10915561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38122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  <a:spcAft>
                <a:spcPts val="825"/>
              </a:spcAft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providerURL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LDAP server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multiple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servers, use comma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host:port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(Ex.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://127.0.0.1:389,10.0.0.1:389)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user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service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server.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user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authenticationType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type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one of none, simple,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strong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Default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LDAP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protocol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version.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to 3 if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supports LDAP V3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referalMode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one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follow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ignore,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3225"/>
              </a:spcAft>
            </a:pP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serverName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set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active.directory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Active Directory servers.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value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ignore and the service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on a standard LDAP.</a:t>
            </a:r>
          </a:p>
          <a:p>
            <a:pPr marL="265113" lvl="1" indent="-265113">
              <a:lnSpc>
                <a:spcPct val="100000"/>
              </a:lnSpc>
            </a:pPr>
            <a:endParaRPr lang="fr-FR" b="0" i="0" dirty="0" smtClean="0"/>
          </a:p>
        </p:txBody>
      </p:sp>
    </p:spTree>
    <p:extLst>
      <p:ext uri="{BB962C8B-B14F-4D97-AF65-F5344CB8AC3E}">
        <p14:creationId xmlns:p14="http://schemas.microsoft.com/office/powerpoint/2010/main" val="6115916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Organization Service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64556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/>
              <a:t>Need</a:t>
            </a:r>
            <a:r>
              <a:rPr lang="fr-FR" i="0" dirty="0" smtClean="0"/>
              <a:t> to configure </a:t>
            </a:r>
            <a:r>
              <a:rPr lang="fr-FR" i="0" dirty="0" err="1" smtClean="0"/>
              <a:t>OrganizationService</a:t>
            </a:r>
            <a:r>
              <a:rPr lang="fr-FR" i="0" dirty="0" smtClean="0"/>
              <a:t> </a:t>
            </a:r>
            <a:r>
              <a:rPr lang="fr-FR" i="0" dirty="0"/>
              <a:t>to tell </a:t>
            </a:r>
            <a:r>
              <a:rPr lang="fr-FR" i="0" dirty="0" err="1"/>
              <a:t>him</a:t>
            </a:r>
            <a:r>
              <a:rPr lang="fr-FR" i="0" dirty="0"/>
              <a:t> how the directory </a:t>
            </a:r>
            <a:r>
              <a:rPr lang="fr-FR" i="0" dirty="0" err="1"/>
              <a:t>is</a:t>
            </a:r>
            <a:r>
              <a:rPr lang="fr-FR" i="0" dirty="0"/>
              <a:t> </a:t>
            </a:r>
            <a:r>
              <a:rPr lang="fr-FR" i="0" dirty="0" err="1"/>
              <a:t>structured</a:t>
            </a:r>
            <a:r>
              <a:rPr lang="fr-FR" i="0" dirty="0"/>
              <a:t> and how to </a:t>
            </a:r>
            <a:r>
              <a:rPr lang="fr-FR" i="0" dirty="0" err="1"/>
              <a:t>interact</a:t>
            </a:r>
            <a:r>
              <a:rPr lang="fr-FR" i="0" dirty="0"/>
              <a:t> </a:t>
            </a:r>
            <a:r>
              <a:rPr lang="fr-FR" i="0" dirty="0" err="1" smtClean="0"/>
              <a:t>with</a:t>
            </a:r>
            <a:r>
              <a:rPr lang="fr-FR" i="0" dirty="0" smtClean="0"/>
              <a:t>.</a:t>
            </a:r>
            <a:endParaRPr lang="fr-FR" i="0" dirty="0" smtClean="0"/>
          </a:p>
          <a:p>
            <a:pPr marL="265113" lvl="1" indent="-265113">
              <a:lnSpc>
                <a:spcPct val="100000"/>
              </a:lnSpc>
            </a:pPr>
            <a:endParaRPr lang="fr-FR" i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70" y="1763613"/>
            <a:ext cx="6192688" cy="44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6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Configuration file : 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-configuration.xml</a:t>
            </a:r>
            <a:endParaRPr lang="fr-FR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rgbClr val="404040"/>
                </a:solidFill>
              </a:rPr>
              <a:t>ldap.attribute.mapping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maps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your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ldap</a:t>
            </a:r>
            <a:r>
              <a:rPr lang="fr-FR" sz="2200" i="0" dirty="0">
                <a:solidFill>
                  <a:srgbClr val="404040"/>
                </a:solidFill>
              </a:rPr>
              <a:t> to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. </a:t>
            </a:r>
            <a:endParaRPr lang="fr-FR" sz="2200" i="0" dirty="0" smtClean="0">
              <a:solidFill>
                <a:srgbClr val="404040"/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>
              <a:solidFill>
                <a:srgbClr val="404040"/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rgbClr val="404040"/>
                </a:solidFill>
              </a:rPr>
              <a:t>two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>
                <a:solidFill>
                  <a:srgbClr val="404040"/>
                </a:solidFill>
              </a:rPr>
              <a:t>main </a:t>
            </a:r>
            <a:r>
              <a:rPr lang="fr-FR" sz="2200" i="0" dirty="0" err="1">
                <a:solidFill>
                  <a:srgbClr val="404040"/>
                </a:solidFill>
              </a:rPr>
              <a:t>parameters</a:t>
            </a:r>
            <a:r>
              <a:rPr lang="fr-FR" sz="2200" i="0" dirty="0">
                <a:solidFill>
                  <a:srgbClr val="404040"/>
                </a:solidFill>
              </a:rPr>
              <a:t> to configure in </a:t>
            </a:r>
            <a:r>
              <a:rPr lang="fr-FR" sz="2200" i="0" dirty="0" err="1">
                <a:solidFill>
                  <a:srgbClr val="404040"/>
                </a:solidFill>
              </a:rPr>
              <a:t>it</a:t>
            </a:r>
            <a:r>
              <a:rPr lang="fr-FR" sz="2200" i="0" dirty="0" smtClean="0">
                <a:solidFill>
                  <a:srgbClr val="404040"/>
                </a:solidFill>
              </a:rPr>
              <a:t>:</a:t>
            </a: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&lt;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 </a:t>
            </a:r>
            <a:r>
              <a:rPr lang="fr-FR" sz="2200" b="0" i="0" dirty="0" err="1">
                <a:solidFill>
                  <a:srgbClr val="404040"/>
                </a:solidFill>
              </a:rPr>
              <a:t>name</a:t>
            </a:r>
            <a:r>
              <a:rPr lang="fr-FR" sz="2200" b="0" i="0" dirty="0">
                <a:solidFill>
                  <a:srgbClr val="404040"/>
                </a:solidFill>
              </a:rPr>
              <a:t>="</a:t>
            </a:r>
            <a:r>
              <a:rPr lang="fr-FR" sz="2200" b="0" i="0" dirty="0" err="1">
                <a:solidFill>
                  <a:srgbClr val="404040"/>
                </a:solidFill>
              </a:rPr>
              <a:t>baseURL</a:t>
            </a:r>
            <a:r>
              <a:rPr lang="fr-FR" sz="2200" b="0" i="0" dirty="0">
                <a:solidFill>
                  <a:srgbClr val="404040"/>
                </a:solidFill>
              </a:rPr>
              <a:t>"&gt;&lt;string&gt;dc=</a:t>
            </a:r>
            <a:r>
              <a:rPr lang="fr-FR" sz="2200" b="0" i="0" dirty="0" err="1">
                <a:solidFill>
                  <a:srgbClr val="404040"/>
                </a:solidFill>
              </a:rPr>
              <a:t>exoplatform,dc</a:t>
            </a:r>
            <a:r>
              <a:rPr lang="fr-FR" sz="2200" b="0" i="0" dirty="0">
                <a:solidFill>
                  <a:srgbClr val="404040"/>
                </a:solidFill>
              </a:rPr>
              <a:t>=</a:t>
            </a:r>
            <a:r>
              <a:rPr lang="fr-FR" sz="2200" b="0" i="0" dirty="0" err="1">
                <a:solidFill>
                  <a:srgbClr val="404040"/>
                </a:solidFill>
              </a:rPr>
              <a:t>org</a:t>
            </a:r>
            <a:r>
              <a:rPr lang="fr-FR" sz="2200" b="0" i="0" dirty="0">
                <a:solidFill>
                  <a:srgbClr val="404040"/>
                </a:solidFill>
              </a:rPr>
              <a:t>&lt;/string&gt;&lt;/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&gt; </a:t>
            </a:r>
            <a:endParaRPr lang="fr-FR" sz="2200" b="0" i="0" dirty="0" smtClean="0">
              <a:solidFill>
                <a:srgbClr val="404040"/>
              </a:solidFill>
            </a:endParaRP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i="0" dirty="0" err="1" smtClean="0">
                <a:solidFill>
                  <a:srgbClr val="404040"/>
                </a:solidFill>
              </a:rPr>
              <a:t>Root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dn</a:t>
            </a:r>
            <a:r>
              <a:rPr lang="fr-FR" sz="2200" i="0" dirty="0">
                <a:solidFill>
                  <a:srgbClr val="404040"/>
                </a:solidFill>
              </a:rPr>
              <a:t> for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organizational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entities</a:t>
            </a:r>
            <a:r>
              <a:rPr lang="fr-FR" sz="2200" i="0" dirty="0">
                <a:solidFill>
                  <a:srgbClr val="404040"/>
                </a:solidFill>
              </a:rPr>
              <a:t>. This entry </a:t>
            </a:r>
            <a:r>
              <a:rPr lang="fr-FR" sz="2200" i="0" dirty="0" err="1">
                <a:solidFill>
                  <a:srgbClr val="404040"/>
                </a:solidFill>
              </a:rPr>
              <a:t>can't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be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created</a:t>
            </a:r>
            <a:r>
              <a:rPr lang="fr-FR" sz="2200" i="0" dirty="0">
                <a:solidFill>
                  <a:srgbClr val="404040"/>
                </a:solidFill>
              </a:rPr>
              <a:t> by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 and must </a:t>
            </a:r>
            <a:r>
              <a:rPr lang="fr-FR" sz="2200" i="0" dirty="0" err="1">
                <a:solidFill>
                  <a:srgbClr val="404040"/>
                </a:solidFill>
              </a:rPr>
              <a:t>preexist</a:t>
            </a:r>
            <a:r>
              <a:rPr lang="fr-FR" sz="2200" i="0" dirty="0">
                <a:solidFill>
                  <a:srgbClr val="404040"/>
                </a:solidFill>
              </a:rPr>
              <a:t> in directory.</a:t>
            </a: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 </a:t>
            </a: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&lt;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 </a:t>
            </a:r>
            <a:r>
              <a:rPr lang="fr-FR" sz="2200" b="0" i="0" dirty="0" err="1">
                <a:solidFill>
                  <a:srgbClr val="404040"/>
                </a:solidFill>
              </a:rPr>
              <a:t>name</a:t>
            </a:r>
            <a:r>
              <a:rPr lang="fr-FR" sz="2200" b="0" i="0" dirty="0">
                <a:solidFill>
                  <a:srgbClr val="404040"/>
                </a:solidFill>
              </a:rPr>
              <a:t>="</a:t>
            </a:r>
            <a:r>
              <a:rPr lang="fr-FR" sz="2200" b="0" i="0" dirty="0" err="1">
                <a:solidFill>
                  <a:srgbClr val="404040"/>
                </a:solidFill>
              </a:rPr>
              <a:t>ldapDescriptionAttr</a:t>
            </a:r>
            <a:r>
              <a:rPr lang="fr-FR" sz="2200" b="0" i="0" dirty="0">
                <a:solidFill>
                  <a:srgbClr val="404040"/>
                </a:solidFill>
              </a:rPr>
              <a:t>"&gt;&lt;string&gt;description&lt;/string&gt;&lt;/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 smtClean="0">
                <a:solidFill>
                  <a:srgbClr val="404040"/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 smtClean="0">
                <a:solidFill>
                  <a:srgbClr val="404040"/>
                </a:solidFill>
              </a:rPr>
              <a:t>Name </a:t>
            </a:r>
            <a:r>
              <a:rPr lang="fr-FR" sz="2200" i="0" dirty="0">
                <a:solidFill>
                  <a:srgbClr val="404040"/>
                </a:solidFill>
              </a:rPr>
              <a:t>of a </a:t>
            </a:r>
            <a:r>
              <a:rPr lang="fr-FR" sz="2200" i="0" dirty="0" err="1">
                <a:solidFill>
                  <a:srgbClr val="404040"/>
                </a:solidFill>
              </a:rPr>
              <a:t>common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attribute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that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will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be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used</a:t>
            </a:r>
            <a:r>
              <a:rPr lang="fr-FR" sz="2200" i="0" dirty="0">
                <a:solidFill>
                  <a:srgbClr val="404040"/>
                </a:solidFill>
              </a:rPr>
              <a:t> as description for groups and </a:t>
            </a:r>
            <a:r>
              <a:rPr lang="fr-FR" sz="2200" i="0" dirty="0" err="1">
                <a:solidFill>
                  <a:srgbClr val="404040"/>
                </a:solidFill>
              </a:rPr>
              <a:t>membership</a:t>
            </a:r>
            <a:r>
              <a:rPr lang="fr-FR" sz="2200" i="0" dirty="0">
                <a:solidFill>
                  <a:srgbClr val="404040"/>
                </a:solidFill>
              </a:rPr>
              <a:t> types</a:t>
            </a:r>
            <a:r>
              <a:rPr lang="fr-FR" sz="2200" i="0" dirty="0" smtClean="0">
                <a:solidFill>
                  <a:srgbClr val="404040"/>
                </a:solidFill>
              </a:rPr>
              <a:t>.</a:t>
            </a: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3647772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ain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directory :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 </a:t>
            </a:r>
          </a:p>
          <a:p>
            <a:pPr marL="3175" indent="0"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&lt;string&gt;ou=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users,ou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Base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a flat structure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ldap.userDN.key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username,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userObjectClassFilter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</a:p>
          <a:p>
            <a:pPr marL="3175" indent="0"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&lt;string&gt;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</a:p>
          <a:p>
            <a:pPr marL="3175" indent="0">
              <a:lnSpc>
                <a:spcPct val="100000"/>
              </a:lnSpc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branch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entries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buNone/>
            </a:pP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userLDAPClasses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&lt;string&gt;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top,person,organizationalPerson,inetOrgPerson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user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creation</a:t>
            </a: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200" b="0" i="0" dirty="0" smtClean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887810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563045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</a:t>
            </a:r>
            <a:r>
              <a:rPr lang="fr-FR" sz="28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fr-FR" sz="3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Predefined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  <a:endParaRPr lang="fr-FR" sz="3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Settings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Active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Intégration configuration</a:t>
            </a:r>
            <a:endParaRPr lang="fr-FR" sz="28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SSO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Single </a:t>
            </a:r>
            <a:r>
              <a:rPr lang="fr-FR" sz="28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</a:t>
            </a:r>
          </a:p>
          <a:p>
            <a:pPr marL="365601" lvl="1" indent="0">
              <a:lnSpc>
                <a:spcPct val="10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 marL="258763" lvl="1" indent="-255588">
              <a:lnSpc>
                <a:spcPct val="10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 smtClean="0"/>
              <a:t>The </a:t>
            </a:r>
            <a:r>
              <a:rPr lang="fr-FR" i="0" dirty="0" err="1"/>
              <a:t>following</a:t>
            </a:r>
            <a:r>
              <a:rPr lang="fr-FR" i="0" dirty="0"/>
              <a:t> </a:t>
            </a:r>
            <a:r>
              <a:rPr lang="fr-FR" i="0" dirty="0" err="1"/>
              <a:t>parameters</a:t>
            </a:r>
            <a:r>
              <a:rPr lang="fr-FR" i="0" dirty="0"/>
              <a:t> </a:t>
            </a:r>
            <a:r>
              <a:rPr lang="fr-FR" i="0" dirty="0" err="1"/>
              <a:t>maps</a:t>
            </a:r>
            <a:r>
              <a:rPr lang="fr-FR" i="0" dirty="0"/>
              <a:t> </a:t>
            </a:r>
            <a:r>
              <a:rPr lang="fr-FR" i="0" dirty="0" err="1"/>
              <a:t>ldap</a:t>
            </a:r>
            <a:r>
              <a:rPr lang="fr-FR" i="0" dirty="0"/>
              <a:t> </a:t>
            </a:r>
            <a:r>
              <a:rPr lang="fr-FR" i="0" dirty="0" err="1"/>
              <a:t>attributes</a:t>
            </a:r>
            <a:r>
              <a:rPr lang="fr-FR" i="0" dirty="0"/>
              <a:t> to </a:t>
            </a:r>
            <a:r>
              <a:rPr lang="fr-FR" i="0" dirty="0" err="1"/>
              <a:t>eXo</a:t>
            </a:r>
            <a:r>
              <a:rPr lang="fr-FR" i="0" dirty="0"/>
              <a:t> User java </a:t>
            </a:r>
            <a:r>
              <a:rPr lang="fr-FR" i="0" dirty="0" err="1"/>
              <a:t>objects</a:t>
            </a:r>
            <a:r>
              <a:rPr lang="fr-FR" i="0" dirty="0"/>
              <a:t> </a:t>
            </a:r>
            <a:r>
              <a:rPr lang="fr-FR" i="0" dirty="0" err="1"/>
              <a:t>attributes</a:t>
            </a:r>
            <a:r>
              <a:rPr lang="fr-FR" i="0" dirty="0"/>
              <a:t>.</a:t>
            </a:r>
          </a:p>
          <a:p>
            <a:pPr marL="3175" indent="0">
              <a:buNone/>
            </a:pPr>
            <a:r>
              <a:rPr lang="fr-FR" sz="2000" dirty="0"/>
              <a:t>	</a:t>
            </a:r>
            <a:r>
              <a:rPr lang="fr-FR" sz="2000" b="0" i="0" dirty="0" smtClean="0"/>
              <a:t>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 smtClean="0"/>
              <a:t>userUsernameAttr</a:t>
            </a:r>
            <a:r>
              <a:rPr lang="fr-FR" sz="2000" b="0" i="0" dirty="0" smtClean="0"/>
              <a:t> »&gt;&lt;</a:t>
            </a:r>
            <a:r>
              <a:rPr lang="fr-FR" sz="2000" b="0" i="0" dirty="0"/>
              <a:t>string&gt;</a:t>
            </a:r>
            <a:r>
              <a:rPr lang="fr-FR" sz="2000" b="0" i="0" dirty="0" err="1"/>
              <a:t>uid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r>
              <a:rPr lang="fr-FR" sz="2000" b="0" i="0" dirty="0" smtClean="0"/>
              <a:t> </a:t>
            </a:r>
          </a:p>
          <a:p>
            <a:pPr marL="3175" indent="0">
              <a:buNone/>
            </a:pPr>
            <a:r>
              <a:rPr lang="fr-FR" sz="2000" b="0" i="0" dirty="0"/>
              <a:t>	</a:t>
            </a:r>
            <a:r>
              <a:rPr lang="fr-FR" sz="2200" i="0" dirty="0" smtClean="0"/>
              <a:t>=&gt; </a:t>
            </a:r>
            <a:r>
              <a:rPr lang="fr-FR" sz="2200" i="0" dirty="0" err="1"/>
              <a:t>username</a:t>
            </a:r>
            <a:r>
              <a:rPr lang="fr-FR" sz="2200" i="0" dirty="0"/>
              <a:t> (login)</a:t>
            </a:r>
            <a:endParaRPr lang="fr-FR" sz="220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userPassword</a:t>
            </a:r>
            <a:r>
              <a:rPr lang="fr-FR" sz="2000" b="0" i="0" dirty="0"/>
              <a:t>"&gt;&lt;string&gt;</a:t>
            </a:r>
            <a:r>
              <a:rPr lang="fr-FR" sz="2000" b="0" i="0" dirty="0" err="1"/>
              <a:t>userPassword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i="0" dirty="0" smtClean="0"/>
              <a:t>      </a:t>
            </a:r>
            <a:r>
              <a:rPr lang="fr-FR" sz="2200" i="0" dirty="0" smtClean="0"/>
              <a:t>=</a:t>
            </a:r>
            <a:r>
              <a:rPr lang="fr-FR" sz="2200" i="0" dirty="0"/>
              <a:t>&gt; </a:t>
            </a:r>
            <a:r>
              <a:rPr lang="fr-FR" sz="2200" i="0" dirty="0" err="1" smtClean="0"/>
              <a:t>password</a:t>
            </a:r>
            <a:r>
              <a:rPr lang="fr-FR" sz="2200" i="0" dirty="0" smtClean="0"/>
              <a:t> </a:t>
            </a:r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 </a:t>
            </a:r>
            <a:r>
              <a:rPr lang="fr-FR" sz="2000" b="0" i="0" dirty="0" err="1" smtClean="0"/>
              <a:t>name</a:t>
            </a:r>
            <a:r>
              <a:rPr lang="fr-FR" sz="2000" b="0" i="0" dirty="0" smtClean="0"/>
              <a:t>="</a:t>
            </a:r>
            <a:r>
              <a:rPr lang="fr-FR" sz="2000" b="0" i="0" dirty="0" err="1" smtClean="0"/>
              <a:t>userFirstNameAttr</a:t>
            </a:r>
            <a:r>
              <a:rPr lang="fr-FR" sz="2000" b="0" i="0" dirty="0" smtClean="0"/>
              <a:t>"&gt;&lt;string&gt;</a:t>
            </a:r>
            <a:r>
              <a:rPr lang="fr-FR" sz="2000" b="0" i="0" dirty="0" err="1" smtClean="0"/>
              <a:t>givenName</a:t>
            </a:r>
            <a:r>
              <a:rPr lang="fr-FR" sz="2000" b="0" i="0" dirty="0" smtClean="0"/>
              <a:t>&lt;/string&gt;&lt;/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&gt; </a:t>
            </a:r>
          </a:p>
          <a:p>
            <a:pPr marL="3175" indent="0">
              <a:buNone/>
            </a:pPr>
            <a:r>
              <a:rPr lang="fr-FR" sz="2000" i="0" dirty="0" smtClean="0"/>
              <a:t>	=</a:t>
            </a:r>
            <a:r>
              <a:rPr lang="fr-FR" sz="2000" i="0" dirty="0"/>
              <a:t>&gt; </a:t>
            </a:r>
            <a:r>
              <a:rPr lang="fr-FR" sz="2000" i="0" dirty="0" err="1" smtClean="0"/>
              <a:t>Firstname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userLastNameAttr</a:t>
            </a:r>
            <a:r>
              <a:rPr lang="fr-FR" sz="2000" b="0" i="0" dirty="0"/>
              <a:t>"&gt;&lt;string&gt;sn&lt;/string&gt;&lt;/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i="0" dirty="0" smtClean="0"/>
              <a:t>	=</a:t>
            </a:r>
            <a:r>
              <a:rPr lang="fr-FR" sz="2000" i="0" dirty="0"/>
              <a:t>&gt; </a:t>
            </a:r>
            <a:r>
              <a:rPr lang="fr-FR" sz="2000" i="0" dirty="0" err="1" smtClean="0"/>
              <a:t>Lastname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userDisplayNameAttr</a:t>
            </a:r>
            <a:r>
              <a:rPr lang="fr-FR" sz="2000" b="0" i="0" dirty="0"/>
              <a:t>"&gt;&lt;string&gt;</a:t>
            </a:r>
            <a:r>
              <a:rPr lang="fr-FR" sz="2000" b="0" i="0" dirty="0" err="1"/>
              <a:t>displayName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</a:t>
            </a:r>
            <a:r>
              <a:rPr lang="fr-FR" sz="2200" i="0" dirty="0"/>
              <a:t>=&gt; </a:t>
            </a:r>
            <a:r>
              <a:rPr lang="fr-FR" sz="2200" i="0" dirty="0" smtClean="0"/>
              <a:t>Display </a:t>
            </a:r>
            <a:r>
              <a:rPr lang="fr-FR" sz="2200" i="0" dirty="0" err="1" smtClean="0"/>
              <a:t>name</a:t>
            </a:r>
            <a:endParaRPr lang="fr-FR" sz="22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 </a:t>
            </a:r>
            <a:r>
              <a:rPr lang="fr-FR" sz="2000" b="0" i="0" dirty="0" err="1" smtClean="0"/>
              <a:t>name</a:t>
            </a:r>
            <a:r>
              <a:rPr lang="fr-FR" sz="2000" b="0" i="0" dirty="0" smtClean="0"/>
              <a:t>="</a:t>
            </a:r>
            <a:r>
              <a:rPr lang="fr-FR" sz="2000" b="0" i="0" dirty="0" err="1" smtClean="0"/>
              <a:t>userMailAttr</a:t>
            </a:r>
            <a:r>
              <a:rPr lang="fr-FR" sz="2000" b="0" i="0" dirty="0" smtClean="0"/>
              <a:t>"&gt;&lt;string&gt;mail&lt;/string&gt;&lt;/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&gt;</a:t>
            </a:r>
          </a:p>
          <a:p>
            <a:pPr marL="3175" indent="0">
              <a:buClr>
                <a:srgbClr val="FF9900"/>
              </a:buClr>
              <a:buSzPct val="120000"/>
              <a:buNone/>
            </a:pPr>
            <a:r>
              <a:rPr lang="fr-FR" sz="2400" i="0" dirty="0" smtClean="0"/>
              <a:t>	</a:t>
            </a:r>
            <a:r>
              <a:rPr lang="fr-FR" sz="2200" i="0" dirty="0" smtClean="0"/>
              <a:t>=</a:t>
            </a:r>
            <a:r>
              <a:rPr lang="fr-FR" sz="2200" i="0" dirty="0"/>
              <a:t>&gt; </a:t>
            </a:r>
            <a:r>
              <a:rPr lang="fr-FR" sz="2200" i="0" dirty="0" smtClean="0"/>
              <a:t>e-mail </a:t>
            </a:r>
            <a:r>
              <a:rPr lang="fr-FR" sz="2200" i="0" dirty="0" err="1" smtClean="0"/>
              <a:t>address</a:t>
            </a:r>
            <a:endParaRPr lang="fr-FR" sz="2200" b="0" i="0" dirty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2894777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mapped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applicative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directory: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string&gt;ou=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groups,ou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groups.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structured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hierarchically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groupLDAPClasses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top,organizationalUnit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group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creation.When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new group, an entry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3175" indent="0">
              <a:buNone/>
            </a:pPr>
            <a:endParaRPr lang="fr-FR" sz="22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groupObjectClassFilter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organizationalUnit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ilter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branch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entries. You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also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 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complex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need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5120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are the possible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groups.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membershipTypeURL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string&gt;ou=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memberships,ou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None/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stores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in a flat structure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membershipTypeURL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0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None/>
            </a:pPr>
            <a:endParaRPr lang="fr-FR" sz="2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membershipTypeLDAPClasses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top,organizationalRole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None/>
            </a:pP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membershipTypeLDAPClasses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comma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creation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new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type, an entry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 classes must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required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description,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None/>
            </a:pPr>
            <a:endParaRPr lang="fr-FR" sz="20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membershipTypeNameAttr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endParaRPr lang="fr-FR" sz="20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334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within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group.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entries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placed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group entry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their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scope group.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entry.</a:t>
            </a:r>
          </a:p>
          <a:p>
            <a:pPr marL="3175" indent="0">
              <a:buNone/>
            </a:pP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membershipLDAPClasses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top,groupOfNames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lnSpc>
                <a:spcPct val="50000"/>
              </a:lnSpc>
              <a:buNone/>
            </a:pPr>
            <a:endParaRPr lang="fr-FR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&lt;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membershipTypeMemberValue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Multivalued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have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group.Values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should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user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lnSpc>
                <a:spcPct val="50000"/>
              </a:lnSpc>
              <a:buNone/>
            </a:pPr>
            <a:endParaRPr lang="fr-FR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membershipTypeRoleNameAttr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</a:p>
          <a:p>
            <a:pPr marL="3175" indent="0">
              <a:buNone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entry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whose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value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lnSpc>
                <a:spcPct val="50000"/>
              </a:lnSpc>
              <a:buNone/>
            </a:pP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membershipTypeObjectClassFilter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organizationalRole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entries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groups..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706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/>
              <a:t>Active Directory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21184341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Active Directory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A</a:t>
            </a:r>
            <a:r>
              <a:rPr lang="fr-FR" i="0" dirty="0" smtClean="0"/>
              <a:t>lternative </a:t>
            </a:r>
            <a:r>
              <a:rPr lang="fr-FR" i="0" dirty="0"/>
              <a:t>configuration for active directory </a:t>
            </a:r>
            <a:r>
              <a:rPr lang="fr-FR" i="0" dirty="0" smtClean="0"/>
              <a:t>:</a:t>
            </a:r>
          </a:p>
          <a:p>
            <a:pPr marL="3175" lvl="1" indent="0">
              <a:lnSpc>
                <a:spcPct val="67000"/>
              </a:lnSpc>
              <a:buClr>
                <a:srgbClr val="FF9900"/>
              </a:buClr>
              <a:buNone/>
            </a:pP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/>
              <a:t>activedirectory-</a:t>
            </a:r>
            <a:r>
              <a:rPr lang="fr-FR" b="0" i="0" dirty="0" err="1" smtClean="0"/>
              <a:t>configuration.xml</a:t>
            </a:r>
            <a:endParaRPr lang="fr-FR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 smtClean="0"/>
              <a:t>There </a:t>
            </a:r>
            <a:r>
              <a:rPr lang="fr-FR" i="0" dirty="0" err="1"/>
              <a:t>is</a:t>
            </a:r>
            <a:r>
              <a:rPr lang="fr-FR" i="0" dirty="0"/>
              <a:t> a </a:t>
            </a:r>
            <a:r>
              <a:rPr lang="fr-FR" i="0" dirty="0" err="1"/>
              <a:t>microsoft</a:t>
            </a:r>
            <a:r>
              <a:rPr lang="fr-FR" i="0" dirty="0"/>
              <a:t> limitation: </a:t>
            </a:r>
            <a:r>
              <a:rPr lang="fr-FR" i="0" dirty="0" err="1"/>
              <a:t>password</a:t>
            </a:r>
            <a:r>
              <a:rPr lang="fr-FR" i="0" dirty="0"/>
              <a:t> </a:t>
            </a:r>
            <a:r>
              <a:rPr lang="fr-FR" i="0" dirty="0" err="1"/>
              <a:t>can't</a:t>
            </a:r>
            <a:r>
              <a:rPr lang="fr-FR" i="0" dirty="0"/>
              <a:t> </a:t>
            </a:r>
            <a:r>
              <a:rPr lang="fr-FR" i="0" dirty="0" err="1"/>
              <a:t>be</a:t>
            </a:r>
            <a:r>
              <a:rPr lang="fr-FR" i="0" dirty="0"/>
              <a:t> set in AD via </a:t>
            </a:r>
            <a:r>
              <a:rPr lang="fr-FR" i="0" dirty="0" err="1"/>
              <a:t>unsecured</a:t>
            </a:r>
            <a:r>
              <a:rPr lang="fr-FR" i="0" dirty="0"/>
              <a:t> </a:t>
            </a:r>
            <a:r>
              <a:rPr lang="fr-FR" i="0" dirty="0" err="1"/>
              <a:t>connection</a:t>
            </a:r>
            <a:r>
              <a:rPr lang="fr-FR" i="0" dirty="0"/>
              <a:t> </a:t>
            </a:r>
            <a:endParaRPr lang="fr-FR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Y</a:t>
            </a:r>
            <a:r>
              <a:rPr lang="fr-FR" i="0" dirty="0" smtClean="0"/>
              <a:t>ou </a:t>
            </a:r>
            <a:r>
              <a:rPr lang="fr-FR" i="0" dirty="0"/>
              <a:t>have to use the </a:t>
            </a:r>
            <a:r>
              <a:rPr lang="fr-FR" i="0" dirty="0" err="1"/>
              <a:t>ldaps</a:t>
            </a:r>
            <a:r>
              <a:rPr lang="fr-FR" i="0" dirty="0"/>
              <a:t> </a:t>
            </a:r>
            <a:r>
              <a:rPr lang="fr-FR" i="0" dirty="0" err="1" smtClean="0"/>
              <a:t>protocol</a:t>
            </a:r>
            <a:r>
              <a:rPr lang="fr-FR" i="0" dirty="0" smtClean="0"/>
              <a:t>, to </a:t>
            </a:r>
            <a:r>
              <a:rPr lang="fr-FR" i="0" dirty="0"/>
              <a:t>use LDAPS </a:t>
            </a:r>
            <a:r>
              <a:rPr lang="fr-FR" i="0" dirty="0" err="1"/>
              <a:t>protocol</a:t>
            </a:r>
            <a:r>
              <a:rPr lang="fr-FR" i="0" dirty="0"/>
              <a:t> </a:t>
            </a:r>
            <a:r>
              <a:rPr lang="fr-FR" i="0" dirty="0" err="1"/>
              <a:t>with</a:t>
            </a:r>
            <a:r>
              <a:rPr lang="fr-FR" i="0" dirty="0"/>
              <a:t> Active </a:t>
            </a:r>
            <a:r>
              <a:rPr lang="fr-FR" i="0" dirty="0" smtClean="0"/>
              <a:t>Directory:</a:t>
            </a:r>
          </a:p>
          <a:p>
            <a:pPr marL="1371600" lvl="2" indent="-342900">
              <a:lnSpc>
                <a:spcPct val="67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err="1" smtClean="0"/>
              <a:t>Add</a:t>
            </a:r>
            <a:r>
              <a:rPr lang="fr-FR" i="0" dirty="0" smtClean="0"/>
              <a:t> </a:t>
            </a:r>
            <a:r>
              <a:rPr lang="fr-FR" i="0" dirty="0"/>
              <a:t>Active Directory </a:t>
            </a:r>
            <a:r>
              <a:rPr lang="fr-FR" i="0" dirty="0" err="1"/>
              <a:t>Certificate</a:t>
            </a:r>
            <a:r>
              <a:rPr lang="fr-FR" i="0" dirty="0"/>
              <a:t> Services </a:t>
            </a:r>
            <a:r>
              <a:rPr lang="fr-FR" i="0" dirty="0" err="1"/>
              <a:t>role</a:t>
            </a:r>
            <a:r>
              <a:rPr lang="fr-FR" i="0" dirty="0"/>
              <a:t> </a:t>
            </a:r>
            <a:endParaRPr lang="fr-FR" i="0" dirty="0" smtClean="0"/>
          </a:p>
          <a:p>
            <a:pPr marL="1371600" lvl="2" indent="-342900"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err="1" smtClean="0"/>
              <a:t>install</a:t>
            </a:r>
            <a:r>
              <a:rPr lang="fr-FR" i="0" dirty="0" smtClean="0"/>
              <a:t> </a:t>
            </a:r>
            <a:r>
              <a:rPr lang="fr-FR" i="0" dirty="0"/>
              <a:t>right </a:t>
            </a:r>
            <a:r>
              <a:rPr lang="fr-FR" i="0" dirty="0" err="1"/>
              <a:t>certificate</a:t>
            </a:r>
            <a:r>
              <a:rPr lang="fr-FR" i="0" dirty="0"/>
              <a:t> for DC machine 2 </a:t>
            </a:r>
            <a:r>
              <a:rPr lang="fr-FR" i="0" dirty="0" err="1"/>
              <a:t>enable</a:t>
            </a:r>
            <a:r>
              <a:rPr lang="fr-FR" i="0" dirty="0"/>
              <a:t> Java VM to use </a:t>
            </a:r>
            <a:r>
              <a:rPr lang="fr-FR" i="0" dirty="0" err="1"/>
              <a:t>certificate</a:t>
            </a:r>
            <a:r>
              <a:rPr lang="fr-FR" i="0" dirty="0"/>
              <a:t> </a:t>
            </a:r>
            <a:r>
              <a:rPr lang="fr-FR" i="0" dirty="0" err="1"/>
              <a:t>from</a:t>
            </a:r>
            <a:r>
              <a:rPr lang="fr-FR" i="0" dirty="0"/>
              <a:t> </a:t>
            </a:r>
            <a:r>
              <a:rPr lang="fr-FR" i="0" dirty="0" smtClean="0"/>
              <a:t>AD</a:t>
            </a:r>
          </a:p>
          <a:p>
            <a:pPr marL="1371600" lvl="2" indent="-342900">
              <a:lnSpc>
                <a:spcPct val="67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/>
              <a:t>I</a:t>
            </a:r>
            <a:r>
              <a:rPr lang="fr-FR" i="0" dirty="0" smtClean="0"/>
              <a:t>mport </a:t>
            </a:r>
            <a:r>
              <a:rPr lang="fr-FR" i="0" dirty="0" err="1"/>
              <a:t>root</a:t>
            </a:r>
            <a:r>
              <a:rPr lang="fr-FR" i="0" dirty="0"/>
              <a:t> CA </a:t>
            </a:r>
            <a:r>
              <a:rPr lang="fr-FR" i="0" dirty="0" err="1"/>
              <a:t>used</a:t>
            </a:r>
            <a:r>
              <a:rPr lang="fr-FR" i="0" dirty="0"/>
              <a:t> in AD, to </a:t>
            </a:r>
            <a:r>
              <a:rPr lang="fr-FR" i="0" dirty="0" err="1"/>
              <a:t>keystore</a:t>
            </a:r>
            <a:r>
              <a:rPr lang="fr-FR" i="0" dirty="0"/>
              <a:t>, </a:t>
            </a:r>
            <a:endParaRPr lang="fr-FR" i="0" dirty="0" smtClean="0"/>
          </a:p>
          <a:p>
            <a:pPr marL="1371600" lvl="2" indent="-342900"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smtClean="0"/>
              <a:t>set </a:t>
            </a:r>
            <a:r>
              <a:rPr lang="fr-FR" i="0" dirty="0"/>
              <a:t>java options JAVA_OPTS="${JAVA_OPTS} </a:t>
            </a:r>
            <a:endParaRPr lang="fr-FR" i="0" dirty="0" smtClean="0"/>
          </a:p>
          <a:p>
            <a:pPr marL="1028700" lvl="2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i="0" dirty="0"/>
              <a:t>	</a:t>
            </a:r>
            <a:r>
              <a:rPr lang="fr-FR" i="0" dirty="0" smtClean="0"/>
              <a:t>	-</a:t>
            </a:r>
            <a:r>
              <a:rPr lang="fr-FR" i="0" dirty="0" err="1"/>
              <a:t>Djavax.net.ssl.trustStorePassword</a:t>
            </a:r>
            <a:r>
              <a:rPr lang="fr-FR" i="0" dirty="0"/>
              <a:t>=</a:t>
            </a:r>
            <a:r>
              <a:rPr lang="fr-FR" i="0" dirty="0" err="1"/>
              <a:t>changeit</a:t>
            </a:r>
            <a:r>
              <a:rPr lang="fr-FR" i="0" dirty="0"/>
              <a:t> </a:t>
            </a:r>
            <a:endParaRPr lang="fr-FR" i="0" dirty="0" smtClean="0"/>
          </a:p>
          <a:p>
            <a:pPr marL="1028700" lvl="2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i="0" dirty="0" smtClean="0"/>
              <a:t>		-</a:t>
            </a:r>
            <a:r>
              <a:rPr lang="fr-FR" i="0" dirty="0" err="1"/>
              <a:t>Djavax.net.ssl.trustStore</a:t>
            </a:r>
            <a:r>
              <a:rPr lang="fr-FR" i="0" dirty="0" smtClean="0"/>
              <a:t>=</a:t>
            </a:r>
            <a:r>
              <a:rPr lang="fr-FR" i="0" dirty="0" err="1" smtClean="0"/>
              <a:t>cacerts_path</a:t>
            </a:r>
            <a:r>
              <a:rPr lang="fr-FR" i="0" dirty="0" smtClean="0"/>
              <a:t>"</a:t>
            </a:r>
            <a:endParaRPr lang="fr-FR" b="0" i="0" dirty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9537383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>
                <a:solidFill>
                  <a:srgbClr val="FFFFFF"/>
                </a:solidFill>
              </a:rPr>
              <a:t>PicketLink</a:t>
            </a:r>
            <a:r>
              <a:rPr lang="fr-FR" sz="4800" dirty="0">
                <a:solidFill>
                  <a:srgbClr val="FFFFFF"/>
                </a:solidFill>
              </a:rPr>
              <a:t> configuration</a:t>
            </a:r>
          </a:p>
        </p:txBody>
      </p:sp>
    </p:spTree>
    <p:extLst>
      <p:ext uri="{BB962C8B-B14F-4D97-AF65-F5344CB8AC3E}">
        <p14:creationId xmlns:p14="http://schemas.microsoft.com/office/powerpoint/2010/main" val="59315917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PicketLink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smtClean="0">
                <a:solidFill>
                  <a:srgbClr val="FF9900"/>
                </a:solidFill>
              </a:rPr>
              <a:t>Intégration configuration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219725" cy="5089000"/>
          </a:xfrm>
        </p:spPr>
        <p:txBody>
          <a:bodyPr rIns="41783" anchor="t"/>
          <a:lstStyle/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/>
              <a:t>GateIn</a:t>
            </a:r>
            <a:r>
              <a:rPr lang="fr-FR" sz="2200" i="0" dirty="0"/>
              <a:t> 3.1 uses </a:t>
            </a:r>
            <a:r>
              <a:rPr lang="fr-FR" sz="2200" i="0" dirty="0" err="1"/>
              <a:t>PicketLink</a:t>
            </a:r>
            <a:r>
              <a:rPr lang="fr-FR" sz="2200" i="0" dirty="0"/>
              <a:t> IDM component to </a:t>
            </a:r>
            <a:r>
              <a:rPr lang="fr-FR" sz="2200" i="0" dirty="0" err="1"/>
              <a:t>keep</a:t>
            </a:r>
            <a:r>
              <a:rPr lang="fr-FR" sz="2200" i="0" dirty="0"/>
              <a:t> the </a:t>
            </a:r>
            <a:r>
              <a:rPr lang="fr-FR" sz="2200" i="0" dirty="0" err="1"/>
              <a:t>necessary</a:t>
            </a:r>
            <a:r>
              <a:rPr lang="fr-FR" sz="2200" i="0" dirty="0"/>
              <a:t> </a:t>
            </a:r>
            <a:r>
              <a:rPr lang="fr-FR" sz="2200" i="0" dirty="0" err="1"/>
              <a:t>identity</a:t>
            </a:r>
            <a:r>
              <a:rPr lang="fr-FR" sz="2200" i="0" dirty="0"/>
              <a:t> information (</a:t>
            </a:r>
            <a:r>
              <a:rPr lang="fr-FR" sz="2200" i="0" dirty="0" err="1"/>
              <a:t>users</a:t>
            </a:r>
            <a:r>
              <a:rPr lang="fr-FR" sz="2200" i="0" dirty="0"/>
              <a:t>, groups, </a:t>
            </a:r>
            <a:r>
              <a:rPr lang="fr-FR" sz="2200" i="0" dirty="0" err="1"/>
              <a:t>memberships</a:t>
            </a:r>
            <a:r>
              <a:rPr lang="fr-FR" sz="2200" i="0" dirty="0"/>
              <a:t>, etc.</a:t>
            </a:r>
            <a:r>
              <a:rPr lang="fr-FR" sz="2200" i="0" dirty="0" smtClean="0"/>
              <a:t>)</a:t>
            </a: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/>
              <a:t>legacy</a:t>
            </a:r>
            <a:r>
              <a:rPr lang="fr-FR" sz="2200" i="0" dirty="0" smtClean="0"/>
              <a:t> </a:t>
            </a:r>
            <a:r>
              <a:rPr lang="fr-FR" sz="2200" i="0" dirty="0"/>
              <a:t>interfaces are </a:t>
            </a:r>
            <a:r>
              <a:rPr lang="fr-FR" sz="2200" i="0" dirty="0" err="1"/>
              <a:t>still</a:t>
            </a:r>
            <a:r>
              <a:rPr lang="fr-FR" sz="2200" i="0" dirty="0"/>
              <a:t> </a:t>
            </a:r>
            <a:r>
              <a:rPr lang="fr-FR" sz="2200" i="0" dirty="0" err="1"/>
              <a:t>used</a:t>
            </a:r>
            <a:r>
              <a:rPr lang="fr-FR" sz="2200" i="0" dirty="0"/>
              <a:t> (</a:t>
            </a:r>
            <a:r>
              <a:rPr lang="fr-FR" sz="2200" i="0" dirty="0" err="1"/>
              <a:t>org.exoplatform.services.organization</a:t>
            </a:r>
            <a:r>
              <a:rPr lang="fr-FR" sz="2200" i="0" dirty="0"/>
              <a:t>) for </a:t>
            </a:r>
            <a:r>
              <a:rPr lang="fr-FR" sz="2200" i="0" dirty="0" err="1"/>
              <a:t>identity</a:t>
            </a:r>
            <a:r>
              <a:rPr lang="fr-FR" sz="2200" i="0" dirty="0"/>
              <a:t> </a:t>
            </a:r>
            <a:r>
              <a:rPr lang="fr-FR" sz="2200" i="0" dirty="0" smtClean="0"/>
              <a:t>management</a:t>
            </a: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The </a:t>
            </a:r>
            <a:r>
              <a:rPr lang="fr-FR" sz="2200" i="0" dirty="0" err="1"/>
              <a:t>identity</a:t>
            </a:r>
            <a:r>
              <a:rPr lang="fr-FR" sz="2200" i="0" dirty="0"/>
              <a:t> model </a:t>
            </a:r>
            <a:r>
              <a:rPr lang="fr-FR" sz="2200" i="0" dirty="0" err="1"/>
              <a:t>represented</a:t>
            </a:r>
            <a:r>
              <a:rPr lang="fr-FR" sz="2200" i="0" dirty="0"/>
              <a:t> in '</a:t>
            </a:r>
            <a:r>
              <a:rPr lang="fr-FR" sz="2200" i="0" dirty="0" err="1"/>
              <a:t>org.exoplatform.services.organization</a:t>
            </a:r>
            <a:r>
              <a:rPr lang="fr-FR" sz="2200" i="0" dirty="0"/>
              <a:t>' interfaces and the one </a:t>
            </a:r>
            <a:r>
              <a:rPr lang="fr-FR" sz="2200" i="0" dirty="0" err="1"/>
              <a:t>used</a:t>
            </a:r>
            <a:r>
              <a:rPr lang="fr-FR" sz="2200" i="0" dirty="0"/>
              <a:t> in </a:t>
            </a:r>
            <a:r>
              <a:rPr lang="fr-FR" sz="2200" i="0" dirty="0" err="1"/>
              <a:t>PicketLink</a:t>
            </a:r>
            <a:r>
              <a:rPr lang="fr-FR" sz="2200" i="0" dirty="0"/>
              <a:t> IDM have </a:t>
            </a:r>
            <a:r>
              <a:rPr lang="fr-FR" sz="2200" i="0" dirty="0" err="1"/>
              <a:t>some</a:t>
            </a:r>
            <a:r>
              <a:rPr lang="fr-FR" sz="2200" i="0" dirty="0"/>
              <a:t> major </a:t>
            </a:r>
            <a:r>
              <a:rPr lang="fr-FR" sz="2200" i="0" dirty="0" err="1" smtClean="0"/>
              <a:t>differences</a:t>
            </a:r>
            <a:r>
              <a:rPr lang="fr-FR" sz="2200" i="0" dirty="0" smtClean="0"/>
              <a:t>.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The </a:t>
            </a:r>
            <a:r>
              <a:rPr lang="fr-FR" sz="2200" i="0" dirty="0"/>
              <a:t>main configuration file </a:t>
            </a:r>
            <a:r>
              <a:rPr lang="fr-FR" sz="2200" i="0" dirty="0" err="1"/>
              <a:t>is</a:t>
            </a:r>
            <a:r>
              <a:rPr lang="fr-FR" sz="2200" i="0" dirty="0"/>
              <a:t> </a:t>
            </a:r>
            <a:r>
              <a:rPr lang="fr-FR" sz="2200" i="0" dirty="0" smtClean="0"/>
              <a:t>:</a:t>
            </a:r>
            <a:endParaRPr lang="fr-FR" sz="2200" i="0" dirty="0"/>
          </a:p>
          <a:p>
            <a:pPr marL="3175" indent="0">
              <a:buNone/>
            </a:pPr>
            <a:r>
              <a:rPr lang="fr-FR" sz="2200" b="0" i="0" dirty="0"/>
              <a:t>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/>
              <a:t>idm-configuration.xml</a:t>
            </a:r>
            <a:r>
              <a:rPr lang="fr-FR" sz="2200" b="0" i="0" dirty="0"/>
              <a:t>  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 smtClean="0"/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By setting the config </a:t>
            </a:r>
            <a:r>
              <a:rPr lang="fr-FR" sz="2200" i="0" dirty="0" err="1" smtClean="0"/>
              <a:t>parameter</a:t>
            </a:r>
            <a:r>
              <a:rPr lang="fr-FR" sz="2200" i="0" dirty="0" smtClean="0"/>
              <a:t> of the </a:t>
            </a:r>
            <a:r>
              <a:rPr lang="fr-FR" sz="2200" b="0" i="0" dirty="0" err="1" smtClean="0"/>
              <a:t>org.exoplatform.services.organization.idm.PicketLinkIDMService</a:t>
            </a:r>
            <a:r>
              <a:rPr lang="fr-FR" sz="2200" i="0" dirty="0" smtClean="0"/>
              <a:t>, </a:t>
            </a:r>
            <a:r>
              <a:rPr lang="fr-FR" sz="2200" i="0" dirty="0" err="1" smtClean="0"/>
              <a:t>you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can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specify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your</a:t>
            </a:r>
            <a:r>
              <a:rPr lang="fr-FR" sz="2200" i="0" dirty="0" smtClean="0"/>
              <a:t> configuration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14747688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PicketLink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smtClean="0">
                <a:solidFill>
                  <a:srgbClr val="FF9900"/>
                </a:solidFill>
              </a:rPr>
              <a:t>Intégration configuration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585176" cy="5089000"/>
          </a:xfrm>
        </p:spPr>
        <p:txBody>
          <a:bodyPr rIns="41783" anchor="t"/>
          <a:lstStyle/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By setting the config </a:t>
            </a:r>
            <a:r>
              <a:rPr lang="fr-FR" sz="2200" i="0" dirty="0" err="1" smtClean="0"/>
              <a:t>parameter</a:t>
            </a:r>
            <a:r>
              <a:rPr lang="fr-FR" sz="2200" i="0" dirty="0" smtClean="0"/>
              <a:t> of the </a:t>
            </a:r>
            <a:r>
              <a:rPr lang="fr-FR" sz="2200" b="0" i="0" dirty="0" err="1" smtClean="0"/>
              <a:t>org.exoplatform.services.organization.idm.PicketLinkIDMService</a:t>
            </a:r>
            <a:r>
              <a:rPr lang="fr-FR" sz="2200" i="0" dirty="0" smtClean="0"/>
              <a:t>, </a:t>
            </a:r>
            <a:r>
              <a:rPr lang="fr-FR" sz="2200" i="0" dirty="0" err="1" smtClean="0"/>
              <a:t>you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can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specify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which</a:t>
            </a:r>
            <a:r>
              <a:rPr lang="fr-FR" sz="2200" i="0" dirty="0" smtClean="0"/>
              <a:t> configuration to use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&lt;component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 smtClean="0"/>
              <a:t>&lt;</a:t>
            </a:r>
            <a:r>
              <a:rPr lang="fr-FR" sz="1200" i="0" dirty="0" err="1"/>
              <a:t>key</a:t>
            </a:r>
            <a:r>
              <a:rPr lang="fr-FR" sz="1200" i="0" dirty="0"/>
              <a:t>&gt;</a:t>
            </a:r>
            <a:r>
              <a:rPr lang="fr-FR" sz="1200" i="0" dirty="0" err="1"/>
              <a:t>org.exoplatform.services.organization.idm.PicketLinkIDMService</a:t>
            </a:r>
            <a:r>
              <a:rPr lang="fr-FR" sz="1200" i="0" dirty="0"/>
              <a:t>&lt;/</a:t>
            </a:r>
            <a:r>
              <a:rPr lang="fr-FR" sz="1200" i="0" dirty="0" err="1"/>
              <a:t>key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 smtClean="0"/>
              <a:t>&lt;</a:t>
            </a:r>
            <a:r>
              <a:rPr lang="fr-FR" sz="1200" i="0" dirty="0"/>
              <a:t>type&gt;org.exoplatform.services.organization.idm.PicketLinkIDMServiceImpl&lt;/type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 smtClean="0"/>
              <a:t>&lt;</a:t>
            </a:r>
            <a:r>
              <a:rPr lang="fr-FR" sz="1200" i="0" dirty="0" err="1"/>
              <a:t>init-params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	</a:t>
            </a:r>
            <a:r>
              <a:rPr lang="fr-FR" sz="1200" i="0" dirty="0" smtClean="0"/>
              <a:t>&lt;</a:t>
            </a:r>
            <a:r>
              <a:rPr lang="fr-FR" sz="1200" i="0" dirty="0"/>
              <a:t>value-</a:t>
            </a:r>
            <a:r>
              <a:rPr lang="fr-FR" sz="1200" i="0" dirty="0" err="1"/>
              <a:t>param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	</a:t>
            </a:r>
            <a:r>
              <a:rPr lang="fr-FR" sz="1200" i="0" dirty="0" smtClean="0"/>
              <a:t>	&lt;</a:t>
            </a:r>
            <a:r>
              <a:rPr lang="fr-FR" sz="1200" i="0" dirty="0" err="1"/>
              <a:t>name</a:t>
            </a:r>
            <a:r>
              <a:rPr lang="fr-FR" sz="1200" i="0" dirty="0"/>
              <a:t>&gt;config&lt;/</a:t>
            </a:r>
            <a:r>
              <a:rPr lang="fr-FR" sz="1200" i="0" dirty="0" err="1"/>
              <a:t>name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	</a:t>
            </a:r>
            <a:r>
              <a:rPr lang="fr-FR" sz="1200" i="0" dirty="0" smtClean="0"/>
              <a:t>	&lt;</a:t>
            </a:r>
            <a:r>
              <a:rPr lang="fr-FR" sz="1200" i="0" dirty="0"/>
              <a:t>value&gt;</a:t>
            </a:r>
            <a:r>
              <a:rPr lang="fr-FR" sz="1200" i="0" dirty="0" err="1"/>
              <a:t>war</a:t>
            </a:r>
            <a:r>
              <a:rPr lang="fr-FR" sz="1200" i="0" dirty="0"/>
              <a:t>:/</a:t>
            </a:r>
            <a:r>
              <a:rPr lang="fr-FR" sz="1200" i="0" dirty="0" err="1"/>
              <a:t>conf</a:t>
            </a:r>
            <a:r>
              <a:rPr lang="fr-FR" sz="1200" i="0" dirty="0"/>
              <a:t>/</a:t>
            </a:r>
            <a:r>
              <a:rPr lang="fr-FR" sz="1200" i="0" dirty="0" err="1"/>
              <a:t>organization</a:t>
            </a:r>
            <a:r>
              <a:rPr lang="fr-FR" sz="1200" i="0" dirty="0"/>
              <a:t>/</a:t>
            </a:r>
            <a:r>
              <a:rPr lang="fr-FR" sz="1200" i="0" dirty="0" err="1"/>
              <a:t>picketlink-idm</a:t>
            </a:r>
            <a:r>
              <a:rPr lang="fr-FR" sz="1200" i="0" dirty="0"/>
              <a:t>/</a:t>
            </a:r>
            <a:r>
              <a:rPr lang="fr-FR" sz="1200" i="0" dirty="0" err="1"/>
              <a:t>picketlink-idm-config.xml</a:t>
            </a:r>
            <a:r>
              <a:rPr lang="fr-FR" sz="1200" i="0" dirty="0"/>
              <a:t>&lt;/value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endParaRPr lang="fr-FR" sz="2200" b="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1800" b="0" i="0" dirty="0"/>
              <a:t>p</a:t>
            </a:r>
            <a:r>
              <a:rPr lang="fr-FR" sz="1800" b="0" i="0" dirty="0" smtClean="0"/>
              <a:t>ortal/portal/</a:t>
            </a:r>
            <a:r>
              <a:rPr lang="fr-FR" sz="1800" b="0" i="0" dirty="0" err="1"/>
              <a:t>conf</a:t>
            </a:r>
            <a:r>
              <a:rPr lang="fr-FR" sz="1800" b="0" i="0" dirty="0"/>
              <a:t>/</a:t>
            </a:r>
            <a:r>
              <a:rPr lang="fr-FR" sz="1800" b="0" i="0" dirty="0" err="1"/>
              <a:t>organization</a:t>
            </a:r>
            <a:r>
              <a:rPr lang="fr-FR" sz="1800" b="0" i="0" dirty="0"/>
              <a:t>/</a:t>
            </a:r>
            <a:r>
              <a:rPr lang="fr-FR" sz="1800" b="0" i="0" dirty="0" err="1"/>
              <a:t>picketlink-idm</a:t>
            </a:r>
            <a:r>
              <a:rPr lang="fr-FR" sz="1800" b="0" i="0" dirty="0"/>
              <a:t>/</a:t>
            </a:r>
            <a:r>
              <a:rPr lang="fr-FR" sz="1800" b="0" i="0" dirty="0" err="1"/>
              <a:t>examples</a:t>
            </a:r>
            <a:r>
              <a:rPr lang="fr-FR" sz="1800" b="0" i="0" dirty="0"/>
              <a:t>/</a:t>
            </a:r>
            <a:r>
              <a:rPr lang="fr-FR" sz="1800" b="0" i="0" dirty="0" err="1"/>
              <a:t>picketlink-idm-ldap-</a:t>
            </a:r>
            <a:r>
              <a:rPr lang="fr-FR" sz="1800" b="0" i="0" dirty="0" err="1" smtClean="0"/>
              <a:t>config.xml</a:t>
            </a:r>
            <a:r>
              <a:rPr lang="fr-FR" sz="1800" b="0" i="0" dirty="0" smtClean="0"/>
              <a:t> </a:t>
            </a:r>
            <a:r>
              <a:rPr lang="fr-FR" sz="2200" i="0" dirty="0" err="1" smtClean="0"/>
              <a:t>is</a:t>
            </a:r>
            <a:r>
              <a:rPr lang="fr-FR" sz="2200" i="0" dirty="0" smtClean="0"/>
              <a:t> the </a:t>
            </a:r>
            <a:r>
              <a:rPr lang="fr-FR" sz="2200" i="0" dirty="0" err="1" smtClean="0"/>
              <a:t>template</a:t>
            </a:r>
            <a:r>
              <a:rPr lang="fr-FR" sz="2200" i="0" dirty="0" smtClean="0"/>
              <a:t> to use for standard </a:t>
            </a:r>
            <a:r>
              <a:rPr lang="fr-FR" sz="2200" i="0" dirty="0" err="1" smtClean="0"/>
              <a:t>ldap</a:t>
            </a:r>
            <a:r>
              <a:rPr lang="fr-FR" sz="2200" i="0" dirty="0" smtClean="0"/>
              <a:t> configuration</a:t>
            </a: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902901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>
                <a:solidFill>
                  <a:srgbClr val="FFFFFF"/>
                </a:solidFill>
              </a:rPr>
              <a:t>SSO - Single </a:t>
            </a:r>
            <a:r>
              <a:rPr lang="fr-FR" sz="4800" dirty="0" err="1">
                <a:solidFill>
                  <a:srgbClr val="FFFFFF"/>
                </a:solidFill>
              </a:rPr>
              <a:t>Sign</a:t>
            </a:r>
            <a:r>
              <a:rPr lang="fr-FR" sz="4800" dirty="0">
                <a:solidFill>
                  <a:srgbClr val="FFFFFF"/>
                </a:solidFill>
              </a:rPr>
              <a:t> On</a:t>
            </a:r>
            <a:endParaRPr lang="fr-FR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91624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fr-FR" sz="4800" b="1" i="1" dirty="0" err="1"/>
              <a:t>Overview</a:t>
            </a:r>
            <a:r>
              <a:rPr lang="fr-FR" sz="4800" b="1" i="1" dirty="0"/>
              <a:t> of the </a:t>
            </a:r>
            <a:r>
              <a:rPr lang="fr-FR" sz="4800" b="1" i="1" dirty="0" err="1"/>
              <a:t>Organizational</a:t>
            </a:r>
            <a:r>
              <a:rPr lang="fr-FR" sz="4800" b="1" i="1" dirty="0"/>
              <a:t> Model</a:t>
            </a:r>
            <a:endParaRPr lang="fr-FR" sz="48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>
                <a:solidFill>
                  <a:srgbClr val="FF9900"/>
                </a:solidFill>
              </a:rPr>
              <a:t>SSO - Single </a:t>
            </a:r>
            <a:r>
              <a:rPr lang="fr-FR" dirty="0" err="1">
                <a:solidFill>
                  <a:srgbClr val="FF9900"/>
                </a:solidFill>
              </a:rPr>
              <a:t>Sign</a:t>
            </a:r>
            <a:r>
              <a:rPr lang="fr-FR" dirty="0">
                <a:solidFill>
                  <a:srgbClr val="FF9900"/>
                </a:solidFill>
              </a:rPr>
              <a:t> On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Configuration file : 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endParaRPr lang="fr-FR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rgbClr val="404040"/>
                </a:solidFill>
              </a:rPr>
              <a:t>ldap.attribute.mapping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maps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your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ldap</a:t>
            </a:r>
            <a:r>
              <a:rPr lang="fr-FR" sz="2200" i="0" dirty="0">
                <a:solidFill>
                  <a:srgbClr val="404040"/>
                </a:solidFill>
              </a:rPr>
              <a:t> to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. </a:t>
            </a:r>
            <a:endParaRPr lang="fr-FR" sz="2200" i="0" dirty="0" smtClean="0">
              <a:solidFill>
                <a:srgbClr val="404040"/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>
              <a:solidFill>
                <a:srgbClr val="404040"/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rgbClr val="404040"/>
                </a:solidFill>
              </a:rPr>
              <a:t>two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>
                <a:solidFill>
                  <a:srgbClr val="404040"/>
                </a:solidFill>
              </a:rPr>
              <a:t>main </a:t>
            </a:r>
            <a:r>
              <a:rPr lang="fr-FR" sz="2200" i="0" dirty="0" err="1">
                <a:solidFill>
                  <a:srgbClr val="404040"/>
                </a:solidFill>
              </a:rPr>
              <a:t>parameters</a:t>
            </a:r>
            <a:r>
              <a:rPr lang="fr-FR" sz="2200" i="0" dirty="0">
                <a:solidFill>
                  <a:srgbClr val="404040"/>
                </a:solidFill>
              </a:rPr>
              <a:t> to configure in </a:t>
            </a:r>
            <a:r>
              <a:rPr lang="fr-FR" sz="2200" i="0" dirty="0" err="1">
                <a:solidFill>
                  <a:srgbClr val="404040"/>
                </a:solidFill>
              </a:rPr>
              <a:t>it</a:t>
            </a:r>
            <a:r>
              <a:rPr lang="fr-FR" sz="2200" i="0" dirty="0" smtClean="0">
                <a:solidFill>
                  <a:srgbClr val="404040"/>
                </a:solidFill>
              </a:rPr>
              <a:t>:</a:t>
            </a: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&lt;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 </a:t>
            </a:r>
            <a:r>
              <a:rPr lang="fr-FR" sz="2200" b="0" i="0" dirty="0" err="1">
                <a:solidFill>
                  <a:srgbClr val="404040"/>
                </a:solidFill>
              </a:rPr>
              <a:t>name</a:t>
            </a:r>
            <a:r>
              <a:rPr lang="fr-FR" sz="2200" b="0" i="0" dirty="0">
                <a:solidFill>
                  <a:srgbClr val="404040"/>
                </a:solidFill>
              </a:rPr>
              <a:t>="</a:t>
            </a:r>
            <a:r>
              <a:rPr lang="fr-FR" sz="2200" b="0" i="0" dirty="0" err="1">
                <a:solidFill>
                  <a:srgbClr val="404040"/>
                </a:solidFill>
              </a:rPr>
              <a:t>baseURL</a:t>
            </a:r>
            <a:r>
              <a:rPr lang="fr-FR" sz="2200" b="0" i="0" dirty="0">
                <a:solidFill>
                  <a:srgbClr val="404040"/>
                </a:solidFill>
              </a:rPr>
              <a:t>"&gt;&lt;string&gt;dc=</a:t>
            </a:r>
            <a:r>
              <a:rPr lang="fr-FR" sz="2200" b="0" i="0" dirty="0" err="1">
                <a:solidFill>
                  <a:srgbClr val="404040"/>
                </a:solidFill>
              </a:rPr>
              <a:t>exoplatform,dc</a:t>
            </a:r>
            <a:r>
              <a:rPr lang="fr-FR" sz="2200" b="0" i="0" dirty="0">
                <a:solidFill>
                  <a:srgbClr val="404040"/>
                </a:solidFill>
              </a:rPr>
              <a:t>=</a:t>
            </a:r>
            <a:r>
              <a:rPr lang="fr-FR" sz="2200" b="0" i="0" dirty="0" err="1">
                <a:solidFill>
                  <a:srgbClr val="404040"/>
                </a:solidFill>
              </a:rPr>
              <a:t>org</a:t>
            </a:r>
            <a:r>
              <a:rPr lang="fr-FR" sz="2200" b="0" i="0" dirty="0">
                <a:solidFill>
                  <a:srgbClr val="404040"/>
                </a:solidFill>
              </a:rPr>
              <a:t>&lt;/string&gt;&lt;/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&gt;  </a:t>
            </a:r>
            <a:endParaRPr lang="fr-FR" sz="2200" b="0" i="0" dirty="0" smtClean="0">
              <a:solidFill>
                <a:srgbClr val="404040"/>
              </a:solidFill>
            </a:endParaRP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&lt;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 </a:t>
            </a:r>
            <a:r>
              <a:rPr lang="fr-FR" sz="2200" b="0" i="0" dirty="0" err="1">
                <a:solidFill>
                  <a:srgbClr val="404040"/>
                </a:solidFill>
              </a:rPr>
              <a:t>name</a:t>
            </a:r>
            <a:r>
              <a:rPr lang="fr-FR" sz="2200" b="0" i="0" dirty="0">
                <a:solidFill>
                  <a:srgbClr val="404040"/>
                </a:solidFill>
              </a:rPr>
              <a:t>="</a:t>
            </a:r>
            <a:r>
              <a:rPr lang="fr-FR" sz="2200" b="0" i="0" dirty="0" err="1">
                <a:solidFill>
                  <a:srgbClr val="404040"/>
                </a:solidFill>
              </a:rPr>
              <a:t>ldapDescriptionAttr</a:t>
            </a:r>
            <a:r>
              <a:rPr lang="fr-FR" sz="2200" b="0" i="0" dirty="0">
                <a:solidFill>
                  <a:srgbClr val="404040"/>
                </a:solidFill>
              </a:rPr>
              <a:t>"&gt;&lt;string&gt;description&lt;/string&gt;&lt;/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 smtClean="0">
                <a:solidFill>
                  <a:srgbClr val="404040"/>
                </a:solidFill>
              </a:rPr>
              <a:t>&gt;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i="0" dirty="0" err="1" smtClean="0">
                <a:solidFill>
                  <a:srgbClr val="404040"/>
                </a:solidFill>
              </a:rPr>
              <a:t>baseURL</a:t>
            </a:r>
            <a:r>
              <a:rPr lang="fr-FR" sz="2200" i="0" dirty="0">
                <a:solidFill>
                  <a:srgbClr val="404040"/>
                </a:solidFill>
              </a:rPr>
              <a:t>: </a:t>
            </a:r>
            <a:r>
              <a:rPr lang="fr-FR" sz="2200" i="0" dirty="0" err="1">
                <a:solidFill>
                  <a:srgbClr val="404040"/>
                </a:solidFill>
              </a:rPr>
              <a:t>root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dn</a:t>
            </a:r>
            <a:r>
              <a:rPr lang="fr-FR" sz="2200" i="0" dirty="0">
                <a:solidFill>
                  <a:srgbClr val="404040"/>
                </a:solidFill>
              </a:rPr>
              <a:t> for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organizational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entities</a:t>
            </a:r>
            <a:r>
              <a:rPr lang="fr-FR" sz="2200" i="0" dirty="0">
                <a:solidFill>
                  <a:srgbClr val="404040"/>
                </a:solidFill>
              </a:rPr>
              <a:t>. This entry </a:t>
            </a:r>
            <a:r>
              <a:rPr lang="fr-FR" sz="2200" i="0" dirty="0" err="1">
                <a:solidFill>
                  <a:srgbClr val="404040"/>
                </a:solidFill>
              </a:rPr>
              <a:t>can't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be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created</a:t>
            </a:r>
            <a:r>
              <a:rPr lang="fr-FR" sz="2200" i="0" dirty="0">
                <a:solidFill>
                  <a:srgbClr val="404040"/>
                </a:solidFill>
              </a:rPr>
              <a:t> by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 and must </a:t>
            </a:r>
            <a:r>
              <a:rPr lang="fr-FR" sz="2200" i="0" dirty="0" err="1">
                <a:solidFill>
                  <a:srgbClr val="404040"/>
                </a:solidFill>
              </a:rPr>
              <a:t>preexist</a:t>
            </a:r>
            <a:r>
              <a:rPr lang="fr-FR" sz="2200" i="0" dirty="0">
                <a:solidFill>
                  <a:srgbClr val="404040"/>
                </a:solidFill>
              </a:rPr>
              <a:t> in </a:t>
            </a:r>
            <a:r>
              <a:rPr lang="fr-FR" sz="2200" i="0" dirty="0" smtClean="0">
                <a:solidFill>
                  <a:srgbClr val="404040"/>
                </a:solidFill>
              </a:rPr>
              <a:t>directory.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i="0" dirty="0" err="1" smtClean="0">
                <a:solidFill>
                  <a:srgbClr val="404040"/>
                </a:solidFill>
              </a:rPr>
              <a:t>ldapDescriptionAttr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>
                <a:solidFill>
                  <a:srgbClr val="404040"/>
                </a:solidFill>
              </a:rPr>
              <a:t>(</a:t>
            </a:r>
            <a:r>
              <a:rPr lang="fr-FR" sz="2200" i="0" dirty="0" err="1">
                <a:solidFill>
                  <a:srgbClr val="404040"/>
                </a:solidFill>
              </a:rPr>
              <a:t>since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core</a:t>
            </a:r>
            <a:r>
              <a:rPr lang="fr-FR" sz="2200" i="0" dirty="0">
                <a:solidFill>
                  <a:srgbClr val="404040"/>
                </a:solidFill>
              </a:rPr>
              <a:t> 2.2+) : Name of a </a:t>
            </a:r>
            <a:r>
              <a:rPr lang="fr-FR" sz="2200" i="0" dirty="0" err="1">
                <a:solidFill>
                  <a:srgbClr val="404040"/>
                </a:solidFill>
              </a:rPr>
              <a:t>common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attribute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that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will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be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used</a:t>
            </a:r>
            <a:r>
              <a:rPr lang="fr-FR" sz="2200" i="0" dirty="0">
                <a:solidFill>
                  <a:srgbClr val="404040"/>
                </a:solidFill>
              </a:rPr>
              <a:t> as description for groups and </a:t>
            </a:r>
            <a:r>
              <a:rPr lang="fr-FR" sz="2200" i="0" dirty="0" err="1">
                <a:solidFill>
                  <a:srgbClr val="404040"/>
                </a:solidFill>
              </a:rPr>
              <a:t>membership</a:t>
            </a:r>
            <a:r>
              <a:rPr lang="fr-FR" sz="2200" i="0" dirty="0">
                <a:solidFill>
                  <a:srgbClr val="404040"/>
                </a:solidFill>
              </a:rPr>
              <a:t> types</a:t>
            </a:r>
            <a:r>
              <a:rPr lang="fr-FR" sz="2200" i="0" dirty="0" smtClean="0">
                <a:solidFill>
                  <a:srgbClr val="404040"/>
                </a:solidFill>
              </a:rPr>
              <a:t>.</a:t>
            </a: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29599189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Organizational</a:t>
            </a:r>
            <a:r>
              <a:rPr lang="fr-FR" dirty="0"/>
              <a:t> Model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identified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Profile (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identity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preferences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 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Gather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set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Applicative or business </a:t>
            </a: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structureNo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inheritance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Expressed</a:t>
            </a: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/group/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subgroup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subsubgroup</a:t>
            </a:r>
            <a:endParaRPr lang="fr-F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Qualifies the group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belonging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group as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 »</a:t>
            </a:r>
            <a:endParaRPr lang="fr-FR" sz="2400" i="0" dirty="0" smtClean="0"/>
          </a:p>
          <a:p>
            <a:pPr marL="3175" indent="0">
              <a:buNone/>
            </a:pPr>
            <a:r>
              <a:rPr lang="fr-FR" sz="2400" dirty="0"/>
              <a:t>	</a:t>
            </a:r>
            <a:r>
              <a:rPr lang="fr-F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Expressed</a:t>
            </a: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: manager:/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hr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*:/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partners</a:t>
            </a:r>
            <a:endParaRPr lang="fr-FR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000" dirty="0"/>
          </a:p>
          <a:p>
            <a:pPr marL="3175" indent="0">
              <a:buNone/>
            </a:pPr>
            <a:endParaRPr lang="fr-FR" sz="2000" dirty="0"/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Organizational</a:t>
            </a:r>
            <a:r>
              <a:rPr lang="fr-FR" dirty="0"/>
              <a:t> Model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Basis of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personalization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authorizations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>
              <a:lnSpc>
                <a:spcPct val="100000"/>
              </a:lnSpc>
              <a:buNone/>
            </a:pP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all over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abstract and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rely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exist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fr-FR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Hibernate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into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RDBMS</a:t>
            </a:r>
            <a:endParaRPr lang="fr-FR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Jndi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into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directory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such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an LDAP or MS Active 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</a:t>
            </a:r>
            <a:endParaRPr lang="fr-FR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Jcr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inside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Java Content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Repository</a:t>
            </a:r>
            <a:endParaRPr lang="fr-FR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000" dirty="0"/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614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Predefined User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293483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Predefined</a:t>
            </a:r>
            <a:r>
              <a:rPr lang="fr-FR" dirty="0" smtClean="0"/>
              <a:t> User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specify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initial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file : 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organization-configuration.xml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Several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plugins :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org.exoplatform.services.organization.OrganizationDatabaseInitializer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types,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groups, and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org.exoplatform.services.organization.impl.NewUserEventListener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specifies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all the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newly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should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become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of.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GroupEventListener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MembershipEventListener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….</a:t>
            </a: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96734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Configuration: </a:t>
            </a:r>
            <a:endParaRPr lang="fr-FR" sz="20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200" dirty="0" smtClean="0"/>
              <a:t>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membershipType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&lt;collection type="</a:t>
            </a:r>
            <a:r>
              <a:rPr lang="fr-FR" sz="1200" dirty="0" err="1"/>
              <a:t>java.util.ArrayList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&lt;value&gt;</a:t>
            </a:r>
            <a:br>
              <a:rPr lang="fr-FR" sz="1200" dirty="0"/>
            </a:br>
            <a:r>
              <a:rPr lang="fr-FR" sz="1200" dirty="0"/>
              <a:t>      &lt;</a:t>
            </a:r>
            <a:r>
              <a:rPr lang="fr-FR" sz="1200" dirty="0" err="1"/>
              <a:t>object</a:t>
            </a:r>
            <a:r>
              <a:rPr lang="fr-FR" sz="1200" dirty="0"/>
              <a:t> type="org.exoplatform.services.organization.OrganizationConfig$MembershipType"&gt;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="type"&gt;</a:t>
            </a:r>
            <a:br>
              <a:rPr lang="fr-FR" sz="1200" dirty="0"/>
            </a:br>
            <a:r>
              <a:rPr lang="fr-FR" sz="1200" dirty="0"/>
              <a:t>          &lt;string&gt;</a:t>
            </a:r>
            <a:r>
              <a:rPr lang="fr-FR" sz="1200" dirty="0" err="1"/>
              <a:t>member</a:t>
            </a:r>
            <a:r>
              <a:rPr lang="fr-FR" sz="1200" dirty="0"/>
              <a:t>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="description"&gt;</a:t>
            </a:r>
            <a:br>
              <a:rPr lang="fr-FR" sz="1200" dirty="0"/>
            </a:br>
            <a:r>
              <a:rPr lang="fr-FR" sz="1200" dirty="0"/>
              <a:t>          &lt;string&gt;</a:t>
            </a:r>
            <a:r>
              <a:rPr lang="fr-FR" sz="1200" dirty="0" err="1"/>
              <a:t>member</a:t>
            </a:r>
            <a:r>
              <a:rPr lang="fr-FR" sz="1200" dirty="0"/>
              <a:t> </a:t>
            </a:r>
            <a:r>
              <a:rPr lang="fr-FR" sz="1200" dirty="0" err="1"/>
              <a:t>membership</a:t>
            </a:r>
            <a:r>
              <a:rPr lang="fr-FR" sz="1200" dirty="0"/>
              <a:t> type&lt;/string&gt;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&lt;/</a:t>
            </a:r>
            <a:r>
              <a:rPr lang="fr-FR" sz="1200" dirty="0" err="1"/>
              <a:t>object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&lt;/value&gt;</a:t>
            </a:r>
            <a:br>
              <a:rPr lang="fr-FR" sz="1200" dirty="0"/>
            </a:br>
            <a:r>
              <a:rPr lang="fr-FR" sz="1200" dirty="0"/>
              <a:t> </a:t>
            </a:r>
            <a:r>
              <a:rPr lang="fr-FR" sz="1200" dirty="0" smtClean="0"/>
              <a:t>&lt;</a:t>
            </a:r>
            <a:r>
              <a:rPr lang="fr-FR" sz="1200" dirty="0"/>
              <a:t>/collection</a:t>
            </a:r>
            <a:r>
              <a:rPr lang="fr-FR" sz="1200" dirty="0" smtClean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FR" sz="1200" dirty="0" smtClean="0"/>
              <a:t>….</a:t>
            </a:r>
            <a:endParaRPr lang="fr-FR" sz="12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200" dirty="0" smtClean="0"/>
              <a:t>&lt;</a:t>
            </a:r>
            <a:r>
              <a:rPr lang="fr-FR" sz="1200" dirty="0"/>
              <a:t>/</a:t>
            </a:r>
            <a:r>
              <a:rPr lang="fr-FR" sz="1200" dirty="0" err="1"/>
              <a:t>field</a:t>
            </a:r>
            <a:r>
              <a:rPr lang="fr-FR" sz="1200" dirty="0" smtClean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200" dirty="0"/>
          </a:p>
          <a:p>
            <a:pPr marL="0" lvl="1" indent="0">
              <a:lnSpc>
                <a:spcPct val="100000"/>
              </a:lnSpc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195437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 Configuration: </a:t>
            </a:r>
            <a:endParaRPr lang="fr-FR" sz="20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200" dirty="0"/>
              <a:t>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="group"&gt;</a:t>
            </a:r>
            <a:br>
              <a:rPr lang="fr-FR" sz="1200" dirty="0"/>
            </a:br>
            <a:r>
              <a:rPr lang="fr-FR" sz="1200" dirty="0"/>
              <a:t>  &lt;collection type="</a:t>
            </a:r>
            <a:r>
              <a:rPr lang="fr-FR" sz="1200" dirty="0" err="1"/>
              <a:t>java.util.ArrayList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&lt;value&gt;</a:t>
            </a:r>
            <a:br>
              <a:rPr lang="fr-FR" sz="1200" dirty="0"/>
            </a:br>
            <a:r>
              <a:rPr lang="fr-FR" sz="1200" dirty="0"/>
              <a:t>      &lt;</a:t>
            </a:r>
            <a:r>
              <a:rPr lang="fr-FR" sz="1200" dirty="0" err="1"/>
              <a:t>object</a:t>
            </a:r>
            <a:r>
              <a:rPr lang="fr-FR" sz="1200" dirty="0"/>
              <a:t> type="org.exoplatform.services.organization.OrganizationConfig$Group"&gt;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name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      &lt;string&gt;portal&lt;/string&gt;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parentId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      &lt;string&gt;&lt;/string&gt;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="type"&gt;</a:t>
            </a:r>
            <a:br>
              <a:rPr lang="fr-FR" sz="1200" dirty="0"/>
            </a:br>
            <a:r>
              <a:rPr lang="fr-FR" sz="1200" dirty="0"/>
              <a:t>          &lt;string&gt;</a:t>
            </a:r>
            <a:r>
              <a:rPr lang="fr-FR" sz="1200" dirty="0" err="1"/>
              <a:t>hierachy</a:t>
            </a:r>
            <a:r>
              <a:rPr lang="fr-FR" sz="1200" dirty="0"/>
              <a:t>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="description"&gt;</a:t>
            </a:r>
            <a:br>
              <a:rPr lang="fr-FR" sz="1200" dirty="0"/>
            </a:br>
            <a:r>
              <a:rPr lang="fr-FR" sz="1200" dirty="0"/>
              <a:t>          &lt;string&gt;the /portal group&lt;/string&gt;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&lt;/</a:t>
            </a:r>
            <a:r>
              <a:rPr lang="fr-FR" sz="1200" dirty="0" err="1"/>
              <a:t>object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&lt;/value&gt;</a:t>
            </a:r>
            <a:br>
              <a:rPr lang="fr-FR" sz="1200" dirty="0"/>
            </a:br>
            <a:r>
              <a:rPr lang="fr-FR" sz="1200" dirty="0"/>
              <a:t>        ...</a:t>
            </a:r>
            <a:br>
              <a:rPr lang="fr-FR" sz="1200" dirty="0"/>
            </a:br>
            <a:r>
              <a:rPr lang="fr-FR" sz="1200" dirty="0"/>
              <a:t>  &lt;/collection&gt;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85397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13498</TotalTime>
  <Words>1753</Words>
  <Application>Microsoft Macintosh PowerPoint</Application>
  <PresentationFormat>Personnalisé</PresentationFormat>
  <Paragraphs>248</Paragraphs>
  <Slides>31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31</vt:i4>
      </vt:variant>
    </vt:vector>
  </HeadingPairs>
  <TitlesOfParts>
    <vt:vector size="34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Overview of the Organizational Model</vt:lpstr>
      <vt:lpstr>Overview of the Organizational Model</vt:lpstr>
      <vt:lpstr>Présentation PowerPoint</vt:lpstr>
      <vt:lpstr>Predefined User Configuration</vt:lpstr>
      <vt:lpstr>Predefined User Configuration (OrganizationDatabaseInitializer)</vt:lpstr>
      <vt:lpstr>Predefined User Configuration (OrganizationDatabaseInitializer)</vt:lpstr>
      <vt:lpstr>Predefined User Configuration (OrganizationDatabaseInitializer)</vt:lpstr>
      <vt:lpstr>Predefined User Configuration (NewUserEventListener)</vt:lpstr>
      <vt:lpstr>Présentation PowerPoint</vt:lpstr>
      <vt:lpstr>Ldap connection settings</vt:lpstr>
      <vt:lpstr>Ldap connection settings</vt:lpstr>
      <vt:lpstr>Ldap connection settings</vt:lpstr>
      <vt:lpstr>Présentation PowerPoint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Présentation PowerPoint</vt:lpstr>
      <vt:lpstr>Active Directory configuration</vt:lpstr>
      <vt:lpstr>Présentation PowerPoint</vt:lpstr>
      <vt:lpstr>PicketLink Intégration configuration</vt:lpstr>
      <vt:lpstr>PicketLink Intégration configuration</vt:lpstr>
      <vt:lpstr>Présentation PowerPoint</vt:lpstr>
      <vt:lpstr>SSO - Single Sign 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Gregory Sebert</cp:lastModifiedBy>
  <cp:revision>420</cp:revision>
  <dcterms:created xsi:type="dcterms:W3CDTF">2010-06-15T15:11:14Z</dcterms:created>
  <dcterms:modified xsi:type="dcterms:W3CDTF">2011-09-29T16:42:56Z</dcterms:modified>
</cp:coreProperties>
</file>