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50"/>
  </p:notesMasterIdLst>
  <p:sldIdLst>
    <p:sldId id="256" r:id="rId4"/>
    <p:sldId id="287" r:id="rId5"/>
    <p:sldId id="268" r:id="rId6"/>
    <p:sldId id="379" r:id="rId7"/>
    <p:sldId id="380" r:id="rId8"/>
    <p:sldId id="381" r:id="rId9"/>
    <p:sldId id="383" r:id="rId10"/>
    <p:sldId id="270" r:id="rId11"/>
    <p:sldId id="387" r:id="rId12"/>
    <p:sldId id="386" r:id="rId13"/>
    <p:sldId id="388" r:id="rId14"/>
    <p:sldId id="389" r:id="rId15"/>
    <p:sldId id="390" r:id="rId16"/>
    <p:sldId id="391" r:id="rId17"/>
    <p:sldId id="272" r:id="rId18"/>
    <p:sldId id="276" r:id="rId19"/>
    <p:sldId id="297" r:id="rId20"/>
    <p:sldId id="278" r:id="rId21"/>
    <p:sldId id="298" r:id="rId22"/>
    <p:sldId id="299" r:id="rId23"/>
    <p:sldId id="281" r:id="rId24"/>
    <p:sldId id="302" r:id="rId25"/>
    <p:sldId id="300" r:id="rId26"/>
    <p:sldId id="301" r:id="rId27"/>
    <p:sldId id="288" r:id="rId28"/>
    <p:sldId id="274" r:id="rId29"/>
    <p:sldId id="279" r:id="rId30"/>
    <p:sldId id="289" r:id="rId31"/>
    <p:sldId id="304" r:id="rId32"/>
    <p:sldId id="280" r:id="rId33"/>
    <p:sldId id="295" r:id="rId34"/>
    <p:sldId id="296" r:id="rId35"/>
    <p:sldId id="294" r:id="rId36"/>
    <p:sldId id="305" r:id="rId37"/>
    <p:sldId id="308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82" r:id="rId48"/>
    <p:sldId id="307" r:id="rId49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89" autoAdjust="0"/>
  </p:normalViewPr>
  <p:slideViewPr>
    <p:cSldViewPr>
      <p:cViewPr varScale="1">
        <p:scale>
          <a:sx n="66" d="100"/>
          <a:sy n="66" d="100"/>
        </p:scale>
        <p:origin x="-904" y="-11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13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14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15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16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17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18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19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20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21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22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2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23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24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25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26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27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28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29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30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31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32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33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34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35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36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37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38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39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40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41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42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43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44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45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46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9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10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11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12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Fundamentals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7054" y="1065193"/>
            <a:ext cx="6215106" cy="3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eaLnBrk="1" hangingPunct="1">
              <a:buFontTx/>
              <a:buNone/>
            </a:pPr>
            <a:r>
              <a:rPr lang="en-US" dirty="0" smtClean="0"/>
              <a:t>Portal Elements and Organization Model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Social Intranet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18" y="1103931"/>
            <a:ext cx="9917807" cy="555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91511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Sample Users:</a:t>
            </a:r>
            <a:endParaRPr lang="en-US" sz="2000" b="1" i="1" dirty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dirty="0">
                <a:solidFill>
                  <a:srgbClr val="4C4C4C"/>
                </a:solidFill>
              </a:rPr>
              <a:t>Jack </a:t>
            </a:r>
            <a:r>
              <a:rPr lang="en-US" sz="2000" b="1" dirty="0" smtClean="0">
                <a:solidFill>
                  <a:srgbClr val="4C4C4C"/>
                </a:solidFill>
              </a:rPr>
              <a:t>Miller: </a:t>
            </a:r>
            <a:r>
              <a:rPr lang="en-US" sz="2000" b="1" i="1" dirty="0" smtClean="0">
                <a:solidFill>
                  <a:srgbClr val="4C4C4C"/>
                </a:solidFill>
              </a:rPr>
              <a:t>A </a:t>
            </a:r>
            <a:r>
              <a:rPr lang="en-US" sz="2000" b="1" i="1" dirty="0">
                <a:solidFill>
                  <a:srgbClr val="4C4C4C"/>
                </a:solidFill>
              </a:rPr>
              <a:t>developer who will see the admin bar with a personal preferences menu and has access to the web-based </a:t>
            </a:r>
            <a:r>
              <a:rPr lang="en-US" sz="2000" b="1" i="1" dirty="0" smtClean="0">
                <a:solidFill>
                  <a:srgbClr val="4C4C4C"/>
                </a:solidFill>
              </a:rPr>
              <a:t>IDE.</a:t>
            </a:r>
            <a:endParaRPr lang="en-US" sz="2000" b="1" i="1" dirty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dirty="0">
                <a:solidFill>
                  <a:srgbClr val="4C4C4C"/>
                </a:solidFill>
              </a:rPr>
              <a:t>James </a:t>
            </a:r>
            <a:r>
              <a:rPr lang="en-US" sz="2000" b="1" dirty="0" smtClean="0">
                <a:solidFill>
                  <a:srgbClr val="4C4C4C"/>
                </a:solidFill>
              </a:rPr>
              <a:t>Davis: </a:t>
            </a:r>
            <a:r>
              <a:rPr lang="en-US" sz="2000" b="1" i="1" dirty="0" smtClean="0">
                <a:solidFill>
                  <a:srgbClr val="4C4C4C"/>
                </a:solidFill>
              </a:rPr>
              <a:t>An </a:t>
            </a:r>
            <a:r>
              <a:rPr lang="en-US" sz="2000" b="1" i="1" dirty="0">
                <a:solidFill>
                  <a:srgbClr val="4C4C4C"/>
                </a:solidFill>
              </a:rPr>
              <a:t>author with authoring rights on the website contents and a </a:t>
            </a:r>
            <a:r>
              <a:rPr lang="en-US" sz="2000" b="1" i="1" dirty="0" err="1">
                <a:solidFill>
                  <a:srgbClr val="4C4C4C"/>
                </a:solidFill>
              </a:rPr>
              <a:t>backoffice</a:t>
            </a:r>
            <a:r>
              <a:rPr lang="en-US" sz="2000" b="1" i="1" dirty="0">
                <a:solidFill>
                  <a:srgbClr val="4C4C4C"/>
                </a:solidFill>
              </a:rPr>
              <a:t> </a:t>
            </a:r>
            <a:r>
              <a:rPr lang="en-US" sz="2000" b="1" i="1" dirty="0" smtClean="0">
                <a:solidFill>
                  <a:srgbClr val="4C4C4C"/>
                </a:solidFill>
              </a:rPr>
              <a:t>access.</a:t>
            </a:r>
            <a:endParaRPr lang="en-US" sz="2000" b="1" i="1" dirty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dirty="0">
                <a:solidFill>
                  <a:srgbClr val="4C4C4C"/>
                </a:solidFill>
              </a:rPr>
              <a:t>Mary </a:t>
            </a:r>
            <a:r>
              <a:rPr lang="en-US" sz="2000" b="1" dirty="0" smtClean="0">
                <a:solidFill>
                  <a:srgbClr val="4C4C4C"/>
                </a:solidFill>
              </a:rPr>
              <a:t>Williams: </a:t>
            </a:r>
            <a:r>
              <a:rPr lang="en-US" sz="2000" b="1" i="1" dirty="0" smtClean="0">
                <a:solidFill>
                  <a:srgbClr val="4C4C4C"/>
                </a:solidFill>
              </a:rPr>
              <a:t>A </a:t>
            </a:r>
            <a:r>
              <a:rPr lang="en-US" sz="2000" b="1" i="1" dirty="0">
                <a:solidFill>
                  <a:srgbClr val="4C4C4C"/>
                </a:solidFill>
              </a:rPr>
              <a:t>publisher who can write contents but also can create new pages or edit them in the current </a:t>
            </a:r>
            <a:r>
              <a:rPr lang="en-US" sz="2000" b="1" i="1" dirty="0" smtClean="0">
                <a:solidFill>
                  <a:srgbClr val="4C4C4C"/>
                </a:solidFill>
              </a:rPr>
              <a:t>site.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dirty="0" smtClean="0">
                <a:solidFill>
                  <a:srgbClr val="4C4C4C"/>
                </a:solidFill>
              </a:rPr>
              <a:t>John Smith: </a:t>
            </a:r>
            <a:r>
              <a:rPr lang="en-US" sz="2000" b="1" i="1" dirty="0" smtClean="0">
                <a:solidFill>
                  <a:srgbClr val="4C4C4C"/>
                </a:solidFill>
              </a:rPr>
              <a:t>An </a:t>
            </a:r>
            <a:r>
              <a:rPr lang="en-US" sz="2000" b="1" i="1" dirty="0">
                <a:solidFill>
                  <a:srgbClr val="4C4C4C"/>
                </a:solidFill>
              </a:rPr>
              <a:t>administrator with administrator rights on the platform. he can manage security access and application </a:t>
            </a:r>
            <a:r>
              <a:rPr lang="en-US" sz="2000" b="1" i="1" dirty="0" smtClean="0">
                <a:solidFill>
                  <a:srgbClr val="4C4C4C"/>
                </a:solidFill>
              </a:rPr>
              <a:t>organization.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All passwords are “</a:t>
            </a:r>
            <a:r>
              <a:rPr lang="en-US" sz="2000" b="1" i="1" dirty="0" err="1" smtClean="0">
                <a:solidFill>
                  <a:srgbClr val="4C4C4C"/>
                </a:solidFill>
              </a:rPr>
              <a:t>gtn</a:t>
            </a:r>
            <a:r>
              <a:rPr lang="en-US" sz="2000" b="1" i="1" dirty="0" smtClean="0">
                <a:solidFill>
                  <a:srgbClr val="4C4C4C"/>
                </a:solidFill>
              </a:rPr>
              <a:t>”.</a:t>
            </a: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Intranet Sample Users</a:t>
            </a:r>
            <a:endParaRPr lang="en-GB" sz="3600" dirty="0">
              <a:solidFill>
                <a:srgbClr val="FFA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6617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Web Site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105" y="1267052"/>
            <a:ext cx="6329680" cy="535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279806"/>
            <a:ext cx="34861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4886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Address: http</a:t>
            </a:r>
            <a:r>
              <a:rPr lang="en-GB" sz="2000" b="1" i="1" dirty="0">
                <a:solidFill>
                  <a:srgbClr val="4C4C4C"/>
                </a:solidFill>
              </a:rPr>
              <a:t>://localhost:8080/portal/public/acme</a:t>
            </a: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Web Site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7" y="2195661"/>
            <a:ext cx="9879696" cy="268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92941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Address: http</a:t>
            </a:r>
            <a:r>
              <a:rPr lang="en-GB" sz="2000" b="1" i="1" dirty="0">
                <a:solidFill>
                  <a:srgbClr val="4C4C4C"/>
                </a:solidFill>
              </a:rPr>
              <a:t>://localhost:8080/portal/public/acme</a:t>
            </a: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Web Site – Sample Users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94" y="1655904"/>
            <a:ext cx="9886636" cy="486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51040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2212" y="1136630"/>
            <a:ext cx="7014034" cy="5258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eXo Platform is available in 16 languages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Anonymous / public site: 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>the language </a:t>
            </a:r>
            <a:r>
              <a:rPr lang="en-GB" sz="2000" b="1" i="1" dirty="0">
                <a:solidFill>
                  <a:srgbClr val="4C4C4C"/>
                </a:solidFill>
              </a:rPr>
              <a:t>choice is </a:t>
            </a:r>
            <a:br>
              <a:rPr lang="en-GB" sz="2000" b="1" i="1" dirty="0">
                <a:solidFill>
                  <a:srgbClr val="4C4C4C"/>
                </a:solidFill>
              </a:rPr>
            </a:br>
            <a:r>
              <a:rPr lang="en-GB" sz="2000" b="1" i="1" dirty="0">
                <a:solidFill>
                  <a:srgbClr val="4C4C4C"/>
                </a:solidFill>
              </a:rPr>
              <a:t>stored in the </a:t>
            </a:r>
            <a:r>
              <a:rPr lang="en-GB" sz="2000" b="1" i="1" dirty="0" smtClean="0">
                <a:solidFill>
                  <a:srgbClr val="4C4C4C"/>
                </a:solidFill>
              </a:rPr>
              <a:t>temporary session</a:t>
            </a:r>
            <a:r>
              <a:rPr lang="en-GB" sz="2000" b="1" i="1" dirty="0">
                <a:solidFill>
                  <a:srgbClr val="4C4C4C"/>
                </a:solidFill>
              </a:rPr>
              <a:t>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After login: The choice is stored in 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>the user preferences.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Language Setting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699717"/>
            <a:ext cx="4170380" cy="1229727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5436021"/>
            <a:ext cx="28670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035" y="1691605"/>
            <a:ext cx="5995191" cy="275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User Account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26" y="3469797"/>
            <a:ext cx="58483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13" y="1259557"/>
            <a:ext cx="93059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Admin Tool Bar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212" y="971525"/>
            <a:ext cx="10044112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The Admin Tool Bar contains menu entries for:</a:t>
            </a: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Sites</a:t>
            </a: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Spaces (Groups) of the current user</a:t>
            </a: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Current User (Dashboard)</a:t>
            </a: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Site/Group/Dashboard Editor, depending on the current page.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8" y="3491805"/>
            <a:ext cx="10353000" cy="67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8" y="1187549"/>
            <a:ext cx="10513168" cy="182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- Sites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964" y="1208069"/>
            <a:ext cx="3813559" cy="40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Select your site</a:t>
            </a:r>
            <a:endParaRPr lang="fr-FR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33" y="1907629"/>
            <a:ext cx="8866533" cy="287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Discovery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- Sites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212" y="1208069"/>
            <a:ext cx="10044112" cy="2390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Open a page of a site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The Site Editor menu appears at the right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34" y="2654090"/>
            <a:ext cx="8077268" cy="263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Each user sees only the navigations of her or his spaces/groups</a:t>
            </a: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– Space Navigations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32035" y="2136763"/>
            <a:ext cx="285752" cy="5377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15" y="1976368"/>
            <a:ext cx="10336010" cy="407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– Group Editor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5172" y="1389081"/>
            <a:ext cx="10044112" cy="2390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Group Editor for the groups of the current user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195958"/>
            <a:ext cx="10152413" cy="357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- Dashboard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212" y="1208069"/>
            <a:ext cx="10044112" cy="2390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Current User (Dashboard)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42" y="2056743"/>
            <a:ext cx="9289032" cy="341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442" y="2919602"/>
            <a:ext cx="5921652" cy="208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520" y="1043533"/>
            <a:ext cx="5056638" cy="164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– Three Editors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212" y="1115541"/>
            <a:ext cx="10044112" cy="2390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Sites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endParaRPr lang="en-GB" sz="2000" b="1" i="1" dirty="0" smtClean="0">
              <a:solidFill>
                <a:srgbClr val="4C4C4C"/>
              </a:solidFill>
            </a:endParaRP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Groups of the current user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endParaRPr lang="en-GB" sz="2000" b="1" i="1" dirty="0" smtClean="0">
              <a:solidFill>
                <a:srgbClr val="4C4C4C"/>
              </a:solidFill>
            </a:endParaRP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Current User (Dashboard)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26" y="5364013"/>
            <a:ext cx="3853996" cy="141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Personal Dashboard and Gadgets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3914" y="3328047"/>
            <a:ext cx="7700952" cy="3523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Gadgets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Embeddable chunk of 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Javascript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Live user interface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Accessible from the Dashboard,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WebOS</a:t>
            </a:r>
            <a:r>
              <a:rPr lang="en-US" sz="2000" b="1" i="1" dirty="0" smtClean="0">
                <a:solidFill>
                  <a:srgbClr val="4C4C4C"/>
                </a:solidFill>
              </a:rPr>
              <a:t> or using a Gadget Wrapper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Many implementations : Google Gadget standard in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GateIn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Personal Dashboard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526" y="1065193"/>
            <a:ext cx="101250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Internal Gadget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5220" y="2994019"/>
            <a:ext cx="854460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09613" y="15700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Internal gadgets are stored on the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eXo</a:t>
            </a:r>
            <a:r>
              <a:rPr lang="en-US" sz="2000" b="1" i="1" dirty="0" smtClean="0">
                <a:solidFill>
                  <a:srgbClr val="4C4C4C"/>
                </a:solidFill>
              </a:rPr>
              <a:t> server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You can drag it directly to the dashboard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External Gadget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3782" y="2670175"/>
            <a:ext cx="8124369" cy="29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09613" y="15700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External gadgets are stored on other servers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You need to enter or copy a complete URL 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Image Discovery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50" y="2359010"/>
            <a:ext cx="40782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4600" y="2360598"/>
            <a:ext cx="41798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51038" y="1708135"/>
            <a:ext cx="6565900" cy="415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Drag your Gadget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3782" y="985753"/>
            <a:ext cx="9005918" cy="587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800" b="1" i="1" dirty="0" smtClean="0">
                <a:solidFill>
                  <a:srgbClr val="333333"/>
                </a:solidFill>
              </a:rPr>
              <a:t>Requirement: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Java  SDK 6 (For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eXo</a:t>
            </a:r>
            <a:r>
              <a:rPr lang="en-US" sz="2000" b="1" i="1" dirty="0" smtClean="0">
                <a:solidFill>
                  <a:srgbClr val="4C4C4C"/>
                </a:solidFill>
              </a:rPr>
              <a:t> Portal it was Java 5) 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07964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Start the portal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Create a directory $TRAINING_HOME and unzip eXoPlatform-3.0.5.zip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Search for the binary subfolder: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...\eXoPlatform-3.0.5\bin\tomcat6-bundle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In command line, launch: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Linux / Mac OS : ./</a:t>
            </a:r>
            <a:r>
              <a:rPr lang="en-GB" sz="2000" b="1" i="1" dirty="0" err="1" smtClean="0">
                <a:solidFill>
                  <a:srgbClr val="4C4C4C"/>
                </a:solidFill>
              </a:rPr>
              <a:t>start_eXo.sh</a:t>
            </a:r>
            <a:r>
              <a:rPr lang="en-GB" sz="2000" b="1" i="1" dirty="0" smtClean="0">
                <a:solidFill>
                  <a:srgbClr val="4C4C4C"/>
                </a:solidFill>
              </a:rPr>
              <a:t> run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Windows : </a:t>
            </a:r>
            <a:r>
              <a:rPr lang="en-GB" sz="2000" b="1" i="1" dirty="0" err="1" smtClean="0">
                <a:solidFill>
                  <a:srgbClr val="4C4C4C"/>
                </a:solidFill>
              </a:rPr>
              <a:t>start_eXo</a:t>
            </a:r>
            <a:r>
              <a:rPr lang="en-GB" sz="2000" b="1" i="1" dirty="0" smtClean="0">
                <a:solidFill>
                  <a:srgbClr val="4C4C4C"/>
                </a:solidFill>
              </a:rPr>
              <a:t> run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Wait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 dirty="0" smtClean="0">
                <a:solidFill>
                  <a:srgbClr val="4C4C4C"/>
                </a:solidFill>
              </a:rPr>
              <a:t>Watch the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startup</a:t>
            </a:r>
            <a:r>
              <a:rPr lang="en-GB" sz="1800" b="1" i="1" dirty="0" smtClean="0">
                <a:solidFill>
                  <a:srgbClr val="4C4C4C"/>
                </a:solidFill>
              </a:rPr>
              <a:t> messages.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 dirty="0" smtClean="0">
                <a:solidFill>
                  <a:srgbClr val="4C4C4C"/>
                </a:solidFill>
              </a:rPr>
              <a:t>The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startup</a:t>
            </a:r>
            <a:r>
              <a:rPr lang="en-GB" sz="1800" b="1" i="1" dirty="0" smtClean="0">
                <a:solidFill>
                  <a:srgbClr val="4C4C4C"/>
                </a:solidFill>
              </a:rPr>
              <a:t> is finished when you see “INFO: Server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startup</a:t>
            </a:r>
            <a:r>
              <a:rPr lang="en-GB" sz="1800" b="1" i="1" dirty="0" smtClean="0">
                <a:solidFill>
                  <a:srgbClr val="4C4C4C"/>
                </a:solidFill>
              </a:rPr>
              <a:t> in 71219 ms”.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Start a browser at: http://localhost:8080/portal/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Stop the portal</a:t>
            </a:r>
            <a:endParaRPr lang="en-GB" sz="2800" b="1" i="1" dirty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To stop the server , simply type </a:t>
            </a:r>
            <a:r>
              <a:rPr lang="en-US" sz="2000" b="1" i="1" dirty="0" err="1" smtClean="0">
                <a:solidFill>
                  <a:schemeClr val="tx1"/>
                </a:solidFill>
              </a:rPr>
              <a:t>Ctrl+C</a:t>
            </a:r>
            <a:r>
              <a:rPr lang="en-US" sz="2000" b="1" i="1" dirty="0" smtClean="0">
                <a:solidFill>
                  <a:schemeClr val="tx1"/>
                </a:solidFill>
              </a:rPr>
              <a:t> from the console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You can also use : ./</a:t>
            </a:r>
            <a:r>
              <a:rPr lang="en-US" sz="2000" b="1" i="1" dirty="0" err="1" smtClean="0">
                <a:solidFill>
                  <a:schemeClr val="tx1"/>
                </a:solidFill>
              </a:rPr>
              <a:t>stop_eXo.sh</a:t>
            </a:r>
            <a:r>
              <a:rPr lang="en-US" sz="2000" b="1" i="1" dirty="0" smtClean="0">
                <a:solidFill>
                  <a:schemeClr val="tx1"/>
                </a:solidFill>
              </a:rPr>
              <a:t> stop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To re-init and get the default configuration (starting from scratch), delete :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>
                <a:solidFill>
                  <a:schemeClr val="tx1"/>
                </a:solidFill>
              </a:rPr>
              <a:t>../</a:t>
            </a:r>
            <a:r>
              <a:rPr lang="en-US" sz="2000" b="1" i="1" dirty="0" smtClean="0">
                <a:solidFill>
                  <a:schemeClr val="tx1"/>
                </a:solidFill>
              </a:rPr>
              <a:t>eXoPlatform-3.0.5\bin\tomcat6-bundle\</a:t>
            </a:r>
            <a:r>
              <a:rPr lang="en-US" sz="2000" b="1" i="1" dirty="0" err="1" smtClean="0">
                <a:solidFill>
                  <a:schemeClr val="tx1"/>
                </a:solidFill>
              </a:rPr>
              <a:t>gatein</a:t>
            </a:r>
            <a:r>
              <a:rPr lang="en-US" sz="2000" b="1" i="1" dirty="0" smtClean="0">
                <a:solidFill>
                  <a:schemeClr val="tx1"/>
                </a:solidFill>
              </a:rPr>
              <a:t>\data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../eXoPlatform-3.0.5\bin\tomcat6-bundle\work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../eXoPlatform-3.0.5\bin\tomcat6-bundle\temp</a:t>
            </a: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07964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Settings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Switch to Acme Website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Before logging in, change the language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Log in as </a:t>
            </a:r>
            <a:r>
              <a:rPr lang="en-GB" sz="2000" b="1" i="1" dirty="0">
                <a:solidFill>
                  <a:schemeClr val="tx1"/>
                </a:solidFill>
              </a:rPr>
              <a:t>M</a:t>
            </a:r>
            <a:r>
              <a:rPr lang="en-GB" sz="2000" b="1" i="1" dirty="0" smtClean="0">
                <a:solidFill>
                  <a:schemeClr val="tx1"/>
                </a:solidFill>
              </a:rPr>
              <a:t>ary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Change the language for Mary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Change her email address</a:t>
            </a: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Admin Tool Bar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Click on the different menu points and observe how the Admin Tool Bar changes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07964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Dashboard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Log in as Mary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Create two dashboards with different names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Log in as John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Verify that his dashboard is empty (remember that the dashboard is personal)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Create a dashboard for John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Add an external gadget to the dashboard: </a:t>
            </a:r>
            <a:br>
              <a:rPr lang="en-GB" sz="2000" b="1" i="1" dirty="0" smtClean="0">
                <a:solidFill>
                  <a:schemeClr val="tx1"/>
                </a:solidFill>
              </a:rPr>
            </a:br>
            <a:r>
              <a:rPr lang="en-GB" sz="2000" b="1" i="1" dirty="0" smtClean="0">
                <a:solidFill>
                  <a:schemeClr val="tx1"/>
                </a:solidFill>
              </a:rPr>
              <a:t>http://shazingo.com/lig/lg/142002.xml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Organisation Model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Components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Users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Groups 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Memberships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Authentication and Authorization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Generalized model for the platform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Database storage (Hibernate) or Directory storage (LDAP)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70" y="505052"/>
            <a:ext cx="4968552" cy="383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Memberships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65088" y="1279507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Membership types are similar to roles: manager,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validator</a:t>
            </a:r>
            <a:r>
              <a:rPr lang="en-US" sz="2000" b="1" i="1" dirty="0" smtClean="0">
                <a:solidFill>
                  <a:srgbClr val="4C4C4C"/>
                </a:solidFill>
              </a:rPr>
              <a:t>, editor.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Membership types are shared among all groups.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When a user is added to a group she or he must be assigned with membership type to that group.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asterisk “*” stands for “all membership types”.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Membership versus “membership type: When a user is assigned to a group with a membership type you say that the user has a “membership”.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2938" y="4208465"/>
            <a:ext cx="5010154" cy="254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Memberships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65088" y="1279507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650" y="1208069"/>
            <a:ext cx="10637069" cy="53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smtClean="0"/>
              <a:t>Why a portal ?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Improvement of productivity</a:t>
            </a:r>
          </a:p>
          <a:p>
            <a:pPr marL="584962" lvl="1" indent="-219361"/>
            <a:r>
              <a:rPr lang="en-US" dirty="0" smtClean="0"/>
              <a:t>Single Entry Point</a:t>
            </a:r>
          </a:p>
          <a:p>
            <a:pPr marL="584962" lvl="1" indent="-219361"/>
            <a:r>
              <a:rPr lang="en-US" dirty="0" smtClean="0"/>
              <a:t>Single Sign-On</a:t>
            </a:r>
          </a:p>
          <a:p>
            <a:pPr marL="584962" lvl="1" indent="-219361"/>
            <a:r>
              <a:rPr lang="en-US" dirty="0" smtClean="0"/>
              <a:t>Application Integration</a:t>
            </a:r>
          </a:p>
          <a:p>
            <a:pPr marL="219361" indent="-216749">
              <a:buNone/>
            </a:pPr>
            <a:r>
              <a:rPr lang="en-US" dirty="0" smtClean="0"/>
              <a:t>Resources leverage</a:t>
            </a:r>
          </a:p>
          <a:p>
            <a:pPr marL="584962" lvl="1" indent="-219361"/>
            <a:r>
              <a:rPr lang="en-US" dirty="0" smtClean="0"/>
              <a:t>Centralized User Management</a:t>
            </a:r>
          </a:p>
          <a:p>
            <a:pPr marL="584962" lvl="1" indent="-219361"/>
            <a:r>
              <a:rPr lang="en-US" dirty="0" smtClean="0"/>
              <a:t>Simplified Administration and Deployment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Groups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2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Groups are organized in an hierarchy, but there is no inheritance.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 user can be several times in the same group having different memberships.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 user can be in one or several groups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34977" y="2422516"/>
            <a:ext cx="1132065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Groups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2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Groups have a name. The name is used internally and cannot be modified.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group label is used for the interfaces and can be modified at will.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3782" y="2636829"/>
            <a:ext cx="8626508" cy="298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User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2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User Management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215" y="1898645"/>
            <a:ext cx="10979910" cy="330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User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2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Modify user information, delete memberships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904" y="1708135"/>
            <a:ext cx="11002221" cy="478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General </a:t>
            </a:r>
            <a:r>
              <a:rPr lang="en-GB" sz="3600" dirty="0" smtClean="0">
                <a:solidFill>
                  <a:srgbClr val="FFA300"/>
                </a:solidFill>
              </a:rPr>
              <a:t>Remarks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79402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Case Sensitivity</a:t>
            </a:r>
            <a:endParaRPr lang="en-GB" sz="2800" b="1" i="1" dirty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chemeClr val="tx1"/>
                </a:solidFill>
              </a:rPr>
              <a:t>Everything is case sensitive: user, group and membership name.</a:t>
            </a:r>
          </a:p>
          <a:p>
            <a:pPr marL="258763" lvl="0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000000"/>
                </a:solidFill>
              </a:rPr>
              <a:t>Membership Type manager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This is the role of the manager of each group. Each group has to have one member with role. The administrator who creates a group is automatically added to that group with the membership type “manager”.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1: Memberships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79402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Create a new member</a:t>
            </a:r>
            <a:endParaRPr lang="en-GB" sz="2800" b="1" i="1" dirty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Login as John.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Open the application “’New Staff” (Menu: Group/Organization/New Staff)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Create a user “Elena”.</a:t>
            </a: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Manage users and groups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Open “Users and group management” (Menu: Group/Organization)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Search for the user “Elena”. Is she already member of a group?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Create a new membership type “translator”.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Create  a new subgroup in platform called “bike”.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Add Elena to the new group with the new membership type.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Add Elena a second time to that group user the “manager” membership type.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Fundamentals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7054" y="1065193"/>
            <a:ext cx="6215106" cy="3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eaLnBrk="1" hangingPunct="1">
              <a:buFontTx/>
              <a:buNone/>
            </a:pPr>
            <a:r>
              <a:rPr lang="en-US" dirty="0" smtClean="0"/>
              <a:t>Portal Elements and Organization Model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116013" y="5422911"/>
            <a:ext cx="5035553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smtClean="0"/>
              <a:t>Q &amp; A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Why </a:t>
            </a:r>
            <a:r>
              <a:rPr lang="en-US" dirty="0" err="1" smtClean="0"/>
              <a:t>eXo</a:t>
            </a:r>
            <a:r>
              <a:rPr lang="en-US" dirty="0" smtClean="0"/>
              <a:t> Platform ?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584962" lvl="1" indent="-219361"/>
            <a:endParaRPr lang="en-US" dirty="0"/>
          </a:p>
          <a:p>
            <a:pPr marL="584962" lvl="1" indent="-219361"/>
            <a:r>
              <a:rPr lang="en-US" dirty="0" smtClean="0"/>
              <a:t>Respect for Standards</a:t>
            </a:r>
          </a:p>
          <a:p>
            <a:pPr marL="584962" lvl="1" indent="-219361"/>
            <a:r>
              <a:rPr lang="en-US" dirty="0" smtClean="0"/>
              <a:t>Professional Open Source</a:t>
            </a:r>
          </a:p>
          <a:p>
            <a:pPr marL="584962" lvl="1" indent="-219361"/>
            <a:r>
              <a:rPr lang="en-US" dirty="0" smtClean="0"/>
              <a:t>Integrated and Extensible</a:t>
            </a:r>
          </a:p>
          <a:p>
            <a:pPr marL="584962" lvl="1" indent="-219361"/>
            <a:r>
              <a:rPr lang="en-US" dirty="0"/>
              <a:t>C</a:t>
            </a:r>
            <a:r>
              <a:rPr lang="en-US" dirty="0" smtClean="0"/>
              <a:t>ustomer-driven innovation (ex: cloud IDE, web OS)</a:t>
            </a:r>
          </a:p>
          <a:p>
            <a:pPr marL="584962" lvl="1" indent="-219361"/>
            <a:r>
              <a:rPr lang="en-US" dirty="0" smtClean="0"/>
              <a:t>Flexible Roadmap</a:t>
            </a:r>
          </a:p>
          <a:p>
            <a:pPr marL="219361" indent="-216749">
              <a:buNone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13595" y="877287"/>
            <a:ext cx="10037573" cy="5925683"/>
            <a:chOff x="0" y="0"/>
            <a:chExt cx="7368" cy="4816"/>
          </a:xfrm>
        </p:grpSpPr>
        <p:sp>
          <p:nvSpPr>
            <p:cNvPr id="14346" name="Rectangle 2"/>
            <p:cNvSpPr>
              <a:spLocks/>
            </p:cNvSpPr>
            <p:nvPr/>
          </p:nvSpPr>
          <p:spPr bwMode="auto">
            <a:xfrm>
              <a:off x="128" y="96"/>
              <a:ext cx="7112" cy="446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pic>
          <p:nvPicPr>
            <p:cNvPr id="14347" name="Picture 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7368" cy="4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smtClean="0"/>
              <a:t>Enterprise Portal</a:t>
            </a:r>
          </a:p>
        </p:txBody>
      </p:sp>
      <p:pic>
        <p:nvPicPr>
          <p:cNvPr id="14340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5395" y="933886"/>
            <a:ext cx="4893453" cy="51185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4341" name="Rectangle 6"/>
          <p:cNvSpPr>
            <a:spLocks/>
          </p:cNvSpPr>
          <p:nvPr/>
        </p:nvSpPr>
        <p:spPr bwMode="auto">
          <a:xfrm>
            <a:off x="940001" y="3312279"/>
            <a:ext cx="2506669" cy="3543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2000" dirty="0">
                <a:solidFill>
                  <a:schemeClr val="tx1"/>
                </a:solidFill>
              </a:rPr>
              <a:t>Collaborative</a:t>
            </a:r>
          </a:p>
        </p:txBody>
      </p:sp>
      <p:sp>
        <p:nvSpPr>
          <p:cNvPr id="14342" name="Rectangle 7"/>
          <p:cNvSpPr>
            <a:spLocks/>
          </p:cNvSpPr>
          <p:nvPr/>
        </p:nvSpPr>
        <p:spPr bwMode="auto">
          <a:xfrm>
            <a:off x="2080263" y="6061029"/>
            <a:ext cx="867225" cy="219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Intranet</a:t>
            </a:r>
          </a:p>
        </p:txBody>
      </p:sp>
      <p:sp>
        <p:nvSpPr>
          <p:cNvPr id="14343" name="Rectangle 8"/>
          <p:cNvSpPr>
            <a:spLocks/>
          </p:cNvSpPr>
          <p:nvPr/>
        </p:nvSpPr>
        <p:spPr bwMode="auto">
          <a:xfrm>
            <a:off x="8131689" y="3667870"/>
            <a:ext cx="1384995" cy="219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14344" name="Rectangle 9"/>
          <p:cNvSpPr>
            <a:spLocks/>
          </p:cNvSpPr>
          <p:nvPr/>
        </p:nvSpPr>
        <p:spPr bwMode="auto">
          <a:xfrm>
            <a:off x="8727022" y="5405217"/>
            <a:ext cx="1178400" cy="219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Workflows</a:t>
            </a:r>
          </a:p>
        </p:txBody>
      </p:sp>
      <p:sp>
        <p:nvSpPr>
          <p:cNvPr id="14345" name="Rectangle 10"/>
          <p:cNvSpPr>
            <a:spLocks/>
          </p:cNvSpPr>
          <p:nvPr/>
        </p:nvSpPr>
        <p:spPr bwMode="auto">
          <a:xfrm>
            <a:off x="5623657" y="6298499"/>
            <a:ext cx="1296830" cy="219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Homepage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dirty="0" smtClean="0">
                <a:solidFill>
                  <a:srgbClr val="4C4C4C"/>
                </a:solidFill>
              </a:rPr>
              <a:t>Open the this address:</a:t>
            </a:r>
            <a:br>
              <a:rPr lang="en-GB" sz="1800" b="1" dirty="0" smtClean="0">
                <a:solidFill>
                  <a:srgbClr val="4C4C4C"/>
                </a:solidFill>
              </a:rPr>
            </a:br>
            <a:r>
              <a:rPr lang="en-GB" sz="1800" b="1" dirty="0" smtClean="0">
                <a:solidFill>
                  <a:srgbClr val="4C4C4C"/>
                </a:solidFill>
              </a:rPr>
              <a:t>http</a:t>
            </a:r>
            <a:r>
              <a:rPr lang="en-GB" sz="1800" b="1" dirty="0">
                <a:solidFill>
                  <a:srgbClr val="4C4C4C"/>
                </a:solidFill>
              </a:rPr>
              <a:t>://</a:t>
            </a:r>
            <a:r>
              <a:rPr lang="en-GB" sz="1800" b="1" dirty="0" smtClean="0">
                <a:solidFill>
                  <a:srgbClr val="4C4C4C"/>
                </a:solidFill>
              </a:rPr>
              <a:t>localhost:8080/portal/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dirty="0" smtClean="0">
                <a:solidFill>
                  <a:srgbClr val="4C4C4C"/>
                </a:solidFill>
              </a:rPr>
              <a:t>Forwards to the default portal:</a:t>
            </a:r>
            <a:br>
              <a:rPr lang="en-GB" sz="1800" b="1" dirty="0" smtClean="0">
                <a:solidFill>
                  <a:srgbClr val="4C4C4C"/>
                </a:solidFill>
              </a:rPr>
            </a:br>
            <a:r>
              <a:rPr lang="en-GB" sz="1800" b="1" dirty="0" smtClean="0">
                <a:solidFill>
                  <a:srgbClr val="4C4C4C"/>
                </a:solidFill>
              </a:rPr>
              <a:t>http</a:t>
            </a:r>
            <a:r>
              <a:rPr lang="en-GB" sz="1800" b="1" dirty="0">
                <a:solidFill>
                  <a:srgbClr val="4C4C4C"/>
                </a:solidFill>
              </a:rPr>
              <a:t>://</a:t>
            </a:r>
            <a:r>
              <a:rPr lang="en-GB" sz="1800" b="1" dirty="0" smtClean="0">
                <a:solidFill>
                  <a:srgbClr val="4C4C4C"/>
                </a:solidFill>
              </a:rPr>
              <a:t>localhost:8080/portal</a:t>
            </a:r>
            <a:br>
              <a:rPr lang="en-GB" sz="1800" b="1" dirty="0" smtClean="0">
                <a:solidFill>
                  <a:srgbClr val="4C4C4C"/>
                </a:solidFill>
              </a:rPr>
            </a:br>
            <a:r>
              <a:rPr lang="en-GB" sz="1800" b="1" i="1" dirty="0" smtClean="0">
                <a:solidFill>
                  <a:srgbClr val="4C4C4C"/>
                </a:solidFill>
              </a:rPr>
              <a:t>/</a:t>
            </a:r>
            <a:r>
              <a:rPr lang="en-GB" sz="1800" b="1" i="1" dirty="0">
                <a:solidFill>
                  <a:srgbClr val="4C4C4C"/>
                </a:solidFill>
              </a:rPr>
              <a:t>public/default/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10" y="1218593"/>
            <a:ext cx="6412492" cy="543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97005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eXo Platform Homepage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273679"/>
            <a:ext cx="10520775" cy="524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Social Intranet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02" y="2953416"/>
            <a:ext cx="6819577" cy="3490717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8" y="1331565"/>
            <a:ext cx="36576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61577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3852</TotalTime>
  <Words>1230</Words>
  <Application>Microsoft Macintosh PowerPoint</Application>
  <PresentationFormat>Personnalisé</PresentationFormat>
  <Paragraphs>284</Paragraphs>
  <Slides>46</Slides>
  <Notes>43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46</vt:i4>
      </vt:variant>
    </vt:vector>
  </HeadingPairs>
  <TitlesOfParts>
    <vt:vector size="49" baseType="lpstr">
      <vt:lpstr>eXo-powerpoint-template</vt:lpstr>
      <vt:lpstr>1_Office Theme</vt:lpstr>
      <vt:lpstr>2_Office Theme</vt:lpstr>
      <vt:lpstr>Présentation PowerPoint</vt:lpstr>
      <vt:lpstr>Présentation PowerPoint</vt:lpstr>
      <vt:lpstr>Présentation PowerPoint</vt:lpstr>
      <vt:lpstr>Why a portal ?</vt:lpstr>
      <vt:lpstr>Why eXo Platform ?</vt:lpstr>
      <vt:lpstr>Enterprise Portal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230</cp:revision>
  <dcterms:created xsi:type="dcterms:W3CDTF">2010-06-15T15:11:14Z</dcterms:created>
  <dcterms:modified xsi:type="dcterms:W3CDTF">2011-09-12T13:30:58Z</dcterms:modified>
</cp:coreProperties>
</file>