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9"/>
  </p:notesMasterIdLst>
  <p:sldIdLst>
    <p:sldId id="256" r:id="rId4"/>
    <p:sldId id="405" r:id="rId5"/>
    <p:sldId id="287" r:id="rId6"/>
    <p:sldId id="404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9" r:id="rId19"/>
    <p:sldId id="421" r:id="rId20"/>
    <p:sldId id="420" r:id="rId21"/>
    <p:sldId id="422" r:id="rId22"/>
    <p:sldId id="425" r:id="rId23"/>
    <p:sldId id="417" r:id="rId24"/>
    <p:sldId id="418" r:id="rId25"/>
    <p:sldId id="423" r:id="rId26"/>
    <p:sldId id="424" r:id="rId27"/>
    <p:sldId id="394" r:id="rId2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9" d="100"/>
          <a:sy n="79" d="100"/>
        </p:scale>
        <p:origin x="-1448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5686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JMX </a:t>
            </a:r>
            <a:r>
              <a:rPr lang="fr-FR" sz="4000" dirty="0" err="1" smtClean="0"/>
              <a:t>R</a:t>
            </a:r>
            <a:r>
              <a:rPr lang="fr-FR" sz="4000" dirty="0" err="1" smtClean="0"/>
              <a:t>emote</a:t>
            </a:r>
            <a:r>
              <a:rPr lang="fr-FR" sz="4000" dirty="0" smtClean="0"/>
              <a:t> </a:t>
            </a:r>
            <a:r>
              <a:rPr lang="fr-FR" sz="4000" dirty="0"/>
              <a:t>M</a:t>
            </a:r>
            <a:r>
              <a:rPr lang="fr-FR" sz="4000" dirty="0" smtClean="0"/>
              <a:t>onitoring</a:t>
            </a:r>
            <a:endParaRPr lang="fr-FR" sz="4000" dirty="0"/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</a:t>
            </a:r>
            <a:r>
              <a:rPr lang="fr-FR" dirty="0" err="1" smtClean="0"/>
              <a:t>emote</a:t>
            </a:r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dirty="0" smtClean="0"/>
              <a:t>onfiguration</a:t>
            </a:r>
            <a:endParaRPr lang="fr-FR" sz="22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thing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do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user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monitoring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:</a:t>
            </a:r>
          </a:p>
          <a:p>
            <a:pPr marL="1025525" lvl="2" indent="0">
              <a:lnSpc>
                <a:spcPct val="100000"/>
              </a:lnSpc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 	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fr-CA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above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a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This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another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$CATALINA_HOME/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 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readwrite</a:t>
            </a:r>
            <a:endParaRPr lang="fr-CA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/>
          </a:p>
        </p:txBody>
      </p:sp>
    </p:spTree>
    <p:extLst>
      <p:ext uri="{BB962C8B-B14F-4D97-AF65-F5344CB8AC3E}">
        <p14:creationId xmlns:p14="http://schemas.microsoft.com/office/powerpoint/2010/main" val="3464125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smtClean="0"/>
              <a:t>C</a:t>
            </a:r>
            <a:r>
              <a:rPr lang="fr-FR" dirty="0" smtClean="0"/>
              <a:t>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the file permissions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CATALINA_OPTS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initialize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setenv.bat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setenv.sh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Dcom.sun.management.jmxremote.ssl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=false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Dcom.sun.management.jmxremote.authenticate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Djava.rmi.server.hostname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Dcom.sun.management.jmxremote.password.file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Dcom.sun.management.jmxremote.access.file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";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</a:t>
            </a: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7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Connecting</a:t>
            </a:r>
            <a:r>
              <a:rPr lang="fr-FR" sz="4800" dirty="0"/>
              <a:t> </a:t>
            </a:r>
            <a:r>
              <a:rPr lang="fr-FR" sz="4800" dirty="0" err="1"/>
              <a:t>VisualVM</a:t>
            </a:r>
            <a:r>
              <a:rPr lang="fr-FR" sz="4800" dirty="0"/>
              <a:t> to </a:t>
            </a:r>
            <a:r>
              <a:rPr lang="fr-FR" sz="4800" dirty="0" err="1"/>
              <a:t>remote</a:t>
            </a:r>
            <a:r>
              <a:rPr lang="fr-FR" sz="4800" dirty="0"/>
              <a:t> JVM</a:t>
            </a:r>
          </a:p>
        </p:txBody>
      </p:sp>
    </p:spTree>
    <p:extLst>
      <p:ext uri="{BB962C8B-B14F-4D97-AF65-F5344CB8AC3E}">
        <p14:creationId xmlns:p14="http://schemas.microsoft.com/office/powerpoint/2010/main" val="35395344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Connecting</a:t>
            </a:r>
            <a:r>
              <a:rPr lang="fr-FR" sz="3600" dirty="0"/>
              <a:t> </a:t>
            </a:r>
            <a:r>
              <a:rPr lang="fr-FR" sz="3600" dirty="0" err="1"/>
              <a:t>VisualVM</a:t>
            </a:r>
            <a:r>
              <a:rPr lang="fr-FR" sz="3600" dirty="0"/>
              <a:t> to </a:t>
            </a:r>
            <a:r>
              <a:rPr lang="fr-FR" sz="3600" dirty="0" err="1"/>
              <a:t>remote</a:t>
            </a:r>
            <a:r>
              <a:rPr lang="fr-FR" sz="3600" dirty="0"/>
              <a:t> JVM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CA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File-&gt;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by default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« local »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(9999 for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4181172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Using</a:t>
            </a:r>
            <a:r>
              <a:rPr lang="fr-FR" sz="4800" dirty="0" smtClean="0"/>
              <a:t>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71757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Overview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rgbClr val="404040"/>
                </a:solidFill>
              </a:rPr>
              <a:t>The </a:t>
            </a:r>
            <a:r>
              <a:rPr lang="fr-CA" sz="2200" i="0" dirty="0" err="1" smtClean="0">
                <a:solidFill>
                  <a:srgbClr val="404040"/>
                </a:solidFill>
              </a:rPr>
              <a:t>Overview</a:t>
            </a:r>
            <a:r>
              <a:rPr lang="fr-CA" sz="2200" i="0" dirty="0" smtClean="0">
                <a:solidFill>
                  <a:srgbClr val="404040"/>
                </a:solidFill>
              </a:rPr>
              <a:t> tab </a:t>
            </a:r>
            <a:r>
              <a:rPr lang="fr-CA" sz="2200" i="0" dirty="0">
                <a:solidFill>
                  <a:srgbClr val="404040"/>
                </a:solidFill>
              </a:rPr>
              <a:t>display shows </a:t>
            </a:r>
            <a:r>
              <a:rPr lang="fr-CA" sz="2200" i="0" dirty="0" err="1">
                <a:solidFill>
                  <a:srgbClr val="404040"/>
                </a:solidFill>
              </a:rPr>
              <a:t>high-level</a:t>
            </a:r>
            <a:r>
              <a:rPr lang="fr-CA" sz="2200" i="0" dirty="0">
                <a:solidFill>
                  <a:srgbClr val="404040"/>
                </a:solidFill>
              </a:rPr>
              <a:t> information about the application: </a:t>
            </a:r>
            <a:r>
              <a:rPr lang="fr-CA" sz="2200" i="0" dirty="0" err="1">
                <a:solidFill>
                  <a:srgbClr val="404040"/>
                </a:solidFill>
              </a:rPr>
              <a:t>its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process</a:t>
            </a:r>
            <a:r>
              <a:rPr lang="fr-CA" sz="2200" i="0" dirty="0">
                <a:solidFill>
                  <a:srgbClr val="404040"/>
                </a:solidFill>
              </a:rPr>
              <a:t> ID, Java version </a:t>
            </a:r>
            <a:r>
              <a:rPr lang="fr-CA" sz="2200" i="0" dirty="0" err="1">
                <a:solidFill>
                  <a:srgbClr val="404040"/>
                </a:solidFill>
              </a:rPr>
              <a:t>used</a:t>
            </a:r>
            <a:r>
              <a:rPr lang="fr-CA" sz="2200" i="0" dirty="0">
                <a:solidFill>
                  <a:srgbClr val="404040"/>
                </a:solidFill>
              </a:rPr>
              <a:t> to </a:t>
            </a:r>
            <a:r>
              <a:rPr lang="fr-CA" sz="2200" i="0" dirty="0" err="1">
                <a:solidFill>
                  <a:srgbClr val="404040"/>
                </a:solidFill>
              </a:rPr>
              <a:t>run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it</a:t>
            </a:r>
            <a:r>
              <a:rPr lang="fr-CA" sz="2200" i="0" dirty="0">
                <a:solidFill>
                  <a:srgbClr val="404040"/>
                </a:solidFill>
              </a:rPr>
              <a:t>, the </a:t>
            </a:r>
            <a:r>
              <a:rPr lang="fr-CA" sz="2200" i="0" dirty="0" err="1">
                <a:solidFill>
                  <a:srgbClr val="404040"/>
                </a:solidFill>
              </a:rPr>
              <a:t>name</a:t>
            </a:r>
            <a:r>
              <a:rPr lang="fr-CA" sz="2200" i="0" dirty="0">
                <a:solidFill>
                  <a:srgbClr val="404040"/>
                </a:solidFill>
              </a:rPr>
              <a:t> of the main class, </a:t>
            </a:r>
            <a:r>
              <a:rPr lang="fr-CA" sz="2200" i="0" dirty="0" smtClean="0">
                <a:solidFill>
                  <a:srgbClr val="404040"/>
                </a:solidFill>
              </a:rPr>
              <a:t>etc..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0" y="2189212"/>
            <a:ext cx="9760309" cy="45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5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(Monitor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Monitor display </a:t>
            </a:r>
            <a:r>
              <a:rPr lang="fr-CA" i="0" dirty="0" smtClean="0"/>
              <a:t>use full graphs about : CPU, </a:t>
            </a:r>
            <a:r>
              <a:rPr lang="fr-CA" i="0" dirty="0" err="1" smtClean="0"/>
              <a:t>Heap</a:t>
            </a:r>
            <a:r>
              <a:rPr lang="fr-CA" i="0" dirty="0"/>
              <a:t>, Permanent </a:t>
            </a:r>
            <a:r>
              <a:rPr lang="fr-CA" i="0" dirty="0" err="1"/>
              <a:t>Generation</a:t>
            </a:r>
            <a:r>
              <a:rPr lang="fr-CA" i="0" dirty="0"/>
              <a:t>, Threads, and </a:t>
            </a:r>
            <a:r>
              <a:rPr lang="fr-CA" i="0" dirty="0" smtClean="0"/>
              <a:t>Classes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You </a:t>
            </a:r>
            <a:r>
              <a:rPr lang="fr-CA" i="0" dirty="0" err="1" smtClean="0"/>
              <a:t>can</a:t>
            </a:r>
            <a:r>
              <a:rPr lang="fr-CA" i="0" dirty="0" smtClean="0"/>
              <a:t> </a:t>
            </a:r>
            <a:r>
              <a:rPr lang="fr-CA" i="0" dirty="0" err="1" smtClean="0"/>
              <a:t>also</a:t>
            </a:r>
            <a:r>
              <a:rPr lang="fr-CA" i="0" dirty="0" smtClean="0"/>
              <a:t> </a:t>
            </a:r>
            <a:r>
              <a:rPr lang="fr-CA" i="0" dirty="0" err="1" smtClean="0"/>
              <a:t>perform</a:t>
            </a:r>
            <a:r>
              <a:rPr lang="fr-CA" i="0" dirty="0"/>
              <a:t> </a:t>
            </a:r>
            <a:r>
              <a:rPr lang="fr-CA" i="0" dirty="0" smtClean="0"/>
              <a:t>GC (</a:t>
            </a:r>
            <a:r>
              <a:rPr lang="fr-CA" i="0" dirty="0" err="1" smtClean="0"/>
              <a:t>garbage</a:t>
            </a:r>
            <a:r>
              <a:rPr lang="fr-CA" i="0" dirty="0" smtClean="0"/>
              <a:t> </a:t>
            </a:r>
            <a:r>
              <a:rPr lang="fr-CA" i="0" dirty="0" err="1" smtClean="0"/>
              <a:t>collector</a:t>
            </a:r>
            <a:r>
              <a:rPr lang="fr-CA" i="0" dirty="0" smtClean="0"/>
              <a:t>) or </a:t>
            </a:r>
            <a:r>
              <a:rPr lang="fr-CA" i="0" dirty="0" err="1" smtClean="0"/>
              <a:t>Heap</a:t>
            </a:r>
            <a:r>
              <a:rPr lang="fr-CA" i="0" dirty="0" smtClean="0"/>
              <a:t> Dump </a:t>
            </a:r>
            <a:r>
              <a:rPr lang="fr-CA" i="0" dirty="0" err="1" smtClean="0"/>
              <a:t>directly</a:t>
            </a:r>
            <a:r>
              <a:rPr lang="fr-CA" i="0" dirty="0" smtClean="0"/>
              <a:t> </a:t>
            </a:r>
            <a:r>
              <a:rPr lang="fr-CA" i="0" dirty="0" err="1" smtClean="0"/>
              <a:t>from</a:t>
            </a:r>
            <a:r>
              <a:rPr lang="fr-CA" i="0" dirty="0" smtClean="0"/>
              <a:t> the interface.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2771725"/>
            <a:ext cx="5256584" cy="3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4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(Threads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This </a:t>
            </a:r>
            <a:r>
              <a:rPr lang="fr-CA" sz="2000" i="0" dirty="0"/>
              <a:t>tab displays a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with</a:t>
            </a:r>
            <a:r>
              <a:rPr lang="fr-CA" sz="2000" i="0" dirty="0"/>
              <a:t> real-time thread states. </a:t>
            </a:r>
            <a:r>
              <a:rPr lang="fr-CA" sz="2000" i="0" dirty="0" smtClean="0"/>
              <a:t>Use </a:t>
            </a:r>
            <a:r>
              <a:rPr lang="fr-CA" sz="2000" i="0" dirty="0"/>
              <a:t>the buttons in the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toolbar</a:t>
            </a:r>
            <a:r>
              <a:rPr lang="fr-CA" sz="2000" i="0" dirty="0"/>
              <a:t> to zoom in/out on the </a:t>
            </a:r>
            <a:r>
              <a:rPr lang="fr-CA" sz="2000" i="0" dirty="0" err="1"/>
              <a:t>current</a:t>
            </a:r>
            <a:r>
              <a:rPr lang="fr-CA" sz="2000" i="0" dirty="0"/>
              <a:t> </a:t>
            </a:r>
            <a:r>
              <a:rPr lang="fr-CA" sz="2000" i="0" dirty="0" err="1" smtClean="0"/>
              <a:t>view</a:t>
            </a:r>
            <a:endParaRPr lang="fr-CA" sz="2000" i="0" dirty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The </a:t>
            </a:r>
            <a:r>
              <a:rPr lang="fr-CA" sz="2000" i="0" dirty="0"/>
              <a:t>drop-down </a:t>
            </a:r>
            <a:r>
              <a:rPr lang="fr-CA" sz="2000" i="0" dirty="0" err="1"/>
              <a:t>list</a:t>
            </a:r>
            <a:r>
              <a:rPr lang="fr-CA" sz="2000" i="0" dirty="0"/>
              <a:t> </a:t>
            </a:r>
            <a:r>
              <a:rPr lang="fr-CA" sz="2000" i="0" dirty="0" err="1"/>
              <a:t>enables</a:t>
            </a:r>
            <a:r>
              <a:rPr lang="fr-CA" sz="2000" i="0" dirty="0"/>
              <a:t> </a:t>
            </a:r>
            <a:r>
              <a:rPr lang="fr-CA" sz="2000" i="0" dirty="0" err="1"/>
              <a:t>you</a:t>
            </a:r>
            <a:r>
              <a:rPr lang="fr-CA" sz="2000" i="0" dirty="0"/>
              <a:t> to select </a:t>
            </a:r>
            <a:r>
              <a:rPr lang="fr-CA" sz="2000" i="0" dirty="0" err="1"/>
              <a:t>which</a:t>
            </a:r>
            <a:r>
              <a:rPr lang="fr-CA" sz="2000" i="0" dirty="0"/>
              <a:t> threads are </a:t>
            </a:r>
            <a:r>
              <a:rPr lang="fr-CA" sz="2000" i="0" dirty="0" err="1"/>
              <a:t>displayed</a:t>
            </a:r>
            <a:r>
              <a:rPr lang="fr-CA" sz="2000" i="0" dirty="0"/>
              <a:t>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choose</a:t>
            </a:r>
            <a:r>
              <a:rPr lang="fr-CA" sz="2000" i="0" dirty="0"/>
              <a:t> to </a:t>
            </a:r>
            <a:r>
              <a:rPr lang="fr-CA" sz="2000" i="0" dirty="0" err="1"/>
              <a:t>view</a:t>
            </a:r>
            <a:r>
              <a:rPr lang="fr-CA" sz="2000" i="0" dirty="0"/>
              <a:t> all threads, live threads or </a:t>
            </a:r>
            <a:r>
              <a:rPr lang="fr-CA" sz="2000" i="0" dirty="0" err="1"/>
              <a:t>finished</a:t>
            </a:r>
            <a:r>
              <a:rPr lang="fr-CA" sz="2000" i="0" dirty="0"/>
              <a:t> threads. </a:t>
            </a:r>
            <a:endParaRPr lang="fr-CA" sz="200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also</a:t>
            </a:r>
            <a:r>
              <a:rPr lang="fr-CA" sz="2000" i="0" dirty="0"/>
              <a:t> select a single thread or multiple threads to display a </a:t>
            </a:r>
            <a:r>
              <a:rPr lang="fr-CA" sz="2000" i="0" dirty="0" err="1"/>
              <a:t>subset</a:t>
            </a:r>
            <a:r>
              <a:rPr lang="fr-CA" sz="2000" i="0" dirty="0"/>
              <a:t> of the threads.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double-click</a:t>
            </a:r>
            <a:r>
              <a:rPr lang="fr-CA" sz="2000" i="0" dirty="0"/>
              <a:t> on a thread </a:t>
            </a:r>
            <a:r>
              <a:rPr lang="fr-CA" sz="2000" i="0" dirty="0" err="1"/>
              <a:t>timeline</a:t>
            </a:r>
            <a:r>
              <a:rPr lang="fr-CA" sz="2000" i="0" dirty="0"/>
              <a:t> to open </a:t>
            </a:r>
            <a:r>
              <a:rPr lang="fr-CA" sz="2000" i="0" dirty="0" err="1"/>
              <a:t>that</a:t>
            </a:r>
            <a:r>
              <a:rPr lang="fr-CA" sz="2000" i="0" dirty="0"/>
              <a:t> thread in the </a:t>
            </a:r>
            <a:r>
              <a:rPr lang="fr-CA" sz="2000" i="0" dirty="0" err="1"/>
              <a:t>Details</a:t>
            </a:r>
            <a:r>
              <a:rPr lang="fr-CA" sz="2000" i="0" dirty="0"/>
              <a:t> tab</a:t>
            </a:r>
            <a:endParaRPr lang="fr-CA" sz="2000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3347789"/>
            <a:ext cx="7740302" cy="33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9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(Sampler(profiler)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smtClean="0"/>
              <a:t>Sampler tab </a:t>
            </a:r>
            <a:r>
              <a:rPr lang="fr-CA" i="0" dirty="0" err="1" smtClean="0"/>
              <a:t>provides</a:t>
            </a:r>
            <a:r>
              <a:rPr lang="fr-CA" i="0" dirty="0" smtClean="0"/>
              <a:t> a </a:t>
            </a:r>
            <a:r>
              <a:rPr lang="fr-CA" i="0" dirty="0" err="1"/>
              <a:t>powerful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profiler </a:t>
            </a:r>
            <a:r>
              <a:rPr lang="fr-CA" i="0" dirty="0" err="1"/>
              <a:t>which</a:t>
            </a:r>
            <a:r>
              <a:rPr lang="fr-CA" i="0" dirty="0"/>
              <a:t> uses </a:t>
            </a:r>
            <a:r>
              <a:rPr lang="fr-CA" i="0" dirty="0" err="1"/>
              <a:t>sampling</a:t>
            </a:r>
            <a:r>
              <a:rPr lang="fr-CA" i="0" dirty="0"/>
              <a:t>, a technique </a:t>
            </a:r>
            <a:r>
              <a:rPr lang="fr-CA" i="0" dirty="0" err="1"/>
              <a:t>that</a:t>
            </a:r>
            <a:r>
              <a:rPr lang="fr-CA" i="0" dirty="0"/>
              <a:t> </a:t>
            </a:r>
            <a:r>
              <a:rPr lang="fr-CA" i="0" dirty="0" err="1"/>
              <a:t>allows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data to </a:t>
            </a:r>
            <a:r>
              <a:rPr lang="fr-CA" i="0" dirty="0" err="1"/>
              <a:t>be</a:t>
            </a:r>
            <a:r>
              <a:rPr lang="fr-CA" i="0" dirty="0"/>
              <a:t> </a:t>
            </a:r>
            <a:r>
              <a:rPr lang="fr-CA" i="0" dirty="0" err="1"/>
              <a:t>gathered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</a:t>
            </a:r>
            <a:r>
              <a:rPr lang="fr-CA" i="0" dirty="0" err="1"/>
              <a:t>zero</a:t>
            </a:r>
            <a:r>
              <a:rPr lang="fr-CA" i="0" dirty="0"/>
              <a:t> setup and </a:t>
            </a:r>
            <a:r>
              <a:rPr lang="fr-CA" i="0" dirty="0" err="1"/>
              <a:t>virtually</a:t>
            </a:r>
            <a:r>
              <a:rPr lang="fr-CA" i="0" dirty="0"/>
              <a:t> </a:t>
            </a:r>
            <a:r>
              <a:rPr lang="fr-CA" i="0" dirty="0" smtClean="0"/>
              <a:t>no </a:t>
            </a:r>
            <a:r>
              <a:rPr lang="fr-CA" i="0" dirty="0" err="1"/>
              <a:t>overhead</a:t>
            </a:r>
            <a:r>
              <a:rPr lang="fr-CA" i="0" dirty="0"/>
              <a:t>.</a:t>
            </a: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0" y="2195661"/>
            <a:ext cx="95232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5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err="1"/>
              <a:t>MBeans</a:t>
            </a:r>
            <a:r>
              <a:rPr lang="fr-CA" i="0" dirty="0"/>
              <a:t> tab displays information about all the </a:t>
            </a:r>
            <a:r>
              <a:rPr lang="fr-CA" i="0" dirty="0" err="1"/>
              <a:t>MBeans</a:t>
            </a:r>
            <a:r>
              <a:rPr lang="fr-CA" i="0" dirty="0"/>
              <a:t> </a:t>
            </a:r>
            <a:r>
              <a:rPr lang="fr-CA" i="0" dirty="0" err="1"/>
              <a:t>registered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platform</a:t>
            </a:r>
            <a:r>
              <a:rPr lang="fr-CA" i="0" dirty="0"/>
              <a:t> </a:t>
            </a:r>
            <a:r>
              <a:rPr lang="fr-CA" i="0" dirty="0" err="1"/>
              <a:t>MBean</a:t>
            </a:r>
            <a:r>
              <a:rPr lang="fr-CA" i="0" dirty="0"/>
              <a:t> server</a:t>
            </a:r>
            <a:r>
              <a:rPr lang="fr-CA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Exo expose </a:t>
            </a:r>
            <a:r>
              <a:rPr lang="fr-CA" i="0" dirty="0" err="1" smtClean="0"/>
              <a:t>various</a:t>
            </a:r>
            <a:r>
              <a:rPr lang="fr-CA" i="0" dirty="0" smtClean="0"/>
              <a:t> </a:t>
            </a:r>
            <a:r>
              <a:rPr lang="fr-CA" i="0" dirty="0" err="1"/>
              <a:t>attributes</a:t>
            </a:r>
            <a:r>
              <a:rPr lang="fr-CA" i="0" dirty="0"/>
              <a:t>, </a:t>
            </a:r>
            <a:r>
              <a:rPr lang="fr-CA" i="0" dirty="0" err="1"/>
              <a:t>operations</a:t>
            </a:r>
            <a:r>
              <a:rPr lang="fr-CA" i="0" dirty="0"/>
              <a:t>, notifications, and </a:t>
            </a:r>
            <a:r>
              <a:rPr lang="fr-CA" i="0" dirty="0" err="1"/>
              <a:t>metadata</a:t>
            </a:r>
            <a:r>
              <a:rPr lang="fr-CA" i="0" dirty="0"/>
              <a:t> are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 smtClean="0"/>
              <a:t>example</a:t>
            </a:r>
            <a:r>
              <a:rPr lang="fr-CA" i="0" dirty="0" smtClean="0"/>
              <a:t>, </a:t>
            </a:r>
            <a:r>
              <a:rPr lang="fr-CA" i="0" dirty="0" err="1" smtClean="0"/>
              <a:t>Mbeans</a:t>
            </a:r>
            <a:r>
              <a:rPr lang="fr-CA" i="0" dirty="0" smtClean="0"/>
              <a:t> tab </a:t>
            </a:r>
            <a:r>
              <a:rPr lang="fr-CA" i="0" dirty="0" err="1"/>
              <a:t>c</a:t>
            </a:r>
            <a:r>
              <a:rPr lang="fr-CA" i="0" dirty="0" err="1" smtClean="0"/>
              <a:t>an</a:t>
            </a:r>
            <a:r>
              <a:rPr lang="fr-CA" i="0" dirty="0" smtClean="0"/>
              <a:t> </a:t>
            </a:r>
            <a:r>
              <a:rPr lang="fr-CA" i="0" dirty="0" err="1" smtClean="0"/>
              <a:t>be</a:t>
            </a:r>
            <a:r>
              <a:rPr lang="fr-CA" i="0" dirty="0" smtClean="0"/>
              <a:t> </a:t>
            </a:r>
            <a:r>
              <a:rPr lang="fr-CA" i="0" dirty="0" err="1" smtClean="0"/>
              <a:t>used</a:t>
            </a:r>
            <a:r>
              <a:rPr lang="fr-CA" i="0" dirty="0" smtClean="0"/>
              <a:t> to manage </a:t>
            </a:r>
            <a:r>
              <a:rPr lang="fr-CA" i="0" dirty="0" err="1" smtClean="0"/>
              <a:t>eXo</a:t>
            </a:r>
            <a:r>
              <a:rPr lang="fr-CA" i="0" dirty="0" smtClean="0"/>
              <a:t> cache or to </a:t>
            </a:r>
            <a:r>
              <a:rPr lang="fr-CA" i="0" dirty="0" err="1" smtClean="0"/>
              <a:t>retieve</a:t>
            </a:r>
            <a:r>
              <a:rPr lang="fr-CA" i="0" dirty="0" smtClean="0"/>
              <a:t> </a:t>
            </a:r>
            <a:r>
              <a:rPr lang="fr-CA" i="0" dirty="0" err="1" smtClean="0"/>
              <a:t>eXo</a:t>
            </a:r>
            <a:r>
              <a:rPr lang="fr-CA" i="0" dirty="0" smtClean="0"/>
              <a:t> </a:t>
            </a:r>
            <a:r>
              <a:rPr lang="fr-CA" i="0" dirty="0" err="1"/>
              <a:t>keys</a:t>
            </a:r>
            <a:r>
              <a:rPr lang="fr-CA" i="0" dirty="0"/>
              <a:t> </a:t>
            </a:r>
            <a:r>
              <a:rPr lang="fr-CA" i="0" dirty="0" err="1" smtClean="0"/>
              <a:t>attributes</a:t>
            </a:r>
            <a:r>
              <a:rPr lang="fr-CA" i="0" dirty="0" smtClean="0"/>
              <a:t>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5" y="2771725"/>
            <a:ext cx="58077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9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 JMX &amp;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JVM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40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Exercises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>
                <a:solidFill>
                  <a:srgbClr val="404040"/>
                </a:solidFill>
              </a:rPr>
              <a:t>: </a:t>
            </a:r>
            <a:r>
              <a:rPr lang="fr-FR" sz="2400" i="0" smtClean="0">
                <a:solidFill>
                  <a:srgbClr val="404040"/>
                </a:solidFill>
              </a:rPr>
              <a:t>VisualVM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Clearing a cache (of </a:t>
            </a:r>
            <a:r>
              <a:rPr lang="fr-CA" i="0" dirty="0" err="1" smtClean="0"/>
              <a:t>groovy</a:t>
            </a:r>
            <a:r>
              <a:rPr lang="fr-CA" i="0" dirty="0" smtClean="0"/>
              <a:t> </a:t>
            </a:r>
            <a:r>
              <a:rPr lang="fr-CA" i="0" dirty="0" err="1" smtClean="0"/>
              <a:t>templates</a:t>
            </a:r>
            <a:r>
              <a:rPr lang="fr-CA" i="0" dirty="0" smtClean="0"/>
              <a:t>):</a:t>
            </a:r>
            <a:endParaRPr lang="fr-CA" i="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18" y="971525"/>
            <a:ext cx="3568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03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r>
              <a:rPr lang="fr-FR" sz="4800" dirty="0" smtClean="0"/>
              <a:t> :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804711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80a </a:t>
            </a:r>
            <a:r>
              <a:rPr lang="fr-FR" sz="3600" dirty="0" err="1" smtClean="0"/>
              <a:t>Connection</a:t>
            </a:r>
            <a:r>
              <a:rPr lang="fr-FR" sz="3600" dirty="0" smtClean="0"/>
              <a:t> to JMX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without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(all the information are in </a:t>
            </a:r>
            <a:r>
              <a:rPr lang="fr-FR" i="0" dirty="0" smtClean="0"/>
              <a:t>JMX </a:t>
            </a:r>
            <a:r>
              <a:rPr lang="fr-FR" i="0" dirty="0" err="1" smtClean="0"/>
              <a:t>remote</a:t>
            </a:r>
            <a:r>
              <a:rPr lang="fr-FR" i="0" dirty="0" smtClean="0"/>
              <a:t> configuration (</a:t>
            </a:r>
            <a:r>
              <a:rPr lang="fr-FR" i="0" dirty="0" err="1" smtClean="0"/>
              <a:t>Tomcat</a:t>
            </a:r>
            <a:r>
              <a:rPr lang="fr-FR" i="0" dirty="0" smtClean="0"/>
              <a:t>) </a:t>
            </a:r>
            <a:r>
              <a:rPr lang="fr-FR" i="0" dirty="0" err="1" smtClean="0"/>
              <a:t>slides</a:t>
            </a:r>
            <a:r>
              <a:rPr lang="fr-FR" i="0" dirty="0" smtClean="0"/>
              <a:t>)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82853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000" dirty="0" smtClean="0"/>
              <a:t>80b </a:t>
            </a:r>
            <a:r>
              <a:rPr lang="fr-FR" sz="3000" dirty="0" err="1" smtClean="0"/>
              <a:t>Connection</a:t>
            </a:r>
            <a:r>
              <a:rPr lang="fr-FR" sz="3000" dirty="0" smtClean="0"/>
              <a:t> to JMX </a:t>
            </a:r>
            <a:r>
              <a:rPr lang="fr-FR" sz="3000" dirty="0" err="1" smtClean="0"/>
              <a:t>with</a:t>
            </a:r>
            <a:r>
              <a:rPr lang="fr-FR" sz="3000" dirty="0" smtClean="0"/>
              <a:t> </a:t>
            </a:r>
            <a:r>
              <a:rPr lang="fr-FR" sz="3000" dirty="0" err="1" smtClean="0"/>
              <a:t>authentitication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Setup </a:t>
            </a:r>
            <a:r>
              <a:rPr lang="fr-CA" i="0" dirty="0" err="1" smtClean="0">
                <a:solidFill>
                  <a:srgbClr val="404040"/>
                </a:solidFill>
              </a:rPr>
              <a:t>eXo</a:t>
            </a:r>
            <a:r>
              <a:rPr lang="fr-CA" i="0" dirty="0" smtClean="0">
                <a:solidFill>
                  <a:srgbClr val="404040"/>
                </a:solidFill>
              </a:rPr>
              <a:t> to use </a:t>
            </a:r>
            <a:r>
              <a:rPr lang="fr-CA" i="0" dirty="0" err="1" smtClean="0">
                <a:solidFill>
                  <a:srgbClr val="404040"/>
                </a:solidFill>
              </a:rPr>
              <a:t>remote</a:t>
            </a:r>
            <a:r>
              <a:rPr lang="fr-CA" i="0" dirty="0" smtClean="0">
                <a:solidFill>
                  <a:srgbClr val="404040"/>
                </a:solidFill>
              </a:rPr>
              <a:t> JMX </a:t>
            </a:r>
            <a:r>
              <a:rPr lang="fr-CA" i="0" dirty="0" err="1" smtClean="0">
                <a:solidFill>
                  <a:srgbClr val="404040"/>
                </a:solidFill>
              </a:rPr>
              <a:t>with</a:t>
            </a:r>
            <a:r>
              <a:rPr lang="fr-CA" i="0" dirty="0" smtClean="0">
                <a:solidFill>
                  <a:srgbClr val="404040"/>
                </a:solidFill>
              </a:rPr>
              <a:t> authentification (All information are in the </a:t>
            </a:r>
            <a:r>
              <a:rPr lang="fr-FR" i="0" dirty="0" smtClean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configuration (</a:t>
            </a:r>
            <a:r>
              <a:rPr lang="fr-FR" i="0" dirty="0" err="1">
                <a:solidFill>
                  <a:srgbClr val="404040"/>
                </a:solidFill>
              </a:rPr>
              <a:t>tomcat</a:t>
            </a:r>
            <a:r>
              <a:rPr lang="fr-FR" i="0" dirty="0">
                <a:solidFill>
                  <a:srgbClr val="404040"/>
                </a:solidFill>
              </a:rPr>
              <a:t> - </a:t>
            </a:r>
            <a:r>
              <a:rPr lang="fr-CA" i="0" dirty="0" err="1">
                <a:solidFill>
                  <a:srgbClr val="404040"/>
                </a:solidFill>
              </a:rPr>
              <a:t>Password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slides</a:t>
            </a:r>
            <a:r>
              <a:rPr lang="fr-FR" i="0" dirty="0" smtClean="0">
                <a:solidFill>
                  <a:srgbClr val="404040"/>
                </a:solidFill>
              </a:rPr>
              <a:t>).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Create</a:t>
            </a:r>
            <a:r>
              <a:rPr lang="fr-FR" i="0" dirty="0" smtClean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password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write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Create</a:t>
            </a:r>
            <a:r>
              <a:rPr lang="fr-FR" i="0" dirty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password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only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Launch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what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catalina</a:t>
            </a:r>
            <a:r>
              <a:rPr lang="fr-FR" i="0" dirty="0" smtClean="0">
                <a:solidFill>
                  <a:srgbClr val="404040"/>
                </a:solidFill>
              </a:rPr>
              <a:t>-&gt;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, and </a:t>
            </a: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stop the 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 via the </a:t>
            </a:r>
            <a:r>
              <a:rPr lang="fr-FR" i="0" dirty="0" err="1" smtClean="0">
                <a:solidFill>
                  <a:srgbClr val="404040"/>
                </a:solidFill>
              </a:rPr>
              <a:t>operation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tab.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</a:t>
            </a:r>
            <a:r>
              <a:rPr lang="fr-FR" i="0" dirty="0" err="1" smtClean="0">
                <a:solidFill>
                  <a:srgbClr val="404040"/>
                </a:solidFill>
              </a:rPr>
              <a:t>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Connect</a:t>
            </a:r>
            <a:r>
              <a:rPr lang="fr-FR" i="0" dirty="0">
                <a:solidFill>
                  <a:srgbClr val="404040"/>
                </a:solidFill>
              </a:rPr>
              <a:t> to </a:t>
            </a:r>
            <a:r>
              <a:rPr lang="fr-FR" i="0" dirty="0" err="1">
                <a:solidFill>
                  <a:srgbClr val="404040"/>
                </a:solidFill>
              </a:rPr>
              <a:t>jmx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user </a:t>
            </a:r>
            <a:r>
              <a:rPr lang="fr-FR" i="0" dirty="0" err="1">
                <a:solidFill>
                  <a:srgbClr val="404040"/>
                </a:solidFill>
              </a:rPr>
              <a:t>guestjmx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Mbeans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catalina</a:t>
            </a:r>
            <a:r>
              <a:rPr lang="fr-FR" i="0" dirty="0">
                <a:solidFill>
                  <a:srgbClr val="404040"/>
                </a:solidFill>
              </a:rPr>
              <a:t>-&gt;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, and </a:t>
            </a:r>
            <a:r>
              <a:rPr lang="fr-FR" i="0" dirty="0" err="1">
                <a:solidFill>
                  <a:srgbClr val="404040"/>
                </a:solidFill>
              </a:rPr>
              <a:t>try</a:t>
            </a:r>
            <a:r>
              <a:rPr lang="fr-FR" i="0" dirty="0">
                <a:solidFill>
                  <a:srgbClr val="404040"/>
                </a:solidFill>
              </a:rPr>
              <a:t> to stop the 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 via the </a:t>
            </a:r>
            <a:r>
              <a:rPr lang="fr-FR" i="0" dirty="0" err="1">
                <a:solidFill>
                  <a:srgbClr val="404040"/>
                </a:solidFill>
              </a:rPr>
              <a:t>operation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tab.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What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tomcat</a:t>
            </a: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190267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000" dirty="0" smtClean="0"/>
              <a:t>80c </a:t>
            </a:r>
            <a:r>
              <a:rPr lang="fr-FR" sz="3000" dirty="0" err="1" smtClean="0"/>
              <a:t>Using</a:t>
            </a:r>
            <a:r>
              <a:rPr lang="fr-FR" sz="3000" dirty="0" smtClean="0"/>
              <a:t> </a:t>
            </a:r>
            <a:r>
              <a:rPr lang="fr-FR" sz="3000" dirty="0" err="1" smtClean="0"/>
              <a:t>VisualVM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688632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Go to </a:t>
            </a:r>
            <a:r>
              <a:rPr lang="fr-CA" i="0" dirty="0" err="1" smtClean="0">
                <a:solidFill>
                  <a:srgbClr val="404040"/>
                </a:solidFill>
              </a:rPr>
              <a:t>overview</a:t>
            </a:r>
            <a:r>
              <a:rPr lang="fr-CA" i="0" dirty="0" smtClean="0">
                <a:solidFill>
                  <a:srgbClr val="404040"/>
                </a:solidFill>
              </a:rPr>
              <a:t> tab, </a:t>
            </a:r>
            <a:r>
              <a:rPr lang="fr-CA" i="0" dirty="0" err="1" smtClean="0">
                <a:solidFill>
                  <a:srgbClr val="404040"/>
                </a:solidFill>
              </a:rPr>
              <a:t>retrieve</a:t>
            </a:r>
            <a:r>
              <a:rPr lang="fr-CA" i="0" dirty="0" smtClean="0">
                <a:solidFill>
                  <a:srgbClr val="404040"/>
                </a:solidFill>
              </a:rPr>
              <a:t> the JVM argument and system </a:t>
            </a: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monitor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&amp; </a:t>
            </a:r>
            <a:r>
              <a:rPr lang="fr-FR" i="0" dirty="0" err="1" smtClean="0">
                <a:solidFill>
                  <a:srgbClr val="404040"/>
                </a:solidFill>
              </a:rPr>
              <a:t>save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your</a:t>
            </a:r>
            <a:r>
              <a:rPr lang="fr-FR" i="0" dirty="0" smtClean="0">
                <a:solidFill>
                  <a:srgbClr val="404040"/>
                </a:solidFill>
              </a:rPr>
              <a:t> machine.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Open </a:t>
            </a:r>
            <a:r>
              <a:rPr lang="fr-FR" i="0" dirty="0" err="1" smtClean="0">
                <a:solidFill>
                  <a:srgbClr val="404040"/>
                </a:solidFill>
              </a:rPr>
              <a:t>this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find</a:t>
            </a:r>
            <a:r>
              <a:rPr lang="fr-FR" i="0" dirty="0" smtClean="0">
                <a:solidFill>
                  <a:srgbClr val="404040"/>
                </a:solidFill>
              </a:rPr>
              <a:t> information about classes, instances </a:t>
            </a:r>
            <a:r>
              <a:rPr lang="fr-FR" i="0" dirty="0" err="1" smtClean="0">
                <a:solidFill>
                  <a:srgbClr val="404040"/>
                </a:solidFill>
              </a:rPr>
              <a:t>etc</a:t>
            </a:r>
            <a:r>
              <a:rPr lang="fr-FR" i="0" dirty="0" smtClean="0">
                <a:solidFill>
                  <a:srgbClr val="404040"/>
                </a:solidFill>
              </a:rPr>
              <a:t> ....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sampler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sampling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sampler profiler,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easily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identifiy</a:t>
            </a:r>
            <a:r>
              <a:rPr lang="fr-FR" i="0" dirty="0" smtClean="0">
                <a:solidFill>
                  <a:srgbClr val="404040"/>
                </a:solidFill>
              </a:rPr>
              <a:t> the top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consumer.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tab, explore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exposed</a:t>
            </a:r>
            <a:r>
              <a:rPr lang="fr-FR" i="0" dirty="0" smtClean="0">
                <a:solidFill>
                  <a:srgbClr val="404040"/>
                </a:solidFill>
              </a:rPr>
              <a:t> by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Retrieve</a:t>
            </a:r>
            <a:r>
              <a:rPr lang="fr-FR" i="0" dirty="0" smtClean="0">
                <a:solidFill>
                  <a:srgbClr val="404040"/>
                </a:solidFill>
              </a:rPr>
              <a:t> the portal configuration (</a:t>
            </a:r>
            <a:r>
              <a:rPr lang="fr-FR" sz="1800" b="0" i="0" dirty="0" smtClean="0">
                <a:solidFill>
                  <a:srgbClr val="404040"/>
                </a:solidFill>
              </a:rPr>
              <a:t>in exo-&gt;portal-&gt;portal-&gt;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portal.getConfigrationXML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smtClean="0">
                <a:solidFill>
                  <a:srgbClr val="404040"/>
                </a:solidFill>
              </a:rPr>
              <a:t>In the forum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check if </a:t>
            </a:r>
            <a:r>
              <a:rPr lang="fr-FR" i="0" dirty="0" err="1" smtClean="0">
                <a:solidFill>
                  <a:srgbClr val="404040"/>
                </a:solidFill>
              </a:rPr>
              <a:t>john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root</a:t>
            </a:r>
            <a:r>
              <a:rPr lang="fr-FR" i="0" dirty="0" smtClean="0">
                <a:solidFill>
                  <a:srgbClr val="404040"/>
                </a:solidFill>
              </a:rPr>
              <a:t> has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role</a:t>
            </a:r>
            <a:r>
              <a:rPr lang="fr-FR" i="0" dirty="0">
                <a:solidFill>
                  <a:srgbClr val="404040"/>
                </a:solidFill>
              </a:rPr>
              <a:t>: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		</a:t>
            </a:r>
            <a:r>
              <a:rPr lang="fr-FR" sz="1800" b="0" i="0" dirty="0" smtClean="0">
                <a:solidFill>
                  <a:srgbClr val="404040"/>
                </a:solidFill>
              </a:rPr>
              <a:t>(</a:t>
            </a:r>
            <a:r>
              <a:rPr lang="fr-FR" sz="1800" b="0" i="0" dirty="0">
                <a:solidFill>
                  <a:srgbClr val="404040"/>
                </a:solidFill>
              </a:rPr>
              <a:t>in exo-&gt;portal-&gt;forum-&gt;</a:t>
            </a:r>
            <a:r>
              <a:rPr lang="fr-FR" sz="1800" b="0" i="0" dirty="0" err="1">
                <a:solidFill>
                  <a:srgbClr val="404040"/>
                </a:solidFill>
              </a:rPr>
              <a:t>hasAdminForumRole</a:t>
            </a:r>
            <a:r>
              <a:rPr lang="fr-FR" sz="1800" b="0" i="0" dirty="0">
                <a:solidFill>
                  <a:srgbClr val="404040"/>
                </a:solidFill>
              </a:rPr>
              <a:t>(«  </a:t>
            </a:r>
            <a:r>
              <a:rPr lang="fr-FR" sz="1800" b="0" i="0" dirty="0" err="1">
                <a:solidFill>
                  <a:srgbClr val="404040"/>
                </a:solidFill>
              </a:rPr>
              <a:t>john</a:t>
            </a:r>
            <a:r>
              <a:rPr lang="fr-FR" sz="1800" b="0" i="0" dirty="0">
                <a:solidFill>
                  <a:srgbClr val="404040"/>
                </a:solidFill>
              </a:rPr>
              <a:t> »</a:t>
            </a:r>
            <a:r>
              <a:rPr lang="fr-FR" sz="1800" b="0" i="0" dirty="0" smtClean="0">
                <a:solidFill>
                  <a:srgbClr val="404040"/>
                </a:solidFill>
              </a:rPr>
              <a:t>)</a:t>
            </a:r>
            <a:endParaRPr lang="fr-FR" sz="1800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Clear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template</a:t>
            </a:r>
            <a:r>
              <a:rPr lang="fr-FR" i="0" dirty="0" smtClean="0">
                <a:solidFill>
                  <a:srgbClr val="404040"/>
                </a:solidFill>
              </a:rPr>
              <a:t> cache (</a:t>
            </a:r>
            <a:r>
              <a:rPr lang="fr-FR" sz="1800" b="0" i="0" dirty="0">
                <a:solidFill>
                  <a:srgbClr val="404040"/>
                </a:solidFill>
              </a:rPr>
              <a:t>in exo-&gt;portal-</a:t>
            </a:r>
            <a:r>
              <a:rPr lang="fr-FR" sz="1800" b="0" i="0" dirty="0" smtClean="0">
                <a:solidFill>
                  <a:srgbClr val="404040"/>
                </a:solidFill>
              </a:rPr>
              <a:t>&gt;cache-&gt;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TemplateService.clearCache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sz="2400" b="0" i="0" dirty="0" smtClean="0">
                <a:solidFill>
                  <a:srgbClr val="404040"/>
                </a:solidFill>
              </a:rPr>
              <a:t>)</a:t>
            </a:r>
            <a:endParaRPr lang="fr-FR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46013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Introduction JMX &amp; </a:t>
            </a:r>
            <a:r>
              <a:rPr lang="fr-FR" sz="4800" dirty="0" err="1"/>
              <a:t>VisualVM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Introduction JMX &amp; </a:t>
            </a:r>
            <a:r>
              <a:rPr lang="fr-FR" dirty="0" err="1"/>
              <a:t>VisualVM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Sun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retrieving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Java applications.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pre-built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client applications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gathering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APIs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GUI application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 Java applications. 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client to the JMX interface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monitory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remotely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service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incur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JMX </a:t>
            </a:r>
            <a:r>
              <a:rPr lang="fr-FR" sz="4800" dirty="0" err="1"/>
              <a:t>R</a:t>
            </a:r>
            <a:r>
              <a:rPr lang="fr-FR" sz="4800" dirty="0" err="1" smtClean="0"/>
              <a:t>emote</a:t>
            </a:r>
            <a:r>
              <a:rPr lang="fr-FR" sz="4800" dirty="0" smtClean="0"/>
              <a:t> </a:t>
            </a:r>
            <a:r>
              <a:rPr lang="fr-FR" sz="4800" dirty="0"/>
              <a:t>C</a:t>
            </a:r>
            <a:r>
              <a:rPr lang="fr-FR" sz="4800" dirty="0" smtClean="0"/>
              <a:t>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809186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smtClean="0"/>
              <a:t>JBoss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/>
              <a:t>JBoss</a:t>
            </a:r>
            <a:r>
              <a:rPr lang="fr-CA" i="0" dirty="0"/>
              <a:t>, </a:t>
            </a:r>
            <a:r>
              <a:rPr lang="fr-CA" i="0" dirty="0" err="1"/>
              <a:t>you</a:t>
            </a:r>
            <a:r>
              <a:rPr lang="fr-CA" i="0" dirty="0"/>
              <a:t> </a:t>
            </a:r>
            <a:r>
              <a:rPr lang="fr-CA" i="0" dirty="0" err="1"/>
              <a:t>can</a:t>
            </a:r>
            <a:r>
              <a:rPr lang="fr-CA" i="0" dirty="0"/>
              <a:t> set Java </a:t>
            </a:r>
            <a:r>
              <a:rPr lang="fr-CA" i="0" dirty="0" err="1"/>
              <a:t>environment</a:t>
            </a:r>
            <a:r>
              <a:rPr lang="fr-CA" i="0" dirty="0"/>
              <a:t> variables in $JBOSS/bin/</a:t>
            </a:r>
            <a:r>
              <a:rPr lang="fr-CA" i="0" dirty="0" err="1"/>
              <a:t>run.conf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shell</a:t>
            </a:r>
            <a:r>
              <a:rPr lang="fr-CA" i="0" dirty="0"/>
              <a:t> </a:t>
            </a:r>
            <a:r>
              <a:rPr lang="fr-CA" i="0" dirty="0" err="1"/>
              <a:t>environment</a:t>
            </a:r>
            <a:r>
              <a:rPr lang="fr-CA" i="0" dirty="0"/>
              <a:t> variable $</a:t>
            </a:r>
            <a:r>
              <a:rPr lang="fr-CA" i="0" dirty="0" smtClean="0"/>
              <a:t>JAVA_OPTS 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i="0" dirty="0"/>
              <a:t>	</a:t>
            </a:r>
            <a:r>
              <a:rPr lang="fr-CA" i="0" dirty="0" smtClean="0"/>
              <a:t>- </a:t>
            </a:r>
            <a:r>
              <a:rPr lang="fr-CA" i="0" dirty="0" err="1" smtClean="0"/>
              <a:t>Define</a:t>
            </a:r>
            <a:r>
              <a:rPr lang="fr-CA" i="0" dirty="0" smtClean="0"/>
              <a:t> a variable REMOTE_DEBUG</a:t>
            </a:r>
          </a:p>
          <a:p>
            <a:pPr marL="3175" indent="0">
              <a:buNone/>
            </a:pPr>
            <a:r>
              <a:rPr lang="fr-CA" sz="1800" b="0" i="0" dirty="0" smtClean="0"/>
              <a:t>		# </a:t>
            </a:r>
            <a:r>
              <a:rPr lang="fr-CA" sz="1800" b="0" i="0" dirty="0" err="1"/>
              <a:t>Enable</a:t>
            </a:r>
            <a:r>
              <a:rPr lang="fr-CA" sz="1800" b="0" i="0" dirty="0"/>
              <a:t> JMX </a:t>
            </a:r>
            <a:r>
              <a:rPr lang="fr-CA" sz="1800" b="0" i="0" dirty="0" err="1"/>
              <a:t>Remote</a:t>
            </a:r>
            <a:endParaRPr lang="fr-CA" sz="1800" b="0" i="0" dirty="0"/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REMOTE_DEBUG= "</a:t>
            </a:r>
            <a:r>
              <a:rPr lang="fr-CA" sz="1800" b="0" i="0" dirty="0"/>
              <a:t>-</a:t>
            </a:r>
            <a:r>
              <a:rPr lang="fr-CA" sz="1800" b="0" i="0" dirty="0" err="1" smtClean="0"/>
              <a:t>Dcom.sun.management.jmxremote</a:t>
            </a:r>
            <a:r>
              <a:rPr lang="fr-CA" sz="1800" b="0" i="0" dirty="0" smtClean="0"/>
              <a:t>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/>
              <a:t>	</a:t>
            </a:r>
            <a:r>
              <a:rPr lang="fr-CA" sz="1800" b="0" i="0" dirty="0" smtClean="0"/>
              <a:t>	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/>
              <a:t>=</a:t>
            </a:r>
            <a:r>
              <a:rPr lang="fr-CA" sz="1800" b="0" i="0" dirty="0" smtClean="0"/>
              <a:t>9999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 </a:t>
            </a:r>
            <a:r>
              <a:rPr lang="fr-CA" sz="1800" b="0" i="0" dirty="0" err="1" smtClean="0"/>
              <a:t>Dcom.sun.management.jmxremote.ssl</a:t>
            </a:r>
            <a:r>
              <a:rPr lang="fr-CA" sz="1800" b="0" i="0" dirty="0"/>
              <a:t>=false  </a:t>
            </a:r>
            <a:r>
              <a:rPr lang="fr-CA" sz="1800" b="0" i="0" dirty="0" smtClean="0"/>
              <a:t>-</a:t>
            </a:r>
            <a:r>
              <a:rPr lang="fr-CA" sz="1800" b="0" i="0" dirty="0" err="1"/>
              <a:t>Djava.rmi.server.hostname</a:t>
            </a:r>
            <a:r>
              <a:rPr lang="fr-CA" sz="1800" b="0" i="0" dirty="0" smtClean="0"/>
              <a:t>=</a:t>
            </a:r>
            <a:r>
              <a:rPr lang="fr-CA" sz="1800" b="0" i="0" dirty="0" err="1" smtClean="0"/>
              <a:t>localhost</a:t>
            </a:r>
            <a:r>
              <a:rPr lang="fr-CA" sz="1800" b="0" i="0" dirty="0"/>
              <a:t>"</a:t>
            </a:r>
            <a:r>
              <a:rPr lang="fr-CA" sz="1800" b="0" i="0" dirty="0" smtClean="0"/>
              <a:t> 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-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JAVA_OPTS: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/>
              <a:t>JAVA_OPTS="$</a:t>
            </a:r>
            <a:r>
              <a:rPr lang="fr-CA" sz="1800" b="0" i="0" dirty="0" smtClean="0"/>
              <a:t>JAVA_OPTS $REMOTE_DEBUG</a:t>
            </a:r>
            <a:r>
              <a:rPr lang="fr-CA" sz="1800" b="0" i="0" dirty="0"/>
              <a:t>"</a:t>
            </a:r>
            <a:r>
              <a:rPr lang="fr-CA" sz="1800" b="0" i="0" dirty="0" smtClean="0"/>
              <a:t> 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com.sun.management.jmxremote.port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access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allowed</a:t>
            </a:r>
            <a:r>
              <a:rPr lang="fr-CA" i="0" dirty="0">
                <a:solidFill>
                  <a:srgbClr val="404040"/>
                </a:solidFill>
              </a:rPr>
              <a:t> and </a:t>
            </a:r>
            <a:r>
              <a:rPr lang="fr-CA" i="0" dirty="0" err="1">
                <a:solidFill>
                  <a:srgbClr val="404040"/>
                </a:solidFill>
              </a:rPr>
              <a:t>it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occur</a:t>
            </a:r>
            <a:r>
              <a:rPr lang="fr-CA" i="0" dirty="0">
                <a:solidFill>
                  <a:srgbClr val="404040"/>
                </a:solidFill>
              </a:rPr>
              <a:t> on the </a:t>
            </a:r>
            <a:r>
              <a:rPr lang="fr-CA" i="0" dirty="0" err="1">
                <a:solidFill>
                  <a:srgbClr val="404040"/>
                </a:solidFill>
              </a:rPr>
              <a:t>given</a:t>
            </a:r>
            <a:r>
              <a:rPr lang="fr-CA" i="0" dirty="0">
                <a:solidFill>
                  <a:srgbClr val="404040"/>
                </a:solidFill>
              </a:rPr>
              <a:t> port (in the </a:t>
            </a:r>
            <a:r>
              <a:rPr lang="fr-CA" i="0" dirty="0" err="1">
                <a:solidFill>
                  <a:srgbClr val="404040"/>
                </a:solidFill>
              </a:rPr>
              <a:t>example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9999</a:t>
            </a:r>
            <a:r>
              <a:rPr lang="fr-CA" i="0" dirty="0">
                <a:solidFill>
                  <a:srgbClr val="404040"/>
                </a:solidFill>
              </a:rPr>
              <a:t>).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033031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smtClean="0"/>
              <a:t>JBoss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next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two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properties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and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</a:t>
            </a:r>
            <a:r>
              <a:rPr lang="fr-CA" i="0" dirty="0" err="1">
                <a:solidFill>
                  <a:srgbClr val="404040"/>
                </a:solidFill>
              </a:rPr>
              <a:t>disable</a:t>
            </a:r>
            <a:r>
              <a:rPr lang="fr-CA" i="0" dirty="0">
                <a:solidFill>
                  <a:srgbClr val="404040"/>
                </a:solidFill>
              </a:rPr>
              <a:t> SSL and </a:t>
            </a: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respectively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>
                <a:solidFill>
                  <a:srgbClr val="404040"/>
                </a:solidFill>
              </a:rPr>
              <a:t>final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</a:t>
            </a:r>
            <a:r>
              <a:rPr lang="fr-CA" i="0" dirty="0" err="1">
                <a:solidFill>
                  <a:srgbClr val="404040"/>
                </a:solidFill>
              </a:rPr>
              <a:t>name</a:t>
            </a:r>
            <a:r>
              <a:rPr lang="fr-CA" i="0" dirty="0">
                <a:solidFill>
                  <a:srgbClr val="404040"/>
                </a:solidFill>
              </a:rPr>
              <a:t> of the host on </a:t>
            </a:r>
            <a:r>
              <a:rPr lang="fr-CA" i="0" dirty="0" err="1">
                <a:solidFill>
                  <a:srgbClr val="404040"/>
                </a:solidFill>
              </a:rPr>
              <a:t>which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jboss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running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this</a:t>
            </a:r>
            <a:r>
              <a:rPr lang="fr-CA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r>
              <a:rPr lang="fr-CA" i="0" dirty="0" smtClean="0">
                <a:solidFill>
                  <a:srgbClr val="404040"/>
                </a:solidFill>
              </a:rPr>
              <a:t> (</a:t>
            </a:r>
            <a:r>
              <a:rPr lang="fr-CA" i="0" dirty="0" err="1" smtClean="0">
                <a:solidFill>
                  <a:srgbClr val="404040"/>
                </a:solidFill>
              </a:rPr>
              <a:t>see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FR" i="0" dirty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tomcat</a:t>
            </a:r>
            <a:r>
              <a:rPr lang="fr-FR" i="0" dirty="0" smtClean="0">
                <a:solidFill>
                  <a:srgbClr val="404040"/>
                </a:solidFill>
              </a:rPr>
              <a:t> configuration for a </a:t>
            </a:r>
            <a:r>
              <a:rPr lang="fr-FR" i="0" dirty="0" err="1" smtClean="0">
                <a:solidFill>
                  <a:srgbClr val="404040"/>
                </a:solidFill>
              </a:rPr>
              <a:t>example</a:t>
            </a:r>
            <a:r>
              <a:rPr lang="fr-FR" i="0" dirty="0" smtClean="0">
                <a:solidFill>
                  <a:srgbClr val="404040"/>
                </a:solidFill>
              </a:rPr>
              <a:t> of </a:t>
            </a:r>
            <a:r>
              <a:rPr lang="fr-FR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656589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</a:t>
            </a:r>
            <a:r>
              <a:rPr lang="fr-FR" dirty="0" err="1" smtClean="0"/>
              <a:t>emote</a:t>
            </a:r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dirty="0" smtClean="0"/>
              <a:t>onfiguration </a:t>
            </a:r>
            <a:r>
              <a:rPr lang="fr-FR" dirty="0" smtClean="0"/>
              <a:t>(</a:t>
            </a:r>
            <a:r>
              <a:rPr lang="fr-FR" dirty="0" err="1" smtClean="0"/>
              <a:t>Tomcat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76064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/>
              <a:t>D</a:t>
            </a:r>
            <a:r>
              <a:rPr lang="fr-CA" i="0" dirty="0" err="1" smtClean="0"/>
              <a:t>uring</a:t>
            </a:r>
            <a:r>
              <a:rPr lang="fr-CA" i="0" dirty="0" smtClean="0"/>
              <a:t> </a:t>
            </a:r>
            <a:r>
              <a:rPr lang="fr-CA" i="0" dirty="0" err="1" smtClean="0"/>
              <a:t>start</a:t>
            </a:r>
            <a:r>
              <a:rPr lang="fr-CA" i="0" dirty="0" smtClean="0"/>
              <a:t> </a:t>
            </a:r>
            <a:r>
              <a:rPr lang="fr-CA" i="0" dirty="0"/>
              <a:t>up </a:t>
            </a:r>
            <a:r>
              <a:rPr lang="fr-CA" i="0" dirty="0" err="1"/>
              <a:t>sequence</a:t>
            </a:r>
            <a:r>
              <a:rPr lang="fr-CA" i="0" dirty="0"/>
              <a:t> </a:t>
            </a:r>
            <a:r>
              <a:rPr lang="fr-CA" i="0" dirty="0" err="1" smtClean="0"/>
              <a:t>tomcat</a:t>
            </a:r>
            <a:r>
              <a:rPr lang="fr-CA" i="0" dirty="0" smtClean="0"/>
              <a:t> </a:t>
            </a:r>
            <a:r>
              <a:rPr lang="fr-CA" i="0" dirty="0"/>
              <a:t>calls the file TOMCAT_HOME/bin/</a:t>
            </a:r>
            <a:r>
              <a:rPr lang="fr-CA" i="0" dirty="0" err="1"/>
              <a:t>setenv.bat</a:t>
            </a:r>
            <a:r>
              <a:rPr lang="fr-CA" i="0" dirty="0"/>
              <a:t> (or TOMCAT_HOME/bin/</a:t>
            </a:r>
            <a:r>
              <a:rPr lang="fr-CA" i="0" dirty="0" err="1"/>
              <a:t>setenv.sh</a:t>
            </a:r>
            <a:r>
              <a:rPr lang="fr-CA" i="0" dirty="0"/>
              <a:t> </a:t>
            </a:r>
            <a:r>
              <a:rPr lang="fr-CA" i="0" dirty="0" err="1"/>
              <a:t>depending</a:t>
            </a:r>
            <a:r>
              <a:rPr lang="fr-CA" i="0" dirty="0"/>
              <a:t> on </a:t>
            </a:r>
            <a:r>
              <a:rPr lang="fr-CA" i="0" dirty="0" err="1"/>
              <a:t>your</a:t>
            </a:r>
            <a:r>
              <a:rPr lang="fr-CA" i="0" dirty="0"/>
              <a:t> </a:t>
            </a:r>
            <a:r>
              <a:rPr lang="fr-CA" i="0" dirty="0" err="1"/>
              <a:t>environment</a:t>
            </a:r>
            <a:r>
              <a:rPr lang="fr-CA" i="0" dirty="0"/>
              <a:t>) </a:t>
            </a:r>
            <a:r>
              <a:rPr lang="fr-CA" i="0" dirty="0" err="1"/>
              <a:t>which</a:t>
            </a:r>
            <a:r>
              <a:rPr lang="fr-CA" i="0" dirty="0"/>
              <a:t> sets up </a:t>
            </a:r>
            <a:r>
              <a:rPr lang="fr-CA" i="0" dirty="0" err="1"/>
              <a:t>any</a:t>
            </a:r>
            <a:r>
              <a:rPr lang="fr-CA" i="0" dirty="0"/>
              <a:t> extra </a:t>
            </a:r>
            <a:r>
              <a:rPr lang="fr-CA" i="0" dirty="0" err="1"/>
              <a:t>environment</a:t>
            </a:r>
            <a:r>
              <a:rPr lang="fr-CA" i="0" dirty="0"/>
              <a:t> variables or Java VM command line options.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In </a:t>
            </a:r>
            <a:r>
              <a:rPr lang="fr-CA" i="0" dirty="0" err="1"/>
              <a:t>some</a:t>
            </a:r>
            <a:r>
              <a:rPr lang="fr-CA" i="0" dirty="0"/>
              <a:t> of the </a:t>
            </a:r>
            <a:r>
              <a:rPr lang="fr-CA" i="0" dirty="0" err="1"/>
              <a:t>Tomcat</a:t>
            </a:r>
            <a:r>
              <a:rPr lang="fr-CA" i="0" dirty="0"/>
              <a:t> distributions </a:t>
            </a:r>
            <a:r>
              <a:rPr lang="fr-CA" i="0" dirty="0" err="1"/>
              <a:t>this</a:t>
            </a:r>
            <a:r>
              <a:rPr lang="fr-CA" i="0" dirty="0"/>
              <a:t> file </a:t>
            </a:r>
            <a:r>
              <a:rPr lang="fr-CA" i="0" dirty="0" err="1"/>
              <a:t>does</a:t>
            </a:r>
            <a:r>
              <a:rPr lang="fr-CA" i="0" dirty="0"/>
              <a:t> not </a:t>
            </a:r>
            <a:r>
              <a:rPr lang="fr-CA" i="0" dirty="0" err="1"/>
              <a:t>exist</a:t>
            </a:r>
            <a:r>
              <a:rPr lang="fr-CA" i="0" dirty="0"/>
              <a:t>, </a:t>
            </a:r>
            <a:r>
              <a:rPr lang="fr-CA" i="0" dirty="0" err="1"/>
              <a:t>so</a:t>
            </a:r>
            <a:r>
              <a:rPr lang="fr-CA" i="0" dirty="0"/>
              <a:t> </a:t>
            </a:r>
            <a:r>
              <a:rPr lang="fr-CA" i="0" dirty="0" err="1"/>
              <a:t>you</a:t>
            </a:r>
            <a:r>
              <a:rPr lang="fr-CA" i="0" dirty="0"/>
              <a:t> must </a:t>
            </a:r>
            <a:r>
              <a:rPr lang="fr-CA" i="0" dirty="0" err="1"/>
              <a:t>create</a:t>
            </a:r>
            <a:r>
              <a:rPr lang="fr-CA" i="0" dirty="0"/>
              <a:t> </a:t>
            </a:r>
            <a:r>
              <a:rPr lang="fr-CA" i="0" dirty="0" err="1"/>
              <a:t>it</a:t>
            </a:r>
            <a:r>
              <a:rPr lang="fr-CA" i="0" dirty="0"/>
              <a:t> </a:t>
            </a:r>
            <a:r>
              <a:rPr lang="fr-CA" i="0" dirty="0" err="1" smtClean="0"/>
              <a:t>yourself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/>
              <a:t>Tomcat’s</a:t>
            </a:r>
            <a:r>
              <a:rPr lang="fr-CA" i="0" dirty="0"/>
              <a:t> servlet container </a:t>
            </a:r>
            <a:r>
              <a:rPr lang="fr-CA" i="0" dirty="0" err="1"/>
              <a:t>is</a:t>
            </a:r>
            <a:r>
              <a:rPr lang="fr-CA" i="0" dirty="0"/>
              <a:t> </a:t>
            </a:r>
            <a:r>
              <a:rPr lang="fr-CA" i="0" dirty="0" err="1"/>
              <a:t>called</a:t>
            </a:r>
            <a:r>
              <a:rPr lang="fr-CA" i="0" dirty="0"/>
              <a:t> Catalina </a:t>
            </a:r>
            <a:r>
              <a:rPr lang="fr-CA" i="0" dirty="0" err="1"/>
              <a:t>so</a:t>
            </a:r>
            <a:r>
              <a:rPr lang="fr-CA" i="0" dirty="0"/>
              <a:t> </a:t>
            </a:r>
            <a:r>
              <a:rPr lang="fr-CA" i="0" dirty="0" err="1"/>
              <a:t>inside</a:t>
            </a:r>
            <a:r>
              <a:rPr lang="fr-CA" i="0" dirty="0"/>
              <a:t> TOMCAT_HOME/bin/</a:t>
            </a:r>
            <a:r>
              <a:rPr lang="fr-CA" i="0" dirty="0" err="1"/>
              <a:t>setenv.bat</a:t>
            </a:r>
            <a:r>
              <a:rPr lang="fr-CA" i="0" dirty="0"/>
              <a:t> </a:t>
            </a:r>
            <a:r>
              <a:rPr lang="fr-CA" i="0" dirty="0" err="1"/>
              <a:t>we</a:t>
            </a:r>
            <a:r>
              <a:rPr lang="fr-CA" i="0" dirty="0"/>
              <a:t> must set </a:t>
            </a:r>
            <a:r>
              <a:rPr lang="fr-CA" i="0" dirty="0" err="1"/>
              <a:t>our</a:t>
            </a:r>
            <a:r>
              <a:rPr lang="fr-CA" i="0" dirty="0"/>
              <a:t> JMX options in the </a:t>
            </a:r>
            <a:r>
              <a:rPr lang="fr-CA" i="0" dirty="0" err="1"/>
              <a:t>environment</a:t>
            </a:r>
            <a:r>
              <a:rPr lang="fr-CA" i="0" dirty="0"/>
              <a:t> variable CATALINA_OPTS.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All </a:t>
            </a:r>
            <a:r>
              <a:rPr lang="fr-CA" i="0" dirty="0"/>
              <a:t>the arguments must go on the </a:t>
            </a:r>
            <a:r>
              <a:rPr lang="fr-CA" i="0" dirty="0" err="1"/>
              <a:t>same</a:t>
            </a:r>
            <a:r>
              <a:rPr lang="fr-CA" i="0" dirty="0"/>
              <a:t> line</a:t>
            </a:r>
            <a:r>
              <a:rPr lang="fr-CA" i="0" dirty="0" smtClean="0"/>
              <a:t>.</a:t>
            </a:r>
            <a:endParaRPr lang="fr-CA" i="0" dirty="0"/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set  </a:t>
            </a:r>
            <a:r>
              <a:rPr lang="fr-CA" sz="1800" b="0" i="0" dirty="0"/>
              <a:t>CATALINA_OPTS=-</a:t>
            </a:r>
            <a:r>
              <a:rPr lang="fr-CA" sz="1800" b="0" i="0" dirty="0" err="1"/>
              <a:t>Dcom.sun.management.jmxremote</a:t>
            </a:r>
            <a:r>
              <a:rPr lang="fr-CA" sz="1800" b="0" i="0" dirty="0"/>
              <a:t> 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 smtClean="0"/>
              <a:t>=9999 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 smtClean="0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</a:t>
            </a:r>
            <a:r>
              <a:rPr lang="fr-CA" sz="1800" b="0" i="0" dirty="0"/>
              <a:t> </a:t>
            </a:r>
            <a:endParaRPr lang="fr-CA" sz="1800" b="0" i="0" dirty="0" smtClean="0"/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/>
              <a:t>Dcom.sun.management.jmxremote.ssl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/>
              <a:t>-</a:t>
            </a:r>
            <a:r>
              <a:rPr lang="fr-CA" sz="1800" b="0" i="0" dirty="0" err="1"/>
              <a:t>Djava.rmi.server.hostname</a:t>
            </a:r>
            <a:r>
              <a:rPr lang="fr-CA" sz="1800" b="0" i="0" dirty="0"/>
              <a:t>=</a:t>
            </a:r>
            <a:r>
              <a:rPr lang="fr-CA" sz="1800" b="0" i="0" dirty="0" err="1"/>
              <a:t>localhost</a:t>
            </a:r>
            <a:endParaRPr lang="fr-CA" sz="1800" b="0" i="0" dirty="0" smtClean="0"/>
          </a:p>
          <a:p>
            <a:pPr marL="0" lvl="1" indent="0">
              <a:lnSpc>
                <a:spcPct val="50000"/>
              </a:lnSpc>
              <a:buNone/>
            </a:pPr>
            <a:endParaRPr lang="fr-FR" sz="1800" b="0" i="0" dirty="0"/>
          </a:p>
        </p:txBody>
      </p:sp>
    </p:spTree>
    <p:extLst>
      <p:ext uri="{BB962C8B-B14F-4D97-AF65-F5344CB8AC3E}">
        <p14:creationId xmlns:p14="http://schemas.microsoft.com/office/powerpoint/2010/main" val="18008454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</a:t>
            </a:r>
            <a:r>
              <a:rPr lang="fr-FR" dirty="0" err="1" smtClean="0"/>
              <a:t>emote</a:t>
            </a:r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dirty="0" smtClean="0"/>
              <a:t>onfiguration </a:t>
            </a:r>
            <a:r>
              <a:rPr lang="fr-FR" dirty="0" smtClean="0"/>
              <a:t>(</a:t>
            </a:r>
            <a:r>
              <a:rPr lang="fr-FR" dirty="0" err="1" smtClean="0"/>
              <a:t>Tomcat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com.sun.management.jmxremote.port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access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allowed</a:t>
            </a:r>
            <a:r>
              <a:rPr lang="fr-CA" i="0" dirty="0">
                <a:solidFill>
                  <a:srgbClr val="404040"/>
                </a:solidFill>
              </a:rPr>
              <a:t> and </a:t>
            </a:r>
            <a:r>
              <a:rPr lang="fr-CA" i="0" dirty="0" err="1">
                <a:solidFill>
                  <a:srgbClr val="404040"/>
                </a:solidFill>
              </a:rPr>
              <a:t>it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occur</a:t>
            </a:r>
            <a:r>
              <a:rPr lang="fr-CA" i="0" dirty="0">
                <a:solidFill>
                  <a:srgbClr val="404040"/>
                </a:solidFill>
              </a:rPr>
              <a:t> on the </a:t>
            </a:r>
            <a:r>
              <a:rPr lang="fr-CA" i="0" dirty="0" err="1">
                <a:solidFill>
                  <a:srgbClr val="404040"/>
                </a:solidFill>
              </a:rPr>
              <a:t>given</a:t>
            </a:r>
            <a:r>
              <a:rPr lang="fr-CA" i="0" dirty="0">
                <a:solidFill>
                  <a:srgbClr val="404040"/>
                </a:solidFill>
              </a:rPr>
              <a:t> port (in the </a:t>
            </a:r>
            <a:r>
              <a:rPr lang="fr-CA" i="0" dirty="0" err="1">
                <a:solidFill>
                  <a:srgbClr val="404040"/>
                </a:solidFill>
              </a:rPr>
              <a:t>example</a:t>
            </a:r>
            <a:r>
              <a:rPr lang="fr-CA" i="0" dirty="0">
                <a:solidFill>
                  <a:srgbClr val="404040"/>
                </a:solidFill>
              </a:rPr>
              <a:t> 9999).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next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two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properties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and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</a:t>
            </a:r>
            <a:r>
              <a:rPr lang="fr-CA" i="0" dirty="0" err="1">
                <a:solidFill>
                  <a:srgbClr val="404040"/>
                </a:solidFill>
              </a:rPr>
              <a:t>disable</a:t>
            </a:r>
            <a:r>
              <a:rPr lang="fr-CA" i="0" dirty="0">
                <a:solidFill>
                  <a:srgbClr val="404040"/>
                </a:solidFill>
              </a:rPr>
              <a:t> SSL and </a:t>
            </a: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respectively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>
                <a:solidFill>
                  <a:srgbClr val="404040"/>
                </a:solidFill>
              </a:rPr>
              <a:t>final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</a:t>
            </a:r>
            <a:r>
              <a:rPr lang="fr-CA" i="0" dirty="0" err="1">
                <a:solidFill>
                  <a:srgbClr val="404040"/>
                </a:solidFill>
              </a:rPr>
              <a:t>name</a:t>
            </a:r>
            <a:r>
              <a:rPr lang="fr-CA" i="0" dirty="0">
                <a:solidFill>
                  <a:srgbClr val="404040"/>
                </a:solidFill>
              </a:rPr>
              <a:t> of the host on </a:t>
            </a:r>
            <a:r>
              <a:rPr lang="fr-CA" i="0" dirty="0" err="1">
                <a:solidFill>
                  <a:srgbClr val="404040"/>
                </a:solidFill>
              </a:rPr>
              <a:t>which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jboss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running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this</a:t>
            </a:r>
            <a:r>
              <a:rPr lang="fr-CA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342395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16399</TotalTime>
  <Words>1225</Words>
  <Application>Microsoft Macintosh PowerPoint</Application>
  <PresentationFormat>Personnalisé</PresentationFormat>
  <Paragraphs>149</Paragraphs>
  <Slides>25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Introduction JMX &amp; VisualVM</vt:lpstr>
      <vt:lpstr>Présentation PowerPoint</vt:lpstr>
      <vt:lpstr>JMX remote configuration (JBoss)</vt:lpstr>
      <vt:lpstr>JMX remote configuration (JBoss)</vt:lpstr>
      <vt:lpstr>JMX Remote Configuration (Tomcat)</vt:lpstr>
      <vt:lpstr>JMX Remote Configuration (Tomcat)</vt:lpstr>
      <vt:lpstr>JMX Remote Configuration</vt:lpstr>
      <vt:lpstr>JMX Remote Configuration</vt:lpstr>
      <vt:lpstr>Présentation PowerPoint</vt:lpstr>
      <vt:lpstr>Connecting VisualVM to remote JVM</vt:lpstr>
      <vt:lpstr>Présentation PowerPoint</vt:lpstr>
      <vt:lpstr>Using VisualVM (Overview tab)</vt:lpstr>
      <vt:lpstr>Using VisualVM (Monitor tab)</vt:lpstr>
      <vt:lpstr>Using VisualVM (Threads tab)</vt:lpstr>
      <vt:lpstr>Using VisualVM (Sampler(profiler) tab)</vt:lpstr>
      <vt:lpstr>Using VisualVM (Mbeans tab)</vt:lpstr>
      <vt:lpstr>Using VisualVM (Mbeans tab)</vt:lpstr>
      <vt:lpstr>Présentation PowerPoint</vt:lpstr>
      <vt:lpstr>Exercises : 80a Connection to JMX</vt:lpstr>
      <vt:lpstr>Exercises : 80b Connection to JMX with authentitication</vt:lpstr>
      <vt:lpstr>Exercises : 80c Using VisualVM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693</cp:revision>
  <dcterms:created xsi:type="dcterms:W3CDTF">2010-06-15T15:11:14Z</dcterms:created>
  <dcterms:modified xsi:type="dcterms:W3CDTF">2011-10-03T22:49:37Z</dcterms:modified>
</cp:coreProperties>
</file>