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803" r:id="rId3"/>
  </p:sldMasterIdLst>
  <p:notesMasterIdLst>
    <p:notesMasterId r:id="rId37"/>
  </p:notesMasterIdLst>
  <p:sldIdLst>
    <p:sldId id="256" r:id="rId4"/>
    <p:sldId id="268" r:id="rId5"/>
    <p:sldId id="302" r:id="rId6"/>
    <p:sldId id="288" r:id="rId7"/>
    <p:sldId id="275" r:id="rId8"/>
    <p:sldId id="283" r:id="rId9"/>
    <p:sldId id="272" r:id="rId10"/>
    <p:sldId id="289" r:id="rId11"/>
    <p:sldId id="303" r:id="rId12"/>
    <p:sldId id="274" r:id="rId13"/>
    <p:sldId id="284" r:id="rId14"/>
    <p:sldId id="301" r:id="rId15"/>
    <p:sldId id="285" r:id="rId16"/>
    <p:sldId id="286" r:id="rId17"/>
    <p:sldId id="287" r:id="rId18"/>
    <p:sldId id="300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8" r:id="rId27"/>
    <p:sldId id="271" r:id="rId28"/>
    <p:sldId id="276" r:id="rId29"/>
    <p:sldId id="277" r:id="rId30"/>
    <p:sldId id="279" r:id="rId31"/>
    <p:sldId id="280" r:id="rId32"/>
    <p:sldId id="282" r:id="rId33"/>
    <p:sldId id="299" r:id="rId34"/>
    <p:sldId id="297" r:id="rId35"/>
    <p:sldId id="278" r:id="rId36"/>
  </p:sldIdLst>
  <p:sldSz cx="11160125" cy="7559675"/>
  <p:notesSz cx="7772400" cy="10058400"/>
  <p:defaultTextStyle>
    <a:defPPr>
      <a:defRPr lang="en-GB"/>
    </a:defPPr>
    <a:lvl1pPr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1pPr>
    <a:lvl2pPr marL="423863" indent="-214313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2pPr>
    <a:lvl3pPr marL="639763" indent="-209550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3pPr>
    <a:lvl4pPr marL="855663" indent="-212725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4pPr>
    <a:lvl5pPr marL="1071563" indent="-211138" algn="l" defTabSz="457200" rtl="0" fontAlgn="base" hangingPunct="0">
      <a:lnSpc>
        <a:spcPct val="70000"/>
      </a:lnSpc>
      <a:spcBef>
        <a:spcPct val="0"/>
      </a:spcBef>
      <a:spcAft>
        <a:spcPct val="0"/>
      </a:spcAft>
      <a:buClr>
        <a:srgbClr val="000000"/>
      </a:buClr>
      <a:buSzPct val="45000"/>
      <a:buFont typeface="Symbol" pitchFamily="18" charset="2"/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MS Gothic" pitchFamily="4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04" y="-102"/>
      </p:cViewPr>
      <p:guideLst>
        <p:guide orient="horz" pos="2381"/>
        <p:guide pos="351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2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3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74759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9675" cy="3763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5127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8713" cy="451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ea typeface="+mn-ea"/>
            </a:endParaRP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639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50272E71-F12A-4750-B2CE-2B5D93B0A555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4105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ＭＳ Ｐゴシック" charset="-128"/>
      </a:defRPr>
    </a:lvl1pPr>
    <a:lvl2pPr marL="37931725" indent="-37474525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A583EE1-890E-4299-9C98-D3BD4B2D7526}" type="slidenum">
              <a:rPr lang="en-GB"/>
              <a:pPr/>
              <a:t>1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BA83073-B572-4D13-8258-C47B5792B39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10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11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12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13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14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15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16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24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25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26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27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28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29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30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30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31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A583EE1-890E-4299-9C98-D3BD4B2D7526}" type="slidenum">
              <a:rPr lang="en-GB"/>
              <a:pPr/>
              <a:t>33</a:t>
            </a:fld>
            <a:endParaRPr lang="en-GB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4BA83073-B572-4D13-8258-C47B5792B39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1103313" y="763588"/>
            <a:ext cx="5565775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3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4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5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6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7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7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69A835-9A0F-45BC-92DE-5D56B002B9E3}" type="slidenum">
              <a:rPr lang="en-GB"/>
              <a:pPr/>
              <a:t>8</a:t>
            </a:fld>
            <a:endParaRPr lang="en-GB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9318929-C9D3-4143-A33A-E8E5761B392A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8852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AD17F86-E20E-4F41-A533-188B086D09F0}" type="slidenum">
              <a:rPr lang="en-GB">
                <a:solidFill>
                  <a:prstClr val="white"/>
                </a:solidFill>
              </a:rPr>
              <a:pPr/>
              <a:t>9</a:t>
            </a:fld>
            <a:endParaRPr lang="en-GB">
              <a:solidFill>
                <a:prstClr val="white"/>
              </a:solidFill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B97FAAD-E668-46C1-B08E-268D475C1172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2948" name="Text Box 2"/>
          <p:cNvSpPr txBox="1">
            <a:spLocks noChangeArrowheads="1"/>
          </p:cNvSpPr>
          <p:nvPr/>
        </p:nvSpPr>
        <p:spPr bwMode="auto">
          <a:xfrm>
            <a:off x="1101725" y="763588"/>
            <a:ext cx="5567363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2949" name="Text Box 3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210300" cy="4519612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D35EDD-1FEE-4FD2-B929-6096066949A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36A6F5D-E923-41C1-9228-36630D55006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9D723FD-9552-4F69-9192-896B5EE6EDD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9E8C92-C7E0-4C7B-98F1-11E51420D43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2BB3935-E35E-4FE2-AFEE-E6AEA4FB1D2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23C87A4-3B8C-4291-816B-DC56F2A0D23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2CDED0C6-9DF1-478B-8B4C-916C279B5AD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DB16B96-28F3-4F85-B7CB-B363740620D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BD3AB14-E041-4B2A-8E7E-25195A0A156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358900"/>
            <a:ext cx="4940300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358900"/>
            <a:ext cx="4941887" cy="4859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3892150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3892150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89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347390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3892151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341437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62" y="274637"/>
            <a:ext cx="10044113" cy="58102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341437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046287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341437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046287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2"/>
            <a:r>
              <a:rPr lang="en-US" dirty="0" smtClean="0"/>
              <a:t>Fourth level</a:t>
            </a:r>
          </a:p>
          <a:p>
            <a:pPr lvl="2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263525"/>
            <a:ext cx="2508250" cy="5954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263525"/>
            <a:ext cx="7373937" cy="5954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3" y="2347913"/>
            <a:ext cx="9486900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283075"/>
            <a:ext cx="781208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034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922CF0A-DD42-4B43-A955-016691216C7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819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4857750"/>
            <a:ext cx="948690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3203575"/>
            <a:ext cx="948690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23316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1D59B14-D013-42D1-836B-3D9CE244BBC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260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6E8F03E-FC1D-428E-B811-5F20D0A99BB8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0321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88DB380-A881-4A82-89F3-52D02D2B61B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7213" y="1768475"/>
            <a:ext cx="49403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913" y="1768475"/>
            <a:ext cx="4941887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B1925F1-E193-438D-9398-C0717F9899FA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47495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EBB7955-3151-41A4-B823-5FA2DBC8513E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55933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FCBAF89-5569-424E-9EB2-A826342ED1F4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5860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9914B9A-8963-443F-84FF-2E61ED15C69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476025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10A8871-B1FA-4242-8EBA-F39E80AE8E43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3"/>
            <a:ext cx="4941276" cy="4989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8332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A7CC3E5-C161-4999-BB06-AA7AD0B576C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3213"/>
            <a:ext cx="1004411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692275"/>
            <a:ext cx="4930775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8800" y="2397125"/>
            <a:ext cx="493077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68963" y="1692275"/>
            <a:ext cx="493395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68963" y="2397125"/>
            <a:ext cx="493395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307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717D61B-E075-4F83-864F-4C1484B4577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473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0E2C30E-1671-4488-A2A3-8E59AB52E16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24139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2430DC9-CF95-4732-B9CC-B54D5C80AD25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01625"/>
            <a:ext cx="3670300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038" y="301625"/>
            <a:ext cx="623887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1581150"/>
            <a:ext cx="36703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186838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43B3426-FE45-4B10-92B3-12F00CE10D8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75" y="5291138"/>
            <a:ext cx="66960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7575" y="674688"/>
            <a:ext cx="66960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7575" y="5916613"/>
            <a:ext cx="66960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864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 userDrawn="1"/>
        </p:nvSpPr>
        <p:spPr bwMode="auto">
          <a:xfrm>
            <a:off x="3657600" y="7056438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53FF9ADF-9006-473C-B789-6C83F2D34F5D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E18EF74-8D13-4EB7-8106-071F55958770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025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50F5595-FD95-42C5-B33F-9A8C85EC31D2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83550" y="301625"/>
            <a:ext cx="2508250" cy="6448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7213" y="301625"/>
            <a:ext cx="7373937" cy="6448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8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81DEB101-BD45-4097-8462-967570CFFE47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653396A5-591B-49B1-9FF2-63B1AA5267CF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10032037" cy="2398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1"/>
          </p:nvPr>
        </p:nvSpPr>
        <p:spPr>
          <a:xfrm>
            <a:off x="5659600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38526F30-1652-4A4D-8851-D1CB6B5A444B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2392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2"/>
          </p:nvPr>
        </p:nvSpPr>
        <p:spPr>
          <a:xfrm>
            <a:off x="550862" y="4313237"/>
            <a:ext cx="10041979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 userDrawn="1"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F42DC585-B266-463D-AF1A-E75F36822C8C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2"/>
          </p:nvPr>
        </p:nvSpPr>
        <p:spPr>
          <a:xfrm>
            <a:off x="548954" y="4313237"/>
            <a:ext cx="4941276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3"/>
          </p:nvPr>
        </p:nvSpPr>
        <p:spPr>
          <a:xfrm>
            <a:off x="558896" y="1762524"/>
            <a:ext cx="4941276" cy="23981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Espace réservé du contenu 3"/>
          <p:cNvSpPr>
            <a:spLocks noGrp="1"/>
          </p:cNvSpPr>
          <p:nvPr>
            <p:ph sz="half" idx="2"/>
          </p:nvPr>
        </p:nvSpPr>
        <p:spPr>
          <a:xfrm>
            <a:off x="5657115" y="1768476"/>
            <a:ext cx="4941276" cy="49831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5.jpe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7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88" r:id="rId2"/>
    <p:sldLayoutId id="2147483766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1" fontAlgn="base" hangingPunct="1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1" fontAlgn="base" hangingPunct="1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1" fontAlgn="base" hangingPunct="1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1" fontAlgn="base" hangingPunct="1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1" fontAlgn="base" hangingPunct="1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1" fontAlgn="base" hangingPunct="1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263525"/>
            <a:ext cx="10034587" cy="60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8900"/>
            <a:ext cx="10034587" cy="4859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2"/>
            <a:r>
              <a:rPr lang="en-GB" smtClean="0"/>
              <a:t>Fourth Outline Level</a:t>
            </a:r>
          </a:p>
          <a:p>
            <a:pPr lvl="2"/>
            <a:r>
              <a:rPr lang="en-GB" smtClean="0"/>
              <a:t>Fifth Outline Level</a:t>
            </a:r>
          </a:p>
          <a:p>
            <a:pPr lvl="2"/>
            <a:r>
              <a:rPr lang="en-GB" smtClean="0"/>
              <a:t>Sixth Outline Level</a:t>
            </a:r>
          </a:p>
          <a:p>
            <a:pPr lvl="2"/>
            <a:r>
              <a:rPr lang="en-GB" smtClean="0"/>
              <a:t>Seventh Outline Level</a:t>
            </a:r>
          </a:p>
          <a:p>
            <a:pPr lvl="2"/>
            <a:r>
              <a:rPr lang="en-GB" smtClean="0"/>
              <a:t>Eighth Outline Level</a:t>
            </a:r>
          </a:p>
          <a:p>
            <a:pPr lvl="2"/>
            <a:r>
              <a:rPr lang="en-GB" smtClean="0"/>
              <a:t>Ninth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657600" y="7086600"/>
            <a:ext cx="38862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115FDB0-A764-42E0-8E12-DBCD8BBA2598}" type="slidenum">
              <a:rPr lang="en-GB" sz="1400">
                <a:solidFill>
                  <a:srgbClr val="FFFF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ct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‹nº›</a:t>
            </a:fld>
            <a:endParaRPr lang="en-GB" sz="1400">
              <a:solidFill>
                <a:srgbClr val="FFFF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915988"/>
            <a:ext cx="11160125" cy="76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2pPr>
      <a:lvl3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3pPr>
      <a:lvl4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4pPr>
      <a:lvl5pPr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5pPr>
      <a:lvl6pPr marL="4572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6pPr>
      <a:lvl7pPr marL="9144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7pPr>
      <a:lvl8pPr marL="13716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8pPr>
      <a:lvl9pPr marL="1828800" algn="l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3500">
          <a:solidFill>
            <a:srgbClr val="FFA3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258763" indent="-255588" algn="l" defTabSz="457200" rtl="0" eaLnBrk="0" fontAlgn="base" hangingPunct="0">
        <a:lnSpc>
          <a:spcPct val="67000"/>
        </a:lnSpc>
        <a:spcBef>
          <a:spcPct val="0"/>
        </a:spcBef>
        <a:spcAft>
          <a:spcPts val="1425"/>
        </a:spcAft>
        <a:buClr>
          <a:srgbClr val="000000"/>
        </a:buClr>
        <a:buSzPct val="70000"/>
        <a:buFont typeface="Symbol" pitchFamily="18" charset="2"/>
        <a:buChar char="•"/>
        <a:defRPr sz="2600" b="1" i="1">
          <a:solidFill>
            <a:srgbClr val="333333"/>
          </a:solidFill>
          <a:latin typeface="+mn-lt"/>
          <a:ea typeface="+mn-ea"/>
          <a:cs typeface="+mn-cs"/>
        </a:defRPr>
      </a:lvl1pPr>
      <a:lvl2pPr marL="261938" indent="-261938" algn="l" defTabSz="457200" rtl="0" eaLnBrk="0" fontAlgn="base" hangingPunct="0">
        <a:lnSpc>
          <a:spcPct val="74000"/>
        </a:lnSpc>
        <a:spcBef>
          <a:spcPct val="0"/>
        </a:spcBef>
        <a:spcAft>
          <a:spcPts val="1425"/>
        </a:spcAft>
        <a:buClr>
          <a:srgbClr val="FFA300"/>
        </a:buClr>
        <a:buSzPct val="120000"/>
        <a:buFont typeface="Segoe UI" pitchFamily="32" charset="0"/>
        <a:buChar char="»"/>
        <a:defRPr sz="2200" b="1" i="1">
          <a:solidFill>
            <a:srgbClr val="4C4C4C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200" b="1" i="1">
          <a:solidFill>
            <a:srgbClr val="4C4C4C"/>
          </a:solidFill>
          <a:latin typeface="+mn-lt"/>
          <a:ea typeface="+mn-ea"/>
          <a:cs typeface="+mn-cs"/>
        </a:defRPr>
      </a:lvl3pPr>
      <a:lvl4pPr marL="4772025" indent="-3695700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4C4C4C"/>
        </a:buClr>
        <a:buSzPct val="45000"/>
        <a:buFont typeface="Times New Roman" pitchFamily="18" charset="0"/>
        <a:buChar char=""/>
        <a:defRPr sz="2200" i="1" baseline="20000">
          <a:solidFill>
            <a:srgbClr val="4C4C4C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MS Gothic" pitchFamily="49" charset="-128"/>
          <a:cs typeface="Symbol" charset="2"/>
        </a:defRPr>
      </a:lvl4pPr>
      <a:lvl5pPr marL="2057400" indent="-228600" algn="l" defTabSz="457200" rtl="0" eaLnBrk="0" fontAlgn="base" hangingPunct="0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MS Gothic" pitchFamily="49" charset="-128"/>
          <a:cs typeface="Symbol" charset="2"/>
        </a:defRPr>
      </a:lvl5pPr>
      <a:lvl6pPr marL="4572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6pPr>
      <a:lvl7pPr marL="9144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7pPr>
      <a:lvl8pPr marL="13716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8pPr>
      <a:lvl9pPr marL="1828800" algn="l" defTabSz="457200" rtl="0" fontAlgn="base">
        <a:lnSpc>
          <a:spcPct val="73000"/>
        </a:lnSpc>
        <a:spcBef>
          <a:spcPts val="800"/>
        </a:spcBef>
        <a:spcAft>
          <a:spcPct val="0"/>
        </a:spcAft>
        <a:buClr>
          <a:srgbClr val="4C4C4C"/>
        </a:buClr>
        <a:buSzPct val="100000"/>
        <a:buFont typeface="Arial" charset="0"/>
        <a:buChar char="•"/>
        <a:defRPr sz="3200">
          <a:solidFill>
            <a:srgbClr val="000000"/>
          </a:solidFill>
          <a:latin typeface="+mn-lt"/>
          <a:ea typeface="Symbol" charset="2"/>
          <a:cs typeface="Symbol" charset="2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0" y="6761163"/>
            <a:ext cx="11160125" cy="79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0" y="0"/>
            <a:ext cx="11160125" cy="6784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301625"/>
            <a:ext cx="10034587" cy="1254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768475"/>
            <a:ext cx="10034587" cy="4981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57213" y="6886575"/>
            <a:ext cx="2598737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solidFill>
                <a:srgbClr val="FFFFFF"/>
              </a:solidFill>
              <a:ea typeface="MS Gothic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6350" y="6886575"/>
            <a:ext cx="3535363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Symbol" charset="2"/>
              <a:buNone/>
              <a:defRPr/>
            </a:pPr>
            <a:endParaRPr lang="en-US">
              <a:solidFill>
                <a:srgbClr val="FFFFFF"/>
              </a:solidFill>
              <a:ea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4745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2pPr>
      <a:lvl3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3pPr>
      <a:lvl4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4pPr>
      <a:lvl5pPr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pitchFamily="18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5pPr>
      <a:lvl6pPr marL="4572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6pPr>
      <a:lvl7pPr marL="9144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7pPr>
      <a:lvl8pPr marL="13716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8pPr>
      <a:lvl9pPr marL="1828800" algn="ctr" defTabSz="457200" rtl="0" eaLnBrk="0" fontAlgn="base" hangingPunct="0">
        <a:lnSpc>
          <a:spcPct val="7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ymbol" charset="2"/>
        <a:defRPr sz="4400">
          <a:solidFill>
            <a:srgbClr val="000000"/>
          </a:solidFill>
          <a:latin typeface="Arial" charset="0"/>
          <a:ea typeface="MS Gothic" charset="0"/>
          <a:cs typeface="MS Gothic" charset="0"/>
        </a:defRPr>
      </a:lvl9pPr>
    </p:titleStyle>
    <p:bodyStyle>
      <a:lvl1pPr marL="423863" indent="-319088" algn="l" defTabSz="457200" rtl="0" eaLnBrk="0" fontAlgn="base" hangingPunct="0">
        <a:lnSpc>
          <a:spcPct val="70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55663" indent="-285750" algn="l" defTabSz="457200" rtl="0" eaLnBrk="0" fontAlgn="base" hangingPunct="0">
        <a:lnSpc>
          <a:spcPct val="70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18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87463" indent="-212725" algn="l" defTabSz="457200" rtl="0" eaLnBrk="0" fontAlgn="base" hangingPunct="0">
        <a:lnSpc>
          <a:spcPct val="70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19263" indent="-207963" algn="l" defTabSz="457200" rtl="0" eaLnBrk="0" fontAlgn="base" hangingPunct="0">
        <a:lnSpc>
          <a:spcPct val="70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10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082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654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26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79863" indent="-209550" algn="l" defTabSz="457200" rtl="0" eaLnBrk="0" fontAlgn="base" hangingPunct="0">
        <a:lnSpc>
          <a:spcPct val="70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</a:rPr>
              <a:t>Chromattic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Benefits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Keywords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Provides a type safe object model for JCR 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Use Java 5 annotation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Enable development of rich models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Integrates well with Java language with the use of Java Collection and Generics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Advanced features like support for JCR multiple inheritance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Integrates at the Java compiler level via the Java Annotation Processor Tools (APT)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Generation of node type definitions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Benefits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Details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Object oriented programming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Add any method you need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Methods are invoked with an appropriate node type, enforced during the compilation.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Productivity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>
                <a:solidFill>
                  <a:srgbClr val="4C4C4C"/>
                </a:solidFill>
              </a:rPr>
              <a:t>C</a:t>
            </a:r>
            <a:r>
              <a:rPr lang="en-US" sz="2000" b="1" i="1" dirty="0" smtClean="0">
                <a:solidFill>
                  <a:srgbClr val="4C4C4C"/>
                </a:solidFill>
              </a:rPr>
              <a:t>ode completion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Refactoring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Less errors due to typos etc.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602AF10-AAB4-4DCB-A100-E509F43F837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Concept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3338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285154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Concept</a:t>
            </a:r>
            <a:endParaRPr lang="en-GB" sz="3600" dirty="0">
              <a:solidFill>
                <a:srgbClr val="FFA3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293782" y="1565259"/>
            <a:ext cx="8715436" cy="4643470"/>
            <a:chOff x="1851025" y="2160588"/>
            <a:chExt cx="5851525" cy="3324225"/>
          </a:xfrm>
        </p:grpSpPr>
        <p:sp>
          <p:nvSpPr>
            <p:cNvPr id="38" name="Rectangle à coins arrondis 9"/>
            <p:cNvSpPr>
              <a:spLocks noChangeArrowheads="1"/>
            </p:cNvSpPr>
            <p:nvPr/>
          </p:nvSpPr>
          <p:spPr bwMode="auto">
            <a:xfrm>
              <a:off x="6326188" y="2160588"/>
              <a:ext cx="1376362" cy="8429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Chromattic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 Session</a:t>
              </a:r>
            </a:p>
          </p:txBody>
        </p:sp>
        <p:sp>
          <p:nvSpPr>
            <p:cNvPr id="39" name="ZoneTexte 29"/>
            <p:cNvSpPr txBox="1">
              <a:spLocks noChangeArrowheads="1"/>
            </p:cNvSpPr>
            <p:nvPr/>
          </p:nvSpPr>
          <p:spPr bwMode="auto">
            <a:xfrm>
              <a:off x="3295650" y="2214563"/>
              <a:ext cx="597535" cy="264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build()</a:t>
              </a:r>
            </a:p>
          </p:txBody>
        </p:sp>
        <p:sp>
          <p:nvSpPr>
            <p:cNvPr id="40" name="Rectangle à coins arrondis 16"/>
            <p:cNvSpPr>
              <a:spLocks noChangeArrowheads="1"/>
            </p:cNvSpPr>
            <p:nvPr/>
          </p:nvSpPr>
          <p:spPr bwMode="auto">
            <a:xfrm>
              <a:off x="1851025" y="2160588"/>
              <a:ext cx="1376363" cy="8429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ＭＳ Ｐゴシック" pitchFamily="-109" charset="-128"/>
                </a:rPr>
                <a:t>Chromattic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ＭＳ Ｐゴシック" pitchFamily="-109" charset="-128"/>
                </a:rPr>
                <a:t> Builder</a:t>
              </a:r>
            </a:p>
          </p:txBody>
        </p:sp>
        <p:sp>
          <p:nvSpPr>
            <p:cNvPr id="41" name="Rectangle à coins arrondis 19"/>
            <p:cNvSpPr>
              <a:spLocks noChangeArrowheads="1"/>
            </p:cNvSpPr>
            <p:nvPr/>
          </p:nvSpPr>
          <p:spPr bwMode="auto">
            <a:xfrm>
              <a:off x="4103688" y="2160588"/>
              <a:ext cx="1376362" cy="84296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Chromattic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cxnSp>
          <p:nvCxnSpPr>
            <p:cNvPr id="42" name="Connecteur droit 21"/>
            <p:cNvCxnSpPr>
              <a:cxnSpLocks noChangeShapeType="1"/>
              <a:stCxn id="40" idx="3"/>
              <a:endCxn id="41" idx="1"/>
            </p:cNvCxnSpPr>
            <p:nvPr/>
          </p:nvCxnSpPr>
          <p:spPr bwMode="auto">
            <a:xfrm flipV="1">
              <a:off x="3227388" y="2582863"/>
              <a:ext cx="8763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43" name="Multidocument 34"/>
            <p:cNvSpPr>
              <a:spLocks noChangeArrowheads="1"/>
            </p:cNvSpPr>
            <p:nvPr/>
          </p:nvSpPr>
          <p:spPr bwMode="auto">
            <a:xfrm>
              <a:off x="1974850" y="3267075"/>
              <a:ext cx="1020763" cy="1062038"/>
            </a:xfrm>
            <a:prstGeom prst="flowChartMultidocumen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Chromattic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 classes</a:t>
              </a:r>
            </a:p>
          </p:txBody>
        </p:sp>
        <p:sp>
          <p:nvSpPr>
            <p:cNvPr id="44" name="Multidocument 35"/>
            <p:cNvSpPr>
              <a:spLocks noChangeArrowheads="1"/>
            </p:cNvSpPr>
            <p:nvPr/>
          </p:nvSpPr>
          <p:spPr bwMode="auto">
            <a:xfrm>
              <a:off x="4270375" y="3267075"/>
              <a:ext cx="1020763" cy="1062038"/>
            </a:xfrm>
            <a:prstGeom prst="flowChartMultidocumen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Meta Model</a:t>
              </a:r>
            </a:p>
          </p:txBody>
        </p:sp>
        <p:cxnSp>
          <p:nvCxnSpPr>
            <p:cNvPr id="45" name="Connecteur droit 36"/>
            <p:cNvCxnSpPr>
              <a:cxnSpLocks noChangeShapeType="1"/>
              <a:stCxn id="43" idx="3"/>
              <a:endCxn id="44" idx="1"/>
            </p:cNvCxnSpPr>
            <p:nvPr/>
          </p:nvCxnSpPr>
          <p:spPr bwMode="auto">
            <a:xfrm flipV="1">
              <a:off x="2995613" y="3797300"/>
              <a:ext cx="127476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46" name="Connecteur droit 41"/>
            <p:cNvCxnSpPr>
              <a:cxnSpLocks noChangeShapeType="1"/>
              <a:stCxn id="41" idx="3"/>
              <a:endCxn id="38" idx="1"/>
            </p:cNvCxnSpPr>
            <p:nvPr/>
          </p:nvCxnSpPr>
          <p:spPr bwMode="auto">
            <a:xfrm>
              <a:off x="5480050" y="2582863"/>
              <a:ext cx="846138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47" name="Multidocument 52"/>
            <p:cNvSpPr>
              <a:spLocks noChangeArrowheads="1"/>
            </p:cNvSpPr>
            <p:nvPr/>
          </p:nvSpPr>
          <p:spPr bwMode="auto">
            <a:xfrm>
              <a:off x="6473825" y="3267075"/>
              <a:ext cx="1020763" cy="1062038"/>
            </a:xfrm>
            <a:prstGeom prst="flowChartMultidocumen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Objects</a:t>
              </a:r>
            </a:p>
          </p:txBody>
        </p:sp>
        <p:cxnSp>
          <p:nvCxnSpPr>
            <p:cNvPr id="48" name="Connecteur droit 53"/>
            <p:cNvCxnSpPr>
              <a:cxnSpLocks noChangeShapeType="1"/>
              <a:stCxn id="44" idx="3"/>
              <a:endCxn id="47" idx="1"/>
            </p:cNvCxnSpPr>
            <p:nvPr/>
          </p:nvCxnSpPr>
          <p:spPr bwMode="auto">
            <a:xfrm>
              <a:off x="5291138" y="3797300"/>
              <a:ext cx="1182687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49" name="ZoneTexte 29"/>
            <p:cNvSpPr txBox="1">
              <a:spLocks noChangeArrowheads="1"/>
            </p:cNvSpPr>
            <p:nvPr/>
          </p:nvSpPr>
          <p:spPr bwMode="auto">
            <a:xfrm>
              <a:off x="5583714" y="2214563"/>
              <a:ext cx="597535" cy="264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open()</a:t>
              </a:r>
            </a:p>
          </p:txBody>
        </p:sp>
        <p:sp>
          <p:nvSpPr>
            <p:cNvPr id="50" name="Disque magnétique 57"/>
            <p:cNvSpPr>
              <a:spLocks noChangeArrowheads="1"/>
            </p:cNvSpPr>
            <p:nvPr/>
          </p:nvSpPr>
          <p:spPr bwMode="auto">
            <a:xfrm>
              <a:off x="6672263" y="4660900"/>
              <a:ext cx="701675" cy="823913"/>
            </a:xfrm>
            <a:prstGeom prst="flowChartMagneticDisk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JCR</a:t>
              </a:r>
            </a:p>
          </p:txBody>
        </p:sp>
        <p:sp>
          <p:nvSpPr>
            <p:cNvPr id="51" name="Carré corné 72"/>
            <p:cNvSpPr>
              <a:spLocks noChangeArrowheads="1"/>
            </p:cNvSpPr>
            <p:nvPr/>
          </p:nvSpPr>
          <p:spPr bwMode="auto">
            <a:xfrm>
              <a:off x="4371975" y="4660900"/>
              <a:ext cx="823913" cy="823913"/>
            </a:xfrm>
            <a:prstGeom prst="foldedCorner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Node type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defs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52" name="Carré corné 73"/>
            <p:cNvSpPr>
              <a:spLocks noChangeArrowheads="1"/>
            </p:cNvSpPr>
            <p:nvPr/>
          </p:nvSpPr>
          <p:spPr bwMode="auto">
            <a:xfrm>
              <a:off x="2071688" y="4660900"/>
              <a:ext cx="822325" cy="823913"/>
            </a:xfrm>
            <a:prstGeom prst="foldedCorner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Java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classes</a:t>
              </a: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Object Lifecycle</a:t>
            </a:r>
            <a:endParaRPr lang="en-GB" sz="3600" dirty="0">
              <a:solidFill>
                <a:srgbClr val="FFA300"/>
              </a:solidFill>
            </a:endParaRPr>
          </a:p>
        </p:txBody>
      </p:sp>
      <p:grpSp>
        <p:nvGrpSpPr>
          <p:cNvPr id="60" name="Grouper 35"/>
          <p:cNvGrpSpPr>
            <a:grpSpLocks/>
          </p:cNvGrpSpPr>
          <p:nvPr/>
        </p:nvGrpSpPr>
        <p:grpSpPr bwMode="auto">
          <a:xfrm>
            <a:off x="2079600" y="2708267"/>
            <a:ext cx="5761054" cy="2179643"/>
            <a:chOff x="2319179" y="3083039"/>
            <a:chExt cx="4208621" cy="2185501"/>
          </a:xfrm>
        </p:grpSpPr>
        <p:sp>
          <p:nvSpPr>
            <p:cNvPr id="61" name="Ellipse 3"/>
            <p:cNvSpPr>
              <a:spLocks noChangeArrowheads="1"/>
            </p:cNvSpPr>
            <p:nvPr/>
          </p:nvSpPr>
          <p:spPr bwMode="auto">
            <a:xfrm>
              <a:off x="2319179" y="4738433"/>
              <a:ext cx="515956" cy="530107"/>
            </a:xfrm>
            <a:prstGeom prst="ellipse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0" tIns="55440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Transient</a:t>
              </a:r>
            </a:p>
          </p:txBody>
        </p:sp>
        <p:sp>
          <p:nvSpPr>
            <p:cNvPr id="62" name="Ellipse 4"/>
            <p:cNvSpPr>
              <a:spLocks noChangeArrowheads="1"/>
            </p:cNvSpPr>
            <p:nvPr/>
          </p:nvSpPr>
          <p:spPr bwMode="auto">
            <a:xfrm>
              <a:off x="4225838" y="4738433"/>
              <a:ext cx="515957" cy="530107"/>
            </a:xfrm>
            <a:prstGeom prst="ellipse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0" tIns="55440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Persistent</a:t>
              </a:r>
            </a:p>
          </p:txBody>
        </p:sp>
        <p:sp>
          <p:nvSpPr>
            <p:cNvPr id="63" name="Ellipse 5"/>
            <p:cNvSpPr>
              <a:spLocks noChangeArrowheads="1"/>
            </p:cNvSpPr>
            <p:nvPr/>
          </p:nvSpPr>
          <p:spPr bwMode="auto">
            <a:xfrm>
              <a:off x="6011844" y="4738433"/>
              <a:ext cx="515956" cy="530107"/>
            </a:xfrm>
            <a:prstGeom prst="ellipse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0" tIns="554400" rIns="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Removed</a:t>
              </a:r>
            </a:p>
          </p:txBody>
        </p:sp>
        <p:cxnSp>
          <p:nvCxnSpPr>
            <p:cNvPr id="64" name="Connecteur droit 6"/>
            <p:cNvCxnSpPr>
              <a:cxnSpLocks noChangeShapeType="1"/>
              <a:stCxn id="61" idx="6"/>
              <a:endCxn id="62" idx="2"/>
            </p:cNvCxnSpPr>
            <p:nvPr/>
          </p:nvCxnSpPr>
          <p:spPr bwMode="auto">
            <a:xfrm>
              <a:off x="2835135" y="5003486"/>
              <a:ext cx="1390703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65" name="Connecteur droit 9"/>
            <p:cNvCxnSpPr>
              <a:cxnSpLocks noChangeShapeType="1"/>
              <a:stCxn id="62" idx="6"/>
            </p:cNvCxnSpPr>
            <p:nvPr/>
          </p:nvCxnSpPr>
          <p:spPr bwMode="auto">
            <a:xfrm>
              <a:off x="4741796" y="5003486"/>
              <a:ext cx="127004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66" name="Rectangle à coins arrondis 12"/>
            <p:cNvSpPr>
              <a:spLocks noChangeArrowheads="1"/>
            </p:cNvSpPr>
            <p:nvPr/>
          </p:nvSpPr>
          <p:spPr bwMode="auto">
            <a:xfrm>
              <a:off x="3795610" y="3083039"/>
              <a:ext cx="1376414" cy="84277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Chromattic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 Session</a:t>
              </a:r>
            </a:p>
          </p:txBody>
        </p:sp>
        <p:cxnSp>
          <p:nvCxnSpPr>
            <p:cNvPr id="67" name="Connecteur en arc 14"/>
            <p:cNvCxnSpPr>
              <a:cxnSpLocks noChangeShapeType="1"/>
              <a:stCxn id="66" idx="2"/>
              <a:endCxn id="61" idx="0"/>
            </p:cNvCxnSpPr>
            <p:nvPr/>
          </p:nvCxnSpPr>
          <p:spPr bwMode="auto">
            <a:xfrm rot="5400000">
              <a:off x="3124177" y="3379588"/>
              <a:ext cx="812619" cy="1905072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68" name="Connecteur en arc 18"/>
            <p:cNvCxnSpPr>
              <a:cxnSpLocks noChangeShapeType="1"/>
              <a:stCxn id="66" idx="2"/>
              <a:endCxn id="62" idx="0"/>
            </p:cNvCxnSpPr>
            <p:nvPr/>
          </p:nvCxnSpPr>
          <p:spPr bwMode="auto">
            <a:xfrm rot="5400000">
              <a:off x="4076713" y="4332124"/>
              <a:ext cx="812619" cy="0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69" name="ZoneTexte 29"/>
            <p:cNvSpPr txBox="1">
              <a:spLocks noChangeArrowheads="1"/>
            </p:cNvSpPr>
            <p:nvPr/>
          </p:nvSpPr>
          <p:spPr bwMode="auto">
            <a:xfrm>
              <a:off x="2835327" y="3926320"/>
              <a:ext cx="1292891" cy="36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-109" charset="0"/>
                  <a:cs typeface="Courier New" pitchFamily="-109" charset="0"/>
                </a:rPr>
                <a:t>create()</a:t>
              </a:r>
            </a:p>
          </p:txBody>
        </p:sp>
        <p:sp>
          <p:nvSpPr>
            <p:cNvPr id="70" name="ZoneTexte 30"/>
            <p:cNvSpPr txBox="1">
              <a:spLocks noChangeArrowheads="1"/>
            </p:cNvSpPr>
            <p:nvPr/>
          </p:nvSpPr>
          <p:spPr bwMode="auto">
            <a:xfrm>
              <a:off x="4741796" y="4634236"/>
              <a:ext cx="1431418" cy="36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-109" charset="0"/>
                  <a:cs typeface="Courier New" pitchFamily="-109" charset="0"/>
                </a:rPr>
                <a:t>destroy()</a:t>
              </a:r>
            </a:p>
          </p:txBody>
        </p:sp>
        <p:sp>
          <p:nvSpPr>
            <p:cNvPr id="71" name="ZoneTexte 31"/>
            <p:cNvSpPr txBox="1">
              <a:spLocks noChangeArrowheads="1"/>
            </p:cNvSpPr>
            <p:nvPr/>
          </p:nvSpPr>
          <p:spPr bwMode="auto">
            <a:xfrm>
              <a:off x="4483261" y="4110986"/>
              <a:ext cx="1431418" cy="36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-109" charset="0"/>
                  <a:cs typeface="Courier New" pitchFamily="-109" charset="0"/>
                </a:rPr>
                <a:t>persist()</a:t>
              </a:r>
            </a:p>
          </p:txBody>
        </p:sp>
        <p:sp>
          <p:nvSpPr>
            <p:cNvPr id="72" name="ZoneTexte 32"/>
            <p:cNvSpPr txBox="1">
              <a:spLocks noChangeArrowheads="1"/>
            </p:cNvSpPr>
            <p:nvPr/>
          </p:nvSpPr>
          <p:spPr bwMode="auto">
            <a:xfrm>
              <a:off x="2932947" y="4635824"/>
              <a:ext cx="1292891" cy="36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-109" charset="0"/>
                  <a:cs typeface="Courier New" pitchFamily="-109" charset="0"/>
                </a:rPr>
                <a:t>insert()</a:t>
              </a:r>
            </a:p>
          </p:txBody>
        </p:sp>
      </p:grpSp>
      <p:sp>
        <p:nvSpPr>
          <p:cNvPr id="76" name="Rectangle 75"/>
          <p:cNvSpPr/>
          <p:nvPr/>
        </p:nvSpPr>
        <p:spPr>
          <a:xfrm>
            <a:off x="579402" y="1422383"/>
            <a:ext cx="10001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dirty="0" err="1" smtClean="0">
                <a:solidFill>
                  <a:prstClr val="black"/>
                </a:solidFill>
                <a:latin typeface="Tahoma" pitchFamily="-109" charset="0"/>
                <a:ea typeface="ＭＳ Ｐゴシック" pitchFamily="-109" charset="-128"/>
                <a:cs typeface="Tahoma"/>
              </a:rPr>
              <a:t>ChromatticSession</a:t>
            </a:r>
            <a:r>
              <a:rPr lang="en-US" sz="2000" dirty="0" smtClean="0">
                <a:solidFill>
                  <a:prstClr val="black"/>
                </a:solidFill>
                <a:latin typeface="Tahoma" pitchFamily="-109" charset="0"/>
                <a:ea typeface="ＭＳ Ｐゴシック" pitchFamily="-109" charset="-128"/>
                <a:cs typeface="Tahoma"/>
              </a:rPr>
              <a:t> provides support for interacting with objects life cycle.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Class Generation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79402" y="1279507"/>
            <a:ext cx="10001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dirty="0" smtClean="0">
                <a:solidFill>
                  <a:prstClr val="black"/>
                </a:solidFill>
                <a:latin typeface="Tahoma" pitchFamily="-109" charset="0"/>
                <a:ea typeface="ＭＳ Ｐゴシック" pitchFamily="-109" charset="-128"/>
                <a:cs typeface="Tahoma"/>
              </a:rPr>
              <a:t>Uses APT (Annotation Processor Tool)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3079732" y="1993887"/>
            <a:ext cx="5776943" cy="4405330"/>
            <a:chOff x="1949450" y="1809750"/>
            <a:chExt cx="5192713" cy="3946525"/>
          </a:xfrm>
        </p:grpSpPr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951038" y="4400550"/>
              <a:ext cx="5191125" cy="296863"/>
            </a:xfrm>
            <a:prstGeom prst="rect">
              <a:avLst/>
            </a:prstGeom>
            <a:gradFill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1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Class loading</a:t>
              </a: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1949450" y="2876550"/>
              <a:ext cx="5192713" cy="296863"/>
            </a:xfrm>
            <a:prstGeom prst="rect">
              <a:avLst/>
            </a:prstGeom>
            <a:gradFill rotWithShape="1">
              <a:gsLst>
                <a:gs pos="0">
                  <a:srgbClr val="FFE5E5"/>
                </a:gs>
                <a:gs pos="64999">
                  <a:srgbClr val="FFBEBD"/>
                </a:gs>
                <a:gs pos="100000">
                  <a:srgbClr val="FFA2A1"/>
                </a:gs>
              </a:gsLst>
              <a:lin ang="5400000" scaled="1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rPr>
                <a:t>Compiler</a:t>
              </a: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1949450" y="1809750"/>
              <a:ext cx="1800225" cy="876300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  <a:t>File.java</a:t>
              </a: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5341938" y="1811338"/>
              <a:ext cx="1800225" cy="876300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  <a:t>File_Chromattic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  <a:t>.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  <a:t>java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aco"/>
                <a:ea typeface="+mn-ea"/>
                <a:cs typeface="Monaco"/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1949450" y="3359150"/>
              <a:ext cx="1800225" cy="876300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  <a:t>File.class</a:t>
              </a: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5341938" y="3360738"/>
              <a:ext cx="1800225" cy="876300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aco" pitchFamily="-109" charset="0"/>
                  <a:ea typeface="Monaco" pitchFamily="-109" charset="0"/>
                  <a:cs typeface="Monaco" pitchFamily="-109" charset="0"/>
                </a:rPr>
                <a:t>File_Chromattic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aco" pitchFamily="-109" charset="0"/>
                  <a:ea typeface="Monaco" pitchFamily="-109" charset="0"/>
                  <a:cs typeface="Monaco" pitchFamily="-109" charset="0"/>
                </a:rPr>
                <a:t>.</a:t>
              </a:r>
              <a:b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aco" pitchFamily="-109" charset="0"/>
                  <a:ea typeface="Monaco" pitchFamily="-109" charset="0"/>
                  <a:cs typeface="Monaco" pitchFamily="-109" charset="0"/>
                </a:rPr>
              </a:b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aco" pitchFamily="-109" charset="0"/>
                  <a:ea typeface="Monaco" pitchFamily="-109" charset="0"/>
                  <a:cs typeface="Monaco" pitchFamily="-109" charset="0"/>
                </a:rPr>
                <a:t>class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-109" charset="0"/>
                <a:ea typeface="Monaco" pitchFamily="-109" charset="0"/>
                <a:cs typeface="Monaco" pitchFamily="-109" charset="0"/>
              </a:endParaRPr>
            </a:p>
          </p:txBody>
        </p:sp>
        <p:cxnSp>
          <p:nvCxnSpPr>
            <p:cNvPr id="58" name="Connecteur droit 7"/>
            <p:cNvCxnSpPr>
              <a:cxnSpLocks noChangeShapeType="1"/>
              <a:stCxn id="54" idx="3"/>
              <a:endCxn id="55" idx="1"/>
            </p:cNvCxnSpPr>
            <p:nvPr/>
          </p:nvCxnSpPr>
          <p:spPr bwMode="auto">
            <a:xfrm>
              <a:off x="3749675" y="2247900"/>
              <a:ext cx="1592263" cy="1588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59" name="Connecteur droit 12"/>
            <p:cNvCxnSpPr>
              <a:cxnSpLocks noChangeShapeType="1"/>
              <a:stCxn id="55" idx="2"/>
              <a:endCxn id="57" idx="0"/>
            </p:cNvCxnSpPr>
            <p:nvPr/>
          </p:nvCxnSpPr>
          <p:spPr bwMode="auto">
            <a:xfrm rot="5400000">
              <a:off x="5904707" y="3024981"/>
              <a:ext cx="673100" cy="1587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60" name="Connecteur droit 16"/>
            <p:cNvCxnSpPr>
              <a:cxnSpLocks noChangeShapeType="1"/>
              <a:stCxn id="54" idx="2"/>
              <a:endCxn id="56" idx="0"/>
            </p:cNvCxnSpPr>
            <p:nvPr/>
          </p:nvCxnSpPr>
          <p:spPr bwMode="auto">
            <a:xfrm rot="5400000">
              <a:off x="2512219" y="3023394"/>
              <a:ext cx="673100" cy="1588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1951038" y="4878388"/>
              <a:ext cx="1800225" cy="877887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  <a:t>Class&lt;File&gt;</a:t>
              </a: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5341938" y="4878388"/>
              <a:ext cx="1800225" cy="877887"/>
            </a:xfrm>
            <a:prstGeom prst="rect">
              <a:avLst/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  <a:t>Class&lt;</a:t>
              </a:r>
              <a:r>
                <a:rPr kumimoji="0" lang="en-US" sz="16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  <a:t>File_Chromattic</a:t>
              </a: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onaco"/>
                  <a:ea typeface="+mn-ea"/>
                  <a:cs typeface="Monaco"/>
                </a:rPr>
                <a:t>&gt;</a:t>
              </a:r>
            </a:p>
          </p:txBody>
        </p:sp>
        <p:cxnSp>
          <p:nvCxnSpPr>
            <p:cNvPr id="75" name="Connecteur droit 29"/>
            <p:cNvCxnSpPr>
              <a:cxnSpLocks noChangeShapeType="1"/>
              <a:stCxn id="57" idx="2"/>
              <a:endCxn id="74" idx="0"/>
            </p:cNvCxnSpPr>
            <p:nvPr/>
          </p:nvCxnSpPr>
          <p:spPr bwMode="auto">
            <a:xfrm rot="5400000">
              <a:off x="5920582" y="4558506"/>
              <a:ext cx="641350" cy="1587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cxnSp>
          <p:nvCxnSpPr>
            <p:cNvPr id="77" name="Connecteur droit 32"/>
            <p:cNvCxnSpPr>
              <a:cxnSpLocks noChangeShapeType="1"/>
              <a:stCxn id="56" idx="2"/>
              <a:endCxn id="73" idx="0"/>
            </p:cNvCxnSpPr>
            <p:nvPr/>
          </p:nvCxnSpPr>
          <p:spPr bwMode="auto">
            <a:xfrm rot="16200000" flipH="1">
              <a:off x="2528888" y="4556125"/>
              <a:ext cx="642938" cy="1587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78" name="ZoneTexte 41"/>
            <p:cNvSpPr txBox="1">
              <a:spLocks noChangeArrowheads="1"/>
            </p:cNvSpPr>
            <p:nvPr/>
          </p:nvSpPr>
          <p:spPr bwMode="auto">
            <a:xfrm>
              <a:off x="4137025" y="1879600"/>
              <a:ext cx="646113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APT</a:t>
              </a:r>
            </a:p>
          </p:txBody>
        </p:sp>
        <p:cxnSp>
          <p:nvCxnSpPr>
            <p:cNvPr id="79" name="Connecteur droit 17"/>
            <p:cNvCxnSpPr>
              <a:cxnSpLocks noChangeShapeType="1"/>
              <a:stCxn id="74" idx="1"/>
              <a:endCxn id="73" idx="3"/>
            </p:cNvCxnSpPr>
            <p:nvPr/>
          </p:nvCxnSpPr>
          <p:spPr bwMode="auto">
            <a:xfrm rot="10800000">
              <a:off x="3751263" y="5318125"/>
              <a:ext cx="1590675" cy="1588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 type="triangle" w="lg" len="med"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</p:cxnSp>
        <p:sp>
          <p:nvSpPr>
            <p:cNvPr id="80" name="ZoneTexte 29"/>
            <p:cNvSpPr txBox="1">
              <a:spLocks noChangeArrowheads="1"/>
            </p:cNvSpPr>
            <p:nvPr/>
          </p:nvSpPr>
          <p:spPr bwMode="auto">
            <a:xfrm>
              <a:off x="3751263" y="4948238"/>
              <a:ext cx="1590675" cy="3308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&lt;&lt;extends&gt;&gt;</a:t>
              </a: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602AF10-AAB4-4DCB-A100-E509F43F837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Property Mapping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3338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Property mapping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175" indent="0">
              <a:buNone/>
              <a:defRPr/>
            </a:pPr>
            <a:r>
              <a:rPr lang="en-US" dirty="0"/>
              <a:t>Java types are mapped to JCR property types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/>
              <a:t>String as JCR String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/>
              <a:t>Integer/</a:t>
            </a:r>
            <a:r>
              <a:rPr lang="en-US" sz="2400" dirty="0" err="1"/>
              <a:t>int</a:t>
            </a:r>
            <a:r>
              <a:rPr lang="en-US" sz="2400" dirty="0"/>
              <a:t>/Long/long as JCR Long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/>
              <a:t>Boolean/</a:t>
            </a:r>
            <a:r>
              <a:rPr lang="en-US" sz="2400" dirty="0" err="1"/>
              <a:t>boolean</a:t>
            </a:r>
            <a:r>
              <a:rPr lang="en-US" sz="2400" dirty="0"/>
              <a:t> as JCR Boolean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/>
              <a:t>Float/float/Double/double as JCR Double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 err="1"/>
              <a:t>java.util.Date</a:t>
            </a:r>
            <a:r>
              <a:rPr lang="en-US" sz="2400" dirty="0"/>
              <a:t> as JCR Calendar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sz="2400" dirty="0" err="1"/>
              <a:t>InputStream</a:t>
            </a:r>
            <a:r>
              <a:rPr lang="en-US" sz="2400" dirty="0"/>
              <a:t> as JCR Binary</a:t>
            </a:r>
          </a:p>
          <a:p>
            <a:pPr marL="3175" indent="0">
              <a:buNone/>
              <a:defRPr/>
            </a:pPr>
            <a:endParaRPr lang="en-US" dirty="0" smtClean="0"/>
          </a:p>
          <a:p>
            <a:pPr marL="3175" indent="0">
              <a:buNone/>
              <a:defRPr/>
            </a:pPr>
            <a:r>
              <a:rPr lang="en-US" dirty="0" smtClean="0"/>
              <a:t>Java </a:t>
            </a:r>
            <a:r>
              <a:rPr lang="en-US" dirty="0" err="1"/>
              <a:t>enum</a:t>
            </a:r>
            <a:r>
              <a:rPr lang="en-US" dirty="0"/>
              <a:t> type mapped to JCR String type</a:t>
            </a:r>
          </a:p>
        </p:txBody>
      </p:sp>
    </p:spTree>
    <p:extLst>
      <p:ext uri="{BB962C8B-B14F-4D97-AF65-F5344CB8AC3E}">
        <p14:creationId xmlns:p14="http://schemas.microsoft.com/office/powerpoint/2010/main" val="65182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Multivalued property mapping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8006" y="1552186"/>
            <a:ext cx="10044113" cy="1480436"/>
          </a:xfrm>
        </p:spPr>
        <p:txBody>
          <a:bodyPr>
            <a:normAutofit/>
          </a:bodyPr>
          <a:lstStyle/>
          <a:p>
            <a:pPr>
              <a:buFont typeface="Arial" pitchFamily="-107" charset="0"/>
              <a:buChar char="•"/>
              <a:defRPr/>
            </a:pPr>
            <a:r>
              <a:rPr lang="en-US" dirty="0"/>
              <a:t>JCR types can be multivalued and are mapped either to native array type </a:t>
            </a:r>
            <a:r>
              <a:rPr lang="en-US" dirty="0" smtClean="0"/>
              <a:t>or </a:t>
            </a:r>
            <a:r>
              <a:rPr lang="en-US" dirty="0" err="1" smtClean="0"/>
              <a:t>java.util.List</a:t>
            </a:r>
            <a:r>
              <a:rPr lang="en-US" dirty="0" smtClean="0"/>
              <a:t> </a:t>
            </a:r>
            <a:r>
              <a:rPr lang="en-US" dirty="0"/>
              <a:t>java type</a:t>
            </a:r>
          </a:p>
        </p:txBody>
      </p:sp>
      <p:sp>
        <p:nvSpPr>
          <p:cNvPr id="33796" name="Espace réservé du contenu 2"/>
          <p:cNvSpPr txBox="1">
            <a:spLocks/>
          </p:cNvSpPr>
          <p:nvPr/>
        </p:nvSpPr>
        <p:spPr bwMode="auto">
          <a:xfrm>
            <a:off x="558005" y="2627709"/>
            <a:ext cx="10044113" cy="383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961" tIns="53480" rIns="106961" bIns="5348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2300" b="1">
                <a:latin typeface="Monaco" pitchFamily="-109" charset="0"/>
              </a:rPr>
              <a:t>  @Property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2300" b="1">
                <a:latin typeface="Monaco" pitchFamily="-109" charset="0"/>
              </a:rPr>
              <a:t>  int[] getIntArray();</a:t>
            </a:r>
          </a:p>
          <a:p>
            <a:pPr>
              <a:spcBef>
                <a:spcPct val="20000"/>
              </a:spcBef>
            </a:pPr>
            <a:r>
              <a:rPr lang="en-US" sz="2300" b="1">
                <a:latin typeface="Monaco" pitchFamily="-109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sz="2300" b="1">
                <a:latin typeface="Monaco" pitchFamily="-109" charset="0"/>
              </a:rPr>
              <a:t>  @Property</a:t>
            </a:r>
          </a:p>
          <a:p>
            <a:pPr>
              <a:spcBef>
                <a:spcPct val="20000"/>
              </a:spcBef>
            </a:pPr>
            <a:r>
              <a:rPr lang="en-US" sz="2300" b="1">
                <a:latin typeface="Monaco" pitchFamily="-109" charset="0"/>
              </a:rPr>
              <a:t>  Integer[] getIntegerArray();</a:t>
            </a:r>
          </a:p>
          <a:p>
            <a:pPr>
              <a:spcBef>
                <a:spcPct val="20000"/>
              </a:spcBef>
            </a:pPr>
            <a:r>
              <a:rPr lang="en-US" sz="2300" b="1">
                <a:latin typeface="Monaco" pitchFamily="-109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sz="2300" b="1">
                <a:latin typeface="Monaco" pitchFamily="-109" charset="0"/>
              </a:rPr>
              <a:t>  @Property</a:t>
            </a:r>
          </a:p>
          <a:p>
            <a:pPr>
              <a:spcBef>
                <a:spcPct val="20000"/>
              </a:spcBef>
            </a:pPr>
            <a:r>
              <a:rPr lang="en-US" sz="2300" b="1">
                <a:latin typeface="Monaco" pitchFamily="-109" charset="0"/>
              </a:rPr>
              <a:t>  List&lt;Integer&gt; getIntegerList();</a:t>
            </a:r>
          </a:p>
        </p:txBody>
      </p:sp>
    </p:spTree>
    <p:extLst>
      <p:ext uri="{BB962C8B-B14F-4D97-AF65-F5344CB8AC3E}">
        <p14:creationId xmlns:p14="http://schemas.microsoft.com/office/powerpoint/2010/main" val="978757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Relationship types</a:t>
            </a:r>
          </a:p>
        </p:txBody>
      </p:sp>
      <p:sp>
        <p:nvSpPr>
          <p:cNvPr id="3481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75" indent="0">
              <a:buNone/>
            </a:pPr>
            <a:r>
              <a:rPr lang="en-US" sz="3200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Four kinds of relationship</a:t>
            </a:r>
          </a:p>
          <a:p>
            <a:pPr lvl="1"/>
            <a:r>
              <a:rPr lang="en-US" sz="2800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Hierarchic: the default one</a:t>
            </a:r>
          </a:p>
          <a:p>
            <a:pPr lvl="1"/>
            <a:r>
              <a:rPr lang="en-US" sz="2800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Reference and path provides support for JCR references</a:t>
            </a:r>
          </a:p>
          <a:p>
            <a:pPr lvl="1"/>
            <a:r>
              <a:rPr lang="en-US" sz="2800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Embedded enable mapping for super type and </a:t>
            </a:r>
            <a:r>
              <a:rPr lang="en-US" sz="2800" dirty="0" err="1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mixin</a:t>
            </a:r>
            <a:endParaRPr lang="en-US" sz="2800" dirty="0" smtClean="0">
              <a:latin typeface="Tahoma" pitchFamily="-109" charset="0"/>
              <a:ea typeface="ＭＳ Ｐゴシック" pitchFamily="-109" charset="-128"/>
              <a:cs typeface="Tahoma" pitchFamily="-109" charset="0"/>
            </a:endParaRPr>
          </a:p>
          <a:p>
            <a:pPr lvl="2"/>
            <a:endParaRPr lang="en-US" dirty="0" smtClean="0">
              <a:latin typeface="Tahoma" pitchFamily="-109" charset="0"/>
              <a:ea typeface="ＭＳ Ｐゴシック" pitchFamily="-109" charset="-128"/>
              <a:cs typeface="Tahoma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49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Chromattic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What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An object mapping framework 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…for Java Content Repository as back end storage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Like Hibernate for relational data bases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http://code.google.com/p/chromattic/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5814" y="3636961"/>
            <a:ext cx="4211931" cy="2800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Collection mapping</a:t>
            </a:r>
          </a:p>
        </p:txBody>
      </p:sp>
      <p:sp>
        <p:nvSpPr>
          <p:cNvPr id="3584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175" indent="0">
              <a:buNone/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Unordered collection</a:t>
            </a:r>
          </a:p>
          <a:p>
            <a:pPr lvl="1"/>
            <a:r>
              <a:rPr lang="en-US" b="1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Collection&lt;File&gt; </a:t>
            </a:r>
            <a:r>
              <a:rPr lang="en-US" b="1" dirty="0" err="1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getChildren</a:t>
            </a:r>
            <a:r>
              <a:rPr lang="en-US" b="1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</a:t>
            </a:r>
          </a:p>
          <a:p>
            <a:pPr marL="3175" indent="0">
              <a:buNone/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Ordered collection based on JCR node order</a:t>
            </a:r>
          </a:p>
          <a:p>
            <a:pPr lvl="1"/>
            <a:r>
              <a:rPr lang="en-US" b="1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List&lt;File&gt; </a:t>
            </a:r>
            <a:r>
              <a:rPr lang="en-US" b="1" dirty="0" err="1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getChildren</a:t>
            </a:r>
            <a:r>
              <a:rPr lang="en-US" b="1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</a:t>
            </a:r>
          </a:p>
          <a:p>
            <a:pPr marL="3175" indent="0">
              <a:buNone/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Associative collection</a:t>
            </a:r>
          </a:p>
          <a:p>
            <a:pPr lvl="1"/>
            <a:r>
              <a:rPr lang="en-US" b="1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Map&lt;String, File&gt; </a:t>
            </a:r>
            <a:r>
              <a:rPr lang="en-US" b="1" dirty="0" err="1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getChildren</a:t>
            </a:r>
            <a:r>
              <a:rPr lang="en-US" b="1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3702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JCR multiple inheritance support</a:t>
            </a:r>
            <a:endParaRPr lang="en-US" smtClean="0">
              <a:latin typeface="Tahoma" pitchFamily="-109" charset="0"/>
              <a:ea typeface="ＭＳ Ｐゴシック" pitchFamily="-109" charset="-128"/>
              <a:cs typeface="Tahoma" pitchFamily="-109" charset="0"/>
            </a:endParaRPr>
          </a:p>
        </p:txBody>
      </p:sp>
      <p:sp>
        <p:nvSpPr>
          <p:cNvPr id="3686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300" dirty="0" smtClean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@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MixinType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(name=“votes”)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public abstract class Votes {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public abstract 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int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getVoteCount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();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public abstract void 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setVoteCount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int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count);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  <a:p>
            <a:pPr>
              <a:buFont typeface="Arial" charset="0"/>
              <a:buNone/>
            </a:pPr>
            <a:endParaRPr lang="en-US" sz="2300" dirty="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@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PrimaryType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(name=“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nt:file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”)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public abstract class Document {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@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OneToOne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(type = 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RelationshipType.EMBEDDED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@Owner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public abstract Votes </a:t>
            </a:r>
            <a:r>
              <a:rPr lang="en-US" sz="2300" dirty="0" err="1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getVotes</a:t>
            </a: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();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6113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Parameter type and generics inheritance</a:t>
            </a:r>
          </a:p>
        </p:txBody>
      </p:sp>
      <p:sp>
        <p:nvSpPr>
          <p:cNvPr id="3789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1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public abstract class Container&lt;T&gt; {</a:t>
            </a:r>
          </a:p>
          <a:p>
            <a:pPr>
              <a:buFont typeface="Arial" charset="0"/>
              <a:buNone/>
            </a:pPr>
            <a:r>
              <a:rPr lang="en-US" sz="21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@OneToMany</a:t>
            </a:r>
          </a:p>
          <a:p>
            <a:pPr>
              <a:buFont typeface="Arial" charset="0"/>
              <a:buNone/>
            </a:pPr>
            <a:r>
              <a:rPr lang="en-US" sz="21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public abstract Collection&lt;T&gt; getChildren();</a:t>
            </a:r>
          </a:p>
          <a:p>
            <a:pPr>
              <a:buFont typeface="Arial" charset="0"/>
              <a:buNone/>
            </a:pPr>
            <a:r>
              <a:rPr lang="en-US" sz="21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  <a:p>
            <a:pPr>
              <a:buFont typeface="Arial" charset="0"/>
              <a:buNone/>
            </a:pPr>
            <a:endParaRPr lang="en-US" sz="210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buFont typeface="Arial" charset="0"/>
              <a:buNone/>
            </a:pPr>
            <a:r>
              <a:rPr lang="en-US" sz="21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@PrimaryType(name=“nt:folder”)</a:t>
            </a:r>
          </a:p>
          <a:p>
            <a:pPr>
              <a:buFont typeface="Arial" charset="0"/>
              <a:buNone/>
            </a:pPr>
            <a:r>
              <a:rPr lang="en-US" sz="21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public abstract class Directory extends Container&lt;File&gt; {</a:t>
            </a:r>
          </a:p>
          <a:p>
            <a:pPr>
              <a:buFont typeface="Arial" charset="0"/>
              <a:buNone/>
            </a:pPr>
            <a:r>
              <a:rPr lang="en-US" sz="21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  <a:p>
            <a:pPr>
              <a:buFont typeface="Arial" charset="0"/>
              <a:buNone/>
            </a:pPr>
            <a:endParaRPr lang="en-US" sz="2100">
              <a:latin typeface="Monaco" pitchFamily="-109" charset="0"/>
              <a:ea typeface="ＭＳ Ｐゴシック" pitchFamily="-109" charset="-128"/>
              <a:cs typeface="Tahoma" pitchFamily="-109" charset="0"/>
            </a:endParaRPr>
          </a:p>
          <a:p>
            <a:pPr>
              <a:buFont typeface="Arial" charset="0"/>
              <a:buNone/>
            </a:pPr>
            <a:r>
              <a:rPr lang="en-US" sz="21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@PrimaryType(name=“identities”)</a:t>
            </a:r>
          </a:p>
          <a:p>
            <a:pPr>
              <a:buFont typeface="Arial" charset="0"/>
              <a:buNone/>
            </a:pPr>
            <a:r>
              <a:rPr lang="en-US" sz="21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public abstract class IdentityContainer&lt;I extends IdentityObject&gt; extends Container&lt;I&gt; {</a:t>
            </a:r>
          </a:p>
          <a:p>
            <a:pPr>
              <a:buFont typeface="Arial" charset="0"/>
              <a:buNone/>
            </a:pPr>
            <a:r>
              <a:rPr lang="en-US" sz="2100"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096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Eventing</a:t>
            </a:r>
          </a:p>
        </p:txBody>
      </p:sp>
      <p:sp>
        <p:nvSpPr>
          <p:cNvPr id="38915" name="Espace réservé du contenu 2"/>
          <p:cNvSpPr>
            <a:spLocks noGrp="1"/>
          </p:cNvSpPr>
          <p:nvPr>
            <p:ph idx="1"/>
          </p:nvPr>
        </p:nvSpPr>
        <p:spPr>
          <a:xfrm>
            <a:off x="558006" y="1259557"/>
            <a:ext cx="10044113" cy="2162907"/>
          </a:xfrm>
        </p:spPr>
        <p:txBody>
          <a:bodyPr/>
          <a:lstStyle/>
          <a:p>
            <a:pPr marL="3175" indent="0">
              <a:lnSpc>
                <a:spcPct val="90000"/>
              </a:lnSpc>
              <a:buNone/>
            </a:pPr>
            <a:r>
              <a:rPr lang="en-US" sz="3200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The session provides </a:t>
            </a:r>
            <a:r>
              <a:rPr lang="en-US" sz="3200" dirty="0" err="1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eventing</a:t>
            </a:r>
            <a:r>
              <a:rPr lang="en-US" sz="3200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 for state changes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Entity life cycle changes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State changes (properties)</a:t>
            </a:r>
          </a:p>
          <a:p>
            <a:pPr marL="3175" indent="0">
              <a:lnSpc>
                <a:spcPct val="90000"/>
              </a:lnSpc>
              <a:buNone/>
            </a:pPr>
            <a:r>
              <a:rPr lang="en-US" sz="3200" dirty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Enables dependency injection integration</a:t>
            </a:r>
          </a:p>
        </p:txBody>
      </p:sp>
      <p:sp>
        <p:nvSpPr>
          <p:cNvPr id="38916" name="Espace réservé du contenu 2"/>
          <p:cNvSpPr txBox="1">
            <a:spLocks/>
          </p:cNvSpPr>
          <p:nvPr/>
        </p:nvSpPr>
        <p:spPr bwMode="auto">
          <a:xfrm>
            <a:off x="558006" y="3715091"/>
            <a:ext cx="10044113" cy="329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6961" tIns="53480" rIns="106961" bIns="53480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public class </a:t>
            </a:r>
            <a:r>
              <a:rPr lang="en-US" sz="1900" b="1" dirty="0" err="1">
                <a:latin typeface="Monaco" pitchFamily="-109" charset="0"/>
              </a:rPr>
              <a:t>InjectingListener</a:t>
            </a:r>
            <a:r>
              <a:rPr lang="en-US" sz="1900" b="1" dirty="0">
                <a:latin typeface="Monaco" pitchFamily="-109" charset="0"/>
              </a:rPr>
              <a:t> implements </a:t>
            </a:r>
            <a:r>
              <a:rPr lang="en-US" sz="1900" b="1" dirty="0" err="1">
                <a:latin typeface="Monaco" pitchFamily="-109" charset="0"/>
              </a:rPr>
              <a:t>LifeCycleListener</a:t>
            </a:r>
            <a:r>
              <a:rPr lang="en-US" sz="1900" b="1" dirty="0">
                <a:latin typeface="Monaco" pitchFamily="-109" charset="0"/>
              </a:rPr>
              <a:t> {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sz="1900" b="1" dirty="0">
              <a:latin typeface="Monaco" pitchFamily="-10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  public created(Object o) {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    if (o </a:t>
            </a:r>
            <a:r>
              <a:rPr lang="en-US" sz="1900" b="1" dirty="0" err="1">
                <a:latin typeface="Monaco" pitchFamily="-109" charset="0"/>
              </a:rPr>
              <a:t>instanceof</a:t>
            </a:r>
            <a:r>
              <a:rPr lang="en-US" sz="1900" b="1" dirty="0">
                <a:latin typeface="Monaco" pitchFamily="-109" charset="0"/>
              </a:rPr>
              <a:t> </a:t>
            </a:r>
            <a:r>
              <a:rPr lang="en-US" sz="1900" b="1" dirty="0" err="1">
                <a:latin typeface="Monaco" pitchFamily="-109" charset="0"/>
              </a:rPr>
              <a:t>FrameworkObject</a:t>
            </a:r>
            <a:r>
              <a:rPr lang="en-US" sz="1900" b="1" dirty="0">
                <a:latin typeface="Monaco" pitchFamily="-109" charset="0"/>
              </a:rPr>
              <a:t>) {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      ((</a:t>
            </a:r>
            <a:r>
              <a:rPr lang="en-US" sz="1900" b="1" dirty="0" err="1">
                <a:latin typeface="Monaco" pitchFamily="-109" charset="0"/>
              </a:rPr>
              <a:t>FrameworkObject</a:t>
            </a:r>
            <a:r>
              <a:rPr lang="en-US" sz="1900" b="1" dirty="0">
                <a:latin typeface="Monaco" pitchFamily="-109" charset="0"/>
              </a:rPr>
              <a:t>)o).</a:t>
            </a:r>
            <a:r>
              <a:rPr lang="en-US" sz="1900" b="1" dirty="0" err="1">
                <a:latin typeface="Monaco" pitchFamily="-109" charset="0"/>
              </a:rPr>
              <a:t>setFramework</a:t>
            </a:r>
            <a:r>
              <a:rPr lang="en-US" sz="1900" b="1" dirty="0">
                <a:latin typeface="Monaco" pitchFamily="-109" charset="0"/>
              </a:rPr>
              <a:t>(framework);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    }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  }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endParaRPr lang="en-US" sz="1900" b="1" dirty="0">
              <a:latin typeface="Monaco" pitchFamily="-109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  …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1900" b="1" dirty="0">
                <a:latin typeface="Monaco" pitchFamily="-10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2604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602AF10-AAB4-4DCB-A100-E509F43F837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24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</a:rPr>
              <a:t>Chromattic</a:t>
            </a:r>
            <a:r>
              <a:rPr lang="en-GB" sz="4800" dirty="0" smtClean="0">
                <a:solidFill>
                  <a:srgbClr val="FFFFFF"/>
                </a:solidFill>
              </a:rPr>
              <a:t> </a:t>
            </a:r>
            <a:r>
              <a:rPr lang="en-GB" sz="4800" dirty="0" err="1" smtClean="0">
                <a:solidFill>
                  <a:srgbClr val="FFFFFF"/>
                </a:solidFill>
              </a:rPr>
              <a:t>HowTo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3338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How-to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Example</a:t>
            </a:r>
            <a:endParaRPr lang="en-GB" sz="2800" b="1" i="1" dirty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err="1" smtClean="0">
                <a:solidFill>
                  <a:srgbClr val="4C4C4C"/>
                </a:solidFill>
              </a:rPr>
              <a:t>org.chromattic.docs.reference.gettingstarted.Page</a:t>
            </a:r>
            <a:r>
              <a:rPr lang="en-US" sz="2000" b="1" i="1" dirty="0" smtClean="0">
                <a:solidFill>
                  <a:srgbClr val="4C4C4C"/>
                </a:solidFill>
              </a:rPr>
              <a:t> class - an object representation of a web page.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The property </a:t>
            </a:r>
            <a:r>
              <a:rPr lang="en-US" sz="2000" dirty="0" smtClean="0">
                <a:solidFill>
                  <a:srgbClr val="4C4C4C"/>
                </a:solidFill>
              </a:rPr>
              <a:t>name</a:t>
            </a:r>
            <a:r>
              <a:rPr lang="en-US" sz="2000" b="1" i="1" dirty="0" smtClean="0">
                <a:solidFill>
                  <a:srgbClr val="4C4C4C"/>
                </a:solidFill>
              </a:rPr>
              <a:t> is the web page name and is mapped to the JCR node name.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The property </a:t>
            </a:r>
            <a:r>
              <a:rPr lang="en-US" sz="2000" dirty="0" smtClean="0">
                <a:solidFill>
                  <a:srgbClr val="4C4C4C"/>
                </a:solidFill>
              </a:rPr>
              <a:t>title</a:t>
            </a:r>
            <a:r>
              <a:rPr lang="en-US" sz="2000" b="1" i="1" dirty="0" smtClean="0">
                <a:solidFill>
                  <a:srgbClr val="4C4C4C"/>
                </a:solidFill>
              </a:rPr>
              <a:t> is the page title and is mapped to the JCR title node property of type STRING.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The property </a:t>
            </a:r>
            <a:r>
              <a:rPr lang="en-US" sz="2000" dirty="0" smtClean="0">
                <a:solidFill>
                  <a:srgbClr val="4C4C4C"/>
                </a:solidFill>
              </a:rPr>
              <a:t>content</a:t>
            </a:r>
            <a:r>
              <a:rPr lang="en-US" sz="2000" b="1" i="1" dirty="0" smtClean="0">
                <a:solidFill>
                  <a:srgbClr val="4C4C4C"/>
                </a:solidFill>
              </a:rPr>
              <a:t> is the page content and is mapped to the JCR content node property of type STRING.</a:t>
            </a:r>
          </a:p>
          <a:p>
            <a:pPr marL="258763" lvl="0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Hint: Create an abstract bean class,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Chromattic</a:t>
            </a:r>
            <a:r>
              <a:rPr lang="en-US" sz="2000" b="1" i="1" dirty="0" smtClean="0">
                <a:solidFill>
                  <a:srgbClr val="4C4C4C"/>
                </a:solidFill>
              </a:rPr>
              <a:t> will implement this class</a:t>
            </a:r>
          </a:p>
          <a:p>
            <a:pPr marL="258763" lvl="0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Use annotations for the mapping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15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How-to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1800" dirty="0" err="1" smtClean="0">
                <a:solidFill>
                  <a:srgbClr val="000000"/>
                </a:solidFill>
                <a:latin typeface="Courier"/>
              </a:rPr>
              <a:t>PrimaryType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1800" dirty="0" err="1" smtClean="0">
                <a:solidFill>
                  <a:srgbClr val="000000"/>
                </a:solidFill>
                <a:latin typeface="Courier"/>
              </a:rPr>
              <a:t>name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800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1800" dirty="0" err="1" smtClean="0">
                <a:solidFill>
                  <a:srgbClr val="2A00FF"/>
                </a:solidFill>
                <a:latin typeface="Courier"/>
              </a:rPr>
              <a:t>gs:page</a:t>
            </a:r>
            <a:r>
              <a:rPr lang="fr-FR" sz="1800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) </a:t>
            </a:r>
            <a:endParaRPr lang="fr-FR" sz="1800" dirty="0" smtClean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1800" b="1" dirty="0" smtClean="0">
                <a:solidFill>
                  <a:srgbClr val="7F0055"/>
                </a:solidFill>
                <a:latin typeface="Courier"/>
              </a:rPr>
              <a:t>public abstract class </a:t>
            </a:r>
            <a:r>
              <a:rPr lang="fr-FR" sz="1800" b="1" dirty="0" smtClean="0">
                <a:solidFill>
                  <a:srgbClr val="000000"/>
                </a:solidFill>
                <a:latin typeface="Courier"/>
              </a:rPr>
              <a:t>Page {</a:t>
            </a:r>
          </a:p>
          <a:p>
            <a:pPr>
              <a:lnSpc>
                <a:spcPct val="100000"/>
              </a:lnSpc>
            </a:pPr>
            <a:endParaRPr lang="fr-FR" sz="1800" dirty="0" smtClean="0">
              <a:solidFill>
                <a:srgbClr val="000000"/>
              </a:solidFill>
              <a:latin typeface="Courier"/>
            </a:endParaRPr>
          </a:p>
          <a:p>
            <a:pPr lvl="1">
              <a:lnSpc>
                <a:spcPct val="100000"/>
              </a:lnSpc>
            </a:pPr>
            <a:r>
              <a:rPr lang="fr-FR" sz="1800" dirty="0" smtClean="0">
                <a:solidFill>
                  <a:srgbClr val="FF0000"/>
                </a:solidFill>
                <a:latin typeface="Courier"/>
              </a:rPr>
              <a:t>@Name</a:t>
            </a:r>
          </a:p>
          <a:p>
            <a:pPr lvl="1">
              <a:lnSpc>
                <a:spcPct val="100000"/>
              </a:lnSpc>
            </a:pPr>
            <a:r>
              <a:rPr lang="fr-FR" sz="1800" b="1" dirty="0" smtClean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1800" b="1" dirty="0" smtClean="0">
                <a:solidFill>
                  <a:srgbClr val="000000"/>
                </a:solidFill>
                <a:latin typeface="Courier"/>
              </a:rPr>
              <a:t>String </a:t>
            </a:r>
            <a:r>
              <a:rPr lang="fr-FR" sz="1800" b="1" dirty="0" err="1" smtClean="0">
                <a:solidFill>
                  <a:srgbClr val="000000"/>
                </a:solidFill>
                <a:latin typeface="Courier"/>
              </a:rPr>
              <a:t>getName</a:t>
            </a:r>
            <a:r>
              <a:rPr lang="fr-FR" sz="1800" b="1" dirty="0" smtClean="0">
                <a:solidFill>
                  <a:srgbClr val="000000"/>
                </a:solidFill>
                <a:latin typeface="Courier"/>
              </a:rPr>
              <a:t>(); </a:t>
            </a:r>
            <a:endParaRPr lang="fr-FR" sz="1800" b="1" dirty="0" smtClean="0">
              <a:solidFill>
                <a:srgbClr val="000000"/>
              </a:solidFill>
              <a:latin typeface="AdobePiStd"/>
            </a:endParaRPr>
          </a:p>
          <a:p>
            <a:pPr lvl="1">
              <a:lnSpc>
                <a:spcPct val="100000"/>
              </a:lnSpc>
            </a:pPr>
            <a:endParaRPr lang="fr-FR" sz="1800" i="1" dirty="0" smtClean="0">
              <a:solidFill>
                <a:srgbClr val="3F5F5F"/>
              </a:solidFill>
              <a:latin typeface="Courier"/>
            </a:endParaRPr>
          </a:p>
          <a:p>
            <a:pPr lvl="1">
              <a:lnSpc>
                <a:spcPct val="100000"/>
              </a:lnSpc>
            </a:pP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1800" dirty="0" err="1" smtClean="0">
                <a:solidFill>
                  <a:srgbClr val="000000"/>
                </a:solidFill>
                <a:latin typeface="Courier"/>
              </a:rPr>
              <a:t>Property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1800" dirty="0" err="1" smtClean="0">
                <a:solidFill>
                  <a:srgbClr val="000000"/>
                </a:solidFill>
                <a:latin typeface="Courier"/>
              </a:rPr>
              <a:t>name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800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1800" dirty="0" err="1" smtClean="0">
                <a:solidFill>
                  <a:srgbClr val="2A00FF"/>
                </a:solidFill>
                <a:latin typeface="Courier"/>
              </a:rPr>
              <a:t>title</a:t>
            </a:r>
            <a:r>
              <a:rPr lang="fr-FR" sz="1800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fr-FR" sz="1800" b="1" dirty="0" smtClean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1800" b="1" dirty="0" smtClean="0">
                <a:solidFill>
                  <a:srgbClr val="000000"/>
                </a:solidFill>
                <a:latin typeface="Courier"/>
              </a:rPr>
              <a:t>String </a:t>
            </a:r>
            <a:r>
              <a:rPr lang="fr-FR" sz="1800" b="1" dirty="0" err="1" smtClean="0">
                <a:solidFill>
                  <a:srgbClr val="000000"/>
                </a:solidFill>
                <a:latin typeface="Courier"/>
              </a:rPr>
              <a:t>getTitle</a:t>
            </a:r>
            <a:r>
              <a:rPr lang="fr-FR" sz="1800" b="1" dirty="0" smtClean="0">
                <a:solidFill>
                  <a:srgbClr val="000000"/>
                </a:solidFill>
                <a:latin typeface="Courier"/>
              </a:rPr>
              <a:t>(); </a:t>
            </a:r>
            <a:endParaRPr lang="fr-FR" sz="1800" b="1" dirty="0" smtClean="0">
              <a:solidFill>
                <a:srgbClr val="000000"/>
              </a:solidFill>
              <a:latin typeface="AdobePiStd"/>
            </a:endParaRPr>
          </a:p>
          <a:p>
            <a:pPr lvl="1">
              <a:lnSpc>
                <a:spcPct val="100000"/>
              </a:lnSpc>
            </a:pPr>
            <a:endParaRPr lang="fr-FR" sz="1800" i="1" dirty="0" smtClean="0">
              <a:solidFill>
                <a:srgbClr val="3F5F5F"/>
              </a:solidFill>
              <a:latin typeface="Courier"/>
            </a:endParaRPr>
          </a:p>
          <a:p>
            <a:pPr lvl="1">
              <a:lnSpc>
                <a:spcPct val="100000"/>
              </a:lnSpc>
            </a:pPr>
            <a:r>
              <a:rPr lang="en-US" sz="1800" b="1" dirty="0" smtClean="0">
                <a:solidFill>
                  <a:srgbClr val="7F0055"/>
                </a:solidFill>
                <a:latin typeface="Courier"/>
              </a:rPr>
              <a:t>public abstract void </a:t>
            </a:r>
            <a:r>
              <a:rPr lang="en-US" sz="1800" b="1" dirty="0" err="1" smtClean="0">
                <a:solidFill>
                  <a:srgbClr val="000000"/>
                </a:solidFill>
                <a:latin typeface="Courier"/>
              </a:rPr>
              <a:t>setTitle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(String title);</a:t>
            </a:r>
          </a:p>
          <a:p>
            <a:pPr lvl="1">
              <a:lnSpc>
                <a:spcPct val="100000"/>
              </a:lnSpc>
            </a:pPr>
            <a:endParaRPr lang="fr-FR" sz="1800" i="1" dirty="0" smtClean="0">
              <a:solidFill>
                <a:srgbClr val="3F5F5F"/>
              </a:solidFill>
              <a:latin typeface="Courier"/>
            </a:endParaRPr>
          </a:p>
          <a:p>
            <a:pPr lvl="1">
              <a:lnSpc>
                <a:spcPct val="100000"/>
              </a:lnSpc>
            </a:pP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1800" dirty="0" err="1" smtClean="0">
                <a:solidFill>
                  <a:srgbClr val="000000"/>
                </a:solidFill>
                <a:latin typeface="Courier"/>
              </a:rPr>
              <a:t>Property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1800" dirty="0" err="1" smtClean="0">
                <a:solidFill>
                  <a:srgbClr val="000000"/>
                </a:solidFill>
                <a:latin typeface="Courier"/>
              </a:rPr>
              <a:t>name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1800" dirty="0" smtClean="0">
                <a:solidFill>
                  <a:srgbClr val="2A00FF"/>
                </a:solidFill>
                <a:latin typeface="Courier"/>
              </a:rPr>
              <a:t>"content"</a:t>
            </a: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1800" b="1" dirty="0" smtClean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String </a:t>
            </a:r>
            <a:r>
              <a:rPr lang="en-US" sz="1800" b="1" dirty="0" err="1" smtClean="0">
                <a:solidFill>
                  <a:srgbClr val="000000"/>
                </a:solidFill>
                <a:latin typeface="Courier"/>
              </a:rPr>
              <a:t>getContent</a:t>
            </a:r>
            <a:r>
              <a:rPr lang="en-US" sz="1800" b="1" dirty="0" smtClean="0">
                <a:solidFill>
                  <a:srgbClr val="000000"/>
                </a:solidFill>
                <a:latin typeface="Courier"/>
              </a:rPr>
              <a:t>();</a:t>
            </a:r>
            <a:endParaRPr lang="en-US" sz="1800" b="1" dirty="0" smtClean="0">
              <a:solidFill>
                <a:srgbClr val="000000"/>
              </a:solidFill>
              <a:latin typeface="AdobePiStd"/>
            </a:endParaRPr>
          </a:p>
          <a:p>
            <a:pPr lvl="1">
              <a:lnSpc>
                <a:spcPct val="100000"/>
              </a:lnSpc>
            </a:pPr>
            <a:endParaRPr lang="fr-FR" sz="1800" i="1" dirty="0" smtClean="0">
              <a:solidFill>
                <a:srgbClr val="3F5F5F"/>
              </a:solidFill>
              <a:latin typeface="Courier"/>
            </a:endParaRPr>
          </a:p>
          <a:p>
            <a:pPr lvl="1">
              <a:lnSpc>
                <a:spcPct val="100000"/>
              </a:lnSpc>
            </a:pPr>
            <a:r>
              <a:rPr lang="fr-FR" sz="1800" b="1" dirty="0" smtClean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1800" b="1" dirty="0" err="1" smtClean="0">
                <a:solidFill>
                  <a:srgbClr val="7F0055"/>
                </a:solidFill>
                <a:latin typeface="Courier"/>
              </a:rPr>
              <a:t>void</a:t>
            </a:r>
            <a:r>
              <a:rPr lang="fr-FR" sz="1800" b="1" dirty="0" smtClean="0">
                <a:solidFill>
                  <a:srgbClr val="7F0055"/>
                </a:solidFill>
                <a:latin typeface="Courier"/>
              </a:rPr>
              <a:t> </a:t>
            </a:r>
            <a:r>
              <a:rPr lang="fr-FR" sz="1800" b="1" dirty="0" err="1" smtClean="0">
                <a:solidFill>
                  <a:srgbClr val="000000"/>
                </a:solidFill>
                <a:latin typeface="Courier"/>
              </a:rPr>
              <a:t>setContent</a:t>
            </a:r>
            <a:r>
              <a:rPr lang="fr-FR" sz="1800" b="1" dirty="0" smtClean="0">
                <a:solidFill>
                  <a:srgbClr val="000000"/>
                </a:solidFill>
                <a:latin typeface="Courier"/>
              </a:rPr>
              <a:t>(String content);</a:t>
            </a:r>
          </a:p>
          <a:p>
            <a:pPr>
              <a:lnSpc>
                <a:spcPct val="100000"/>
              </a:lnSpc>
            </a:pPr>
            <a:r>
              <a:rPr lang="fr-FR" sz="1800" dirty="0" smtClean="0">
                <a:solidFill>
                  <a:srgbClr val="000000"/>
                </a:solidFill>
                <a:latin typeface="Courier"/>
              </a:rPr>
              <a:t>}</a:t>
            </a:r>
            <a:endParaRPr lang="en-US" sz="16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0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b="1" i="1" dirty="0" smtClean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How-to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Bootstrap:</a:t>
            </a:r>
          </a:p>
          <a:p>
            <a:pPr>
              <a:lnSpc>
                <a:spcPct val="100000"/>
              </a:lnSpc>
            </a:pP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ChromatticBuilder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builder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ChromatticBuilder.create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();</a:t>
            </a:r>
            <a:endParaRPr lang="fr-FR" sz="2000" dirty="0" smtClean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builder.add(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Page.</a:t>
            </a:r>
            <a:r>
              <a:rPr lang="fr-FR" sz="2000" b="1" dirty="0" err="1" smtClean="0">
                <a:solidFill>
                  <a:srgbClr val="7F0055"/>
                </a:solidFill>
                <a:latin typeface="Courier"/>
              </a:rPr>
              <a:t>class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);</a:t>
            </a:r>
            <a:endParaRPr lang="fr-FR" sz="2000" b="1" dirty="0" smtClean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Chromattic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chromattic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builder.build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(); </a:t>
            </a:r>
            <a:endParaRPr lang="en-GB" sz="2800" b="1" i="1" dirty="0" smtClean="0">
              <a:solidFill>
                <a:srgbClr val="333333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endParaRPr lang="en-US" sz="15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Session:</a:t>
            </a:r>
            <a:endParaRPr lang="en-US" sz="1500" b="1" i="1" dirty="0" smtClean="0">
              <a:solidFill>
                <a:srgbClr val="4C4C4C"/>
              </a:solidFill>
            </a:endParaRPr>
          </a:p>
          <a:p>
            <a:pPr>
              <a:lnSpc>
                <a:spcPct val="100000"/>
              </a:lnSpc>
            </a:pP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ChromatticSession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 session =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chromattic.openSession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(); </a:t>
            </a:r>
            <a:r>
              <a:rPr lang="fr-FR" sz="2000" dirty="0" smtClean="0">
                <a:solidFill>
                  <a:srgbClr val="000000"/>
                </a:solidFill>
                <a:latin typeface="AdobePiStd"/>
              </a:rPr>
              <a:t>¶</a:t>
            </a:r>
          </a:p>
          <a:p>
            <a:pPr>
              <a:lnSpc>
                <a:spcPct val="100000"/>
              </a:lnSpc>
            </a:pPr>
            <a:r>
              <a:rPr lang="fr-FR" sz="2000" b="1" dirty="0" err="1" smtClean="0">
                <a:solidFill>
                  <a:srgbClr val="7F0055"/>
                </a:solidFill>
                <a:latin typeface="Courier"/>
              </a:rPr>
              <a:t>try</a:t>
            </a:r>
            <a:endParaRPr lang="fr-FR" sz="2000" b="1" dirty="0" smtClean="0">
              <a:solidFill>
                <a:srgbClr val="7F0055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{</a:t>
            </a:r>
          </a:p>
          <a:p>
            <a:pPr lvl="1"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Page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page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session.insert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Page.</a:t>
            </a:r>
            <a:r>
              <a:rPr lang="fr-FR" sz="2000" b="1" dirty="0" err="1" smtClean="0">
                <a:solidFill>
                  <a:srgbClr val="7F0055"/>
                </a:solidFill>
                <a:latin typeface="Courier"/>
              </a:rPr>
              <a:t>class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, </a:t>
            </a:r>
            <a:r>
              <a:rPr lang="fr-FR" sz="2000" b="1" dirty="0" smtClean="0">
                <a:solidFill>
                  <a:srgbClr val="2A00FF"/>
                </a:solidFill>
                <a:latin typeface="Courier"/>
              </a:rPr>
              <a:t>"index"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); </a:t>
            </a:r>
            <a:endParaRPr lang="fr-FR" sz="2000" b="1" dirty="0" smtClean="0">
              <a:solidFill>
                <a:srgbClr val="000000"/>
              </a:solidFill>
              <a:latin typeface="AdobePiStd"/>
            </a:endParaRPr>
          </a:p>
          <a:p>
            <a:pPr lvl="1">
              <a:lnSpc>
                <a:spcPct val="100000"/>
              </a:lnSpc>
            </a:pP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page.setTitle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smtClean="0">
                <a:solidFill>
                  <a:srgbClr val="2A00FF"/>
                </a:solidFill>
                <a:latin typeface="Courier"/>
              </a:rPr>
              <a:t>"Hello Page"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); </a:t>
            </a:r>
            <a:endParaRPr lang="fr-FR" sz="2000" dirty="0" smtClean="0">
              <a:solidFill>
                <a:srgbClr val="000000"/>
              </a:solidFill>
              <a:latin typeface="AdobePiStd"/>
            </a:endParaRPr>
          </a:p>
          <a:p>
            <a:pPr lvl="1">
              <a:lnSpc>
                <a:spcPct val="100000"/>
              </a:lnSpc>
            </a:pP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page.setContent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smtClean="0">
                <a:solidFill>
                  <a:srgbClr val="2A00FF"/>
                </a:solidFill>
                <a:latin typeface="Courier"/>
              </a:rPr>
              <a:t>"Hello World"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);</a:t>
            </a:r>
            <a:endParaRPr lang="fr-FR" sz="2000" dirty="0" smtClean="0">
              <a:solidFill>
                <a:srgbClr val="000000"/>
              </a:solidFill>
              <a:latin typeface="AdobePiStd"/>
            </a:endParaRPr>
          </a:p>
          <a:p>
            <a:pPr lvl="1">
              <a:lnSpc>
                <a:spcPct val="100000"/>
              </a:lnSpc>
            </a:pP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session.save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(); </a:t>
            </a:r>
            <a:endParaRPr lang="fr-FR" sz="2000" dirty="0" smtClean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fr-FR" sz="2000" b="1" dirty="0" err="1" smtClean="0">
                <a:solidFill>
                  <a:srgbClr val="7F0055"/>
                </a:solidFill>
                <a:latin typeface="Courier"/>
              </a:rPr>
              <a:t>finally</a:t>
            </a:r>
            <a:r>
              <a:rPr lang="fr-FR" sz="2000" b="1" dirty="0" smtClean="0">
                <a:solidFill>
                  <a:srgbClr val="7F0055"/>
                </a:solidFill>
                <a:latin typeface="Courier"/>
              </a:rPr>
              <a:t> 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{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session.close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(); }</a:t>
            </a:r>
            <a:endParaRPr lang="en-US" sz="18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How-to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sz="2800" b="1" i="1" dirty="0" smtClean="0">
                <a:solidFill>
                  <a:srgbClr val="333333"/>
                </a:solidFill>
              </a:rPr>
              <a:t>Build: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de-DE" sz="2000" b="1" i="1" dirty="0" smtClean="0">
                <a:solidFill>
                  <a:srgbClr val="4C4C4C"/>
                </a:solidFill>
              </a:rPr>
              <a:t>Uses APT (Annotation Processor Tool)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de-DE" sz="2000" b="1" i="1" dirty="0" smtClean="0">
                <a:solidFill>
                  <a:srgbClr val="4C4C4C"/>
                </a:solidFill>
              </a:rPr>
              <a:t>Needs a Chromattic APT jar on the class path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Does not modify existing classes, but takes the existing classes and adds new classes.</a:t>
            </a:r>
            <a:endParaRPr lang="en-GB" sz="2800" b="1" i="1" dirty="0" smtClean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800" b="1" i="1" dirty="0" smtClean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7574" y="4211885"/>
            <a:ext cx="7393495" cy="156966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dirty="0" err="1" smtClean="0">
                <a:solidFill>
                  <a:srgbClr val="3F7F7F"/>
                </a:solidFill>
                <a:latin typeface="Courier"/>
              </a:rPr>
              <a:t>dependency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fr-FR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dirty="0" err="1" smtClean="0">
                <a:solidFill>
                  <a:srgbClr val="3F7F7F"/>
                </a:solidFill>
                <a:latin typeface="Courier"/>
              </a:rPr>
              <a:t>groupId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&gt;</a:t>
            </a:r>
            <a:r>
              <a:rPr lang="fr-FR" dirty="0" err="1" smtClean="0">
                <a:solidFill>
                  <a:srgbClr val="000000"/>
                </a:solidFill>
                <a:latin typeface="Courier"/>
              </a:rPr>
              <a:t>org.chromattic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dirty="0" smtClean="0">
                <a:solidFill>
                  <a:srgbClr val="3F7F7F"/>
                </a:solidFill>
                <a:latin typeface="Courier"/>
              </a:rPr>
              <a:t>/</a:t>
            </a:r>
            <a:r>
              <a:rPr lang="fr-FR" dirty="0" err="1" smtClean="0">
                <a:solidFill>
                  <a:srgbClr val="3F7F7F"/>
                </a:solidFill>
                <a:latin typeface="Courier"/>
              </a:rPr>
              <a:t>groupId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fr-FR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dirty="0" err="1" smtClean="0">
                <a:solidFill>
                  <a:srgbClr val="3F7F7F"/>
                </a:solidFill>
                <a:latin typeface="Courier"/>
              </a:rPr>
              <a:t>artifactId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&gt;chromattic.api&lt;</a:t>
            </a:r>
            <a:r>
              <a:rPr lang="fr-FR" dirty="0" smtClean="0">
                <a:solidFill>
                  <a:srgbClr val="3F7F7F"/>
                </a:solidFill>
                <a:latin typeface="Courier"/>
              </a:rPr>
              <a:t>/</a:t>
            </a:r>
            <a:r>
              <a:rPr lang="fr-FR" dirty="0" err="1" smtClean="0">
                <a:solidFill>
                  <a:srgbClr val="3F7F7F"/>
                </a:solidFill>
                <a:latin typeface="Courier"/>
              </a:rPr>
              <a:t>artifactId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fr-FR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fr-FR" dirty="0" smtClean="0">
                <a:solidFill>
                  <a:srgbClr val="3F7F7F"/>
                </a:solidFill>
                <a:latin typeface="Courier"/>
              </a:rPr>
              <a:t>/</a:t>
            </a:r>
            <a:r>
              <a:rPr lang="fr-FR" dirty="0" err="1" smtClean="0">
                <a:solidFill>
                  <a:srgbClr val="3F7F7F"/>
                </a:solidFill>
                <a:latin typeface="Courier"/>
              </a:rPr>
              <a:t>dependency</a:t>
            </a:r>
            <a:r>
              <a:rPr lang="fr-FR" dirty="0" smtClean="0">
                <a:solidFill>
                  <a:srgbClr val="000000"/>
                </a:solidFill>
                <a:latin typeface="Courier"/>
              </a:rPr>
              <a:t>&gt;</a:t>
            </a:r>
            <a:endParaRPr lang="fr-FR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Multiple Values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de-DE" sz="2000" b="1" i="1" dirty="0" smtClean="0">
                <a:solidFill>
                  <a:srgbClr val="4C4C4C"/>
                </a:solidFill>
              </a:rPr>
              <a:t>Uses a List &lt;?&gt;</a:t>
            </a:r>
            <a:endParaRPr lang="en-GB" sz="2800" b="1" i="1" dirty="0" smtClean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800" b="1" i="1" dirty="0" smtClean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1550" y="3970339"/>
            <a:ext cx="8615351" cy="224676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i="1" dirty="0" smtClean="0">
                <a:solidFill>
                  <a:srgbClr val="3F5F5F"/>
                </a:solidFill>
                <a:latin typeface="Courier"/>
              </a:rPr>
              <a:t>/**</a:t>
            </a:r>
          </a:p>
          <a:p>
            <a:pPr>
              <a:lnSpc>
                <a:spcPct val="100000"/>
              </a:lnSpc>
            </a:pPr>
            <a:r>
              <a:rPr lang="en-US" sz="2000" i="1" dirty="0" smtClean="0">
                <a:solidFill>
                  <a:srgbClr val="3F5F5F"/>
                </a:solidFill>
                <a:latin typeface="Courier"/>
              </a:rPr>
              <a:t>* Returns the list of the page tags.</a:t>
            </a:r>
          </a:p>
          <a:p>
            <a:pPr>
              <a:lnSpc>
                <a:spcPct val="100000"/>
              </a:lnSpc>
            </a:pPr>
            <a:r>
              <a:rPr lang="fr-FR" sz="2000" i="1" dirty="0" smtClean="0">
                <a:solidFill>
                  <a:srgbClr val="3F5F5F"/>
                </a:solidFill>
                <a:latin typeface="Courier"/>
              </a:rPr>
              <a:t>*</a:t>
            </a:r>
          </a:p>
          <a:p>
            <a:pPr>
              <a:lnSpc>
                <a:spcPct val="100000"/>
              </a:lnSpc>
            </a:pPr>
            <a:r>
              <a:rPr lang="en-US" sz="2000" i="1" dirty="0" smtClean="0">
                <a:solidFill>
                  <a:srgbClr val="3F5F5F"/>
                </a:solidFill>
                <a:latin typeface="Courier"/>
              </a:rPr>
              <a:t>* @return the list of tags</a:t>
            </a:r>
          </a:p>
          <a:p>
            <a:pPr>
              <a:lnSpc>
                <a:spcPct val="100000"/>
              </a:lnSpc>
            </a:pPr>
            <a:r>
              <a:rPr lang="fr-FR" sz="2000" i="1" dirty="0" smtClean="0">
                <a:solidFill>
                  <a:srgbClr val="3F5F5F"/>
                </a:solidFill>
                <a:latin typeface="Courier"/>
              </a:rPr>
              <a:t>*/</a:t>
            </a: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Property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name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2000" dirty="0" smtClean="0">
                <a:solidFill>
                  <a:srgbClr val="2A00FF"/>
                </a:solidFill>
                <a:latin typeface="Courier"/>
              </a:rPr>
              <a:t>"tags"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List&lt;String&gt; </a:t>
            </a:r>
            <a:r>
              <a:rPr lang="fr-FR" sz="2000" b="1" dirty="0" err="1" smtClean="0">
                <a:solidFill>
                  <a:srgbClr val="000000"/>
                </a:solidFill>
                <a:latin typeface="Courier"/>
              </a:rPr>
              <a:t>getTags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();</a:t>
            </a:r>
            <a:endParaRPr lang="fr-FR" sz="2000" dirty="0"/>
          </a:p>
        </p:txBody>
      </p:sp>
      <p:sp>
        <p:nvSpPr>
          <p:cNvPr id="6" name="Rectangle 5"/>
          <p:cNvSpPr/>
          <p:nvPr/>
        </p:nvSpPr>
        <p:spPr>
          <a:xfrm>
            <a:off x="293650" y="1835621"/>
            <a:ext cx="9174844" cy="10156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&lt;</a:t>
            </a:r>
            <a:r>
              <a:rPr lang="en-US" sz="2000" dirty="0" err="1" smtClean="0">
                <a:solidFill>
                  <a:srgbClr val="3F7F7F"/>
                </a:solidFill>
                <a:latin typeface="Courier"/>
              </a:rPr>
              <a:t>propertyDefinition</a:t>
            </a:r>
            <a:r>
              <a:rPr lang="en-US" sz="2000" dirty="0" smtClean="0">
                <a:solidFill>
                  <a:srgbClr val="3F7F7F"/>
                </a:solidFill>
                <a:latin typeface="Courier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urier"/>
              </a:rPr>
              <a:t>autoCreated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=</a:t>
            </a:r>
            <a:r>
              <a:rPr lang="en-US" sz="2000" dirty="0" smtClean="0">
                <a:solidFill>
                  <a:srgbClr val="2A00FF"/>
                </a:solidFill>
                <a:latin typeface="Courier"/>
              </a:rPr>
              <a:t>"false" 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mandatory=</a:t>
            </a:r>
            <a:r>
              <a:rPr lang="en-US" sz="2000" dirty="0" smtClean="0">
                <a:solidFill>
                  <a:srgbClr val="2A00FF"/>
                </a:solidFill>
                <a:latin typeface="Courier"/>
              </a:rPr>
              <a:t>"false" 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multiple=</a:t>
            </a:r>
            <a:r>
              <a:rPr lang="en-US" sz="2000" dirty="0" smtClean="0">
                <a:solidFill>
                  <a:srgbClr val="2A00FF"/>
                </a:solidFill>
                <a:latin typeface="Courier"/>
              </a:rPr>
              <a:t>"true" 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name=</a:t>
            </a:r>
            <a:r>
              <a:rPr lang="en-US" sz="2000" dirty="0" smtClean="0">
                <a:solidFill>
                  <a:srgbClr val="2A00FF"/>
                </a:solidFill>
                <a:latin typeface="Courier"/>
              </a:rPr>
              <a:t>"tags"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&gt; &lt;</a:t>
            </a:r>
            <a:r>
              <a:rPr lang="fr-FR" sz="2000" dirty="0" smtClean="0">
                <a:solidFill>
                  <a:srgbClr val="3F7F7F"/>
                </a:solidFill>
                <a:latin typeface="Courier"/>
              </a:rPr>
              <a:t>/</a:t>
            </a:r>
            <a:r>
              <a:rPr lang="fr-FR" sz="2000" dirty="0" err="1" smtClean="0">
                <a:solidFill>
                  <a:srgbClr val="3F7F7F"/>
                </a:solidFill>
                <a:latin typeface="Courier"/>
              </a:rPr>
              <a:t>propertyDefinition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&gt;</a:t>
            </a:r>
            <a:endParaRPr lang="fr-FR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602AF10-AAB4-4DCB-A100-E509F43F837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</a:rPr>
              <a:t>Chromattic</a:t>
            </a:r>
            <a:r>
              <a:rPr lang="en-GB" sz="4800" dirty="0" smtClean="0">
                <a:solidFill>
                  <a:srgbClr val="FFFFFF"/>
                </a:solidFill>
              </a:rPr>
              <a:t> - JCR Comparison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3338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Parent-Child Relation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293650" y="1350945"/>
            <a:ext cx="4643470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de-DE" sz="2000" b="1" i="1" dirty="0" smtClean="0">
                <a:solidFill>
                  <a:srgbClr val="4C4C4C"/>
                </a:solidFill>
              </a:rPr>
              <a:t>One to One relation.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de-DE" sz="2000" b="1" i="1" dirty="0" smtClean="0">
                <a:solidFill>
                  <a:srgbClr val="4C4C4C"/>
                </a:solidFill>
              </a:rPr>
              <a:t>Parent  and child is „mappedby“  have a „MappedBy“ and an „OneToOne“ annotation.</a:t>
            </a:r>
          </a:p>
          <a:p>
            <a:pPr marL="258763" lvl="0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de-DE" sz="2000" b="1" i="1" dirty="0" smtClean="0">
                <a:solidFill>
                  <a:srgbClr val="4C4C4C"/>
                </a:solidFill>
              </a:rPr>
              <a:t>The parent is „owner“ of the child.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800" b="1" i="1" dirty="0" smtClean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2800" b="1" i="1" dirty="0" smtClean="0">
              <a:solidFill>
                <a:srgbClr val="333333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US" sz="2000" b="1" i="1" dirty="0" smtClean="0">
              <a:solidFill>
                <a:srgbClr val="4C4C4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08558" y="1279507"/>
            <a:ext cx="6078541" cy="224676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u="sng" dirty="0" smtClean="0">
                <a:solidFill>
                  <a:srgbClr val="000000"/>
                </a:solidFill>
                <a:latin typeface="Courier"/>
              </a:rPr>
              <a:t>Code of the site </a:t>
            </a:r>
            <a:r>
              <a:rPr lang="fr-FR" sz="2000" u="sng" dirty="0" err="1" smtClean="0">
                <a:solidFill>
                  <a:srgbClr val="000000"/>
                </a:solidFill>
                <a:latin typeface="Courier"/>
              </a:rPr>
              <a:t>object</a:t>
            </a:r>
            <a:r>
              <a:rPr lang="fr-FR" sz="2000" u="sng" dirty="0" smtClean="0">
                <a:solidFill>
                  <a:srgbClr val="000000"/>
                </a:solidFill>
                <a:latin typeface="Courier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Owner</a:t>
            </a:r>
            <a:endParaRPr lang="fr-FR" sz="2000" dirty="0" smtClean="0">
              <a:solidFill>
                <a:srgbClr val="000000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OneToOne</a:t>
            </a:r>
            <a:endParaRPr lang="fr-FR" sz="2000" dirty="0" smtClean="0">
              <a:solidFill>
                <a:srgbClr val="000000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MappedBy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2000" dirty="0" err="1" smtClean="0">
                <a:solidFill>
                  <a:srgbClr val="2A00FF"/>
                </a:solidFill>
                <a:latin typeface="Courier"/>
              </a:rPr>
              <a:t>root</a:t>
            </a:r>
            <a:r>
              <a:rPr lang="fr-FR" sz="2000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Page </a:t>
            </a:r>
            <a:r>
              <a:rPr lang="fr-FR" sz="2000" b="1" dirty="0" err="1" smtClean="0">
                <a:solidFill>
                  <a:srgbClr val="000000"/>
                </a:solidFill>
                <a:latin typeface="Courier"/>
              </a:rPr>
              <a:t>getRootPage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();</a:t>
            </a:r>
          </a:p>
          <a:p>
            <a:pPr>
              <a:lnSpc>
                <a:spcPct val="100000"/>
              </a:lnSpc>
            </a:pPr>
            <a:endParaRPr lang="fr-FR" sz="2000" i="1" dirty="0" smtClean="0">
              <a:solidFill>
                <a:srgbClr val="3F5F5F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2000" b="1" dirty="0" err="1" smtClean="0">
                <a:solidFill>
                  <a:srgbClr val="7F0055"/>
                </a:solidFill>
                <a:latin typeface="Courier"/>
              </a:rPr>
              <a:t>void</a:t>
            </a:r>
            <a:r>
              <a:rPr lang="fr-FR" sz="2000" b="1" dirty="0" smtClean="0">
                <a:solidFill>
                  <a:srgbClr val="7F0055"/>
                </a:solidFill>
                <a:latin typeface="Courier"/>
              </a:rPr>
              <a:t> </a:t>
            </a:r>
            <a:r>
              <a:rPr lang="fr-FR" sz="2000" b="1" dirty="0" err="1" smtClean="0">
                <a:solidFill>
                  <a:srgbClr val="000000"/>
                </a:solidFill>
                <a:latin typeface="Courier"/>
              </a:rPr>
              <a:t>setRootPage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(Page </a:t>
            </a:r>
            <a:r>
              <a:rPr lang="fr-FR" sz="2000" b="1" dirty="0" err="1" smtClean="0">
                <a:solidFill>
                  <a:srgbClr val="000000"/>
                </a:solidFill>
                <a:latin typeface="Courier"/>
              </a:rPr>
              <a:t>root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);</a:t>
            </a: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650840" y="3565523"/>
            <a:ext cx="5578475" cy="132343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u="sng" dirty="0" smtClean="0">
                <a:solidFill>
                  <a:srgbClr val="000000"/>
                </a:solidFill>
                <a:latin typeface="Courier"/>
              </a:rPr>
              <a:t>Code of the </a:t>
            </a:r>
            <a:r>
              <a:rPr lang="fr-FR" sz="2000" u="sng" dirty="0" err="1" smtClean="0">
                <a:solidFill>
                  <a:srgbClr val="000000"/>
                </a:solidFill>
                <a:latin typeface="Courier"/>
              </a:rPr>
              <a:t>Root</a:t>
            </a:r>
            <a:r>
              <a:rPr lang="fr-FR" sz="2000" u="sng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u="sng" dirty="0" err="1" smtClean="0">
                <a:solidFill>
                  <a:srgbClr val="000000"/>
                </a:solidFill>
                <a:latin typeface="Courier"/>
              </a:rPr>
              <a:t>object</a:t>
            </a:r>
            <a:r>
              <a:rPr lang="fr-FR" sz="2000" u="sng" dirty="0" smtClean="0">
                <a:solidFill>
                  <a:srgbClr val="000000"/>
                </a:solidFill>
                <a:latin typeface="Courier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OneToOne</a:t>
            </a:r>
            <a:endParaRPr lang="fr-FR" sz="2000" dirty="0" smtClean="0">
              <a:solidFill>
                <a:srgbClr val="000000"/>
              </a:solidFill>
              <a:latin typeface="Courier"/>
            </a:endParaRP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@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MappedBy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2000" dirty="0" err="1" smtClean="0">
                <a:solidFill>
                  <a:srgbClr val="2A00FF"/>
                </a:solidFill>
                <a:latin typeface="Courier"/>
              </a:rPr>
              <a:t>root</a:t>
            </a:r>
            <a:r>
              <a:rPr lang="fr-FR" sz="2000" dirty="0" smtClean="0">
                <a:solidFill>
                  <a:srgbClr val="2A00FF"/>
                </a:solidFill>
                <a:latin typeface="Courier"/>
              </a:rPr>
              <a:t>"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fr-FR" sz="2000" b="1" dirty="0" smtClean="0">
                <a:solidFill>
                  <a:srgbClr val="7F0055"/>
                </a:solidFill>
                <a:latin typeface="Courier"/>
              </a:rPr>
              <a:t>public abstract </a:t>
            </a:r>
            <a:r>
              <a:rPr lang="fr-FR" sz="2000" b="1" dirty="0" err="1" smtClean="0">
                <a:solidFill>
                  <a:srgbClr val="000000"/>
                </a:solidFill>
                <a:latin typeface="Courier"/>
              </a:rPr>
              <a:t>WebSite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000" b="1" dirty="0" err="1" smtClean="0">
                <a:solidFill>
                  <a:srgbClr val="000000"/>
                </a:solidFill>
                <a:latin typeface="Courier"/>
              </a:rPr>
              <a:t>getSite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();</a:t>
            </a:r>
            <a:endParaRPr lang="fr-FR" sz="2000" dirty="0"/>
          </a:p>
        </p:txBody>
      </p:sp>
      <p:sp>
        <p:nvSpPr>
          <p:cNvPr id="9" name="Rectangle 8"/>
          <p:cNvSpPr/>
          <p:nvPr/>
        </p:nvSpPr>
        <p:spPr>
          <a:xfrm>
            <a:off x="4508492" y="4888961"/>
            <a:ext cx="6092833" cy="193899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u="sng" dirty="0" smtClean="0">
                <a:solidFill>
                  <a:srgbClr val="000000"/>
                </a:solidFill>
                <a:latin typeface="Courier"/>
              </a:rPr>
              <a:t>Access code:</a:t>
            </a:r>
          </a:p>
          <a:p>
            <a:pPr>
              <a:lnSpc>
                <a:spcPct val="100000"/>
              </a:lnSpc>
            </a:pP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Page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root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 =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session.create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Page.</a:t>
            </a:r>
            <a:r>
              <a:rPr lang="fr-FR" sz="2000" b="1" dirty="0" err="1" smtClean="0">
                <a:solidFill>
                  <a:srgbClr val="7F0055"/>
                </a:solidFill>
                <a:latin typeface="Courier"/>
              </a:rPr>
              <a:t>class</a:t>
            </a:r>
            <a:r>
              <a:rPr lang="fr-FR" sz="2000" b="1" dirty="0" smtClean="0">
                <a:solidFill>
                  <a:srgbClr val="000000"/>
                </a:solidFill>
                <a:latin typeface="Courier"/>
              </a:rPr>
              <a:t>);</a:t>
            </a:r>
            <a:endParaRPr lang="fr-FR" sz="2000" b="1" dirty="0" smtClean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site.setRootPage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root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); </a:t>
            </a:r>
            <a:endParaRPr lang="fr-FR" sz="2000" dirty="0" smtClean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assertEquals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(site, </a:t>
            </a: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root.getSite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()); </a:t>
            </a:r>
            <a:endParaRPr lang="fr-FR" sz="2000" dirty="0" smtClean="0">
              <a:solidFill>
                <a:srgbClr val="000000"/>
              </a:solidFill>
              <a:latin typeface="AdobePiStd"/>
            </a:endParaRPr>
          </a:p>
          <a:p>
            <a:pPr>
              <a:lnSpc>
                <a:spcPct val="100000"/>
              </a:lnSpc>
            </a:pPr>
            <a:r>
              <a:rPr lang="fr-FR" sz="2000" dirty="0" err="1" smtClean="0">
                <a:solidFill>
                  <a:srgbClr val="000000"/>
                </a:solidFill>
                <a:latin typeface="Courier"/>
              </a:rPr>
              <a:t>session.save</a:t>
            </a:r>
            <a:r>
              <a:rPr lang="fr-FR" sz="2000" dirty="0" smtClean="0">
                <a:solidFill>
                  <a:srgbClr val="000000"/>
                </a:solidFill>
                <a:latin typeface="Courier"/>
              </a:rPr>
              <a:t>();</a:t>
            </a:r>
            <a:endParaRPr lang="fr-FR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602AF10-AAB4-4DCB-A100-E509F43F837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31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Roadmap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3338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Roadmap</a:t>
            </a:r>
          </a:p>
        </p:txBody>
      </p:sp>
      <p:sp>
        <p:nvSpPr>
          <p:cNvPr id="39939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Detached/attached entities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Type safe query builder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Bean validation integration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Object versioning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Property map filtering</a:t>
            </a:r>
          </a:p>
          <a:p>
            <a:pPr marL="1074738" lvl="2" indent="0">
              <a:buNone/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Map&lt;String, Integer&gt; </a:t>
            </a:r>
            <a:r>
              <a:rPr lang="en-US" dirty="0" err="1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getIntProperties</a:t>
            </a: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();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More flexible </a:t>
            </a:r>
            <a:r>
              <a:rPr lang="en-US" dirty="0" err="1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enum</a:t>
            </a:r>
            <a:r>
              <a:rPr lang="en-US" dirty="0" smtClean="0">
                <a:latin typeface="Tahoma" pitchFamily="-109" charset="0"/>
                <a:ea typeface="ＭＳ Ｐゴシック" pitchFamily="-109" charset="-128"/>
                <a:cs typeface="Tahoma" pitchFamily="-109" charset="0"/>
              </a:rPr>
              <a:t> mapping</a:t>
            </a:r>
          </a:p>
        </p:txBody>
      </p:sp>
    </p:spTree>
    <p:extLst>
      <p:ext uri="{BB962C8B-B14F-4D97-AF65-F5344CB8AC3E}">
        <p14:creationId xmlns:p14="http://schemas.microsoft.com/office/powerpoint/2010/main" val="1102284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557213" y="255588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err="1" smtClean="0">
                <a:solidFill>
                  <a:srgbClr val="FFFFFF"/>
                </a:solidFill>
              </a:rPr>
              <a:t>Chromattic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JCR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57213" y="1417638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92000"/>
              </a:lnSpc>
              <a:spcAft>
                <a:spcPts val="1425"/>
              </a:spcAft>
              <a:buSzPct val="70000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endParaRPr lang="en-GB" sz="1500" i="1" dirty="0">
              <a:solidFill>
                <a:srgbClr val="4C4C4C"/>
              </a:solidFill>
            </a:endParaRPr>
          </a:p>
        </p:txBody>
      </p:sp>
      <p:pic>
        <p:nvPicPr>
          <p:cNvPr id="5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680" y="1282169"/>
            <a:ext cx="7882806" cy="53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353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JCR – </a:t>
            </a:r>
            <a:r>
              <a:rPr lang="en-GB" sz="3600" dirty="0" err="1" smtClean="0">
                <a:solidFill>
                  <a:srgbClr val="FFA300"/>
                </a:solidFill>
              </a:rPr>
              <a:t>Chromattic</a:t>
            </a:r>
            <a:r>
              <a:rPr lang="en-GB" sz="3600" dirty="0" smtClean="0">
                <a:solidFill>
                  <a:srgbClr val="FFA300"/>
                </a:solidFill>
              </a:rPr>
              <a:t> Comparison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79402" y="1279507"/>
            <a:ext cx="10044112" cy="5105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JCR defines a set of base node types for modeling a file system</a:t>
            </a: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err="1" smtClean="0">
                <a:solidFill>
                  <a:srgbClr val="4C4C4C"/>
                </a:solidFill>
              </a:rPr>
              <a:t>nt:hierarchyNode</a:t>
            </a:r>
            <a:r>
              <a:rPr lang="en-US" sz="2000" b="1" i="1" dirty="0" smtClean="0">
                <a:solidFill>
                  <a:srgbClr val="4C4C4C"/>
                </a:solidFill>
              </a:rPr>
              <a:t>: a super type for file and folder, its purpose is mainly to define a common node type for children of a folder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err="1" smtClean="0">
                <a:solidFill>
                  <a:srgbClr val="4C4C4C"/>
                </a:solidFill>
              </a:rPr>
              <a:t>nt:resource</a:t>
            </a:r>
            <a:r>
              <a:rPr lang="en-US" sz="2000" b="1" i="1" dirty="0" smtClean="0">
                <a:solidFill>
                  <a:srgbClr val="4C4C4C"/>
                </a:solidFill>
              </a:rPr>
              <a:t>: a node type for modeling a resource, basically it's data</a:t>
            </a: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err="1" smtClean="0">
                <a:solidFill>
                  <a:srgbClr val="4C4C4C"/>
                </a:solidFill>
              </a:rPr>
              <a:t>nt:file</a:t>
            </a:r>
            <a:r>
              <a:rPr lang="en-US" sz="2000" b="1" i="1" dirty="0" smtClean="0">
                <a:solidFill>
                  <a:srgbClr val="4C4C4C"/>
                </a:solidFill>
              </a:rPr>
              <a:t>: a node type for a file, it contains data via a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jcr:content</a:t>
            </a:r>
            <a:r>
              <a:rPr lang="en-US" sz="2000" b="1" i="1" dirty="0" smtClean="0">
                <a:solidFill>
                  <a:srgbClr val="4C4C4C"/>
                </a:solidFill>
              </a:rPr>
              <a:t> child node of type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nt:resource</a:t>
            </a:r>
            <a:endParaRPr lang="en-US" sz="2000" b="1" i="1" dirty="0" smtClean="0">
              <a:solidFill>
                <a:srgbClr val="4C4C4C"/>
              </a:solidFill>
            </a:endParaRPr>
          </a:p>
          <a:p>
            <a:pPr marL="682626" lvl="1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err="1" smtClean="0">
                <a:solidFill>
                  <a:srgbClr val="4C4C4C"/>
                </a:solidFill>
              </a:rPr>
              <a:t>nt:folder</a:t>
            </a:r>
            <a:r>
              <a:rPr lang="en-US" sz="2000" b="1" i="1" dirty="0" smtClean="0">
                <a:solidFill>
                  <a:srgbClr val="4C4C4C"/>
                </a:solidFill>
              </a:rPr>
              <a:t>: a node type for a folder with children of type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nt:hierarchynode</a:t>
            </a:r>
            <a:endParaRPr lang="en-US" sz="2000" b="1" i="1" dirty="0" smtClean="0">
              <a:solidFill>
                <a:srgbClr val="4C4C4C"/>
              </a:solidFill>
            </a:endParaRPr>
          </a:p>
          <a:p>
            <a:pPr marL="258763" indent="-255588" hangingPunct="1">
              <a:lnSpc>
                <a:spcPct val="101000"/>
              </a:lnSpc>
              <a:spcAft>
                <a:spcPts val="1425"/>
              </a:spcAft>
              <a:buClr>
                <a:srgbClr val="FFA300"/>
              </a:buClr>
              <a:buSzPct val="150000"/>
              <a:buFont typeface="Segoe UI" pitchFamily="32" charset="0"/>
              <a:buChar char="»"/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US" sz="2000" b="1" i="1" dirty="0" smtClean="0">
                <a:solidFill>
                  <a:srgbClr val="4C4C4C"/>
                </a:solidFill>
              </a:rPr>
              <a:t>The following examples list the content of a directory structure and we have two versions, one using the native JCR API and one using </a:t>
            </a:r>
            <a:r>
              <a:rPr lang="en-US" sz="2000" b="1" i="1" dirty="0" err="1" smtClean="0">
                <a:solidFill>
                  <a:srgbClr val="4C4C4C"/>
                </a:solidFill>
              </a:rPr>
              <a:t>Chromattic</a:t>
            </a:r>
            <a:r>
              <a:rPr lang="en-US" sz="2000" b="1" i="1" dirty="0" smtClean="0">
                <a:solidFill>
                  <a:srgbClr val="4C4C4C"/>
                </a:solidFill>
              </a:rPr>
              <a:t> objects mapped onto the same node types.</a:t>
            </a:r>
            <a:endParaRPr lang="en-GB" sz="1500" i="1" dirty="0">
              <a:solidFill>
                <a:srgbClr val="4C4C4C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JCR Way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36526" y="1065193"/>
            <a:ext cx="8229600" cy="49482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public void print(Node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node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) throws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RepositoryException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{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String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typeName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=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node.getPrimaryType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().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getName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();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if (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typeName.equals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(“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nt:file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”)) {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Node content =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node.getNode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(“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jcr:content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”);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String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mimeType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= “”;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if (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content.hasProperty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(“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mimeType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”) 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 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mimeType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=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content.getProperty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(“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mimeType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”).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getString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();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System.out.println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(“File” +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node.getName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() + “:” +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mimeType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);  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} else if (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typeName.equals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(“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nt:folder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)) {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System.out.println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(“Folder “ +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node.getName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());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Iterator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i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=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node.getNodes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();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while (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i.hasNext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()) {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  Node child = (Node)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i.next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();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  print(node);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} else {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  throw new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IllegalArgumentException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(“print should not be called with the node type ” + </a:t>
            </a:r>
            <a:r>
              <a:rPr kumimoji="0" lang="en-US" sz="1800" b="1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typeName</a:t>
            </a: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);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  }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r>
              <a:rPr kumimoji="0" lang="en-US" sz="1800" b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Monaco" pitchFamily="-109" charset="0"/>
                <a:ea typeface="ＭＳ Ｐゴシック" pitchFamily="-109" charset="-128"/>
                <a:cs typeface="+mn-cs"/>
              </a:rPr>
              <a:t>}</a:t>
            </a: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endParaRPr kumimoji="0" lang="en-US" sz="1800" b="1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onaco" pitchFamily="-109" charset="0"/>
              <a:ea typeface="ＭＳ Ｐゴシック" pitchFamily="-109" charset="-128"/>
              <a:cs typeface="+mn-cs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smtClean="0">
                <a:solidFill>
                  <a:srgbClr val="FFA300"/>
                </a:solidFill>
              </a:rPr>
              <a:t>JCR Way – Not type safe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36526" y="1065193"/>
            <a:ext cx="8229600" cy="49482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public void print(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) 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throws 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RepositoryException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{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String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typeName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=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node.getPrimaryType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().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getName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();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if (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typeName.equals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nt:file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”)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) {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Node content = 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node.getNode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jcr:content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”)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;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String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mimeType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= “”;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if (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content.hasProperty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mimeType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”) 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 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mimeType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=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content.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getProperty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mimeType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”).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getString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;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System.out.println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(“File” +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node.getName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 + “:” +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mimeType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);  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} else if (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typeName.equals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nt:folder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)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) {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System.out.println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(“Folder “ +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node.getName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());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Iterator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&lt;?&gt;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i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= 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node.getNodes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();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while (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i.hasNext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()) {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  Node child = 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(Node)</a:t>
            </a:r>
            <a:r>
              <a:rPr lang="en-US" sz="1800" b="1" dirty="0" err="1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i.next</a:t>
            </a: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();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  print(node);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} 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else {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  throw new 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IllegalArgumentException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(“print should not be called with the node type ” + </a:t>
            </a:r>
            <a:r>
              <a:rPr lang="en-US" sz="1800" b="1" dirty="0" err="1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typeName</a:t>
            </a: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);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srgbClr val="FF0000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  }</a:t>
            </a:r>
          </a:p>
          <a:p>
            <a:pPr marL="342900" lvl="0" indent="-342900" eaLnBrk="0">
              <a:lnSpc>
                <a:spcPct val="90000"/>
              </a:lnSpc>
              <a:spcBef>
                <a:spcPct val="20000"/>
              </a:spcBef>
              <a:buClrTx/>
              <a:buSzTx/>
            </a:pPr>
            <a:r>
              <a:rPr lang="en-US" sz="1800" b="1" dirty="0" smtClean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/>
              </a:rPr>
              <a:t>}</a:t>
            </a:r>
          </a:p>
          <a:p>
            <a:pPr marL="258763" indent="-255588" eaLnBrk="0">
              <a:lnSpc>
                <a:spcPct val="90000"/>
              </a:lnSpc>
              <a:spcAft>
                <a:spcPts val="0"/>
              </a:spcAft>
              <a:buSzPct val="70000"/>
            </a:pPr>
            <a:endParaRPr kumimoji="0" lang="en-US" sz="2800" b="1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onaco" pitchFamily="-109" charset="0"/>
              <a:ea typeface="ＭＳ Ｐゴシック" pitchFamily="-109" charset="-128"/>
              <a:cs typeface="+mn-cs"/>
            </a:endParaRP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endParaRPr kumimoji="0" lang="en-US" sz="2800" b="1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onaco" pitchFamily="-109" charset="0"/>
              <a:ea typeface="ＭＳ Ｐゴシック" pitchFamily="-109" charset="-128"/>
              <a:cs typeface="+mn-cs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/>
          <p:cNvSpPr txBox="1">
            <a:spLocks noChangeArrowheads="1"/>
          </p:cNvSpPr>
          <p:nvPr/>
        </p:nvSpPr>
        <p:spPr bwMode="auto">
          <a:xfrm>
            <a:off x="557213" y="301625"/>
            <a:ext cx="10044112" cy="614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hangingPunct="1">
              <a:lnSpc>
                <a:spcPct val="92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3600" dirty="0" err="1" smtClean="0">
                <a:solidFill>
                  <a:srgbClr val="FFA300"/>
                </a:solidFill>
              </a:rPr>
              <a:t>Chromattic</a:t>
            </a:r>
            <a:r>
              <a:rPr lang="en-GB" sz="3600" dirty="0" smtClean="0">
                <a:solidFill>
                  <a:srgbClr val="FFA300"/>
                </a:solidFill>
              </a:rPr>
              <a:t> Way – provides type safety</a:t>
            </a:r>
            <a:endParaRPr lang="en-GB" sz="3600" dirty="0">
              <a:solidFill>
                <a:srgbClr val="FFA300"/>
              </a:solidFill>
            </a:endParaRP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436526" y="1065193"/>
            <a:ext cx="8229600" cy="49482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public void print(File file) {</a:t>
            </a:r>
          </a:p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if (file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instanceof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Document) {</a:t>
            </a:r>
          </a:p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  String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mimeType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=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file.getContent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().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getMimeType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();</a:t>
            </a:r>
          </a:p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 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System.out.println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(“File “ +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file.getName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 + “ “ +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mimeType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;</a:t>
            </a:r>
          </a:p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else {</a:t>
            </a:r>
          </a:p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  Folder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folder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= (Folder)file;</a:t>
            </a:r>
          </a:p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 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System.out.println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(“Folder “ +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folder.getName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();</a:t>
            </a:r>
          </a:p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  for (File child : </a:t>
            </a:r>
            <a:r>
              <a:rPr lang="en-US" sz="2000" b="1" dirty="0" err="1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folder.getChildren</a:t>
            </a: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())</a:t>
            </a:r>
          </a:p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    print(child);</a:t>
            </a:r>
          </a:p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  }  </a:t>
            </a:r>
          </a:p>
          <a:p>
            <a:pPr marL="342900" lvl="0" indent="-342900" eaLnBrk="0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en-US" sz="2000" b="1" dirty="0">
                <a:solidFill>
                  <a:prstClr val="black"/>
                </a:solidFill>
                <a:latin typeface="Monaco" pitchFamily="-109" charset="0"/>
                <a:ea typeface="ＭＳ Ｐゴシック" pitchFamily="-109" charset="-128"/>
                <a:cs typeface="Tahoma" pitchFamily="-109" charset="0"/>
              </a:rPr>
              <a:t>}</a:t>
            </a:r>
          </a:p>
          <a:p>
            <a:pPr marL="258763" indent="-255588" eaLnBrk="0">
              <a:lnSpc>
                <a:spcPct val="90000"/>
              </a:lnSpc>
              <a:spcAft>
                <a:spcPts val="0"/>
              </a:spcAft>
              <a:buSzPct val="70000"/>
            </a:pPr>
            <a:endParaRPr kumimoji="0" lang="en-US" sz="2800" b="1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onaco" pitchFamily="-109" charset="0"/>
              <a:ea typeface="ＭＳ Ｐゴシック" pitchFamily="-109" charset="-128"/>
              <a:cs typeface="+mn-cs"/>
            </a:endParaRPr>
          </a:p>
          <a:p>
            <a:pPr marL="258763" marR="0" lvl="0" indent="-255588" algn="l" defTabSz="4572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ct val="70000"/>
              <a:buFont typeface="Arial" charset="0"/>
              <a:buNone/>
              <a:tabLst/>
              <a:defRPr/>
            </a:pPr>
            <a:endParaRPr kumimoji="0" lang="en-US" sz="2800" b="1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Monaco" pitchFamily="-109" charset="0"/>
              <a:ea typeface="ＭＳ Ｐゴシック" pitchFamily="-10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4523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8001000" y="6886575"/>
            <a:ext cx="2598738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r">
              <a:lnSpc>
                <a:spcPct val="98000"/>
              </a:lnSpc>
              <a:buFont typeface="Wingdings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602AF10-AAB4-4DCB-A100-E509F43F837D}" type="slidenum">
              <a:rPr lang="en-GB"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 algn="r">
                <a:lnSpc>
                  <a:spcPct val="98000"/>
                </a:lnSpc>
                <a:buFont typeface="Wingdings" charset="2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9</a:t>
            </a:fld>
            <a:endParaRPr lang="en-GB" sz="14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50863" y="4692650"/>
            <a:ext cx="10044112" cy="1492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</a:pPr>
            <a:r>
              <a:rPr lang="en-GB" sz="4800" dirty="0" smtClean="0">
                <a:solidFill>
                  <a:srgbClr val="FFFFFF"/>
                </a:solidFill>
              </a:rPr>
              <a:t>Benefits</a:t>
            </a: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3338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Xo-powerpoint-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7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ymbol" charset="2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eXo-powerpoint-template</Template>
  <TotalTime>552</TotalTime>
  <Words>1456</Words>
  <Application>Microsoft Office PowerPoint</Application>
  <PresentationFormat>Personalizados</PresentationFormat>
  <Paragraphs>346</Paragraphs>
  <Slides>33</Slides>
  <Notes>25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dos diapositivos</vt:lpstr>
      </vt:variant>
      <vt:variant>
        <vt:i4>33</vt:i4>
      </vt:variant>
    </vt:vector>
  </HeadingPairs>
  <TitlesOfParts>
    <vt:vector size="36" baseType="lpstr">
      <vt:lpstr>eXo-powerpoint-template</vt:lpstr>
      <vt:lpstr>1_Office Theme</vt:lpstr>
      <vt:lpstr>2_Office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Property mapping</vt:lpstr>
      <vt:lpstr>Multivalued property mapping</vt:lpstr>
      <vt:lpstr>Relationship types</vt:lpstr>
      <vt:lpstr>Collection mapping</vt:lpstr>
      <vt:lpstr>JCR multiple inheritance support</vt:lpstr>
      <vt:lpstr>Parameter type and generics inheritance</vt:lpstr>
      <vt:lpstr>Eventing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Roadmap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Pc-utilisateur</dc:creator>
  <cp:lastModifiedBy>Pc-utilisateur</cp:lastModifiedBy>
  <cp:revision>31</cp:revision>
  <dcterms:created xsi:type="dcterms:W3CDTF">2010-07-08T16:24:23Z</dcterms:created>
  <dcterms:modified xsi:type="dcterms:W3CDTF">2010-11-10T15:29:07Z</dcterms:modified>
</cp:coreProperties>
</file>