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6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47" r:id="rId33"/>
    <p:sldId id="446" r:id="rId34"/>
    <p:sldId id="434" r:id="rId35"/>
    <p:sldId id="438" r:id="rId36"/>
    <p:sldId id="439" r:id="rId37"/>
    <p:sldId id="440" r:id="rId38"/>
    <p:sldId id="430" r:id="rId39"/>
    <p:sldId id="432" r:id="rId40"/>
    <p:sldId id="442" r:id="rId41"/>
    <p:sldId id="445" r:id="rId42"/>
    <p:sldId id="443" r:id="rId43"/>
    <p:sldId id="444" r:id="rId44"/>
    <p:sldId id="394" r:id="rId45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42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docs.jboss.com/gatein/portal/3.1.0-FINAL/reference-guide/en-US/html_single/index.html%23sect-Reference_Guide-Single_Sign_On-CAS_Central_Authentication_Servic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127.0.0.1:8080/cas-server-webapp-3.4.1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400" dirty="0"/>
              <a:t>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="user"&gt;</a:t>
            </a:r>
            <a:br>
              <a:rPr lang="fr-FR" sz="1400" dirty="0"/>
            </a:br>
            <a:r>
              <a:rPr lang="fr-FR" sz="1400" dirty="0"/>
              <a:t>  &lt;collection type="</a:t>
            </a:r>
            <a:r>
              <a:rPr lang="fr-FR" sz="1400" dirty="0" err="1"/>
              <a:t>java.util.ArrayList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exoadmin@localhost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</a:t>
            </a:r>
            <a:r>
              <a:rPr lang="fr-FR" sz="1400" dirty="0" err="1"/>
              <a:t>admin,member</a:t>
            </a:r>
            <a:r>
              <a:rPr lang="fr-FR" sz="1400" dirty="0"/>
              <a:t>:/</a:t>
            </a:r>
            <a:r>
              <a:rPr lang="fr-FR" sz="1400" dirty="0" err="1"/>
              <a:t>user,owner</a:t>
            </a:r>
            <a:r>
              <a:rPr lang="fr-FR" sz="1400" dirty="0"/>
              <a:t>:/portal/</a:t>
            </a:r>
            <a:r>
              <a:rPr lang="fr-FR" sz="1400" dirty="0" err="1"/>
              <a:t>admin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:/user&lt;/string&gt;&lt;/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...</a:t>
            </a:r>
            <a:br>
              <a:rPr lang="fr-FR" sz="1400" dirty="0"/>
            </a:br>
            <a:r>
              <a:rPr lang="fr-FR" sz="1400" dirty="0"/>
              <a:t>  &lt;/collection&gt;</a:t>
            </a:r>
            <a:br>
              <a:rPr lang="fr-FR" sz="1400" dirty="0"/>
            </a:br>
            <a:r>
              <a:rPr lang="fr-FR" sz="1400" dirty="0"/>
              <a:t>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new.user.event.listener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addListenerPlugin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org.exoplatform.services.organization.impl.NewUserEventListener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org.exoplatform.services.organization.impl.NewUserConfig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>
                <a:solidFill>
                  <a:srgbClr val="FF0000"/>
                </a:solidFill>
              </a:rPr>
              <a:t>org.exoplatform.services.organization.impl.NewUserConfig$JoinGroup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>
                <a:solidFill>
                  <a:srgbClr val="FF0000"/>
                </a:solidFill>
              </a:rPr>
              <a:t>/user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 err="1">
                <a:solidFill>
                  <a:srgbClr val="FF0000"/>
                </a:solidFill>
              </a:rPr>
              <a:t>member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/>
              <a:t/>
            </a:r>
            <a:br>
              <a:rPr lang="fr-FR" sz="1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to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org.exoplatform.services.database.HibernateService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etc. </a:t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1625165"/>
            <a:ext cx="7272808" cy="5179008"/>
          </a:xfrm>
          <a:prstGeom prst="rect">
            <a:avLst/>
          </a:prstGeom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rgbClr val="404040"/>
                </a:solidFill>
              </a:rPr>
              <a:t>T</a:t>
            </a:r>
            <a:r>
              <a:rPr lang="fr-FR" sz="2200" i="0" dirty="0" err="1" smtClean="0">
                <a:solidFill>
                  <a:srgbClr val="404040"/>
                </a:solidFill>
              </a:rPr>
              <a:t>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1a </a:t>
            </a:r>
            <a:r>
              <a:rPr lang="fr-FR" dirty="0" smtClean="0"/>
              <a:t>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server» 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1b</a:t>
            </a:r>
            <a:r>
              <a:rPr lang="fr-FR" dirty="0" smtClean="0"/>
              <a:t> </a:t>
            </a:r>
            <a:r>
              <a:rPr lang="fr-FR" dirty="0" smtClean="0"/>
              <a:t>: Configuration </a:t>
            </a:r>
            <a:r>
              <a:rPr lang="fr-FR" dirty="0" err="1" smtClean="0"/>
              <a:t>ldap</a:t>
            </a:r>
            <a:r>
              <a:rPr lang="fr-FR" dirty="0" smtClean="0"/>
              <a:t> 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 if the organisation model are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232694" y="4692650"/>
            <a:ext cx="752383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</a:t>
            </a:r>
            <a:r>
              <a:rPr lang="fr-FR" sz="2200" i="0" dirty="0" err="1"/>
              <a:t>is</a:t>
            </a:r>
            <a:r>
              <a:rPr lang="fr-FR" sz="2200" i="0" dirty="0"/>
              <a:t> an </a:t>
            </a:r>
            <a:r>
              <a:rPr lang="fr-FR" sz="2200" i="0" dirty="0" err="1"/>
              <a:t>umbrella</a:t>
            </a:r>
            <a:r>
              <a:rPr lang="fr-FR" sz="2200" i="0" dirty="0"/>
              <a:t> </a:t>
            </a:r>
            <a:r>
              <a:rPr lang="fr-FR" sz="2200" i="0" dirty="0" err="1"/>
              <a:t>project</a:t>
            </a:r>
            <a:r>
              <a:rPr lang="fr-FR" sz="2200" i="0" dirty="0"/>
              <a:t> </a:t>
            </a:r>
            <a:r>
              <a:rPr lang="fr-FR" sz="2200" i="0" dirty="0" err="1"/>
              <a:t>that</a:t>
            </a:r>
            <a:r>
              <a:rPr lang="fr-FR" sz="2200" i="0" dirty="0"/>
              <a:t> </a:t>
            </a:r>
            <a:r>
              <a:rPr lang="fr-FR" sz="2200" i="0" dirty="0" err="1"/>
              <a:t>aims</a:t>
            </a:r>
            <a:r>
              <a:rPr lang="fr-FR" sz="2200" i="0" dirty="0"/>
              <a:t> to </a:t>
            </a:r>
            <a:r>
              <a:rPr lang="fr-FR" sz="2200" i="0" dirty="0" err="1"/>
              <a:t>address</a:t>
            </a:r>
            <a:r>
              <a:rPr lang="fr-FR" sz="2200" i="0" dirty="0"/>
              <a:t>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IDM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a </a:t>
            </a:r>
            <a:r>
              <a:rPr lang="fr-FR" sz="2200" i="0" dirty="0" err="1"/>
              <a:t>common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model for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/>
              <a:t>operations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 </a:t>
            </a:r>
            <a:r>
              <a:rPr lang="fr-FR" sz="2200" i="0" dirty="0" err="1" smtClean="0"/>
              <a:t>includes</a:t>
            </a:r>
            <a:r>
              <a:rPr lang="fr-FR" sz="2200" i="0" dirty="0" smtClean="0"/>
              <a:t> </a:t>
            </a:r>
            <a:r>
              <a:rPr lang="fr-FR" sz="2200" i="0" dirty="0" err="1"/>
              <a:t>easy</a:t>
            </a:r>
            <a:r>
              <a:rPr lang="fr-FR" sz="2200" i="0" dirty="0"/>
              <a:t> management of </a:t>
            </a:r>
            <a:r>
              <a:rPr lang="fr-FR" sz="2200" i="0" dirty="0" err="1"/>
              <a:t>identities</a:t>
            </a:r>
            <a:r>
              <a:rPr lang="fr-FR" sz="2200" i="0" dirty="0"/>
              <a:t> </a:t>
            </a:r>
            <a:r>
              <a:rPr lang="fr-FR" sz="2200" i="0" dirty="0" err="1"/>
              <a:t>like</a:t>
            </a:r>
            <a:r>
              <a:rPr lang="fr-FR" sz="2200" i="0" dirty="0"/>
              <a:t> </a:t>
            </a:r>
            <a:r>
              <a:rPr lang="fr-FR" sz="2200" i="0" dirty="0" err="1"/>
              <a:t>Users</a:t>
            </a:r>
            <a:r>
              <a:rPr lang="fr-FR" sz="2200" i="0" dirty="0"/>
              <a:t>/Groups/</a:t>
            </a:r>
            <a:r>
              <a:rPr lang="fr-FR" sz="2200" i="0" dirty="0" err="1"/>
              <a:t>Roles</a:t>
            </a:r>
            <a:r>
              <a:rPr lang="fr-FR" sz="2200" i="0" dirty="0"/>
              <a:t> and </a:t>
            </a:r>
            <a:r>
              <a:rPr lang="fr-FR" sz="2200" i="0" dirty="0" err="1"/>
              <a:t>their</a:t>
            </a:r>
            <a:r>
              <a:rPr lang="fr-FR" sz="2200" i="0" dirty="0"/>
              <a:t> </a:t>
            </a:r>
            <a:r>
              <a:rPr lang="fr-FR" sz="2200" i="0" dirty="0" err="1"/>
              <a:t>attributes</a:t>
            </a:r>
            <a:r>
              <a:rPr lang="fr-FR" sz="2200" i="0" dirty="0"/>
              <a:t>.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usage of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stores </a:t>
            </a:r>
            <a:r>
              <a:rPr lang="fr-FR" sz="2200" i="0" dirty="0" err="1"/>
              <a:t>like</a:t>
            </a:r>
            <a:r>
              <a:rPr lang="fr-FR" sz="2200" i="0" dirty="0"/>
              <a:t> LDAP or RDBMS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eXo uses </a:t>
            </a:r>
            <a:r>
              <a:rPr lang="fr-FR" sz="2200" i="0" dirty="0" err="1" smtClean="0"/>
              <a:t>only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PicketLink</a:t>
            </a:r>
            <a:r>
              <a:rPr lang="fr-FR" sz="2200" i="0" dirty="0" smtClean="0"/>
              <a:t> IDM</a:t>
            </a: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98" y="-35933"/>
            <a:ext cx="5346386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GateIn </a:t>
            </a:r>
            <a:r>
              <a:rPr lang="fr-FR" sz="2200" i="0" dirty="0"/>
              <a:t>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</a:t>
            </a:r>
            <a:r>
              <a:rPr lang="fr-FR" sz="2200" i="0" dirty="0" err="1" smtClean="0"/>
              <a:t>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715504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</a:t>
            </a:r>
            <a:r>
              <a:rPr lang="fr-FR" sz="2200" i="0" dirty="0" smtClean="0"/>
              <a:t>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</a:t>
            </a:r>
            <a:r>
              <a:rPr lang="fr-FR" sz="2200" i="0" dirty="0" smtClean="0"/>
              <a:t>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component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key</a:t>
            </a:r>
            <a:r>
              <a:rPr lang="fr-FR" sz="2000" i="0" dirty="0"/>
              <a:t>&gt;</a:t>
            </a:r>
            <a:r>
              <a:rPr lang="fr-FR" sz="2000" i="0" dirty="0" err="1"/>
              <a:t>org.exoplatform.services.organization.idm.PicketLinkIDMService</a:t>
            </a:r>
            <a:r>
              <a:rPr lang="fr-FR" sz="2000" i="0" dirty="0"/>
              <a:t>&lt;/</a:t>
            </a:r>
            <a:r>
              <a:rPr lang="fr-FR" sz="2000" i="0" dirty="0" err="1"/>
              <a:t>key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type&gt;org.exoplatform.services.organization.idm.PicketLinkIDMServiceImpl&lt;/type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init-params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&lt;</a:t>
            </a:r>
            <a:r>
              <a:rPr lang="fr-FR" sz="2000" i="0" dirty="0"/>
              <a:t>value-</a:t>
            </a:r>
            <a:r>
              <a:rPr lang="fr-FR" sz="2000" i="0" dirty="0" err="1"/>
              <a:t>param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 err="1"/>
              <a:t>name</a:t>
            </a:r>
            <a:r>
              <a:rPr lang="fr-FR" sz="2000" i="0" dirty="0"/>
              <a:t>&gt;config&lt;/</a:t>
            </a:r>
            <a:r>
              <a:rPr lang="fr-FR" sz="2000" i="0" dirty="0" err="1"/>
              <a:t>name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/>
              <a:t>value&gt;</a:t>
            </a:r>
            <a:r>
              <a:rPr lang="fr-FR" sz="2000" i="0" dirty="0" err="1"/>
              <a:t>war</a:t>
            </a:r>
            <a:r>
              <a:rPr lang="fr-FR" sz="2000" i="0" dirty="0"/>
              <a:t>:/</a:t>
            </a:r>
            <a:r>
              <a:rPr lang="fr-FR" sz="2000" i="0" dirty="0" err="1"/>
              <a:t>conf</a:t>
            </a:r>
            <a:r>
              <a:rPr lang="fr-FR" sz="2000" i="0" dirty="0"/>
              <a:t>/</a:t>
            </a:r>
            <a:r>
              <a:rPr lang="fr-FR" sz="2000" i="0" dirty="0" err="1"/>
              <a:t>organization</a:t>
            </a:r>
            <a:r>
              <a:rPr lang="fr-FR" sz="2000" i="0" dirty="0"/>
              <a:t>/</a:t>
            </a:r>
            <a:r>
              <a:rPr lang="fr-FR" sz="2000" i="0" dirty="0" err="1"/>
              <a:t>picketlink-idm</a:t>
            </a:r>
            <a:r>
              <a:rPr lang="fr-FR" sz="2000" i="0" dirty="0"/>
              <a:t>/</a:t>
            </a:r>
            <a:r>
              <a:rPr lang="fr-FR" sz="2000" i="0" dirty="0" err="1"/>
              <a:t>picketlink-idm-config.xml</a:t>
            </a:r>
            <a:r>
              <a:rPr lang="fr-FR" sz="2000" i="0" dirty="0"/>
              <a:t>&lt;/value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</a:t>
            </a:r>
            <a:r>
              <a:rPr lang="fr-FR" sz="2200" i="0" dirty="0" smtClean="0"/>
              <a:t>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: </a:t>
            </a:r>
            <a:r>
              <a:rPr lang="fr-FR" sz="2200" b="0" i="0" dirty="0"/>
              <a:t>http://</a:t>
            </a:r>
            <a:r>
              <a:rPr lang="fr-FR" sz="2200" b="0" i="0" dirty="0" err="1"/>
              <a:t>www.jboss.org</a:t>
            </a:r>
            <a:r>
              <a:rPr lang="fr-FR" sz="2200" b="0" i="0" dirty="0"/>
              <a:t>/</a:t>
            </a:r>
            <a:r>
              <a:rPr lang="fr-FR" sz="2200" b="0" i="0" dirty="0" err="1"/>
              <a:t>picketlink</a:t>
            </a:r>
            <a:r>
              <a:rPr lang="fr-FR" sz="2200" b="0" i="0" dirty="0"/>
              <a:t>/</a:t>
            </a:r>
            <a:r>
              <a:rPr lang="fr-FR" sz="2200" b="0" i="0" dirty="0" err="1"/>
              <a:t>IDM.html</a:t>
            </a:r>
            <a:endParaRPr lang="fr-FR" sz="2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2a</a:t>
            </a:r>
            <a:r>
              <a:rPr lang="fr-FR" dirty="0" smtClean="0"/>
              <a:t> </a:t>
            </a:r>
            <a:r>
              <a:rPr lang="fr-FR" dirty="0" smtClean="0"/>
              <a:t>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do :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»)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2b: </a:t>
            </a:r>
            <a:r>
              <a:rPr lang="fr-FR" dirty="0" smtClean="0"/>
              <a:t>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(in 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2c: </a:t>
            </a:r>
            <a:r>
              <a:rPr lang="fr-FR" dirty="0" smtClean="0"/>
              <a:t>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At the moment users defined in LDAP should be visible in "Users and groups management" and groups from LDAP should be present as children of /acme/roles and /acme/</a:t>
            </a:r>
            <a:r>
              <a:rPr lang="en-US" sz="2000" i="0" dirty="0" err="1" smtClean="0"/>
              <a:t>organization_units</a:t>
            </a:r>
            <a:endParaRPr lang="en-US" sz="20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Create a New User via the interface.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Is the User created on the </a:t>
            </a:r>
            <a:r>
              <a:rPr lang="en-US" sz="2000" i="0" dirty="0" err="1" smtClean="0"/>
              <a:t>ldap</a:t>
            </a:r>
            <a:r>
              <a:rPr lang="en-US" sz="2000" i="0" dirty="0" smtClean="0"/>
              <a:t>? Why?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How does it work?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</a:t>
            </a:r>
            <a:r>
              <a:rPr lang="en-US" sz="2000" i="0" dirty="0" err="1" smtClean="0"/>
              <a:t>groupTypeMappings</a:t>
            </a:r>
            <a:r>
              <a:rPr lang="en-US" sz="2000" i="0" dirty="0" smtClean="0"/>
              <a:t> option defines that all groups under /acme/roles should be stored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with the 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group type name (same </a:t>
            </a:r>
            <a:r>
              <a:rPr lang="en-US" sz="2000" i="0" dirty="0" smtClean="0"/>
              <a:t>for </a:t>
            </a:r>
            <a:r>
              <a:rPr lang="en-US" sz="2000" i="0" dirty="0" smtClean="0"/>
              <a:t> /acme/</a:t>
            </a:r>
            <a:r>
              <a:rPr lang="en-US" sz="2000" i="0" dirty="0" err="1" smtClean="0"/>
              <a:t>organization_units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</a:t>
            </a:r>
            <a:r>
              <a:rPr lang="en-US" sz="2000" i="0" dirty="0" smtClean="0"/>
              <a:t>. </a:t>
            </a:r>
            <a:r>
              <a:rPr lang="en-US" sz="2000" i="0" dirty="0"/>
              <a:t>(</a:t>
            </a:r>
            <a:r>
              <a:rPr lang="en-US" sz="2000" i="0" dirty="0" err="1" smtClean="0"/>
              <a:t>idm_configuration.xml</a:t>
            </a:r>
            <a:r>
              <a:rPr lang="en-US" sz="2000" i="0" dirty="0" smtClean="0"/>
              <a:t>)</a:t>
            </a:r>
            <a:endParaRPr lang="en-US" sz="2000" i="0" dirty="0" smtClean="0"/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configuration file repository maps users and those two </a:t>
            </a:r>
            <a:r>
              <a:rPr lang="en-US" sz="2000" i="0" dirty="0"/>
              <a:t>group types (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 </a:t>
            </a:r>
            <a:r>
              <a:rPr lang="en-US" sz="2000" i="0" dirty="0" smtClean="0"/>
              <a:t>to be stored in LDAP. An additional option defines that nothing should be written (except password update) from eXo, so that </a:t>
            </a:r>
            <a:r>
              <a:rPr lang="en-US" sz="2000" i="0" dirty="0" smtClean="0"/>
              <a:t>this is </a:t>
            </a:r>
            <a:r>
              <a:rPr lang="en-US" sz="2000" i="0" dirty="0" err="1" smtClean="0"/>
              <a:t>readonly</a:t>
            </a:r>
            <a:r>
              <a:rPr lang="en-US" sz="2000" i="0" dirty="0" smtClean="0"/>
              <a:t>. </a:t>
            </a:r>
            <a:r>
              <a:rPr lang="en-US" sz="2000" i="0" dirty="0"/>
              <a:t>(</a:t>
            </a:r>
            <a:r>
              <a:rPr lang="en-US" sz="2000" i="0" dirty="0" err="1"/>
              <a:t>picketlink</a:t>
            </a:r>
            <a:r>
              <a:rPr lang="en-US" sz="2000" i="0" dirty="0"/>
              <a:t>-</a:t>
            </a:r>
            <a:r>
              <a:rPr lang="en-US" sz="2000" i="0" dirty="0" err="1"/>
              <a:t>idm</a:t>
            </a:r>
            <a:r>
              <a:rPr lang="en-US" sz="2000" i="0" dirty="0"/>
              <a:t>-</a:t>
            </a:r>
            <a:r>
              <a:rPr lang="en-US" sz="2000" i="0" dirty="0" err="1"/>
              <a:t>ldap</a:t>
            </a:r>
            <a:r>
              <a:rPr lang="en-US" sz="2000" i="0" dirty="0"/>
              <a:t>-acme-</a:t>
            </a:r>
            <a:r>
              <a:rPr lang="en-US" sz="2000" i="0" dirty="0" err="1" smtClean="0"/>
              <a:t>config.xml</a:t>
            </a:r>
            <a:r>
              <a:rPr lang="en-US" sz="2000" i="0" dirty="0" smtClean="0"/>
              <a:t>)</a:t>
            </a:r>
            <a:endParaRPr lang="en-US" sz="20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80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3a: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/>
              <a:t>The </a:t>
            </a:r>
            <a:r>
              <a:rPr lang="fr-FR" sz="2400" i="0" dirty="0" err="1"/>
              <a:t>integration</a:t>
            </a:r>
            <a:r>
              <a:rPr lang="fr-FR" sz="2400" i="0" dirty="0"/>
              <a:t>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two</a:t>
            </a:r>
            <a:r>
              <a:rPr lang="fr-FR" sz="2400" i="0" dirty="0"/>
              <a:t> </a:t>
            </a:r>
            <a:r>
              <a:rPr lang="fr-FR" sz="2400" i="0" dirty="0" smtClean="0"/>
              <a:t>parts</a:t>
            </a:r>
            <a:r>
              <a:rPr lang="fr-FR" sz="2400" i="0" dirty="0"/>
              <a:t> </a:t>
            </a:r>
            <a:r>
              <a:rPr lang="fr-FR" sz="2400" i="0" dirty="0" smtClean="0"/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/>
              <a:t> </a:t>
            </a:r>
            <a:r>
              <a:rPr lang="fr-FR" sz="2400" i="0" dirty="0" smtClean="0"/>
              <a:t>- the </a:t>
            </a:r>
            <a:r>
              <a:rPr lang="fr-FR" sz="2400" i="0" dirty="0"/>
              <a:t>first part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installing</a:t>
            </a:r>
            <a:r>
              <a:rPr lang="fr-FR" sz="2400" i="0" dirty="0"/>
              <a:t> or </a:t>
            </a:r>
            <a:r>
              <a:rPr lang="fr-FR" sz="2400" i="0" dirty="0" err="1"/>
              <a:t>configuring</a:t>
            </a:r>
            <a:r>
              <a:rPr lang="fr-FR" sz="2400" i="0" dirty="0"/>
              <a:t> a CAS </a:t>
            </a:r>
            <a:r>
              <a:rPr lang="fr-FR" sz="2400" i="0" dirty="0" smtClean="0"/>
              <a:t>server</a:t>
            </a:r>
            <a:endParaRPr lang="fr-FR" sz="24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 - the </a:t>
            </a:r>
            <a:r>
              <a:rPr lang="fr-FR" sz="2400" i="0" dirty="0"/>
              <a:t>second part </a:t>
            </a:r>
            <a:r>
              <a:rPr lang="fr-FR" sz="2400" i="0" dirty="0" err="1"/>
              <a:t>consists</a:t>
            </a:r>
            <a:r>
              <a:rPr lang="fr-FR" sz="2400" i="0" dirty="0"/>
              <a:t> of setting up the </a:t>
            </a:r>
            <a:r>
              <a:rPr lang="fr-FR" sz="2400" i="0" dirty="0" smtClean="0"/>
              <a:t>portal.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install</a:t>
            </a:r>
            <a:r>
              <a:rPr lang="fr-FR" sz="2200" i="0" dirty="0" smtClean="0"/>
              <a:t> the CAS server, copy the </a:t>
            </a:r>
            <a:r>
              <a:rPr lang="fr-FR" sz="2200" i="0" dirty="0" err="1" smtClean="0"/>
              <a:t>cas.war</a:t>
            </a:r>
            <a:r>
              <a:rPr lang="fr-FR" sz="2200" i="0" dirty="0" smtClean="0"/>
              <a:t> in the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For </a:t>
            </a:r>
            <a:r>
              <a:rPr lang="fr-FR" sz="2200" i="0" dirty="0" smtClean="0"/>
              <a:t>the </a:t>
            </a:r>
            <a:r>
              <a:rPr lang="fr-FR" sz="2200" i="0" dirty="0" err="1" smtClean="0"/>
              <a:t>exercise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we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will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deploy</a:t>
            </a:r>
            <a:r>
              <a:rPr lang="fr-FR" sz="2200" i="0" dirty="0" smtClean="0"/>
              <a:t> the CAS on the </a:t>
            </a:r>
            <a:r>
              <a:rPr lang="fr-FR" sz="2200" i="0" dirty="0" err="1" smtClean="0"/>
              <a:t>same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tomcat</a:t>
            </a:r>
            <a:r>
              <a:rPr lang="fr-FR" sz="2200" i="0" dirty="0"/>
              <a:t> </a:t>
            </a:r>
            <a:r>
              <a:rPr lang="fr-FR" sz="2200" i="0" dirty="0" smtClean="0"/>
              <a:t>as eXo, on production environnement, CAS server </a:t>
            </a:r>
            <a:r>
              <a:rPr lang="fr-FR" sz="2200" i="0" dirty="0" err="1" smtClean="0"/>
              <a:t>run</a:t>
            </a:r>
            <a:r>
              <a:rPr lang="fr-FR" sz="2200" i="0" dirty="0" smtClean="0"/>
              <a:t> on a </a:t>
            </a:r>
            <a:r>
              <a:rPr lang="fr-FR" sz="2200" i="0" dirty="0" err="1" smtClean="0"/>
              <a:t>standalone</a:t>
            </a:r>
            <a:r>
              <a:rPr lang="fr-FR" sz="2200" i="0" dirty="0" smtClean="0"/>
              <a:t> server.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cas.war</a:t>
            </a:r>
            <a:r>
              <a:rPr lang="fr-FR" sz="2200" i="0" dirty="0" smtClean="0"/>
              <a:t> has been </a:t>
            </a:r>
            <a:r>
              <a:rPr lang="fr-FR" sz="2200" i="0" dirty="0" err="1" smtClean="0"/>
              <a:t>pre-configured</a:t>
            </a:r>
            <a:r>
              <a:rPr lang="fr-FR" sz="2200" i="0" dirty="0" smtClean="0"/>
              <a:t> to </a:t>
            </a:r>
            <a:r>
              <a:rPr lang="fr-FR" sz="2200" i="0" dirty="0" err="1" smtClean="0"/>
              <a:t>work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find</a:t>
            </a:r>
            <a:r>
              <a:rPr lang="fr-FR" sz="2200" i="0" dirty="0" smtClean="0"/>
              <a:t> more informations </a:t>
            </a:r>
            <a:r>
              <a:rPr lang="fr-FR" sz="2200" i="0" dirty="0" err="1" smtClean="0"/>
              <a:t>here</a:t>
            </a:r>
            <a:r>
              <a:rPr lang="fr-FR" sz="2200" i="0" dirty="0" smtClean="0"/>
              <a:t>: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http://docs.jboss.com/gatein/portal/3.1.0-FINAL/reference-guide/en-US/html_single/index.html#sect-Reference_Guide-Single_Sign_On-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CAS_Central_Authentication_Service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3b: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E</a:t>
            </a:r>
            <a:r>
              <a:rPr lang="fr-CA" sz="2200" i="0" dirty="0" err="1" smtClean="0"/>
              <a:t>dit</a:t>
            </a:r>
            <a:r>
              <a:rPr lang="fr-CA" sz="2200" i="0" dirty="0" smtClean="0"/>
              <a:t> </a:t>
            </a:r>
            <a:r>
              <a:rPr lang="fr-CA" sz="2200" i="0" dirty="0"/>
              <a:t>the </a:t>
            </a:r>
            <a:r>
              <a:rPr lang="fr-CA" sz="2200" i="0" dirty="0" err="1"/>
              <a:t>server.xml</a:t>
            </a:r>
            <a:r>
              <a:rPr lang="fr-CA" sz="2200" i="0" dirty="0"/>
              <a:t> file in </a:t>
            </a:r>
            <a:r>
              <a:rPr lang="fr-CA" sz="2200" i="0" dirty="0" err="1"/>
              <a:t>tomcat</a:t>
            </a:r>
            <a:r>
              <a:rPr lang="fr-CA" sz="2200" i="0" dirty="0"/>
              <a:t> and </a:t>
            </a:r>
            <a:r>
              <a:rPr lang="fr-CA" sz="2200" i="0" dirty="0" err="1"/>
              <a:t>uncomment</a:t>
            </a:r>
            <a:r>
              <a:rPr lang="fr-CA" sz="2200" i="0" dirty="0"/>
              <a:t> the SSL section to open up port 8443.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/>
              <a:t>!-- </a:t>
            </a:r>
            <a:r>
              <a:rPr lang="fr-CA" sz="1200" b="0" i="0" dirty="0" err="1"/>
              <a:t>Define</a:t>
            </a:r>
            <a:r>
              <a:rPr lang="fr-CA" sz="1200" b="0" i="0" dirty="0"/>
              <a:t> a SSL HTTP/1.1 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on port 8443 --&gt;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port="8443" </a:t>
            </a:r>
            <a:r>
              <a:rPr lang="fr-CA" sz="1200" b="0" i="0" dirty="0" err="1"/>
              <a:t>maxHttpHeaderSize</a:t>
            </a:r>
            <a:r>
              <a:rPr lang="fr-CA" sz="1200" b="0" i="0" dirty="0"/>
              <a:t>="8192"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maxThreads</a:t>
            </a:r>
            <a:r>
              <a:rPr lang="fr-CA" sz="1200" b="0" i="0" dirty="0"/>
              <a:t>="150" </a:t>
            </a:r>
            <a:r>
              <a:rPr lang="fr-CA" sz="1200" b="0" i="0" dirty="0" err="1"/>
              <a:t>minSpareThreads</a:t>
            </a:r>
            <a:r>
              <a:rPr lang="fr-CA" sz="1200" b="0" i="0" dirty="0"/>
              <a:t>="25" </a:t>
            </a:r>
            <a:r>
              <a:rPr lang="fr-CA" sz="1200" b="0" i="0" dirty="0" err="1"/>
              <a:t>maxSpareThreads</a:t>
            </a:r>
            <a:r>
              <a:rPr lang="fr-CA" sz="1200" b="0" i="0" dirty="0"/>
              <a:t>="75"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enableLookups</a:t>
            </a:r>
            <a:r>
              <a:rPr lang="fr-CA" sz="1200" b="0" i="0" dirty="0"/>
              <a:t>="false" </a:t>
            </a:r>
            <a:r>
              <a:rPr lang="fr-CA" sz="1200" b="0" i="0" dirty="0" err="1"/>
              <a:t>disableUploadTimeout</a:t>
            </a:r>
            <a:r>
              <a:rPr lang="fr-CA" sz="1200" b="0" i="0" dirty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acceptCount</a:t>
            </a:r>
            <a:r>
              <a:rPr lang="fr-CA" sz="1200" b="0" i="0" dirty="0" smtClean="0"/>
              <a:t>="100" </a:t>
            </a:r>
            <a:r>
              <a:rPr lang="fr-CA" sz="1200" b="0" i="0" dirty="0" err="1" smtClean="0"/>
              <a:t>scheme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https</a:t>
            </a:r>
            <a:r>
              <a:rPr lang="fr-CA" sz="1200" b="0" i="0" dirty="0" smtClean="0"/>
              <a:t>" 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/>
              <a:t>	</a:t>
            </a:r>
            <a:r>
              <a:rPr lang="fr-CA" sz="1200" b="0" i="0" dirty="0" err="1" smtClean="0"/>
              <a:t>secure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clientAuth</a:t>
            </a:r>
            <a:r>
              <a:rPr lang="fr-CA" sz="1200" b="0" i="0" dirty="0"/>
              <a:t>="false" </a:t>
            </a:r>
            <a:r>
              <a:rPr lang="fr-CA" sz="1200" b="0" i="0" dirty="0" err="1"/>
              <a:t>sslProtocol</a:t>
            </a:r>
            <a:r>
              <a:rPr lang="fr-CA" sz="1200" b="0" i="0" dirty="0"/>
              <a:t>="TLS" /</a:t>
            </a:r>
            <a:r>
              <a:rPr lang="fr-CA" sz="1200" b="0" i="0" dirty="0" smtClean="0"/>
              <a:t>&gt;</a:t>
            </a:r>
            <a:endParaRPr lang="fr-CA" sz="1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Now</a:t>
            </a:r>
            <a:r>
              <a:rPr lang="fr-FR" sz="2200" i="0" dirty="0"/>
              <a:t>, </a:t>
            </a:r>
            <a:r>
              <a:rPr lang="fr-FR" sz="2200" i="0" dirty="0" err="1"/>
              <a:t>we</a:t>
            </a:r>
            <a:r>
              <a:rPr lang="fr-FR" sz="2200" i="0" dirty="0"/>
              <a:t> </a:t>
            </a:r>
            <a:r>
              <a:rPr lang="fr-FR" sz="2200" i="0" dirty="0" err="1"/>
              <a:t>will</a:t>
            </a:r>
            <a:r>
              <a:rPr lang="fr-FR" sz="2200" i="0" dirty="0"/>
              <a:t> setup the </a:t>
            </a:r>
            <a:r>
              <a:rPr lang="fr-FR" sz="2200" i="0" dirty="0" smtClean="0"/>
              <a:t>client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/>
              <a:t>Generate</a:t>
            </a:r>
            <a:r>
              <a:rPr lang="fr-CA" sz="2200" i="0" dirty="0" smtClean="0"/>
              <a:t> </a:t>
            </a:r>
            <a:r>
              <a:rPr lang="fr-CA" sz="2200" i="0" dirty="0"/>
              <a:t>the SSL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with</a:t>
            </a:r>
            <a:r>
              <a:rPr lang="fr-CA" sz="2200" i="0" dirty="0"/>
              <a:t> Java </a:t>
            </a:r>
            <a:r>
              <a:rPr lang="fr-CA" sz="2200" i="0" dirty="0" err="1" smtClean="0"/>
              <a:t>keytool</a:t>
            </a:r>
            <a:r>
              <a:rPr lang="fr-CA" sz="2200" i="0" dirty="0" smtClean="0"/>
              <a:t> (</a:t>
            </a:r>
            <a:r>
              <a:rPr lang="fr-CA" sz="2200" i="0" dirty="0" err="1"/>
              <a:t>Answer</a:t>
            </a:r>
            <a:r>
              <a:rPr lang="fr-CA" sz="2200" i="0" dirty="0"/>
              <a:t> the questions: </a:t>
            </a:r>
            <a:r>
              <a:rPr lang="fr-CA" sz="2200" i="0" dirty="0" err="1" smtClean="0"/>
              <a:t>your</a:t>
            </a:r>
            <a:r>
              <a:rPr lang="fr-CA" sz="2200" i="0" dirty="0" smtClean="0"/>
              <a:t> </a:t>
            </a:r>
            <a:r>
              <a:rPr lang="fr-CA" sz="2200" i="0" dirty="0" err="1"/>
              <a:t>firstname</a:t>
            </a:r>
            <a:r>
              <a:rPr lang="fr-CA" sz="2200" i="0" dirty="0"/>
              <a:t> and </a:t>
            </a:r>
            <a:r>
              <a:rPr lang="fr-CA" sz="2200" i="0" dirty="0" err="1"/>
              <a:t>lastname</a:t>
            </a:r>
            <a:r>
              <a:rPr lang="fr-CA" sz="2200" i="0" dirty="0"/>
              <a:t> MUST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err="1"/>
              <a:t>hostname</a:t>
            </a:r>
            <a:r>
              <a:rPr lang="fr-CA" sz="2200" i="0" dirty="0"/>
              <a:t> </a:t>
            </a:r>
            <a:r>
              <a:rPr lang="fr-CA" sz="2200" i="0" dirty="0" smtClean="0"/>
              <a:t>(</a:t>
            </a:r>
            <a:r>
              <a:rPr lang="fr-CA" sz="2200" i="0" dirty="0" err="1" smtClean="0"/>
              <a:t>localhost</a:t>
            </a:r>
            <a:r>
              <a:rPr lang="fr-CA" sz="2200" i="0" dirty="0" smtClean="0"/>
              <a:t> for </a:t>
            </a:r>
            <a:r>
              <a:rPr lang="fr-CA" sz="2200" i="0" dirty="0" err="1" smtClean="0"/>
              <a:t>testing</a:t>
            </a:r>
            <a:r>
              <a:rPr lang="fr-CA" sz="2200" i="0" dirty="0" smtClean="0"/>
              <a:t>) of </a:t>
            </a:r>
            <a:r>
              <a:rPr lang="fr-CA" sz="2200" i="0" dirty="0" err="1"/>
              <a:t>your</a:t>
            </a:r>
            <a:r>
              <a:rPr lang="fr-CA" sz="2200" i="0" dirty="0"/>
              <a:t> server and </a:t>
            </a:r>
            <a:r>
              <a:rPr lang="fr-CA" sz="2200" i="0" dirty="0" err="1"/>
              <a:t>cannot</a:t>
            </a:r>
            <a:r>
              <a:rPr lang="fr-CA" sz="2200" i="0" dirty="0"/>
              <a:t> </a:t>
            </a:r>
            <a:r>
              <a:rPr lang="fr-CA" sz="2200" i="0" dirty="0" err="1"/>
              <a:t>be</a:t>
            </a:r>
            <a:r>
              <a:rPr lang="fr-CA" sz="2200" i="0" dirty="0"/>
              <a:t> a IP </a:t>
            </a:r>
            <a:r>
              <a:rPr lang="fr-CA" sz="2200" i="0" dirty="0" err="1" smtClean="0"/>
              <a:t>address</a:t>
            </a:r>
            <a:r>
              <a:rPr lang="fr-CA" sz="2200" i="0" dirty="0" smtClean="0"/>
              <a:t>):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</a:t>
            </a:r>
            <a:r>
              <a:rPr lang="fr-CA" sz="1800" b="0" i="0" dirty="0" err="1"/>
              <a:t>genkey</a:t>
            </a:r>
            <a:r>
              <a:rPr lang="fr-CA" sz="1800" b="0" i="0" dirty="0"/>
              <a:t>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keyalg</a:t>
            </a:r>
            <a:r>
              <a:rPr lang="fr-CA" sz="1800" b="0" i="0" dirty="0"/>
              <a:t> </a:t>
            </a:r>
            <a:r>
              <a:rPr lang="fr-CA" sz="1800" b="0" i="0" dirty="0" smtClean="0"/>
              <a:t>RSA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smtClean="0"/>
              <a:t>Export </a:t>
            </a:r>
            <a:r>
              <a:rPr lang="fr-CA" sz="2200" i="0" dirty="0" err="1" smtClean="0"/>
              <a:t>it</a:t>
            </a:r>
            <a:r>
              <a:rPr lang="fr-CA" sz="2200" i="0" dirty="0" smtClean="0"/>
              <a:t> :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-export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-file %FILE_NAME</a:t>
            </a:r>
            <a:r>
              <a:rPr lang="fr-CA" sz="1800" b="0" i="0" dirty="0" smtClean="0"/>
              <a:t>%</a:t>
            </a:r>
            <a:endParaRPr lang="fr-CA" sz="180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Finally</a:t>
            </a:r>
            <a:r>
              <a:rPr lang="fr-CA" sz="2200" i="0" dirty="0"/>
              <a:t> import the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into</a:t>
            </a:r>
            <a:r>
              <a:rPr lang="fr-CA" sz="2200" i="0" dirty="0"/>
              <a:t> </a:t>
            </a:r>
            <a:r>
              <a:rPr lang="fr-CA" sz="2200" i="0" dirty="0" err="1"/>
              <a:t>Java's</a:t>
            </a:r>
            <a:r>
              <a:rPr lang="fr-CA" sz="2200" i="0" dirty="0"/>
              <a:t> </a:t>
            </a:r>
            <a:r>
              <a:rPr lang="fr-CA" sz="2200" i="0" dirty="0" err="1" smtClean="0"/>
              <a:t>keystore</a:t>
            </a:r>
            <a:r>
              <a:rPr lang="fr-CA" sz="2200" i="0" dirty="0" smtClean="0"/>
              <a:t> </a:t>
            </a:r>
            <a:r>
              <a:rPr lang="fr-CA" sz="1800" dirty="0" smtClean="0"/>
              <a:t>:</a:t>
            </a:r>
            <a:r>
              <a:rPr lang="fr-CA" sz="1800" dirty="0"/>
              <a:t>	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-import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-file %FILE_NAME%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keystore</a:t>
            </a:r>
            <a:r>
              <a:rPr lang="fr-CA" sz="1800" b="0" i="0" dirty="0"/>
              <a:t> %JAVA_HOME%/</a:t>
            </a:r>
            <a:r>
              <a:rPr lang="fr-CA" sz="1800" b="0" i="0" dirty="0" err="1"/>
              <a:t>jre</a:t>
            </a:r>
            <a:r>
              <a:rPr lang="fr-CA" sz="1800" b="0" i="0" dirty="0"/>
              <a:t>/lib/</a:t>
            </a:r>
            <a:r>
              <a:rPr lang="fr-CA" sz="1800" b="0" i="0" dirty="0" err="1"/>
              <a:t>security</a:t>
            </a:r>
            <a:r>
              <a:rPr lang="fr-CA" sz="1800" b="0" i="0" dirty="0"/>
              <a:t>/</a:t>
            </a:r>
            <a:r>
              <a:rPr lang="fr-CA" sz="1800" b="0" i="0" dirty="0" err="1"/>
              <a:t>cacerts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applicative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structure, No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a group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3c: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Copy </a:t>
            </a:r>
            <a:r>
              <a:rPr lang="fr-FR" sz="2200" i="0" dirty="0"/>
              <a:t>all </a:t>
            </a:r>
            <a:r>
              <a:rPr lang="fr-FR" sz="2200" i="0" dirty="0" err="1"/>
              <a:t>libraries</a:t>
            </a:r>
            <a:r>
              <a:rPr lang="fr-FR" sz="2200" i="0" dirty="0"/>
              <a:t> </a:t>
            </a:r>
            <a:r>
              <a:rPr lang="fr-FR" sz="2200" i="0" dirty="0" err="1"/>
              <a:t>from</a:t>
            </a:r>
            <a:r>
              <a:rPr lang="fr-FR" sz="2200" i="0" dirty="0"/>
              <a:t> GATEIN_SSO_HOME/cas/</a:t>
            </a:r>
            <a:r>
              <a:rPr lang="fr-FR" sz="2200" i="0" dirty="0" err="1"/>
              <a:t>gatein.ear</a:t>
            </a:r>
            <a:r>
              <a:rPr lang="fr-FR" sz="2200" i="0" dirty="0"/>
              <a:t>/lib </a:t>
            </a:r>
            <a:r>
              <a:rPr lang="fr-FR" sz="2200" i="0" dirty="0" err="1"/>
              <a:t>into</a:t>
            </a:r>
            <a:r>
              <a:rPr lang="fr-FR" sz="2200" i="0" dirty="0"/>
              <a:t>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/>
              <a:t>lib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E</a:t>
            </a:r>
            <a:r>
              <a:rPr lang="fr-FR" sz="2200" i="0" dirty="0" smtClean="0"/>
              <a:t>dit </a:t>
            </a:r>
            <a:r>
              <a:rPr lang="fr-FR" sz="2200" i="0" dirty="0"/>
              <a:t>GATEIN_HOME/</a:t>
            </a:r>
            <a:r>
              <a:rPr lang="fr-FR" sz="2200" i="0" dirty="0" err="1"/>
              <a:t>conf</a:t>
            </a:r>
            <a:r>
              <a:rPr lang="fr-FR" sz="2200" i="0" dirty="0"/>
              <a:t>/</a:t>
            </a:r>
            <a:r>
              <a:rPr lang="fr-FR" sz="2200" i="0" dirty="0" err="1"/>
              <a:t>jaas.conf</a:t>
            </a:r>
            <a:r>
              <a:rPr lang="fr-FR" sz="2200" i="0" dirty="0"/>
              <a:t> and </a:t>
            </a:r>
            <a:r>
              <a:rPr lang="fr-FR" sz="2200" i="0" dirty="0" err="1"/>
              <a:t>uncomment</a:t>
            </a:r>
            <a:r>
              <a:rPr lang="fr-FR" sz="2200" i="0" dirty="0"/>
              <a:t> </a:t>
            </a:r>
            <a:r>
              <a:rPr lang="fr-FR" sz="2200" i="0" dirty="0" err="1"/>
              <a:t>this</a:t>
            </a:r>
            <a:r>
              <a:rPr lang="fr-FR" sz="2200" i="0" dirty="0"/>
              <a:t> section: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400" i="0" dirty="0" smtClean="0"/>
              <a:t>	</a:t>
            </a:r>
            <a:r>
              <a:rPr lang="fr-FR" sz="2400" b="0" i="0" dirty="0" err="1" smtClean="0"/>
              <a:t>org.gatein.sso.agent.login.SSOLoginModule</a:t>
            </a:r>
            <a:r>
              <a:rPr lang="fr-FR" sz="2400" b="0" i="0" dirty="0" smtClean="0"/>
              <a:t> </a:t>
            </a:r>
            <a:r>
              <a:rPr lang="fr-FR" sz="2400" b="0" i="0" dirty="0" err="1"/>
              <a:t>required</a:t>
            </a:r>
            <a:r>
              <a:rPr lang="fr-FR" sz="2400" b="0" i="0" dirty="0"/>
              <a:t> </a:t>
            </a:r>
            <a:r>
              <a:rPr lang="fr-FR" sz="2400" b="0" i="0" dirty="0" smtClean="0"/>
              <a:t>	org.exoplatform.services.security.j2ee.TomcatLoginModule 	</a:t>
            </a:r>
            <a:r>
              <a:rPr lang="fr-FR" sz="2400" b="0" i="0" dirty="0" err="1" smtClean="0"/>
              <a:t>required</a:t>
            </a:r>
            <a:r>
              <a:rPr lang="fr-FR" sz="2400" b="0" i="0" dirty="0" smtClean="0"/>
              <a:t> 	</a:t>
            </a:r>
            <a:r>
              <a:rPr lang="fr-FR" sz="2400" b="0" i="0" dirty="0" err="1" smtClean="0"/>
              <a:t>portalContainerName</a:t>
            </a:r>
            <a:r>
              <a:rPr lang="fr-FR" sz="2400" b="0" i="0" dirty="0"/>
              <a:t>=portal </a:t>
            </a:r>
            <a:r>
              <a:rPr lang="fr-FR" sz="2400" b="0" i="0" dirty="0" err="1"/>
              <a:t>realmName</a:t>
            </a:r>
            <a:r>
              <a:rPr lang="fr-FR" sz="2400" b="0" i="0" dirty="0"/>
              <a:t>=</a:t>
            </a:r>
            <a:r>
              <a:rPr lang="fr-FR" sz="2400" b="0" i="0" dirty="0" err="1"/>
              <a:t>gatein-domain</a:t>
            </a:r>
            <a:r>
              <a:rPr lang="fr-FR" sz="2400" b="0" i="0" dirty="0"/>
              <a:t> </a:t>
            </a:r>
            <a:endParaRPr lang="fr-FR" sz="2400" b="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Start the </a:t>
            </a:r>
            <a:r>
              <a:rPr lang="fr-FR" sz="2200" i="0" dirty="0" err="1"/>
              <a:t>tomcat</a:t>
            </a:r>
            <a:r>
              <a:rPr lang="fr-FR" sz="2200" i="0" dirty="0"/>
              <a:t> and test </a:t>
            </a:r>
            <a:r>
              <a:rPr lang="fr-FR" sz="2200" i="0" dirty="0" smtClean="0"/>
              <a:t>if the </a:t>
            </a:r>
            <a:r>
              <a:rPr lang="fr-FR" sz="2200" i="0" dirty="0"/>
              <a:t>CAS server </a:t>
            </a:r>
            <a:r>
              <a:rPr lang="fr-FR" sz="2200" i="0" dirty="0" err="1"/>
              <a:t>is</a:t>
            </a:r>
            <a:r>
              <a:rPr lang="fr-FR" sz="2200" i="0" dirty="0"/>
              <a:t> up &amp; running</a:t>
            </a:r>
            <a:r>
              <a:rPr lang="fr-FR" sz="2200" i="0" dirty="0" smtClean="0"/>
              <a:t>:</a:t>
            </a:r>
            <a:endParaRPr lang="fr-FR" sz="3600" i="0" dirty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r>
              <a:rPr lang="pl-PL" sz="2400" b="0" i="0" dirty="0"/>
              <a:t>	</a:t>
            </a:r>
            <a:r>
              <a:rPr lang="pl-PL" sz="2400" b="0" i="0" dirty="0" smtClean="0">
                <a:hlinkClick r:id="rId2"/>
              </a:rPr>
              <a:t>https:</a:t>
            </a:r>
            <a:r>
              <a:rPr lang="pl-PL" sz="2400" b="0" i="0" dirty="0">
                <a:hlinkClick r:id="rId2"/>
              </a:rPr>
              <a:t>//127.0.0.1:8080/</a:t>
            </a:r>
            <a:r>
              <a:rPr lang="pl-PL" sz="2400" b="0" i="0" dirty="0" smtClean="0">
                <a:hlinkClick r:id="rId2"/>
              </a:rPr>
              <a:t>cas</a:t>
            </a: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Login </a:t>
            </a:r>
            <a:r>
              <a:rPr lang="fr-FR" sz="2200" i="0" dirty="0" err="1"/>
              <a:t>with</a:t>
            </a:r>
            <a:r>
              <a:rPr lang="fr-FR" sz="2200" i="0" dirty="0"/>
              <a:t> the </a:t>
            </a:r>
            <a:r>
              <a:rPr lang="fr-FR" sz="2200" i="0" dirty="0" err="1"/>
              <a:t>username</a:t>
            </a:r>
            <a:r>
              <a:rPr lang="fr-FR" sz="2200" i="0" dirty="0"/>
              <a:t> </a:t>
            </a:r>
            <a:r>
              <a:rPr lang="fr-FR" sz="2200" i="0" dirty="0" err="1"/>
              <a:t>root</a:t>
            </a:r>
            <a:r>
              <a:rPr lang="fr-FR" sz="2200" i="0" dirty="0"/>
              <a:t> and the </a:t>
            </a:r>
            <a:r>
              <a:rPr lang="fr-FR" sz="2200" i="0" dirty="0" err="1"/>
              <a:t>password</a:t>
            </a:r>
            <a:r>
              <a:rPr lang="fr-FR" sz="2200" i="0" dirty="0"/>
              <a:t> </a:t>
            </a:r>
            <a:r>
              <a:rPr lang="fr-FR" sz="2200" i="0" dirty="0" err="1"/>
              <a:t>gtn</a:t>
            </a:r>
            <a:r>
              <a:rPr lang="fr-FR" sz="2200" i="0" dirty="0"/>
              <a:t> (or </a:t>
            </a:r>
            <a:r>
              <a:rPr lang="fr-FR" sz="2200" i="0" dirty="0" err="1"/>
              <a:t>any</a:t>
            </a:r>
            <a:r>
              <a:rPr lang="fr-FR" sz="2200" i="0" dirty="0"/>
              <a:t> </a:t>
            </a:r>
            <a:r>
              <a:rPr lang="fr-FR" sz="2200" i="0" dirty="0" err="1"/>
              <a:t>account</a:t>
            </a:r>
            <a:r>
              <a:rPr lang="fr-FR" sz="2200" i="0" dirty="0"/>
              <a:t> </a:t>
            </a:r>
            <a:r>
              <a:rPr lang="fr-FR" sz="2200" i="0" dirty="0" err="1"/>
              <a:t>created</a:t>
            </a:r>
            <a:r>
              <a:rPr lang="fr-FR" sz="2200" i="0" dirty="0"/>
              <a:t> </a:t>
            </a:r>
            <a:r>
              <a:rPr lang="fr-FR" sz="2200" i="0" dirty="0" err="1"/>
              <a:t>through</a:t>
            </a:r>
            <a:r>
              <a:rPr lang="fr-FR" sz="2200" i="0" dirty="0"/>
              <a:t> the portal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utilize</a:t>
            </a:r>
            <a:r>
              <a:rPr lang="fr-FR" sz="2200" i="0" dirty="0" smtClean="0"/>
              <a:t> the </a:t>
            </a:r>
            <a:r>
              <a:rPr lang="fr-FR" sz="2200" i="0" dirty="0"/>
              <a:t>Central </a:t>
            </a:r>
            <a:r>
              <a:rPr lang="fr-FR" sz="2200" i="0" dirty="0" err="1"/>
              <a:t>Authentication</a:t>
            </a:r>
            <a:r>
              <a:rPr lang="fr-FR" sz="2200" i="0" dirty="0"/>
              <a:t> Service, </a:t>
            </a:r>
            <a:r>
              <a:rPr lang="fr-FR" sz="2200" i="0" dirty="0" smtClean="0"/>
              <a:t>eXo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 </a:t>
            </a:r>
            <a:r>
              <a:rPr lang="fr-FR" sz="2200" i="0" dirty="0"/>
              <a:t>to </a:t>
            </a:r>
            <a:r>
              <a:rPr lang="fr-FR" sz="2200" i="0" dirty="0" err="1"/>
              <a:t>redirect</a:t>
            </a:r>
            <a:r>
              <a:rPr lang="fr-FR" sz="2200" i="0" dirty="0"/>
              <a:t> all user </a:t>
            </a:r>
            <a:r>
              <a:rPr lang="fr-FR" sz="2200" i="0" dirty="0" err="1"/>
              <a:t>authentication</a:t>
            </a:r>
            <a:r>
              <a:rPr lang="fr-FR" sz="2200" i="0" dirty="0"/>
              <a:t> to the CAS server. </a:t>
            </a:r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lnSpc>
                <a:spcPct val="90000"/>
              </a:lnSpc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65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3d: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Information </a:t>
            </a:r>
            <a:r>
              <a:rPr lang="fr-FR" sz="2200" i="0" dirty="0"/>
              <a:t>about </a:t>
            </a:r>
            <a:r>
              <a:rPr lang="fr-FR" sz="2200" i="0" dirty="0" err="1"/>
              <a:t>where</a:t>
            </a:r>
            <a:r>
              <a:rPr lang="fr-FR" sz="2200" i="0" dirty="0"/>
              <a:t> the CAS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hosted</a:t>
            </a:r>
            <a:r>
              <a:rPr lang="fr-FR" sz="2200" i="0" dirty="0"/>
              <a:t> must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properly</a:t>
            </a:r>
            <a:r>
              <a:rPr lang="fr-FR" sz="2200" i="0" dirty="0"/>
              <a:t> </a:t>
            </a:r>
            <a:r>
              <a:rPr lang="fr-FR" sz="2200" i="0" dirty="0" err="1"/>
              <a:t>configured</a:t>
            </a:r>
            <a:r>
              <a:rPr lang="fr-FR" sz="2200" i="0" dirty="0"/>
              <a:t> </a:t>
            </a:r>
            <a:r>
              <a:rPr lang="fr-FR" sz="2200" i="0" dirty="0" err="1"/>
              <a:t>within</a:t>
            </a:r>
            <a:r>
              <a:rPr lang="fr-FR" sz="2200" i="0" dirty="0"/>
              <a:t> the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instance</a:t>
            </a:r>
            <a:r>
              <a:rPr lang="fr-FR" sz="2200" i="0" dirty="0"/>
              <a:t>. The </a:t>
            </a:r>
            <a:r>
              <a:rPr lang="fr-FR" sz="2200" i="0" dirty="0" err="1"/>
              <a:t>required</a:t>
            </a:r>
            <a:r>
              <a:rPr lang="fr-FR" sz="2200" i="0" dirty="0"/>
              <a:t> configuration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done</a:t>
            </a:r>
            <a:r>
              <a:rPr lang="fr-FR" sz="2200" i="0" dirty="0"/>
              <a:t> by </a:t>
            </a:r>
            <a:r>
              <a:rPr lang="fr-FR" sz="2200" i="0" dirty="0" err="1" smtClean="0"/>
              <a:t>modifying</a:t>
            </a:r>
            <a:r>
              <a:rPr lang="fr-FR" sz="2200" i="0" dirty="0" smtClean="0"/>
              <a:t>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	- 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/>
              <a:t>/</a:t>
            </a:r>
            <a:r>
              <a:rPr lang="fr-FR" sz="2200" i="0" dirty="0" err="1"/>
              <a:t>platform</a:t>
            </a:r>
            <a:r>
              <a:rPr lang="fr-FR" sz="2200" i="0" dirty="0"/>
              <a:t>-extension/login/</a:t>
            </a:r>
            <a:r>
              <a:rPr lang="fr-FR" sz="2200" i="0" dirty="0" err="1" smtClean="0"/>
              <a:t>jsp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login.jsp</a:t>
            </a:r>
            <a:endParaRPr lang="fr-FR" sz="2200" i="0" dirty="0" smtClean="0"/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/>
              <a:t>	</a:t>
            </a:r>
            <a:r>
              <a:rPr lang="fr-FR" sz="2200" i="0" dirty="0" smtClean="0"/>
              <a:t>-  </a:t>
            </a:r>
            <a:r>
              <a:rPr lang="fr-FR" sz="2200" i="0" dirty="0"/>
              <a:t>Replace the </a:t>
            </a:r>
            <a:r>
              <a:rPr lang="fr-FR" sz="2200" i="0" dirty="0" err="1"/>
              <a:t>InitiateLoginServlet</a:t>
            </a:r>
            <a:r>
              <a:rPr lang="fr-FR" sz="2200" i="0" dirty="0"/>
              <a:t> </a:t>
            </a:r>
            <a:r>
              <a:rPr lang="fr-FR" sz="2200" i="0" dirty="0" err="1"/>
              <a:t>declaration</a:t>
            </a:r>
            <a:r>
              <a:rPr lang="fr-FR" sz="2200" i="0" dirty="0"/>
              <a:t> in </a:t>
            </a:r>
            <a:r>
              <a:rPr lang="fr-FR" sz="2200" i="0" dirty="0" err="1"/>
              <a:t>tomcat_home</a:t>
            </a:r>
            <a:r>
              <a:rPr lang="fr-FR" sz="2200" i="0" dirty="0"/>
              <a:t>/</a:t>
            </a:r>
            <a:r>
              <a:rPr lang="fr-FR" sz="2200" i="0" dirty="0" err="1"/>
              <a:t>webapps</a:t>
            </a:r>
            <a:r>
              <a:rPr lang="fr-FR" sz="2200" i="0" dirty="0"/>
              <a:t>/</a:t>
            </a:r>
            <a:r>
              <a:rPr lang="fr-FR" sz="2200" i="0" dirty="0" smtClean="0"/>
              <a:t>portal/</a:t>
            </a:r>
            <a:r>
              <a:rPr lang="fr-FR" sz="2200" i="0" dirty="0"/>
              <a:t>WEB-INF/</a:t>
            </a:r>
            <a:r>
              <a:rPr lang="fr-FR" sz="2200" i="0" dirty="0" err="1"/>
              <a:t>web.xml</a:t>
            </a:r>
            <a:r>
              <a:rPr lang="fr-FR" sz="2200" i="0" dirty="0"/>
              <a:t> </a:t>
            </a:r>
            <a:r>
              <a:rPr lang="fr-FR" sz="2200" i="0" dirty="0" err="1"/>
              <a:t>with</a:t>
            </a:r>
            <a:r>
              <a:rPr lang="fr-FR" sz="2200" i="0" dirty="0"/>
              <a:t>: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2200" i="0" dirty="0" smtClean="0"/>
              <a:t>	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servlet-</a:t>
            </a:r>
            <a:r>
              <a:rPr lang="fr-FR" sz="1800" b="0" i="0" dirty="0" err="1"/>
              <a:t>name</a:t>
            </a:r>
            <a:r>
              <a:rPr lang="fr-FR" sz="1800" b="0" i="0" dirty="0"/>
              <a:t>&gt;</a:t>
            </a:r>
            <a:r>
              <a:rPr lang="fr-FR" sz="1800" b="0" i="0" dirty="0" err="1"/>
              <a:t>InitiateLoginServlet</a:t>
            </a:r>
            <a:r>
              <a:rPr lang="fr-FR" sz="1800" b="0" i="0" dirty="0"/>
              <a:t>&lt;/servlet-</a:t>
            </a:r>
            <a:r>
              <a:rPr lang="fr-FR" sz="1800" b="0" i="0" dirty="0" err="1"/>
              <a:t>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&lt;servlet-class&gt;</a:t>
            </a:r>
            <a:r>
              <a:rPr lang="fr-FR" sz="1800" b="0" i="0" dirty="0" err="1"/>
              <a:t>org.gatein.sso.agent.GenericSSOAgent</a:t>
            </a:r>
            <a:r>
              <a:rPr lang="fr-FR" sz="1800" b="0" i="0" dirty="0"/>
              <a:t>&lt;/servlet-class&gt; </a:t>
            </a:r>
            <a:endParaRPr lang="fr-FR" sz="1800" b="0" i="0" dirty="0" smtClean="0"/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ssoServerUrl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-value&gt;http://localhost:8888/cas&lt;/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casRenewTicket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-value&gt;false&lt;/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&lt;/servlet&gt; </a:t>
            </a:r>
            <a:endParaRPr lang="fr-FR" sz="18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Try</a:t>
            </a:r>
            <a:r>
              <a:rPr lang="fr-FR" sz="2200" i="0" dirty="0"/>
              <a:t> to </a:t>
            </a:r>
            <a:r>
              <a:rPr lang="fr-FR" sz="2200" i="0" dirty="0" err="1"/>
              <a:t>access</a:t>
            </a:r>
            <a:r>
              <a:rPr lang="fr-FR" sz="2200" i="0" dirty="0"/>
              <a:t> to eXo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eXo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eXo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JNDI: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400" dirty="0"/>
          </a:p>
          <a:p>
            <a:pPr marL="3175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membershipType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type="org.exoplatform.services.organization.OrganizationConfig$MembershipType"&gt;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 </a:t>
            </a:r>
            <a:r>
              <a:rPr lang="fr-FR" sz="1800" dirty="0" err="1"/>
              <a:t>membership</a:t>
            </a:r>
            <a:r>
              <a:rPr lang="fr-FR" sz="1800" dirty="0"/>
              <a:t> type&lt;/string&gt;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&lt;/value&gt;</a:t>
            </a:r>
            <a:br>
              <a:rPr lang="fr-FR" sz="1800" dirty="0"/>
            </a:br>
            <a:r>
              <a:rPr lang="fr-FR" sz="1800" dirty="0"/>
              <a:t> </a:t>
            </a:r>
            <a:r>
              <a:rPr lang="fr-FR" sz="1800" dirty="0" smtClean="0"/>
              <a:t>&lt;</a:t>
            </a:r>
            <a:r>
              <a:rPr lang="fr-FR" sz="1800" dirty="0"/>
              <a:t>/collection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….</a:t>
            </a:r>
            <a:endParaRPr lang="fr-FR" sz="1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/>
              <a:t>/</a:t>
            </a:r>
            <a:r>
              <a:rPr lang="fr-FR" sz="1800" dirty="0" err="1"/>
              <a:t>field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478" y="1115541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="group"&gt;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type="org.exoplatform.services.organization.OrganizationConfig$Group"&gt;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name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&lt;string&gt;portal&lt;/string&gt;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parentId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hierachy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&lt;string&gt;the /portal group&lt;/string&gt;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</a:t>
            </a:r>
            <a:r>
              <a:rPr lang="fr-FR" sz="1800" dirty="0" smtClean="0"/>
              <a:t>&gt;</a:t>
            </a:r>
            <a:r>
              <a:rPr lang="fr-FR" sz="1800" dirty="0"/>
              <a:t>        </a:t>
            </a:r>
            <a:r>
              <a:rPr lang="fr-FR" sz="1800" dirty="0" smtClean="0"/>
              <a:t>…</a:t>
            </a:r>
            <a:r>
              <a:rPr lang="fr-FR" sz="18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16769</TotalTime>
  <Words>2417</Words>
  <Application>Microsoft Macintosh PowerPoint</Application>
  <PresentationFormat>Personnalisé</PresentationFormat>
  <Paragraphs>360</Paragraphs>
  <Slides>42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1a : Configuration ldap - Orgservice</vt:lpstr>
      <vt:lpstr>Exercise 1b : Configuration ldap – Orgservice</vt:lpstr>
      <vt:lpstr>Présentation PowerPoint</vt:lpstr>
      <vt:lpstr>Active Directory configuration</vt:lpstr>
      <vt:lpstr>Présentation PowerPoint</vt:lpstr>
      <vt:lpstr>PicketLink</vt:lpstr>
      <vt:lpstr>PicketLink</vt:lpstr>
      <vt:lpstr>PicketLink Integration configuration</vt:lpstr>
      <vt:lpstr>PicketLink Integration configuration</vt:lpstr>
      <vt:lpstr>Exercise 2a : Configuration Picketlink</vt:lpstr>
      <vt:lpstr>Exercise 2b: Configuration Picketlink</vt:lpstr>
      <vt:lpstr>Exercise 2c: Configuration Picketlink</vt:lpstr>
      <vt:lpstr>Présentation PowerPoint</vt:lpstr>
      <vt:lpstr>SSO - Single Sign On</vt:lpstr>
      <vt:lpstr>Exercise 3a: SSO CAS</vt:lpstr>
      <vt:lpstr>Exercise 3b: SSO CAS</vt:lpstr>
      <vt:lpstr>Exercise 3c: SSO CAS</vt:lpstr>
      <vt:lpstr>Exercise 3d: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547</cp:revision>
  <dcterms:created xsi:type="dcterms:W3CDTF">2010-06-15T15:11:14Z</dcterms:created>
  <dcterms:modified xsi:type="dcterms:W3CDTF">2011-10-03T10:05:03Z</dcterms:modified>
</cp:coreProperties>
</file>