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47"/>
  </p:notesMasterIdLst>
  <p:sldIdLst>
    <p:sldId id="256" r:id="rId4"/>
    <p:sldId id="299" r:id="rId5"/>
    <p:sldId id="259" r:id="rId6"/>
    <p:sldId id="260" r:id="rId7"/>
    <p:sldId id="261" r:id="rId8"/>
    <p:sldId id="304" r:id="rId9"/>
    <p:sldId id="300" r:id="rId10"/>
    <p:sldId id="302" r:id="rId11"/>
    <p:sldId id="301" r:id="rId12"/>
    <p:sldId id="303" r:id="rId13"/>
    <p:sldId id="305" r:id="rId14"/>
    <p:sldId id="306" r:id="rId15"/>
    <p:sldId id="311" r:id="rId16"/>
    <p:sldId id="307" r:id="rId17"/>
    <p:sldId id="310" r:id="rId18"/>
    <p:sldId id="308" r:id="rId19"/>
    <p:sldId id="309" r:id="rId20"/>
    <p:sldId id="312" r:id="rId21"/>
    <p:sldId id="313" r:id="rId22"/>
    <p:sldId id="314" r:id="rId23"/>
    <p:sldId id="315" r:id="rId24"/>
    <p:sldId id="316" r:id="rId25"/>
    <p:sldId id="317" r:id="rId26"/>
    <p:sldId id="318" r:id="rId27"/>
    <p:sldId id="319" r:id="rId28"/>
    <p:sldId id="320" r:id="rId29"/>
    <p:sldId id="321" r:id="rId30"/>
    <p:sldId id="322" r:id="rId31"/>
    <p:sldId id="323" r:id="rId32"/>
    <p:sldId id="324" r:id="rId33"/>
    <p:sldId id="325" r:id="rId34"/>
    <p:sldId id="326" r:id="rId35"/>
    <p:sldId id="327" r:id="rId36"/>
    <p:sldId id="328" r:id="rId37"/>
    <p:sldId id="329" r:id="rId38"/>
    <p:sldId id="330" r:id="rId39"/>
    <p:sldId id="331" r:id="rId40"/>
    <p:sldId id="336" r:id="rId41"/>
    <p:sldId id="335" r:id="rId42"/>
    <p:sldId id="332" r:id="rId43"/>
    <p:sldId id="333" r:id="rId44"/>
    <p:sldId id="334" r:id="rId45"/>
    <p:sldId id="293" r:id="rId46"/>
  </p:sldIdLst>
  <p:sldSz cx="11160125" cy="7559675"/>
  <p:notesSz cx="7772400" cy="100584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A2A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7" autoAdjust="0"/>
    <p:restoredTop sz="83848" autoAdjust="0"/>
  </p:normalViewPr>
  <p:slideViewPr>
    <p:cSldViewPr snapToGrid="0" snapToObjects="1">
      <p:cViewPr varScale="1">
        <p:scale>
          <a:sx n="80" d="100"/>
          <a:sy n="80" d="100"/>
        </p:scale>
        <p:origin x="-1416" y="-112"/>
      </p:cViewPr>
      <p:guideLst>
        <p:guide orient="horz" pos="2381"/>
        <p:guide pos="3515"/>
      </p:guideLst>
    </p:cSldViewPr>
  </p:slideViewPr>
  <p:outlineViewPr>
    <p:cViewPr>
      <p:scale>
        <a:sx n="33" d="100"/>
        <a:sy n="33" d="100"/>
      </p:scale>
      <p:origin x="0" y="140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slide" Target="slides/slide43.xml"/><Relationship Id="rId47" Type="http://schemas.openxmlformats.org/officeDocument/2006/relationships/notesMaster" Target="notesMasters/notesMaster1.xml"/><Relationship Id="rId48" Type="http://schemas.openxmlformats.org/officeDocument/2006/relationships/printerSettings" Target="printerSettings/printerSettings1.bin"/><Relationship Id="rId49" Type="http://schemas.openxmlformats.org/officeDocument/2006/relationships/presProps" Target="presProps.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50" Type="http://schemas.openxmlformats.org/officeDocument/2006/relationships/viewProps" Target="viewProps.xml"/><Relationship Id="rId51" Type="http://schemas.openxmlformats.org/officeDocument/2006/relationships/theme" Target="theme/theme1.xml"/><Relationship Id="rId5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9" Type="http://schemas.openxmlformats.org/officeDocument/2006/relationships/slide" Target="slides/slide6.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6" name="PlaceHolder 1"/>
          <p:cNvSpPr>
            <a:spLocks noGrp="1"/>
          </p:cNvSpPr>
          <p:nvPr>
            <p:ph type="body"/>
          </p:nvPr>
        </p:nvSpPr>
        <p:spPr>
          <a:xfrm>
            <a:off x="756000" y="5078520"/>
            <a:ext cx="6047640" cy="4811040"/>
          </a:xfrm>
          <a:prstGeom prst="rect">
            <a:avLst/>
          </a:prstGeom>
        </p:spPr>
        <p:txBody>
          <a:bodyPr wrap="none" lIns="0" tIns="0" rIns="0" bIns="0"/>
          <a:lstStyle/>
          <a:p>
            <a:r>
              <a:rPr lang="fr-FR"/>
              <a:t>Click to edit the notes format</a:t>
            </a:r>
            <a:endParaRPr/>
          </a:p>
        </p:txBody>
      </p:sp>
      <p:sp>
        <p:nvSpPr>
          <p:cNvPr id="227" name="PlaceHolder 2"/>
          <p:cNvSpPr>
            <a:spLocks noGrp="1"/>
          </p:cNvSpPr>
          <p:nvPr>
            <p:ph type="hdr"/>
          </p:nvPr>
        </p:nvSpPr>
        <p:spPr>
          <a:xfrm>
            <a:off x="0" y="0"/>
            <a:ext cx="3280680" cy="534240"/>
          </a:xfrm>
          <a:prstGeom prst="rect">
            <a:avLst/>
          </a:prstGeom>
        </p:spPr>
        <p:txBody>
          <a:bodyPr wrap="none" lIns="0" tIns="0" rIns="0" bIns="0"/>
          <a:lstStyle/>
          <a:p>
            <a:r>
              <a:rPr lang="fr-FR"/>
              <a:t>&lt;header&gt;</a:t>
            </a:r>
            <a:endParaRPr/>
          </a:p>
        </p:txBody>
      </p:sp>
      <p:sp>
        <p:nvSpPr>
          <p:cNvPr id="228" name="PlaceHolder 3"/>
          <p:cNvSpPr>
            <a:spLocks noGrp="1"/>
          </p:cNvSpPr>
          <p:nvPr>
            <p:ph type="dt"/>
          </p:nvPr>
        </p:nvSpPr>
        <p:spPr>
          <a:xfrm>
            <a:off x="4278960" y="0"/>
            <a:ext cx="3280680" cy="534240"/>
          </a:xfrm>
          <a:prstGeom prst="rect">
            <a:avLst/>
          </a:prstGeom>
        </p:spPr>
        <p:txBody>
          <a:bodyPr wrap="none" lIns="0" tIns="0" rIns="0" bIns="0"/>
          <a:lstStyle/>
          <a:p>
            <a:pPr algn="r"/>
            <a:r>
              <a:rPr lang="fr-FR"/>
              <a:t>&lt;date/time&gt;</a:t>
            </a:r>
            <a:endParaRPr/>
          </a:p>
        </p:txBody>
      </p:sp>
      <p:sp>
        <p:nvSpPr>
          <p:cNvPr id="229" name="PlaceHolder 4"/>
          <p:cNvSpPr>
            <a:spLocks noGrp="1"/>
          </p:cNvSpPr>
          <p:nvPr>
            <p:ph type="ftr"/>
          </p:nvPr>
        </p:nvSpPr>
        <p:spPr>
          <a:xfrm>
            <a:off x="0" y="10157400"/>
            <a:ext cx="3280680" cy="534240"/>
          </a:xfrm>
          <a:prstGeom prst="rect">
            <a:avLst/>
          </a:prstGeom>
        </p:spPr>
        <p:txBody>
          <a:bodyPr wrap="none" lIns="0" tIns="0" rIns="0" bIns="0" anchor="b"/>
          <a:lstStyle/>
          <a:p>
            <a:r>
              <a:rPr lang="fr-FR"/>
              <a:t>&lt;footer&gt;</a:t>
            </a:r>
            <a:endParaRPr/>
          </a:p>
        </p:txBody>
      </p:sp>
      <p:sp>
        <p:nvSpPr>
          <p:cNvPr id="230" name="PlaceHolder 5"/>
          <p:cNvSpPr>
            <a:spLocks noGrp="1"/>
          </p:cNvSpPr>
          <p:nvPr>
            <p:ph type="sldNum"/>
          </p:nvPr>
        </p:nvSpPr>
        <p:spPr>
          <a:xfrm>
            <a:off x="4278960" y="10157400"/>
            <a:ext cx="3280680" cy="534240"/>
          </a:xfrm>
          <a:prstGeom prst="rect">
            <a:avLst/>
          </a:prstGeom>
        </p:spPr>
        <p:txBody>
          <a:bodyPr wrap="none" lIns="0" tIns="0" rIns="0" bIns="0" anchor="b"/>
          <a:lstStyle/>
          <a:p>
            <a:pPr algn="r"/>
            <a:fld id="{DCEEBF1E-7622-419C-894E-C7AE9666BE45}" type="slidenum">
              <a:rPr lang="fr-FR"/>
              <a:t>‹#›</a:t>
            </a:fld>
            <a:endParaRPr/>
          </a:p>
        </p:txBody>
      </p:sp>
    </p:spTree>
    <p:extLst>
      <p:ext uri="{BB962C8B-B14F-4D97-AF65-F5344CB8AC3E}">
        <p14:creationId xmlns:p14="http://schemas.microsoft.com/office/powerpoint/2010/main" val="271471479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TextShape 1"/>
          <p:cNvSpPr txBox="1"/>
          <p:nvPr/>
        </p:nvSpPr>
        <p:spPr>
          <a:xfrm>
            <a:off x="4398840" y="9555120"/>
            <a:ext cx="3363480" cy="493200"/>
          </a:xfrm>
          <a:prstGeom prst="rect">
            <a:avLst/>
          </a:prstGeom>
        </p:spPr>
        <p:txBody>
          <a:bodyPr lIns="0" tIns="0" rIns="0" bIns="0" anchor="b"/>
          <a:lstStyle/>
          <a:p>
            <a:pPr algn="r">
              <a:lnSpc>
                <a:spcPct val="98000"/>
              </a:lnSpc>
            </a:pPr>
            <a:fld id="{870D5319-DD81-428C-B53E-33FC0F619726}" type="slidenum">
              <a:rPr lang="fr-FR" sz="1400">
                <a:solidFill>
                  <a:srgbClr val="000000"/>
                </a:solidFill>
                <a:latin typeface="Times New Roman"/>
                <a:ea typeface="Arial Unicode MS"/>
              </a:rPr>
              <a:t>1</a:t>
            </a:fld>
            <a:endParaRPr/>
          </a:p>
        </p:txBody>
      </p:sp>
      <p:sp>
        <p:nvSpPr>
          <p:cNvPr id="310" name="CustomShape 2"/>
          <p:cNvSpPr/>
          <p:nvPr/>
        </p:nvSpPr>
        <p:spPr>
          <a:xfrm>
            <a:off x="4398840" y="9555120"/>
            <a:ext cx="3371400" cy="501120"/>
          </a:xfrm>
          <a:prstGeom prst="rect">
            <a:avLst/>
          </a:prstGeom>
        </p:spPr>
        <p:txBody>
          <a:bodyPr lIns="0" tIns="0" rIns="0" bIns="0" anchor="b"/>
          <a:lstStyle/>
          <a:p>
            <a:pPr algn="r">
              <a:lnSpc>
                <a:spcPct val="98000"/>
              </a:lnSpc>
            </a:pPr>
            <a:fld id="{F346BBDC-1F62-40F7-B5DF-F0FE00182B52}" type="slidenum">
              <a:rPr lang="fr-FR" sz="1400">
                <a:solidFill>
                  <a:srgbClr val="000000"/>
                </a:solidFill>
                <a:latin typeface="Times New Roman"/>
                <a:ea typeface="Arial Unicode MS"/>
              </a:rPr>
              <a:t>1</a:t>
            </a:fld>
            <a:endParaRPr/>
          </a:p>
        </p:txBody>
      </p:sp>
      <p:sp>
        <p:nvSpPr>
          <p:cNvPr id="311" name="CustomShape 3"/>
          <p:cNvSpPr/>
          <p:nvPr/>
        </p:nvSpPr>
        <p:spPr>
          <a:xfrm>
            <a:off x="1103400" y="763560"/>
            <a:ext cx="5565240" cy="3771720"/>
          </a:xfrm>
          <a:prstGeom prst="rect">
            <a:avLst/>
          </a:prstGeom>
          <a:solidFill>
            <a:srgbClr val="FFFFFF"/>
          </a:solidFill>
          <a:ln w="9360">
            <a:solidFill>
              <a:srgbClr val="000000"/>
            </a:solidFill>
            <a:miter/>
          </a:ln>
        </p:spPr>
      </p:sp>
      <p:sp>
        <p:nvSpPr>
          <p:cNvPr id="312" name="PlaceHolder 4"/>
          <p:cNvSpPr>
            <a:spLocks noGrp="1"/>
          </p:cNvSpPr>
          <p:nvPr>
            <p:ph type="body"/>
          </p:nvPr>
        </p:nvSpPr>
        <p:spPr>
          <a:xfrm>
            <a:off x="777960" y="4776840"/>
            <a:ext cx="6210000" cy="4519080"/>
          </a:xfrm>
          <a:prstGeom prst="rect">
            <a:avLst/>
          </a:prstGeom>
        </p:spPr>
        <p:txBody>
          <a:bodyPr wrap="none" lIns="0" tIns="0" rIns="0" bIns="0" anchor="ctr"/>
          <a:lstStyle/>
          <a:p>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11</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12</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13</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14</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15</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16</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17</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18</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TextShape 1"/>
          <p:cNvSpPr txBox="1"/>
          <p:nvPr/>
        </p:nvSpPr>
        <p:spPr>
          <a:xfrm>
            <a:off x="4398840" y="9555120"/>
            <a:ext cx="3363480" cy="493200"/>
          </a:xfrm>
          <a:prstGeom prst="rect">
            <a:avLst/>
          </a:prstGeom>
        </p:spPr>
        <p:txBody>
          <a:bodyPr lIns="0" tIns="0" rIns="0" bIns="0" anchor="b"/>
          <a:lstStyle/>
          <a:p>
            <a:pPr algn="r">
              <a:lnSpc>
                <a:spcPct val="98000"/>
              </a:lnSpc>
            </a:pPr>
            <a:fld id="{3E64B84B-38F6-4BC3-B579-79BA48C66EE6}" type="slidenum">
              <a:rPr lang="fr-FR" sz="1400">
                <a:solidFill>
                  <a:srgbClr val="000000"/>
                </a:solidFill>
                <a:latin typeface="Times New Roman"/>
                <a:ea typeface="Arial Unicode MS"/>
              </a:rPr>
              <a:t>19</a:t>
            </a:fld>
            <a:endParaRPr/>
          </a:p>
        </p:txBody>
      </p:sp>
      <p:sp>
        <p:nvSpPr>
          <p:cNvPr id="318" name="CustomShape 2"/>
          <p:cNvSpPr/>
          <p:nvPr/>
        </p:nvSpPr>
        <p:spPr>
          <a:xfrm>
            <a:off x="4398840" y="9555120"/>
            <a:ext cx="3371400" cy="501120"/>
          </a:xfrm>
          <a:prstGeom prst="rect">
            <a:avLst/>
          </a:prstGeom>
        </p:spPr>
        <p:txBody>
          <a:bodyPr lIns="0" tIns="0" rIns="0" bIns="0" anchor="b"/>
          <a:lstStyle/>
          <a:p>
            <a:pPr algn="r">
              <a:lnSpc>
                <a:spcPct val="98000"/>
              </a:lnSpc>
            </a:pPr>
            <a:fld id="{B2FED42C-C7DC-4145-B934-28680CCD0971}" type="slidenum">
              <a:rPr lang="fr-FR" sz="1400">
                <a:solidFill>
                  <a:srgbClr val="000000"/>
                </a:solidFill>
                <a:latin typeface="Times New Roman"/>
                <a:ea typeface="Arial Unicode MS"/>
              </a:rPr>
              <a:t>19</a:t>
            </a:fld>
            <a:endParaRPr/>
          </a:p>
        </p:txBody>
      </p:sp>
      <p:sp>
        <p:nvSpPr>
          <p:cNvPr id="319" name="CustomShape 3"/>
          <p:cNvSpPr/>
          <p:nvPr/>
        </p:nvSpPr>
        <p:spPr>
          <a:xfrm>
            <a:off x="1101600" y="763560"/>
            <a:ext cx="5567040" cy="3771720"/>
          </a:xfrm>
          <a:prstGeom prst="rect">
            <a:avLst/>
          </a:prstGeom>
          <a:solidFill>
            <a:srgbClr val="FFFFFF"/>
          </a:solidFill>
          <a:ln w="9360">
            <a:solidFill>
              <a:srgbClr val="000000"/>
            </a:solidFill>
            <a:miter/>
          </a:ln>
        </p:spPr>
      </p:sp>
      <p:sp>
        <p:nvSpPr>
          <p:cNvPr id="320" name="PlaceHolder 4"/>
          <p:cNvSpPr>
            <a:spLocks noGrp="1"/>
          </p:cNvSpPr>
          <p:nvPr>
            <p:ph type="body"/>
          </p:nvPr>
        </p:nvSpPr>
        <p:spPr>
          <a:xfrm>
            <a:off x="777960" y="4776840"/>
            <a:ext cx="6210000" cy="4519080"/>
          </a:xfrm>
          <a:prstGeom prst="rect">
            <a:avLst/>
          </a:prstGeom>
        </p:spPr>
        <p:txBody>
          <a:bodyPr wrap="none" lIns="0" tIns="0" rIns="0" bIns="0" anchor="ctr"/>
          <a:lstStyle/>
          <a:p>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20</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TextShape 1"/>
          <p:cNvSpPr txBox="1"/>
          <p:nvPr/>
        </p:nvSpPr>
        <p:spPr>
          <a:xfrm>
            <a:off x="4398840" y="9555120"/>
            <a:ext cx="3363480" cy="493200"/>
          </a:xfrm>
          <a:prstGeom prst="rect">
            <a:avLst/>
          </a:prstGeom>
        </p:spPr>
        <p:txBody>
          <a:bodyPr lIns="0" tIns="0" rIns="0" bIns="0" anchor="b"/>
          <a:lstStyle/>
          <a:p>
            <a:pPr algn="r">
              <a:lnSpc>
                <a:spcPct val="98000"/>
              </a:lnSpc>
            </a:pPr>
            <a:fld id="{3E64B84B-38F6-4BC3-B579-79BA48C66EE6}" type="slidenum">
              <a:rPr lang="fr-FR" sz="1400">
                <a:solidFill>
                  <a:srgbClr val="000000"/>
                </a:solidFill>
                <a:latin typeface="Times New Roman"/>
                <a:ea typeface="Arial Unicode MS"/>
              </a:rPr>
              <a:t>2</a:t>
            </a:fld>
            <a:endParaRPr/>
          </a:p>
        </p:txBody>
      </p:sp>
      <p:sp>
        <p:nvSpPr>
          <p:cNvPr id="318" name="CustomShape 2"/>
          <p:cNvSpPr/>
          <p:nvPr/>
        </p:nvSpPr>
        <p:spPr>
          <a:xfrm>
            <a:off x="4398840" y="9555120"/>
            <a:ext cx="3371400" cy="501120"/>
          </a:xfrm>
          <a:prstGeom prst="rect">
            <a:avLst/>
          </a:prstGeom>
        </p:spPr>
        <p:txBody>
          <a:bodyPr lIns="0" tIns="0" rIns="0" bIns="0" anchor="b"/>
          <a:lstStyle/>
          <a:p>
            <a:pPr algn="r">
              <a:lnSpc>
                <a:spcPct val="98000"/>
              </a:lnSpc>
            </a:pPr>
            <a:fld id="{B2FED42C-C7DC-4145-B934-28680CCD0971}" type="slidenum">
              <a:rPr lang="fr-FR" sz="1400">
                <a:solidFill>
                  <a:srgbClr val="000000"/>
                </a:solidFill>
                <a:latin typeface="Times New Roman"/>
                <a:ea typeface="Arial Unicode MS"/>
              </a:rPr>
              <a:t>2</a:t>
            </a:fld>
            <a:endParaRPr/>
          </a:p>
        </p:txBody>
      </p:sp>
      <p:sp>
        <p:nvSpPr>
          <p:cNvPr id="319" name="CustomShape 3"/>
          <p:cNvSpPr/>
          <p:nvPr/>
        </p:nvSpPr>
        <p:spPr>
          <a:xfrm>
            <a:off x="1101600" y="763560"/>
            <a:ext cx="5567040" cy="3771720"/>
          </a:xfrm>
          <a:prstGeom prst="rect">
            <a:avLst/>
          </a:prstGeom>
          <a:solidFill>
            <a:srgbClr val="FFFFFF"/>
          </a:solidFill>
          <a:ln w="9360">
            <a:solidFill>
              <a:srgbClr val="000000"/>
            </a:solidFill>
            <a:miter/>
          </a:ln>
        </p:spPr>
      </p:sp>
      <p:sp>
        <p:nvSpPr>
          <p:cNvPr id="320" name="PlaceHolder 4"/>
          <p:cNvSpPr>
            <a:spLocks noGrp="1"/>
          </p:cNvSpPr>
          <p:nvPr>
            <p:ph type="body"/>
          </p:nvPr>
        </p:nvSpPr>
        <p:spPr>
          <a:xfrm>
            <a:off x="777960" y="4776840"/>
            <a:ext cx="6210000" cy="4519080"/>
          </a:xfrm>
          <a:prstGeom prst="rect">
            <a:avLst/>
          </a:prstGeom>
        </p:spPr>
        <p:txBody>
          <a:bodyPr wrap="none" lIns="0" tIns="0" rIns="0" bIns="0" anchor="ctr"/>
          <a:lstStyle/>
          <a:p>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TextShape 1"/>
          <p:cNvSpPr txBox="1"/>
          <p:nvPr/>
        </p:nvSpPr>
        <p:spPr>
          <a:xfrm>
            <a:off x="4398840" y="9555120"/>
            <a:ext cx="3363480" cy="493200"/>
          </a:xfrm>
          <a:prstGeom prst="rect">
            <a:avLst/>
          </a:prstGeom>
        </p:spPr>
        <p:txBody>
          <a:bodyPr lIns="0" tIns="0" rIns="0" bIns="0" anchor="b"/>
          <a:lstStyle/>
          <a:p>
            <a:pPr algn="r">
              <a:lnSpc>
                <a:spcPct val="98000"/>
              </a:lnSpc>
            </a:pPr>
            <a:fld id="{3E64B84B-38F6-4BC3-B579-79BA48C66EE6}" type="slidenum">
              <a:rPr lang="fr-FR" sz="1400">
                <a:solidFill>
                  <a:srgbClr val="000000"/>
                </a:solidFill>
                <a:latin typeface="Times New Roman"/>
                <a:ea typeface="Arial Unicode MS"/>
              </a:rPr>
              <a:t>21</a:t>
            </a:fld>
            <a:endParaRPr/>
          </a:p>
        </p:txBody>
      </p:sp>
      <p:sp>
        <p:nvSpPr>
          <p:cNvPr id="318" name="CustomShape 2"/>
          <p:cNvSpPr/>
          <p:nvPr/>
        </p:nvSpPr>
        <p:spPr>
          <a:xfrm>
            <a:off x="4398840" y="9555120"/>
            <a:ext cx="3371400" cy="501120"/>
          </a:xfrm>
          <a:prstGeom prst="rect">
            <a:avLst/>
          </a:prstGeom>
        </p:spPr>
        <p:txBody>
          <a:bodyPr lIns="0" tIns="0" rIns="0" bIns="0" anchor="b"/>
          <a:lstStyle/>
          <a:p>
            <a:pPr algn="r">
              <a:lnSpc>
                <a:spcPct val="98000"/>
              </a:lnSpc>
            </a:pPr>
            <a:fld id="{B2FED42C-C7DC-4145-B934-28680CCD0971}" type="slidenum">
              <a:rPr lang="fr-FR" sz="1400">
                <a:solidFill>
                  <a:srgbClr val="000000"/>
                </a:solidFill>
                <a:latin typeface="Times New Roman"/>
                <a:ea typeface="Arial Unicode MS"/>
              </a:rPr>
              <a:t>21</a:t>
            </a:fld>
            <a:endParaRPr/>
          </a:p>
        </p:txBody>
      </p:sp>
      <p:sp>
        <p:nvSpPr>
          <p:cNvPr id="319" name="CustomShape 3"/>
          <p:cNvSpPr/>
          <p:nvPr/>
        </p:nvSpPr>
        <p:spPr>
          <a:xfrm>
            <a:off x="1101600" y="763560"/>
            <a:ext cx="5567040" cy="3771720"/>
          </a:xfrm>
          <a:prstGeom prst="rect">
            <a:avLst/>
          </a:prstGeom>
          <a:solidFill>
            <a:srgbClr val="FFFFFF"/>
          </a:solidFill>
          <a:ln w="9360">
            <a:solidFill>
              <a:srgbClr val="000000"/>
            </a:solidFill>
            <a:miter/>
          </a:ln>
        </p:spPr>
      </p:sp>
      <p:sp>
        <p:nvSpPr>
          <p:cNvPr id="320" name="PlaceHolder 4"/>
          <p:cNvSpPr>
            <a:spLocks noGrp="1"/>
          </p:cNvSpPr>
          <p:nvPr>
            <p:ph type="body"/>
          </p:nvPr>
        </p:nvSpPr>
        <p:spPr>
          <a:xfrm>
            <a:off x="777960" y="4776840"/>
            <a:ext cx="6210000" cy="4519080"/>
          </a:xfrm>
          <a:prstGeom prst="rect">
            <a:avLst/>
          </a:prstGeom>
        </p:spPr>
        <p:txBody>
          <a:bodyPr wrap="none" lIns="0" tIns="0" rIns="0" bIns="0" anchor="ctr"/>
          <a:lstStyle/>
          <a:p>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22</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23</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24</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TextShape 1"/>
          <p:cNvSpPr txBox="1"/>
          <p:nvPr/>
        </p:nvSpPr>
        <p:spPr>
          <a:xfrm>
            <a:off x="4398840" y="9555120"/>
            <a:ext cx="3363480" cy="493200"/>
          </a:xfrm>
          <a:prstGeom prst="rect">
            <a:avLst/>
          </a:prstGeom>
        </p:spPr>
        <p:txBody>
          <a:bodyPr lIns="0" tIns="0" rIns="0" bIns="0" anchor="b"/>
          <a:lstStyle/>
          <a:p>
            <a:pPr algn="r">
              <a:lnSpc>
                <a:spcPct val="98000"/>
              </a:lnSpc>
            </a:pPr>
            <a:fld id="{3E64B84B-38F6-4BC3-B579-79BA48C66EE6}" type="slidenum">
              <a:rPr lang="fr-FR" sz="1400">
                <a:solidFill>
                  <a:srgbClr val="000000"/>
                </a:solidFill>
                <a:latin typeface="Times New Roman"/>
                <a:ea typeface="Arial Unicode MS"/>
              </a:rPr>
              <a:t>25</a:t>
            </a:fld>
            <a:endParaRPr/>
          </a:p>
        </p:txBody>
      </p:sp>
      <p:sp>
        <p:nvSpPr>
          <p:cNvPr id="318" name="CustomShape 2"/>
          <p:cNvSpPr/>
          <p:nvPr/>
        </p:nvSpPr>
        <p:spPr>
          <a:xfrm>
            <a:off x="4398840" y="9555120"/>
            <a:ext cx="3371400" cy="501120"/>
          </a:xfrm>
          <a:prstGeom prst="rect">
            <a:avLst/>
          </a:prstGeom>
        </p:spPr>
        <p:txBody>
          <a:bodyPr lIns="0" tIns="0" rIns="0" bIns="0" anchor="b"/>
          <a:lstStyle/>
          <a:p>
            <a:pPr algn="r">
              <a:lnSpc>
                <a:spcPct val="98000"/>
              </a:lnSpc>
            </a:pPr>
            <a:fld id="{B2FED42C-C7DC-4145-B934-28680CCD0971}" type="slidenum">
              <a:rPr lang="fr-FR" sz="1400">
                <a:solidFill>
                  <a:srgbClr val="000000"/>
                </a:solidFill>
                <a:latin typeface="Times New Roman"/>
                <a:ea typeface="Arial Unicode MS"/>
              </a:rPr>
              <a:t>25</a:t>
            </a:fld>
            <a:endParaRPr/>
          </a:p>
        </p:txBody>
      </p:sp>
      <p:sp>
        <p:nvSpPr>
          <p:cNvPr id="319" name="CustomShape 3"/>
          <p:cNvSpPr/>
          <p:nvPr/>
        </p:nvSpPr>
        <p:spPr>
          <a:xfrm>
            <a:off x="1101600" y="763560"/>
            <a:ext cx="5567040" cy="3771720"/>
          </a:xfrm>
          <a:prstGeom prst="rect">
            <a:avLst/>
          </a:prstGeom>
          <a:solidFill>
            <a:srgbClr val="FFFFFF"/>
          </a:solidFill>
          <a:ln w="9360">
            <a:solidFill>
              <a:srgbClr val="000000"/>
            </a:solidFill>
            <a:miter/>
          </a:ln>
        </p:spPr>
      </p:sp>
      <p:sp>
        <p:nvSpPr>
          <p:cNvPr id="320" name="PlaceHolder 4"/>
          <p:cNvSpPr>
            <a:spLocks noGrp="1"/>
          </p:cNvSpPr>
          <p:nvPr>
            <p:ph type="body"/>
          </p:nvPr>
        </p:nvSpPr>
        <p:spPr>
          <a:xfrm>
            <a:off x="777960" y="4776840"/>
            <a:ext cx="6210000" cy="4519080"/>
          </a:xfrm>
          <a:prstGeom prst="rect">
            <a:avLst/>
          </a:prstGeom>
        </p:spPr>
        <p:txBody>
          <a:bodyPr wrap="none" lIns="0" tIns="0" rIns="0" bIns="0" anchor="ctr"/>
          <a:lstStyle/>
          <a:p>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26</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27</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28</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29</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30</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TextShape 1"/>
          <p:cNvSpPr txBox="1"/>
          <p:nvPr/>
        </p:nvSpPr>
        <p:spPr>
          <a:xfrm>
            <a:off x="4398840" y="9555120"/>
            <a:ext cx="3363480" cy="493200"/>
          </a:xfrm>
          <a:prstGeom prst="rect">
            <a:avLst/>
          </a:prstGeom>
        </p:spPr>
        <p:txBody>
          <a:bodyPr lIns="0" tIns="0" rIns="0" bIns="0" anchor="b"/>
          <a:lstStyle/>
          <a:p>
            <a:pPr algn="r">
              <a:lnSpc>
                <a:spcPct val="98000"/>
              </a:lnSpc>
            </a:pPr>
            <a:fld id="{3E64B84B-38F6-4BC3-B579-79BA48C66EE6}" type="slidenum">
              <a:rPr lang="fr-FR" sz="1400">
                <a:solidFill>
                  <a:srgbClr val="000000"/>
                </a:solidFill>
                <a:latin typeface="Times New Roman"/>
                <a:ea typeface="Arial Unicode MS"/>
              </a:rPr>
              <a:t>4</a:t>
            </a:fld>
            <a:endParaRPr/>
          </a:p>
        </p:txBody>
      </p:sp>
      <p:sp>
        <p:nvSpPr>
          <p:cNvPr id="318" name="CustomShape 2"/>
          <p:cNvSpPr/>
          <p:nvPr/>
        </p:nvSpPr>
        <p:spPr>
          <a:xfrm>
            <a:off x="4398840" y="9555120"/>
            <a:ext cx="3371400" cy="501120"/>
          </a:xfrm>
          <a:prstGeom prst="rect">
            <a:avLst/>
          </a:prstGeom>
        </p:spPr>
        <p:txBody>
          <a:bodyPr lIns="0" tIns="0" rIns="0" bIns="0" anchor="b"/>
          <a:lstStyle/>
          <a:p>
            <a:pPr algn="r">
              <a:lnSpc>
                <a:spcPct val="98000"/>
              </a:lnSpc>
            </a:pPr>
            <a:fld id="{B2FED42C-C7DC-4145-B934-28680CCD0971}" type="slidenum">
              <a:rPr lang="fr-FR" sz="1400">
                <a:solidFill>
                  <a:srgbClr val="000000"/>
                </a:solidFill>
                <a:latin typeface="Times New Roman"/>
                <a:ea typeface="Arial Unicode MS"/>
              </a:rPr>
              <a:t>4</a:t>
            </a:fld>
            <a:endParaRPr/>
          </a:p>
        </p:txBody>
      </p:sp>
      <p:sp>
        <p:nvSpPr>
          <p:cNvPr id="319" name="CustomShape 3"/>
          <p:cNvSpPr/>
          <p:nvPr/>
        </p:nvSpPr>
        <p:spPr>
          <a:xfrm>
            <a:off x="1101600" y="763560"/>
            <a:ext cx="5567040" cy="3771720"/>
          </a:xfrm>
          <a:prstGeom prst="rect">
            <a:avLst/>
          </a:prstGeom>
          <a:solidFill>
            <a:srgbClr val="FFFFFF"/>
          </a:solidFill>
          <a:ln w="9360">
            <a:solidFill>
              <a:srgbClr val="000000"/>
            </a:solidFill>
            <a:miter/>
          </a:ln>
        </p:spPr>
      </p:sp>
      <p:sp>
        <p:nvSpPr>
          <p:cNvPr id="320" name="PlaceHolder 4"/>
          <p:cNvSpPr>
            <a:spLocks noGrp="1"/>
          </p:cNvSpPr>
          <p:nvPr>
            <p:ph type="body"/>
          </p:nvPr>
        </p:nvSpPr>
        <p:spPr>
          <a:xfrm>
            <a:off x="777960" y="4776840"/>
            <a:ext cx="6210000" cy="4519080"/>
          </a:xfrm>
          <a:prstGeom prst="rect">
            <a:avLst/>
          </a:prstGeom>
        </p:spPr>
        <p:txBody>
          <a:bodyPr wrap="none" lIns="0" tIns="0" rIns="0" bIns="0" anchor="ctr"/>
          <a:lstStyle/>
          <a:p>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31</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32</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33</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34</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35</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36</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TextShape 1"/>
          <p:cNvSpPr txBox="1"/>
          <p:nvPr/>
        </p:nvSpPr>
        <p:spPr>
          <a:xfrm>
            <a:off x="4398840" y="9555120"/>
            <a:ext cx="3363480" cy="493200"/>
          </a:xfrm>
          <a:prstGeom prst="rect">
            <a:avLst/>
          </a:prstGeom>
        </p:spPr>
        <p:txBody>
          <a:bodyPr lIns="0" tIns="0" rIns="0" bIns="0" anchor="b"/>
          <a:lstStyle/>
          <a:p>
            <a:pPr algn="r">
              <a:lnSpc>
                <a:spcPct val="98000"/>
              </a:lnSpc>
            </a:pPr>
            <a:fld id="{3E64B84B-38F6-4BC3-B579-79BA48C66EE6}" type="slidenum">
              <a:rPr lang="fr-FR" sz="1400">
                <a:solidFill>
                  <a:srgbClr val="000000"/>
                </a:solidFill>
                <a:latin typeface="Times New Roman"/>
                <a:ea typeface="Arial Unicode MS"/>
              </a:rPr>
              <a:t>37</a:t>
            </a:fld>
            <a:endParaRPr/>
          </a:p>
        </p:txBody>
      </p:sp>
      <p:sp>
        <p:nvSpPr>
          <p:cNvPr id="318" name="CustomShape 2"/>
          <p:cNvSpPr/>
          <p:nvPr/>
        </p:nvSpPr>
        <p:spPr>
          <a:xfrm>
            <a:off x="4398840" y="9555120"/>
            <a:ext cx="3371400" cy="501120"/>
          </a:xfrm>
          <a:prstGeom prst="rect">
            <a:avLst/>
          </a:prstGeom>
        </p:spPr>
        <p:txBody>
          <a:bodyPr lIns="0" tIns="0" rIns="0" bIns="0" anchor="b"/>
          <a:lstStyle/>
          <a:p>
            <a:pPr algn="r">
              <a:lnSpc>
                <a:spcPct val="98000"/>
              </a:lnSpc>
            </a:pPr>
            <a:fld id="{B2FED42C-C7DC-4145-B934-28680CCD0971}" type="slidenum">
              <a:rPr lang="fr-FR" sz="1400">
                <a:solidFill>
                  <a:srgbClr val="000000"/>
                </a:solidFill>
                <a:latin typeface="Times New Roman"/>
                <a:ea typeface="Arial Unicode MS"/>
              </a:rPr>
              <a:t>37</a:t>
            </a:fld>
            <a:endParaRPr/>
          </a:p>
        </p:txBody>
      </p:sp>
      <p:sp>
        <p:nvSpPr>
          <p:cNvPr id="319" name="CustomShape 3"/>
          <p:cNvSpPr/>
          <p:nvPr/>
        </p:nvSpPr>
        <p:spPr>
          <a:xfrm>
            <a:off x="1101600" y="763560"/>
            <a:ext cx="5567040" cy="3771720"/>
          </a:xfrm>
          <a:prstGeom prst="rect">
            <a:avLst/>
          </a:prstGeom>
          <a:solidFill>
            <a:srgbClr val="FFFFFF"/>
          </a:solidFill>
          <a:ln w="9360">
            <a:solidFill>
              <a:srgbClr val="000000"/>
            </a:solidFill>
            <a:miter/>
          </a:ln>
        </p:spPr>
      </p:sp>
      <p:sp>
        <p:nvSpPr>
          <p:cNvPr id="320" name="PlaceHolder 4"/>
          <p:cNvSpPr>
            <a:spLocks noGrp="1"/>
          </p:cNvSpPr>
          <p:nvPr>
            <p:ph type="body"/>
          </p:nvPr>
        </p:nvSpPr>
        <p:spPr>
          <a:xfrm>
            <a:off x="777960" y="4776840"/>
            <a:ext cx="6210000" cy="4519080"/>
          </a:xfrm>
          <a:prstGeom prst="rect">
            <a:avLst/>
          </a:prstGeom>
        </p:spPr>
        <p:txBody>
          <a:bodyPr wrap="none" lIns="0" tIns="0" rIns="0" bIns="0" anchor="ctr"/>
          <a:lstStyle/>
          <a:p>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r>
              <a:rPr lang="fr-FR" dirty="0" smtClean="0"/>
              <a:t/>
            </a:r>
            <a:br>
              <a:rPr lang="fr-FR" dirty="0" smtClean="0"/>
            </a:br>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38</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TextShape 1"/>
          <p:cNvSpPr txBox="1"/>
          <p:nvPr/>
        </p:nvSpPr>
        <p:spPr>
          <a:xfrm>
            <a:off x="4398840" y="9555120"/>
            <a:ext cx="3363480" cy="493200"/>
          </a:xfrm>
          <a:prstGeom prst="rect">
            <a:avLst/>
          </a:prstGeom>
        </p:spPr>
        <p:txBody>
          <a:bodyPr lIns="0" tIns="0" rIns="0" bIns="0" anchor="b"/>
          <a:lstStyle/>
          <a:p>
            <a:pPr algn="r">
              <a:lnSpc>
                <a:spcPct val="98000"/>
              </a:lnSpc>
            </a:pPr>
            <a:fld id="{3E64B84B-38F6-4BC3-B579-79BA48C66EE6}" type="slidenum">
              <a:rPr lang="fr-FR" sz="1400">
                <a:solidFill>
                  <a:srgbClr val="000000"/>
                </a:solidFill>
                <a:latin typeface="Times New Roman"/>
                <a:ea typeface="Arial Unicode MS"/>
              </a:rPr>
              <a:t>39</a:t>
            </a:fld>
            <a:endParaRPr/>
          </a:p>
        </p:txBody>
      </p:sp>
      <p:sp>
        <p:nvSpPr>
          <p:cNvPr id="318" name="CustomShape 2"/>
          <p:cNvSpPr/>
          <p:nvPr/>
        </p:nvSpPr>
        <p:spPr>
          <a:xfrm>
            <a:off x="4398840" y="9555120"/>
            <a:ext cx="3371400" cy="501120"/>
          </a:xfrm>
          <a:prstGeom prst="rect">
            <a:avLst/>
          </a:prstGeom>
        </p:spPr>
        <p:txBody>
          <a:bodyPr lIns="0" tIns="0" rIns="0" bIns="0" anchor="b"/>
          <a:lstStyle/>
          <a:p>
            <a:pPr algn="r">
              <a:lnSpc>
                <a:spcPct val="98000"/>
              </a:lnSpc>
            </a:pPr>
            <a:fld id="{B2FED42C-C7DC-4145-B934-28680CCD0971}" type="slidenum">
              <a:rPr lang="fr-FR" sz="1400">
                <a:solidFill>
                  <a:srgbClr val="000000"/>
                </a:solidFill>
                <a:latin typeface="Times New Roman"/>
                <a:ea typeface="Arial Unicode MS"/>
              </a:rPr>
              <a:t>39</a:t>
            </a:fld>
            <a:endParaRPr/>
          </a:p>
        </p:txBody>
      </p:sp>
      <p:sp>
        <p:nvSpPr>
          <p:cNvPr id="319" name="CustomShape 3"/>
          <p:cNvSpPr/>
          <p:nvPr/>
        </p:nvSpPr>
        <p:spPr>
          <a:xfrm>
            <a:off x="1101600" y="763560"/>
            <a:ext cx="5567040" cy="3771720"/>
          </a:xfrm>
          <a:prstGeom prst="rect">
            <a:avLst/>
          </a:prstGeom>
          <a:solidFill>
            <a:srgbClr val="FFFFFF"/>
          </a:solidFill>
          <a:ln w="9360">
            <a:solidFill>
              <a:srgbClr val="000000"/>
            </a:solidFill>
            <a:miter/>
          </a:ln>
        </p:spPr>
      </p:sp>
      <p:sp>
        <p:nvSpPr>
          <p:cNvPr id="320" name="PlaceHolder 4"/>
          <p:cNvSpPr>
            <a:spLocks noGrp="1"/>
          </p:cNvSpPr>
          <p:nvPr>
            <p:ph type="body"/>
          </p:nvPr>
        </p:nvSpPr>
        <p:spPr>
          <a:xfrm>
            <a:off x="777960" y="4776840"/>
            <a:ext cx="6210000" cy="4519080"/>
          </a:xfrm>
          <a:prstGeom prst="rect">
            <a:avLst/>
          </a:prstGeom>
        </p:spPr>
        <p:txBody>
          <a:bodyPr wrap="none" lIns="0" tIns="0" rIns="0" bIns="0" anchor="ctr"/>
          <a:lstStyle/>
          <a:p>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40</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5</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41</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42</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 name="TextShape 1"/>
          <p:cNvSpPr txBox="1"/>
          <p:nvPr/>
        </p:nvSpPr>
        <p:spPr>
          <a:xfrm>
            <a:off x="4398840" y="9555120"/>
            <a:ext cx="3363480" cy="493200"/>
          </a:xfrm>
          <a:prstGeom prst="rect">
            <a:avLst/>
          </a:prstGeom>
        </p:spPr>
        <p:txBody>
          <a:bodyPr lIns="0" tIns="0" rIns="0" bIns="0" anchor="b"/>
          <a:lstStyle/>
          <a:p>
            <a:pPr algn="r">
              <a:lnSpc>
                <a:spcPct val="98000"/>
              </a:lnSpc>
            </a:pPr>
            <a:fld id="{C49C2B84-00CE-4543-A206-1E2E93E7B814}" type="slidenum">
              <a:rPr lang="fr-FR" sz="1400">
                <a:solidFill>
                  <a:srgbClr val="000000"/>
                </a:solidFill>
                <a:latin typeface="Times New Roman"/>
                <a:ea typeface="Arial Unicode MS"/>
              </a:rPr>
              <a:t>43</a:t>
            </a:fld>
            <a:endParaRPr/>
          </a:p>
        </p:txBody>
      </p:sp>
      <p:sp>
        <p:nvSpPr>
          <p:cNvPr id="350" name="CustomShape 2"/>
          <p:cNvSpPr/>
          <p:nvPr/>
        </p:nvSpPr>
        <p:spPr>
          <a:xfrm>
            <a:off x="4398840" y="9555120"/>
            <a:ext cx="3371400" cy="501120"/>
          </a:xfrm>
          <a:prstGeom prst="rect">
            <a:avLst/>
          </a:prstGeom>
        </p:spPr>
        <p:txBody>
          <a:bodyPr lIns="0" tIns="0" rIns="0" bIns="0" anchor="b"/>
          <a:lstStyle/>
          <a:p>
            <a:pPr algn="r">
              <a:lnSpc>
                <a:spcPct val="98000"/>
              </a:lnSpc>
            </a:pPr>
            <a:fld id="{57145B33-5827-4122-81BC-94EF215617DE}" type="slidenum">
              <a:rPr lang="fr-FR" sz="1400">
                <a:solidFill>
                  <a:srgbClr val="000000"/>
                </a:solidFill>
                <a:latin typeface="Times New Roman"/>
                <a:ea typeface="Arial Unicode MS"/>
              </a:rPr>
              <a:t>43</a:t>
            </a:fld>
            <a:endParaRPr/>
          </a:p>
        </p:txBody>
      </p:sp>
      <p:sp>
        <p:nvSpPr>
          <p:cNvPr id="351" name="CustomShape 3"/>
          <p:cNvSpPr/>
          <p:nvPr/>
        </p:nvSpPr>
        <p:spPr>
          <a:xfrm>
            <a:off x="1103400" y="763560"/>
            <a:ext cx="5565240" cy="3771720"/>
          </a:xfrm>
          <a:prstGeom prst="rect">
            <a:avLst/>
          </a:prstGeom>
          <a:solidFill>
            <a:srgbClr val="FFFFFF"/>
          </a:solidFill>
          <a:ln w="9360">
            <a:solidFill>
              <a:srgbClr val="000000"/>
            </a:solidFill>
            <a:miter/>
          </a:ln>
        </p:spPr>
      </p:sp>
      <p:sp>
        <p:nvSpPr>
          <p:cNvPr id="352" name="PlaceHolder 4"/>
          <p:cNvSpPr>
            <a:spLocks noGrp="1"/>
          </p:cNvSpPr>
          <p:nvPr>
            <p:ph type="body"/>
          </p:nvPr>
        </p:nvSpPr>
        <p:spPr>
          <a:xfrm>
            <a:off x="777960" y="4776840"/>
            <a:ext cx="6210000" cy="4519080"/>
          </a:xfrm>
          <a:prstGeom prst="rect">
            <a:avLst/>
          </a:prstGeom>
        </p:spPr>
        <p:txBody>
          <a:bodyPr wrap="none" lIns="0" tIns="0" rIns="0" bIns="0" anchor="ctr"/>
          <a:lstStyle/>
          <a:p>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6</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7</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8</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9</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10</a:t>
            </a:fld>
            <a:endParaRPr lang="fr-FR"/>
          </a:p>
        </p:txBody>
      </p:sp>
    </p:spTree>
    <p:extLst>
      <p:ext uri="{BB962C8B-B14F-4D97-AF65-F5344CB8AC3E}">
        <p14:creationId xmlns:p14="http://schemas.microsoft.com/office/powerpoint/2010/main" val="635880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27" name="PlaceHolder 2"/>
          <p:cNvSpPr>
            <a:spLocks noGrp="1"/>
          </p:cNvSpPr>
          <p:nvPr>
            <p:ph type="body"/>
          </p:nvPr>
        </p:nvSpPr>
        <p:spPr>
          <a:xfrm>
            <a:off x="558000" y="1768680"/>
            <a:ext cx="9820440" cy="2090880"/>
          </a:xfrm>
          <a:prstGeom prst="rect">
            <a:avLst/>
          </a:prstGeom>
        </p:spPr>
        <p:txBody>
          <a:bodyPr wrap="none" lIns="0" tIns="0" rIns="0" bIns="0"/>
          <a:lstStyle/>
          <a:p>
            <a:endParaRPr/>
          </a:p>
        </p:txBody>
      </p:sp>
      <p:sp>
        <p:nvSpPr>
          <p:cNvPr id="28" name="PlaceHolder 3"/>
          <p:cNvSpPr>
            <a:spLocks noGrp="1"/>
          </p:cNvSpPr>
          <p:nvPr>
            <p:ph type="body"/>
          </p:nvPr>
        </p:nvSpPr>
        <p:spPr>
          <a:xfrm>
            <a:off x="558000" y="4058280"/>
            <a:ext cx="9820440" cy="209088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30"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31"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
        <p:nvSpPr>
          <p:cNvPr id="32" name="PlaceHolder 4"/>
          <p:cNvSpPr>
            <a:spLocks noGrp="1"/>
          </p:cNvSpPr>
          <p:nvPr>
            <p:ph type="body"/>
          </p:nvPr>
        </p:nvSpPr>
        <p:spPr>
          <a:xfrm>
            <a:off x="5589720" y="4058280"/>
            <a:ext cx="4791960" cy="2090880"/>
          </a:xfrm>
          <a:prstGeom prst="rect">
            <a:avLst/>
          </a:prstGeom>
        </p:spPr>
        <p:txBody>
          <a:bodyPr wrap="none" lIns="0" tIns="0" rIns="0" bIns="0"/>
          <a:lstStyle/>
          <a:p>
            <a:endParaRPr/>
          </a:p>
        </p:txBody>
      </p:sp>
      <p:sp>
        <p:nvSpPr>
          <p:cNvPr id="33" name="PlaceHolder 5"/>
          <p:cNvSpPr>
            <a:spLocks noGrp="1"/>
          </p:cNvSpPr>
          <p:nvPr>
            <p:ph type="body"/>
          </p:nvPr>
        </p:nvSpPr>
        <p:spPr>
          <a:xfrm>
            <a:off x="558000" y="4058280"/>
            <a:ext cx="4791960" cy="209088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35"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36"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43" name="PlaceHolder 2"/>
          <p:cNvSpPr>
            <a:spLocks noGrp="1"/>
          </p:cNvSpPr>
          <p:nvPr>
            <p:ph type="subTitle"/>
          </p:nvPr>
        </p:nvSpPr>
        <p:spPr>
          <a:xfrm>
            <a:off x="558000" y="1768680"/>
            <a:ext cx="9820440" cy="4384440"/>
          </a:xfrm>
          <a:prstGeom prst="rect">
            <a:avLst/>
          </a:prstGeom>
        </p:spPr>
        <p:txBody>
          <a:bodyPr wrap="none"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45" name="PlaceHolder 2"/>
          <p:cNvSpPr>
            <a:spLocks noGrp="1"/>
          </p:cNvSpPr>
          <p:nvPr>
            <p:ph type="body"/>
          </p:nvPr>
        </p:nvSpPr>
        <p:spPr>
          <a:xfrm>
            <a:off x="558000" y="1768680"/>
            <a:ext cx="9820440" cy="4384080"/>
          </a:xfrm>
          <a:prstGeom prst="rect">
            <a:avLst/>
          </a:prstGeom>
        </p:spPr>
        <p:txBody>
          <a:bodyPr wrap="none"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47" name="PlaceHolder 2"/>
          <p:cNvSpPr>
            <a:spLocks noGrp="1"/>
          </p:cNvSpPr>
          <p:nvPr>
            <p:ph type="body"/>
          </p:nvPr>
        </p:nvSpPr>
        <p:spPr>
          <a:xfrm>
            <a:off x="558000" y="1768680"/>
            <a:ext cx="4791960" cy="4384080"/>
          </a:xfrm>
          <a:prstGeom prst="rect">
            <a:avLst/>
          </a:prstGeom>
        </p:spPr>
        <p:txBody>
          <a:bodyPr wrap="none" lIns="0" tIns="0" rIns="0" bIns="0"/>
          <a:lstStyle/>
          <a:p>
            <a:endParaRPr/>
          </a:p>
        </p:txBody>
      </p:sp>
      <p:sp>
        <p:nvSpPr>
          <p:cNvPr id="48" name="PlaceHolder 3"/>
          <p:cNvSpPr>
            <a:spLocks noGrp="1"/>
          </p:cNvSpPr>
          <p:nvPr>
            <p:ph type="body"/>
          </p:nvPr>
        </p:nvSpPr>
        <p:spPr>
          <a:xfrm>
            <a:off x="5589720" y="1768680"/>
            <a:ext cx="4791960" cy="4384080"/>
          </a:xfrm>
          <a:prstGeom prst="rect">
            <a:avLst/>
          </a:prstGeom>
        </p:spPr>
        <p:txBody>
          <a:bodyPr wrap="none"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558000" y="301320"/>
            <a:ext cx="10043640" cy="5851440"/>
          </a:xfrm>
          <a:prstGeom prst="rect">
            <a:avLst/>
          </a:prstGeom>
        </p:spPr>
        <p:txBody>
          <a:bodyPr wrap="none"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52"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53" name="PlaceHolder 3"/>
          <p:cNvSpPr>
            <a:spLocks noGrp="1"/>
          </p:cNvSpPr>
          <p:nvPr>
            <p:ph type="body"/>
          </p:nvPr>
        </p:nvSpPr>
        <p:spPr>
          <a:xfrm>
            <a:off x="558000" y="4058280"/>
            <a:ext cx="4791960" cy="2090880"/>
          </a:xfrm>
          <a:prstGeom prst="rect">
            <a:avLst/>
          </a:prstGeom>
        </p:spPr>
        <p:txBody>
          <a:bodyPr wrap="none" lIns="0" tIns="0" rIns="0" bIns="0"/>
          <a:lstStyle/>
          <a:p>
            <a:endParaRPr/>
          </a:p>
        </p:txBody>
      </p:sp>
      <p:sp>
        <p:nvSpPr>
          <p:cNvPr id="54" name="PlaceHolder 4"/>
          <p:cNvSpPr>
            <a:spLocks noGrp="1"/>
          </p:cNvSpPr>
          <p:nvPr>
            <p:ph type="body"/>
          </p:nvPr>
        </p:nvSpPr>
        <p:spPr>
          <a:xfrm>
            <a:off x="5589720" y="1768680"/>
            <a:ext cx="4791960" cy="43840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6" name="PlaceHolder 2"/>
          <p:cNvSpPr>
            <a:spLocks noGrp="1"/>
          </p:cNvSpPr>
          <p:nvPr>
            <p:ph type="subTitle"/>
          </p:nvPr>
        </p:nvSpPr>
        <p:spPr>
          <a:xfrm>
            <a:off x="558000" y="1768680"/>
            <a:ext cx="9820440" cy="4384440"/>
          </a:xfrm>
          <a:prstGeom prst="rect">
            <a:avLst/>
          </a:prstGeom>
        </p:spPr>
        <p:txBody>
          <a:bodyPr wrap="none"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56" name="PlaceHolder 2"/>
          <p:cNvSpPr>
            <a:spLocks noGrp="1"/>
          </p:cNvSpPr>
          <p:nvPr>
            <p:ph type="body"/>
          </p:nvPr>
        </p:nvSpPr>
        <p:spPr>
          <a:xfrm>
            <a:off x="558000" y="1768680"/>
            <a:ext cx="4791960" cy="4384080"/>
          </a:xfrm>
          <a:prstGeom prst="rect">
            <a:avLst/>
          </a:prstGeom>
        </p:spPr>
        <p:txBody>
          <a:bodyPr wrap="none" lIns="0" tIns="0" rIns="0" bIns="0"/>
          <a:lstStyle/>
          <a:p>
            <a:endParaRPr/>
          </a:p>
        </p:txBody>
      </p:sp>
      <p:sp>
        <p:nvSpPr>
          <p:cNvPr id="57"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
        <p:nvSpPr>
          <p:cNvPr id="58" name="PlaceHolder 4"/>
          <p:cNvSpPr>
            <a:spLocks noGrp="1"/>
          </p:cNvSpPr>
          <p:nvPr>
            <p:ph type="body"/>
          </p:nvPr>
        </p:nvSpPr>
        <p:spPr>
          <a:xfrm>
            <a:off x="5589720" y="4058280"/>
            <a:ext cx="4791960" cy="2090880"/>
          </a:xfrm>
          <a:prstGeom prst="rect">
            <a:avLst/>
          </a:prstGeom>
        </p:spPr>
        <p:txBody>
          <a:bodyPr wrap="none"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60"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61"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
        <p:nvSpPr>
          <p:cNvPr id="62" name="PlaceHolder 4"/>
          <p:cNvSpPr>
            <a:spLocks noGrp="1"/>
          </p:cNvSpPr>
          <p:nvPr>
            <p:ph type="body"/>
          </p:nvPr>
        </p:nvSpPr>
        <p:spPr>
          <a:xfrm>
            <a:off x="558000" y="4058280"/>
            <a:ext cx="9819720" cy="2090880"/>
          </a:xfrm>
          <a:prstGeom prst="rect">
            <a:avLst/>
          </a:prstGeom>
        </p:spPr>
        <p:txBody>
          <a:bodyPr wrap="none"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64" name="PlaceHolder 2"/>
          <p:cNvSpPr>
            <a:spLocks noGrp="1"/>
          </p:cNvSpPr>
          <p:nvPr>
            <p:ph type="body"/>
          </p:nvPr>
        </p:nvSpPr>
        <p:spPr>
          <a:xfrm>
            <a:off x="558000" y="1768680"/>
            <a:ext cx="9820440" cy="2090880"/>
          </a:xfrm>
          <a:prstGeom prst="rect">
            <a:avLst/>
          </a:prstGeom>
        </p:spPr>
        <p:txBody>
          <a:bodyPr wrap="none" lIns="0" tIns="0" rIns="0" bIns="0"/>
          <a:lstStyle/>
          <a:p>
            <a:endParaRPr/>
          </a:p>
        </p:txBody>
      </p:sp>
      <p:sp>
        <p:nvSpPr>
          <p:cNvPr id="65" name="PlaceHolder 3"/>
          <p:cNvSpPr>
            <a:spLocks noGrp="1"/>
          </p:cNvSpPr>
          <p:nvPr>
            <p:ph type="body"/>
          </p:nvPr>
        </p:nvSpPr>
        <p:spPr>
          <a:xfrm>
            <a:off x="558000" y="4058280"/>
            <a:ext cx="9820440" cy="2090880"/>
          </a:xfrm>
          <a:prstGeom prst="rect">
            <a:avLst/>
          </a:prstGeom>
        </p:spPr>
        <p:txBody>
          <a:bodyPr wrap="none"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67"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68"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
        <p:nvSpPr>
          <p:cNvPr id="69" name="PlaceHolder 4"/>
          <p:cNvSpPr>
            <a:spLocks noGrp="1"/>
          </p:cNvSpPr>
          <p:nvPr>
            <p:ph type="body"/>
          </p:nvPr>
        </p:nvSpPr>
        <p:spPr>
          <a:xfrm>
            <a:off x="5589720" y="4058280"/>
            <a:ext cx="4791960" cy="2090880"/>
          </a:xfrm>
          <a:prstGeom prst="rect">
            <a:avLst/>
          </a:prstGeom>
        </p:spPr>
        <p:txBody>
          <a:bodyPr wrap="none" lIns="0" tIns="0" rIns="0" bIns="0"/>
          <a:lstStyle/>
          <a:p>
            <a:endParaRPr/>
          </a:p>
        </p:txBody>
      </p:sp>
      <p:sp>
        <p:nvSpPr>
          <p:cNvPr id="70" name="PlaceHolder 5"/>
          <p:cNvSpPr>
            <a:spLocks noGrp="1"/>
          </p:cNvSpPr>
          <p:nvPr>
            <p:ph type="body"/>
          </p:nvPr>
        </p:nvSpPr>
        <p:spPr>
          <a:xfrm>
            <a:off x="558000" y="4058280"/>
            <a:ext cx="4791960" cy="2090880"/>
          </a:xfrm>
          <a:prstGeom prst="rect">
            <a:avLst/>
          </a:prstGeom>
        </p:spPr>
        <p:txBody>
          <a:bodyPr wrap="none"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72"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73"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82" name="PlaceHolder 2"/>
          <p:cNvSpPr>
            <a:spLocks noGrp="1"/>
          </p:cNvSpPr>
          <p:nvPr>
            <p:ph type="subTitle"/>
          </p:nvPr>
        </p:nvSpPr>
        <p:spPr>
          <a:xfrm>
            <a:off x="558000" y="1768680"/>
            <a:ext cx="9820440" cy="4384440"/>
          </a:xfrm>
          <a:prstGeom prst="rect">
            <a:avLst/>
          </a:prstGeom>
        </p:spPr>
        <p:txBody>
          <a:bodyPr wrap="none" lIns="0" tIns="0" rIns="0" bIns="0" anchor="ctr"/>
          <a:lstStyle/>
          <a:p>
            <a:pPr algn="ct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84" name="PlaceHolder 2"/>
          <p:cNvSpPr>
            <a:spLocks noGrp="1"/>
          </p:cNvSpPr>
          <p:nvPr>
            <p:ph type="body"/>
          </p:nvPr>
        </p:nvSpPr>
        <p:spPr>
          <a:xfrm>
            <a:off x="558000" y="1768680"/>
            <a:ext cx="9820440" cy="4384080"/>
          </a:xfrm>
          <a:prstGeom prst="rect">
            <a:avLst/>
          </a:prstGeom>
        </p:spPr>
        <p:txBody>
          <a:bodyPr wrap="none" lIns="0" tIns="0" rIns="0" bIns="0"/>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86" name="PlaceHolder 2"/>
          <p:cNvSpPr>
            <a:spLocks noGrp="1"/>
          </p:cNvSpPr>
          <p:nvPr>
            <p:ph type="body"/>
          </p:nvPr>
        </p:nvSpPr>
        <p:spPr>
          <a:xfrm>
            <a:off x="558000" y="1768680"/>
            <a:ext cx="4791960" cy="4384080"/>
          </a:xfrm>
          <a:prstGeom prst="rect">
            <a:avLst/>
          </a:prstGeom>
        </p:spPr>
        <p:txBody>
          <a:bodyPr wrap="none" lIns="0" tIns="0" rIns="0" bIns="0"/>
          <a:lstStyle/>
          <a:p>
            <a:endParaRPr/>
          </a:p>
        </p:txBody>
      </p:sp>
      <p:sp>
        <p:nvSpPr>
          <p:cNvPr id="87" name="PlaceHolder 3"/>
          <p:cNvSpPr>
            <a:spLocks noGrp="1"/>
          </p:cNvSpPr>
          <p:nvPr>
            <p:ph type="body"/>
          </p:nvPr>
        </p:nvSpPr>
        <p:spPr>
          <a:xfrm>
            <a:off x="5589720" y="1768680"/>
            <a:ext cx="4791960" cy="4384080"/>
          </a:xfrm>
          <a:prstGeom prst="rect">
            <a:avLst/>
          </a:prstGeom>
        </p:spPr>
        <p:txBody>
          <a:bodyPr wrap="none" lIns="0" tIns="0" rIns="0" bIns="0"/>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8" name="PlaceHolder 2"/>
          <p:cNvSpPr>
            <a:spLocks noGrp="1"/>
          </p:cNvSpPr>
          <p:nvPr>
            <p:ph type="body"/>
          </p:nvPr>
        </p:nvSpPr>
        <p:spPr>
          <a:xfrm>
            <a:off x="558000" y="1768680"/>
            <a:ext cx="9820440" cy="4384080"/>
          </a:xfrm>
          <a:prstGeom prst="rect">
            <a:avLst/>
          </a:prstGeom>
        </p:spPr>
        <p:txBody>
          <a:bodyPr wrap="none" lIns="0" tIns="0" rIns="0" bIns="0"/>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558000" y="301320"/>
            <a:ext cx="10043640" cy="5851440"/>
          </a:xfrm>
          <a:prstGeom prst="rect">
            <a:avLst/>
          </a:prstGeom>
        </p:spPr>
        <p:txBody>
          <a:bodyPr wrap="none" lIns="0" tIns="0" rIns="0" bIns="0" anchor="ctr"/>
          <a:lstStyle/>
          <a:p>
            <a:pPr algn="ct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91"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92" name="PlaceHolder 3"/>
          <p:cNvSpPr>
            <a:spLocks noGrp="1"/>
          </p:cNvSpPr>
          <p:nvPr>
            <p:ph type="body"/>
          </p:nvPr>
        </p:nvSpPr>
        <p:spPr>
          <a:xfrm>
            <a:off x="558000" y="4058280"/>
            <a:ext cx="4791960" cy="2090880"/>
          </a:xfrm>
          <a:prstGeom prst="rect">
            <a:avLst/>
          </a:prstGeom>
        </p:spPr>
        <p:txBody>
          <a:bodyPr wrap="none" lIns="0" tIns="0" rIns="0" bIns="0"/>
          <a:lstStyle/>
          <a:p>
            <a:endParaRPr/>
          </a:p>
        </p:txBody>
      </p:sp>
      <p:sp>
        <p:nvSpPr>
          <p:cNvPr id="93" name="PlaceHolder 4"/>
          <p:cNvSpPr>
            <a:spLocks noGrp="1"/>
          </p:cNvSpPr>
          <p:nvPr>
            <p:ph type="body"/>
          </p:nvPr>
        </p:nvSpPr>
        <p:spPr>
          <a:xfrm>
            <a:off x="5589720" y="1768680"/>
            <a:ext cx="4791960" cy="4384080"/>
          </a:xfrm>
          <a:prstGeom prst="rect">
            <a:avLst/>
          </a:prstGeom>
        </p:spPr>
        <p:txBody>
          <a:bodyPr wrap="none" lIns="0" tIns="0" rIns="0" bIns="0"/>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95" name="PlaceHolder 2"/>
          <p:cNvSpPr>
            <a:spLocks noGrp="1"/>
          </p:cNvSpPr>
          <p:nvPr>
            <p:ph type="body"/>
          </p:nvPr>
        </p:nvSpPr>
        <p:spPr>
          <a:xfrm>
            <a:off x="558000" y="1768680"/>
            <a:ext cx="4791960" cy="4384080"/>
          </a:xfrm>
          <a:prstGeom prst="rect">
            <a:avLst/>
          </a:prstGeom>
        </p:spPr>
        <p:txBody>
          <a:bodyPr wrap="none" lIns="0" tIns="0" rIns="0" bIns="0"/>
          <a:lstStyle/>
          <a:p>
            <a:endParaRPr/>
          </a:p>
        </p:txBody>
      </p:sp>
      <p:sp>
        <p:nvSpPr>
          <p:cNvPr id="96"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
        <p:nvSpPr>
          <p:cNvPr id="97" name="PlaceHolder 4"/>
          <p:cNvSpPr>
            <a:spLocks noGrp="1"/>
          </p:cNvSpPr>
          <p:nvPr>
            <p:ph type="body"/>
          </p:nvPr>
        </p:nvSpPr>
        <p:spPr>
          <a:xfrm>
            <a:off x="5589720" y="4058280"/>
            <a:ext cx="4791960" cy="2090880"/>
          </a:xfrm>
          <a:prstGeom prst="rect">
            <a:avLst/>
          </a:prstGeom>
        </p:spPr>
        <p:txBody>
          <a:bodyPr wrap="none" lIns="0" tIns="0" rIns="0" bIns="0"/>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99"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100"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
        <p:nvSpPr>
          <p:cNvPr id="101" name="PlaceHolder 4"/>
          <p:cNvSpPr>
            <a:spLocks noGrp="1"/>
          </p:cNvSpPr>
          <p:nvPr>
            <p:ph type="body"/>
          </p:nvPr>
        </p:nvSpPr>
        <p:spPr>
          <a:xfrm>
            <a:off x="558000" y="4058280"/>
            <a:ext cx="9819720" cy="2090880"/>
          </a:xfrm>
          <a:prstGeom prst="rect">
            <a:avLst/>
          </a:prstGeom>
        </p:spPr>
        <p:txBody>
          <a:bodyPr wrap="none" lIns="0" tIns="0" rIns="0" bIns="0"/>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103" name="PlaceHolder 2"/>
          <p:cNvSpPr>
            <a:spLocks noGrp="1"/>
          </p:cNvSpPr>
          <p:nvPr>
            <p:ph type="body"/>
          </p:nvPr>
        </p:nvSpPr>
        <p:spPr>
          <a:xfrm>
            <a:off x="558000" y="1768680"/>
            <a:ext cx="9820440" cy="2090880"/>
          </a:xfrm>
          <a:prstGeom prst="rect">
            <a:avLst/>
          </a:prstGeom>
        </p:spPr>
        <p:txBody>
          <a:bodyPr wrap="none" lIns="0" tIns="0" rIns="0" bIns="0"/>
          <a:lstStyle/>
          <a:p>
            <a:endParaRPr/>
          </a:p>
        </p:txBody>
      </p:sp>
      <p:sp>
        <p:nvSpPr>
          <p:cNvPr id="104" name="PlaceHolder 3"/>
          <p:cNvSpPr>
            <a:spLocks noGrp="1"/>
          </p:cNvSpPr>
          <p:nvPr>
            <p:ph type="body"/>
          </p:nvPr>
        </p:nvSpPr>
        <p:spPr>
          <a:xfrm>
            <a:off x="558000" y="4058280"/>
            <a:ext cx="9820440" cy="2090880"/>
          </a:xfrm>
          <a:prstGeom prst="rect">
            <a:avLst/>
          </a:prstGeom>
        </p:spPr>
        <p:txBody>
          <a:bodyPr wrap="none" lIns="0" tIns="0" rIns="0" bIns="0"/>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106"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107"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
        <p:nvSpPr>
          <p:cNvPr id="108" name="PlaceHolder 4"/>
          <p:cNvSpPr>
            <a:spLocks noGrp="1"/>
          </p:cNvSpPr>
          <p:nvPr>
            <p:ph type="body"/>
          </p:nvPr>
        </p:nvSpPr>
        <p:spPr>
          <a:xfrm>
            <a:off x="5589720" y="4058280"/>
            <a:ext cx="4791960" cy="2090880"/>
          </a:xfrm>
          <a:prstGeom prst="rect">
            <a:avLst/>
          </a:prstGeom>
        </p:spPr>
        <p:txBody>
          <a:bodyPr wrap="none" lIns="0" tIns="0" rIns="0" bIns="0"/>
          <a:lstStyle/>
          <a:p>
            <a:endParaRPr/>
          </a:p>
        </p:txBody>
      </p:sp>
      <p:sp>
        <p:nvSpPr>
          <p:cNvPr id="109" name="PlaceHolder 5"/>
          <p:cNvSpPr>
            <a:spLocks noGrp="1"/>
          </p:cNvSpPr>
          <p:nvPr>
            <p:ph type="body"/>
          </p:nvPr>
        </p:nvSpPr>
        <p:spPr>
          <a:xfrm>
            <a:off x="558000" y="4058280"/>
            <a:ext cx="4791960" cy="2090880"/>
          </a:xfrm>
          <a:prstGeom prst="rect">
            <a:avLst/>
          </a:prstGeom>
        </p:spPr>
        <p:txBody>
          <a:bodyPr wrap="none" lIns="0" tIns="0" rIns="0" bIns="0"/>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111"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112"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10" name="PlaceHolder 2"/>
          <p:cNvSpPr>
            <a:spLocks noGrp="1"/>
          </p:cNvSpPr>
          <p:nvPr>
            <p:ph type="body"/>
          </p:nvPr>
        </p:nvSpPr>
        <p:spPr>
          <a:xfrm>
            <a:off x="558000" y="1768680"/>
            <a:ext cx="4791960" cy="4384080"/>
          </a:xfrm>
          <a:prstGeom prst="rect">
            <a:avLst/>
          </a:prstGeom>
        </p:spPr>
        <p:txBody>
          <a:bodyPr wrap="none" lIns="0" tIns="0" rIns="0" bIns="0"/>
          <a:lstStyle/>
          <a:p>
            <a:endParaRPr/>
          </a:p>
        </p:txBody>
      </p:sp>
      <p:sp>
        <p:nvSpPr>
          <p:cNvPr id="11" name="PlaceHolder 3"/>
          <p:cNvSpPr>
            <a:spLocks noGrp="1"/>
          </p:cNvSpPr>
          <p:nvPr>
            <p:ph type="body"/>
          </p:nvPr>
        </p:nvSpPr>
        <p:spPr>
          <a:xfrm>
            <a:off x="5589720" y="1768680"/>
            <a:ext cx="4791960" cy="438408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58000" y="301320"/>
            <a:ext cx="10043640" cy="585144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15"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16" name="PlaceHolder 3"/>
          <p:cNvSpPr>
            <a:spLocks noGrp="1"/>
          </p:cNvSpPr>
          <p:nvPr>
            <p:ph type="body"/>
          </p:nvPr>
        </p:nvSpPr>
        <p:spPr>
          <a:xfrm>
            <a:off x="558000" y="4058280"/>
            <a:ext cx="4791960" cy="2090880"/>
          </a:xfrm>
          <a:prstGeom prst="rect">
            <a:avLst/>
          </a:prstGeom>
        </p:spPr>
        <p:txBody>
          <a:bodyPr wrap="none" lIns="0" tIns="0" rIns="0" bIns="0"/>
          <a:lstStyle/>
          <a:p>
            <a:endParaRPr/>
          </a:p>
        </p:txBody>
      </p:sp>
      <p:sp>
        <p:nvSpPr>
          <p:cNvPr id="17" name="PlaceHolder 4"/>
          <p:cNvSpPr>
            <a:spLocks noGrp="1"/>
          </p:cNvSpPr>
          <p:nvPr>
            <p:ph type="body"/>
          </p:nvPr>
        </p:nvSpPr>
        <p:spPr>
          <a:xfrm>
            <a:off x="5589720" y="1768680"/>
            <a:ext cx="4791960" cy="438408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19" name="PlaceHolder 2"/>
          <p:cNvSpPr>
            <a:spLocks noGrp="1"/>
          </p:cNvSpPr>
          <p:nvPr>
            <p:ph type="body"/>
          </p:nvPr>
        </p:nvSpPr>
        <p:spPr>
          <a:xfrm>
            <a:off x="558000" y="1768680"/>
            <a:ext cx="4791960" cy="4384080"/>
          </a:xfrm>
          <a:prstGeom prst="rect">
            <a:avLst/>
          </a:prstGeom>
        </p:spPr>
        <p:txBody>
          <a:bodyPr wrap="none" lIns="0" tIns="0" rIns="0" bIns="0"/>
          <a:lstStyle/>
          <a:p>
            <a:endParaRPr/>
          </a:p>
        </p:txBody>
      </p:sp>
      <p:sp>
        <p:nvSpPr>
          <p:cNvPr id="20"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
        <p:nvSpPr>
          <p:cNvPr id="21" name="PlaceHolder 4"/>
          <p:cNvSpPr>
            <a:spLocks noGrp="1"/>
          </p:cNvSpPr>
          <p:nvPr>
            <p:ph type="body"/>
          </p:nvPr>
        </p:nvSpPr>
        <p:spPr>
          <a:xfrm>
            <a:off x="5589720" y="4058280"/>
            <a:ext cx="4791960" cy="209088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23"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24"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
        <p:nvSpPr>
          <p:cNvPr id="25" name="PlaceHolder 4"/>
          <p:cNvSpPr>
            <a:spLocks noGrp="1"/>
          </p:cNvSpPr>
          <p:nvPr>
            <p:ph type="body"/>
          </p:nvPr>
        </p:nvSpPr>
        <p:spPr>
          <a:xfrm>
            <a:off x="558000" y="4058280"/>
            <a:ext cx="9819720" cy="209088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5"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theme" Target="../theme/theme2.xml"/><Relationship Id="rId14" Type="http://schemas.openxmlformats.org/officeDocument/2006/relationships/image" Target="../media/image3.jpeg"/><Relationship Id="rId15" Type="http://schemas.openxmlformats.org/officeDocument/2006/relationships/image" Target="../media/image4.jpeg"/><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5.xml"/><Relationship Id="rId12" Type="http://schemas.openxmlformats.org/officeDocument/2006/relationships/slideLayout" Target="../slideLayouts/slideLayout36.xml"/><Relationship Id="rId13" Type="http://schemas.openxmlformats.org/officeDocument/2006/relationships/theme" Target="../theme/theme3.xml"/><Relationship Id="rId14" Type="http://schemas.openxmlformats.org/officeDocument/2006/relationships/image" Target="../media/image3.jpeg"/><Relationship Id="rId15" Type="http://schemas.openxmlformats.org/officeDocument/2006/relationships/image" Target="../media/image5.jpeg"/><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 Id="rId9" Type="http://schemas.openxmlformats.org/officeDocument/2006/relationships/slideLayout" Target="../slideLayouts/slideLayout33.xml"/><Relationship Id="rId10"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5" name="Picture 1"/>
          <p:cNvPicPr/>
          <p:nvPr/>
        </p:nvPicPr>
        <p:blipFill>
          <a:blip r:embed="rId14"/>
          <a:stretch>
            <a:fillRect/>
          </a:stretch>
        </p:blipFill>
        <p:spPr>
          <a:xfrm>
            <a:off x="0" y="6761160"/>
            <a:ext cx="11159640" cy="798120"/>
          </a:xfrm>
          <a:prstGeom prst="rect">
            <a:avLst/>
          </a:prstGeom>
        </p:spPr>
      </p:pic>
      <p:pic>
        <p:nvPicPr>
          <p:cNvPr id="6" name="Picture 2"/>
          <p:cNvPicPr/>
          <p:nvPr/>
        </p:nvPicPr>
        <p:blipFill>
          <a:blip r:embed="rId15"/>
          <a:stretch>
            <a:fillRect/>
          </a:stretch>
        </p:blipFill>
        <p:spPr>
          <a:xfrm>
            <a:off x="0" y="0"/>
            <a:ext cx="11159640" cy="6771960"/>
          </a:xfrm>
          <a:prstGeom prst="rect">
            <a:avLst/>
          </a:prstGeom>
        </p:spPr>
      </p:pic>
      <p:sp>
        <p:nvSpPr>
          <p:cNvPr id="2" name="CustomShape 1"/>
          <p:cNvSpPr/>
          <p:nvPr/>
        </p:nvSpPr>
        <p:spPr>
          <a:xfrm>
            <a:off x="3657600" y="7086600"/>
            <a:ext cx="3885840" cy="228240"/>
          </a:xfrm>
          <a:prstGeom prst="rect">
            <a:avLst/>
          </a:prstGeom>
        </p:spPr>
        <p:txBody>
          <a:bodyPr lIns="0" tIns="0" rIns="0" bIns="0"/>
          <a:lstStyle/>
          <a:p>
            <a:pPr algn="ctr">
              <a:lnSpc>
                <a:spcPct val="98000"/>
              </a:lnSpc>
            </a:pPr>
            <a:fld id="{37DF3148-7A66-4756-BF1E-F6BABE205BC8}" type="slidenum">
              <a:rPr lang="fr-FR" sz="1400">
                <a:solidFill>
                  <a:srgbClr val="FFFF00"/>
                </a:solidFill>
                <a:latin typeface="Times New Roman"/>
                <a:ea typeface="Arial Unicode MS"/>
              </a:rPr>
              <a:t>‹#›</a:t>
            </a:fld>
            <a:endParaRPr/>
          </a:p>
        </p:txBody>
      </p:sp>
      <p:sp>
        <p:nvSpPr>
          <p:cNvPr id="3" name="PlaceHolder 2"/>
          <p:cNvSpPr>
            <a:spLocks noGrp="1"/>
          </p:cNvSpPr>
          <p:nvPr>
            <p:ph type="title"/>
          </p:nvPr>
        </p:nvSpPr>
        <p:spPr>
          <a:xfrm>
            <a:off x="558000" y="301320"/>
            <a:ext cx="10043640" cy="1261800"/>
          </a:xfrm>
          <a:prstGeom prst="rect">
            <a:avLst/>
          </a:prstGeom>
        </p:spPr>
        <p:txBody>
          <a:bodyPr wrap="none" lIns="0" tIns="0" rIns="0" bIns="0" anchor="ctr"/>
          <a:lstStyle/>
          <a:p>
            <a:r>
              <a:rPr lang="en-GB"/>
              <a:t>Click to edit the title text format</a:t>
            </a:r>
            <a:endParaRPr/>
          </a:p>
        </p:txBody>
      </p:sp>
      <p:sp>
        <p:nvSpPr>
          <p:cNvPr id="4" name="PlaceHolder 3"/>
          <p:cNvSpPr>
            <a:spLocks noGrp="1"/>
          </p:cNvSpPr>
          <p:nvPr>
            <p:ph type="body"/>
          </p:nvPr>
        </p:nvSpPr>
        <p:spPr>
          <a:xfrm>
            <a:off x="558000" y="1768680"/>
            <a:ext cx="9820440" cy="4384080"/>
          </a:xfrm>
          <a:prstGeom prst="rect">
            <a:avLst/>
          </a:prstGeom>
        </p:spPr>
        <p:txBody>
          <a:bodyPr wrap="none" lIns="0" tIns="0" rIns="0" bIns="0"/>
          <a:lstStyle/>
          <a:p>
            <a:pPr>
              <a:buSzPct val="25000"/>
              <a:buFont typeface="StarSymbol"/>
              <a:buChar char=""/>
            </a:pPr>
            <a:r>
              <a:rPr lang="en-GB"/>
              <a:t>Click to edit the outline text format</a:t>
            </a:r>
            <a:endParaRPr/>
          </a:p>
          <a:p>
            <a:pPr lvl="1">
              <a:buSzPct val="25000"/>
              <a:buFont typeface="StarSymbol"/>
              <a:buChar char=""/>
            </a:pPr>
            <a:r>
              <a:rPr lang="en-GB"/>
              <a:t>Second Outline Level</a:t>
            </a:r>
            <a:endParaRPr/>
          </a:p>
          <a:p>
            <a:pPr lvl="2">
              <a:buSzPct val="25000"/>
              <a:buFont typeface="StarSymbol"/>
              <a:buChar char=""/>
            </a:pPr>
            <a:r>
              <a:rPr lang="en-GB"/>
              <a:t>Third Outline Level</a:t>
            </a:r>
            <a:endParaRPr/>
          </a:p>
          <a:p>
            <a:pPr lvl="3">
              <a:buSzPct val="25000"/>
              <a:buFont typeface="StarSymbol"/>
              <a:buChar char=""/>
            </a:pPr>
            <a:r>
              <a:rPr lang="en-GB"/>
              <a:t>Fourth Outline Level</a:t>
            </a:r>
            <a:endParaRPr/>
          </a:p>
          <a:p>
            <a:pPr lvl="4">
              <a:buSzPct val="25000"/>
              <a:buFont typeface="StarSymbol"/>
              <a:buChar char=""/>
            </a:pPr>
            <a:r>
              <a:rPr lang="en-GB"/>
              <a:t>Fifth Outline Level</a:t>
            </a:r>
            <a:endParaRPr/>
          </a:p>
          <a:p>
            <a:pPr lvl="5">
              <a:buSzPct val="25000"/>
              <a:buFont typeface="StarSymbol"/>
              <a:buChar char=""/>
            </a:pPr>
            <a:r>
              <a:rPr lang="en-GB"/>
              <a:t>Sixth Outline Level</a:t>
            </a:r>
            <a:endParaRPr/>
          </a:p>
          <a:p>
            <a:pPr lvl="6">
              <a:buSzPct val="25000"/>
              <a:buFont typeface="StarSymbol"/>
              <a:buChar char=""/>
            </a:pPr>
            <a:r>
              <a:rPr lang="en-GB"/>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7" name="Picture 1"/>
          <p:cNvPicPr/>
          <p:nvPr/>
        </p:nvPicPr>
        <p:blipFill>
          <a:blip r:embed="rId14"/>
          <a:stretch>
            <a:fillRect/>
          </a:stretch>
        </p:blipFill>
        <p:spPr>
          <a:xfrm>
            <a:off x="0" y="6761160"/>
            <a:ext cx="11159640" cy="798120"/>
          </a:xfrm>
          <a:prstGeom prst="rect">
            <a:avLst/>
          </a:prstGeom>
        </p:spPr>
      </p:pic>
      <p:sp>
        <p:nvSpPr>
          <p:cNvPr id="38" name="CustomShape 1"/>
          <p:cNvSpPr/>
          <p:nvPr/>
        </p:nvSpPr>
        <p:spPr>
          <a:xfrm>
            <a:off x="3657600" y="7086600"/>
            <a:ext cx="3885840" cy="228240"/>
          </a:xfrm>
          <a:prstGeom prst="rect">
            <a:avLst/>
          </a:prstGeom>
        </p:spPr>
        <p:txBody>
          <a:bodyPr lIns="0" tIns="0" rIns="0" bIns="0"/>
          <a:lstStyle/>
          <a:p>
            <a:pPr algn="ctr">
              <a:lnSpc>
                <a:spcPct val="98000"/>
              </a:lnSpc>
            </a:pPr>
            <a:fld id="{6F5F29F1-7EA7-4533-85ED-55A1E80EEE22}" type="slidenum">
              <a:rPr lang="fr-FR" sz="1400">
                <a:solidFill>
                  <a:srgbClr val="FFFF00"/>
                </a:solidFill>
                <a:latin typeface="Times New Roman"/>
                <a:ea typeface="Arial Unicode MS"/>
              </a:rPr>
              <a:t>‹#›</a:t>
            </a:fld>
            <a:endParaRPr/>
          </a:p>
        </p:txBody>
      </p:sp>
      <p:pic>
        <p:nvPicPr>
          <p:cNvPr id="39" name="Picture 5"/>
          <p:cNvPicPr/>
          <p:nvPr/>
        </p:nvPicPr>
        <p:blipFill>
          <a:blip r:embed="rId15"/>
          <a:stretch>
            <a:fillRect/>
          </a:stretch>
        </p:blipFill>
        <p:spPr>
          <a:xfrm>
            <a:off x="0" y="915840"/>
            <a:ext cx="11159640" cy="75960"/>
          </a:xfrm>
          <a:prstGeom prst="rect">
            <a:avLst/>
          </a:prstGeom>
        </p:spPr>
      </p:pic>
      <p:sp>
        <p:nvSpPr>
          <p:cNvPr id="40" name="PlaceHolder 2"/>
          <p:cNvSpPr>
            <a:spLocks noGrp="1"/>
          </p:cNvSpPr>
          <p:nvPr>
            <p:ph type="title"/>
          </p:nvPr>
        </p:nvSpPr>
        <p:spPr>
          <a:xfrm>
            <a:off x="557280" y="263520"/>
            <a:ext cx="10034280" cy="603000"/>
          </a:xfrm>
          <a:prstGeom prst="rect">
            <a:avLst/>
          </a:prstGeom>
        </p:spPr>
        <p:txBody>
          <a:bodyPr lIns="0" tIns="0" rIns="0" bIns="0" anchor="ctr"/>
          <a:lstStyle/>
          <a:p>
            <a:pPr>
              <a:lnSpc>
                <a:spcPct val="70000"/>
              </a:lnSpc>
            </a:pPr>
            <a:r>
              <a:rPr lang="en-GB" sz="3500">
                <a:solidFill>
                  <a:srgbClr val="FFA300"/>
                </a:solidFill>
                <a:latin typeface="Arial"/>
                <a:ea typeface="MS Gothic"/>
              </a:rPr>
              <a:t>Click to edit the title text formatClick to edit Master title style</a:t>
            </a:r>
            <a:endParaRPr/>
          </a:p>
        </p:txBody>
      </p:sp>
      <p:sp>
        <p:nvSpPr>
          <p:cNvPr id="41" name="PlaceHolder 3"/>
          <p:cNvSpPr>
            <a:spLocks noGrp="1"/>
          </p:cNvSpPr>
          <p:nvPr>
            <p:ph type="body"/>
          </p:nvPr>
        </p:nvSpPr>
        <p:spPr>
          <a:xfrm>
            <a:off x="557280" y="1359000"/>
            <a:ext cx="10034280" cy="4858920"/>
          </a:xfrm>
          <a:prstGeom prst="rect">
            <a:avLst/>
          </a:prstGeom>
        </p:spPr>
        <p:txBody>
          <a:bodyPr lIns="0" tIns="0" rIns="0" bIns="0"/>
          <a:lstStyle/>
          <a:p>
            <a:pPr>
              <a:buSzPct val="25000"/>
              <a:buFont typeface="StarSymbol"/>
              <a:buChar char=""/>
            </a:pPr>
            <a:r>
              <a:rPr lang="en-GB" sz="2600" b="1" i="1">
                <a:solidFill>
                  <a:srgbClr val="333333"/>
                </a:solidFill>
                <a:latin typeface="Arial"/>
                <a:ea typeface="MS Gothic"/>
              </a:rPr>
              <a:t>Click to edit the outline text format</a:t>
            </a:r>
            <a:endParaRPr/>
          </a:p>
          <a:p>
            <a:pPr lvl="1">
              <a:buSzPct val="25000"/>
              <a:buFont typeface="StarSymbol"/>
              <a:buChar char=""/>
            </a:pPr>
            <a:r>
              <a:rPr lang="en-GB" sz="2600" b="1" i="1">
                <a:solidFill>
                  <a:srgbClr val="333333"/>
                </a:solidFill>
                <a:latin typeface="Arial"/>
                <a:ea typeface="MS Gothic"/>
              </a:rPr>
              <a:t>Second Outline Level</a:t>
            </a:r>
            <a:endParaRPr/>
          </a:p>
          <a:p>
            <a:pPr lvl="2">
              <a:buSzPct val="25000"/>
              <a:buFont typeface="StarSymbol"/>
              <a:buChar char=""/>
            </a:pPr>
            <a:r>
              <a:rPr lang="en-GB" sz="2600" b="1" i="1">
                <a:solidFill>
                  <a:srgbClr val="333333"/>
                </a:solidFill>
                <a:latin typeface="Arial"/>
                <a:ea typeface="MS Gothic"/>
              </a:rPr>
              <a:t>Third Outline Level</a:t>
            </a:r>
            <a:endParaRPr/>
          </a:p>
          <a:p>
            <a:pPr lvl="3">
              <a:buSzPct val="25000"/>
              <a:buFont typeface="StarSymbol"/>
              <a:buChar char=""/>
            </a:pPr>
            <a:r>
              <a:rPr lang="en-GB" sz="2600" b="1" i="1">
                <a:solidFill>
                  <a:srgbClr val="333333"/>
                </a:solidFill>
                <a:latin typeface="Arial"/>
                <a:ea typeface="MS Gothic"/>
              </a:rPr>
              <a:t>Fourth Outline Level</a:t>
            </a:r>
            <a:endParaRPr/>
          </a:p>
          <a:p>
            <a:pPr lvl="4">
              <a:buSzPct val="25000"/>
              <a:buFont typeface="StarSymbol"/>
              <a:buChar char=""/>
            </a:pPr>
            <a:r>
              <a:rPr lang="en-GB" sz="2600" b="1" i="1">
                <a:solidFill>
                  <a:srgbClr val="333333"/>
                </a:solidFill>
                <a:latin typeface="Arial"/>
                <a:ea typeface="MS Gothic"/>
              </a:rPr>
              <a:t>Fifth Outline Level</a:t>
            </a:r>
            <a:endParaRPr/>
          </a:p>
          <a:p>
            <a:pPr lvl="5">
              <a:buSzPct val="25000"/>
              <a:buFont typeface="StarSymbol"/>
              <a:buChar char=""/>
            </a:pPr>
            <a:r>
              <a:rPr lang="en-GB" sz="2600" b="1" i="1">
                <a:solidFill>
                  <a:srgbClr val="333333"/>
                </a:solidFill>
                <a:latin typeface="Arial"/>
                <a:ea typeface="MS Gothic"/>
              </a:rPr>
              <a:t>Sixth Outline Level</a:t>
            </a:r>
            <a:endParaRPr/>
          </a:p>
          <a:p>
            <a:pPr>
              <a:lnSpc>
                <a:spcPct val="100000"/>
              </a:lnSpc>
              <a:buSzPct val="25000"/>
              <a:buFont typeface="Symbol"/>
              <a:buChar char="•"/>
            </a:pPr>
            <a:r>
              <a:rPr lang="en-GB" sz="2600" b="1" i="1">
                <a:solidFill>
                  <a:srgbClr val="333333"/>
                </a:solidFill>
                <a:latin typeface="Arial"/>
                <a:ea typeface="MS Gothic"/>
              </a:rPr>
              <a:t>Seventh Outline LevelClick to edit Master text styles</a:t>
            </a:r>
            <a:endParaRPr/>
          </a:p>
          <a:p>
            <a:pPr lvl="1">
              <a:lnSpc>
                <a:spcPct val="100000"/>
              </a:lnSpc>
              <a:buSzPct val="25000"/>
              <a:buFont typeface="StarSymbol"/>
              <a:buChar char=""/>
            </a:pPr>
            <a:r>
              <a:rPr lang="en-GB" sz="2200" b="1" i="1">
                <a:solidFill>
                  <a:srgbClr val="4C4C4C"/>
                </a:solidFill>
                <a:latin typeface="Arial"/>
                <a:ea typeface="MS Gothic"/>
              </a:rPr>
              <a:t>Second level</a:t>
            </a:r>
            <a:endParaRPr/>
          </a:p>
          <a:p>
            <a:pPr lvl="2">
              <a:lnSpc>
                <a:spcPct val="100000"/>
              </a:lnSpc>
              <a:buSzPct val="25000"/>
              <a:buFont typeface="StarSymbol"/>
              <a:buChar char=""/>
            </a:pPr>
            <a:r>
              <a:rPr lang="en-GB" sz="2200" b="1" i="1">
                <a:solidFill>
                  <a:srgbClr val="4C4C4C"/>
                </a:solidFill>
                <a:latin typeface="Arial"/>
                <a:ea typeface="MS Gothic"/>
              </a:rPr>
              <a:t>Third level</a:t>
            </a:r>
            <a:endParaRPr/>
          </a:p>
          <a:p>
            <a:pPr lvl="2">
              <a:lnSpc>
                <a:spcPct val="100000"/>
              </a:lnSpc>
              <a:buSzPct val="25000"/>
              <a:buFont typeface="StarSymbol"/>
              <a:buChar char=""/>
            </a:pPr>
            <a:r>
              <a:rPr lang="en-GB" sz="2200" b="1" i="1">
                <a:solidFill>
                  <a:srgbClr val="4C4C4C"/>
                </a:solidFill>
                <a:latin typeface="Arial"/>
                <a:ea typeface="MS Gothic"/>
              </a:rPr>
              <a:t>Fourth level</a:t>
            </a:r>
            <a:endParaRPr/>
          </a:p>
          <a:p>
            <a:pPr lvl="2">
              <a:lnSpc>
                <a:spcPct val="100000"/>
              </a:lnSpc>
              <a:buSzPct val="25000"/>
              <a:buFont typeface="StarSymbol"/>
              <a:buChar char=""/>
            </a:pPr>
            <a:r>
              <a:rPr lang="en-GB" sz="2200" b="1" i="1">
                <a:solidFill>
                  <a:srgbClr val="4C4C4C"/>
                </a:solidFill>
                <a:latin typeface="Arial"/>
                <a:ea typeface="MS Gothic"/>
              </a:rPr>
              <a:t>Fifth level</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74" name="Picture 1"/>
          <p:cNvPicPr/>
          <p:nvPr/>
        </p:nvPicPr>
        <p:blipFill>
          <a:blip r:embed="rId14"/>
          <a:stretch>
            <a:fillRect/>
          </a:stretch>
        </p:blipFill>
        <p:spPr>
          <a:xfrm>
            <a:off x="0" y="6761160"/>
            <a:ext cx="11159640" cy="798120"/>
          </a:xfrm>
          <a:prstGeom prst="rect">
            <a:avLst/>
          </a:prstGeom>
        </p:spPr>
      </p:pic>
      <p:pic>
        <p:nvPicPr>
          <p:cNvPr id="75" name="Picture 2"/>
          <p:cNvPicPr/>
          <p:nvPr/>
        </p:nvPicPr>
        <p:blipFill>
          <a:blip r:embed="rId15"/>
          <a:stretch>
            <a:fillRect/>
          </a:stretch>
        </p:blipFill>
        <p:spPr>
          <a:xfrm>
            <a:off x="0" y="0"/>
            <a:ext cx="11159640" cy="6784560"/>
          </a:xfrm>
          <a:prstGeom prst="rect">
            <a:avLst/>
          </a:prstGeom>
        </p:spPr>
      </p:pic>
      <p:sp>
        <p:nvSpPr>
          <p:cNvPr id="76" name="CustomShape 1"/>
          <p:cNvSpPr/>
          <p:nvPr/>
        </p:nvSpPr>
        <p:spPr>
          <a:xfrm>
            <a:off x="557280" y="6886440"/>
            <a:ext cx="2598480" cy="520200"/>
          </a:xfrm>
          <a:prstGeom prst="rect">
            <a:avLst/>
          </a:prstGeom>
        </p:spPr>
      </p:sp>
      <p:sp>
        <p:nvSpPr>
          <p:cNvPr id="77" name="CustomShape 2"/>
          <p:cNvSpPr/>
          <p:nvPr/>
        </p:nvSpPr>
        <p:spPr>
          <a:xfrm>
            <a:off x="3816360" y="6886440"/>
            <a:ext cx="3534840" cy="520200"/>
          </a:xfrm>
          <a:prstGeom prst="rect">
            <a:avLst/>
          </a:prstGeom>
        </p:spPr>
      </p:sp>
      <p:sp>
        <p:nvSpPr>
          <p:cNvPr id="78" name="CustomShape 3"/>
          <p:cNvSpPr/>
          <p:nvPr/>
        </p:nvSpPr>
        <p:spPr>
          <a:xfrm>
            <a:off x="3657600" y="7086600"/>
            <a:ext cx="3885840" cy="228240"/>
          </a:xfrm>
          <a:prstGeom prst="rect">
            <a:avLst/>
          </a:prstGeom>
        </p:spPr>
        <p:txBody>
          <a:bodyPr lIns="0" tIns="0" rIns="0" bIns="0"/>
          <a:lstStyle/>
          <a:p>
            <a:pPr algn="ctr">
              <a:lnSpc>
                <a:spcPct val="98000"/>
              </a:lnSpc>
            </a:pPr>
            <a:fld id="{4A4AA600-D8A9-49E6-BF65-BD33A251CAE5}" type="slidenum">
              <a:rPr lang="fr-FR" sz="1400">
                <a:solidFill>
                  <a:srgbClr val="FFFF00"/>
                </a:solidFill>
                <a:latin typeface="Times New Roman"/>
                <a:ea typeface="Arial Unicode MS"/>
              </a:rPr>
              <a:t>‹#›</a:t>
            </a:fld>
            <a:endParaRPr/>
          </a:p>
        </p:txBody>
      </p:sp>
      <p:sp>
        <p:nvSpPr>
          <p:cNvPr id="79" name="PlaceHolder 4"/>
          <p:cNvSpPr>
            <a:spLocks noGrp="1"/>
          </p:cNvSpPr>
          <p:nvPr>
            <p:ph type="title"/>
          </p:nvPr>
        </p:nvSpPr>
        <p:spPr>
          <a:xfrm>
            <a:off x="558000" y="301320"/>
            <a:ext cx="10043640" cy="1261800"/>
          </a:xfrm>
          <a:prstGeom prst="rect">
            <a:avLst/>
          </a:prstGeom>
        </p:spPr>
        <p:txBody>
          <a:bodyPr wrap="none" lIns="0" tIns="0" rIns="0" bIns="0" anchor="ctr"/>
          <a:lstStyle/>
          <a:p>
            <a:r>
              <a:rPr lang="en-GB"/>
              <a:t>Click to edit the title text format</a:t>
            </a:r>
            <a:endParaRPr/>
          </a:p>
        </p:txBody>
      </p:sp>
      <p:sp>
        <p:nvSpPr>
          <p:cNvPr id="80" name="PlaceHolder 5"/>
          <p:cNvSpPr>
            <a:spLocks noGrp="1"/>
          </p:cNvSpPr>
          <p:nvPr>
            <p:ph type="body"/>
          </p:nvPr>
        </p:nvSpPr>
        <p:spPr>
          <a:xfrm>
            <a:off x="558000" y="1768680"/>
            <a:ext cx="9820440" cy="4384080"/>
          </a:xfrm>
          <a:prstGeom prst="rect">
            <a:avLst/>
          </a:prstGeom>
        </p:spPr>
        <p:txBody>
          <a:bodyPr wrap="none" lIns="0" tIns="0" rIns="0" bIns="0"/>
          <a:lstStyle/>
          <a:p>
            <a:pPr>
              <a:buSzPct val="25000"/>
              <a:buFont typeface="StarSymbol"/>
              <a:buChar char=""/>
            </a:pPr>
            <a:r>
              <a:rPr lang="en-GB"/>
              <a:t>Click to edit the outline text format</a:t>
            </a:r>
            <a:endParaRPr/>
          </a:p>
          <a:p>
            <a:pPr lvl="1">
              <a:buSzPct val="25000"/>
              <a:buFont typeface="StarSymbol"/>
              <a:buChar char=""/>
            </a:pPr>
            <a:r>
              <a:rPr lang="en-GB"/>
              <a:t>Second Outline Level</a:t>
            </a:r>
            <a:endParaRPr/>
          </a:p>
          <a:p>
            <a:pPr lvl="2">
              <a:buSzPct val="25000"/>
              <a:buFont typeface="StarSymbol"/>
              <a:buChar char=""/>
            </a:pPr>
            <a:r>
              <a:rPr lang="en-GB"/>
              <a:t>Third Outline Level</a:t>
            </a:r>
            <a:endParaRPr/>
          </a:p>
          <a:p>
            <a:pPr lvl="3">
              <a:buSzPct val="25000"/>
              <a:buFont typeface="StarSymbol"/>
              <a:buChar char=""/>
            </a:pPr>
            <a:r>
              <a:rPr lang="en-GB"/>
              <a:t>Fourth Outline Level</a:t>
            </a:r>
            <a:endParaRPr/>
          </a:p>
          <a:p>
            <a:pPr lvl="4">
              <a:buSzPct val="25000"/>
              <a:buFont typeface="StarSymbol"/>
              <a:buChar char=""/>
            </a:pPr>
            <a:r>
              <a:rPr lang="en-GB"/>
              <a:t>Fifth Outline Level</a:t>
            </a:r>
            <a:endParaRPr/>
          </a:p>
          <a:p>
            <a:pPr lvl="5">
              <a:buSzPct val="25000"/>
              <a:buFont typeface="StarSymbol"/>
              <a:buChar char=""/>
            </a:pPr>
            <a:r>
              <a:rPr lang="en-GB"/>
              <a:t>Sixth Outline Level</a:t>
            </a:r>
            <a:endParaRPr/>
          </a:p>
          <a:p>
            <a:pPr lvl="6">
              <a:buSzPct val="25000"/>
              <a:buFont typeface="StarSymbol"/>
              <a:buChar char=""/>
            </a:pPr>
            <a:r>
              <a:rPr lang="en-GB"/>
              <a:t>Seventh Outline Level</a:t>
            </a:r>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3" Type="http://schemas.openxmlformats.org/officeDocument/2006/relationships/hyperlink" Target="http://www.crashub.org/" TargetMode="External"/><Relationship Id="rId4" Type="http://schemas.openxmlformats.org/officeDocument/2006/relationships/hyperlink" Target="http://www.crashub.org/doc.html" TargetMode="External"/><Relationship Id="rId5" Type="http://schemas.openxmlformats.org/officeDocument/2006/relationships/hyperlink" Target="https://code.google.com/p/crsh/downloads/list" TargetMode="External"/><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3" Type="http://schemas.openxmlformats.org/officeDocument/2006/relationships/hyperlink" Target="http://www.getopt.org/luke/" TargetMode="External"/><Relationship Id="rId4" Type="http://schemas.openxmlformats.org/officeDocument/2006/relationships/hyperlink" Target="https://code.google.com/p/luke/downloads/list" TargetMode="External"/><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 Id="rId3" Type="http://schemas.openxmlformats.org/officeDocument/2006/relationships/image" Target="../media/image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3" Type="http://schemas.openxmlformats.org/officeDocument/2006/relationships/hyperlink" Target="http://japex.java.net/" TargetMode="External"/><Relationship Id="rId4" Type="http://schemas.openxmlformats.org/officeDocument/2006/relationships/hyperlink" Target="http://tests.exoplatform.org/" TargetMode="External"/><Relationship Id="rId5" Type="http://schemas.openxmlformats.org/officeDocument/2006/relationships/hyperlink" Target="https://github.com/exoplatform/jcr-benchmark" TargetMode="External"/><Relationship Id="rId1" Type="http://schemas.openxmlformats.org/officeDocument/2006/relationships/slideLayout" Target="../slideLayouts/slideLayout13.xml"/><Relationship Id="rId2"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 Id="rId3" Type="http://schemas.openxmlformats.org/officeDocument/2006/relationships/hyperlink" Target="http://docs.jboss.org/exojcr/1.15.2-GA/developer/en-US/html_single/%23JCR.JDBCDataContainerConfig.GeneralRecommendationsForDatabaseConfiguration"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CustomShape 1"/>
          <p:cNvSpPr/>
          <p:nvPr/>
        </p:nvSpPr>
        <p:spPr>
          <a:xfrm>
            <a:off x="557280" y="255600"/>
            <a:ext cx="10043640" cy="952200"/>
          </a:xfrm>
          <a:prstGeom prst="rect">
            <a:avLst/>
          </a:prstGeom>
        </p:spPr>
        <p:txBody>
          <a:bodyPr lIns="0" tIns="0" rIns="0" bIns="0" anchor="ctr"/>
          <a:lstStyle/>
          <a:p>
            <a:pPr algn="r">
              <a:lnSpc>
                <a:spcPct val="96000"/>
              </a:lnSpc>
            </a:pPr>
            <a:r>
              <a:rPr lang="fr-FR" sz="4800" dirty="0" err="1">
                <a:solidFill>
                  <a:srgbClr val="FFFFFF"/>
                </a:solidFill>
                <a:latin typeface="Arial"/>
                <a:ea typeface="MS Gothic"/>
              </a:rPr>
              <a:t>eXo</a:t>
            </a:r>
            <a:r>
              <a:rPr lang="fr-FR" sz="4800" dirty="0">
                <a:solidFill>
                  <a:srgbClr val="FFFFFF"/>
                </a:solidFill>
                <a:latin typeface="Arial"/>
                <a:ea typeface="MS Gothic"/>
              </a:rPr>
              <a:t> JCR</a:t>
            </a:r>
            <a:endParaRPr dirty="0"/>
          </a:p>
          <a:p>
            <a:pPr algn="r">
              <a:lnSpc>
                <a:spcPct val="96000"/>
              </a:lnSpc>
            </a:pPr>
            <a:r>
              <a:rPr lang="en-US" sz="2800" i="1" dirty="0">
                <a:solidFill>
                  <a:srgbClr val="FFFFFF"/>
                </a:solidFill>
                <a:ea typeface="MS Gothic"/>
              </a:rPr>
              <a:t>JCR from an administrator perspective</a:t>
            </a:r>
            <a:endParaRPr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Configuration and settings</a:t>
            </a:r>
            <a:endParaRPr dirty="0"/>
          </a:p>
        </p:txBody>
      </p:sp>
      <p:sp>
        <p:nvSpPr>
          <p:cNvPr id="241" name="TextShape 2"/>
          <p:cNvSpPr txBox="1"/>
          <p:nvPr/>
        </p:nvSpPr>
        <p:spPr>
          <a:xfrm>
            <a:off x="507960" y="1351080"/>
            <a:ext cx="10179000" cy="5088600"/>
          </a:xfrm>
          <a:prstGeom prst="rect">
            <a:avLst/>
          </a:prstGeom>
        </p:spPr>
        <p:txBody>
          <a:bodyPr lIns="0" tIns="0" rIns="41760" bIns="0"/>
          <a:lstStyle/>
          <a:p>
            <a:pPr>
              <a:lnSpc>
                <a:spcPct val="100000"/>
              </a:lnSpc>
              <a:buSzPct val="25000"/>
            </a:pPr>
            <a:r>
              <a:rPr lang="fr-FR" sz="2400" b="1" dirty="0" err="1" smtClean="0"/>
              <a:t>jbosscache</a:t>
            </a:r>
            <a:endParaRPr lang="ro-RO" sz="2400" b="1" dirty="0" smtClean="0"/>
          </a:p>
          <a:p>
            <a:pPr>
              <a:lnSpc>
                <a:spcPct val="100000"/>
              </a:lnSpc>
              <a:buSzPct val="25000"/>
            </a:pPr>
            <a:endParaRPr lang="en-GB" sz="2400" b="1" dirty="0"/>
          </a:p>
          <a:p>
            <a:pPr>
              <a:lnSpc>
                <a:spcPct val="100000"/>
              </a:lnSpc>
              <a:buSzPct val="25000"/>
            </a:pPr>
            <a:r>
              <a:rPr lang="en-US" sz="2200" b="1" dirty="0" smtClean="0">
                <a:solidFill>
                  <a:srgbClr val="333333"/>
                </a:solidFill>
                <a:ea typeface="MS Gothic"/>
              </a:rPr>
              <a:t>In this directory contains:</a:t>
            </a:r>
          </a:p>
          <a:p>
            <a:pPr marL="342900" indent="-342900">
              <a:lnSpc>
                <a:spcPct val="100000"/>
              </a:lnSpc>
              <a:buSzPct val="25000"/>
              <a:buFont typeface="Wingdings" charset="2"/>
              <a:buChar char="u"/>
            </a:pPr>
            <a:r>
              <a:rPr lang="fr-FR" sz="2000" b="1" dirty="0">
                <a:solidFill>
                  <a:srgbClr val="333333"/>
                </a:solidFill>
                <a:ea typeface="MS Gothic"/>
              </a:rPr>
              <a:t>l</a:t>
            </a:r>
            <a:r>
              <a:rPr lang="en-US" sz="2000" b="1" dirty="0" err="1" smtClean="0">
                <a:solidFill>
                  <a:srgbClr val="333333"/>
                </a:solidFill>
                <a:ea typeface="MS Gothic"/>
              </a:rPr>
              <a:t>ocal</a:t>
            </a:r>
            <a:r>
              <a:rPr lang="en-US" sz="2000" b="1" dirty="0" smtClean="0">
                <a:solidFill>
                  <a:srgbClr val="333333"/>
                </a:solidFill>
                <a:ea typeface="MS Gothic"/>
              </a:rPr>
              <a:t>/</a:t>
            </a:r>
            <a:r>
              <a:rPr lang="en-US" sz="2000" b="1" dirty="0" err="1" smtClean="0">
                <a:solidFill>
                  <a:srgbClr val="333333"/>
                </a:solidFill>
                <a:ea typeface="MS Gothic"/>
              </a:rPr>
              <a:t>config.xml</a:t>
            </a:r>
            <a:r>
              <a:rPr lang="en-US" sz="2000" dirty="0" smtClean="0">
                <a:solidFill>
                  <a:srgbClr val="333333"/>
                </a:solidFill>
                <a:ea typeface="MS Gothic"/>
              </a:rPr>
              <a:t>: The default JBC configuration for the JCR cache in local mode</a:t>
            </a:r>
          </a:p>
          <a:p>
            <a:pPr marL="342900" indent="-342900">
              <a:buSzPct val="25000"/>
              <a:buFont typeface="Wingdings" charset="2"/>
              <a:buChar char="u"/>
            </a:pPr>
            <a:r>
              <a:rPr lang="fr-FR" sz="2000" b="1" dirty="0">
                <a:solidFill>
                  <a:srgbClr val="333333"/>
                </a:solidFill>
                <a:ea typeface="MS Gothic"/>
              </a:rPr>
              <a:t>l</a:t>
            </a:r>
            <a:r>
              <a:rPr lang="en-US" sz="2000" b="1" dirty="0" err="1" smtClean="0">
                <a:solidFill>
                  <a:srgbClr val="333333"/>
                </a:solidFill>
                <a:ea typeface="MS Gothic"/>
              </a:rPr>
              <a:t>ocal</a:t>
            </a:r>
            <a:r>
              <a:rPr lang="en-US" sz="2000" b="1" dirty="0" smtClean="0">
                <a:solidFill>
                  <a:srgbClr val="333333"/>
                </a:solidFill>
                <a:ea typeface="MS Gothic"/>
              </a:rPr>
              <a:t>/</a:t>
            </a:r>
            <a:r>
              <a:rPr lang="fr-FR" sz="2000" b="1" dirty="0" err="1">
                <a:solidFill>
                  <a:srgbClr val="333333"/>
                </a:solidFill>
                <a:ea typeface="MS Gothic"/>
              </a:rPr>
              <a:t>config_portal-</a:t>
            </a:r>
            <a:r>
              <a:rPr lang="fr-FR" sz="2000" b="1" dirty="0" err="1" smtClean="0">
                <a:solidFill>
                  <a:srgbClr val="333333"/>
                </a:solidFill>
                <a:ea typeface="MS Gothic"/>
              </a:rPr>
              <a:t>system.xml</a:t>
            </a:r>
            <a:r>
              <a:rPr lang="en-US" sz="2000" dirty="0" smtClean="0">
                <a:solidFill>
                  <a:srgbClr val="333333"/>
                </a:solidFill>
                <a:ea typeface="MS Gothic"/>
              </a:rPr>
              <a:t>: </a:t>
            </a:r>
            <a:r>
              <a:rPr lang="en-US" sz="2000" dirty="0">
                <a:solidFill>
                  <a:srgbClr val="333333"/>
                </a:solidFill>
                <a:ea typeface="MS Gothic"/>
              </a:rPr>
              <a:t>The default JBC configuration for the JCR </a:t>
            </a:r>
            <a:r>
              <a:rPr lang="en-US" sz="2000" dirty="0" smtClean="0">
                <a:solidFill>
                  <a:srgbClr val="333333"/>
                </a:solidFill>
                <a:ea typeface="MS Gothic"/>
              </a:rPr>
              <a:t>cache of the workspace “portal-system” </a:t>
            </a:r>
            <a:r>
              <a:rPr lang="en-US" sz="2000" dirty="0">
                <a:solidFill>
                  <a:srgbClr val="333333"/>
                </a:solidFill>
                <a:ea typeface="MS Gothic"/>
              </a:rPr>
              <a:t>in local </a:t>
            </a:r>
            <a:r>
              <a:rPr lang="en-US" sz="2000" dirty="0" smtClean="0">
                <a:solidFill>
                  <a:srgbClr val="333333"/>
                </a:solidFill>
                <a:ea typeface="MS Gothic"/>
              </a:rPr>
              <a:t>mode</a:t>
            </a:r>
          </a:p>
          <a:p>
            <a:pPr marL="342900" indent="-342900">
              <a:buSzPct val="25000"/>
              <a:buFont typeface="Wingdings" charset="2"/>
              <a:buChar char="u"/>
            </a:pPr>
            <a:r>
              <a:rPr lang="fr-FR" sz="2000" b="1" dirty="0">
                <a:solidFill>
                  <a:srgbClr val="333333"/>
                </a:solidFill>
                <a:ea typeface="MS Gothic"/>
              </a:rPr>
              <a:t>l</a:t>
            </a:r>
            <a:r>
              <a:rPr lang="da-DK" sz="2000" b="1" dirty="0" err="1" smtClean="0">
                <a:solidFill>
                  <a:srgbClr val="333333"/>
                </a:solidFill>
                <a:ea typeface="MS Gothic"/>
              </a:rPr>
              <a:t>ocal</a:t>
            </a:r>
            <a:r>
              <a:rPr lang="da-DK" sz="2000" b="1" dirty="0" smtClean="0">
                <a:solidFill>
                  <a:srgbClr val="333333"/>
                </a:solidFill>
                <a:ea typeface="MS Gothic"/>
              </a:rPr>
              <a:t>/</a:t>
            </a:r>
            <a:r>
              <a:rPr lang="da-DK" sz="2000" b="1" dirty="0" err="1" smtClean="0">
                <a:solidFill>
                  <a:srgbClr val="333333"/>
                </a:solidFill>
                <a:ea typeface="MS Gothic"/>
              </a:rPr>
              <a:t>lock-config.xml</a:t>
            </a:r>
            <a:r>
              <a:rPr lang="en-US" sz="2000" dirty="0" smtClean="0">
                <a:solidFill>
                  <a:srgbClr val="333333"/>
                </a:solidFill>
                <a:ea typeface="MS Gothic"/>
              </a:rPr>
              <a:t>: </a:t>
            </a:r>
            <a:r>
              <a:rPr lang="en-US" sz="2000" dirty="0">
                <a:solidFill>
                  <a:srgbClr val="333333"/>
                </a:solidFill>
                <a:ea typeface="MS Gothic"/>
              </a:rPr>
              <a:t>The default JBC configuration for the </a:t>
            </a:r>
            <a:r>
              <a:rPr lang="en-US" sz="2000" dirty="0" smtClean="0">
                <a:solidFill>
                  <a:srgbClr val="333333"/>
                </a:solidFill>
                <a:ea typeface="MS Gothic"/>
              </a:rPr>
              <a:t>Lock Manager in </a:t>
            </a:r>
            <a:r>
              <a:rPr lang="en-US" sz="2000" dirty="0">
                <a:solidFill>
                  <a:srgbClr val="333333"/>
                </a:solidFill>
                <a:ea typeface="MS Gothic"/>
              </a:rPr>
              <a:t>local </a:t>
            </a:r>
            <a:r>
              <a:rPr lang="en-US" sz="2000" dirty="0" smtClean="0">
                <a:solidFill>
                  <a:srgbClr val="333333"/>
                </a:solidFill>
                <a:ea typeface="MS Gothic"/>
              </a:rPr>
              <a:t>mode</a:t>
            </a:r>
          </a:p>
          <a:p>
            <a:pPr marL="342900" indent="-342900">
              <a:lnSpc>
                <a:spcPct val="100000"/>
              </a:lnSpc>
              <a:buSzPct val="25000"/>
              <a:buFont typeface="Wingdings" charset="2"/>
              <a:buChar char="u"/>
            </a:pPr>
            <a:r>
              <a:rPr lang="fr-FR" sz="2000" b="1" dirty="0" smtClean="0">
                <a:solidFill>
                  <a:srgbClr val="333333"/>
                </a:solidFill>
                <a:ea typeface="MS Gothic"/>
              </a:rPr>
              <a:t>cluster</a:t>
            </a:r>
            <a:r>
              <a:rPr lang="en-US" sz="2000" b="1" dirty="0" smtClean="0">
                <a:solidFill>
                  <a:srgbClr val="333333"/>
                </a:solidFill>
                <a:ea typeface="MS Gothic"/>
              </a:rPr>
              <a:t>/</a:t>
            </a:r>
            <a:r>
              <a:rPr lang="en-US" sz="2000" b="1" dirty="0" err="1">
                <a:solidFill>
                  <a:srgbClr val="333333"/>
                </a:solidFill>
                <a:ea typeface="MS Gothic"/>
              </a:rPr>
              <a:t>config.xml</a:t>
            </a:r>
            <a:r>
              <a:rPr lang="en-US" sz="2000" dirty="0">
                <a:solidFill>
                  <a:srgbClr val="333333"/>
                </a:solidFill>
                <a:ea typeface="MS Gothic"/>
              </a:rPr>
              <a:t>: The default JBC configuration for the JCR cache in </a:t>
            </a:r>
            <a:r>
              <a:rPr lang="en-US" sz="2000" dirty="0" smtClean="0">
                <a:solidFill>
                  <a:srgbClr val="333333"/>
                </a:solidFill>
                <a:ea typeface="MS Gothic"/>
              </a:rPr>
              <a:t>cluster mode</a:t>
            </a:r>
            <a:endParaRPr lang="en-US" sz="2000" dirty="0">
              <a:solidFill>
                <a:srgbClr val="333333"/>
              </a:solidFill>
              <a:ea typeface="MS Gothic"/>
            </a:endParaRPr>
          </a:p>
          <a:p>
            <a:pPr marL="342900" indent="-342900">
              <a:buSzPct val="25000"/>
              <a:buFont typeface="Wingdings" charset="2"/>
              <a:buChar char="u"/>
            </a:pPr>
            <a:r>
              <a:rPr lang="fr-FR" sz="2000" b="1" dirty="0" smtClean="0">
                <a:solidFill>
                  <a:srgbClr val="333333"/>
                </a:solidFill>
                <a:ea typeface="MS Gothic"/>
              </a:rPr>
              <a:t>cluster</a:t>
            </a:r>
            <a:r>
              <a:rPr lang="en-US" sz="2000" b="1" dirty="0" smtClean="0">
                <a:solidFill>
                  <a:srgbClr val="333333"/>
                </a:solidFill>
                <a:ea typeface="MS Gothic"/>
              </a:rPr>
              <a:t>/</a:t>
            </a:r>
            <a:r>
              <a:rPr lang="fr-FR" sz="2000" b="1" dirty="0" err="1">
                <a:solidFill>
                  <a:srgbClr val="333333"/>
                </a:solidFill>
                <a:ea typeface="MS Gothic"/>
              </a:rPr>
              <a:t>config_portal-system.xml</a:t>
            </a:r>
            <a:r>
              <a:rPr lang="en-US" sz="2000" dirty="0">
                <a:solidFill>
                  <a:srgbClr val="333333"/>
                </a:solidFill>
                <a:ea typeface="MS Gothic"/>
              </a:rPr>
              <a:t>: The default JBC configuration for the JCR cache of the workspace “portal-system” in </a:t>
            </a:r>
            <a:r>
              <a:rPr lang="en-US" sz="2000" dirty="0" smtClean="0">
                <a:solidFill>
                  <a:srgbClr val="333333"/>
                </a:solidFill>
                <a:ea typeface="MS Gothic"/>
              </a:rPr>
              <a:t>cluster mode</a:t>
            </a:r>
            <a:endParaRPr lang="en-US" sz="2000" dirty="0">
              <a:solidFill>
                <a:srgbClr val="333333"/>
              </a:solidFill>
              <a:ea typeface="MS Gothic"/>
            </a:endParaRPr>
          </a:p>
          <a:p>
            <a:pPr marL="342900" indent="-342900">
              <a:buSzPct val="25000"/>
              <a:buFont typeface="Wingdings" charset="2"/>
              <a:buChar char="u"/>
            </a:pPr>
            <a:r>
              <a:rPr lang="fr-FR" sz="2000" b="1" dirty="0" smtClean="0">
                <a:solidFill>
                  <a:srgbClr val="333333"/>
                </a:solidFill>
                <a:ea typeface="MS Gothic"/>
              </a:rPr>
              <a:t>cluster</a:t>
            </a:r>
            <a:r>
              <a:rPr lang="da-DK" sz="2000" b="1" dirty="0" smtClean="0">
                <a:solidFill>
                  <a:srgbClr val="333333"/>
                </a:solidFill>
                <a:ea typeface="MS Gothic"/>
              </a:rPr>
              <a:t>/</a:t>
            </a:r>
            <a:r>
              <a:rPr lang="da-DK" sz="2000" b="1" dirty="0" err="1">
                <a:solidFill>
                  <a:srgbClr val="333333"/>
                </a:solidFill>
                <a:ea typeface="MS Gothic"/>
              </a:rPr>
              <a:t>lock-config.xml</a:t>
            </a:r>
            <a:r>
              <a:rPr lang="en-US" sz="2000" dirty="0">
                <a:solidFill>
                  <a:srgbClr val="333333"/>
                </a:solidFill>
                <a:ea typeface="MS Gothic"/>
              </a:rPr>
              <a:t>: The default JBC configuration for the Lock Manager in </a:t>
            </a:r>
            <a:r>
              <a:rPr lang="en-US" sz="2000" dirty="0" smtClean="0">
                <a:solidFill>
                  <a:srgbClr val="333333"/>
                </a:solidFill>
                <a:ea typeface="MS Gothic"/>
              </a:rPr>
              <a:t>cluster mode</a:t>
            </a:r>
            <a:endParaRPr lang="en-US" sz="2000" dirty="0">
              <a:solidFill>
                <a:srgbClr val="333333"/>
              </a:solidFill>
              <a:ea typeface="MS Gothic"/>
            </a:endParaRPr>
          </a:p>
          <a:p>
            <a:pPr marL="342900" indent="-342900">
              <a:buSzPct val="25000"/>
              <a:buFont typeface="Wingdings" charset="2"/>
              <a:buChar char="u"/>
            </a:pPr>
            <a:r>
              <a:rPr lang="fr-FR" sz="2000" b="1" dirty="0">
                <a:solidFill>
                  <a:srgbClr val="333333"/>
                </a:solidFill>
                <a:ea typeface="MS Gothic"/>
              </a:rPr>
              <a:t>cluster</a:t>
            </a:r>
            <a:r>
              <a:rPr lang="da-DK" sz="2000" b="1" dirty="0" smtClean="0">
                <a:solidFill>
                  <a:srgbClr val="333333"/>
                </a:solidFill>
                <a:ea typeface="MS Gothic"/>
              </a:rPr>
              <a:t>/</a:t>
            </a:r>
            <a:r>
              <a:rPr lang="da-DK" sz="2000" b="1" dirty="0" err="1" smtClean="0">
                <a:solidFill>
                  <a:srgbClr val="333333"/>
                </a:solidFill>
                <a:ea typeface="MS Gothic"/>
              </a:rPr>
              <a:t>indexer-</a:t>
            </a:r>
            <a:r>
              <a:rPr lang="da-DK" sz="2000" b="1" dirty="0" err="1">
                <a:solidFill>
                  <a:srgbClr val="333333"/>
                </a:solidFill>
                <a:ea typeface="MS Gothic"/>
              </a:rPr>
              <a:t>config.xml</a:t>
            </a:r>
            <a:r>
              <a:rPr lang="en-US" sz="2000" dirty="0">
                <a:solidFill>
                  <a:srgbClr val="333333"/>
                </a:solidFill>
                <a:ea typeface="MS Gothic"/>
              </a:rPr>
              <a:t>: The default JBC configuration for the </a:t>
            </a:r>
            <a:r>
              <a:rPr lang="en-US" sz="2000" dirty="0" smtClean="0">
                <a:solidFill>
                  <a:srgbClr val="333333"/>
                </a:solidFill>
                <a:ea typeface="MS Gothic"/>
              </a:rPr>
              <a:t>Query Handler in </a:t>
            </a:r>
            <a:r>
              <a:rPr lang="en-US" sz="2000" dirty="0">
                <a:solidFill>
                  <a:srgbClr val="333333"/>
                </a:solidFill>
                <a:ea typeface="MS Gothic"/>
              </a:rPr>
              <a:t>cluster mode</a:t>
            </a: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200" dirty="0" smtClean="0">
              <a:solidFill>
                <a:srgbClr val="333333"/>
              </a:solidFill>
              <a:ea typeface="MS Gothic"/>
            </a:endParaRPr>
          </a:p>
        </p:txBody>
      </p:sp>
    </p:spTree>
    <p:extLst>
      <p:ext uri="{BB962C8B-B14F-4D97-AF65-F5344CB8AC3E}">
        <p14:creationId xmlns:p14="http://schemas.microsoft.com/office/powerpoint/2010/main" val="256142211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Configuration and settings</a:t>
            </a:r>
            <a:endParaRPr dirty="0"/>
          </a:p>
        </p:txBody>
      </p:sp>
      <p:sp>
        <p:nvSpPr>
          <p:cNvPr id="241" name="TextShape 2"/>
          <p:cNvSpPr txBox="1"/>
          <p:nvPr/>
        </p:nvSpPr>
        <p:spPr>
          <a:xfrm>
            <a:off x="507960" y="1351080"/>
            <a:ext cx="10179000" cy="5088600"/>
          </a:xfrm>
          <a:prstGeom prst="rect">
            <a:avLst/>
          </a:prstGeom>
        </p:spPr>
        <p:txBody>
          <a:bodyPr lIns="0" tIns="0" rIns="41760" bIns="0"/>
          <a:lstStyle/>
          <a:p>
            <a:pPr>
              <a:lnSpc>
                <a:spcPct val="100000"/>
              </a:lnSpc>
              <a:buSzPct val="25000"/>
            </a:pPr>
            <a:r>
              <a:rPr lang="fr-FR" sz="2400" b="1" dirty="0" err="1"/>
              <a:t>s</a:t>
            </a:r>
            <a:r>
              <a:rPr lang="fr-FR" sz="2400" b="1" dirty="0" err="1" smtClean="0"/>
              <a:t>tandalone</a:t>
            </a:r>
            <a:r>
              <a:rPr lang="fr-FR" sz="2400" b="1" dirty="0" smtClean="0"/>
              <a:t>*.</a:t>
            </a:r>
            <a:r>
              <a:rPr lang="fr-FR" sz="2400" b="1" dirty="0" err="1" smtClean="0"/>
              <a:t>xml</a:t>
            </a:r>
            <a:endParaRPr lang="ro-RO" sz="2400" b="1" dirty="0" smtClean="0"/>
          </a:p>
          <a:p>
            <a:pPr>
              <a:lnSpc>
                <a:spcPct val="100000"/>
              </a:lnSpc>
              <a:buSzPct val="25000"/>
            </a:pPr>
            <a:endParaRPr lang="en-GB" sz="2400" b="1" dirty="0"/>
          </a:p>
          <a:p>
            <a:pPr>
              <a:lnSpc>
                <a:spcPct val="100000"/>
              </a:lnSpc>
              <a:buSzPct val="25000"/>
            </a:pPr>
            <a:r>
              <a:rPr lang="en-US" sz="2200" b="1" dirty="0" smtClean="0">
                <a:solidFill>
                  <a:srgbClr val="333333"/>
                </a:solidFill>
                <a:ea typeface="MS Gothic"/>
              </a:rPr>
              <a:t>In this set of files we can find:</a:t>
            </a:r>
          </a:p>
          <a:p>
            <a:pPr marL="342900" indent="-342900">
              <a:lnSpc>
                <a:spcPct val="100000"/>
              </a:lnSpc>
              <a:buSzPct val="25000"/>
              <a:buFont typeface="Wingdings" charset="2"/>
              <a:buChar char="u"/>
            </a:pPr>
            <a:r>
              <a:rPr lang="fr-FR" sz="2000" b="1" dirty="0" smtClean="0">
                <a:solidFill>
                  <a:srgbClr val="333333"/>
                </a:solidFill>
                <a:ea typeface="MS Gothic"/>
              </a:rPr>
              <a:t>The system </a:t>
            </a:r>
            <a:r>
              <a:rPr lang="fr-FR" sz="2000" b="1" dirty="0" err="1" smtClean="0">
                <a:solidFill>
                  <a:srgbClr val="333333"/>
                </a:solidFill>
                <a:ea typeface="MS Gothic"/>
              </a:rPr>
              <a:t>property</a:t>
            </a:r>
            <a:r>
              <a:rPr lang="fr-FR" sz="2000" b="1" dirty="0" smtClean="0">
                <a:solidFill>
                  <a:srgbClr val="333333"/>
                </a:solidFill>
                <a:ea typeface="MS Gothic"/>
              </a:rPr>
              <a:t> </a:t>
            </a:r>
            <a:r>
              <a:rPr lang="hu-HU" sz="2000" b="1" dirty="0">
                <a:solidFill>
                  <a:srgbClr val="333333"/>
                </a:solidFill>
                <a:ea typeface="MS Gothic"/>
              </a:rPr>
              <a:t>gatein.jcr.config.type</a:t>
            </a:r>
            <a:r>
              <a:rPr lang="en-US" sz="2000" dirty="0" smtClean="0">
                <a:solidFill>
                  <a:srgbClr val="333333"/>
                </a:solidFill>
                <a:ea typeface="MS Gothic"/>
              </a:rPr>
              <a:t>: That indicates if we are in local or cluster mode</a:t>
            </a:r>
          </a:p>
          <a:p>
            <a:pPr marL="342900" indent="-342900">
              <a:buSzPct val="25000"/>
              <a:buFont typeface="Wingdings" charset="2"/>
              <a:buChar char="u"/>
            </a:pPr>
            <a:r>
              <a:rPr lang="fr-FR" sz="2000" b="1" dirty="0">
                <a:solidFill>
                  <a:srgbClr val="333333"/>
                </a:solidFill>
                <a:ea typeface="MS Gothic"/>
              </a:rPr>
              <a:t>The system </a:t>
            </a:r>
            <a:r>
              <a:rPr lang="fr-FR" sz="2000" b="1" dirty="0" err="1">
                <a:solidFill>
                  <a:srgbClr val="333333"/>
                </a:solidFill>
                <a:ea typeface="MS Gothic"/>
              </a:rPr>
              <a:t>property</a:t>
            </a:r>
            <a:r>
              <a:rPr lang="fr-FR" sz="2000" b="1" dirty="0">
                <a:solidFill>
                  <a:srgbClr val="333333"/>
                </a:solidFill>
                <a:ea typeface="MS Gothic"/>
              </a:rPr>
              <a:t> </a:t>
            </a:r>
            <a:r>
              <a:rPr lang="pl-PL" sz="2000" b="1" dirty="0" err="1">
                <a:solidFill>
                  <a:srgbClr val="333333"/>
                </a:solidFill>
                <a:ea typeface="MS Gothic"/>
              </a:rPr>
              <a:t>gatein.jcr.index.changefilterclass</a:t>
            </a:r>
            <a:r>
              <a:rPr lang="en-US" sz="2000" dirty="0" smtClean="0">
                <a:solidFill>
                  <a:srgbClr val="333333"/>
                </a:solidFill>
                <a:ea typeface="MS Gothic"/>
              </a:rPr>
              <a:t>: That indicates the FQN of </a:t>
            </a:r>
            <a:r>
              <a:rPr lang="en-US" sz="2000" dirty="0">
                <a:solidFill>
                  <a:srgbClr val="333333"/>
                </a:solidFill>
                <a:ea typeface="MS Gothic"/>
              </a:rPr>
              <a:t>the </a:t>
            </a:r>
            <a:r>
              <a:rPr lang="en-US" sz="2000" dirty="0" err="1">
                <a:solidFill>
                  <a:srgbClr val="333333"/>
                </a:solidFill>
                <a:ea typeface="MS Gothic"/>
              </a:rPr>
              <a:t>IndexerChangesFilter</a:t>
            </a:r>
            <a:r>
              <a:rPr lang="en-US" sz="2000" dirty="0">
                <a:solidFill>
                  <a:srgbClr val="333333"/>
                </a:solidFill>
                <a:ea typeface="MS Gothic"/>
              </a:rPr>
              <a:t> to </a:t>
            </a:r>
            <a:r>
              <a:rPr lang="en-US" sz="2000" dirty="0" smtClean="0">
                <a:solidFill>
                  <a:srgbClr val="333333"/>
                </a:solidFill>
                <a:ea typeface="MS Gothic"/>
              </a:rPr>
              <a:t>use</a:t>
            </a:r>
          </a:p>
          <a:p>
            <a:pPr marL="342900" indent="-342900">
              <a:buSzPct val="25000"/>
              <a:buFont typeface="Wingdings" charset="2"/>
              <a:buChar char="u"/>
            </a:pPr>
            <a:r>
              <a:rPr lang="fr-FR" sz="2000" b="1" dirty="0">
                <a:solidFill>
                  <a:srgbClr val="333333"/>
                </a:solidFill>
                <a:ea typeface="MS Gothic"/>
              </a:rPr>
              <a:t>The system </a:t>
            </a:r>
            <a:r>
              <a:rPr lang="fr-FR" sz="2000" b="1" dirty="0" err="1" smtClean="0">
                <a:solidFill>
                  <a:srgbClr val="333333"/>
                </a:solidFill>
                <a:ea typeface="MS Gothic"/>
              </a:rPr>
              <a:t>property</a:t>
            </a:r>
            <a:r>
              <a:rPr lang="fr-FR" sz="2000" b="1" dirty="0" smtClean="0">
                <a:solidFill>
                  <a:srgbClr val="333333"/>
                </a:solidFill>
                <a:ea typeface="MS Gothic"/>
              </a:rPr>
              <a:t> </a:t>
            </a:r>
            <a:r>
              <a:rPr lang="fr-FR" sz="2000" b="1" dirty="0" err="1" smtClean="0">
                <a:solidFill>
                  <a:srgbClr val="333333"/>
                </a:solidFill>
                <a:ea typeface="MS Gothic"/>
              </a:rPr>
              <a:t>exo.profiles</a:t>
            </a:r>
            <a:r>
              <a:rPr lang="fr-FR" sz="2000" b="1" dirty="0" smtClean="0">
                <a:solidFill>
                  <a:srgbClr val="333333"/>
                </a:solidFill>
                <a:ea typeface="MS Gothic"/>
              </a:rPr>
              <a:t> (ha config </a:t>
            </a:r>
            <a:r>
              <a:rPr lang="fr-FR" sz="2000" b="1" dirty="0" err="1" smtClean="0">
                <a:solidFill>
                  <a:srgbClr val="333333"/>
                </a:solidFill>
                <a:ea typeface="MS Gothic"/>
              </a:rPr>
              <a:t>only</a:t>
            </a:r>
            <a:r>
              <a:rPr lang="fr-FR" sz="2000" b="1" dirty="0" smtClean="0">
                <a:solidFill>
                  <a:srgbClr val="333333"/>
                </a:solidFill>
                <a:ea typeface="MS Gothic"/>
              </a:rPr>
              <a:t>): </a:t>
            </a:r>
            <a:r>
              <a:rPr lang="fr-FR" sz="2000" dirty="0" smtClean="0">
                <a:solidFill>
                  <a:srgbClr val="333333"/>
                </a:solidFill>
                <a:ea typeface="MS Gothic"/>
              </a:rPr>
              <a:t>It </a:t>
            </a:r>
            <a:r>
              <a:rPr lang="fr-FR" sz="2000" dirty="0" err="1" smtClean="0">
                <a:solidFill>
                  <a:srgbClr val="333333"/>
                </a:solidFill>
                <a:ea typeface="MS Gothic"/>
              </a:rPr>
              <a:t>is</a:t>
            </a:r>
            <a:r>
              <a:rPr lang="fr-FR" sz="2000" dirty="0" smtClean="0">
                <a:solidFill>
                  <a:srgbClr val="333333"/>
                </a:solidFill>
                <a:ea typeface="MS Gothic"/>
              </a:rPr>
              <a:t> </a:t>
            </a:r>
            <a:r>
              <a:rPr lang="fr-FR" sz="2000" dirty="0" err="1" smtClean="0">
                <a:solidFill>
                  <a:srgbClr val="333333"/>
                </a:solidFill>
                <a:ea typeface="MS Gothic"/>
              </a:rPr>
              <a:t>used</a:t>
            </a:r>
            <a:r>
              <a:rPr lang="fr-FR" sz="2000" dirty="0" smtClean="0">
                <a:solidFill>
                  <a:srgbClr val="333333"/>
                </a:solidFill>
                <a:ea typeface="MS Gothic"/>
              </a:rPr>
              <a:t> to </a:t>
            </a:r>
            <a:r>
              <a:rPr lang="fr-FR" sz="2000" dirty="0" err="1" smtClean="0">
                <a:solidFill>
                  <a:srgbClr val="333333"/>
                </a:solidFill>
                <a:ea typeface="MS Gothic"/>
              </a:rPr>
              <a:t>add</a:t>
            </a:r>
            <a:r>
              <a:rPr lang="fr-FR" sz="2000" dirty="0" smtClean="0">
                <a:solidFill>
                  <a:srgbClr val="333333"/>
                </a:solidFill>
                <a:ea typeface="MS Gothic"/>
              </a:rPr>
              <a:t> the </a:t>
            </a:r>
            <a:r>
              <a:rPr lang="fr-FR" sz="2000" dirty="0" err="1" smtClean="0">
                <a:solidFill>
                  <a:srgbClr val="333333"/>
                </a:solidFill>
                <a:ea typeface="MS Gothic"/>
              </a:rPr>
              <a:t>runtime</a:t>
            </a:r>
            <a:r>
              <a:rPr lang="fr-FR" sz="2000" dirty="0" smtClean="0">
                <a:solidFill>
                  <a:srgbClr val="333333"/>
                </a:solidFill>
                <a:ea typeface="MS Gothic"/>
              </a:rPr>
              <a:t> configuration profile « cluster »</a:t>
            </a:r>
          </a:p>
          <a:p>
            <a:pPr marL="342900" indent="-342900">
              <a:buSzPct val="25000"/>
              <a:buFont typeface="Wingdings" charset="2"/>
              <a:buChar char="u"/>
            </a:pPr>
            <a:r>
              <a:rPr lang="fr-FR" sz="2000" b="1" dirty="0">
                <a:solidFill>
                  <a:srgbClr val="333333"/>
                </a:solidFill>
                <a:ea typeface="MS Gothic"/>
              </a:rPr>
              <a:t>The system </a:t>
            </a:r>
            <a:r>
              <a:rPr lang="hr-HR" sz="2000" b="1" dirty="0">
                <a:solidFill>
                  <a:srgbClr val="333333"/>
                </a:solidFill>
                <a:ea typeface="MS Gothic"/>
              </a:rPr>
              <a:t>gatein.jcr.storage.enabled</a:t>
            </a:r>
            <a:r>
              <a:rPr lang="fr-FR" sz="2000" b="1" dirty="0" smtClean="0">
                <a:solidFill>
                  <a:srgbClr val="333333"/>
                </a:solidFill>
                <a:ea typeface="MS Gothic"/>
              </a:rPr>
              <a:t> </a:t>
            </a:r>
            <a:r>
              <a:rPr lang="fr-FR" sz="2000" b="1" dirty="0">
                <a:solidFill>
                  <a:srgbClr val="333333"/>
                </a:solidFill>
                <a:ea typeface="MS Gothic"/>
              </a:rPr>
              <a:t>(ha config </a:t>
            </a:r>
            <a:r>
              <a:rPr lang="fr-FR" sz="2000" b="1" dirty="0" err="1">
                <a:solidFill>
                  <a:srgbClr val="333333"/>
                </a:solidFill>
                <a:ea typeface="MS Gothic"/>
              </a:rPr>
              <a:t>only</a:t>
            </a:r>
            <a:r>
              <a:rPr lang="fr-FR" sz="2000" b="1" dirty="0">
                <a:solidFill>
                  <a:srgbClr val="333333"/>
                </a:solidFill>
                <a:ea typeface="MS Gothic"/>
              </a:rPr>
              <a:t>): </a:t>
            </a:r>
            <a:r>
              <a:rPr lang="fr-FR" sz="2000" dirty="0">
                <a:solidFill>
                  <a:srgbClr val="333333"/>
                </a:solidFill>
                <a:ea typeface="MS Gothic"/>
              </a:rPr>
              <a:t>It </a:t>
            </a:r>
            <a:r>
              <a:rPr lang="fr-FR" sz="2000" dirty="0" err="1">
                <a:solidFill>
                  <a:srgbClr val="333333"/>
                </a:solidFill>
                <a:ea typeface="MS Gothic"/>
              </a:rPr>
              <a:t>is</a:t>
            </a:r>
            <a:r>
              <a:rPr lang="fr-FR" sz="2000" dirty="0">
                <a:solidFill>
                  <a:srgbClr val="333333"/>
                </a:solidFill>
                <a:ea typeface="MS Gothic"/>
              </a:rPr>
              <a:t> </a:t>
            </a:r>
            <a:r>
              <a:rPr lang="fr-FR" sz="2000" dirty="0" err="1">
                <a:solidFill>
                  <a:srgbClr val="333333"/>
                </a:solidFill>
                <a:ea typeface="MS Gothic"/>
              </a:rPr>
              <a:t>used</a:t>
            </a:r>
            <a:r>
              <a:rPr lang="fr-FR" sz="2000" dirty="0">
                <a:solidFill>
                  <a:srgbClr val="333333"/>
                </a:solidFill>
                <a:ea typeface="MS Gothic"/>
              </a:rPr>
              <a:t> to </a:t>
            </a:r>
            <a:r>
              <a:rPr lang="fr-FR" sz="2000" dirty="0" err="1" smtClean="0">
                <a:solidFill>
                  <a:srgbClr val="333333"/>
                </a:solidFill>
                <a:ea typeface="MS Gothic"/>
              </a:rPr>
              <a:t>disable</a:t>
            </a:r>
            <a:r>
              <a:rPr lang="fr-FR" sz="2000" dirty="0" smtClean="0">
                <a:solidFill>
                  <a:srgbClr val="333333"/>
                </a:solidFill>
                <a:ea typeface="MS Gothic"/>
              </a:rPr>
              <a:t> the value </a:t>
            </a:r>
            <a:r>
              <a:rPr lang="fr-FR" sz="2000" dirty="0" err="1" smtClean="0">
                <a:solidFill>
                  <a:srgbClr val="333333"/>
                </a:solidFill>
                <a:ea typeface="MS Gothic"/>
              </a:rPr>
              <a:t>storage</a:t>
            </a:r>
            <a:r>
              <a:rPr lang="fr-FR" sz="2000" dirty="0">
                <a:solidFill>
                  <a:srgbClr val="333333"/>
                </a:solidFill>
                <a:ea typeface="MS Gothic"/>
              </a:rPr>
              <a:t>.</a:t>
            </a:r>
            <a:endParaRPr lang="en-US" sz="2000" dirty="0" smtClean="0">
              <a:solidFill>
                <a:srgbClr val="333333"/>
              </a:solidFill>
              <a:ea typeface="MS Gothic"/>
            </a:endParaRPr>
          </a:p>
          <a:p>
            <a:pPr marL="342900" indent="-342900">
              <a:buSzPct val="25000"/>
              <a:buFont typeface="Wingdings" charset="2"/>
              <a:buChar char="u"/>
            </a:pPr>
            <a:r>
              <a:rPr lang="fr-FR" sz="2000" b="1" dirty="0" smtClean="0">
                <a:solidFill>
                  <a:srgbClr val="333333"/>
                </a:solidFill>
                <a:ea typeface="MS Gothic"/>
              </a:rPr>
              <a:t>The </a:t>
            </a:r>
            <a:r>
              <a:rPr lang="fr-FR" sz="2000" b="1" dirty="0" err="1" smtClean="0">
                <a:solidFill>
                  <a:srgbClr val="333333"/>
                </a:solidFill>
                <a:ea typeface="MS Gothic"/>
              </a:rPr>
              <a:t>definition</a:t>
            </a:r>
            <a:r>
              <a:rPr lang="fr-FR" sz="2000" b="1" dirty="0" smtClean="0">
                <a:solidFill>
                  <a:srgbClr val="333333"/>
                </a:solidFill>
                <a:ea typeface="MS Gothic"/>
              </a:rPr>
              <a:t> of the data sources</a:t>
            </a:r>
            <a:r>
              <a:rPr lang="en-US" sz="2000" dirty="0" smtClean="0">
                <a:solidFill>
                  <a:srgbClr val="333333"/>
                </a:solidFill>
                <a:ea typeface="MS Gothic"/>
              </a:rPr>
              <a:t>: </a:t>
            </a:r>
            <a:r>
              <a:rPr lang="en-US" sz="2000" dirty="0" err="1" smtClean="0">
                <a:solidFill>
                  <a:srgbClr val="333333"/>
                </a:solidFill>
                <a:ea typeface="MS Gothic"/>
              </a:rPr>
              <a:t>GateIn</a:t>
            </a:r>
            <a:r>
              <a:rPr lang="en-US" sz="2000" dirty="0" smtClean="0">
                <a:solidFill>
                  <a:srgbClr val="333333"/>
                </a:solidFill>
                <a:ea typeface="MS Gothic"/>
              </a:rPr>
              <a:t> uses 2 data sources one for the JCR and the other for IDM. Note: The name contains the suffix “_portal” which is the value of </a:t>
            </a:r>
            <a:r>
              <a:rPr lang="fr-FR" sz="2000" dirty="0">
                <a:solidFill>
                  <a:srgbClr val="333333"/>
                </a:solidFill>
                <a:ea typeface="MS Gothic"/>
              </a:rPr>
              <a:t>${</a:t>
            </a:r>
            <a:r>
              <a:rPr lang="fr-FR" sz="2000" dirty="0" err="1">
                <a:solidFill>
                  <a:srgbClr val="333333"/>
                </a:solidFill>
                <a:ea typeface="MS Gothic"/>
              </a:rPr>
              <a:t>container.name.suffix</a:t>
            </a:r>
            <a:r>
              <a:rPr lang="fr-FR" sz="2000" dirty="0" smtClean="0">
                <a:solidFill>
                  <a:srgbClr val="333333"/>
                </a:solidFill>
                <a:ea typeface="MS Gothic"/>
              </a:rPr>
              <a:t>} for the portal container « portal »</a:t>
            </a:r>
            <a:endParaRPr lang="en-US" sz="2000" dirty="0" smtClean="0">
              <a:solidFill>
                <a:srgbClr val="333333"/>
              </a:solidFill>
              <a:ea typeface="MS Gothic"/>
            </a:endParaRPr>
          </a:p>
          <a:p>
            <a:pPr marL="342900" indent="-342900">
              <a:lnSpc>
                <a:spcPct val="100000"/>
              </a:lnSpc>
              <a:buSzPct val="25000"/>
              <a:buFont typeface="Wingdings" charset="2"/>
              <a:buChar char="u"/>
            </a:pPr>
            <a:r>
              <a:rPr lang="fr-FR" sz="2000" b="1" dirty="0" smtClean="0">
                <a:solidFill>
                  <a:srgbClr val="333333"/>
                </a:solidFill>
                <a:ea typeface="MS Gothic"/>
              </a:rPr>
              <a:t>The </a:t>
            </a:r>
            <a:r>
              <a:rPr lang="fr-FR" sz="2000" b="1" dirty="0" err="1" smtClean="0">
                <a:solidFill>
                  <a:srgbClr val="333333"/>
                </a:solidFill>
                <a:ea typeface="MS Gothic"/>
              </a:rPr>
              <a:t>definition</a:t>
            </a:r>
            <a:r>
              <a:rPr lang="fr-FR" sz="2000" b="1" dirty="0" smtClean="0">
                <a:solidFill>
                  <a:srgbClr val="333333"/>
                </a:solidFill>
                <a:ea typeface="MS Gothic"/>
              </a:rPr>
              <a:t> of the </a:t>
            </a:r>
            <a:r>
              <a:rPr lang="fr-FR" sz="2000" b="1" dirty="0" err="1" smtClean="0">
                <a:solidFill>
                  <a:srgbClr val="333333"/>
                </a:solidFill>
                <a:ea typeface="MS Gothic"/>
              </a:rPr>
              <a:t>security</a:t>
            </a:r>
            <a:r>
              <a:rPr lang="fr-FR" sz="2000" b="1" dirty="0" smtClean="0">
                <a:solidFill>
                  <a:srgbClr val="333333"/>
                </a:solidFill>
                <a:ea typeface="MS Gothic"/>
              </a:rPr>
              <a:t> </a:t>
            </a:r>
            <a:r>
              <a:rPr lang="da-DK" sz="2000" b="1" dirty="0" smtClean="0">
                <a:solidFill>
                  <a:srgbClr val="333333"/>
                </a:solidFill>
                <a:ea typeface="MS Gothic"/>
              </a:rPr>
              <a:t>domains</a:t>
            </a:r>
            <a:r>
              <a:rPr lang="en-US" sz="2000" dirty="0" smtClean="0">
                <a:solidFill>
                  <a:srgbClr val="333333"/>
                </a:solidFill>
                <a:ea typeface="MS Gothic"/>
              </a:rPr>
              <a:t>: </a:t>
            </a:r>
            <a:r>
              <a:rPr lang="en-US" sz="2000" dirty="0" err="1" smtClean="0">
                <a:solidFill>
                  <a:srgbClr val="333333"/>
                </a:solidFill>
                <a:ea typeface="MS Gothic"/>
              </a:rPr>
              <a:t>GateIn</a:t>
            </a:r>
            <a:r>
              <a:rPr lang="en-US" sz="2000" dirty="0" smtClean="0">
                <a:solidFill>
                  <a:srgbClr val="333333"/>
                </a:solidFill>
                <a:ea typeface="MS Gothic"/>
              </a:rPr>
              <a:t> uses one security domain which is </a:t>
            </a:r>
            <a:r>
              <a:rPr lang="en-US" sz="2000" dirty="0" err="1" smtClean="0">
                <a:solidFill>
                  <a:srgbClr val="333333"/>
                </a:solidFill>
                <a:ea typeface="MS Gothic"/>
              </a:rPr>
              <a:t>gatein</a:t>
            </a:r>
            <a:r>
              <a:rPr lang="en-US" sz="2000" dirty="0" smtClean="0">
                <a:solidFill>
                  <a:srgbClr val="333333"/>
                </a:solidFill>
                <a:ea typeface="MS Gothic"/>
              </a:rPr>
              <a:t>-domain</a:t>
            </a:r>
            <a:endParaRPr lang="en-US" sz="2000" dirty="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200" dirty="0" smtClean="0">
              <a:solidFill>
                <a:srgbClr val="333333"/>
              </a:solidFill>
              <a:ea typeface="MS Gothic"/>
            </a:endParaRPr>
          </a:p>
        </p:txBody>
      </p:sp>
    </p:spTree>
    <p:extLst>
      <p:ext uri="{BB962C8B-B14F-4D97-AF65-F5344CB8AC3E}">
        <p14:creationId xmlns:p14="http://schemas.microsoft.com/office/powerpoint/2010/main" val="334259242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Configuration and settings</a:t>
            </a:r>
            <a:endParaRPr dirty="0"/>
          </a:p>
        </p:txBody>
      </p:sp>
      <p:sp>
        <p:nvSpPr>
          <p:cNvPr id="241" name="TextShape 2"/>
          <p:cNvSpPr txBox="1"/>
          <p:nvPr/>
        </p:nvSpPr>
        <p:spPr>
          <a:xfrm>
            <a:off x="507960" y="1351079"/>
            <a:ext cx="10179000" cy="5633187"/>
          </a:xfrm>
          <a:prstGeom prst="rect">
            <a:avLst/>
          </a:prstGeom>
        </p:spPr>
        <p:txBody>
          <a:bodyPr lIns="0" tIns="0" rIns="41760" bIns="0"/>
          <a:lstStyle/>
          <a:p>
            <a:pPr>
              <a:lnSpc>
                <a:spcPct val="100000"/>
              </a:lnSpc>
              <a:buSzPct val="25000"/>
            </a:pPr>
            <a:r>
              <a:rPr lang="fr-FR" sz="2400" b="1" dirty="0" err="1"/>
              <a:t>c</a:t>
            </a:r>
            <a:r>
              <a:rPr lang="fr-FR" sz="2400" b="1" dirty="0" err="1" smtClean="0"/>
              <a:t>onfiguration.properties</a:t>
            </a:r>
            <a:endParaRPr lang="fr-FR" sz="2400" b="1" dirty="0" smtClean="0"/>
          </a:p>
          <a:p>
            <a:pPr>
              <a:lnSpc>
                <a:spcPct val="100000"/>
              </a:lnSpc>
              <a:buSzPct val="25000"/>
            </a:pPr>
            <a:endParaRPr lang="en-GB" sz="2400" b="1" dirty="0"/>
          </a:p>
          <a:p>
            <a:pPr>
              <a:lnSpc>
                <a:spcPct val="100000"/>
              </a:lnSpc>
              <a:buSzPct val="25000"/>
            </a:pPr>
            <a:r>
              <a:rPr lang="en-US" sz="2000" b="1" dirty="0" smtClean="0">
                <a:solidFill>
                  <a:srgbClr val="333333"/>
                </a:solidFill>
                <a:ea typeface="MS Gothic"/>
              </a:rPr>
              <a:t>This configuration file contains the value of the main variables such as:</a:t>
            </a:r>
          </a:p>
          <a:p>
            <a:pPr>
              <a:lnSpc>
                <a:spcPct val="100000"/>
              </a:lnSpc>
              <a:buSzPct val="25000"/>
            </a:pPr>
            <a:endParaRPr lang="en-US" sz="2000" b="1" dirty="0" smtClean="0">
              <a:solidFill>
                <a:srgbClr val="333333"/>
              </a:solidFill>
              <a:ea typeface="MS Gothic"/>
            </a:endParaRPr>
          </a:p>
          <a:p>
            <a:pPr marL="342900" indent="-342900">
              <a:lnSpc>
                <a:spcPct val="100000"/>
              </a:lnSpc>
              <a:buSzPct val="25000"/>
              <a:buFont typeface="Wingdings" charset="2"/>
              <a:buChar char="u"/>
            </a:pPr>
            <a:r>
              <a:rPr lang="de-DE" sz="2000" b="1" dirty="0" err="1" smtClean="0">
                <a:solidFill>
                  <a:srgbClr val="333333"/>
                </a:solidFill>
                <a:ea typeface="MS Gothic"/>
              </a:rPr>
              <a:t>gatein.conf.dir</a:t>
            </a:r>
            <a:r>
              <a:rPr lang="de-DE" sz="2000" b="1" dirty="0" smtClean="0">
                <a:solidFill>
                  <a:srgbClr val="333333"/>
                </a:solidFill>
                <a:ea typeface="MS Gothic"/>
              </a:rPr>
              <a:t>: </a:t>
            </a:r>
            <a:r>
              <a:rPr lang="en-US" sz="2000" dirty="0" smtClean="0">
                <a:solidFill>
                  <a:srgbClr val="333333"/>
                </a:solidFill>
                <a:ea typeface="MS Gothic"/>
              </a:rPr>
              <a:t>Refers to the root directory of the externalized configuration of </a:t>
            </a:r>
            <a:r>
              <a:rPr lang="en-US" sz="2000" dirty="0" err="1" smtClean="0">
                <a:solidFill>
                  <a:srgbClr val="333333"/>
                </a:solidFill>
                <a:ea typeface="MS Gothic"/>
              </a:rPr>
              <a:t>gatein</a:t>
            </a:r>
            <a:endParaRPr lang="en-US" sz="2000" dirty="0" smtClean="0">
              <a:solidFill>
                <a:srgbClr val="333333"/>
              </a:solidFill>
              <a:ea typeface="MS Gothic"/>
            </a:endParaRPr>
          </a:p>
          <a:p>
            <a:pPr marL="342900" indent="-342900">
              <a:lnSpc>
                <a:spcPct val="100000"/>
              </a:lnSpc>
              <a:buSzPct val="25000"/>
              <a:buFont typeface="Wingdings" charset="2"/>
              <a:buChar char="u"/>
            </a:pPr>
            <a:r>
              <a:rPr lang="de-DE" sz="2000" b="1" dirty="0" err="1" smtClean="0">
                <a:solidFill>
                  <a:srgbClr val="333333"/>
                </a:solidFill>
                <a:ea typeface="MS Gothic"/>
              </a:rPr>
              <a:t>gatein.data.dir</a:t>
            </a:r>
            <a:r>
              <a:rPr lang="de-DE" sz="2000" b="1" dirty="0" smtClean="0">
                <a:solidFill>
                  <a:srgbClr val="333333"/>
                </a:solidFill>
                <a:ea typeface="MS Gothic"/>
              </a:rPr>
              <a:t>:</a:t>
            </a:r>
            <a:r>
              <a:rPr lang="de-DE" sz="2000" dirty="0" smtClean="0">
                <a:solidFill>
                  <a:srgbClr val="333333"/>
                </a:solidFill>
                <a:ea typeface="MS Gothic"/>
              </a:rPr>
              <a:t> </a:t>
            </a:r>
            <a:r>
              <a:rPr lang="en-US" sz="2000" dirty="0">
                <a:solidFill>
                  <a:srgbClr val="333333"/>
                </a:solidFill>
                <a:ea typeface="MS Gothic"/>
              </a:rPr>
              <a:t>Refers </a:t>
            </a:r>
            <a:r>
              <a:rPr lang="en-US" sz="2000" dirty="0" smtClean="0">
                <a:solidFill>
                  <a:srgbClr val="333333"/>
                </a:solidFill>
                <a:ea typeface="MS Gothic"/>
              </a:rPr>
              <a:t> to </a:t>
            </a:r>
            <a:r>
              <a:rPr lang="hu-HU" sz="2000" dirty="0" smtClean="0">
                <a:solidFill>
                  <a:srgbClr val="333333"/>
                </a:solidFill>
                <a:ea typeface="MS Gothic"/>
              </a:rPr>
              <a:t>the location </a:t>
            </a:r>
            <a:r>
              <a:rPr lang="hu-HU" sz="2000" dirty="0">
                <a:solidFill>
                  <a:srgbClr val="333333"/>
                </a:solidFill>
                <a:ea typeface="MS Gothic"/>
              </a:rPr>
              <a:t>of the data folders created by </a:t>
            </a:r>
            <a:r>
              <a:rPr lang="hu-HU" sz="2000" dirty="0" smtClean="0">
                <a:solidFill>
                  <a:srgbClr val="333333"/>
                </a:solidFill>
                <a:ea typeface="MS Gothic"/>
              </a:rPr>
              <a:t>GateIn</a:t>
            </a:r>
          </a:p>
          <a:p>
            <a:pPr marL="342900" indent="-342900">
              <a:lnSpc>
                <a:spcPct val="100000"/>
              </a:lnSpc>
              <a:buSzPct val="25000"/>
              <a:buFont typeface="Wingdings" charset="2"/>
              <a:buChar char="u"/>
            </a:pPr>
            <a:r>
              <a:rPr lang="hu-HU" sz="2000" dirty="0" smtClean="0">
                <a:solidFill>
                  <a:srgbClr val="333333"/>
                </a:solidFill>
                <a:ea typeface="MS Gothic"/>
              </a:rPr>
              <a:t>Most of the variables used in JCR configuration</a:t>
            </a:r>
          </a:p>
          <a:p>
            <a:pPr marL="342900" indent="-342900">
              <a:lnSpc>
                <a:spcPct val="100000"/>
              </a:lnSpc>
              <a:buSzPct val="25000"/>
              <a:buFont typeface="Wingdings" charset="2"/>
              <a:buChar char="u"/>
            </a:pPr>
            <a:endParaRPr lang="hu-HU" sz="2000" dirty="0">
              <a:solidFill>
                <a:srgbClr val="333333"/>
              </a:solidFill>
              <a:ea typeface="MS Gothic"/>
            </a:endParaRPr>
          </a:p>
          <a:p>
            <a:pPr>
              <a:lnSpc>
                <a:spcPct val="100000"/>
              </a:lnSpc>
              <a:buSzPct val="25000"/>
            </a:pPr>
            <a:r>
              <a:rPr lang="fr-FR" sz="2400" b="1" dirty="0" err="1"/>
              <a:t>configuration.xml</a:t>
            </a:r>
            <a:endParaRPr lang="fr-FR" sz="2400" b="1" dirty="0"/>
          </a:p>
          <a:p>
            <a:pPr>
              <a:lnSpc>
                <a:spcPct val="100000"/>
              </a:lnSpc>
              <a:buSzPct val="25000"/>
            </a:pPr>
            <a:endParaRPr lang="en-GB" sz="2400" b="1" dirty="0"/>
          </a:p>
          <a:p>
            <a:pPr>
              <a:lnSpc>
                <a:spcPct val="100000"/>
              </a:lnSpc>
              <a:buSzPct val="25000"/>
            </a:pPr>
            <a:r>
              <a:rPr lang="en-US" sz="2000" b="1" dirty="0">
                <a:solidFill>
                  <a:srgbClr val="333333"/>
                </a:solidFill>
                <a:ea typeface="MS Gothic"/>
              </a:rPr>
              <a:t>This configuration file contains the portal container configuration of the portal container “portal”</a:t>
            </a:r>
            <a:r>
              <a:rPr lang="en-US" sz="2000" b="1" dirty="0" smtClean="0">
                <a:solidFill>
                  <a:srgbClr val="333333"/>
                </a:solidFill>
                <a:ea typeface="MS Gothic"/>
              </a:rPr>
              <a:t>.</a:t>
            </a:r>
            <a:endParaRPr lang="en-US" sz="1400" dirty="0" smtClean="0">
              <a:solidFill>
                <a:srgbClr val="333333"/>
              </a:solidFill>
              <a:ea typeface="MS Gothic"/>
            </a:endParaRPr>
          </a:p>
          <a:p>
            <a:pPr marL="342900" indent="-342900">
              <a:lnSpc>
                <a:spcPct val="100000"/>
              </a:lnSpc>
              <a:buSzPct val="25000"/>
              <a:buFont typeface="Wingdings" charset="2"/>
              <a:buChar char="u"/>
            </a:pPr>
            <a:endParaRPr lang="cs-CZ" sz="1400" dirty="0" smtClean="0">
              <a:solidFill>
                <a:srgbClr val="333333"/>
              </a:solidFill>
              <a:ea typeface="MS Gothic"/>
            </a:endParaRPr>
          </a:p>
          <a:p>
            <a:pPr marL="342900" indent="-342900">
              <a:lnSpc>
                <a:spcPct val="100000"/>
              </a:lnSpc>
              <a:buSzPct val="25000"/>
              <a:buFont typeface="Wingdings" charset="2"/>
              <a:buChar char="u"/>
            </a:pPr>
            <a:endParaRPr lang="cs-CZ" sz="1400" dirty="0" smtClean="0">
              <a:solidFill>
                <a:srgbClr val="333333"/>
              </a:solidFill>
              <a:ea typeface="MS Gothic"/>
            </a:endParaRPr>
          </a:p>
          <a:p>
            <a:pPr marL="342900" indent="-342900">
              <a:lnSpc>
                <a:spcPct val="100000"/>
              </a:lnSpc>
              <a:buSzPct val="25000"/>
              <a:buFont typeface="Wingdings" charset="2"/>
              <a:buChar char="u"/>
            </a:pPr>
            <a:endParaRPr lang="de-DE"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200" dirty="0" smtClean="0">
              <a:solidFill>
                <a:srgbClr val="333333"/>
              </a:solidFill>
              <a:ea typeface="MS Gothic"/>
            </a:endParaRPr>
          </a:p>
        </p:txBody>
      </p:sp>
    </p:spTree>
    <p:extLst>
      <p:ext uri="{BB962C8B-B14F-4D97-AF65-F5344CB8AC3E}">
        <p14:creationId xmlns:p14="http://schemas.microsoft.com/office/powerpoint/2010/main" val="21383233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Configuration and settings</a:t>
            </a:r>
            <a:endParaRPr dirty="0"/>
          </a:p>
        </p:txBody>
      </p:sp>
      <p:sp>
        <p:nvSpPr>
          <p:cNvPr id="241" name="TextShape 2"/>
          <p:cNvSpPr txBox="1"/>
          <p:nvPr/>
        </p:nvSpPr>
        <p:spPr>
          <a:xfrm>
            <a:off x="507960" y="1351079"/>
            <a:ext cx="10179000" cy="5633187"/>
          </a:xfrm>
          <a:prstGeom prst="rect">
            <a:avLst/>
          </a:prstGeom>
        </p:spPr>
        <p:txBody>
          <a:bodyPr lIns="0" tIns="0" rIns="41760" bIns="0"/>
          <a:lstStyle/>
          <a:p>
            <a:pPr>
              <a:lnSpc>
                <a:spcPct val="100000"/>
              </a:lnSpc>
              <a:buSzPct val="25000"/>
            </a:pPr>
            <a:r>
              <a:rPr lang="fr-FR" sz="2400" b="1" dirty="0" smtClean="0"/>
              <a:t>The </a:t>
            </a:r>
            <a:r>
              <a:rPr lang="fr-FR" sz="2400" b="1" dirty="0" err="1" smtClean="0"/>
              <a:t>most</a:t>
            </a:r>
            <a:r>
              <a:rPr lang="fr-FR" sz="2400" b="1" dirty="0" smtClean="0"/>
              <a:t> important </a:t>
            </a:r>
            <a:r>
              <a:rPr lang="fr-FR" sz="2400" b="1" dirty="0" err="1" smtClean="0"/>
              <a:t>parameters</a:t>
            </a:r>
            <a:r>
              <a:rPr lang="fr-FR" sz="2400" b="1" dirty="0" smtClean="0"/>
              <a:t>: </a:t>
            </a:r>
            <a:r>
              <a:rPr lang="fr-FR" sz="2400" b="1" dirty="0" err="1" smtClean="0"/>
              <a:t>Repository</a:t>
            </a:r>
            <a:endParaRPr lang="fr-FR" sz="2400" b="1" dirty="0"/>
          </a:p>
          <a:p>
            <a:pPr>
              <a:lnSpc>
                <a:spcPct val="100000"/>
              </a:lnSpc>
              <a:buSzPct val="25000"/>
            </a:pPr>
            <a:endParaRPr lang="en-US" b="1" dirty="0"/>
          </a:p>
          <a:p>
            <a:pPr marL="342900" indent="-342900">
              <a:lnSpc>
                <a:spcPct val="100000"/>
              </a:lnSpc>
              <a:buSzPct val="25000"/>
              <a:buFont typeface="Wingdings" charset="2"/>
              <a:buChar char="u"/>
            </a:pPr>
            <a:r>
              <a:rPr lang="en-US" sz="2000" b="1" i="1" dirty="0"/>
              <a:t>session-max-age: </a:t>
            </a:r>
            <a:r>
              <a:rPr lang="en-US" sz="2000" dirty="0"/>
              <a:t>The time after which an idle session will be </a:t>
            </a:r>
            <a:r>
              <a:rPr lang="en-US" sz="2000" dirty="0" smtClean="0"/>
              <a:t>automatically disconnected (calling </a:t>
            </a:r>
            <a:r>
              <a:rPr lang="en-US" sz="2000" dirty="0"/>
              <a:t>logout). If session-max-age is not set up, idle session will never be </a:t>
            </a:r>
            <a:r>
              <a:rPr lang="en-US" sz="2000" dirty="0" smtClean="0"/>
              <a:t>automatically disconnected.</a:t>
            </a:r>
          </a:p>
          <a:p>
            <a:pPr>
              <a:lnSpc>
                <a:spcPct val="100000"/>
              </a:lnSpc>
              <a:buSzPct val="25000"/>
            </a:pPr>
            <a:endParaRPr lang="en-US" sz="2000" b="1" i="1" dirty="0" smtClean="0"/>
          </a:p>
          <a:p>
            <a:pPr marL="342900" indent="-342900">
              <a:lnSpc>
                <a:spcPct val="100000"/>
              </a:lnSpc>
              <a:buSzPct val="25000"/>
              <a:buFont typeface="Wingdings" charset="2"/>
              <a:buChar char="u"/>
            </a:pPr>
            <a:r>
              <a:rPr lang="en-US" sz="2000" b="1" i="1" dirty="0" smtClean="0"/>
              <a:t>lock</a:t>
            </a:r>
            <a:r>
              <a:rPr lang="en-US" sz="2000" b="1" i="1" dirty="0"/>
              <a:t>-remover-max-threads</a:t>
            </a:r>
            <a:r>
              <a:rPr lang="en-US" sz="2000" dirty="0"/>
              <a:t>: Number of threads that can serve </a:t>
            </a:r>
            <a:r>
              <a:rPr lang="en-US" sz="2000" dirty="0" err="1"/>
              <a:t>LockRemover</a:t>
            </a:r>
            <a:r>
              <a:rPr lang="en-US" sz="2000" dirty="0"/>
              <a:t> tasks. Default value is 1.</a:t>
            </a:r>
            <a:endParaRPr lang="en-US" sz="2200" dirty="0"/>
          </a:p>
          <a:p>
            <a:pPr marL="342900" indent="-342900">
              <a:lnSpc>
                <a:spcPct val="100000"/>
              </a:lnSpc>
              <a:buSzPct val="25000"/>
              <a:buFont typeface="Wingdings" charset="2"/>
              <a:buChar char="u"/>
            </a:pPr>
            <a:endParaRPr lang="en-US" sz="2400" b="1" i="1" dirty="0" smtClean="0"/>
          </a:p>
          <a:p>
            <a:pPr marL="342900" indent="-342900">
              <a:lnSpc>
                <a:spcPct val="100000"/>
              </a:lnSpc>
              <a:buSzPct val="25000"/>
              <a:buFont typeface="Wingdings" charset="2"/>
              <a:buChar char="u"/>
            </a:pPr>
            <a:endParaRPr lang="en-GB" sz="2400" b="1" i="1" dirty="0"/>
          </a:p>
          <a:p>
            <a:pPr>
              <a:lnSpc>
                <a:spcPct val="100000"/>
              </a:lnSpc>
              <a:buSzPct val="25000"/>
            </a:pPr>
            <a:endParaRPr lang="cs-CZ" sz="1400" dirty="0" smtClean="0">
              <a:solidFill>
                <a:srgbClr val="333333"/>
              </a:solidFill>
              <a:ea typeface="MS Gothic"/>
            </a:endParaRPr>
          </a:p>
          <a:p>
            <a:pPr marL="342900" indent="-342900">
              <a:lnSpc>
                <a:spcPct val="100000"/>
              </a:lnSpc>
              <a:buSzPct val="25000"/>
              <a:buFont typeface="Wingdings" charset="2"/>
              <a:buChar char="u"/>
            </a:pPr>
            <a:endParaRPr lang="cs-CZ" sz="1400" dirty="0" smtClean="0">
              <a:solidFill>
                <a:srgbClr val="333333"/>
              </a:solidFill>
              <a:ea typeface="MS Gothic"/>
            </a:endParaRPr>
          </a:p>
          <a:p>
            <a:pPr marL="342900" indent="-342900">
              <a:lnSpc>
                <a:spcPct val="100000"/>
              </a:lnSpc>
              <a:buSzPct val="25000"/>
              <a:buFont typeface="Wingdings" charset="2"/>
              <a:buChar char="u"/>
            </a:pPr>
            <a:endParaRPr lang="de-DE"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200" dirty="0" smtClean="0">
              <a:solidFill>
                <a:srgbClr val="333333"/>
              </a:solidFill>
              <a:ea typeface="MS Gothic"/>
            </a:endParaRPr>
          </a:p>
        </p:txBody>
      </p:sp>
    </p:spTree>
    <p:extLst>
      <p:ext uri="{BB962C8B-B14F-4D97-AF65-F5344CB8AC3E}">
        <p14:creationId xmlns:p14="http://schemas.microsoft.com/office/powerpoint/2010/main" val="279257802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Configuration and settings</a:t>
            </a:r>
            <a:endParaRPr dirty="0"/>
          </a:p>
        </p:txBody>
      </p:sp>
      <p:sp>
        <p:nvSpPr>
          <p:cNvPr id="241" name="TextShape 2"/>
          <p:cNvSpPr txBox="1"/>
          <p:nvPr/>
        </p:nvSpPr>
        <p:spPr>
          <a:xfrm>
            <a:off x="507960" y="1351079"/>
            <a:ext cx="10179000" cy="5633187"/>
          </a:xfrm>
          <a:prstGeom prst="rect">
            <a:avLst/>
          </a:prstGeom>
        </p:spPr>
        <p:txBody>
          <a:bodyPr lIns="0" tIns="0" rIns="41760" bIns="0"/>
          <a:lstStyle/>
          <a:p>
            <a:pPr>
              <a:lnSpc>
                <a:spcPct val="100000"/>
              </a:lnSpc>
              <a:buSzPct val="25000"/>
            </a:pPr>
            <a:r>
              <a:rPr lang="fr-FR" sz="2400" b="1" dirty="0" smtClean="0"/>
              <a:t>Configure </a:t>
            </a:r>
            <a:r>
              <a:rPr lang="fr-FR" sz="2400" b="1" dirty="0" err="1" smtClean="0"/>
              <a:t>your</a:t>
            </a:r>
            <a:r>
              <a:rPr lang="fr-FR" sz="2400" b="1" dirty="0" smtClean="0"/>
              <a:t> </a:t>
            </a:r>
            <a:r>
              <a:rPr lang="fr-FR" sz="2400" b="1" dirty="0" err="1" smtClean="0"/>
              <a:t>workspace</a:t>
            </a:r>
            <a:r>
              <a:rPr lang="fr-FR" sz="2400" b="1" dirty="0" smtClean="0"/>
              <a:t> </a:t>
            </a:r>
            <a:r>
              <a:rPr lang="fr-FR" sz="2400" b="1" dirty="0" err="1" smtClean="0"/>
              <a:t>using</a:t>
            </a:r>
            <a:r>
              <a:rPr lang="fr-FR" sz="2400" b="1" dirty="0" smtClean="0"/>
              <a:t> system </a:t>
            </a:r>
            <a:r>
              <a:rPr lang="fr-FR" sz="2400" b="1" dirty="0" err="1" smtClean="0"/>
              <a:t>properties</a:t>
            </a:r>
            <a:endParaRPr lang="fr-FR" sz="2400" b="1" dirty="0"/>
          </a:p>
          <a:p>
            <a:pPr>
              <a:lnSpc>
                <a:spcPct val="100000"/>
              </a:lnSpc>
              <a:buSzPct val="25000"/>
            </a:pPr>
            <a:endParaRPr lang="fr-FR" sz="2400" b="1" dirty="0" smtClean="0"/>
          </a:p>
          <a:p>
            <a:pPr>
              <a:lnSpc>
                <a:spcPct val="100000"/>
              </a:lnSpc>
              <a:buSzPct val="25000"/>
            </a:pPr>
            <a:r>
              <a:rPr lang="en-US" b="1" dirty="0"/>
              <a:t>The configuration of components that relies on properties such as container, value-storage, initializer, cache, query-handler, lock-manager and access-manager, can be redefined using System properties. For example for the component 'container' and the property called 'foo', the logic will be the following</a:t>
            </a:r>
            <a:r>
              <a:rPr lang="en-US" b="1" dirty="0" smtClean="0"/>
              <a:t>:</a:t>
            </a:r>
          </a:p>
          <a:p>
            <a:pPr>
              <a:lnSpc>
                <a:spcPct val="100000"/>
              </a:lnSpc>
              <a:buSzPct val="25000"/>
            </a:pPr>
            <a:endParaRPr lang="en-US" b="1" dirty="0"/>
          </a:p>
          <a:p>
            <a:pPr marL="342900" indent="-342900">
              <a:lnSpc>
                <a:spcPct val="100000"/>
              </a:lnSpc>
              <a:buSzPct val="100000"/>
              <a:buFont typeface="+mj-lt"/>
              <a:buAutoNum type="arabicPeriod"/>
            </a:pPr>
            <a:r>
              <a:rPr lang="en-US" sz="1400" b="1" dirty="0"/>
              <a:t>If we have a system property called </a:t>
            </a:r>
            <a:r>
              <a:rPr lang="en-US" sz="1400" b="1" dirty="0">
                <a:latin typeface="Monaco"/>
                <a:cs typeface="Monaco"/>
              </a:rPr>
              <a:t>exo.jcr.config.force.workspace.repository-collaboration.container.foo </a:t>
            </a:r>
            <a:r>
              <a:rPr lang="en-US" sz="1400" b="1" dirty="0"/>
              <a:t>that has been defined, its value will be used for the configuration of the repository 'repository' and the workspace 'collaboration'</a:t>
            </a:r>
          </a:p>
          <a:p>
            <a:pPr marL="342900" indent="-342900">
              <a:lnSpc>
                <a:spcPct val="100000"/>
              </a:lnSpc>
              <a:buSzPct val="100000"/>
              <a:buFont typeface="+mj-lt"/>
              <a:buAutoNum type="arabicPeriod"/>
            </a:pPr>
            <a:r>
              <a:rPr lang="en-US" sz="1400" b="1" dirty="0"/>
              <a:t>If we have a system property called</a:t>
            </a:r>
            <a:r>
              <a:rPr lang="en-US" sz="1400" b="1" dirty="0">
                <a:latin typeface="Monaco"/>
                <a:cs typeface="Monaco"/>
              </a:rPr>
              <a:t> </a:t>
            </a:r>
            <a:r>
              <a:rPr lang="en-US" sz="1400" b="1" dirty="0" err="1">
                <a:latin typeface="Monaco"/>
                <a:cs typeface="Monaco"/>
              </a:rPr>
              <a:t>exo.jcr.config.force.repository.repository.container.foo</a:t>
            </a:r>
            <a:r>
              <a:rPr lang="en-US" sz="1400" b="1" dirty="0"/>
              <a:t> that has been defined, its value will be used for the configuration of all the workspaces of the repository 'repository' except the workspaces for which we configured the same property using system properties defined in #1</a:t>
            </a:r>
          </a:p>
          <a:p>
            <a:pPr marL="342900" indent="-342900">
              <a:lnSpc>
                <a:spcPct val="100000"/>
              </a:lnSpc>
              <a:buSzPct val="100000"/>
              <a:buFont typeface="+mj-lt"/>
              <a:buAutoNum type="arabicPeriod"/>
            </a:pPr>
            <a:r>
              <a:rPr lang="en-US" sz="1400" b="1" dirty="0"/>
              <a:t>If we have a system property called </a:t>
            </a:r>
            <a:r>
              <a:rPr lang="en-US" sz="1400" b="1" dirty="0" err="1">
                <a:latin typeface="Monaco"/>
                <a:cs typeface="Monaco"/>
              </a:rPr>
              <a:t>exo.jcr.config.force.all.container.foo</a:t>
            </a:r>
            <a:r>
              <a:rPr lang="en-US" sz="1400" b="1" dirty="0">
                <a:latin typeface="Monaco"/>
                <a:cs typeface="Monaco"/>
              </a:rPr>
              <a:t> th</a:t>
            </a:r>
            <a:r>
              <a:rPr lang="en-US" sz="1400" b="1" dirty="0"/>
              <a:t>at has been defined, its value will be used for the configuration of all the workspaces except the workspaces for which we configured the same property using system properties defined in #1 or #2</a:t>
            </a:r>
          </a:p>
          <a:p>
            <a:pPr marL="342900" indent="-342900">
              <a:lnSpc>
                <a:spcPct val="100000"/>
              </a:lnSpc>
              <a:buSzPct val="100000"/>
              <a:buFont typeface="+mj-lt"/>
              <a:buAutoNum type="arabicPeriod"/>
            </a:pPr>
            <a:r>
              <a:rPr lang="en-US" sz="1400" b="1" dirty="0"/>
              <a:t>If we have a property 'foo' configured for the repository 'repository' and the workspace 'collaboration' and we have no system properties corresponding to </a:t>
            </a:r>
            <a:r>
              <a:rPr lang="en-US" sz="1400" b="1" dirty="0" smtClean="0"/>
              <a:t>rules </a:t>
            </a:r>
            <a:r>
              <a:rPr lang="en-US" sz="1400" b="1" dirty="0"/>
              <a:t>#1, #2 and #3, we will use this value (current behavior)</a:t>
            </a:r>
          </a:p>
          <a:p>
            <a:pPr marL="342900" indent="-342900">
              <a:lnSpc>
                <a:spcPct val="100000"/>
              </a:lnSpc>
              <a:buSzPct val="100000"/>
              <a:buFont typeface="+mj-lt"/>
              <a:buAutoNum type="arabicPeriod"/>
            </a:pPr>
            <a:r>
              <a:rPr lang="en-US" sz="1400" b="1" dirty="0"/>
              <a:t>If the previous rules don't allow to give a value to the property 'foo', we will then check the default value in the following order </a:t>
            </a:r>
            <a:r>
              <a:rPr lang="en-US" sz="1400" b="1" dirty="0">
                <a:latin typeface="Monaco"/>
                <a:cs typeface="Monaco"/>
              </a:rPr>
              <a:t>exo.jcr.config.default.workspace.repository-collaboration.container.foo, </a:t>
            </a:r>
            <a:r>
              <a:rPr lang="en-US" sz="1400" b="1" dirty="0" err="1">
                <a:latin typeface="Monaco"/>
                <a:cs typeface="Monaco"/>
              </a:rPr>
              <a:t>exo.jcr.config.default.repository.repository.container.foo</a:t>
            </a:r>
            <a:r>
              <a:rPr lang="en-US" sz="1400" b="1" dirty="0">
                <a:latin typeface="Monaco"/>
                <a:cs typeface="Monaco"/>
              </a:rPr>
              <a:t>, </a:t>
            </a:r>
            <a:r>
              <a:rPr lang="en-US" sz="1400" b="1" dirty="0" err="1">
                <a:latin typeface="Monaco"/>
                <a:cs typeface="Monaco"/>
              </a:rPr>
              <a:t>exo.jcr.config.default.all.container.foo</a:t>
            </a:r>
            <a:endParaRPr lang="fr-FR" sz="1400" b="1" dirty="0" smtClean="0">
              <a:latin typeface="Monaco"/>
              <a:cs typeface="Monaco"/>
            </a:endParaRPr>
          </a:p>
          <a:p>
            <a:pPr>
              <a:lnSpc>
                <a:spcPct val="100000"/>
              </a:lnSpc>
              <a:buSzPct val="25000"/>
            </a:pPr>
            <a:endParaRPr lang="en-GB" sz="2400" b="1" dirty="0"/>
          </a:p>
          <a:p>
            <a:pPr>
              <a:lnSpc>
                <a:spcPct val="100000"/>
              </a:lnSpc>
              <a:buSzPct val="25000"/>
            </a:pPr>
            <a:endParaRPr lang="cs-CZ" sz="1400" dirty="0" smtClean="0">
              <a:solidFill>
                <a:srgbClr val="333333"/>
              </a:solidFill>
              <a:ea typeface="MS Gothic"/>
            </a:endParaRPr>
          </a:p>
          <a:p>
            <a:pPr marL="342900" indent="-342900">
              <a:lnSpc>
                <a:spcPct val="100000"/>
              </a:lnSpc>
              <a:buSzPct val="25000"/>
              <a:buFont typeface="Wingdings" charset="2"/>
              <a:buChar char="u"/>
            </a:pPr>
            <a:endParaRPr lang="cs-CZ" sz="1400" dirty="0" smtClean="0">
              <a:solidFill>
                <a:srgbClr val="333333"/>
              </a:solidFill>
              <a:ea typeface="MS Gothic"/>
            </a:endParaRPr>
          </a:p>
          <a:p>
            <a:pPr marL="342900" indent="-342900">
              <a:lnSpc>
                <a:spcPct val="100000"/>
              </a:lnSpc>
              <a:buSzPct val="25000"/>
              <a:buFont typeface="Wingdings" charset="2"/>
              <a:buChar char="u"/>
            </a:pPr>
            <a:endParaRPr lang="de-DE"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200" dirty="0" smtClean="0">
              <a:solidFill>
                <a:srgbClr val="333333"/>
              </a:solidFill>
              <a:ea typeface="MS Gothic"/>
            </a:endParaRPr>
          </a:p>
        </p:txBody>
      </p:sp>
    </p:spTree>
    <p:extLst>
      <p:ext uri="{BB962C8B-B14F-4D97-AF65-F5344CB8AC3E}">
        <p14:creationId xmlns:p14="http://schemas.microsoft.com/office/powerpoint/2010/main" val="372288139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Configuration and settings</a:t>
            </a:r>
            <a:endParaRPr dirty="0"/>
          </a:p>
        </p:txBody>
      </p:sp>
      <p:sp>
        <p:nvSpPr>
          <p:cNvPr id="241" name="TextShape 2"/>
          <p:cNvSpPr txBox="1"/>
          <p:nvPr/>
        </p:nvSpPr>
        <p:spPr>
          <a:xfrm>
            <a:off x="507960" y="1351079"/>
            <a:ext cx="10179000" cy="5633187"/>
          </a:xfrm>
          <a:prstGeom prst="rect">
            <a:avLst/>
          </a:prstGeom>
        </p:spPr>
        <p:txBody>
          <a:bodyPr lIns="0" tIns="0" rIns="41760" bIns="0"/>
          <a:lstStyle/>
          <a:p>
            <a:pPr>
              <a:lnSpc>
                <a:spcPct val="100000"/>
              </a:lnSpc>
              <a:buSzPct val="25000"/>
            </a:pPr>
            <a:r>
              <a:rPr lang="fr-FR" sz="2400" b="1" dirty="0" smtClean="0"/>
              <a:t>The main </a:t>
            </a:r>
            <a:r>
              <a:rPr lang="fr-FR" sz="2400" b="1" dirty="0" err="1" smtClean="0"/>
              <a:t>parameters</a:t>
            </a:r>
            <a:r>
              <a:rPr lang="fr-FR" sz="2400" b="1" dirty="0" smtClean="0"/>
              <a:t>: </a:t>
            </a:r>
            <a:r>
              <a:rPr lang="fr-FR" sz="2400" b="1" dirty="0" err="1" smtClean="0"/>
              <a:t>Query</a:t>
            </a:r>
            <a:r>
              <a:rPr lang="fr-FR" sz="2400" b="1" dirty="0" smtClean="0"/>
              <a:t> Handler</a:t>
            </a:r>
            <a:endParaRPr lang="fr-FR" sz="2400" b="1" dirty="0"/>
          </a:p>
          <a:p>
            <a:pPr>
              <a:lnSpc>
                <a:spcPct val="100000"/>
              </a:lnSpc>
              <a:buSzPct val="25000"/>
            </a:pPr>
            <a:endParaRPr lang="en-US" b="1" dirty="0"/>
          </a:p>
          <a:p>
            <a:pPr marL="342900" indent="-342900">
              <a:lnSpc>
                <a:spcPct val="100000"/>
              </a:lnSpc>
              <a:buSzPct val="25000"/>
              <a:buFont typeface="Wingdings" charset="2"/>
              <a:buChar char="u"/>
            </a:pPr>
            <a:r>
              <a:rPr lang="fr-FR" sz="2000" b="1" i="1" dirty="0"/>
              <a:t>index-</a:t>
            </a:r>
            <a:r>
              <a:rPr lang="fr-FR" sz="2000" b="1" i="1" dirty="0" err="1"/>
              <a:t>dir</a:t>
            </a:r>
            <a:r>
              <a:rPr lang="en-US" sz="2000" b="1" i="1" dirty="0" smtClean="0"/>
              <a:t>: </a:t>
            </a:r>
            <a:r>
              <a:rPr lang="en-US" sz="2000" dirty="0" smtClean="0"/>
              <a:t>The root directory of the </a:t>
            </a:r>
            <a:r>
              <a:rPr lang="en-US" sz="2000" dirty="0" err="1" smtClean="0"/>
              <a:t>lucene</a:t>
            </a:r>
            <a:r>
              <a:rPr lang="en-US" sz="2000" dirty="0" smtClean="0"/>
              <a:t> indexes</a:t>
            </a:r>
          </a:p>
          <a:p>
            <a:pPr marL="342900" indent="-342900">
              <a:lnSpc>
                <a:spcPct val="100000"/>
              </a:lnSpc>
              <a:buSzPct val="25000"/>
              <a:buFont typeface="Wingdings" charset="2"/>
              <a:buChar char="u"/>
            </a:pPr>
            <a:r>
              <a:rPr lang="fr-FR" sz="2000" b="1" i="1" dirty="0"/>
              <a:t>max-volatile-time</a:t>
            </a:r>
            <a:r>
              <a:rPr lang="en-US" sz="2000" b="1" i="1" dirty="0"/>
              <a:t>:</a:t>
            </a:r>
            <a:r>
              <a:rPr lang="en-US" sz="2000" dirty="0"/>
              <a:t> </a:t>
            </a:r>
            <a:r>
              <a:rPr lang="en-US" sz="2000" dirty="0" smtClean="0"/>
              <a:t>The max </a:t>
            </a:r>
            <a:r>
              <a:rPr lang="en-US" sz="2000" dirty="0"/>
              <a:t>time to live for Volatile </a:t>
            </a:r>
            <a:r>
              <a:rPr lang="en-US" sz="2000" dirty="0" smtClean="0"/>
              <a:t>Index.</a:t>
            </a:r>
            <a:endParaRPr lang="en-US" sz="2000" dirty="0"/>
          </a:p>
          <a:p>
            <a:pPr marL="342900" indent="-342900">
              <a:lnSpc>
                <a:spcPct val="100000"/>
              </a:lnSpc>
              <a:buSzPct val="25000"/>
              <a:buFont typeface="Wingdings" charset="2"/>
              <a:buChar char="u"/>
            </a:pPr>
            <a:r>
              <a:rPr lang="en-US" sz="2000" b="1" i="1" dirty="0"/>
              <a:t>max-volatile-size: </a:t>
            </a:r>
            <a:r>
              <a:rPr lang="en-US" sz="2000" dirty="0" smtClean="0"/>
              <a:t>The max size of the Volatile Index in bytes.</a:t>
            </a:r>
          </a:p>
          <a:p>
            <a:pPr marL="342900" indent="-342900">
              <a:lnSpc>
                <a:spcPct val="100000"/>
              </a:lnSpc>
              <a:buSzPct val="25000"/>
              <a:buFont typeface="Wingdings" charset="2"/>
              <a:buChar char="u"/>
            </a:pPr>
            <a:r>
              <a:rPr lang="da-DK" sz="2000" b="1" i="1" dirty="0" err="1"/>
              <a:t>volatile</a:t>
            </a:r>
            <a:r>
              <a:rPr lang="da-DK" sz="2000" b="1" i="1" dirty="0"/>
              <a:t>-</a:t>
            </a:r>
            <a:r>
              <a:rPr lang="da-DK" sz="2000" b="1" i="1" dirty="0" err="1"/>
              <a:t>idle</a:t>
            </a:r>
            <a:r>
              <a:rPr lang="da-DK" sz="2000" b="1" i="1" dirty="0"/>
              <a:t>-time</a:t>
            </a:r>
            <a:r>
              <a:rPr lang="it-IT" sz="2000" b="1" i="1" dirty="0" smtClean="0"/>
              <a:t>: </a:t>
            </a:r>
            <a:r>
              <a:rPr lang="en-US" sz="2000" dirty="0"/>
              <a:t>Idle time in seconds until the volatile index part is moved to a persistent </a:t>
            </a:r>
            <a:r>
              <a:rPr lang="en-US" sz="2000" dirty="0" smtClean="0"/>
              <a:t>index</a:t>
            </a:r>
          </a:p>
          <a:p>
            <a:pPr marL="342900" indent="-342900">
              <a:lnSpc>
                <a:spcPct val="100000"/>
              </a:lnSpc>
              <a:buSzPct val="25000"/>
              <a:buFont typeface="Wingdings" charset="2"/>
              <a:buChar char="u"/>
            </a:pPr>
            <a:r>
              <a:rPr lang="en-US" sz="2000" b="1" i="1" dirty="0" err="1"/>
              <a:t>changesfilter</a:t>
            </a:r>
            <a:r>
              <a:rPr lang="en-US" sz="2000" b="1" i="1" dirty="0"/>
              <a:t>-class: </a:t>
            </a:r>
            <a:r>
              <a:rPr lang="en-US" sz="2000" dirty="0"/>
              <a:t>The FQN of the </a:t>
            </a:r>
            <a:r>
              <a:rPr lang="en-US" sz="2000" dirty="0" smtClean="0"/>
              <a:t>class that will define </a:t>
            </a:r>
            <a:r>
              <a:rPr lang="en-US" sz="2000" dirty="0"/>
              <a:t>the policy to use to manage the </a:t>
            </a:r>
            <a:r>
              <a:rPr lang="en-US" sz="2000" dirty="0" err="1"/>
              <a:t>lucene</a:t>
            </a:r>
            <a:r>
              <a:rPr lang="en-US" sz="2000" dirty="0"/>
              <a:t> indexes changes</a:t>
            </a:r>
            <a:r>
              <a:rPr lang="en-US" sz="2000" dirty="0" smtClean="0"/>
              <a:t>.</a:t>
            </a:r>
          </a:p>
          <a:p>
            <a:pPr marL="342900" indent="-342900">
              <a:lnSpc>
                <a:spcPct val="100000"/>
              </a:lnSpc>
              <a:buSzPct val="25000"/>
              <a:buFont typeface="Wingdings" charset="2"/>
              <a:buChar char="u"/>
            </a:pPr>
            <a:r>
              <a:rPr lang="en-US" sz="2000" b="1" i="1" dirty="0" err="1"/>
              <a:t>rdbms-reindexing</a:t>
            </a:r>
            <a:r>
              <a:rPr lang="en-US" sz="2000" b="1" i="1" dirty="0"/>
              <a:t>: </a:t>
            </a:r>
            <a:r>
              <a:rPr lang="en-US" sz="2000" dirty="0"/>
              <a:t>indicates whether the </a:t>
            </a:r>
            <a:r>
              <a:rPr lang="en-US" sz="2000" dirty="0" err="1"/>
              <a:t>rdbms</a:t>
            </a:r>
            <a:r>
              <a:rPr lang="en-US" sz="2000" dirty="0"/>
              <a:t> re-indexing mechanism must be used, the default value is </a:t>
            </a:r>
            <a:r>
              <a:rPr lang="en-US" sz="2000" dirty="0" smtClean="0"/>
              <a:t>true</a:t>
            </a:r>
            <a:endParaRPr lang="en-US" sz="2000" dirty="0"/>
          </a:p>
          <a:p>
            <a:pPr marL="342900" indent="-342900">
              <a:lnSpc>
                <a:spcPct val="100000"/>
              </a:lnSpc>
              <a:buSzPct val="25000"/>
              <a:buFont typeface="Wingdings" charset="2"/>
              <a:buChar char="u"/>
            </a:pPr>
            <a:r>
              <a:rPr lang="en-US" sz="2000" b="1" i="1" dirty="0" err="1"/>
              <a:t>reindexing</a:t>
            </a:r>
            <a:r>
              <a:rPr lang="en-US" sz="2000" b="1" i="1" dirty="0"/>
              <a:t>-page-size: </a:t>
            </a:r>
            <a:r>
              <a:rPr lang="en-US" sz="2000" dirty="0"/>
              <a:t>maximum amount of nodes </a:t>
            </a:r>
            <a:r>
              <a:rPr lang="en-US" sz="2000" dirty="0" smtClean="0"/>
              <a:t>that can </a:t>
            </a:r>
            <a:r>
              <a:rPr lang="en-US" sz="2000" dirty="0"/>
              <a:t>be retrieved from storage for re-indexing purpose, the default value is </a:t>
            </a:r>
            <a:r>
              <a:rPr lang="en-US" sz="2000" dirty="0" smtClean="0"/>
              <a:t>100</a:t>
            </a:r>
          </a:p>
          <a:p>
            <a:pPr marL="342900" indent="-342900">
              <a:lnSpc>
                <a:spcPct val="100000"/>
              </a:lnSpc>
              <a:buSzPct val="25000"/>
              <a:buFont typeface="Wingdings" charset="2"/>
              <a:buChar char="u"/>
            </a:pPr>
            <a:r>
              <a:rPr lang="en-US" sz="2000" b="1" i="1" dirty="0"/>
              <a:t>indexing-thread-pool-size: </a:t>
            </a:r>
            <a:r>
              <a:rPr lang="en-US" sz="2000" dirty="0"/>
              <a:t>Defines the total amount of indexing threads</a:t>
            </a:r>
            <a:r>
              <a:rPr lang="en-US" sz="2000" dirty="0" smtClean="0"/>
              <a:t>.</a:t>
            </a:r>
          </a:p>
          <a:p>
            <a:pPr marL="342900" indent="-342900">
              <a:lnSpc>
                <a:spcPct val="100000"/>
              </a:lnSpc>
              <a:buSzPct val="25000"/>
              <a:buFont typeface="Wingdings" charset="2"/>
              <a:buChar char="u"/>
            </a:pPr>
            <a:r>
              <a:rPr lang="en-US" sz="2000" b="1" i="1" dirty="0" err="1"/>
              <a:t>async-reindexing</a:t>
            </a:r>
            <a:r>
              <a:rPr lang="en-US" sz="2000" b="1" i="1" dirty="0"/>
              <a:t>: </a:t>
            </a:r>
            <a:r>
              <a:rPr lang="en-US" sz="2000" dirty="0"/>
              <a:t>Controls the process of re-indexing on JCR's startup. If flag set, indexing will be launched asynchronously, without blocking the </a:t>
            </a:r>
            <a:r>
              <a:rPr lang="en-US" sz="2000" dirty="0" smtClean="0"/>
              <a:t>JCR’s startup. </a:t>
            </a:r>
            <a:r>
              <a:rPr lang="en-US" sz="2000" dirty="0"/>
              <a:t>Default is "false".</a:t>
            </a:r>
          </a:p>
          <a:p>
            <a:pPr marL="342900" indent="-342900">
              <a:lnSpc>
                <a:spcPct val="100000"/>
              </a:lnSpc>
              <a:buSzPct val="25000"/>
              <a:buFont typeface="Wingdings" charset="2"/>
              <a:buChar char="u"/>
            </a:pPr>
            <a:endParaRPr lang="en-US" sz="2400" b="1" i="1" dirty="0" smtClean="0"/>
          </a:p>
          <a:p>
            <a:pPr marL="342900" indent="-342900">
              <a:lnSpc>
                <a:spcPct val="100000"/>
              </a:lnSpc>
              <a:buSzPct val="25000"/>
              <a:buFont typeface="Wingdings" charset="2"/>
              <a:buChar char="u"/>
            </a:pPr>
            <a:endParaRPr lang="en-GB" sz="2400" b="1" i="1" dirty="0"/>
          </a:p>
          <a:p>
            <a:pPr>
              <a:lnSpc>
                <a:spcPct val="100000"/>
              </a:lnSpc>
              <a:buSzPct val="25000"/>
            </a:pPr>
            <a:endParaRPr lang="cs-CZ" sz="1400" dirty="0" smtClean="0">
              <a:solidFill>
                <a:srgbClr val="333333"/>
              </a:solidFill>
              <a:ea typeface="MS Gothic"/>
            </a:endParaRPr>
          </a:p>
          <a:p>
            <a:pPr marL="342900" indent="-342900">
              <a:lnSpc>
                <a:spcPct val="100000"/>
              </a:lnSpc>
              <a:buSzPct val="25000"/>
              <a:buFont typeface="Wingdings" charset="2"/>
              <a:buChar char="u"/>
            </a:pPr>
            <a:endParaRPr lang="cs-CZ" sz="1400" dirty="0" smtClean="0">
              <a:solidFill>
                <a:srgbClr val="333333"/>
              </a:solidFill>
              <a:ea typeface="MS Gothic"/>
            </a:endParaRPr>
          </a:p>
          <a:p>
            <a:pPr marL="342900" indent="-342900">
              <a:lnSpc>
                <a:spcPct val="100000"/>
              </a:lnSpc>
              <a:buSzPct val="25000"/>
              <a:buFont typeface="Wingdings" charset="2"/>
              <a:buChar char="u"/>
            </a:pPr>
            <a:endParaRPr lang="de-DE"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200" dirty="0" smtClean="0">
              <a:solidFill>
                <a:srgbClr val="333333"/>
              </a:solidFill>
              <a:ea typeface="MS Gothic"/>
            </a:endParaRPr>
          </a:p>
        </p:txBody>
      </p:sp>
    </p:spTree>
    <p:extLst>
      <p:ext uri="{BB962C8B-B14F-4D97-AF65-F5344CB8AC3E}">
        <p14:creationId xmlns:p14="http://schemas.microsoft.com/office/powerpoint/2010/main" val="80381936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Configuration and settings</a:t>
            </a:r>
            <a:endParaRPr dirty="0"/>
          </a:p>
        </p:txBody>
      </p:sp>
      <p:sp>
        <p:nvSpPr>
          <p:cNvPr id="241" name="TextShape 2"/>
          <p:cNvSpPr txBox="1"/>
          <p:nvPr/>
        </p:nvSpPr>
        <p:spPr>
          <a:xfrm>
            <a:off x="507960" y="1351079"/>
            <a:ext cx="10179000" cy="5633187"/>
          </a:xfrm>
          <a:prstGeom prst="rect">
            <a:avLst/>
          </a:prstGeom>
        </p:spPr>
        <p:txBody>
          <a:bodyPr lIns="0" tIns="0" rIns="41760" bIns="0"/>
          <a:lstStyle/>
          <a:p>
            <a:pPr>
              <a:lnSpc>
                <a:spcPct val="100000"/>
              </a:lnSpc>
              <a:buSzPct val="25000"/>
            </a:pPr>
            <a:r>
              <a:rPr lang="fr-FR" sz="2400" b="1" dirty="0" smtClean="0"/>
              <a:t>The main </a:t>
            </a:r>
            <a:r>
              <a:rPr lang="fr-FR" sz="2400" b="1" dirty="0" err="1" smtClean="0"/>
              <a:t>parameters</a:t>
            </a:r>
            <a:r>
              <a:rPr lang="fr-FR" sz="2400" b="1" dirty="0" smtClean="0"/>
              <a:t>: </a:t>
            </a:r>
            <a:r>
              <a:rPr lang="fr-FR" sz="2400" b="1" dirty="0" err="1" smtClean="0"/>
              <a:t>Workspace</a:t>
            </a:r>
            <a:r>
              <a:rPr lang="fr-FR" sz="2400" b="1" dirty="0" smtClean="0"/>
              <a:t> Data Container</a:t>
            </a:r>
            <a:endParaRPr lang="fr-FR" sz="2400" b="1" dirty="0"/>
          </a:p>
          <a:p>
            <a:pPr>
              <a:lnSpc>
                <a:spcPct val="100000"/>
              </a:lnSpc>
              <a:buSzPct val="25000"/>
            </a:pPr>
            <a:endParaRPr lang="en-US" b="1" dirty="0"/>
          </a:p>
          <a:p>
            <a:pPr marL="342900" indent="-342900">
              <a:lnSpc>
                <a:spcPct val="100000"/>
              </a:lnSpc>
              <a:buSzPct val="25000"/>
              <a:buFont typeface="Wingdings" charset="2"/>
              <a:buChar char="u"/>
            </a:pPr>
            <a:r>
              <a:rPr lang="en-US" sz="2000" b="1" i="1" dirty="0"/>
              <a:t>source-name: </a:t>
            </a:r>
            <a:r>
              <a:rPr lang="en-US" sz="2000" dirty="0"/>
              <a:t>JDBC data source </a:t>
            </a:r>
            <a:r>
              <a:rPr lang="en-US" sz="2000" dirty="0" smtClean="0"/>
              <a:t>name</a:t>
            </a:r>
          </a:p>
          <a:p>
            <a:pPr marL="342900" indent="-342900">
              <a:lnSpc>
                <a:spcPct val="100000"/>
              </a:lnSpc>
              <a:buSzPct val="25000"/>
              <a:buFont typeface="Wingdings" charset="2"/>
              <a:buChar char="u"/>
            </a:pPr>
            <a:r>
              <a:rPr lang="en-US" sz="2000" b="1" dirty="0"/>
              <a:t>dialect</a:t>
            </a:r>
            <a:r>
              <a:rPr lang="en-US" sz="2000" dirty="0"/>
              <a:t>: Database dialect, one of "</a:t>
            </a:r>
            <a:r>
              <a:rPr lang="en-US" sz="2000" dirty="0" err="1"/>
              <a:t>hsqldb</a:t>
            </a:r>
            <a:r>
              <a:rPr lang="en-US" sz="2000" dirty="0"/>
              <a:t>", "h2", "</a:t>
            </a:r>
            <a:r>
              <a:rPr lang="en-US" sz="2000" dirty="0" err="1"/>
              <a:t>mysql</a:t>
            </a:r>
            <a:r>
              <a:rPr lang="en-US" sz="2000" dirty="0"/>
              <a:t>", "</a:t>
            </a:r>
            <a:r>
              <a:rPr lang="en-US" sz="2000" dirty="0" err="1"/>
              <a:t>mysql-myisam</a:t>
            </a:r>
            <a:r>
              <a:rPr lang="en-US" sz="2000" dirty="0"/>
              <a:t>", "mysql-utf8", "mysql-myisam-utf8", "</a:t>
            </a:r>
            <a:r>
              <a:rPr lang="en-US" sz="2000" dirty="0" err="1"/>
              <a:t>pgsql</a:t>
            </a:r>
            <a:r>
              <a:rPr lang="en-US" sz="2000" dirty="0"/>
              <a:t>", "</a:t>
            </a:r>
            <a:r>
              <a:rPr lang="en-US" sz="2000" dirty="0" err="1"/>
              <a:t>pgsql-scs</a:t>
            </a:r>
            <a:r>
              <a:rPr lang="en-US" sz="2000" dirty="0"/>
              <a:t>", "oracle", "oracle-</a:t>
            </a:r>
            <a:r>
              <a:rPr lang="en-US" sz="2000" dirty="0" err="1"/>
              <a:t>oci</a:t>
            </a:r>
            <a:r>
              <a:rPr lang="en-US" sz="2000" dirty="0"/>
              <a:t>", "</a:t>
            </a:r>
            <a:r>
              <a:rPr lang="en-US" sz="2000" dirty="0" err="1"/>
              <a:t>mssql</a:t>
            </a:r>
            <a:r>
              <a:rPr lang="en-US" sz="2000" dirty="0"/>
              <a:t>", "</a:t>
            </a:r>
            <a:r>
              <a:rPr lang="en-US" sz="2000" dirty="0" err="1"/>
              <a:t>sybase</a:t>
            </a:r>
            <a:r>
              <a:rPr lang="en-US" sz="2000" dirty="0"/>
              <a:t>", "derby", "db2" ,"db2-mys", "db2v8". The default value is "</a:t>
            </a:r>
            <a:r>
              <a:rPr lang="en-US" sz="2000" dirty="0" smtClean="0"/>
              <a:t>auto”.</a:t>
            </a:r>
            <a:endParaRPr lang="en-US" sz="2000" dirty="0"/>
          </a:p>
          <a:p>
            <a:pPr marL="342900" indent="-342900">
              <a:lnSpc>
                <a:spcPct val="100000"/>
              </a:lnSpc>
              <a:buSzPct val="25000"/>
              <a:buFont typeface="Wingdings" charset="2"/>
              <a:buChar char="u"/>
            </a:pPr>
            <a:r>
              <a:rPr lang="en-US" sz="2000" b="1" i="1" dirty="0" err="1"/>
              <a:t>db</a:t>
            </a:r>
            <a:r>
              <a:rPr lang="en-US" sz="2000" b="1" i="1" dirty="0"/>
              <a:t>-structure-</a:t>
            </a:r>
            <a:r>
              <a:rPr lang="en-US" sz="2000" b="1" i="1" dirty="0" smtClean="0"/>
              <a:t>type: </a:t>
            </a:r>
            <a:r>
              <a:rPr lang="fr-FR" sz="2000" dirty="0" err="1" smtClean="0"/>
              <a:t>T</a:t>
            </a:r>
            <a:r>
              <a:rPr lang="en-US" sz="2000" dirty="0" smtClean="0"/>
              <a:t>he type of </a:t>
            </a:r>
            <a:r>
              <a:rPr lang="en-US" sz="2000" dirty="0" err="1" smtClean="0"/>
              <a:t>db</a:t>
            </a:r>
            <a:r>
              <a:rPr lang="en-US" sz="2000" dirty="0" smtClean="0"/>
              <a:t> structure to use. Can </a:t>
            </a:r>
            <a:r>
              <a:rPr lang="en-US" sz="2000" dirty="0"/>
              <a:t>be set to isolated, multi, </a:t>
            </a:r>
            <a:r>
              <a:rPr lang="en-US" sz="2000" dirty="0" smtClean="0"/>
              <a:t>single.</a:t>
            </a:r>
          </a:p>
          <a:p>
            <a:pPr marL="342900" indent="-342900">
              <a:lnSpc>
                <a:spcPct val="100000"/>
              </a:lnSpc>
              <a:buSzPct val="25000"/>
              <a:buFont typeface="Wingdings" charset="2"/>
              <a:buChar char="u"/>
            </a:pPr>
            <a:r>
              <a:rPr lang="it-IT" sz="2000" b="1" dirty="0" err="1"/>
              <a:t>db-tablename-suffix</a:t>
            </a:r>
            <a:r>
              <a:rPr lang="it-IT" sz="2000" b="1" dirty="0" smtClean="0"/>
              <a:t>: </a:t>
            </a:r>
            <a:r>
              <a:rPr lang="it-IT" sz="2000" dirty="0" smtClean="0"/>
              <a:t>The </a:t>
            </a:r>
            <a:r>
              <a:rPr lang="it-IT" sz="2000" dirty="0" err="1" smtClean="0"/>
              <a:t>suffix</a:t>
            </a:r>
            <a:r>
              <a:rPr lang="it-IT" sz="2000" dirty="0" smtClean="0"/>
              <a:t> of the </a:t>
            </a:r>
            <a:r>
              <a:rPr lang="it-IT" sz="2000" dirty="0" err="1" smtClean="0"/>
              <a:t>name</a:t>
            </a:r>
            <a:r>
              <a:rPr lang="it-IT" sz="2000" dirty="0" smtClean="0"/>
              <a:t> of the </a:t>
            </a:r>
            <a:r>
              <a:rPr lang="it-IT" sz="2000" dirty="0" err="1" smtClean="0"/>
              <a:t>table</a:t>
            </a:r>
            <a:r>
              <a:rPr lang="it-IT" sz="2000" dirty="0" smtClean="0"/>
              <a:t> to use (</a:t>
            </a:r>
            <a:r>
              <a:rPr lang="it-IT" sz="2000" dirty="0" err="1" smtClean="0"/>
              <a:t>isolated</a:t>
            </a:r>
            <a:r>
              <a:rPr lang="it-IT" sz="2000" dirty="0" smtClean="0"/>
              <a:t> mode </a:t>
            </a:r>
            <a:r>
              <a:rPr lang="it-IT" sz="2000" dirty="0" err="1" smtClean="0"/>
              <a:t>only</a:t>
            </a:r>
            <a:r>
              <a:rPr lang="it-IT" sz="2000" dirty="0" smtClean="0"/>
              <a:t>)</a:t>
            </a:r>
            <a:endParaRPr lang="en-US" sz="2000" dirty="0"/>
          </a:p>
          <a:p>
            <a:pPr marL="342900" indent="-342900">
              <a:lnSpc>
                <a:spcPct val="100000"/>
              </a:lnSpc>
              <a:buSzPct val="25000"/>
              <a:buFont typeface="Wingdings" charset="2"/>
              <a:buChar char="u"/>
            </a:pPr>
            <a:r>
              <a:rPr lang="en-US" sz="2000" b="1" i="1" dirty="0"/>
              <a:t>batch-size: </a:t>
            </a:r>
            <a:r>
              <a:rPr lang="en-US" sz="2000" dirty="0"/>
              <a:t>the batch size. Default value is -1 (disabled</a:t>
            </a:r>
            <a:r>
              <a:rPr lang="en-US" sz="2000" b="1" i="1" dirty="0"/>
              <a:t>)</a:t>
            </a:r>
          </a:p>
          <a:p>
            <a:pPr marL="342900" indent="-342900">
              <a:lnSpc>
                <a:spcPct val="100000"/>
              </a:lnSpc>
              <a:buSzPct val="25000"/>
              <a:buFont typeface="Wingdings" charset="2"/>
              <a:buChar char="u"/>
            </a:pPr>
            <a:r>
              <a:rPr lang="en-US" sz="2000" b="1" i="1" dirty="0" smtClean="0"/>
              <a:t>max</a:t>
            </a:r>
            <a:r>
              <a:rPr lang="en-US" sz="2000" b="1" i="1" dirty="0"/>
              <a:t>-buffer-size: </a:t>
            </a:r>
            <a:r>
              <a:rPr lang="en-US" sz="2000" dirty="0"/>
              <a:t>A threshold in bytes, if </a:t>
            </a:r>
            <a:r>
              <a:rPr lang="en-US" sz="2000" dirty="0" smtClean="0"/>
              <a:t>the size of a value </a:t>
            </a:r>
            <a:r>
              <a:rPr lang="en-US" sz="2000" dirty="0"/>
              <a:t>is greater, then it will be </a:t>
            </a:r>
            <a:r>
              <a:rPr lang="en-US" sz="2000" dirty="0" smtClean="0"/>
              <a:t>spooled into </a:t>
            </a:r>
            <a:r>
              <a:rPr lang="en-US" sz="2000" dirty="0"/>
              <a:t>a temporary file. Default value is 200k</a:t>
            </a:r>
            <a:r>
              <a:rPr lang="en-US" sz="2000" b="1" i="1" dirty="0" smtClean="0"/>
              <a:t>.</a:t>
            </a:r>
          </a:p>
          <a:p>
            <a:pPr marL="342900" indent="-342900">
              <a:lnSpc>
                <a:spcPct val="100000"/>
              </a:lnSpc>
              <a:buSzPct val="25000"/>
              <a:buFont typeface="Wingdings" charset="2"/>
              <a:buChar char="u"/>
            </a:pPr>
            <a:r>
              <a:rPr lang="en-US" sz="2000" b="1" i="1" dirty="0"/>
              <a:t>swap-directory: </a:t>
            </a:r>
            <a:r>
              <a:rPr lang="en-US" sz="2000" dirty="0"/>
              <a:t>A location where the value will be </a:t>
            </a:r>
            <a:r>
              <a:rPr lang="en-US" sz="2000" dirty="0" smtClean="0"/>
              <a:t>spooled. </a:t>
            </a:r>
            <a:r>
              <a:rPr lang="en-US" sz="2000" dirty="0"/>
              <a:t>Default value is the value of "</a:t>
            </a:r>
            <a:r>
              <a:rPr lang="en-US" sz="2000" dirty="0" err="1"/>
              <a:t>java.io.tmpdir</a:t>
            </a:r>
            <a:r>
              <a:rPr lang="en-US" sz="2000" dirty="0"/>
              <a:t>" system property</a:t>
            </a:r>
            <a:r>
              <a:rPr lang="en-US" sz="2000" dirty="0" smtClean="0"/>
              <a:t>. (never shared)</a:t>
            </a:r>
          </a:p>
          <a:p>
            <a:pPr marL="342900" indent="-342900">
              <a:lnSpc>
                <a:spcPct val="100000"/>
              </a:lnSpc>
              <a:buSzPct val="25000"/>
              <a:buFont typeface="Wingdings" charset="2"/>
              <a:buChar char="u"/>
            </a:pPr>
            <a:r>
              <a:rPr lang="en-US" sz="2000" b="1" i="1" dirty="0"/>
              <a:t>lazy-node-iterator-page-size: </a:t>
            </a:r>
            <a:r>
              <a:rPr lang="en-US" sz="2000" dirty="0"/>
              <a:t>"Lazy" child nodes iterator settings. Defines size of page, the number of nodes that are retrieved from persistent storage at once. Default value is 100.</a:t>
            </a:r>
          </a:p>
          <a:p>
            <a:pPr marL="342900" indent="-342900">
              <a:lnSpc>
                <a:spcPct val="100000"/>
              </a:lnSpc>
              <a:buSzPct val="25000"/>
              <a:buFont typeface="Wingdings" charset="2"/>
              <a:buChar char="u"/>
            </a:pPr>
            <a:endParaRPr lang="en-US" sz="2200" dirty="0"/>
          </a:p>
          <a:p>
            <a:pPr marL="342900" indent="-342900">
              <a:lnSpc>
                <a:spcPct val="100000"/>
              </a:lnSpc>
              <a:buSzPct val="25000"/>
              <a:buFont typeface="Wingdings" charset="2"/>
              <a:buChar char="u"/>
            </a:pPr>
            <a:endParaRPr lang="en-US" sz="2400" b="1" i="1" dirty="0" smtClean="0"/>
          </a:p>
          <a:p>
            <a:pPr marL="342900" indent="-342900">
              <a:lnSpc>
                <a:spcPct val="100000"/>
              </a:lnSpc>
              <a:buSzPct val="25000"/>
              <a:buFont typeface="Wingdings" charset="2"/>
              <a:buChar char="u"/>
            </a:pPr>
            <a:endParaRPr lang="en-GB" sz="2400" b="1" i="1" dirty="0"/>
          </a:p>
          <a:p>
            <a:pPr>
              <a:lnSpc>
                <a:spcPct val="100000"/>
              </a:lnSpc>
              <a:buSzPct val="25000"/>
            </a:pPr>
            <a:endParaRPr lang="cs-CZ" sz="1400" dirty="0" smtClean="0">
              <a:solidFill>
                <a:srgbClr val="333333"/>
              </a:solidFill>
              <a:ea typeface="MS Gothic"/>
            </a:endParaRPr>
          </a:p>
          <a:p>
            <a:pPr marL="342900" indent="-342900">
              <a:lnSpc>
                <a:spcPct val="100000"/>
              </a:lnSpc>
              <a:buSzPct val="25000"/>
              <a:buFont typeface="Wingdings" charset="2"/>
              <a:buChar char="u"/>
            </a:pPr>
            <a:endParaRPr lang="cs-CZ" sz="1400" dirty="0" smtClean="0">
              <a:solidFill>
                <a:srgbClr val="333333"/>
              </a:solidFill>
              <a:ea typeface="MS Gothic"/>
            </a:endParaRPr>
          </a:p>
          <a:p>
            <a:pPr marL="342900" indent="-342900">
              <a:lnSpc>
                <a:spcPct val="100000"/>
              </a:lnSpc>
              <a:buSzPct val="25000"/>
              <a:buFont typeface="Wingdings" charset="2"/>
              <a:buChar char="u"/>
            </a:pPr>
            <a:endParaRPr lang="de-DE"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200" dirty="0" smtClean="0">
              <a:solidFill>
                <a:srgbClr val="333333"/>
              </a:solidFill>
              <a:ea typeface="MS Gothic"/>
            </a:endParaRPr>
          </a:p>
        </p:txBody>
      </p:sp>
    </p:spTree>
    <p:extLst>
      <p:ext uri="{BB962C8B-B14F-4D97-AF65-F5344CB8AC3E}">
        <p14:creationId xmlns:p14="http://schemas.microsoft.com/office/powerpoint/2010/main" val="246946138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Configuration and settings</a:t>
            </a:r>
            <a:endParaRPr dirty="0"/>
          </a:p>
        </p:txBody>
      </p:sp>
      <p:sp>
        <p:nvSpPr>
          <p:cNvPr id="241" name="TextShape 2"/>
          <p:cNvSpPr txBox="1"/>
          <p:nvPr/>
        </p:nvSpPr>
        <p:spPr>
          <a:xfrm>
            <a:off x="507960" y="1351079"/>
            <a:ext cx="10179000" cy="5633187"/>
          </a:xfrm>
          <a:prstGeom prst="rect">
            <a:avLst/>
          </a:prstGeom>
        </p:spPr>
        <p:txBody>
          <a:bodyPr lIns="0" tIns="0" rIns="41760" bIns="0"/>
          <a:lstStyle/>
          <a:p>
            <a:pPr>
              <a:lnSpc>
                <a:spcPct val="100000"/>
              </a:lnSpc>
              <a:buSzPct val="25000"/>
            </a:pPr>
            <a:r>
              <a:rPr lang="fr-FR" sz="2400" b="1" dirty="0" err="1" smtClean="0"/>
              <a:t>Special</a:t>
            </a:r>
            <a:r>
              <a:rPr lang="fr-FR" sz="2400" b="1" dirty="0" smtClean="0"/>
              <a:t> </a:t>
            </a:r>
            <a:r>
              <a:rPr lang="fr-FR" sz="2400" b="1" dirty="0" err="1" smtClean="0"/>
              <a:t>Dialects</a:t>
            </a:r>
            <a:endParaRPr lang="fr-FR" sz="2400" b="1" dirty="0"/>
          </a:p>
          <a:p>
            <a:pPr>
              <a:lnSpc>
                <a:spcPct val="100000"/>
              </a:lnSpc>
              <a:buSzPct val="25000"/>
            </a:pPr>
            <a:endParaRPr lang="en-US" b="1" dirty="0"/>
          </a:p>
          <a:p>
            <a:pPr marL="342900" indent="-342900">
              <a:lnSpc>
                <a:spcPct val="100000"/>
              </a:lnSpc>
              <a:buSzPct val="25000"/>
              <a:buFont typeface="Wingdings" charset="2"/>
              <a:buChar char="u"/>
            </a:pPr>
            <a:r>
              <a:rPr lang="en-US" sz="1600" b="1" i="1" dirty="0" err="1" smtClean="0"/>
              <a:t>pgsql</a:t>
            </a:r>
            <a:r>
              <a:rPr lang="en-US" sz="1600" b="1" i="1" dirty="0" smtClean="0"/>
              <a:t>: </a:t>
            </a:r>
            <a:r>
              <a:rPr lang="en-US" sz="1600" dirty="0"/>
              <a:t>this dialect is used if </a:t>
            </a:r>
            <a:r>
              <a:rPr lang="en-US" sz="1600" dirty="0" err="1"/>
              <a:t>standard_conforming_strings</a:t>
            </a:r>
            <a:r>
              <a:rPr lang="en-US" sz="1600" dirty="0"/>
              <a:t> is set to off. This is default value for </a:t>
            </a:r>
            <a:r>
              <a:rPr lang="en-US" sz="1600" dirty="0" smtClean="0"/>
              <a:t>versions </a:t>
            </a:r>
            <a:r>
              <a:rPr lang="en-US" sz="1600" dirty="0"/>
              <a:t>before 9.1</a:t>
            </a:r>
            <a:r>
              <a:rPr lang="en-US" sz="1600" dirty="0" smtClean="0"/>
              <a:t>.</a:t>
            </a:r>
          </a:p>
          <a:p>
            <a:pPr marL="342900" indent="-342900">
              <a:lnSpc>
                <a:spcPct val="100000"/>
              </a:lnSpc>
              <a:buSzPct val="25000"/>
              <a:buFont typeface="Wingdings" charset="2"/>
              <a:buChar char="u"/>
            </a:pPr>
            <a:r>
              <a:rPr lang="fr-FR" sz="1600" b="1" i="1" dirty="0"/>
              <a:t>p</a:t>
            </a:r>
            <a:r>
              <a:rPr lang="en-US" sz="1600" b="1" i="1" dirty="0" err="1" smtClean="0"/>
              <a:t>gsql-scs</a:t>
            </a:r>
            <a:r>
              <a:rPr lang="en-US" sz="1600" b="1" i="1" dirty="0"/>
              <a:t>: </a:t>
            </a:r>
            <a:r>
              <a:rPr lang="en-US" sz="1600" dirty="0"/>
              <a:t>this dialect is used if </a:t>
            </a:r>
            <a:r>
              <a:rPr lang="en-US" sz="1600" dirty="0" err="1"/>
              <a:t>standard_conforming_strings</a:t>
            </a:r>
            <a:r>
              <a:rPr lang="en-US" sz="1600" dirty="0"/>
              <a:t> is set to on. This is default value for </a:t>
            </a:r>
            <a:r>
              <a:rPr lang="en-US" sz="1600" dirty="0" smtClean="0"/>
              <a:t>versions </a:t>
            </a:r>
            <a:r>
              <a:rPr lang="en-US" sz="1600" dirty="0"/>
              <a:t>after 9.1</a:t>
            </a:r>
            <a:r>
              <a:rPr lang="en-US" sz="1600" dirty="0" smtClean="0"/>
              <a:t>.</a:t>
            </a:r>
          </a:p>
          <a:p>
            <a:pPr marL="342900" indent="-342900">
              <a:lnSpc>
                <a:spcPct val="100000"/>
              </a:lnSpc>
              <a:buSzPct val="25000"/>
              <a:buFont typeface="Wingdings" charset="2"/>
              <a:buChar char="u"/>
            </a:pPr>
            <a:r>
              <a:rPr lang="fr-FR" sz="1600" b="1" i="1" dirty="0" smtClean="0"/>
              <a:t>d</a:t>
            </a:r>
            <a:r>
              <a:rPr lang="en-US" sz="1600" b="1" i="1" dirty="0" smtClean="0"/>
              <a:t>b2v8:</a:t>
            </a:r>
            <a:r>
              <a:rPr lang="en-US" sz="1600" dirty="0" smtClean="0"/>
              <a:t> </a:t>
            </a:r>
            <a:r>
              <a:rPr lang="en-US" sz="1600" dirty="0"/>
              <a:t>this dialect is used if version of database is lower than 9</a:t>
            </a:r>
          </a:p>
          <a:p>
            <a:pPr marL="342900" indent="-342900">
              <a:lnSpc>
                <a:spcPct val="100000"/>
              </a:lnSpc>
              <a:buSzPct val="25000"/>
              <a:buFont typeface="Wingdings" charset="2"/>
              <a:buChar char="u"/>
            </a:pPr>
            <a:r>
              <a:rPr lang="fr-FR" sz="1600" b="1" i="1" dirty="0" smtClean="0"/>
              <a:t>d</a:t>
            </a:r>
            <a:r>
              <a:rPr lang="en-US" sz="1600" b="1" i="1" dirty="0" smtClean="0"/>
              <a:t>b2:</a:t>
            </a:r>
            <a:r>
              <a:rPr lang="en-US" sz="1600" dirty="0" smtClean="0"/>
              <a:t> </a:t>
            </a:r>
            <a:r>
              <a:rPr lang="en-US" sz="1600" dirty="0"/>
              <a:t>this dialect is used if version of database not lower than 9 and DB2_COMPATIBILITY_VECTOR is </a:t>
            </a:r>
            <a:r>
              <a:rPr lang="en-US" sz="1600" dirty="0" smtClean="0"/>
              <a:t>set </a:t>
            </a:r>
            <a:r>
              <a:rPr lang="en-US" sz="1600" dirty="0"/>
              <a:t>to 0</a:t>
            </a:r>
          </a:p>
          <a:p>
            <a:pPr marL="342900" indent="-342900">
              <a:lnSpc>
                <a:spcPct val="100000"/>
              </a:lnSpc>
              <a:buSzPct val="25000"/>
              <a:buFont typeface="Wingdings" charset="2"/>
              <a:buChar char="u"/>
            </a:pPr>
            <a:r>
              <a:rPr lang="en-US" sz="1600" b="1" i="1" dirty="0"/>
              <a:t>db2-</a:t>
            </a:r>
            <a:r>
              <a:rPr lang="en-US" sz="1600" b="1" i="1" dirty="0" smtClean="0"/>
              <a:t>mys:</a:t>
            </a:r>
            <a:r>
              <a:rPr lang="en-US" sz="1600" dirty="0" smtClean="0"/>
              <a:t> </a:t>
            </a:r>
            <a:r>
              <a:rPr lang="en-US" sz="1600" dirty="0"/>
              <a:t>this dialect is used if version of database not lower than 9 and DB2_COMPATIBILITY_VECTOR is </a:t>
            </a:r>
            <a:r>
              <a:rPr lang="en-US" sz="1600" dirty="0" smtClean="0"/>
              <a:t>set </a:t>
            </a:r>
            <a:r>
              <a:rPr lang="en-US" sz="1600" dirty="0"/>
              <a:t>to MYS. This is </a:t>
            </a:r>
            <a:r>
              <a:rPr lang="en-US" sz="1600" dirty="0" smtClean="0"/>
              <a:t>the default </a:t>
            </a:r>
            <a:r>
              <a:rPr lang="en-US" sz="1600" dirty="0"/>
              <a:t>value for </a:t>
            </a:r>
            <a:r>
              <a:rPr lang="en-US" sz="1600" dirty="0" smtClean="0"/>
              <a:t>versions starting </a:t>
            </a:r>
            <a:r>
              <a:rPr lang="en-US" sz="1600" dirty="0"/>
              <a:t>from 9.7.2</a:t>
            </a:r>
            <a:r>
              <a:rPr lang="en-US" sz="1600" dirty="0" smtClean="0"/>
              <a:t>.</a:t>
            </a:r>
          </a:p>
          <a:p>
            <a:pPr marL="342900" indent="-342900">
              <a:lnSpc>
                <a:spcPct val="100000"/>
              </a:lnSpc>
              <a:buSzPct val="25000"/>
              <a:buFont typeface="Wingdings" charset="2"/>
              <a:buChar char="u"/>
            </a:pPr>
            <a:r>
              <a:rPr lang="en-US" sz="1600" b="1" i="1" dirty="0" err="1"/>
              <a:t>mysql</a:t>
            </a:r>
            <a:r>
              <a:rPr lang="en-US" sz="1600" b="1" i="1" dirty="0"/>
              <a:t>:</a:t>
            </a:r>
            <a:r>
              <a:rPr lang="en-US" sz="1600" dirty="0"/>
              <a:t> this dialect is used if needed to create JCR tables with </a:t>
            </a:r>
            <a:r>
              <a:rPr lang="en-US" sz="1600" dirty="0" err="1"/>
              <a:t>InnoDB</a:t>
            </a:r>
            <a:r>
              <a:rPr lang="en-US" sz="1600" dirty="0"/>
              <a:t> engine (by default)</a:t>
            </a:r>
          </a:p>
          <a:p>
            <a:pPr marL="342900" indent="-342900">
              <a:lnSpc>
                <a:spcPct val="100000"/>
              </a:lnSpc>
              <a:buSzPct val="25000"/>
              <a:buFont typeface="Wingdings" charset="2"/>
              <a:buChar char="u"/>
            </a:pPr>
            <a:r>
              <a:rPr lang="en-US" sz="1600" b="1" i="1" dirty="0"/>
              <a:t>mysql-utf8</a:t>
            </a:r>
            <a:r>
              <a:rPr lang="en-US" sz="1600" dirty="0"/>
              <a:t>: this dialect is used if needed to create JCR tables with </a:t>
            </a:r>
            <a:r>
              <a:rPr lang="en-US" sz="1600" dirty="0" err="1"/>
              <a:t>InnoDB</a:t>
            </a:r>
            <a:r>
              <a:rPr lang="en-US" sz="1600" dirty="0"/>
              <a:t> engine with UTF-8 encoding support</a:t>
            </a:r>
          </a:p>
          <a:p>
            <a:pPr marL="342900" indent="-342900">
              <a:lnSpc>
                <a:spcPct val="100000"/>
              </a:lnSpc>
              <a:buSzPct val="25000"/>
              <a:buFont typeface="Wingdings" charset="2"/>
              <a:buChar char="u"/>
            </a:pPr>
            <a:r>
              <a:rPr lang="en-US" sz="1600" b="1" i="1" dirty="0" err="1"/>
              <a:t>mysql-myisam</a:t>
            </a:r>
            <a:r>
              <a:rPr lang="en-US" sz="1600" dirty="0"/>
              <a:t>: this dialect is used if needed to create JCR tables with </a:t>
            </a:r>
            <a:r>
              <a:rPr lang="en-US" sz="1600" dirty="0" err="1"/>
              <a:t>MyISAM</a:t>
            </a:r>
            <a:r>
              <a:rPr lang="en-US" sz="1600" dirty="0"/>
              <a:t> engine</a:t>
            </a:r>
          </a:p>
          <a:p>
            <a:pPr marL="342900" indent="-342900">
              <a:lnSpc>
                <a:spcPct val="100000"/>
              </a:lnSpc>
              <a:buSzPct val="25000"/>
              <a:buFont typeface="Wingdings" charset="2"/>
              <a:buChar char="u"/>
            </a:pPr>
            <a:r>
              <a:rPr lang="en-US" sz="1600" b="1" i="1" dirty="0"/>
              <a:t>mysql-myisam-utf8</a:t>
            </a:r>
            <a:r>
              <a:rPr lang="en-US" sz="1600" dirty="0"/>
              <a:t>: this dialect is used if needed to create JCR tables with </a:t>
            </a:r>
            <a:r>
              <a:rPr lang="en-US" sz="1600" dirty="0" err="1"/>
              <a:t>MyISAM</a:t>
            </a:r>
            <a:r>
              <a:rPr lang="en-US" sz="1600" dirty="0"/>
              <a:t> engine with UTF-8 encoding support</a:t>
            </a:r>
          </a:p>
          <a:p>
            <a:pPr marL="342900" indent="-342900">
              <a:lnSpc>
                <a:spcPct val="100000"/>
              </a:lnSpc>
              <a:buSzPct val="25000"/>
              <a:buFont typeface="Wingdings" charset="2"/>
              <a:buChar char="u"/>
            </a:pPr>
            <a:r>
              <a:rPr lang="en-US" sz="1600" b="1" i="1" dirty="0" err="1"/>
              <a:t>mysql-ndb</a:t>
            </a:r>
            <a:r>
              <a:rPr lang="en-US" sz="1600" dirty="0"/>
              <a:t>: this dialect is used if needed to create JCR tables with NDB engine (</a:t>
            </a:r>
            <a:r>
              <a:rPr lang="en-US" sz="1600" dirty="0" err="1"/>
              <a:t>mysql</a:t>
            </a:r>
            <a:r>
              <a:rPr lang="en-US" sz="1600" dirty="0"/>
              <a:t> cluster)</a:t>
            </a:r>
          </a:p>
          <a:p>
            <a:pPr marL="342900" indent="-342900">
              <a:lnSpc>
                <a:spcPct val="100000"/>
              </a:lnSpc>
              <a:buSzPct val="25000"/>
              <a:buFont typeface="Wingdings" charset="2"/>
              <a:buChar char="u"/>
            </a:pPr>
            <a:r>
              <a:rPr lang="en-US" sz="1600" b="1" i="1" dirty="0"/>
              <a:t>mysql-ndb-utf8</a:t>
            </a:r>
            <a:r>
              <a:rPr lang="en-US" sz="1600" dirty="0"/>
              <a:t>: this dialect is used if needed to create JCR tables with NDB engine (</a:t>
            </a:r>
            <a:r>
              <a:rPr lang="en-US" sz="1600" dirty="0" err="1"/>
              <a:t>mysql</a:t>
            </a:r>
            <a:r>
              <a:rPr lang="en-US" sz="1600" dirty="0"/>
              <a:t> cluster) with UTF-8 encoding support</a:t>
            </a:r>
          </a:p>
          <a:p>
            <a:pPr marL="342900" indent="-342900">
              <a:lnSpc>
                <a:spcPct val="100000"/>
              </a:lnSpc>
              <a:buSzPct val="25000"/>
              <a:buFont typeface="Wingdings" charset="2"/>
              <a:buChar char="u"/>
            </a:pPr>
            <a:endParaRPr lang="en-US" sz="2000" dirty="0" smtClean="0"/>
          </a:p>
          <a:p>
            <a:pPr marL="342900" indent="-342900">
              <a:lnSpc>
                <a:spcPct val="100000"/>
              </a:lnSpc>
              <a:buSzPct val="25000"/>
              <a:buFont typeface="Wingdings" charset="2"/>
              <a:buChar char="u"/>
            </a:pPr>
            <a:endParaRPr lang="en-US" sz="2200" dirty="0"/>
          </a:p>
          <a:p>
            <a:pPr marL="342900" indent="-342900">
              <a:lnSpc>
                <a:spcPct val="100000"/>
              </a:lnSpc>
              <a:buSzPct val="25000"/>
              <a:buFont typeface="Wingdings" charset="2"/>
              <a:buChar char="u"/>
            </a:pPr>
            <a:endParaRPr lang="en-US" sz="2400" b="1" i="1" dirty="0" smtClean="0"/>
          </a:p>
          <a:p>
            <a:pPr marL="342900" indent="-342900">
              <a:lnSpc>
                <a:spcPct val="100000"/>
              </a:lnSpc>
              <a:buSzPct val="25000"/>
              <a:buFont typeface="Wingdings" charset="2"/>
              <a:buChar char="u"/>
            </a:pPr>
            <a:endParaRPr lang="en-GB" sz="2400" b="1" i="1" dirty="0"/>
          </a:p>
          <a:p>
            <a:pPr>
              <a:lnSpc>
                <a:spcPct val="100000"/>
              </a:lnSpc>
              <a:buSzPct val="25000"/>
            </a:pPr>
            <a:endParaRPr lang="cs-CZ" sz="1400" dirty="0" smtClean="0">
              <a:solidFill>
                <a:srgbClr val="333333"/>
              </a:solidFill>
              <a:ea typeface="MS Gothic"/>
            </a:endParaRPr>
          </a:p>
          <a:p>
            <a:pPr marL="342900" indent="-342900">
              <a:lnSpc>
                <a:spcPct val="100000"/>
              </a:lnSpc>
              <a:buSzPct val="25000"/>
              <a:buFont typeface="Wingdings" charset="2"/>
              <a:buChar char="u"/>
            </a:pPr>
            <a:endParaRPr lang="cs-CZ" sz="1400" dirty="0" smtClean="0">
              <a:solidFill>
                <a:srgbClr val="333333"/>
              </a:solidFill>
              <a:ea typeface="MS Gothic"/>
            </a:endParaRPr>
          </a:p>
          <a:p>
            <a:pPr marL="342900" indent="-342900">
              <a:lnSpc>
                <a:spcPct val="100000"/>
              </a:lnSpc>
              <a:buSzPct val="25000"/>
              <a:buFont typeface="Wingdings" charset="2"/>
              <a:buChar char="u"/>
            </a:pPr>
            <a:endParaRPr lang="de-DE"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200" dirty="0" smtClean="0">
              <a:solidFill>
                <a:srgbClr val="333333"/>
              </a:solidFill>
              <a:ea typeface="MS Gothic"/>
            </a:endParaRPr>
          </a:p>
        </p:txBody>
      </p:sp>
    </p:spTree>
    <p:extLst>
      <p:ext uri="{BB962C8B-B14F-4D97-AF65-F5344CB8AC3E}">
        <p14:creationId xmlns:p14="http://schemas.microsoft.com/office/powerpoint/2010/main" val="47436206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Configuration and settings</a:t>
            </a:r>
            <a:endParaRPr dirty="0"/>
          </a:p>
        </p:txBody>
      </p:sp>
      <p:sp>
        <p:nvSpPr>
          <p:cNvPr id="241" name="TextShape 2"/>
          <p:cNvSpPr txBox="1"/>
          <p:nvPr/>
        </p:nvSpPr>
        <p:spPr>
          <a:xfrm>
            <a:off x="507960" y="1351079"/>
            <a:ext cx="10179000" cy="5633187"/>
          </a:xfrm>
          <a:prstGeom prst="rect">
            <a:avLst/>
          </a:prstGeom>
        </p:spPr>
        <p:txBody>
          <a:bodyPr lIns="0" tIns="0" rIns="41760" bIns="0"/>
          <a:lstStyle/>
          <a:p>
            <a:pPr>
              <a:lnSpc>
                <a:spcPct val="100000"/>
              </a:lnSpc>
              <a:buSzPct val="25000"/>
            </a:pPr>
            <a:r>
              <a:rPr lang="fr-FR" sz="2400" b="1" dirty="0" err="1" smtClean="0"/>
              <a:t>Special</a:t>
            </a:r>
            <a:r>
              <a:rPr lang="fr-FR" sz="2400" b="1" dirty="0" smtClean="0"/>
              <a:t> DB Configuration</a:t>
            </a:r>
            <a:endParaRPr lang="fr-FR" sz="2400" b="1" dirty="0"/>
          </a:p>
          <a:p>
            <a:pPr>
              <a:lnSpc>
                <a:spcPct val="100000"/>
              </a:lnSpc>
              <a:buSzPct val="25000"/>
            </a:pPr>
            <a:endParaRPr lang="en-US" b="1" dirty="0"/>
          </a:p>
          <a:p>
            <a:pPr marL="342900" indent="-342900">
              <a:lnSpc>
                <a:spcPct val="100000"/>
              </a:lnSpc>
              <a:buSzPct val="25000"/>
              <a:buFont typeface="Wingdings" charset="2"/>
              <a:buChar char="u"/>
            </a:pPr>
            <a:r>
              <a:rPr lang="en-US" sz="2200" b="1" i="1" dirty="0" err="1" smtClean="0"/>
              <a:t>pgsql</a:t>
            </a:r>
            <a:r>
              <a:rPr lang="en-US" sz="2200" b="1" i="1" dirty="0" smtClean="0"/>
              <a:t>: </a:t>
            </a:r>
          </a:p>
          <a:p>
            <a:pPr marL="800100" lvl="1" indent="-342900">
              <a:buSzPct val="25000"/>
              <a:buFont typeface="Wingdings" charset="2"/>
              <a:buChar char="u"/>
            </a:pPr>
            <a:r>
              <a:rPr lang="en-US" sz="2200" dirty="0" smtClean="0"/>
              <a:t>If for a version prior to 9.1, the parameter </a:t>
            </a:r>
            <a:r>
              <a:rPr lang="fr-FR" sz="2200" dirty="0" err="1" smtClean="0"/>
              <a:t>standard_conforming_strings</a:t>
            </a:r>
            <a:r>
              <a:rPr lang="fr-FR" sz="2200" dirty="0" smtClean="0"/>
              <a:t> </a:t>
            </a:r>
            <a:r>
              <a:rPr lang="fr-FR" sz="2200" dirty="0" err="1" smtClean="0"/>
              <a:t>is</a:t>
            </a:r>
            <a:r>
              <a:rPr lang="fr-FR" sz="2200" dirty="0" smtClean="0"/>
              <a:t> </a:t>
            </a:r>
            <a:r>
              <a:rPr lang="fr-FR" sz="2200" dirty="0" err="1" smtClean="0"/>
              <a:t>enabled</a:t>
            </a:r>
            <a:r>
              <a:rPr lang="fr-FR" sz="2200" dirty="0" smtClean="0"/>
              <a:t>, </a:t>
            </a:r>
            <a:r>
              <a:rPr lang="fr-FR" sz="2200" dirty="0" err="1" smtClean="0"/>
              <a:t>you</a:t>
            </a:r>
            <a:r>
              <a:rPr lang="fr-FR" sz="2200" dirty="0" smtClean="0"/>
              <a:t> </a:t>
            </a:r>
            <a:r>
              <a:rPr lang="fr-FR" sz="2200" dirty="0" err="1" smtClean="0"/>
              <a:t>need</a:t>
            </a:r>
            <a:r>
              <a:rPr lang="fr-FR" sz="2200" dirty="0" smtClean="0"/>
              <a:t> to use </a:t>
            </a:r>
            <a:r>
              <a:rPr lang="en-US" sz="2200" dirty="0" smtClean="0"/>
              <a:t>"</a:t>
            </a:r>
            <a:r>
              <a:rPr lang="en-US" sz="2200" dirty="0" err="1"/>
              <a:t>pgsql-</a:t>
            </a:r>
            <a:r>
              <a:rPr lang="en-US" sz="2200" dirty="0" err="1" smtClean="0"/>
              <a:t>scs</a:t>
            </a:r>
            <a:r>
              <a:rPr lang="en-US" sz="2200" dirty="0" smtClean="0"/>
              <a:t>” as dialect.</a:t>
            </a:r>
          </a:p>
          <a:p>
            <a:pPr marL="800100" lvl="1" indent="-342900">
              <a:buSzPct val="25000"/>
              <a:buFont typeface="Wingdings" charset="2"/>
              <a:buChar char="u"/>
            </a:pPr>
            <a:r>
              <a:rPr lang="en-US" sz="2200" dirty="0" smtClean="0"/>
              <a:t>When using the </a:t>
            </a:r>
            <a:r>
              <a:rPr lang="en-US" sz="2200" dirty="0"/>
              <a:t>RDBMS </a:t>
            </a:r>
            <a:r>
              <a:rPr lang="en-US" sz="2200" dirty="0" err="1" smtClean="0"/>
              <a:t>reindexing</a:t>
            </a:r>
            <a:r>
              <a:rPr lang="en-US" sz="2200" dirty="0" smtClean="0"/>
              <a:t>, you </a:t>
            </a:r>
            <a:r>
              <a:rPr lang="en-US" sz="2200" dirty="0"/>
              <a:t>need to set "</a:t>
            </a:r>
            <a:r>
              <a:rPr lang="en-US" sz="2200" dirty="0" err="1"/>
              <a:t>enable_seqscan</a:t>
            </a:r>
            <a:r>
              <a:rPr lang="en-US" sz="2200" dirty="0"/>
              <a:t>" to "off" or "</a:t>
            </a:r>
            <a:r>
              <a:rPr lang="en-US" sz="2200" dirty="0" err="1"/>
              <a:t>default_statistics_target</a:t>
            </a:r>
            <a:r>
              <a:rPr lang="en-US" sz="2200" dirty="0"/>
              <a:t>" </a:t>
            </a:r>
            <a:r>
              <a:rPr lang="en-US" sz="2200" dirty="0" smtClean="0"/>
              <a:t>to at </a:t>
            </a:r>
            <a:r>
              <a:rPr lang="en-US" sz="2200" dirty="0"/>
              <a:t>least "</a:t>
            </a:r>
            <a:r>
              <a:rPr lang="en-US" sz="2200" dirty="0" smtClean="0"/>
              <a:t>50”</a:t>
            </a:r>
          </a:p>
          <a:p>
            <a:pPr marL="800100" lvl="1" indent="-342900">
              <a:buSzPct val="25000"/>
              <a:buFont typeface="Wingdings" charset="2"/>
              <a:buChar char="u"/>
            </a:pPr>
            <a:endParaRPr lang="en-US" sz="2200" dirty="0" smtClean="0"/>
          </a:p>
          <a:p>
            <a:pPr marL="342900" indent="-342900">
              <a:lnSpc>
                <a:spcPct val="100000"/>
              </a:lnSpc>
              <a:buSzPct val="25000"/>
              <a:buFont typeface="Wingdings" charset="2"/>
              <a:buChar char="u"/>
            </a:pPr>
            <a:r>
              <a:rPr lang="fr-FR" sz="2200" b="1" dirty="0" smtClean="0"/>
              <a:t>d</a:t>
            </a:r>
            <a:r>
              <a:rPr lang="en-US" sz="2200" b="1" dirty="0" smtClean="0"/>
              <a:t>b2</a:t>
            </a:r>
            <a:r>
              <a:rPr lang="en-US" sz="2200" dirty="0" smtClean="0"/>
              <a:t>: If you don’t want to enable the LIMIT/OFFSET clauses, you can still use "db2” as dialect however please note that the indexing is 120 times slower.</a:t>
            </a:r>
            <a:endParaRPr lang="cs-CZ" sz="2200" dirty="0" smtClean="0">
              <a:solidFill>
                <a:srgbClr val="333333"/>
              </a:solidFill>
              <a:ea typeface="MS Gothic"/>
            </a:endParaRPr>
          </a:p>
          <a:p>
            <a:pPr marL="342900" indent="-342900">
              <a:lnSpc>
                <a:spcPct val="100000"/>
              </a:lnSpc>
              <a:buSzPct val="25000"/>
              <a:buFont typeface="Wingdings" charset="2"/>
              <a:buChar char="u"/>
            </a:pPr>
            <a:endParaRPr lang="de-DE"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200" dirty="0" smtClean="0">
              <a:solidFill>
                <a:srgbClr val="333333"/>
              </a:solidFill>
              <a:ea typeface="MS Gothic"/>
            </a:endParaRPr>
          </a:p>
        </p:txBody>
      </p:sp>
    </p:spTree>
    <p:extLst>
      <p:ext uri="{BB962C8B-B14F-4D97-AF65-F5344CB8AC3E}">
        <p14:creationId xmlns:p14="http://schemas.microsoft.com/office/powerpoint/2010/main" val="371136452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8001000" y="6886440"/>
            <a:ext cx="2598480" cy="520200"/>
          </a:xfrm>
          <a:prstGeom prst="rect">
            <a:avLst/>
          </a:prstGeom>
        </p:spPr>
        <p:txBody>
          <a:bodyPr lIns="0" tIns="0" rIns="0" bIns="0"/>
          <a:lstStyle/>
          <a:p>
            <a:pPr algn="r">
              <a:lnSpc>
                <a:spcPct val="98000"/>
              </a:lnSpc>
            </a:pPr>
            <a:fld id="{678A55B7-472F-4E37-9249-7AC1EF1F62C3}" type="slidenum">
              <a:rPr lang="fr-FR" sz="1400">
                <a:solidFill>
                  <a:srgbClr val="000000"/>
                </a:solidFill>
                <a:latin typeface="Times New Roman"/>
                <a:ea typeface="Arial Unicode MS"/>
              </a:rPr>
              <a:t>19</a:t>
            </a:fld>
            <a:endParaRPr/>
          </a:p>
        </p:txBody>
      </p:sp>
      <p:sp>
        <p:nvSpPr>
          <p:cNvPr id="239" name="CustomShape 2"/>
          <p:cNvSpPr/>
          <p:nvPr/>
        </p:nvSpPr>
        <p:spPr>
          <a:xfrm>
            <a:off x="550800" y="4692600"/>
            <a:ext cx="10043640" cy="1491840"/>
          </a:xfrm>
          <a:prstGeom prst="rect">
            <a:avLst/>
          </a:prstGeom>
        </p:spPr>
        <p:txBody>
          <a:bodyPr lIns="0" tIns="0" rIns="0" bIns="0" anchor="ctr"/>
          <a:lstStyle/>
          <a:p>
            <a:pPr algn="ctr">
              <a:lnSpc>
                <a:spcPct val="96000"/>
              </a:lnSpc>
            </a:pPr>
            <a:r>
              <a:rPr lang="da-DK" sz="4800" dirty="0" err="1">
                <a:solidFill>
                  <a:srgbClr val="FFFFFF"/>
                </a:solidFill>
                <a:ea typeface="MS Gothic"/>
              </a:rPr>
              <a:t>Understanding</a:t>
            </a:r>
            <a:r>
              <a:rPr lang="da-DK" sz="4800" dirty="0">
                <a:solidFill>
                  <a:srgbClr val="FFFFFF"/>
                </a:solidFill>
                <a:ea typeface="MS Gothic"/>
              </a:rPr>
              <a:t> JCR logs</a:t>
            </a:r>
            <a:endParaRPr dirty="0"/>
          </a:p>
        </p:txBody>
      </p:sp>
    </p:spTree>
    <p:extLst>
      <p:ext uri="{BB962C8B-B14F-4D97-AF65-F5344CB8AC3E}">
        <p14:creationId xmlns:p14="http://schemas.microsoft.com/office/powerpoint/2010/main" val="72564240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8001000" y="6886440"/>
            <a:ext cx="2598480" cy="520200"/>
          </a:xfrm>
          <a:prstGeom prst="rect">
            <a:avLst/>
          </a:prstGeom>
        </p:spPr>
        <p:txBody>
          <a:bodyPr lIns="0" tIns="0" rIns="0" bIns="0"/>
          <a:lstStyle/>
          <a:p>
            <a:pPr algn="r">
              <a:lnSpc>
                <a:spcPct val="98000"/>
              </a:lnSpc>
            </a:pPr>
            <a:fld id="{678A55B7-472F-4E37-9249-7AC1EF1F62C3}" type="slidenum">
              <a:rPr lang="fr-FR" sz="1400">
                <a:solidFill>
                  <a:srgbClr val="000000"/>
                </a:solidFill>
                <a:latin typeface="Times New Roman"/>
                <a:ea typeface="Arial Unicode MS"/>
              </a:rPr>
              <a:t>2</a:t>
            </a:fld>
            <a:endParaRPr/>
          </a:p>
        </p:txBody>
      </p:sp>
      <p:sp>
        <p:nvSpPr>
          <p:cNvPr id="239" name="CustomShape 2"/>
          <p:cNvSpPr/>
          <p:nvPr/>
        </p:nvSpPr>
        <p:spPr>
          <a:xfrm>
            <a:off x="550800" y="4692600"/>
            <a:ext cx="10043640" cy="1491840"/>
          </a:xfrm>
          <a:prstGeom prst="rect">
            <a:avLst/>
          </a:prstGeom>
        </p:spPr>
        <p:txBody>
          <a:bodyPr lIns="0" tIns="0" rIns="0" bIns="0" anchor="ctr"/>
          <a:lstStyle/>
          <a:p>
            <a:pPr algn="ctr">
              <a:lnSpc>
                <a:spcPct val="96000"/>
              </a:lnSpc>
            </a:pPr>
            <a:r>
              <a:rPr lang="fr-FR" sz="4800" dirty="0" smtClean="0">
                <a:solidFill>
                  <a:srgbClr val="FFFFFF"/>
                </a:solidFill>
                <a:latin typeface="Arial"/>
                <a:ea typeface="MS Gothic"/>
              </a:rPr>
              <a:t>Table of Contents</a:t>
            </a:r>
            <a:endParaRPr dirty="0"/>
          </a:p>
        </p:txBody>
      </p:sp>
    </p:spTree>
    <p:extLst>
      <p:ext uri="{BB962C8B-B14F-4D97-AF65-F5344CB8AC3E}">
        <p14:creationId xmlns:p14="http://schemas.microsoft.com/office/powerpoint/2010/main" val="347764922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da-DK" sz="3500" dirty="0" err="1" smtClean="0">
                <a:solidFill>
                  <a:srgbClr val="FFA300"/>
                </a:solidFill>
                <a:ea typeface="MS Gothic"/>
              </a:rPr>
              <a:t>Understanding</a:t>
            </a:r>
            <a:r>
              <a:rPr lang="da-DK" sz="3500" dirty="0" smtClean="0">
                <a:solidFill>
                  <a:srgbClr val="FFA300"/>
                </a:solidFill>
                <a:ea typeface="MS Gothic"/>
              </a:rPr>
              <a:t> </a:t>
            </a:r>
            <a:r>
              <a:rPr lang="da-DK" sz="3500" dirty="0">
                <a:solidFill>
                  <a:srgbClr val="FFA300"/>
                </a:solidFill>
                <a:ea typeface="MS Gothic"/>
              </a:rPr>
              <a:t>JCR logs</a:t>
            </a:r>
            <a:endParaRPr dirty="0"/>
          </a:p>
        </p:txBody>
      </p:sp>
      <p:sp>
        <p:nvSpPr>
          <p:cNvPr id="241" name="TextShape 2"/>
          <p:cNvSpPr txBox="1"/>
          <p:nvPr/>
        </p:nvSpPr>
        <p:spPr>
          <a:xfrm>
            <a:off x="507960" y="755819"/>
            <a:ext cx="10179000" cy="5910981"/>
          </a:xfrm>
          <a:prstGeom prst="rect">
            <a:avLst/>
          </a:prstGeom>
        </p:spPr>
        <p:txBody>
          <a:bodyPr lIns="0" tIns="0" rIns="41760" bIns="0"/>
          <a:lstStyle/>
          <a:p>
            <a:pPr>
              <a:lnSpc>
                <a:spcPct val="100000"/>
              </a:lnSpc>
              <a:buSzPct val="25000"/>
            </a:pPr>
            <a:endParaRPr lang="en-US" b="1" dirty="0"/>
          </a:p>
          <a:p>
            <a:pPr marL="342900" indent="-342900">
              <a:lnSpc>
                <a:spcPct val="100000"/>
              </a:lnSpc>
              <a:buSzPct val="25000"/>
              <a:buFont typeface="Wingdings" charset="2"/>
              <a:buChar char="u"/>
            </a:pPr>
            <a:r>
              <a:rPr lang="en-US" b="1" i="1" dirty="0" smtClean="0"/>
              <a:t>The info message about the </a:t>
            </a:r>
            <a:r>
              <a:rPr lang="en-US" b="1" i="1" dirty="0" err="1" smtClean="0"/>
              <a:t>JDBCWorkspaceDataContainer</a:t>
            </a:r>
            <a:r>
              <a:rPr lang="en-US" b="1" i="1" dirty="0" smtClean="0"/>
              <a:t>: </a:t>
            </a:r>
            <a:r>
              <a:rPr lang="en-US" dirty="0" smtClean="0"/>
              <a:t>It provides important parameters such as the data source name, the dialect (set or detected), the </a:t>
            </a:r>
            <a:r>
              <a:rPr lang="en-US" dirty="0" err="1" smtClean="0"/>
              <a:t>db</a:t>
            </a:r>
            <a:r>
              <a:rPr lang="en-US" dirty="0" smtClean="0"/>
              <a:t> structure type, the max buffer size, the swap directory, the batch size and the value storage. Example: </a:t>
            </a:r>
            <a:r>
              <a:rPr lang="en-US" sz="1400" dirty="0" err="1" smtClean="0">
                <a:latin typeface="Monaco"/>
                <a:cs typeface="Monaco"/>
              </a:rPr>
              <a:t>JDBCWorkspaceDataContainer</a:t>
            </a:r>
            <a:r>
              <a:rPr lang="en-US" sz="1400" dirty="0" smtClean="0">
                <a:latin typeface="Monaco"/>
                <a:cs typeface="Monaco"/>
              </a:rPr>
              <a:t>: </a:t>
            </a:r>
            <a:r>
              <a:rPr lang="en-US" sz="1400" dirty="0" err="1" smtClean="0">
                <a:latin typeface="Monaco"/>
                <a:cs typeface="Monaco"/>
              </a:rPr>
              <a:t>dialect:HSQLDB</a:t>
            </a:r>
            <a:r>
              <a:rPr lang="en-US" sz="1400" dirty="0" smtClean="0">
                <a:latin typeface="Monaco"/>
                <a:cs typeface="Monaco"/>
              </a:rPr>
              <a:t>, </a:t>
            </a:r>
            <a:r>
              <a:rPr lang="en-US" sz="1400" dirty="0" err="1" smtClean="0">
                <a:latin typeface="Monaco"/>
                <a:cs typeface="Monaco"/>
              </a:rPr>
              <a:t>source-name:jdbcjcr</a:t>
            </a:r>
            <a:r>
              <a:rPr lang="en-US" sz="1400" dirty="0" smtClean="0">
                <a:latin typeface="Monaco"/>
                <a:cs typeface="Monaco"/>
              </a:rPr>
              <a:t>, </a:t>
            </a:r>
            <a:r>
              <a:rPr lang="en-US" sz="1400" dirty="0" err="1" smtClean="0">
                <a:latin typeface="Monaco"/>
                <a:cs typeface="Monaco"/>
              </a:rPr>
              <a:t>db-structure-type:isolated</a:t>
            </a:r>
            <a:r>
              <a:rPr lang="en-US" sz="1400" dirty="0" smtClean="0">
                <a:latin typeface="Monaco"/>
                <a:cs typeface="Monaco"/>
              </a:rPr>
              <a:t>, max-buffer-size:200k, </a:t>
            </a:r>
            <a:r>
              <a:rPr lang="en-US" sz="1400" dirty="0" err="1" smtClean="0">
                <a:latin typeface="Monaco"/>
                <a:cs typeface="Monaco"/>
              </a:rPr>
              <a:t>swap-directory:target</a:t>
            </a:r>
            <a:r>
              <a:rPr lang="en-US" sz="1400" dirty="0" smtClean="0">
                <a:latin typeface="Monaco"/>
                <a:cs typeface="Monaco"/>
              </a:rPr>
              <a:t>/temp/swap/ws1, batch-size:-1, value storage provider: [org.exoplatform.services.jcr.impl.storage.value.fs.TreeFileValueStorage@4e07e80a]</a:t>
            </a:r>
            <a:endParaRPr lang="en-US" sz="2200" dirty="0" smtClean="0"/>
          </a:p>
          <a:p>
            <a:pPr marL="342900" indent="-342900">
              <a:lnSpc>
                <a:spcPct val="100000"/>
              </a:lnSpc>
              <a:buSzPct val="25000"/>
              <a:buFont typeface="Wingdings" charset="2"/>
              <a:buChar char="u"/>
            </a:pPr>
            <a:r>
              <a:rPr lang="en-US" b="1" i="1" dirty="0" smtClean="0"/>
              <a:t>The warning message about a bad isolation level:</a:t>
            </a:r>
            <a:r>
              <a:rPr lang="en-US" dirty="0" smtClean="0"/>
              <a:t> </a:t>
            </a:r>
            <a:r>
              <a:rPr lang="en-US" sz="1400" dirty="0" smtClean="0">
                <a:latin typeface="Monaco"/>
                <a:cs typeface="Monaco"/>
              </a:rPr>
              <a:t>Wrong default isolation level, please set the default isolation level to READ_COMMITTED or higher. Other default isolation levels are not supported</a:t>
            </a:r>
            <a:endParaRPr lang="en-US" sz="2200" dirty="0" smtClean="0"/>
          </a:p>
          <a:p>
            <a:pPr marL="342900" indent="-342900">
              <a:lnSpc>
                <a:spcPct val="100000"/>
              </a:lnSpc>
              <a:buSzPct val="25000"/>
              <a:buFont typeface="Wingdings" charset="2"/>
              <a:buChar char="u"/>
            </a:pPr>
            <a:r>
              <a:rPr lang="en-US" b="1" i="1" dirty="0" smtClean="0"/>
              <a:t>The info message about the indexer mode:</a:t>
            </a:r>
            <a:r>
              <a:rPr lang="en-US" dirty="0" smtClean="0"/>
              <a:t> This message is mostly important in cluster mode when we use the shared mode, we expect to have only one node in READ_WRITE mode, the rest must be in READ_ONLY. </a:t>
            </a:r>
            <a:r>
              <a:rPr lang="en-US" sz="1400" dirty="0" err="1" smtClean="0">
                <a:latin typeface="Monaco"/>
                <a:cs typeface="Monaco"/>
              </a:rPr>
              <a:t>IndexerIoModeHandler</a:t>
            </a:r>
            <a:r>
              <a:rPr lang="en-US" sz="1400" dirty="0" smtClean="0">
                <a:latin typeface="Monaco"/>
                <a:cs typeface="Monaco"/>
              </a:rPr>
              <a:t>: Indexer </a:t>
            </a:r>
            <a:r>
              <a:rPr lang="en-US" sz="1400" dirty="0" err="1" smtClean="0">
                <a:latin typeface="Monaco"/>
                <a:cs typeface="Monaco"/>
              </a:rPr>
              <a:t>io</a:t>
            </a:r>
            <a:r>
              <a:rPr lang="en-US" sz="1400" dirty="0" smtClean="0">
                <a:latin typeface="Monaco"/>
                <a:cs typeface="Monaco"/>
              </a:rPr>
              <a:t> mode=READ_WRITE</a:t>
            </a:r>
            <a:endParaRPr lang="en-US" sz="1400" b="1" i="1" dirty="0" smtClean="0">
              <a:latin typeface="Monaco"/>
              <a:cs typeface="Monaco"/>
            </a:endParaRPr>
          </a:p>
          <a:p>
            <a:pPr marL="342900" indent="-342900">
              <a:buSzPct val="25000"/>
              <a:buFont typeface="Wingdings" charset="2"/>
              <a:buChar char="u"/>
            </a:pPr>
            <a:r>
              <a:rPr lang="en-US" b="1" i="1" dirty="0" smtClean="0"/>
              <a:t>The message related to an aborted Transaction: </a:t>
            </a:r>
            <a:r>
              <a:rPr lang="en-US" dirty="0"/>
              <a:t>In case of a long </a:t>
            </a:r>
            <a:r>
              <a:rPr lang="en-US" dirty="0" err="1"/>
              <a:t>tx</a:t>
            </a:r>
            <a:r>
              <a:rPr lang="en-US" dirty="0"/>
              <a:t> that exceeds the </a:t>
            </a:r>
            <a:r>
              <a:rPr lang="en-US" dirty="0" err="1"/>
              <a:t>tx</a:t>
            </a:r>
            <a:r>
              <a:rPr lang="en-US" dirty="0"/>
              <a:t> timeout defined in common-</a:t>
            </a:r>
            <a:r>
              <a:rPr lang="en-US" dirty="0" err="1" smtClean="0"/>
              <a:t>configuration.xml</a:t>
            </a:r>
            <a:r>
              <a:rPr lang="en-US" dirty="0" smtClean="0"/>
              <a:t>.</a:t>
            </a:r>
            <a:r>
              <a:rPr lang="en-US" sz="1400" dirty="0" smtClean="0"/>
              <a:t> </a:t>
            </a:r>
            <a:r>
              <a:rPr lang="en-US" sz="1400" dirty="0" smtClean="0">
                <a:latin typeface="Monaco"/>
                <a:cs typeface="Monaco"/>
              </a:rPr>
              <a:t>Could not save the changes: Transaction </a:t>
            </a:r>
            <a:r>
              <a:rPr lang="en-US" sz="1400" dirty="0" err="1" smtClean="0">
                <a:latin typeface="Monaco"/>
                <a:cs typeface="Monaco"/>
              </a:rPr>
              <a:t>TransactionImple</a:t>
            </a:r>
            <a:r>
              <a:rPr lang="en-US" sz="1400" dirty="0" smtClean="0">
                <a:latin typeface="Monaco"/>
                <a:cs typeface="Monaco"/>
              </a:rPr>
              <a:t> &lt; ac , </a:t>
            </a:r>
            <a:r>
              <a:rPr lang="en-US" sz="1400" dirty="0" err="1" smtClean="0">
                <a:latin typeface="Monaco"/>
                <a:cs typeface="Monaco"/>
              </a:rPr>
              <a:t>BasicAction</a:t>
            </a:r>
            <a:r>
              <a:rPr lang="en-US" sz="1400" dirty="0" smtClean="0">
                <a:latin typeface="Monaco"/>
                <a:cs typeface="Monaco"/>
              </a:rPr>
              <a:t>: ac0a087:d875:5114d09f:b4081 status: </a:t>
            </a:r>
            <a:r>
              <a:rPr lang="en-US" sz="1400" dirty="0" err="1" smtClean="0">
                <a:latin typeface="Monaco"/>
                <a:cs typeface="Monaco"/>
              </a:rPr>
              <a:t>ActionStatus.ABORTED</a:t>
            </a:r>
            <a:r>
              <a:rPr lang="en-US" sz="1400" dirty="0" smtClean="0">
                <a:latin typeface="Monaco"/>
                <a:cs typeface="Monaco"/>
              </a:rPr>
              <a:t> &gt; is not in a valid state to be invoking cache operations on.</a:t>
            </a:r>
          </a:p>
          <a:p>
            <a:pPr marL="342900" indent="-342900">
              <a:buSzPct val="25000"/>
              <a:buFont typeface="Wingdings" charset="2"/>
              <a:buChar char="u"/>
            </a:pPr>
            <a:r>
              <a:rPr lang="en-US" b="1" i="1" dirty="0" smtClean="0">
                <a:solidFill>
                  <a:srgbClr val="333333"/>
                </a:solidFill>
                <a:ea typeface="MS Gothic"/>
              </a:rPr>
              <a:t>The J</a:t>
            </a:r>
            <a:r>
              <a:rPr lang="fr-FR" b="1" i="1" dirty="0" smtClean="0">
                <a:solidFill>
                  <a:srgbClr val="333333"/>
                </a:solidFill>
                <a:ea typeface="MS Gothic"/>
              </a:rPr>
              <a:t>G</a:t>
            </a:r>
            <a:r>
              <a:rPr lang="en-US" b="1" i="1" dirty="0" err="1" smtClean="0">
                <a:solidFill>
                  <a:srgbClr val="333333"/>
                </a:solidFill>
                <a:ea typeface="MS Gothic"/>
              </a:rPr>
              <a:t>roups</a:t>
            </a:r>
            <a:r>
              <a:rPr lang="en-US" b="1" i="1" dirty="0" smtClean="0">
                <a:solidFill>
                  <a:srgbClr val="333333"/>
                </a:solidFill>
                <a:ea typeface="MS Gothic"/>
              </a:rPr>
              <a:t> membership view:</a:t>
            </a:r>
            <a:r>
              <a:rPr lang="en-US" dirty="0" smtClean="0">
                <a:solidFill>
                  <a:srgbClr val="333333"/>
                </a:solidFill>
                <a:ea typeface="MS Gothic"/>
              </a:rPr>
              <a:t> In cluster environment, it is important to check the member view to ensure that the nodes see each other.</a:t>
            </a:r>
          </a:p>
          <a:p>
            <a:pPr marL="342900" indent="-342900">
              <a:buSzPct val="25000"/>
              <a:buFont typeface="Wingdings" charset="2"/>
              <a:buChar char="u"/>
            </a:pPr>
            <a:r>
              <a:rPr lang="en-US" sz="1400" b="1" i="1" dirty="0">
                <a:solidFill>
                  <a:srgbClr val="333333"/>
                </a:solidFill>
                <a:latin typeface="Monaco"/>
                <a:ea typeface="MS Gothic"/>
                <a:cs typeface="Monaco"/>
              </a:rPr>
              <a:t>GMS: address is 192.168.0.6:49964</a:t>
            </a:r>
          </a:p>
          <a:p>
            <a:pPr marL="342900" indent="-342900">
              <a:buSzPct val="25000"/>
              <a:buFont typeface="Wingdings" charset="2"/>
              <a:buChar char="u"/>
            </a:pPr>
            <a:r>
              <a:rPr lang="en-US" sz="1400" b="1" i="1" dirty="0">
                <a:solidFill>
                  <a:srgbClr val="333333"/>
                </a:solidFill>
                <a:latin typeface="Monaco"/>
                <a:ea typeface="MS Gothic"/>
                <a:cs typeface="Monaco"/>
              </a:rPr>
              <a:t>-------------------------------------------------------</a:t>
            </a:r>
          </a:p>
          <a:p>
            <a:pPr marL="342900" indent="-342900">
              <a:buSzPct val="25000"/>
              <a:buFont typeface="Wingdings" charset="2"/>
              <a:buChar char="u"/>
            </a:pPr>
            <a:r>
              <a:rPr lang="en-US" sz="1400" b="1" i="1" dirty="0">
                <a:solidFill>
                  <a:srgbClr val="333333"/>
                </a:solidFill>
                <a:latin typeface="Monaco"/>
                <a:ea typeface="MS Gothic"/>
                <a:cs typeface="Monaco"/>
              </a:rPr>
              <a:t>** view: [192.168.0.6:49963|1] [192.168.0.6:49963, 192.168.0.6:49964]</a:t>
            </a:r>
            <a:endParaRPr lang="en-US" sz="1400" b="1" i="1" dirty="0" smtClean="0">
              <a:solidFill>
                <a:srgbClr val="333333"/>
              </a:solidFill>
              <a:latin typeface="Monaco"/>
              <a:ea typeface="MS Gothic"/>
              <a:cs typeface="Monaco"/>
            </a:endParaRPr>
          </a:p>
          <a:p>
            <a:pPr marL="342900" indent="-342900">
              <a:lnSpc>
                <a:spcPct val="100000"/>
              </a:lnSpc>
              <a:buSzPct val="25000"/>
              <a:buFont typeface="Wingdings" charset="2"/>
              <a:buChar char="u"/>
            </a:pPr>
            <a:endParaRPr lang="en-US" sz="2000" dirty="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200" dirty="0" smtClean="0">
              <a:solidFill>
                <a:srgbClr val="333333"/>
              </a:solidFill>
              <a:ea typeface="MS Gothic"/>
            </a:endParaRPr>
          </a:p>
        </p:txBody>
      </p:sp>
    </p:spTree>
    <p:extLst>
      <p:ext uri="{BB962C8B-B14F-4D97-AF65-F5344CB8AC3E}">
        <p14:creationId xmlns:p14="http://schemas.microsoft.com/office/powerpoint/2010/main" val="177167354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8001000" y="6886440"/>
            <a:ext cx="2598480" cy="520200"/>
          </a:xfrm>
          <a:prstGeom prst="rect">
            <a:avLst/>
          </a:prstGeom>
        </p:spPr>
        <p:txBody>
          <a:bodyPr lIns="0" tIns="0" rIns="0" bIns="0"/>
          <a:lstStyle/>
          <a:p>
            <a:pPr algn="r">
              <a:lnSpc>
                <a:spcPct val="98000"/>
              </a:lnSpc>
            </a:pPr>
            <a:fld id="{678A55B7-472F-4E37-9249-7AC1EF1F62C3}" type="slidenum">
              <a:rPr lang="fr-FR" sz="1400">
                <a:solidFill>
                  <a:srgbClr val="000000"/>
                </a:solidFill>
                <a:latin typeface="Times New Roman"/>
                <a:ea typeface="Arial Unicode MS"/>
              </a:rPr>
              <a:t>21</a:t>
            </a:fld>
            <a:endParaRPr/>
          </a:p>
        </p:txBody>
      </p:sp>
      <p:sp>
        <p:nvSpPr>
          <p:cNvPr id="239" name="CustomShape 2"/>
          <p:cNvSpPr/>
          <p:nvPr/>
        </p:nvSpPr>
        <p:spPr>
          <a:xfrm>
            <a:off x="550800" y="4692600"/>
            <a:ext cx="10043640" cy="1491840"/>
          </a:xfrm>
          <a:prstGeom prst="rect">
            <a:avLst/>
          </a:prstGeom>
        </p:spPr>
        <p:txBody>
          <a:bodyPr lIns="0" tIns="0" rIns="0" bIns="0" anchor="ctr"/>
          <a:lstStyle/>
          <a:p>
            <a:pPr algn="ctr">
              <a:lnSpc>
                <a:spcPct val="96000"/>
              </a:lnSpc>
            </a:pPr>
            <a:r>
              <a:rPr lang="en-US" sz="4800" dirty="0">
                <a:solidFill>
                  <a:srgbClr val="FFFFFF"/>
                </a:solidFill>
                <a:ea typeface="MS Gothic"/>
              </a:rPr>
              <a:t>Checking and ensuring data consistency</a:t>
            </a:r>
            <a:endParaRPr dirty="0"/>
          </a:p>
        </p:txBody>
      </p:sp>
    </p:spTree>
    <p:extLst>
      <p:ext uri="{BB962C8B-B14F-4D97-AF65-F5344CB8AC3E}">
        <p14:creationId xmlns:p14="http://schemas.microsoft.com/office/powerpoint/2010/main" val="420292396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Checking and ensuring data consistency</a:t>
            </a:r>
            <a:endParaRPr dirty="0"/>
          </a:p>
        </p:txBody>
      </p:sp>
      <p:sp>
        <p:nvSpPr>
          <p:cNvPr id="241" name="TextShape 2"/>
          <p:cNvSpPr txBox="1"/>
          <p:nvPr/>
        </p:nvSpPr>
        <p:spPr>
          <a:xfrm>
            <a:off x="507960" y="1351079"/>
            <a:ext cx="10179000" cy="5633187"/>
          </a:xfrm>
          <a:prstGeom prst="rect">
            <a:avLst/>
          </a:prstGeom>
        </p:spPr>
        <p:txBody>
          <a:bodyPr lIns="0" tIns="0" rIns="41760" bIns="0"/>
          <a:lstStyle/>
          <a:p>
            <a:pPr>
              <a:lnSpc>
                <a:spcPct val="100000"/>
              </a:lnSpc>
              <a:buSzPct val="25000"/>
            </a:pPr>
            <a:r>
              <a:rPr lang="fr-FR" sz="2400" b="1" dirty="0" smtClean="0"/>
              <a:t>The check and </a:t>
            </a:r>
            <a:r>
              <a:rPr lang="fr-FR" sz="2400" b="1" dirty="0" err="1" smtClean="0"/>
              <a:t>repair</a:t>
            </a:r>
            <a:r>
              <a:rPr lang="fr-FR" sz="2400" b="1" dirty="0" smtClean="0"/>
              <a:t> </a:t>
            </a:r>
            <a:r>
              <a:rPr lang="fr-FR" sz="2400" b="1" dirty="0" err="1" smtClean="0"/>
              <a:t>methods</a:t>
            </a:r>
            <a:r>
              <a:rPr lang="fr-FR" sz="2400" b="1" dirty="0" smtClean="0"/>
              <a:t> are </a:t>
            </a:r>
            <a:r>
              <a:rPr lang="fr-FR" sz="2400" b="1" dirty="0" err="1" smtClean="0"/>
              <a:t>available</a:t>
            </a:r>
            <a:r>
              <a:rPr lang="fr-FR" sz="2400" b="1" dirty="0" smtClean="0"/>
              <a:t> </a:t>
            </a:r>
            <a:r>
              <a:rPr lang="fr-FR" sz="2400" b="1" dirty="0" err="1" smtClean="0"/>
              <a:t>from</a:t>
            </a:r>
            <a:r>
              <a:rPr lang="fr-FR" sz="2400" b="1" dirty="0" smtClean="0"/>
              <a:t> </a:t>
            </a:r>
            <a:r>
              <a:rPr lang="de-DE" sz="2400" b="1" dirty="0" err="1"/>
              <a:t>RepositoryCheckController</a:t>
            </a:r>
            <a:r>
              <a:rPr lang="de-DE" sz="2400" b="1" dirty="0"/>
              <a:t> </a:t>
            </a:r>
            <a:r>
              <a:rPr lang="de-DE" sz="2400" b="1" dirty="0" err="1"/>
              <a:t>MBean</a:t>
            </a:r>
            <a:r>
              <a:rPr lang="fr-FR" sz="2400" b="1" dirty="0" smtClean="0"/>
              <a:t>:</a:t>
            </a:r>
          </a:p>
          <a:p>
            <a:pPr>
              <a:lnSpc>
                <a:spcPct val="100000"/>
              </a:lnSpc>
              <a:buSzPct val="25000"/>
            </a:pPr>
            <a:endParaRPr lang="fr-FR" sz="2400" b="1" dirty="0" smtClean="0"/>
          </a:p>
          <a:p>
            <a:pPr marL="342900" indent="-342900">
              <a:lnSpc>
                <a:spcPct val="100000"/>
              </a:lnSpc>
              <a:buSzPct val="25000"/>
              <a:buFont typeface="Wingdings" charset="2"/>
              <a:buChar char="u"/>
            </a:pPr>
            <a:r>
              <a:rPr lang="en-US" sz="2400" b="1" dirty="0" err="1" smtClean="0"/>
              <a:t>checkAll</a:t>
            </a:r>
            <a:r>
              <a:rPr lang="en-US" sz="2400" b="1" dirty="0" smtClean="0"/>
              <a:t>(): </a:t>
            </a:r>
            <a:r>
              <a:rPr lang="en-US" sz="2400" dirty="0" smtClean="0"/>
              <a:t>Inspect the full repository data (database, value storage and search indexes).</a:t>
            </a:r>
          </a:p>
          <a:p>
            <a:pPr marL="342900" indent="-342900">
              <a:lnSpc>
                <a:spcPct val="100000"/>
              </a:lnSpc>
              <a:buSzPct val="25000"/>
              <a:buFont typeface="Wingdings" charset="2"/>
              <a:buChar char="u"/>
            </a:pPr>
            <a:r>
              <a:rPr lang="en-US" sz="2400" b="1" dirty="0" err="1" smtClean="0"/>
              <a:t>checkDataBase</a:t>
            </a:r>
            <a:r>
              <a:rPr lang="en-US" sz="2400" b="1" dirty="0" smtClean="0"/>
              <a:t>(): </a:t>
            </a:r>
            <a:r>
              <a:rPr lang="en-US" sz="2400" dirty="0" smtClean="0"/>
              <a:t>Inspect only the DB.</a:t>
            </a:r>
          </a:p>
          <a:p>
            <a:pPr marL="342900" indent="-342900">
              <a:lnSpc>
                <a:spcPct val="100000"/>
              </a:lnSpc>
              <a:buSzPct val="25000"/>
              <a:buFont typeface="Wingdings" charset="2"/>
              <a:buChar char="u"/>
            </a:pPr>
            <a:r>
              <a:rPr lang="en-US" sz="2400" b="1" dirty="0" err="1" smtClean="0"/>
              <a:t>checkValueStorage</a:t>
            </a:r>
            <a:r>
              <a:rPr lang="en-US" sz="2400" b="1" dirty="0" smtClean="0"/>
              <a:t>(): </a:t>
            </a:r>
            <a:r>
              <a:rPr lang="en-US" sz="2400" dirty="0" smtClean="0"/>
              <a:t>Inspect only the value storage.</a:t>
            </a:r>
          </a:p>
          <a:p>
            <a:pPr marL="342900" indent="-342900">
              <a:lnSpc>
                <a:spcPct val="100000"/>
              </a:lnSpc>
              <a:buSzPct val="25000"/>
              <a:buFont typeface="Wingdings" charset="2"/>
              <a:buChar char="u"/>
            </a:pPr>
            <a:r>
              <a:rPr lang="en-US" sz="2400" b="1" dirty="0" err="1" smtClean="0"/>
              <a:t>checkIndex</a:t>
            </a:r>
            <a:r>
              <a:rPr lang="en-US" sz="2400" b="1" dirty="0" smtClean="0"/>
              <a:t>(): </a:t>
            </a:r>
            <a:r>
              <a:rPr lang="en-US" sz="2400" dirty="0" smtClean="0"/>
              <a:t>Inspect only the search indexes.</a:t>
            </a:r>
          </a:p>
          <a:p>
            <a:pPr marL="342900" indent="-342900">
              <a:lnSpc>
                <a:spcPct val="100000"/>
              </a:lnSpc>
              <a:buSzPct val="25000"/>
              <a:buFont typeface="Wingdings" charset="2"/>
              <a:buChar char="u"/>
            </a:pPr>
            <a:r>
              <a:rPr lang="en-US" sz="2400" b="1" dirty="0" err="1" smtClean="0"/>
              <a:t>repairDataBase</a:t>
            </a:r>
            <a:r>
              <a:rPr lang="en-US" sz="2400" b="1" dirty="0" smtClean="0"/>
              <a:t>(): </a:t>
            </a:r>
            <a:r>
              <a:rPr lang="en-US" sz="2400" dirty="0" smtClean="0"/>
              <a:t>Repair </a:t>
            </a:r>
            <a:r>
              <a:rPr lang="en-US" sz="2400" smtClean="0"/>
              <a:t>main DB inconsistencies</a:t>
            </a:r>
            <a:endParaRPr lang="en-US" sz="2400" dirty="0" smtClean="0"/>
          </a:p>
          <a:p>
            <a:pPr marL="342900" indent="-342900">
              <a:lnSpc>
                <a:spcPct val="100000"/>
              </a:lnSpc>
              <a:buSzPct val="25000"/>
              <a:buFont typeface="Wingdings" charset="2"/>
              <a:buChar char="u"/>
            </a:pPr>
            <a:r>
              <a:rPr lang="en-US" sz="2400" b="1" dirty="0" err="1" smtClean="0"/>
              <a:t>repairValueStorage</a:t>
            </a:r>
            <a:r>
              <a:rPr lang="en-US" sz="2400" b="1" dirty="0" smtClean="0"/>
              <a:t>(): </a:t>
            </a:r>
            <a:r>
              <a:rPr lang="en-US" sz="2400" dirty="0" smtClean="0"/>
              <a:t>Repair main value storage inconsistencies</a:t>
            </a:r>
            <a:endParaRPr lang="fr-FR" sz="2400" dirty="0"/>
          </a:p>
        </p:txBody>
      </p:sp>
    </p:spTree>
    <p:extLst>
      <p:ext uri="{BB962C8B-B14F-4D97-AF65-F5344CB8AC3E}">
        <p14:creationId xmlns:p14="http://schemas.microsoft.com/office/powerpoint/2010/main" val="60369034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Checking and ensuring data consistency</a:t>
            </a:r>
            <a:endParaRPr dirty="0"/>
          </a:p>
        </p:txBody>
      </p:sp>
      <p:sp>
        <p:nvSpPr>
          <p:cNvPr id="241" name="TextShape 2"/>
          <p:cNvSpPr txBox="1"/>
          <p:nvPr/>
        </p:nvSpPr>
        <p:spPr>
          <a:xfrm>
            <a:off x="507960" y="1351079"/>
            <a:ext cx="10179000" cy="5633187"/>
          </a:xfrm>
          <a:prstGeom prst="rect">
            <a:avLst/>
          </a:prstGeom>
        </p:spPr>
        <p:txBody>
          <a:bodyPr lIns="0" tIns="0" rIns="41760" bIns="0"/>
          <a:lstStyle/>
          <a:p>
            <a:pPr>
              <a:lnSpc>
                <a:spcPct val="100000"/>
              </a:lnSpc>
              <a:buSzPct val="25000"/>
            </a:pPr>
            <a:r>
              <a:rPr lang="en-US" sz="2400" b="1" dirty="0" smtClean="0"/>
              <a:t>When you get at startup an error of type:</a:t>
            </a:r>
          </a:p>
          <a:p>
            <a:pPr>
              <a:lnSpc>
                <a:spcPct val="100000"/>
              </a:lnSpc>
              <a:buSzPct val="25000"/>
            </a:pPr>
            <a:endParaRPr lang="en-US" sz="2400" b="1" dirty="0" smtClean="0"/>
          </a:p>
          <a:p>
            <a:pPr>
              <a:lnSpc>
                <a:spcPct val="100000"/>
              </a:lnSpc>
              <a:buSzPct val="25000"/>
            </a:pPr>
            <a:r>
              <a:rPr lang="en-US" b="1" dirty="0" smtClean="0">
                <a:latin typeface="Monaco"/>
                <a:cs typeface="Monaco"/>
              </a:rPr>
              <a:t>org.exoplatform.services.jcr.impl.storage.JCRInvalidItemStateException: (delete) Property not found []:1[]sites content:1[]live:1[]intranet:1[]mynode:1[http://</a:t>
            </a:r>
            <a:r>
              <a:rPr lang="en-US" b="1" dirty="0" err="1" smtClean="0">
                <a:latin typeface="Monaco"/>
                <a:cs typeface="Monaco"/>
              </a:rPr>
              <a:t>www.jcp.org</a:t>
            </a:r>
            <a:r>
              <a:rPr lang="en-US" b="1" dirty="0" smtClean="0">
                <a:latin typeface="Monaco"/>
                <a:cs typeface="Monaco"/>
              </a:rPr>
              <a:t>/</a:t>
            </a:r>
            <a:r>
              <a:rPr lang="en-US" b="1" dirty="0" err="1" smtClean="0">
                <a:latin typeface="Monaco"/>
                <a:cs typeface="Monaco"/>
              </a:rPr>
              <a:t>jcr</a:t>
            </a:r>
            <a:r>
              <a:rPr lang="en-US" b="1" dirty="0" smtClean="0">
                <a:latin typeface="Monaco"/>
                <a:cs typeface="Monaco"/>
              </a:rPr>
              <a:t>/1.0]lockOwner:1 3d7261347f0000016950ec27a761f75d. Probably was deleted by another session</a:t>
            </a:r>
          </a:p>
          <a:p>
            <a:pPr>
              <a:lnSpc>
                <a:spcPct val="100000"/>
              </a:lnSpc>
              <a:buSzPct val="25000"/>
            </a:pPr>
            <a:endParaRPr lang="en-US" b="1" dirty="0" smtClean="0">
              <a:latin typeface="Monaco"/>
              <a:cs typeface="Monaco"/>
            </a:endParaRPr>
          </a:p>
          <a:p>
            <a:pPr>
              <a:lnSpc>
                <a:spcPct val="100000"/>
              </a:lnSpc>
              <a:buSzPct val="25000"/>
            </a:pPr>
            <a:r>
              <a:rPr lang="en-US" sz="2000" b="1" dirty="0" smtClean="0">
                <a:cs typeface="Monaco"/>
              </a:rPr>
              <a:t>You can get rid of this by adding the system parameter -</a:t>
            </a:r>
            <a:r>
              <a:rPr lang="en-US" sz="2000" b="1" dirty="0" err="1" smtClean="0">
                <a:cs typeface="Monaco"/>
              </a:rPr>
              <a:t>Dorg.exoplatform.jcr.locks.force.remove</a:t>
            </a:r>
            <a:r>
              <a:rPr lang="en-US" sz="2000" b="1" dirty="0" smtClean="0">
                <a:cs typeface="Monaco"/>
              </a:rPr>
              <a:t>=true to your launch command</a:t>
            </a:r>
          </a:p>
          <a:p>
            <a:pPr>
              <a:lnSpc>
                <a:spcPct val="100000"/>
              </a:lnSpc>
              <a:buSzPct val="25000"/>
            </a:pPr>
            <a:endParaRPr lang="en-US" sz="2000" b="1" dirty="0" smtClean="0">
              <a:cs typeface="Monaco"/>
            </a:endParaRPr>
          </a:p>
          <a:p>
            <a:pPr>
              <a:lnSpc>
                <a:spcPct val="100000"/>
              </a:lnSpc>
              <a:buSzPct val="25000"/>
            </a:pPr>
            <a:r>
              <a:rPr lang="en-US" sz="2000" b="1" dirty="0" smtClean="0">
                <a:cs typeface="Monaco"/>
              </a:rPr>
              <a:t>Main issue is the fact that the data is in 2 places (Lock Manager DB and JCR DB)</a:t>
            </a:r>
          </a:p>
          <a:p>
            <a:pPr>
              <a:lnSpc>
                <a:spcPct val="100000"/>
              </a:lnSpc>
              <a:buSzPct val="25000"/>
            </a:pPr>
            <a:endParaRPr lang="en-US" sz="2000" b="1" dirty="0">
              <a:cs typeface="Monaco"/>
            </a:endParaRPr>
          </a:p>
          <a:p>
            <a:pPr>
              <a:lnSpc>
                <a:spcPct val="100000"/>
              </a:lnSpc>
              <a:buSzPct val="25000"/>
            </a:pPr>
            <a:r>
              <a:rPr lang="en-US" sz="2000" b="1" dirty="0" smtClean="0">
                <a:cs typeface="Monaco"/>
              </a:rPr>
              <a:t>Known cause: import content with locked nodes</a:t>
            </a:r>
            <a:endParaRPr lang="en-US" sz="2000" dirty="0">
              <a:cs typeface="Monaco"/>
            </a:endParaRPr>
          </a:p>
        </p:txBody>
      </p:sp>
    </p:spTree>
    <p:extLst>
      <p:ext uri="{BB962C8B-B14F-4D97-AF65-F5344CB8AC3E}">
        <p14:creationId xmlns:p14="http://schemas.microsoft.com/office/powerpoint/2010/main" val="265168245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Checking and ensuring data consistency</a:t>
            </a:r>
            <a:endParaRPr dirty="0"/>
          </a:p>
        </p:txBody>
      </p:sp>
      <p:sp>
        <p:nvSpPr>
          <p:cNvPr id="241" name="TextShape 2"/>
          <p:cNvSpPr txBox="1"/>
          <p:nvPr/>
        </p:nvSpPr>
        <p:spPr>
          <a:xfrm>
            <a:off x="507960" y="1351079"/>
            <a:ext cx="10179000" cy="5633187"/>
          </a:xfrm>
          <a:prstGeom prst="rect">
            <a:avLst/>
          </a:prstGeom>
        </p:spPr>
        <p:txBody>
          <a:bodyPr lIns="0" tIns="0" rIns="41760" bIns="0"/>
          <a:lstStyle/>
          <a:p>
            <a:pPr>
              <a:lnSpc>
                <a:spcPct val="100000"/>
              </a:lnSpc>
              <a:buSzPct val="25000"/>
            </a:pPr>
            <a:r>
              <a:rPr lang="fr-FR" sz="2400" b="1" dirty="0" smtClean="0"/>
              <a:t>How to </a:t>
            </a:r>
            <a:r>
              <a:rPr lang="fr-FR" sz="2400" b="1" dirty="0" err="1" smtClean="0"/>
              <a:t>prevent</a:t>
            </a:r>
            <a:r>
              <a:rPr lang="fr-FR" sz="2400" b="1" dirty="0" smtClean="0"/>
              <a:t> </a:t>
            </a:r>
            <a:r>
              <a:rPr lang="fr-FR" sz="2400" b="1" dirty="0" err="1" smtClean="0"/>
              <a:t>inconsistency</a:t>
            </a:r>
            <a:r>
              <a:rPr lang="fr-FR" sz="2400" b="1" dirty="0" smtClean="0"/>
              <a:t> issues:</a:t>
            </a:r>
          </a:p>
          <a:p>
            <a:pPr>
              <a:lnSpc>
                <a:spcPct val="100000"/>
              </a:lnSpc>
              <a:buSzPct val="25000"/>
            </a:pPr>
            <a:endParaRPr lang="fr-FR" sz="2400" b="1" dirty="0"/>
          </a:p>
          <a:p>
            <a:pPr marL="342900" indent="-342900">
              <a:lnSpc>
                <a:spcPct val="100000"/>
              </a:lnSpc>
              <a:buSzPct val="25000"/>
              <a:buFont typeface="Wingdings" charset="2"/>
              <a:buChar char="u"/>
            </a:pPr>
            <a:r>
              <a:rPr lang="fr-FR" sz="2200" b="1" dirty="0" err="1" smtClean="0">
                <a:cs typeface="Monaco"/>
              </a:rPr>
              <a:t>Make</a:t>
            </a:r>
            <a:r>
              <a:rPr lang="fr-FR" sz="2200" b="1" dirty="0" smtClean="0">
                <a:cs typeface="Monaco"/>
              </a:rPr>
              <a:t> sure </a:t>
            </a:r>
            <a:r>
              <a:rPr lang="fr-FR" sz="2200" b="1" dirty="0" err="1" smtClean="0">
                <a:cs typeface="Monaco"/>
              </a:rPr>
              <a:t>that</a:t>
            </a:r>
            <a:r>
              <a:rPr lang="fr-FR" sz="2200" b="1" dirty="0" smtClean="0">
                <a:cs typeface="Monaco"/>
              </a:rPr>
              <a:t> </a:t>
            </a:r>
            <a:r>
              <a:rPr lang="fr-FR" sz="2200" b="1" dirty="0" err="1" smtClean="0">
                <a:cs typeface="Monaco"/>
              </a:rPr>
              <a:t>your</a:t>
            </a:r>
            <a:r>
              <a:rPr lang="fr-FR" sz="2200" b="1" dirty="0" smtClean="0">
                <a:cs typeface="Monaco"/>
              </a:rPr>
              <a:t> JCR </a:t>
            </a:r>
            <a:r>
              <a:rPr lang="fr-FR" sz="2200" b="1" dirty="0" err="1" smtClean="0">
                <a:cs typeface="Monaco"/>
              </a:rPr>
              <a:t>is</a:t>
            </a:r>
            <a:r>
              <a:rPr lang="fr-FR" sz="2200" b="1" dirty="0" smtClean="0">
                <a:cs typeface="Monaco"/>
              </a:rPr>
              <a:t> </a:t>
            </a:r>
            <a:r>
              <a:rPr lang="fr-FR" sz="2200" b="1" dirty="0" err="1" smtClean="0">
                <a:cs typeface="Monaco"/>
              </a:rPr>
              <a:t>properly</a:t>
            </a:r>
            <a:r>
              <a:rPr lang="fr-FR" sz="2200" b="1" dirty="0" smtClean="0">
                <a:cs typeface="Monaco"/>
              </a:rPr>
              <a:t> </a:t>
            </a:r>
            <a:r>
              <a:rPr lang="fr-FR" sz="2200" b="1" dirty="0" err="1" smtClean="0">
                <a:cs typeface="Monaco"/>
              </a:rPr>
              <a:t>configured</a:t>
            </a:r>
            <a:endParaRPr lang="fr-FR" sz="2200" b="1" dirty="0" smtClean="0">
              <a:cs typeface="Monaco"/>
            </a:endParaRPr>
          </a:p>
          <a:p>
            <a:pPr marL="800100" lvl="1" indent="-342900">
              <a:buSzPct val="25000"/>
              <a:buFont typeface="Wingdings" charset="2"/>
              <a:buChar char="u"/>
            </a:pPr>
            <a:r>
              <a:rPr lang="fr-FR" sz="2200" dirty="0" smtClean="0">
                <a:cs typeface="Monaco"/>
              </a:rPr>
              <a:t>The </a:t>
            </a:r>
            <a:r>
              <a:rPr lang="fr-FR" sz="2200" dirty="0" err="1" smtClean="0">
                <a:cs typeface="Monaco"/>
              </a:rPr>
              <a:t>DataSourceProvider</a:t>
            </a:r>
            <a:r>
              <a:rPr lang="fr-FR" sz="2200" dirty="0" smtClean="0">
                <a:cs typeface="Monaco"/>
              </a:rPr>
              <a:t> </a:t>
            </a:r>
            <a:r>
              <a:rPr lang="fr-FR" sz="2200" dirty="0" err="1" smtClean="0">
                <a:cs typeface="Monaco"/>
              </a:rPr>
              <a:t>is</a:t>
            </a:r>
            <a:r>
              <a:rPr lang="fr-FR" sz="2200" dirty="0" smtClean="0">
                <a:cs typeface="Monaco"/>
              </a:rPr>
              <a:t> </a:t>
            </a:r>
            <a:r>
              <a:rPr lang="fr-FR" sz="2200" dirty="0" err="1" smtClean="0">
                <a:cs typeface="Monaco"/>
              </a:rPr>
              <a:t>properly</a:t>
            </a:r>
            <a:r>
              <a:rPr lang="fr-FR" sz="2200" dirty="0" smtClean="0">
                <a:cs typeface="Monaco"/>
              </a:rPr>
              <a:t> </a:t>
            </a:r>
            <a:r>
              <a:rPr lang="fr-FR" sz="2200" dirty="0" err="1" smtClean="0">
                <a:cs typeface="Monaco"/>
              </a:rPr>
              <a:t>configured</a:t>
            </a:r>
            <a:endParaRPr lang="en-US" sz="2200" dirty="0" smtClean="0">
              <a:cs typeface="Monaco"/>
            </a:endParaRPr>
          </a:p>
          <a:p>
            <a:pPr marL="800100" lvl="1" indent="-342900">
              <a:buSzPct val="25000"/>
              <a:buFont typeface="Wingdings" charset="2"/>
              <a:buChar char="u"/>
            </a:pPr>
            <a:r>
              <a:rPr lang="en-US" sz="2200" dirty="0" smtClean="0">
                <a:cs typeface="Monaco"/>
              </a:rPr>
              <a:t>The cache loader used in the JBC </a:t>
            </a:r>
            <a:r>
              <a:rPr lang="en-US" sz="2200" dirty="0" err="1" smtClean="0">
                <a:cs typeface="Monaco"/>
              </a:rPr>
              <a:t>config</a:t>
            </a:r>
            <a:r>
              <a:rPr lang="en-US" sz="2200" dirty="0" smtClean="0">
                <a:cs typeface="Monaco"/>
              </a:rPr>
              <a:t> of the lock manager is </a:t>
            </a:r>
            <a:r>
              <a:rPr lang="hu-HU" b="1" dirty="0" smtClean="0">
                <a:latin typeface="Monaco"/>
                <a:cs typeface="Monaco"/>
              </a:rPr>
              <a:t>org.exoplatform.services.jcr.impl.core.lock.jbosscache.JDBCCacheLoader</a:t>
            </a:r>
          </a:p>
          <a:p>
            <a:pPr marL="342900" indent="-342900">
              <a:buSzPct val="25000"/>
              <a:buFont typeface="Wingdings" charset="2"/>
              <a:buChar char="u"/>
            </a:pPr>
            <a:r>
              <a:rPr lang="hu-HU" sz="2200" b="1" dirty="0" smtClean="0">
                <a:cs typeface="Monaco"/>
              </a:rPr>
              <a:t>Avoid non transactional database engine such as MyISAM</a:t>
            </a:r>
          </a:p>
          <a:p>
            <a:pPr marL="342900" indent="-342900">
              <a:buSzPct val="25000"/>
              <a:buFont typeface="Wingdings" charset="2"/>
              <a:buChar char="u"/>
            </a:pPr>
            <a:r>
              <a:rPr lang="hu-HU" sz="2200" b="1" dirty="0" smtClean="0">
                <a:cs typeface="Monaco"/>
              </a:rPr>
              <a:t>Make sure that the integrity constraints are properly defined and enabled</a:t>
            </a:r>
          </a:p>
          <a:p>
            <a:pPr marL="342900" indent="-342900">
              <a:buSzPct val="25000"/>
              <a:buFont typeface="Wingdings" charset="2"/>
              <a:buChar char="u"/>
            </a:pPr>
            <a:r>
              <a:rPr lang="hu-HU" sz="2200" b="1" dirty="0" smtClean="0">
                <a:cs typeface="Monaco"/>
              </a:rPr>
              <a:t>Avoid to kill the server using kill -9 or equivalent</a:t>
            </a:r>
          </a:p>
          <a:p>
            <a:pPr marL="342900" indent="-342900">
              <a:buSzPct val="25000"/>
              <a:buFont typeface="Wingdings" charset="2"/>
              <a:buChar char="u"/>
            </a:pPr>
            <a:r>
              <a:rPr lang="hu-HU" sz="2200" b="1" dirty="0" smtClean="0">
                <a:cs typeface="Monaco"/>
              </a:rPr>
              <a:t>Before eXo JCR 1.14, launch the cluster nodes one after the other.</a:t>
            </a:r>
          </a:p>
          <a:p>
            <a:pPr marL="342900" indent="-342900">
              <a:buSzPct val="25000"/>
              <a:buFont typeface="Wingdings" charset="2"/>
              <a:buChar char="u"/>
            </a:pPr>
            <a:r>
              <a:rPr lang="hu-HU" sz="2200" b="1" dirty="0" smtClean="0">
                <a:cs typeface="Monaco"/>
              </a:rPr>
              <a:t>Before eXo JCR 1.15, stop all the runing transactions using </a:t>
            </a:r>
            <a:r>
              <a:rPr lang="de-DE" sz="2200" b="1" dirty="0" err="1">
                <a:cs typeface="Monaco"/>
              </a:rPr>
              <a:t>RepositorySuspendController</a:t>
            </a:r>
            <a:r>
              <a:rPr lang="de-DE" sz="2200" b="1" dirty="0">
                <a:cs typeface="Monaco"/>
              </a:rPr>
              <a:t> </a:t>
            </a:r>
            <a:r>
              <a:rPr lang="de-DE" sz="2200" b="1" dirty="0" err="1">
                <a:cs typeface="Monaco"/>
              </a:rPr>
              <a:t>MBean</a:t>
            </a:r>
            <a:endParaRPr lang="fr-FR" sz="2200" b="1" dirty="0" smtClean="0">
              <a:cs typeface="Monaco"/>
            </a:endParaRPr>
          </a:p>
        </p:txBody>
      </p:sp>
    </p:spTree>
    <p:extLst>
      <p:ext uri="{BB962C8B-B14F-4D97-AF65-F5344CB8AC3E}">
        <p14:creationId xmlns:p14="http://schemas.microsoft.com/office/powerpoint/2010/main" val="2067685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8001000" y="6886440"/>
            <a:ext cx="2598480" cy="520200"/>
          </a:xfrm>
          <a:prstGeom prst="rect">
            <a:avLst/>
          </a:prstGeom>
        </p:spPr>
        <p:txBody>
          <a:bodyPr lIns="0" tIns="0" rIns="0" bIns="0"/>
          <a:lstStyle/>
          <a:p>
            <a:pPr algn="r">
              <a:lnSpc>
                <a:spcPct val="98000"/>
              </a:lnSpc>
            </a:pPr>
            <a:fld id="{678A55B7-472F-4E37-9249-7AC1EF1F62C3}" type="slidenum">
              <a:rPr lang="fr-FR" sz="1400">
                <a:solidFill>
                  <a:srgbClr val="000000"/>
                </a:solidFill>
                <a:latin typeface="Times New Roman"/>
                <a:ea typeface="Arial Unicode MS"/>
              </a:rPr>
              <a:t>25</a:t>
            </a:fld>
            <a:endParaRPr/>
          </a:p>
        </p:txBody>
      </p:sp>
      <p:sp>
        <p:nvSpPr>
          <p:cNvPr id="239" name="CustomShape 2"/>
          <p:cNvSpPr/>
          <p:nvPr/>
        </p:nvSpPr>
        <p:spPr>
          <a:xfrm>
            <a:off x="550800" y="4692600"/>
            <a:ext cx="10043640" cy="1491840"/>
          </a:xfrm>
          <a:prstGeom prst="rect">
            <a:avLst/>
          </a:prstGeom>
        </p:spPr>
        <p:txBody>
          <a:bodyPr lIns="0" tIns="0" rIns="0" bIns="0" anchor="ctr"/>
          <a:lstStyle/>
          <a:p>
            <a:pPr algn="ctr">
              <a:lnSpc>
                <a:spcPct val="96000"/>
              </a:lnSpc>
            </a:pPr>
            <a:r>
              <a:rPr lang="en-US" sz="4800" dirty="0" smtClean="0">
                <a:solidFill>
                  <a:srgbClr val="FFFFFF"/>
                </a:solidFill>
                <a:ea typeface="MS Gothic"/>
              </a:rPr>
              <a:t>Tooling</a:t>
            </a:r>
            <a:endParaRPr dirty="0"/>
          </a:p>
        </p:txBody>
      </p:sp>
    </p:spTree>
    <p:extLst>
      <p:ext uri="{BB962C8B-B14F-4D97-AF65-F5344CB8AC3E}">
        <p14:creationId xmlns:p14="http://schemas.microsoft.com/office/powerpoint/2010/main" val="179303963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smtClean="0">
                <a:solidFill>
                  <a:srgbClr val="FFA300"/>
                </a:solidFill>
                <a:ea typeface="MS Gothic"/>
              </a:rPr>
              <a:t>Tooling</a:t>
            </a:r>
            <a:endParaRPr dirty="0"/>
          </a:p>
        </p:txBody>
      </p:sp>
      <p:sp>
        <p:nvSpPr>
          <p:cNvPr id="241" name="TextShape 2"/>
          <p:cNvSpPr txBox="1"/>
          <p:nvPr/>
        </p:nvSpPr>
        <p:spPr>
          <a:xfrm>
            <a:off x="507960" y="1351079"/>
            <a:ext cx="10179000" cy="5633187"/>
          </a:xfrm>
          <a:prstGeom prst="rect">
            <a:avLst/>
          </a:prstGeom>
        </p:spPr>
        <p:txBody>
          <a:bodyPr lIns="0" tIns="0" rIns="41760" bIns="0"/>
          <a:lstStyle/>
          <a:p>
            <a:pPr>
              <a:lnSpc>
                <a:spcPct val="100000"/>
              </a:lnSpc>
              <a:buSzPct val="25000"/>
            </a:pPr>
            <a:r>
              <a:rPr lang="en-US" sz="2400" b="1" dirty="0" smtClean="0"/>
              <a:t>The main tools available:</a:t>
            </a:r>
          </a:p>
          <a:p>
            <a:pPr>
              <a:lnSpc>
                <a:spcPct val="100000"/>
              </a:lnSpc>
              <a:buSzPct val="25000"/>
            </a:pPr>
            <a:endParaRPr lang="en-US" sz="2400" b="1" dirty="0" smtClean="0"/>
          </a:p>
          <a:p>
            <a:pPr marL="342900" indent="-342900">
              <a:lnSpc>
                <a:spcPct val="100000"/>
              </a:lnSpc>
              <a:buSzPct val="25000"/>
              <a:buFont typeface="Wingdings" charset="2"/>
              <a:buChar char="u"/>
            </a:pPr>
            <a:r>
              <a:rPr lang="en-US" sz="2200" b="1" dirty="0" smtClean="0"/>
              <a:t>A SQL/JDBC Client: </a:t>
            </a:r>
            <a:r>
              <a:rPr lang="en-US" sz="2200" dirty="0" smtClean="0"/>
              <a:t>If you need </a:t>
            </a:r>
            <a:r>
              <a:rPr lang="en-US" sz="2200" dirty="0" err="1" smtClean="0"/>
              <a:t>tp</a:t>
            </a:r>
            <a:r>
              <a:rPr lang="en-US" sz="2200" dirty="0" smtClean="0"/>
              <a:t> check your data directly you will need </a:t>
            </a:r>
            <a:r>
              <a:rPr lang="en-US" sz="2200" dirty="0" err="1" smtClean="0"/>
              <a:t>softwares</a:t>
            </a:r>
            <a:r>
              <a:rPr lang="en-US" sz="2200" dirty="0" smtClean="0"/>
              <a:t> such as Toad, SQL Developer, </a:t>
            </a:r>
            <a:r>
              <a:rPr lang="en-US" sz="2200" dirty="0" err="1" smtClean="0"/>
              <a:t>SQuirreLSQL</a:t>
            </a:r>
            <a:r>
              <a:rPr lang="en-US" sz="2200" dirty="0" smtClean="0"/>
              <a:t>, </a:t>
            </a:r>
            <a:r>
              <a:rPr lang="en-US" sz="2200" dirty="0" err="1" smtClean="0"/>
              <a:t>DbVisualizer</a:t>
            </a:r>
            <a:r>
              <a:rPr lang="en-US" sz="2200" dirty="0" smtClean="0"/>
              <a:t>…</a:t>
            </a:r>
          </a:p>
          <a:p>
            <a:pPr marL="342900" indent="-342900">
              <a:lnSpc>
                <a:spcPct val="100000"/>
              </a:lnSpc>
              <a:buSzPct val="25000"/>
              <a:buFont typeface="Wingdings" charset="2"/>
              <a:buChar char="u"/>
            </a:pPr>
            <a:r>
              <a:rPr lang="en-US" sz="2200" b="1" dirty="0" smtClean="0"/>
              <a:t>JMX Console: </a:t>
            </a:r>
            <a:r>
              <a:rPr lang="en-US" sz="2200" dirty="0" smtClean="0"/>
              <a:t>Use check and repair methods of the </a:t>
            </a:r>
            <a:r>
              <a:rPr lang="en-US" sz="2200" dirty="0" err="1" smtClean="0"/>
              <a:t>MBean</a:t>
            </a:r>
            <a:r>
              <a:rPr lang="en-US" sz="2200" dirty="0" smtClean="0"/>
              <a:t> </a:t>
            </a:r>
            <a:r>
              <a:rPr lang="en-US" sz="2200" dirty="0" err="1" smtClean="0"/>
              <a:t>RepositoryCheckController</a:t>
            </a:r>
            <a:r>
              <a:rPr lang="en-US" sz="2200" dirty="0" smtClean="0"/>
              <a:t>.</a:t>
            </a:r>
          </a:p>
          <a:p>
            <a:pPr marL="342900" indent="-342900">
              <a:lnSpc>
                <a:spcPct val="100000"/>
              </a:lnSpc>
              <a:buSzPct val="25000"/>
              <a:buFont typeface="Wingdings" charset="2"/>
              <a:buChar char="u"/>
            </a:pPr>
            <a:r>
              <a:rPr lang="en-US" sz="2200" b="1" dirty="0" err="1" smtClean="0"/>
              <a:t>CRaSH</a:t>
            </a:r>
            <a:r>
              <a:rPr lang="en-US" sz="2200" b="1" dirty="0" smtClean="0"/>
              <a:t>: </a:t>
            </a:r>
            <a:r>
              <a:rPr lang="en-US" sz="2200" dirty="0" smtClean="0"/>
              <a:t>A shell accessible from telnet/</a:t>
            </a:r>
            <a:r>
              <a:rPr lang="en-US" sz="2200" dirty="0" err="1" smtClean="0"/>
              <a:t>ssh</a:t>
            </a:r>
            <a:r>
              <a:rPr lang="en-US" sz="2200" dirty="0" smtClean="0"/>
              <a:t> allowing to interact with the JCR.</a:t>
            </a:r>
          </a:p>
          <a:p>
            <a:pPr marL="342900" indent="-342900">
              <a:lnSpc>
                <a:spcPct val="100000"/>
              </a:lnSpc>
              <a:buSzPct val="25000"/>
              <a:buFont typeface="Wingdings" charset="2"/>
              <a:buChar char="u"/>
            </a:pPr>
            <a:r>
              <a:rPr lang="en-US" sz="2200" b="1" dirty="0" smtClean="0"/>
              <a:t>Luke: </a:t>
            </a:r>
            <a:r>
              <a:rPr lang="en-US" sz="2200" dirty="0" smtClean="0"/>
              <a:t>Luke is a handy development and diagnostic tool, which accesses already existing </a:t>
            </a:r>
            <a:r>
              <a:rPr lang="en-US" sz="2200" dirty="0" err="1" smtClean="0"/>
              <a:t>Lucene</a:t>
            </a:r>
            <a:r>
              <a:rPr lang="en-US" sz="2200" dirty="0" smtClean="0"/>
              <a:t> indexes and allows you to display and modify their content</a:t>
            </a:r>
          </a:p>
          <a:p>
            <a:pPr marL="342900" indent="-342900">
              <a:lnSpc>
                <a:spcPct val="100000"/>
              </a:lnSpc>
              <a:buSzPct val="25000"/>
              <a:buFont typeface="Wingdings" charset="2"/>
              <a:buChar char="u"/>
            </a:pPr>
            <a:r>
              <a:rPr lang="en-US" sz="2200" b="1" dirty="0" smtClean="0"/>
              <a:t>Session Leak Detector: </a:t>
            </a:r>
            <a:r>
              <a:rPr lang="en-US" sz="2200" dirty="0" smtClean="0"/>
              <a:t>A tool allowing you to identify in your code session leaks.</a:t>
            </a:r>
            <a:endParaRPr lang="en-US" sz="2200" dirty="0"/>
          </a:p>
        </p:txBody>
      </p:sp>
    </p:spTree>
    <p:extLst>
      <p:ext uri="{BB962C8B-B14F-4D97-AF65-F5344CB8AC3E}">
        <p14:creationId xmlns:p14="http://schemas.microsoft.com/office/powerpoint/2010/main" val="299853504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smtClean="0">
                <a:solidFill>
                  <a:srgbClr val="FFA300"/>
                </a:solidFill>
                <a:ea typeface="MS Gothic"/>
              </a:rPr>
              <a:t>Tooling</a:t>
            </a:r>
            <a:endParaRPr dirty="0"/>
          </a:p>
        </p:txBody>
      </p:sp>
      <p:sp>
        <p:nvSpPr>
          <p:cNvPr id="241" name="TextShape 2"/>
          <p:cNvSpPr txBox="1"/>
          <p:nvPr/>
        </p:nvSpPr>
        <p:spPr>
          <a:xfrm>
            <a:off x="507960" y="1218799"/>
            <a:ext cx="10179000" cy="5633187"/>
          </a:xfrm>
          <a:prstGeom prst="rect">
            <a:avLst/>
          </a:prstGeom>
        </p:spPr>
        <p:txBody>
          <a:bodyPr lIns="0" tIns="0" rIns="41760" bIns="0"/>
          <a:lstStyle/>
          <a:p>
            <a:pPr>
              <a:lnSpc>
                <a:spcPct val="100000"/>
              </a:lnSpc>
              <a:buSzPct val="25000"/>
            </a:pPr>
            <a:r>
              <a:rPr lang="fr-FR" sz="2400" b="1" dirty="0" err="1" smtClean="0"/>
              <a:t>CRaSH</a:t>
            </a:r>
            <a:r>
              <a:rPr lang="fr-FR" sz="2400" b="1" dirty="0" smtClean="0"/>
              <a:t> (</a:t>
            </a:r>
            <a:r>
              <a:rPr lang="fr-FR" sz="2400" b="1" dirty="0" err="1" smtClean="0"/>
              <a:t>current</a:t>
            </a:r>
            <a:r>
              <a:rPr lang="fr-FR" sz="2400" b="1" dirty="0" smtClean="0"/>
              <a:t> version 1.2.0-cr6)</a:t>
            </a:r>
          </a:p>
          <a:p>
            <a:pPr>
              <a:lnSpc>
                <a:spcPct val="100000"/>
              </a:lnSpc>
              <a:buSzPct val="25000"/>
            </a:pPr>
            <a:endParaRPr lang="fr-FR" sz="2400" b="1" dirty="0" smtClean="0"/>
          </a:p>
          <a:p>
            <a:pPr marL="342900" indent="-342900">
              <a:lnSpc>
                <a:spcPct val="100000"/>
              </a:lnSpc>
              <a:buSzPct val="25000"/>
              <a:buFont typeface="Wingdings" charset="2"/>
              <a:buChar char="u"/>
            </a:pPr>
            <a:r>
              <a:rPr lang="en-US" sz="2000" b="1" dirty="0"/>
              <a:t>The Common Reusable </a:t>
            </a:r>
            <a:r>
              <a:rPr lang="en-US" sz="2000" b="1" dirty="0" err="1"/>
              <a:t>SHell</a:t>
            </a:r>
            <a:r>
              <a:rPr lang="en-US" sz="2000" b="1" dirty="0"/>
              <a:t> (</a:t>
            </a:r>
            <a:r>
              <a:rPr lang="en-US" sz="2000" b="1" dirty="0" err="1"/>
              <a:t>CRaSH</a:t>
            </a:r>
            <a:r>
              <a:rPr lang="en-US" sz="2000" b="1" dirty="0"/>
              <a:t>) deploys in a Java runtime and provides interactions with the JVM. Commands are written in Groovy and can be </a:t>
            </a:r>
            <a:r>
              <a:rPr lang="en-US" sz="2000" b="1" dirty="0" smtClean="0"/>
              <a:t>developed </a:t>
            </a:r>
            <a:r>
              <a:rPr lang="en-US" sz="2000" b="1" dirty="0"/>
              <a:t>at runtime making the extension of the shell very easy with fast development cycle</a:t>
            </a:r>
            <a:r>
              <a:rPr lang="en-US" sz="2000" b="1" dirty="0" smtClean="0"/>
              <a:t>.</a:t>
            </a:r>
          </a:p>
          <a:p>
            <a:pPr marL="342900" indent="-342900">
              <a:lnSpc>
                <a:spcPct val="100000"/>
              </a:lnSpc>
              <a:buSzPct val="25000"/>
              <a:buFont typeface="Wingdings" charset="2"/>
              <a:buChar char="u"/>
            </a:pPr>
            <a:endParaRPr lang="en-US" sz="2000" b="1" dirty="0"/>
          </a:p>
          <a:p>
            <a:pPr marL="342900" indent="-342900">
              <a:lnSpc>
                <a:spcPct val="100000"/>
              </a:lnSpc>
              <a:buSzPct val="25000"/>
              <a:buFont typeface="Wingdings" charset="2"/>
              <a:buChar char="u"/>
            </a:pPr>
            <a:r>
              <a:rPr lang="en-US" sz="2000" b="1" dirty="0" smtClean="0"/>
              <a:t>Propose out of the box a set of commands to interact with the JCR</a:t>
            </a:r>
          </a:p>
          <a:p>
            <a:pPr marL="342900" indent="-342900">
              <a:lnSpc>
                <a:spcPct val="100000"/>
              </a:lnSpc>
              <a:buSzPct val="25000"/>
              <a:buFont typeface="Wingdings" charset="2"/>
              <a:buChar char="u"/>
            </a:pPr>
            <a:endParaRPr lang="en-US" sz="2000" b="1" dirty="0" smtClean="0"/>
          </a:p>
          <a:p>
            <a:pPr marL="342900" indent="-342900">
              <a:lnSpc>
                <a:spcPct val="100000"/>
              </a:lnSpc>
              <a:buSzPct val="25000"/>
              <a:buFont typeface="Wingdings" charset="2"/>
              <a:buChar char="u"/>
            </a:pPr>
            <a:r>
              <a:rPr lang="en-US" sz="2000" b="1" dirty="0" smtClean="0"/>
              <a:t>War file containing a set of commands written as groovy scripts and located under WEB-INF/groovy commands </a:t>
            </a:r>
          </a:p>
          <a:p>
            <a:pPr marL="342900" indent="-342900">
              <a:lnSpc>
                <a:spcPct val="100000"/>
              </a:lnSpc>
              <a:buSzPct val="25000"/>
              <a:buFont typeface="Wingdings" charset="2"/>
              <a:buChar char="u"/>
            </a:pPr>
            <a:endParaRPr lang="en-US" sz="2000" b="1" dirty="0"/>
          </a:p>
          <a:p>
            <a:pPr marL="342900" indent="-342900">
              <a:lnSpc>
                <a:spcPct val="100000"/>
              </a:lnSpc>
              <a:buSzPct val="25000"/>
              <a:buFont typeface="Wingdings" charset="2"/>
              <a:buChar char="u"/>
            </a:pPr>
            <a:r>
              <a:rPr lang="pl-PL" sz="2000" b="1" dirty="0" smtClean="0"/>
              <a:t>Home </a:t>
            </a:r>
            <a:r>
              <a:rPr lang="pl-PL" sz="2000" b="1" dirty="0" err="1" smtClean="0"/>
              <a:t>page</a:t>
            </a:r>
            <a:r>
              <a:rPr lang="pl-PL" sz="2000" b="1" dirty="0" smtClean="0"/>
              <a:t>: </a:t>
            </a:r>
            <a:r>
              <a:rPr lang="pl-PL" sz="2000" b="1" dirty="0" smtClean="0">
                <a:hlinkClick r:id="rId3"/>
              </a:rPr>
              <a:t>http</a:t>
            </a:r>
            <a:r>
              <a:rPr lang="pl-PL" sz="2000" b="1" dirty="0">
                <a:hlinkClick r:id="rId3"/>
              </a:rPr>
              <a:t>://www.crashub.org</a:t>
            </a:r>
            <a:r>
              <a:rPr lang="pl-PL" sz="2000" b="1" dirty="0" smtClean="0">
                <a:hlinkClick r:id="rId3"/>
              </a:rPr>
              <a:t>/</a:t>
            </a:r>
            <a:endParaRPr lang="pl-PL" sz="2000" b="1" dirty="0" smtClean="0"/>
          </a:p>
          <a:p>
            <a:pPr marL="342900" indent="-342900">
              <a:lnSpc>
                <a:spcPct val="100000"/>
              </a:lnSpc>
              <a:buSzPct val="25000"/>
              <a:buFont typeface="Wingdings" charset="2"/>
              <a:buChar char="u"/>
            </a:pPr>
            <a:endParaRPr lang="pl-PL" sz="2000" b="1" dirty="0"/>
          </a:p>
          <a:p>
            <a:pPr marL="342900" indent="-342900">
              <a:lnSpc>
                <a:spcPct val="100000"/>
              </a:lnSpc>
              <a:buSzPct val="25000"/>
              <a:buFont typeface="Wingdings" charset="2"/>
              <a:buChar char="u"/>
            </a:pPr>
            <a:r>
              <a:rPr lang="pl-PL" sz="2000" b="1" dirty="0" err="1" smtClean="0"/>
              <a:t>Doc</a:t>
            </a:r>
            <a:r>
              <a:rPr lang="pl-PL" sz="2000" b="1" dirty="0" smtClean="0"/>
              <a:t> </a:t>
            </a:r>
            <a:r>
              <a:rPr lang="pl-PL" sz="2000" b="1" dirty="0" err="1" smtClean="0"/>
              <a:t>page</a:t>
            </a:r>
            <a:r>
              <a:rPr lang="pl-PL" sz="2000" b="1" dirty="0"/>
              <a:t>: </a:t>
            </a:r>
            <a:r>
              <a:rPr lang="pl-PL" sz="2000" b="1" dirty="0">
                <a:hlinkClick r:id="rId4"/>
              </a:rPr>
              <a:t>http://www.crashub.org</a:t>
            </a:r>
            <a:r>
              <a:rPr lang="pl-PL" sz="2000" b="1" dirty="0" smtClean="0">
                <a:hlinkClick r:id="rId4"/>
              </a:rPr>
              <a:t>/reference.html</a:t>
            </a:r>
            <a:endParaRPr lang="pl-PL" sz="2000" b="1" dirty="0" smtClean="0"/>
          </a:p>
          <a:p>
            <a:pPr marL="342900" indent="-342900">
              <a:lnSpc>
                <a:spcPct val="100000"/>
              </a:lnSpc>
              <a:buSzPct val="25000"/>
              <a:buFont typeface="Wingdings" charset="2"/>
              <a:buChar char="u"/>
            </a:pPr>
            <a:endParaRPr lang="pl-PL" sz="2000" b="1" dirty="0"/>
          </a:p>
          <a:p>
            <a:pPr marL="342900" indent="-342900">
              <a:lnSpc>
                <a:spcPct val="100000"/>
              </a:lnSpc>
              <a:buSzPct val="25000"/>
              <a:buFont typeface="Wingdings" charset="2"/>
              <a:buChar char="u"/>
            </a:pPr>
            <a:r>
              <a:rPr lang="pl-PL" sz="2000" b="1" dirty="0" err="1" smtClean="0"/>
              <a:t>Download</a:t>
            </a:r>
            <a:r>
              <a:rPr lang="pl-PL" sz="2000" b="1" dirty="0" smtClean="0"/>
              <a:t> </a:t>
            </a:r>
            <a:r>
              <a:rPr lang="pl-PL" sz="2000" b="1" dirty="0" err="1" smtClean="0"/>
              <a:t>page</a:t>
            </a:r>
            <a:r>
              <a:rPr lang="pl-PL" sz="2000" b="1" dirty="0"/>
              <a:t>: </a:t>
            </a:r>
            <a:r>
              <a:rPr lang="pl-PL" sz="2000" b="1" dirty="0">
                <a:hlinkClick r:id="rId5"/>
              </a:rPr>
              <a:t>https://code.google.com/p/crsh/downloads/</a:t>
            </a:r>
            <a:r>
              <a:rPr lang="pl-PL" sz="2000" b="1" dirty="0" smtClean="0">
                <a:hlinkClick r:id="rId5"/>
              </a:rPr>
              <a:t>list</a:t>
            </a:r>
            <a:endParaRPr lang="pl-PL" sz="2000" b="1" dirty="0" smtClean="0"/>
          </a:p>
          <a:p>
            <a:pPr marL="342900" indent="-342900">
              <a:lnSpc>
                <a:spcPct val="100000"/>
              </a:lnSpc>
              <a:buSzPct val="25000"/>
              <a:buFont typeface="Wingdings" charset="2"/>
              <a:buChar char="u"/>
            </a:pPr>
            <a:endParaRPr lang="pl-PL" sz="2200" b="1" dirty="0" smtClean="0"/>
          </a:p>
          <a:p>
            <a:pPr marL="342900" indent="-342900">
              <a:lnSpc>
                <a:spcPct val="100000"/>
              </a:lnSpc>
              <a:buSzPct val="25000"/>
              <a:buFont typeface="Wingdings" charset="2"/>
              <a:buChar char="u"/>
            </a:pPr>
            <a:endParaRPr lang="fr-FR" sz="2200" dirty="0"/>
          </a:p>
        </p:txBody>
      </p:sp>
    </p:spTree>
    <p:extLst>
      <p:ext uri="{BB962C8B-B14F-4D97-AF65-F5344CB8AC3E}">
        <p14:creationId xmlns:p14="http://schemas.microsoft.com/office/powerpoint/2010/main" val="126984021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smtClean="0">
                <a:solidFill>
                  <a:srgbClr val="FFA300"/>
                </a:solidFill>
                <a:ea typeface="MS Gothic"/>
              </a:rPr>
              <a:t>Tooling</a:t>
            </a:r>
            <a:endParaRPr dirty="0"/>
          </a:p>
        </p:txBody>
      </p:sp>
      <p:sp>
        <p:nvSpPr>
          <p:cNvPr id="241" name="TextShape 2"/>
          <p:cNvSpPr txBox="1"/>
          <p:nvPr/>
        </p:nvSpPr>
        <p:spPr>
          <a:xfrm>
            <a:off x="507960" y="1139431"/>
            <a:ext cx="10179000" cy="5633187"/>
          </a:xfrm>
          <a:prstGeom prst="rect">
            <a:avLst/>
          </a:prstGeom>
        </p:spPr>
        <p:txBody>
          <a:bodyPr lIns="0" tIns="0" rIns="41760" bIns="0"/>
          <a:lstStyle/>
          <a:p>
            <a:pPr>
              <a:lnSpc>
                <a:spcPct val="100000"/>
              </a:lnSpc>
              <a:buSzPct val="25000"/>
            </a:pPr>
            <a:r>
              <a:rPr lang="fr-FR" sz="2400" b="1" dirty="0" err="1" smtClean="0"/>
              <a:t>CRaSH</a:t>
            </a:r>
            <a:r>
              <a:rPr lang="fr-FR" sz="2400" b="1" dirty="0" smtClean="0"/>
              <a:t>: Configuration</a:t>
            </a:r>
          </a:p>
          <a:p>
            <a:pPr>
              <a:lnSpc>
                <a:spcPct val="100000"/>
              </a:lnSpc>
              <a:buSzPct val="25000"/>
            </a:pPr>
            <a:endParaRPr lang="fr-FR" sz="2400" b="1" dirty="0" smtClean="0"/>
          </a:p>
          <a:p>
            <a:pPr>
              <a:lnSpc>
                <a:spcPct val="100000"/>
              </a:lnSpc>
              <a:buSzPct val="25000"/>
            </a:pPr>
            <a:r>
              <a:rPr lang="fr-FR" sz="2200" b="1" dirty="0" smtClean="0"/>
              <a:t>The configuration file </a:t>
            </a:r>
            <a:r>
              <a:rPr lang="fr-FR" sz="2200" b="1" dirty="0" err="1" smtClean="0"/>
              <a:t>is</a:t>
            </a:r>
            <a:r>
              <a:rPr lang="fr-FR" sz="2200" b="1" dirty="0" smtClean="0"/>
              <a:t> </a:t>
            </a:r>
            <a:r>
              <a:rPr lang="en-US" sz="2200" b="1" dirty="0"/>
              <a:t>WEB-INF/crash/</a:t>
            </a:r>
            <a:r>
              <a:rPr lang="en-US" sz="2200" b="1" dirty="0" err="1" smtClean="0"/>
              <a:t>crash.properties</a:t>
            </a:r>
            <a:r>
              <a:rPr lang="en-US" sz="2200" b="1" dirty="0" smtClean="0"/>
              <a:t> in which you can find:</a:t>
            </a:r>
          </a:p>
          <a:p>
            <a:pPr>
              <a:lnSpc>
                <a:spcPct val="100000"/>
              </a:lnSpc>
              <a:buSzPct val="25000"/>
            </a:pPr>
            <a:endParaRPr lang="en-US" sz="2000" b="1" dirty="0"/>
          </a:p>
          <a:p>
            <a:pPr marL="342900" indent="-342900">
              <a:lnSpc>
                <a:spcPct val="100000"/>
              </a:lnSpc>
              <a:buSzPct val="25000"/>
              <a:buFont typeface="Wingdings" charset="2"/>
              <a:buChar char="u"/>
            </a:pPr>
            <a:r>
              <a:rPr lang="fr-FR" sz="2000" b="1" dirty="0" err="1" smtClean="0"/>
              <a:t>crash.ssh.port</a:t>
            </a:r>
            <a:r>
              <a:rPr lang="fr-FR" sz="2000" b="1" dirty="0" smtClean="0"/>
              <a:t>: </a:t>
            </a:r>
            <a:r>
              <a:rPr lang="fr-FR" sz="2000" dirty="0" smtClean="0"/>
              <a:t>The SSH port. 2000 by default</a:t>
            </a:r>
          </a:p>
          <a:p>
            <a:pPr marL="342900" indent="-342900">
              <a:lnSpc>
                <a:spcPct val="100000"/>
              </a:lnSpc>
              <a:buSzPct val="25000"/>
              <a:buFont typeface="Wingdings" charset="2"/>
              <a:buChar char="u"/>
            </a:pPr>
            <a:endParaRPr lang="en-US" sz="2000" b="1" dirty="0" smtClean="0"/>
          </a:p>
          <a:p>
            <a:pPr marL="342900" indent="-342900">
              <a:lnSpc>
                <a:spcPct val="100000"/>
              </a:lnSpc>
              <a:buSzPct val="25000"/>
              <a:buFont typeface="Wingdings" charset="2"/>
              <a:buChar char="u"/>
            </a:pPr>
            <a:r>
              <a:rPr lang="en-US" sz="2000" b="1" dirty="0" err="1" smtClean="0"/>
              <a:t>crash.ssh.keypath</a:t>
            </a:r>
            <a:r>
              <a:rPr lang="en-US" sz="2000" b="1" dirty="0" smtClean="0"/>
              <a:t>: </a:t>
            </a:r>
            <a:r>
              <a:rPr lang="en-US" sz="2000" dirty="0" smtClean="0"/>
              <a:t>The absolute path to the server key.</a:t>
            </a:r>
          </a:p>
          <a:p>
            <a:pPr marL="342900" indent="-342900">
              <a:lnSpc>
                <a:spcPct val="100000"/>
              </a:lnSpc>
              <a:buSzPct val="25000"/>
              <a:buFont typeface="Wingdings" charset="2"/>
              <a:buChar char="u"/>
            </a:pPr>
            <a:endParaRPr lang="en-US" sz="2000" b="1" dirty="0" smtClean="0"/>
          </a:p>
          <a:p>
            <a:pPr marL="342900" indent="-342900">
              <a:lnSpc>
                <a:spcPct val="100000"/>
              </a:lnSpc>
              <a:buSzPct val="25000"/>
              <a:buFont typeface="Wingdings" charset="2"/>
              <a:buChar char="u"/>
            </a:pPr>
            <a:r>
              <a:rPr lang="cs-CZ" sz="2000" b="1" dirty="0" err="1" smtClean="0"/>
              <a:t>crash.telnet.port</a:t>
            </a:r>
            <a:r>
              <a:rPr lang="cs-CZ" sz="2000" b="1" dirty="0" smtClean="0"/>
              <a:t>: </a:t>
            </a:r>
            <a:r>
              <a:rPr lang="cs-CZ" sz="2000" dirty="0" err="1" smtClean="0"/>
              <a:t>The</a:t>
            </a:r>
            <a:r>
              <a:rPr lang="cs-CZ" sz="2000" dirty="0" smtClean="0"/>
              <a:t> telnet port. 5000 by default</a:t>
            </a:r>
          </a:p>
          <a:p>
            <a:pPr marL="342900" indent="-342900">
              <a:lnSpc>
                <a:spcPct val="100000"/>
              </a:lnSpc>
              <a:buSzPct val="25000"/>
              <a:buFont typeface="Wingdings" charset="2"/>
              <a:buChar char="u"/>
            </a:pPr>
            <a:endParaRPr lang="cs-CZ" sz="2000" b="1" dirty="0"/>
          </a:p>
          <a:p>
            <a:pPr marL="342900" indent="-342900">
              <a:lnSpc>
                <a:spcPct val="100000"/>
              </a:lnSpc>
              <a:buSzPct val="25000"/>
              <a:buFont typeface="Wingdings" charset="2"/>
              <a:buChar char="u"/>
            </a:pPr>
            <a:r>
              <a:rPr lang="en-US" sz="2000" b="1" dirty="0" err="1" smtClean="0"/>
              <a:t>crash.auth</a:t>
            </a:r>
            <a:r>
              <a:rPr lang="en-US" sz="2000" b="1" dirty="0" smtClean="0"/>
              <a:t>:</a:t>
            </a:r>
            <a:r>
              <a:rPr lang="en-US" sz="2000" dirty="0" smtClean="0"/>
              <a:t> The type of authentication to use. </a:t>
            </a:r>
            <a:r>
              <a:rPr lang="fr-FR" sz="2000" dirty="0" smtClean="0"/>
              <a:t>j</a:t>
            </a:r>
            <a:r>
              <a:rPr lang="en-US" sz="2000" dirty="0" err="1" smtClean="0"/>
              <a:t>aas</a:t>
            </a:r>
            <a:r>
              <a:rPr lang="en-US" sz="2000" dirty="0" smtClean="0"/>
              <a:t> by default. (Simple is also available with a user name and password)</a:t>
            </a:r>
          </a:p>
          <a:p>
            <a:pPr marL="342900" indent="-342900">
              <a:lnSpc>
                <a:spcPct val="100000"/>
              </a:lnSpc>
              <a:buSzPct val="25000"/>
              <a:buFont typeface="Wingdings" charset="2"/>
              <a:buChar char="u"/>
            </a:pPr>
            <a:endParaRPr lang="en-US" sz="2000" dirty="0"/>
          </a:p>
          <a:p>
            <a:pPr marL="342900" indent="-342900">
              <a:lnSpc>
                <a:spcPct val="100000"/>
              </a:lnSpc>
              <a:buSzPct val="25000"/>
              <a:buFont typeface="Wingdings" charset="2"/>
              <a:buChar char="u"/>
            </a:pPr>
            <a:r>
              <a:rPr lang="en-US" sz="2000" b="1" dirty="0" err="1" smtClean="0"/>
              <a:t>crash.auth.jaas.domain</a:t>
            </a:r>
            <a:r>
              <a:rPr lang="en-US" sz="2000" b="1" dirty="0" smtClean="0"/>
              <a:t>: </a:t>
            </a:r>
            <a:r>
              <a:rPr lang="en-US" sz="2000" dirty="0" smtClean="0"/>
              <a:t>The name of the security domain. </a:t>
            </a:r>
            <a:r>
              <a:rPr lang="fr-FR" sz="2000" dirty="0" smtClean="0"/>
              <a:t>g</a:t>
            </a:r>
            <a:r>
              <a:rPr lang="en-US" sz="2000" dirty="0" err="1" smtClean="0"/>
              <a:t>atein</a:t>
            </a:r>
            <a:r>
              <a:rPr lang="en-US" sz="2000" dirty="0" smtClean="0"/>
              <a:t>-domain by default.</a:t>
            </a:r>
          </a:p>
          <a:p>
            <a:pPr marL="342900" indent="-342900">
              <a:lnSpc>
                <a:spcPct val="100000"/>
              </a:lnSpc>
              <a:buSzPct val="25000"/>
              <a:buFont typeface="Wingdings" charset="2"/>
              <a:buChar char="u"/>
            </a:pPr>
            <a:endParaRPr lang="en-US" sz="2000" dirty="0"/>
          </a:p>
          <a:p>
            <a:pPr marL="342900" indent="-342900">
              <a:lnSpc>
                <a:spcPct val="100000"/>
              </a:lnSpc>
              <a:buSzPct val="25000"/>
              <a:buFont typeface="Wingdings" charset="2"/>
              <a:buChar char="u"/>
            </a:pPr>
            <a:r>
              <a:rPr lang="en-US" sz="2000" b="1" dirty="0" smtClean="0"/>
              <a:t>To disable the </a:t>
            </a:r>
            <a:r>
              <a:rPr lang="en-US" sz="2000" b="1" dirty="0" err="1" smtClean="0"/>
              <a:t>ssh</a:t>
            </a:r>
            <a:r>
              <a:rPr lang="en-US" sz="2000" b="1" dirty="0" smtClean="0"/>
              <a:t> or telnet access simply remove the related jar file in WEB-INF/lib</a:t>
            </a:r>
          </a:p>
          <a:p>
            <a:pPr marL="342900" indent="-342900">
              <a:lnSpc>
                <a:spcPct val="100000"/>
              </a:lnSpc>
              <a:buSzPct val="25000"/>
              <a:buFont typeface="Wingdings" charset="2"/>
              <a:buChar char="u"/>
            </a:pPr>
            <a:endParaRPr lang="en-US" sz="2000" b="1" dirty="0"/>
          </a:p>
          <a:p>
            <a:pPr marL="342900" indent="-342900">
              <a:lnSpc>
                <a:spcPct val="100000"/>
              </a:lnSpc>
              <a:buSzPct val="25000"/>
              <a:buFont typeface="Wingdings" charset="2"/>
              <a:buChar char="u"/>
            </a:pPr>
            <a:endParaRPr lang="pl-PL" sz="2000" b="1" dirty="0" smtClean="0"/>
          </a:p>
          <a:p>
            <a:pPr marL="342900" indent="-342900">
              <a:lnSpc>
                <a:spcPct val="100000"/>
              </a:lnSpc>
              <a:buSzPct val="25000"/>
              <a:buFont typeface="Wingdings" charset="2"/>
              <a:buChar char="u"/>
            </a:pPr>
            <a:endParaRPr lang="fr-FR" sz="2200" dirty="0"/>
          </a:p>
        </p:txBody>
      </p:sp>
    </p:spTree>
    <p:extLst>
      <p:ext uri="{BB962C8B-B14F-4D97-AF65-F5344CB8AC3E}">
        <p14:creationId xmlns:p14="http://schemas.microsoft.com/office/powerpoint/2010/main" val="25687263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smtClean="0">
                <a:solidFill>
                  <a:srgbClr val="FFA300"/>
                </a:solidFill>
                <a:ea typeface="MS Gothic"/>
              </a:rPr>
              <a:t>Tooling</a:t>
            </a:r>
            <a:endParaRPr dirty="0"/>
          </a:p>
        </p:txBody>
      </p:sp>
      <p:sp>
        <p:nvSpPr>
          <p:cNvPr id="241" name="TextShape 2"/>
          <p:cNvSpPr txBox="1"/>
          <p:nvPr/>
        </p:nvSpPr>
        <p:spPr>
          <a:xfrm>
            <a:off x="507960" y="1139431"/>
            <a:ext cx="10179000" cy="5633187"/>
          </a:xfrm>
          <a:prstGeom prst="rect">
            <a:avLst/>
          </a:prstGeom>
        </p:spPr>
        <p:txBody>
          <a:bodyPr lIns="0" tIns="0" rIns="41760" bIns="0"/>
          <a:lstStyle/>
          <a:p>
            <a:pPr>
              <a:lnSpc>
                <a:spcPct val="100000"/>
              </a:lnSpc>
              <a:buSzPct val="25000"/>
            </a:pPr>
            <a:r>
              <a:rPr lang="fr-FR" sz="2400" b="1" dirty="0" err="1" smtClean="0"/>
              <a:t>CRaSH</a:t>
            </a:r>
            <a:r>
              <a:rPr lang="fr-FR" sz="2400" b="1" dirty="0" smtClean="0"/>
              <a:t>: </a:t>
            </a:r>
            <a:r>
              <a:rPr lang="fr-FR" sz="2400" b="1" dirty="0" err="1" smtClean="0"/>
              <a:t>Connection</a:t>
            </a:r>
            <a:endParaRPr lang="fr-FR" sz="2400" b="1" dirty="0" smtClean="0"/>
          </a:p>
          <a:p>
            <a:pPr>
              <a:lnSpc>
                <a:spcPct val="100000"/>
              </a:lnSpc>
              <a:buSzPct val="25000"/>
            </a:pPr>
            <a:endParaRPr lang="fr-FR" sz="2400" b="1" dirty="0" smtClean="0"/>
          </a:p>
          <a:p>
            <a:pPr marL="342900" indent="-342900">
              <a:lnSpc>
                <a:spcPct val="100000"/>
              </a:lnSpc>
              <a:buSzPct val="25000"/>
              <a:buFont typeface="Wingdings" charset="2"/>
              <a:buChar char="u"/>
            </a:pPr>
            <a:r>
              <a:rPr lang="fr-FR" sz="2000" b="1" i="1" dirty="0" smtClean="0"/>
              <a:t>Telnet </a:t>
            </a:r>
            <a:r>
              <a:rPr lang="fr-FR" sz="2000" b="1" i="1" dirty="0" err="1" smtClean="0"/>
              <a:t>connection</a:t>
            </a:r>
            <a:r>
              <a:rPr lang="fr-FR" sz="2000" b="1" i="1" dirty="0" smtClean="0"/>
              <a:t> </a:t>
            </a:r>
            <a:r>
              <a:rPr lang="fr-FR" sz="2000" b="1" i="1" dirty="0" err="1" smtClean="0"/>
              <a:t>is</a:t>
            </a:r>
            <a:r>
              <a:rPr lang="fr-FR" sz="2000" b="1" i="1" dirty="0" smtClean="0"/>
              <a:t> </a:t>
            </a:r>
            <a:r>
              <a:rPr lang="fr-FR" sz="2000" b="1" i="1" dirty="0" err="1" smtClean="0"/>
              <a:t>done</a:t>
            </a:r>
            <a:r>
              <a:rPr lang="fr-FR" sz="2000" b="1" i="1" dirty="0" smtClean="0"/>
              <a:t> on port 5000</a:t>
            </a:r>
            <a:r>
              <a:rPr lang="fr-FR" sz="2000" dirty="0" smtClean="0">
                <a:cs typeface="Monaco"/>
              </a:rPr>
              <a:t> </a:t>
            </a:r>
          </a:p>
          <a:p>
            <a:pPr>
              <a:lnSpc>
                <a:spcPct val="100000"/>
              </a:lnSpc>
              <a:buSzPct val="25000"/>
            </a:pPr>
            <a:r>
              <a:rPr lang="en-US" sz="1400" dirty="0" smtClean="0">
                <a:latin typeface="Monaco"/>
                <a:cs typeface="Monaco"/>
              </a:rPr>
              <a:t>telnet </a:t>
            </a:r>
            <a:r>
              <a:rPr lang="en-US" sz="1400" dirty="0" err="1">
                <a:latin typeface="Monaco"/>
                <a:cs typeface="Monaco"/>
              </a:rPr>
              <a:t>localhost</a:t>
            </a:r>
            <a:r>
              <a:rPr lang="en-US" sz="1400" dirty="0">
                <a:latin typeface="Monaco"/>
                <a:cs typeface="Monaco"/>
              </a:rPr>
              <a:t> 5000</a:t>
            </a:r>
          </a:p>
          <a:p>
            <a:pPr>
              <a:lnSpc>
                <a:spcPct val="100000"/>
              </a:lnSpc>
              <a:buSzPct val="25000"/>
            </a:pPr>
            <a:r>
              <a:rPr lang="en-US" sz="1400" dirty="0">
                <a:latin typeface="Monaco"/>
                <a:cs typeface="Monaco"/>
              </a:rPr>
              <a:t>Trying ::1...</a:t>
            </a:r>
          </a:p>
          <a:p>
            <a:pPr>
              <a:lnSpc>
                <a:spcPct val="100000"/>
              </a:lnSpc>
              <a:buSzPct val="25000"/>
            </a:pPr>
            <a:r>
              <a:rPr lang="en-US" sz="1400" dirty="0">
                <a:latin typeface="Monaco"/>
                <a:cs typeface="Monaco"/>
              </a:rPr>
              <a:t>Connected to </a:t>
            </a:r>
            <a:r>
              <a:rPr lang="en-US" sz="1400" dirty="0" err="1">
                <a:latin typeface="Monaco"/>
                <a:cs typeface="Monaco"/>
              </a:rPr>
              <a:t>localhost</a:t>
            </a:r>
            <a:r>
              <a:rPr lang="en-US" sz="1400" dirty="0">
                <a:latin typeface="Monaco"/>
                <a:cs typeface="Monaco"/>
              </a:rPr>
              <a:t>.</a:t>
            </a:r>
          </a:p>
          <a:p>
            <a:pPr>
              <a:lnSpc>
                <a:spcPct val="100000"/>
              </a:lnSpc>
              <a:buSzPct val="25000"/>
            </a:pPr>
            <a:r>
              <a:rPr lang="en-US" sz="1400" dirty="0">
                <a:latin typeface="Monaco"/>
                <a:cs typeface="Monaco"/>
              </a:rPr>
              <a:t>Escape character is '^]'.</a:t>
            </a:r>
          </a:p>
          <a:p>
            <a:pPr>
              <a:lnSpc>
                <a:spcPct val="100000"/>
              </a:lnSpc>
              <a:buSzPct val="25000"/>
            </a:pPr>
            <a:r>
              <a:rPr lang="en-US" sz="1400" dirty="0">
                <a:latin typeface="Monaco"/>
                <a:cs typeface="Monaco"/>
              </a:rPr>
              <a:t>   ______</a:t>
            </a:r>
          </a:p>
          <a:p>
            <a:pPr>
              <a:lnSpc>
                <a:spcPct val="100000"/>
              </a:lnSpc>
              <a:buSzPct val="25000"/>
            </a:pPr>
            <a:r>
              <a:rPr lang="en-US" sz="1400" dirty="0">
                <a:latin typeface="Monaco"/>
                <a:cs typeface="Monaco"/>
              </a:rPr>
              <a:t> .~      ~. |`````````,       .'.                   ..'''' |         |</a:t>
            </a:r>
          </a:p>
          <a:p>
            <a:pPr>
              <a:lnSpc>
                <a:spcPct val="100000"/>
              </a:lnSpc>
              <a:buSzPct val="25000"/>
            </a:pPr>
            <a:r>
              <a:rPr lang="en-US" sz="1400" dirty="0">
                <a:latin typeface="Monaco"/>
                <a:cs typeface="Monaco"/>
              </a:rPr>
              <a:t>|           |'''|'''''      .''```.              .''       |_________|</a:t>
            </a:r>
          </a:p>
          <a:p>
            <a:pPr>
              <a:lnSpc>
                <a:spcPct val="100000"/>
              </a:lnSpc>
              <a:buSzPct val="25000"/>
            </a:pPr>
            <a:r>
              <a:rPr lang="en-US" sz="1400" dirty="0">
                <a:latin typeface="Monaco"/>
                <a:cs typeface="Monaco"/>
              </a:rPr>
              <a:t>|           |    `.       .'       `.         ..'          |         |</a:t>
            </a:r>
          </a:p>
          <a:p>
            <a:pPr>
              <a:lnSpc>
                <a:spcPct val="100000"/>
              </a:lnSpc>
              <a:buSzPct val="25000"/>
            </a:pPr>
            <a:r>
              <a:rPr lang="en-US" sz="1400" dirty="0">
                <a:latin typeface="Monaco"/>
                <a:cs typeface="Monaco"/>
              </a:rPr>
              <a:t> `.______.' |      `.   .'           `. ....''             |         | 1.2.0-cr6</a:t>
            </a:r>
          </a:p>
          <a:p>
            <a:pPr>
              <a:lnSpc>
                <a:spcPct val="100000"/>
              </a:lnSpc>
              <a:buSzPct val="25000"/>
            </a:pPr>
            <a:endParaRPr lang="en-US" sz="1400" dirty="0">
              <a:latin typeface="Monaco"/>
              <a:cs typeface="Monaco"/>
            </a:endParaRPr>
          </a:p>
          <a:p>
            <a:pPr>
              <a:lnSpc>
                <a:spcPct val="100000"/>
              </a:lnSpc>
              <a:buSzPct val="25000"/>
            </a:pPr>
            <a:r>
              <a:rPr lang="en-US" sz="1400" dirty="0">
                <a:latin typeface="Monaco"/>
                <a:cs typeface="Monaco"/>
              </a:rPr>
              <a:t>Follow and support the project on http://</a:t>
            </a:r>
            <a:r>
              <a:rPr lang="en-US" sz="1400" dirty="0" err="1">
                <a:latin typeface="Monaco"/>
                <a:cs typeface="Monaco"/>
              </a:rPr>
              <a:t>vietj.github.com</a:t>
            </a:r>
            <a:r>
              <a:rPr lang="en-US" sz="1400" dirty="0">
                <a:latin typeface="Monaco"/>
                <a:cs typeface="Monaco"/>
              </a:rPr>
              <a:t>/crash</a:t>
            </a:r>
          </a:p>
          <a:p>
            <a:pPr>
              <a:lnSpc>
                <a:spcPct val="100000"/>
              </a:lnSpc>
              <a:buSzPct val="25000"/>
            </a:pPr>
            <a:r>
              <a:rPr lang="en-US" sz="1400" dirty="0">
                <a:latin typeface="Monaco"/>
                <a:cs typeface="Monaco"/>
              </a:rPr>
              <a:t>Welcome to </a:t>
            </a:r>
            <a:r>
              <a:rPr lang="en-US" sz="1400" dirty="0" err="1">
                <a:latin typeface="Monaco"/>
                <a:cs typeface="Monaco"/>
              </a:rPr>
              <a:t>julien.local</a:t>
            </a:r>
            <a:r>
              <a:rPr lang="en-US" sz="1400" dirty="0">
                <a:latin typeface="Monaco"/>
                <a:cs typeface="Monaco"/>
              </a:rPr>
              <a:t> + !</a:t>
            </a:r>
          </a:p>
          <a:p>
            <a:pPr>
              <a:lnSpc>
                <a:spcPct val="100000"/>
              </a:lnSpc>
              <a:buSzPct val="25000"/>
            </a:pPr>
            <a:r>
              <a:rPr lang="en-US" sz="1400" dirty="0">
                <a:latin typeface="Monaco"/>
                <a:cs typeface="Monaco"/>
              </a:rPr>
              <a:t>It is Fri Dec 03 16:20:40 CET 2010 </a:t>
            </a:r>
            <a:r>
              <a:rPr lang="en-US" sz="1400" dirty="0" smtClean="0">
                <a:latin typeface="Monaco"/>
                <a:cs typeface="Monaco"/>
              </a:rPr>
              <a:t>now</a:t>
            </a:r>
          </a:p>
          <a:p>
            <a:pPr>
              <a:lnSpc>
                <a:spcPct val="100000"/>
              </a:lnSpc>
              <a:buSzPct val="25000"/>
            </a:pPr>
            <a:endParaRPr lang="en-US" sz="1400" dirty="0">
              <a:latin typeface="Monaco"/>
              <a:cs typeface="Monaco"/>
            </a:endParaRPr>
          </a:p>
          <a:p>
            <a:pPr marL="342900" indent="-342900">
              <a:lnSpc>
                <a:spcPct val="100000"/>
              </a:lnSpc>
              <a:buSzPct val="25000"/>
              <a:buFont typeface="Wingdings" charset="2"/>
              <a:buChar char="u"/>
            </a:pPr>
            <a:r>
              <a:rPr lang="en-US" sz="2000" b="1" i="1" dirty="0">
                <a:cs typeface="Monaco"/>
              </a:rPr>
              <a:t>SSH connection is done on port 2000 with the password </a:t>
            </a:r>
            <a:r>
              <a:rPr lang="en-US" sz="2000" b="1" i="1" dirty="0" err="1" smtClean="0">
                <a:cs typeface="Monaco"/>
              </a:rPr>
              <a:t>gtn</a:t>
            </a:r>
            <a:endParaRPr lang="en-US" sz="2000" b="1" i="1" dirty="0" smtClean="0">
              <a:cs typeface="Monaco"/>
            </a:endParaRPr>
          </a:p>
          <a:p>
            <a:pPr>
              <a:lnSpc>
                <a:spcPct val="100000"/>
              </a:lnSpc>
              <a:buSzPct val="25000"/>
            </a:pPr>
            <a:r>
              <a:rPr lang="en-US" sz="1400" dirty="0" err="1">
                <a:latin typeface="Monaco"/>
                <a:cs typeface="Monaco"/>
              </a:rPr>
              <a:t>ssh</a:t>
            </a:r>
            <a:r>
              <a:rPr lang="en-US" sz="1400" dirty="0">
                <a:latin typeface="Monaco"/>
                <a:cs typeface="Monaco"/>
              </a:rPr>
              <a:t> -p 2000 -l root </a:t>
            </a:r>
            <a:r>
              <a:rPr lang="en-US" sz="1400" dirty="0" err="1">
                <a:latin typeface="Monaco"/>
                <a:cs typeface="Monaco"/>
              </a:rPr>
              <a:t>localhost</a:t>
            </a:r>
            <a:endParaRPr lang="en-US" sz="1400" dirty="0">
              <a:latin typeface="Monaco"/>
              <a:cs typeface="Monaco"/>
            </a:endParaRPr>
          </a:p>
          <a:p>
            <a:pPr>
              <a:lnSpc>
                <a:spcPct val="100000"/>
              </a:lnSpc>
              <a:buSzPct val="25000"/>
            </a:pPr>
            <a:r>
              <a:rPr lang="en-US" sz="1400" dirty="0" err="1">
                <a:latin typeface="Monaco"/>
                <a:cs typeface="Monaco"/>
              </a:rPr>
              <a:t>root@localhost's</a:t>
            </a:r>
            <a:r>
              <a:rPr lang="en-US" sz="1400" dirty="0">
                <a:latin typeface="Monaco"/>
                <a:cs typeface="Monaco"/>
              </a:rPr>
              <a:t> password:</a:t>
            </a:r>
          </a:p>
          <a:p>
            <a:pPr>
              <a:lnSpc>
                <a:spcPct val="100000"/>
              </a:lnSpc>
              <a:buSzPct val="25000"/>
            </a:pPr>
            <a:r>
              <a:rPr lang="en-US" sz="1400" dirty="0" err="1">
                <a:latin typeface="Monaco"/>
                <a:cs typeface="Monaco"/>
              </a:rPr>
              <a:t>CRaSH</a:t>
            </a:r>
            <a:r>
              <a:rPr lang="en-US" sz="1400" dirty="0">
                <a:latin typeface="Monaco"/>
                <a:cs typeface="Monaco"/>
              </a:rPr>
              <a:t> 1.2.0-cr6 (http://</a:t>
            </a:r>
            <a:r>
              <a:rPr lang="en-US" sz="1400" dirty="0" err="1">
                <a:latin typeface="Monaco"/>
                <a:cs typeface="Monaco"/>
              </a:rPr>
              <a:t>vietj.github.com</a:t>
            </a:r>
            <a:r>
              <a:rPr lang="en-US" sz="1400" dirty="0">
                <a:latin typeface="Monaco"/>
                <a:cs typeface="Monaco"/>
              </a:rPr>
              <a:t>/crash)</a:t>
            </a:r>
          </a:p>
          <a:p>
            <a:pPr>
              <a:lnSpc>
                <a:spcPct val="100000"/>
              </a:lnSpc>
              <a:buSzPct val="25000"/>
            </a:pPr>
            <a:r>
              <a:rPr lang="en-US" sz="1400" dirty="0">
                <a:latin typeface="Monaco"/>
                <a:cs typeface="Monaco"/>
              </a:rPr>
              <a:t>Welcome to </a:t>
            </a:r>
            <a:r>
              <a:rPr lang="en-US" sz="1400" dirty="0" err="1">
                <a:latin typeface="Monaco"/>
                <a:cs typeface="Monaco"/>
              </a:rPr>
              <a:t>juliens-macbook-pro.local</a:t>
            </a:r>
            <a:r>
              <a:rPr lang="en-US" sz="1400" dirty="0">
                <a:latin typeface="Monaco"/>
                <a:cs typeface="Monaco"/>
              </a:rPr>
              <a:t>!</a:t>
            </a:r>
          </a:p>
          <a:p>
            <a:pPr>
              <a:lnSpc>
                <a:spcPct val="100000"/>
              </a:lnSpc>
              <a:buSzPct val="25000"/>
            </a:pPr>
            <a:r>
              <a:rPr lang="en-US" sz="1400" dirty="0">
                <a:latin typeface="Monaco"/>
                <a:cs typeface="Monaco"/>
              </a:rPr>
              <a:t>It is Fri Jan 08 21:12:53 CET 2010 now.</a:t>
            </a:r>
          </a:p>
          <a:p>
            <a:pPr>
              <a:lnSpc>
                <a:spcPct val="100000"/>
              </a:lnSpc>
              <a:buSzPct val="25000"/>
            </a:pPr>
            <a:r>
              <a:rPr lang="en-US" sz="1400" dirty="0">
                <a:latin typeface="Monaco"/>
                <a:cs typeface="Monaco"/>
              </a:rPr>
              <a:t>%</a:t>
            </a:r>
            <a:endParaRPr lang="en-US" sz="1400" dirty="0" smtClean="0">
              <a:latin typeface="Monaco"/>
              <a:cs typeface="Monaco"/>
            </a:endParaRPr>
          </a:p>
          <a:p>
            <a:pPr>
              <a:lnSpc>
                <a:spcPct val="100000"/>
              </a:lnSpc>
              <a:buSzPct val="25000"/>
            </a:pPr>
            <a:endParaRPr lang="en-US" sz="1400" b="1" dirty="0">
              <a:latin typeface="Monaco"/>
              <a:cs typeface="Monaco"/>
            </a:endParaRPr>
          </a:p>
          <a:p>
            <a:pPr>
              <a:lnSpc>
                <a:spcPct val="100000"/>
              </a:lnSpc>
              <a:buSzPct val="25000"/>
            </a:pPr>
            <a:endParaRPr lang="pl-PL" sz="1400" b="1" dirty="0" smtClean="0">
              <a:latin typeface="Monaco"/>
              <a:cs typeface="Monaco"/>
            </a:endParaRPr>
          </a:p>
          <a:p>
            <a:pPr>
              <a:lnSpc>
                <a:spcPct val="100000"/>
              </a:lnSpc>
              <a:buSzPct val="25000"/>
            </a:pPr>
            <a:endParaRPr lang="fr-FR" sz="1400" dirty="0">
              <a:latin typeface="Monaco"/>
              <a:cs typeface="Monaco"/>
            </a:endParaRPr>
          </a:p>
        </p:txBody>
      </p:sp>
    </p:spTree>
    <p:extLst>
      <p:ext uri="{BB962C8B-B14F-4D97-AF65-F5344CB8AC3E}">
        <p14:creationId xmlns:p14="http://schemas.microsoft.com/office/powerpoint/2010/main" val="134050678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TextShape 1"/>
          <p:cNvSpPr txBox="1"/>
          <p:nvPr/>
        </p:nvSpPr>
        <p:spPr>
          <a:xfrm>
            <a:off x="490320" y="255960"/>
            <a:ext cx="10179000" cy="453600"/>
          </a:xfrm>
          <a:prstGeom prst="rect">
            <a:avLst/>
          </a:prstGeom>
        </p:spPr>
        <p:txBody>
          <a:bodyPr lIns="0" tIns="0" rIns="41760" bIns="0" anchor="b"/>
          <a:lstStyle/>
          <a:p>
            <a:pPr>
              <a:lnSpc>
                <a:spcPct val="100000"/>
              </a:lnSpc>
            </a:pPr>
            <a:r>
              <a:rPr lang="en-GB" sz="3500">
                <a:solidFill>
                  <a:srgbClr val="FFA300"/>
                </a:solidFill>
                <a:latin typeface="Arial"/>
                <a:ea typeface="MS Gothic"/>
              </a:rPr>
              <a:t>Table of Contents</a:t>
            </a:r>
            <a:endParaRPr/>
          </a:p>
        </p:txBody>
      </p:sp>
      <p:sp>
        <p:nvSpPr>
          <p:cNvPr id="237" name="TextShape 2"/>
          <p:cNvSpPr txBox="1"/>
          <p:nvPr/>
        </p:nvSpPr>
        <p:spPr>
          <a:xfrm>
            <a:off x="507960" y="1351080"/>
            <a:ext cx="10179000" cy="5088600"/>
          </a:xfrm>
          <a:prstGeom prst="rect">
            <a:avLst/>
          </a:prstGeom>
        </p:spPr>
        <p:txBody>
          <a:bodyPr lIns="0" tIns="0" rIns="41760" bIns="0"/>
          <a:lstStyle/>
          <a:p>
            <a:pPr marL="914400" lvl="1" indent="-457200">
              <a:lnSpc>
                <a:spcPct val="100000"/>
              </a:lnSpc>
              <a:buSzPct val="25000"/>
              <a:buFont typeface="Wingdings" charset="2"/>
              <a:buChar char="u"/>
            </a:pPr>
            <a:r>
              <a:rPr lang="en-US" sz="3600" b="1" i="1" dirty="0" smtClean="0">
                <a:solidFill>
                  <a:srgbClr val="4C4C4C"/>
                </a:solidFill>
                <a:latin typeface="+mj-lt"/>
                <a:ea typeface="MS Gothic"/>
              </a:rPr>
              <a:t>Configuration and settings</a:t>
            </a:r>
          </a:p>
          <a:p>
            <a:pPr marL="914400" lvl="1" indent="-457200">
              <a:lnSpc>
                <a:spcPct val="100000"/>
              </a:lnSpc>
              <a:buSzPct val="25000"/>
              <a:buFont typeface="Wingdings" charset="2"/>
              <a:buChar char="u"/>
            </a:pPr>
            <a:r>
              <a:rPr lang="en-US" sz="3600" b="1" i="1" dirty="0" smtClean="0">
                <a:solidFill>
                  <a:srgbClr val="4C4C4C"/>
                </a:solidFill>
                <a:latin typeface="+mj-lt"/>
                <a:ea typeface="MS Gothic"/>
              </a:rPr>
              <a:t>Understanding JCR logs</a:t>
            </a:r>
          </a:p>
          <a:p>
            <a:pPr marL="914400" lvl="1" indent="-457200">
              <a:lnSpc>
                <a:spcPct val="100000"/>
              </a:lnSpc>
              <a:buSzPct val="25000"/>
              <a:buFont typeface="Wingdings" charset="2"/>
              <a:buChar char="u"/>
            </a:pPr>
            <a:r>
              <a:rPr lang="en-US" sz="3600" b="1" i="1" dirty="0" smtClean="0">
                <a:solidFill>
                  <a:srgbClr val="4C4C4C"/>
                </a:solidFill>
                <a:latin typeface="+mj-lt"/>
                <a:ea typeface="MS Gothic"/>
              </a:rPr>
              <a:t>Checking and ensuring data consistency</a:t>
            </a:r>
          </a:p>
          <a:p>
            <a:pPr marL="914400" lvl="1" indent="-457200">
              <a:lnSpc>
                <a:spcPct val="100000"/>
              </a:lnSpc>
              <a:buSzPct val="25000"/>
              <a:buFont typeface="Wingdings" charset="2"/>
              <a:buChar char="u"/>
            </a:pPr>
            <a:r>
              <a:rPr lang="en-US" sz="3600" b="1" i="1" dirty="0" smtClean="0">
                <a:solidFill>
                  <a:srgbClr val="4C4C4C"/>
                </a:solidFill>
                <a:latin typeface="+mj-lt"/>
                <a:ea typeface="MS Gothic"/>
              </a:rPr>
              <a:t>Tooling</a:t>
            </a:r>
          </a:p>
          <a:p>
            <a:pPr marL="914400" lvl="1" indent="-457200">
              <a:lnSpc>
                <a:spcPct val="100000"/>
              </a:lnSpc>
              <a:buSzPct val="25000"/>
              <a:buFont typeface="Wingdings" charset="2"/>
              <a:buChar char="u"/>
            </a:pPr>
            <a:r>
              <a:rPr lang="en-US" sz="3600" b="1" i="1" dirty="0" smtClean="0">
                <a:solidFill>
                  <a:srgbClr val="4C4C4C"/>
                </a:solidFill>
                <a:latin typeface="+mj-lt"/>
                <a:ea typeface="MS Gothic"/>
              </a:rPr>
              <a:t>Exercise</a:t>
            </a:r>
          </a:p>
          <a:p>
            <a:pPr marL="914400" lvl="1" indent="-457200">
              <a:lnSpc>
                <a:spcPct val="100000"/>
              </a:lnSpc>
              <a:buSzPct val="25000"/>
              <a:buFont typeface="Wingdings" charset="2"/>
              <a:buChar char="u"/>
            </a:pPr>
            <a:r>
              <a:rPr lang="en-US" sz="3600" b="1" i="1" dirty="0" smtClean="0">
                <a:solidFill>
                  <a:srgbClr val="4C4C4C"/>
                </a:solidFill>
                <a:latin typeface="+mj-lt"/>
                <a:ea typeface="MS Gothic"/>
              </a:rPr>
              <a:t>Dealing with performance issues</a:t>
            </a:r>
            <a:endParaRPr lang="en-US" sz="3600" b="1" i="1" dirty="0">
              <a:latin typeface="+mj-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smtClean="0">
                <a:solidFill>
                  <a:srgbClr val="FFA300"/>
                </a:solidFill>
                <a:ea typeface="MS Gothic"/>
              </a:rPr>
              <a:t>Tooling</a:t>
            </a:r>
            <a:endParaRPr dirty="0"/>
          </a:p>
        </p:txBody>
      </p:sp>
      <p:sp>
        <p:nvSpPr>
          <p:cNvPr id="241" name="TextShape 2"/>
          <p:cNvSpPr txBox="1"/>
          <p:nvPr/>
        </p:nvSpPr>
        <p:spPr>
          <a:xfrm>
            <a:off x="507960" y="1139431"/>
            <a:ext cx="10179000" cy="5633187"/>
          </a:xfrm>
          <a:prstGeom prst="rect">
            <a:avLst/>
          </a:prstGeom>
        </p:spPr>
        <p:txBody>
          <a:bodyPr lIns="0" tIns="0" rIns="41760" bIns="0"/>
          <a:lstStyle/>
          <a:p>
            <a:pPr>
              <a:lnSpc>
                <a:spcPct val="100000"/>
              </a:lnSpc>
              <a:buSzPct val="25000"/>
            </a:pPr>
            <a:r>
              <a:rPr lang="fr-FR" sz="2400" b="1" dirty="0" err="1" smtClean="0"/>
              <a:t>CRaSH</a:t>
            </a:r>
            <a:r>
              <a:rPr lang="fr-FR" sz="2400" b="1" dirty="0" smtClean="0"/>
              <a:t>: </a:t>
            </a:r>
            <a:r>
              <a:rPr lang="fr-FR" sz="2400" b="1" dirty="0" err="1" smtClean="0"/>
              <a:t>Commands</a:t>
            </a:r>
            <a:endParaRPr lang="fr-FR" sz="2400" b="1" dirty="0" smtClean="0"/>
          </a:p>
          <a:p>
            <a:pPr>
              <a:lnSpc>
                <a:spcPct val="100000"/>
              </a:lnSpc>
              <a:buSzPct val="25000"/>
            </a:pPr>
            <a:endParaRPr lang="fr-FR" sz="2400" b="1" dirty="0" smtClean="0"/>
          </a:p>
          <a:p>
            <a:pPr marL="342900" indent="-342900">
              <a:lnSpc>
                <a:spcPct val="100000"/>
              </a:lnSpc>
              <a:buSzPct val="25000"/>
              <a:buFont typeface="Wingdings" charset="2"/>
              <a:buChar char="u"/>
            </a:pPr>
            <a:r>
              <a:rPr lang="en-US" sz="2000" b="1" i="1" dirty="0"/>
              <a:t>Connect to the container “portal” to the workspace “portal-system</a:t>
            </a:r>
            <a:r>
              <a:rPr lang="en-US" sz="2000" b="1" i="1" dirty="0" smtClean="0"/>
              <a:t>”</a:t>
            </a:r>
            <a:endParaRPr lang="en-US" sz="1400" dirty="0" smtClean="0">
              <a:latin typeface="Monaco"/>
              <a:cs typeface="Monaco"/>
            </a:endParaRPr>
          </a:p>
          <a:p>
            <a:pPr>
              <a:lnSpc>
                <a:spcPct val="100000"/>
              </a:lnSpc>
              <a:buSzPct val="25000"/>
            </a:pPr>
            <a:r>
              <a:rPr lang="en-US" sz="1400" dirty="0">
                <a:latin typeface="Monaco"/>
                <a:cs typeface="Monaco"/>
              </a:rPr>
              <a:t>repo use container=portal</a:t>
            </a:r>
          </a:p>
          <a:p>
            <a:pPr>
              <a:lnSpc>
                <a:spcPct val="100000"/>
              </a:lnSpc>
              <a:buSzPct val="25000"/>
            </a:pPr>
            <a:r>
              <a:rPr lang="en-US" sz="1400" dirty="0" err="1">
                <a:latin typeface="Monaco"/>
                <a:cs typeface="Monaco"/>
              </a:rPr>
              <a:t>ws</a:t>
            </a:r>
            <a:r>
              <a:rPr lang="en-US" sz="1400" dirty="0">
                <a:latin typeface="Monaco"/>
                <a:cs typeface="Monaco"/>
              </a:rPr>
              <a:t> login -u root -p </a:t>
            </a:r>
            <a:r>
              <a:rPr lang="en-US" sz="1400" dirty="0" err="1">
                <a:latin typeface="Monaco"/>
                <a:cs typeface="Monaco"/>
              </a:rPr>
              <a:t>gtn</a:t>
            </a:r>
            <a:r>
              <a:rPr lang="en-US" sz="1400" dirty="0">
                <a:latin typeface="Monaco"/>
                <a:cs typeface="Monaco"/>
              </a:rPr>
              <a:t> portal-</a:t>
            </a:r>
            <a:r>
              <a:rPr lang="en-US" sz="1400" dirty="0" smtClean="0">
                <a:latin typeface="Monaco"/>
                <a:cs typeface="Monaco"/>
              </a:rPr>
              <a:t>system</a:t>
            </a:r>
            <a:endParaRPr lang="en-US" sz="1400" b="1" i="1" dirty="0">
              <a:latin typeface="Monaco"/>
              <a:cs typeface="Monaco"/>
            </a:endParaRPr>
          </a:p>
          <a:p>
            <a:pPr marL="342900" indent="-342900">
              <a:lnSpc>
                <a:spcPct val="100000"/>
              </a:lnSpc>
              <a:buSzPct val="25000"/>
              <a:buFont typeface="Wingdings" charset="2"/>
              <a:buChar char="u"/>
            </a:pPr>
            <a:r>
              <a:rPr lang="en-US" sz="2000" b="1" i="1" dirty="0" smtClean="0">
                <a:cs typeface="Monaco"/>
              </a:rPr>
              <a:t>Commands like Unix such as cd, </a:t>
            </a:r>
            <a:r>
              <a:rPr lang="en-US" sz="2000" b="1" i="1" dirty="0" err="1" smtClean="0">
                <a:cs typeface="Monaco"/>
              </a:rPr>
              <a:t>pwd</a:t>
            </a:r>
            <a:r>
              <a:rPr lang="en-US" sz="2000" b="1" i="1" dirty="0" smtClean="0">
                <a:cs typeface="Monaco"/>
              </a:rPr>
              <a:t>, </a:t>
            </a:r>
            <a:r>
              <a:rPr lang="en-US" sz="2000" b="1" i="1" dirty="0" err="1" smtClean="0">
                <a:cs typeface="Monaco"/>
              </a:rPr>
              <a:t>ls</a:t>
            </a:r>
            <a:r>
              <a:rPr lang="en-US" sz="2000" b="1" i="1" dirty="0" smtClean="0">
                <a:cs typeface="Monaco"/>
              </a:rPr>
              <a:t>, </a:t>
            </a:r>
            <a:r>
              <a:rPr lang="en-US" sz="2000" b="1" i="1" dirty="0" err="1" smtClean="0">
                <a:cs typeface="Monaco"/>
              </a:rPr>
              <a:t>cp</a:t>
            </a:r>
            <a:r>
              <a:rPr lang="en-US" sz="2000" b="1" i="1" dirty="0" smtClean="0">
                <a:cs typeface="Monaco"/>
              </a:rPr>
              <a:t>, mv, </a:t>
            </a:r>
            <a:r>
              <a:rPr lang="en-US" sz="2000" b="1" i="1" dirty="0" err="1" smtClean="0">
                <a:cs typeface="Monaco"/>
              </a:rPr>
              <a:t>rm</a:t>
            </a:r>
            <a:r>
              <a:rPr lang="en-US" sz="2000" b="1" i="1" dirty="0" smtClean="0">
                <a:cs typeface="Monaco"/>
              </a:rPr>
              <a:t> and man</a:t>
            </a:r>
          </a:p>
          <a:p>
            <a:pPr marL="342900" indent="-342900">
              <a:lnSpc>
                <a:spcPct val="100000"/>
              </a:lnSpc>
              <a:buSzPct val="25000"/>
              <a:buFont typeface="Wingdings" charset="2"/>
              <a:buChar char="u"/>
            </a:pPr>
            <a:r>
              <a:rPr lang="fr-FR" sz="2000" b="1" i="1" dirty="0" smtClean="0">
                <a:cs typeface="Monaco"/>
              </a:rPr>
              <a:t>The l</a:t>
            </a:r>
            <a:r>
              <a:rPr lang="en-US" sz="2000" b="1" i="1" dirty="0" smtClean="0">
                <a:cs typeface="Monaco"/>
              </a:rPr>
              <a:t>s command displays the properties and sub nodes of the current node</a:t>
            </a:r>
          </a:p>
          <a:p>
            <a:pPr marL="342900" indent="-342900">
              <a:lnSpc>
                <a:spcPct val="100000"/>
              </a:lnSpc>
              <a:buSzPct val="25000"/>
              <a:buFont typeface="Wingdings" charset="2"/>
              <a:buChar char="u"/>
            </a:pPr>
            <a:r>
              <a:rPr lang="en-US" sz="2000" b="1" i="1" dirty="0">
                <a:cs typeface="Monaco"/>
              </a:rPr>
              <a:t>SQL select command for queries on the JCR (-o for offset and -l for </a:t>
            </a:r>
            <a:r>
              <a:rPr lang="en-US" sz="2000" b="1" i="1" dirty="0" smtClean="0">
                <a:cs typeface="Monaco"/>
              </a:rPr>
              <a:t>limit)</a:t>
            </a:r>
          </a:p>
          <a:p>
            <a:pPr>
              <a:lnSpc>
                <a:spcPct val="100000"/>
              </a:lnSpc>
              <a:buSzPct val="25000"/>
            </a:pPr>
            <a:r>
              <a:rPr lang="en-US" sz="1400" dirty="0">
                <a:latin typeface="Monaco"/>
                <a:cs typeface="Monaco"/>
              </a:rPr>
              <a:t>[/]% select -o 10 -l 20 * from </a:t>
            </a:r>
            <a:r>
              <a:rPr lang="en-US" sz="1400" dirty="0" err="1" smtClean="0">
                <a:latin typeface="Monaco"/>
                <a:cs typeface="Monaco"/>
              </a:rPr>
              <a:t>nt:base</a:t>
            </a:r>
            <a:endParaRPr lang="en-US" sz="1400" dirty="0">
              <a:latin typeface="Monaco"/>
              <a:cs typeface="Monaco"/>
            </a:endParaRPr>
          </a:p>
          <a:p>
            <a:pPr>
              <a:lnSpc>
                <a:spcPct val="100000"/>
              </a:lnSpc>
              <a:buSzPct val="25000"/>
            </a:pPr>
            <a:r>
              <a:rPr lang="en-US" sz="1400" dirty="0">
                <a:latin typeface="Monaco"/>
                <a:cs typeface="Monaco"/>
              </a:rPr>
              <a:t> The query matched 1114 nodes</a:t>
            </a:r>
          </a:p>
          <a:p>
            <a:pPr>
              <a:lnSpc>
                <a:spcPct val="100000"/>
              </a:lnSpc>
              <a:buSzPct val="25000"/>
            </a:pPr>
            <a:r>
              <a:rPr lang="en-US" sz="1400" dirty="0">
                <a:latin typeface="Monaco"/>
                <a:cs typeface="Monaco"/>
              </a:rPr>
              <a:t> ..</a:t>
            </a:r>
            <a:r>
              <a:rPr lang="en-US" sz="1400" dirty="0" smtClean="0">
                <a:latin typeface="Monaco"/>
                <a:cs typeface="Monaco"/>
              </a:rPr>
              <a:t>.</a:t>
            </a:r>
          </a:p>
          <a:p>
            <a:pPr marL="342900" indent="-342900">
              <a:lnSpc>
                <a:spcPct val="100000"/>
              </a:lnSpc>
              <a:buSzPct val="25000"/>
              <a:buFont typeface="Wingdings" charset="2"/>
              <a:buChar char="u"/>
            </a:pPr>
            <a:r>
              <a:rPr lang="en-US" sz="2000" b="1" i="1" dirty="0">
                <a:cs typeface="Monaco"/>
              </a:rPr>
              <a:t>Any command help can be displayed </a:t>
            </a:r>
            <a:r>
              <a:rPr lang="en-US" sz="2000" b="1" i="1" dirty="0" smtClean="0">
                <a:cs typeface="Monaco"/>
              </a:rPr>
              <a:t>using </a:t>
            </a:r>
            <a:r>
              <a:rPr lang="en-US" sz="2000" b="1" i="1" dirty="0">
                <a:cs typeface="Monaco"/>
              </a:rPr>
              <a:t>the -h argument</a:t>
            </a:r>
            <a:r>
              <a:rPr lang="en-US" sz="2000" b="1" i="1" dirty="0" smtClean="0">
                <a:cs typeface="Monaco"/>
              </a:rPr>
              <a:t>:</a:t>
            </a:r>
          </a:p>
          <a:p>
            <a:pPr>
              <a:lnSpc>
                <a:spcPct val="100000"/>
              </a:lnSpc>
              <a:buSzPct val="25000"/>
            </a:pPr>
            <a:r>
              <a:rPr lang="en-US" sz="1400" dirty="0">
                <a:latin typeface="Monaco"/>
                <a:cs typeface="Monaco"/>
              </a:rPr>
              <a:t>% </a:t>
            </a:r>
            <a:r>
              <a:rPr lang="en-US" sz="1400" dirty="0" err="1">
                <a:latin typeface="Monaco"/>
                <a:cs typeface="Monaco"/>
              </a:rPr>
              <a:t>ls</a:t>
            </a:r>
            <a:r>
              <a:rPr lang="en-US" sz="1400" dirty="0">
                <a:latin typeface="Monaco"/>
                <a:cs typeface="Monaco"/>
              </a:rPr>
              <a:t> -h</a:t>
            </a:r>
          </a:p>
          <a:p>
            <a:pPr>
              <a:lnSpc>
                <a:spcPct val="100000"/>
              </a:lnSpc>
              <a:buSzPct val="25000"/>
            </a:pPr>
            <a:r>
              <a:rPr lang="en-US" sz="1400" dirty="0">
                <a:latin typeface="Monaco"/>
                <a:cs typeface="Monaco"/>
              </a:rPr>
              <a:t>usage: </a:t>
            </a:r>
            <a:r>
              <a:rPr lang="en-US" sz="1400" dirty="0" err="1">
                <a:latin typeface="Monaco"/>
                <a:cs typeface="Monaco"/>
              </a:rPr>
              <a:t>ls</a:t>
            </a:r>
            <a:r>
              <a:rPr lang="en-US" sz="1400" dirty="0">
                <a:latin typeface="Monaco"/>
                <a:cs typeface="Monaco"/>
              </a:rPr>
              <a:t> [-h | --help] [-h | --help] [-d | --depth] path</a:t>
            </a:r>
          </a:p>
          <a:p>
            <a:pPr>
              <a:lnSpc>
                <a:spcPct val="100000"/>
              </a:lnSpc>
              <a:buSzPct val="25000"/>
            </a:pPr>
            <a:endParaRPr lang="en-US" sz="1400" dirty="0">
              <a:latin typeface="Monaco"/>
              <a:cs typeface="Monaco"/>
            </a:endParaRPr>
          </a:p>
          <a:p>
            <a:pPr>
              <a:lnSpc>
                <a:spcPct val="100000"/>
              </a:lnSpc>
              <a:buSzPct val="25000"/>
            </a:pPr>
            <a:r>
              <a:rPr lang="en-US" sz="1400" dirty="0">
                <a:latin typeface="Monaco"/>
                <a:cs typeface="Monaco"/>
              </a:rPr>
              <a:t>   [-h | --help]  command usage</a:t>
            </a:r>
          </a:p>
          <a:p>
            <a:pPr>
              <a:lnSpc>
                <a:spcPct val="100000"/>
              </a:lnSpc>
              <a:buSzPct val="25000"/>
            </a:pPr>
            <a:r>
              <a:rPr lang="en-US" sz="1400" dirty="0">
                <a:latin typeface="Monaco"/>
                <a:cs typeface="Monaco"/>
              </a:rPr>
              <a:t>   [-h | --help]  command usage</a:t>
            </a:r>
          </a:p>
          <a:p>
            <a:pPr>
              <a:lnSpc>
                <a:spcPct val="100000"/>
              </a:lnSpc>
              <a:buSzPct val="25000"/>
            </a:pPr>
            <a:r>
              <a:rPr lang="en-US" sz="1400" dirty="0">
                <a:latin typeface="Monaco"/>
                <a:cs typeface="Monaco"/>
              </a:rPr>
              <a:t>   [-d | --depth] Print depth</a:t>
            </a:r>
          </a:p>
          <a:p>
            <a:pPr>
              <a:lnSpc>
                <a:spcPct val="100000"/>
              </a:lnSpc>
              <a:buSzPct val="25000"/>
            </a:pPr>
            <a:r>
              <a:rPr lang="en-US" sz="1400" dirty="0">
                <a:latin typeface="Monaco"/>
                <a:cs typeface="Monaco"/>
              </a:rPr>
              <a:t>   path           the path of the node content to list</a:t>
            </a:r>
          </a:p>
          <a:p>
            <a:pPr marL="285750" indent="-285750">
              <a:lnSpc>
                <a:spcPct val="100000"/>
              </a:lnSpc>
              <a:buSzPct val="25000"/>
              <a:buFont typeface="Wingdings" charset="2"/>
              <a:buChar char="u"/>
            </a:pPr>
            <a:r>
              <a:rPr lang="en-US" sz="2000" b="1" i="1" dirty="0" smtClean="0">
                <a:cs typeface="Monaco"/>
              </a:rPr>
              <a:t>The bye command to disconnect</a:t>
            </a:r>
            <a:endParaRPr lang="en-US" sz="2000" b="1" i="1" dirty="0">
              <a:cs typeface="Monaco"/>
            </a:endParaRPr>
          </a:p>
          <a:p>
            <a:pPr>
              <a:lnSpc>
                <a:spcPct val="100000"/>
              </a:lnSpc>
              <a:buSzPct val="25000"/>
            </a:pPr>
            <a:endParaRPr lang="en-US" sz="1400" dirty="0" smtClean="0">
              <a:latin typeface="Monaco"/>
              <a:cs typeface="Monaco"/>
            </a:endParaRPr>
          </a:p>
          <a:p>
            <a:pPr>
              <a:lnSpc>
                <a:spcPct val="100000"/>
              </a:lnSpc>
              <a:buSzPct val="25000"/>
            </a:pPr>
            <a:endParaRPr lang="fr-FR" sz="1400" dirty="0">
              <a:latin typeface="Monaco"/>
              <a:cs typeface="Monaco"/>
            </a:endParaRPr>
          </a:p>
        </p:txBody>
      </p:sp>
    </p:spTree>
    <p:extLst>
      <p:ext uri="{BB962C8B-B14F-4D97-AF65-F5344CB8AC3E}">
        <p14:creationId xmlns:p14="http://schemas.microsoft.com/office/powerpoint/2010/main" val="230523816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smtClean="0">
                <a:solidFill>
                  <a:srgbClr val="FFA300"/>
                </a:solidFill>
                <a:ea typeface="MS Gothic"/>
              </a:rPr>
              <a:t>Tooling</a:t>
            </a:r>
            <a:endParaRPr dirty="0"/>
          </a:p>
        </p:txBody>
      </p:sp>
      <p:sp>
        <p:nvSpPr>
          <p:cNvPr id="241" name="TextShape 2"/>
          <p:cNvSpPr txBox="1"/>
          <p:nvPr/>
        </p:nvSpPr>
        <p:spPr>
          <a:xfrm>
            <a:off x="507960" y="1139431"/>
            <a:ext cx="10179000" cy="5633187"/>
          </a:xfrm>
          <a:prstGeom prst="rect">
            <a:avLst/>
          </a:prstGeom>
        </p:spPr>
        <p:txBody>
          <a:bodyPr lIns="0" tIns="0" rIns="41760" bIns="0"/>
          <a:lstStyle/>
          <a:p>
            <a:pPr>
              <a:lnSpc>
                <a:spcPct val="100000"/>
              </a:lnSpc>
              <a:buSzPct val="25000"/>
            </a:pPr>
            <a:r>
              <a:rPr lang="fr-FR" sz="2400" b="1" dirty="0" err="1" smtClean="0"/>
              <a:t>CRaSH</a:t>
            </a:r>
            <a:r>
              <a:rPr lang="fr-FR" sz="2400" b="1" dirty="0" smtClean="0"/>
              <a:t>: Commit and </a:t>
            </a:r>
            <a:r>
              <a:rPr lang="fr-FR" sz="2400" b="1" dirty="0" err="1" smtClean="0"/>
              <a:t>Rollback</a:t>
            </a:r>
            <a:endParaRPr lang="fr-FR" sz="2400" b="1" dirty="0" smtClean="0"/>
          </a:p>
          <a:p>
            <a:pPr>
              <a:lnSpc>
                <a:spcPct val="100000"/>
              </a:lnSpc>
              <a:buSzPct val="25000"/>
            </a:pPr>
            <a:endParaRPr lang="fr-FR" sz="2400" b="1" dirty="0" smtClean="0"/>
          </a:p>
          <a:p>
            <a:pPr>
              <a:lnSpc>
                <a:spcPct val="100000"/>
              </a:lnSpc>
              <a:buSzPct val="25000"/>
            </a:pPr>
            <a:r>
              <a:rPr lang="en-US" sz="2400" b="1" dirty="0">
                <a:cs typeface="Monaco"/>
              </a:rPr>
              <a:t>You are working in a </a:t>
            </a:r>
            <a:r>
              <a:rPr lang="en-US" sz="2400" b="1" dirty="0" err="1">
                <a:cs typeface="Monaco"/>
              </a:rPr>
              <a:t>CRaSH</a:t>
            </a:r>
            <a:r>
              <a:rPr lang="en-US" sz="2400" b="1" dirty="0">
                <a:cs typeface="Monaco"/>
              </a:rPr>
              <a:t> session, that means that the changes you did in the session are not visible outside of your </a:t>
            </a:r>
            <a:r>
              <a:rPr lang="en-US" sz="2400" b="1" dirty="0" smtClean="0">
                <a:cs typeface="Monaco"/>
              </a:rPr>
              <a:t>session.</a:t>
            </a:r>
          </a:p>
          <a:p>
            <a:pPr>
              <a:lnSpc>
                <a:spcPct val="100000"/>
              </a:lnSpc>
              <a:buSzPct val="25000"/>
            </a:pPr>
            <a:endParaRPr lang="en-US" sz="2400" b="1" dirty="0">
              <a:cs typeface="Monaco"/>
            </a:endParaRPr>
          </a:p>
          <a:p>
            <a:pPr marL="342900" indent="-342900">
              <a:lnSpc>
                <a:spcPct val="100000"/>
              </a:lnSpc>
              <a:buSzPct val="25000"/>
              <a:buFont typeface="Wingdings" charset="2"/>
              <a:buChar char="u"/>
            </a:pPr>
            <a:r>
              <a:rPr lang="en-US" sz="2400" b="1" i="1" dirty="0">
                <a:cs typeface="Monaco"/>
              </a:rPr>
              <a:t>commit: </a:t>
            </a:r>
            <a:r>
              <a:rPr lang="en-US" sz="2400" dirty="0">
                <a:cs typeface="Monaco"/>
              </a:rPr>
              <a:t>saves the changes you did in the current session. A node can be provided to save the state of the this </a:t>
            </a:r>
            <a:r>
              <a:rPr lang="en-US" sz="2400" dirty="0" smtClean="0">
                <a:cs typeface="Monaco"/>
              </a:rPr>
              <a:t>node </a:t>
            </a:r>
            <a:r>
              <a:rPr lang="en-US" sz="2400" dirty="0">
                <a:cs typeface="Monaco"/>
              </a:rPr>
              <a:t>and its descendants only</a:t>
            </a:r>
            <a:r>
              <a:rPr lang="en-US" sz="2400" dirty="0" smtClean="0">
                <a:cs typeface="Monaco"/>
              </a:rPr>
              <a:t>.</a:t>
            </a:r>
          </a:p>
          <a:p>
            <a:pPr>
              <a:lnSpc>
                <a:spcPct val="100000"/>
              </a:lnSpc>
              <a:buSzPct val="25000"/>
            </a:pPr>
            <a:r>
              <a:rPr lang="en-US" sz="2400" dirty="0" smtClean="0">
                <a:cs typeface="Monaco"/>
              </a:rPr>
              <a:t> </a:t>
            </a:r>
          </a:p>
          <a:p>
            <a:pPr marL="342900" indent="-342900">
              <a:lnSpc>
                <a:spcPct val="100000"/>
              </a:lnSpc>
              <a:buSzPct val="25000"/>
              <a:buFont typeface="Wingdings" charset="2"/>
              <a:buChar char="u"/>
            </a:pPr>
            <a:r>
              <a:rPr lang="en-US" sz="2400" b="1" i="1" dirty="0">
                <a:cs typeface="Monaco"/>
              </a:rPr>
              <a:t>rollback: </a:t>
            </a:r>
            <a:r>
              <a:rPr lang="en-US" sz="2400" dirty="0">
                <a:cs typeface="Monaco"/>
              </a:rPr>
              <a:t>in order to rollback the changes of the current session. A node can be provided to rollback the state of the this </a:t>
            </a:r>
            <a:r>
              <a:rPr lang="en-US" sz="2400" dirty="0" smtClean="0">
                <a:cs typeface="Monaco"/>
              </a:rPr>
              <a:t>node </a:t>
            </a:r>
            <a:r>
              <a:rPr lang="en-US" sz="2400" dirty="0">
                <a:cs typeface="Monaco"/>
              </a:rPr>
              <a:t>and its descendants only. </a:t>
            </a:r>
            <a:endParaRPr lang="fr-FR" sz="2400" dirty="0">
              <a:cs typeface="Monaco"/>
            </a:endParaRPr>
          </a:p>
        </p:txBody>
      </p:sp>
    </p:spTree>
    <p:extLst>
      <p:ext uri="{BB962C8B-B14F-4D97-AF65-F5344CB8AC3E}">
        <p14:creationId xmlns:p14="http://schemas.microsoft.com/office/powerpoint/2010/main" val="179949000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smtClean="0">
                <a:solidFill>
                  <a:srgbClr val="FFA300"/>
                </a:solidFill>
                <a:ea typeface="MS Gothic"/>
              </a:rPr>
              <a:t>Tooling</a:t>
            </a:r>
            <a:endParaRPr dirty="0"/>
          </a:p>
        </p:txBody>
      </p:sp>
      <p:sp>
        <p:nvSpPr>
          <p:cNvPr id="241" name="TextShape 2"/>
          <p:cNvSpPr txBox="1"/>
          <p:nvPr/>
        </p:nvSpPr>
        <p:spPr>
          <a:xfrm>
            <a:off x="507960" y="1046835"/>
            <a:ext cx="10179000" cy="5633187"/>
          </a:xfrm>
          <a:prstGeom prst="rect">
            <a:avLst/>
          </a:prstGeom>
        </p:spPr>
        <p:txBody>
          <a:bodyPr lIns="0" tIns="0" rIns="41760" bIns="0"/>
          <a:lstStyle/>
          <a:p>
            <a:pPr>
              <a:lnSpc>
                <a:spcPct val="100000"/>
              </a:lnSpc>
              <a:buSzPct val="25000"/>
            </a:pPr>
            <a:r>
              <a:rPr lang="fr-FR" sz="2400" b="1" dirty="0" err="1" smtClean="0"/>
              <a:t>CRaSH</a:t>
            </a:r>
            <a:r>
              <a:rPr lang="fr-FR" sz="2400" b="1" dirty="0" smtClean="0"/>
              <a:t>: Export-Import</a:t>
            </a:r>
          </a:p>
          <a:p>
            <a:pPr>
              <a:lnSpc>
                <a:spcPct val="100000"/>
              </a:lnSpc>
              <a:buSzPct val="25000"/>
            </a:pPr>
            <a:endParaRPr lang="fr-FR" sz="2400" b="1" dirty="0" smtClean="0"/>
          </a:p>
          <a:p>
            <a:pPr marL="342900" indent="-342900">
              <a:lnSpc>
                <a:spcPct val="100000"/>
              </a:lnSpc>
              <a:buSzPct val="25000"/>
              <a:buFont typeface="Wingdings" charset="2"/>
              <a:buChar char="u"/>
            </a:pPr>
            <a:r>
              <a:rPr lang="en-US" sz="2000" b="1" i="1" dirty="0"/>
              <a:t>node export: </a:t>
            </a:r>
            <a:r>
              <a:rPr lang="en-US" sz="2000" dirty="0"/>
              <a:t>Exports a node as an </a:t>
            </a:r>
            <a:r>
              <a:rPr lang="en-US" sz="2000" dirty="0" err="1" smtClean="0"/>
              <a:t>nt</a:t>
            </a:r>
            <a:r>
              <a:rPr lang="en-US" sz="2000" dirty="0" err="1"/>
              <a:t>:</a:t>
            </a:r>
            <a:r>
              <a:rPr lang="en-US" sz="2000" dirty="0" err="1" smtClean="0"/>
              <a:t>file</a:t>
            </a:r>
            <a:r>
              <a:rPr lang="en-US" sz="2000" dirty="0" smtClean="0"/>
              <a:t> </a:t>
            </a:r>
            <a:r>
              <a:rPr lang="en-US" sz="2000" dirty="0"/>
              <a:t>in the same workspace</a:t>
            </a:r>
            <a:endParaRPr lang="en-US" sz="1400" dirty="0" smtClean="0">
              <a:latin typeface="Monaco"/>
              <a:cs typeface="Monaco"/>
            </a:endParaRPr>
          </a:p>
          <a:p>
            <a:pPr>
              <a:lnSpc>
                <a:spcPct val="100000"/>
              </a:lnSpc>
              <a:buSzPct val="25000"/>
            </a:pPr>
            <a:r>
              <a:rPr lang="en-US" sz="1400" dirty="0">
                <a:latin typeface="Monaco"/>
                <a:cs typeface="Monaco"/>
              </a:rPr>
              <a:t>[/]% node export gadgets /</a:t>
            </a:r>
            <a:r>
              <a:rPr lang="en-US" sz="1400" dirty="0" err="1">
                <a:latin typeface="Monaco"/>
                <a:cs typeface="Monaco"/>
              </a:rPr>
              <a:t>gadgets.xml</a:t>
            </a:r>
            <a:endParaRPr lang="en-US" sz="1400" dirty="0">
              <a:latin typeface="Monaco"/>
              <a:cs typeface="Monaco"/>
            </a:endParaRPr>
          </a:p>
          <a:p>
            <a:pPr>
              <a:lnSpc>
                <a:spcPct val="100000"/>
              </a:lnSpc>
              <a:buSzPct val="25000"/>
            </a:pPr>
            <a:r>
              <a:rPr lang="en-US" sz="1400" dirty="0">
                <a:latin typeface="Monaco"/>
                <a:cs typeface="Monaco"/>
              </a:rPr>
              <a:t>The node has been </a:t>
            </a:r>
            <a:r>
              <a:rPr lang="en-US" sz="1400" dirty="0" smtClean="0">
                <a:latin typeface="Monaco"/>
                <a:cs typeface="Monaco"/>
              </a:rPr>
              <a:t>exported</a:t>
            </a:r>
          </a:p>
          <a:p>
            <a:pPr>
              <a:lnSpc>
                <a:spcPct val="100000"/>
              </a:lnSpc>
              <a:buSzPct val="25000"/>
            </a:pPr>
            <a:endParaRPr lang="en-US" sz="1400" b="1" i="1" dirty="0">
              <a:latin typeface="Monaco"/>
              <a:cs typeface="Monaco"/>
            </a:endParaRPr>
          </a:p>
          <a:p>
            <a:pPr marL="342900" indent="-342900">
              <a:lnSpc>
                <a:spcPct val="100000"/>
              </a:lnSpc>
              <a:buSzPct val="25000"/>
              <a:buFont typeface="Wingdings" charset="2"/>
              <a:buChar char="u"/>
            </a:pPr>
            <a:r>
              <a:rPr lang="en-US" sz="2000" b="1" i="1" dirty="0">
                <a:cs typeface="Monaco"/>
              </a:rPr>
              <a:t>node import: </a:t>
            </a:r>
            <a:r>
              <a:rPr lang="en-US" sz="2000" dirty="0">
                <a:cs typeface="Monaco"/>
              </a:rPr>
              <a:t>Imports a node from an </a:t>
            </a:r>
            <a:r>
              <a:rPr lang="en-US" sz="2000" dirty="0" err="1">
                <a:cs typeface="Monaco"/>
              </a:rPr>
              <a:t>nt:file</a:t>
            </a:r>
            <a:r>
              <a:rPr lang="en-US" sz="2000" dirty="0">
                <a:cs typeface="Monaco"/>
              </a:rPr>
              <a:t> node located in the workspace</a:t>
            </a:r>
            <a:endParaRPr lang="en-US" sz="2000" dirty="0" smtClean="0">
              <a:cs typeface="Monaco"/>
            </a:endParaRPr>
          </a:p>
          <a:p>
            <a:pPr>
              <a:lnSpc>
                <a:spcPct val="100000"/>
              </a:lnSpc>
              <a:buSzPct val="25000"/>
            </a:pPr>
            <a:r>
              <a:rPr lang="en-US" sz="1400" dirty="0">
                <a:latin typeface="Monaco"/>
                <a:cs typeface="Monaco"/>
              </a:rPr>
              <a:t>[/]% </a:t>
            </a:r>
            <a:r>
              <a:rPr lang="en-US" sz="1400" dirty="0" smtClean="0">
                <a:latin typeface="Monaco"/>
                <a:cs typeface="Monaco"/>
              </a:rPr>
              <a:t>node import /</a:t>
            </a:r>
            <a:r>
              <a:rPr lang="en-US" sz="1400" dirty="0" err="1">
                <a:latin typeface="Monaco"/>
                <a:cs typeface="Monaco"/>
              </a:rPr>
              <a:t>gadgets.xml</a:t>
            </a:r>
            <a:r>
              <a:rPr lang="en-US" sz="1400" dirty="0">
                <a:latin typeface="Monaco"/>
                <a:cs typeface="Monaco"/>
              </a:rPr>
              <a:t> /</a:t>
            </a:r>
          </a:p>
          <a:p>
            <a:pPr>
              <a:lnSpc>
                <a:spcPct val="100000"/>
              </a:lnSpc>
              <a:buSzPct val="25000"/>
            </a:pPr>
            <a:r>
              <a:rPr lang="en-US" sz="1400" dirty="0">
                <a:latin typeface="Monaco"/>
                <a:cs typeface="Monaco"/>
              </a:rPr>
              <a:t>Node </a:t>
            </a:r>
            <a:r>
              <a:rPr lang="en-US" sz="1400" dirty="0" smtClean="0">
                <a:latin typeface="Monaco"/>
                <a:cs typeface="Monaco"/>
              </a:rPr>
              <a:t>imported</a:t>
            </a:r>
          </a:p>
          <a:p>
            <a:pPr>
              <a:lnSpc>
                <a:spcPct val="100000"/>
              </a:lnSpc>
              <a:buSzPct val="25000"/>
            </a:pPr>
            <a:endParaRPr lang="en-US" sz="1400" b="1" i="1" dirty="0">
              <a:latin typeface="Monaco"/>
              <a:cs typeface="Monaco"/>
            </a:endParaRPr>
          </a:p>
          <a:p>
            <a:pPr marL="342900" indent="-342900">
              <a:lnSpc>
                <a:spcPct val="100000"/>
              </a:lnSpc>
              <a:buSzPct val="25000"/>
              <a:buFont typeface="Wingdings" charset="2"/>
              <a:buChar char="u"/>
            </a:pPr>
            <a:r>
              <a:rPr lang="en-US" sz="2000" b="1" i="1" dirty="0" smtClean="0">
                <a:cs typeface="Monaco"/>
              </a:rPr>
              <a:t>Export a </a:t>
            </a:r>
            <a:r>
              <a:rPr lang="en-US" sz="2000" b="1" i="1" dirty="0">
                <a:cs typeface="Monaco"/>
              </a:rPr>
              <a:t>node using SCP: </a:t>
            </a:r>
            <a:r>
              <a:rPr lang="en-US" sz="2000" dirty="0">
                <a:cs typeface="Monaco"/>
              </a:rPr>
              <a:t>The following command will export the node /gadgets in the repository </a:t>
            </a:r>
            <a:r>
              <a:rPr lang="en-US" sz="2000" dirty="0" smtClean="0">
                <a:cs typeface="Monaco"/>
              </a:rPr>
              <a:t>“portal</a:t>
            </a:r>
            <a:r>
              <a:rPr lang="en-US" sz="2000" dirty="0">
                <a:cs typeface="Monaco"/>
              </a:rPr>
              <a:t>-</a:t>
            </a:r>
            <a:r>
              <a:rPr lang="en-US" sz="2000" dirty="0" smtClean="0">
                <a:cs typeface="Monaco"/>
              </a:rPr>
              <a:t>system” </a:t>
            </a:r>
            <a:r>
              <a:rPr lang="en-US" sz="2000" dirty="0">
                <a:cs typeface="Monaco"/>
              </a:rPr>
              <a:t>of the portal container </a:t>
            </a:r>
            <a:r>
              <a:rPr lang="en-US" sz="2000" dirty="0" smtClean="0">
                <a:cs typeface="Monaco"/>
              </a:rPr>
              <a:t>“portal”:</a:t>
            </a:r>
          </a:p>
          <a:p>
            <a:pPr>
              <a:lnSpc>
                <a:spcPct val="100000"/>
              </a:lnSpc>
              <a:buSzPct val="25000"/>
            </a:pPr>
            <a:endParaRPr lang="en-US" sz="2000" dirty="0">
              <a:cs typeface="Monaco"/>
            </a:endParaRPr>
          </a:p>
          <a:p>
            <a:pPr>
              <a:lnSpc>
                <a:spcPct val="100000"/>
              </a:lnSpc>
              <a:buSzPct val="25000"/>
            </a:pPr>
            <a:r>
              <a:rPr lang="pt-BR" sz="1400" dirty="0" err="1">
                <a:latin typeface="Monaco"/>
                <a:cs typeface="Monaco"/>
              </a:rPr>
              <a:t>scp</a:t>
            </a:r>
            <a:r>
              <a:rPr lang="pt-BR" sz="1400" dirty="0">
                <a:latin typeface="Monaco"/>
                <a:cs typeface="Monaco"/>
              </a:rPr>
              <a:t> -</a:t>
            </a:r>
            <a:r>
              <a:rPr lang="pt-BR" sz="1400" dirty="0" err="1">
                <a:latin typeface="Monaco"/>
                <a:cs typeface="Monaco"/>
              </a:rPr>
              <a:t>P</a:t>
            </a:r>
            <a:r>
              <a:rPr lang="pt-BR" sz="1400" dirty="0">
                <a:latin typeface="Monaco"/>
                <a:cs typeface="Monaco"/>
              </a:rPr>
              <a:t> 2000 </a:t>
            </a:r>
            <a:r>
              <a:rPr lang="pt-BR" sz="1400" dirty="0" err="1">
                <a:latin typeface="Monaco"/>
                <a:cs typeface="Monaco"/>
              </a:rPr>
              <a:t>root@localhost:portal:portal-system</a:t>
            </a:r>
            <a:r>
              <a:rPr lang="pt-BR" sz="1400" dirty="0">
                <a:latin typeface="Monaco"/>
                <a:cs typeface="Monaco"/>
              </a:rPr>
              <a:t>:/</a:t>
            </a:r>
            <a:r>
              <a:rPr lang="pt-BR" sz="1400" dirty="0" err="1">
                <a:latin typeface="Monaco"/>
                <a:cs typeface="Monaco"/>
              </a:rPr>
              <a:t>production</a:t>
            </a:r>
            <a:r>
              <a:rPr lang="pt-BR" sz="1400" dirty="0">
                <a:latin typeface="Monaco"/>
                <a:cs typeface="Monaco"/>
              </a:rPr>
              <a:t>/</a:t>
            </a:r>
            <a:r>
              <a:rPr lang="pt-BR" sz="1400" dirty="0" err="1">
                <a:latin typeface="Monaco"/>
                <a:cs typeface="Monaco"/>
              </a:rPr>
              <a:t>app:gadgets</a:t>
            </a:r>
            <a:r>
              <a:rPr lang="pt-BR" sz="1400" dirty="0">
                <a:latin typeface="Monaco"/>
                <a:cs typeface="Monaco"/>
              </a:rPr>
              <a:t> </a:t>
            </a:r>
            <a:r>
              <a:rPr lang="pt-BR" sz="1400" dirty="0" err="1" smtClean="0">
                <a:latin typeface="Monaco"/>
                <a:cs typeface="Monaco"/>
              </a:rPr>
              <a:t>gadgets.xml</a:t>
            </a:r>
            <a:endParaRPr lang="pt-BR" sz="1400" dirty="0" smtClean="0">
              <a:latin typeface="Monaco"/>
              <a:cs typeface="Monaco"/>
            </a:endParaRPr>
          </a:p>
          <a:p>
            <a:pPr>
              <a:lnSpc>
                <a:spcPct val="100000"/>
              </a:lnSpc>
              <a:buSzPct val="25000"/>
            </a:pPr>
            <a:r>
              <a:rPr lang="en-US" sz="1400" dirty="0">
                <a:latin typeface="Monaco"/>
                <a:cs typeface="Monaco"/>
              </a:rPr>
              <a:t>The node will be exported as </a:t>
            </a:r>
            <a:r>
              <a:rPr lang="en-US" sz="1400" dirty="0" err="1" smtClean="0">
                <a:latin typeface="Monaco"/>
                <a:cs typeface="Monaco"/>
              </a:rPr>
              <a:t>gadgets.xml</a:t>
            </a:r>
            <a:r>
              <a:rPr lang="en-US" sz="1400" dirty="0" smtClean="0">
                <a:latin typeface="Monaco"/>
                <a:cs typeface="Monaco"/>
              </a:rPr>
              <a:t>.</a:t>
            </a:r>
            <a:endParaRPr lang="en-US" sz="1400" dirty="0">
              <a:latin typeface="Monaco"/>
              <a:cs typeface="Monaco"/>
            </a:endParaRPr>
          </a:p>
          <a:p>
            <a:pPr>
              <a:lnSpc>
                <a:spcPct val="100000"/>
              </a:lnSpc>
              <a:buSzPct val="25000"/>
            </a:pPr>
            <a:r>
              <a:rPr lang="en-US" sz="1400" dirty="0">
                <a:latin typeface="Monaco"/>
                <a:cs typeface="Monaco"/>
              </a:rPr>
              <a:t>Note that the portal container name is used for </a:t>
            </a:r>
            <a:r>
              <a:rPr lang="en-US" sz="1400" dirty="0" err="1">
                <a:latin typeface="Monaco"/>
                <a:cs typeface="Monaco"/>
              </a:rPr>
              <a:t>GateIn</a:t>
            </a:r>
            <a:r>
              <a:rPr lang="en-US" sz="1400" dirty="0">
                <a:latin typeface="Monaco"/>
                <a:cs typeface="Monaco"/>
              </a:rPr>
              <a:t>. If you do omit it, then the root container will be used.</a:t>
            </a:r>
            <a:endParaRPr lang="pt-BR" sz="1400" dirty="0" smtClean="0">
              <a:latin typeface="Monaco"/>
              <a:cs typeface="Monaco"/>
            </a:endParaRPr>
          </a:p>
          <a:p>
            <a:pPr>
              <a:lnSpc>
                <a:spcPct val="100000"/>
              </a:lnSpc>
              <a:buSzPct val="25000"/>
            </a:pPr>
            <a:endParaRPr lang="pt-BR" sz="1400" dirty="0" smtClean="0">
              <a:latin typeface="Monaco"/>
              <a:cs typeface="Monaco"/>
            </a:endParaRPr>
          </a:p>
          <a:p>
            <a:pPr marL="342900" indent="-342900">
              <a:lnSpc>
                <a:spcPct val="100000"/>
              </a:lnSpc>
              <a:buSzPct val="25000"/>
              <a:buFont typeface="Wingdings" charset="2"/>
              <a:buChar char="u"/>
            </a:pPr>
            <a:r>
              <a:rPr lang="en-US" sz="2000" b="1" i="1" dirty="0" smtClean="0">
                <a:cs typeface="Monaco"/>
              </a:rPr>
              <a:t>Import </a:t>
            </a:r>
            <a:r>
              <a:rPr lang="en-US" sz="2000" b="1" i="1" dirty="0">
                <a:cs typeface="Monaco"/>
              </a:rPr>
              <a:t>a node using SCP: </a:t>
            </a:r>
            <a:r>
              <a:rPr lang="en-US" sz="2000" dirty="0">
                <a:cs typeface="Monaco"/>
              </a:rPr>
              <a:t>The following command will reimport the node</a:t>
            </a:r>
            <a:r>
              <a:rPr lang="en-US" sz="2000" dirty="0" smtClean="0">
                <a:cs typeface="Monaco"/>
              </a:rPr>
              <a:t>:</a:t>
            </a:r>
          </a:p>
          <a:p>
            <a:pPr marL="342900" indent="-342900">
              <a:lnSpc>
                <a:spcPct val="100000"/>
              </a:lnSpc>
              <a:buSzPct val="25000"/>
              <a:buFont typeface="Wingdings" charset="2"/>
              <a:buChar char="u"/>
            </a:pPr>
            <a:endParaRPr lang="en-US" sz="1400" dirty="0">
              <a:cs typeface="Monaco"/>
            </a:endParaRPr>
          </a:p>
          <a:p>
            <a:pPr>
              <a:lnSpc>
                <a:spcPct val="100000"/>
              </a:lnSpc>
              <a:buSzPct val="25000"/>
            </a:pPr>
            <a:r>
              <a:rPr lang="pt-BR" sz="1400" dirty="0" err="1">
                <a:latin typeface="Monaco"/>
                <a:cs typeface="Monaco"/>
              </a:rPr>
              <a:t>scp</a:t>
            </a:r>
            <a:r>
              <a:rPr lang="pt-BR" sz="1400" dirty="0">
                <a:latin typeface="Monaco"/>
                <a:cs typeface="Monaco"/>
              </a:rPr>
              <a:t> -</a:t>
            </a:r>
            <a:r>
              <a:rPr lang="pt-BR" sz="1400" dirty="0" err="1">
                <a:latin typeface="Monaco"/>
                <a:cs typeface="Monaco"/>
              </a:rPr>
              <a:t>P</a:t>
            </a:r>
            <a:r>
              <a:rPr lang="pt-BR" sz="1400" dirty="0">
                <a:latin typeface="Monaco"/>
                <a:cs typeface="Monaco"/>
              </a:rPr>
              <a:t> 2000 </a:t>
            </a:r>
            <a:r>
              <a:rPr lang="pt-BR" sz="1400" dirty="0" err="1">
                <a:latin typeface="Monaco"/>
                <a:cs typeface="Monaco"/>
              </a:rPr>
              <a:t>gadgets.xml</a:t>
            </a:r>
            <a:r>
              <a:rPr lang="pt-BR" sz="1400" dirty="0">
                <a:latin typeface="Monaco"/>
                <a:cs typeface="Monaco"/>
              </a:rPr>
              <a:t> </a:t>
            </a:r>
            <a:r>
              <a:rPr lang="pt-BR" sz="1400" dirty="0" err="1">
                <a:latin typeface="Monaco"/>
                <a:cs typeface="Monaco"/>
              </a:rPr>
              <a:t>root@localhost:portal:portal-system</a:t>
            </a:r>
            <a:r>
              <a:rPr lang="pt-BR" sz="1400" dirty="0">
                <a:latin typeface="Monaco"/>
                <a:cs typeface="Monaco"/>
              </a:rPr>
              <a:t>:/</a:t>
            </a:r>
            <a:r>
              <a:rPr lang="pt-BR" sz="1400" dirty="0" err="1">
                <a:latin typeface="Monaco"/>
                <a:cs typeface="Monaco"/>
              </a:rPr>
              <a:t>production</a:t>
            </a:r>
            <a:r>
              <a:rPr lang="pt-BR" sz="1400" dirty="0" smtClean="0">
                <a:latin typeface="Monaco"/>
                <a:cs typeface="Monaco"/>
              </a:rPr>
              <a:t>/</a:t>
            </a:r>
          </a:p>
          <a:p>
            <a:pPr>
              <a:lnSpc>
                <a:spcPct val="100000"/>
              </a:lnSpc>
              <a:buSzPct val="25000"/>
            </a:pPr>
            <a:r>
              <a:rPr lang="en-US" sz="1400" dirty="0">
                <a:latin typeface="Monaco"/>
                <a:cs typeface="Monaco"/>
              </a:rPr>
              <a:t>The exported file format use the JCR system view</a:t>
            </a:r>
            <a:r>
              <a:rPr lang="en-US" sz="1400" dirty="0" smtClean="0">
                <a:latin typeface="Monaco"/>
                <a:cs typeface="Monaco"/>
              </a:rPr>
              <a:t>.</a:t>
            </a:r>
            <a:endParaRPr lang="fr-FR" sz="1400" dirty="0">
              <a:latin typeface="Monaco"/>
              <a:cs typeface="Monaco"/>
            </a:endParaRPr>
          </a:p>
        </p:txBody>
      </p:sp>
    </p:spTree>
    <p:extLst>
      <p:ext uri="{BB962C8B-B14F-4D97-AF65-F5344CB8AC3E}">
        <p14:creationId xmlns:p14="http://schemas.microsoft.com/office/powerpoint/2010/main" val="222597086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smtClean="0">
                <a:solidFill>
                  <a:srgbClr val="FFA300"/>
                </a:solidFill>
                <a:ea typeface="MS Gothic"/>
              </a:rPr>
              <a:t>Tooling</a:t>
            </a:r>
            <a:endParaRPr dirty="0"/>
          </a:p>
        </p:txBody>
      </p:sp>
      <p:sp>
        <p:nvSpPr>
          <p:cNvPr id="241" name="TextShape 2"/>
          <p:cNvSpPr txBox="1"/>
          <p:nvPr/>
        </p:nvSpPr>
        <p:spPr>
          <a:xfrm>
            <a:off x="507960" y="1046835"/>
            <a:ext cx="10179000" cy="5633187"/>
          </a:xfrm>
          <a:prstGeom prst="rect">
            <a:avLst/>
          </a:prstGeom>
        </p:spPr>
        <p:txBody>
          <a:bodyPr lIns="0" tIns="0" rIns="41760" bIns="0"/>
          <a:lstStyle/>
          <a:p>
            <a:pPr>
              <a:lnSpc>
                <a:spcPct val="100000"/>
              </a:lnSpc>
              <a:buSzPct val="25000"/>
            </a:pPr>
            <a:r>
              <a:rPr lang="fr-FR" sz="2400" b="1" dirty="0" smtClean="0"/>
              <a:t>Luke</a:t>
            </a:r>
          </a:p>
          <a:p>
            <a:pPr>
              <a:lnSpc>
                <a:spcPct val="100000"/>
              </a:lnSpc>
              <a:buSzPct val="25000"/>
            </a:pPr>
            <a:endParaRPr lang="fr-FR" sz="2200" b="1" dirty="0"/>
          </a:p>
          <a:p>
            <a:pPr>
              <a:lnSpc>
                <a:spcPct val="100000"/>
              </a:lnSpc>
              <a:buSzPct val="25000"/>
            </a:pPr>
            <a:r>
              <a:rPr lang="en-US" sz="2200" b="1" dirty="0"/>
              <a:t>Luke is a handy development and diagnostic tool, which accesses already existing </a:t>
            </a:r>
            <a:r>
              <a:rPr lang="en-US" sz="2200" b="1" dirty="0" err="1"/>
              <a:t>Lucene</a:t>
            </a:r>
            <a:r>
              <a:rPr lang="en-US" sz="2200" b="1" dirty="0"/>
              <a:t> indexes and allows you to display and modify their content in several ways</a:t>
            </a:r>
            <a:r>
              <a:rPr lang="en-US" sz="2200" b="1" dirty="0" smtClean="0"/>
              <a:t>:</a:t>
            </a:r>
            <a:endParaRPr lang="en-US" sz="2200" b="1" dirty="0"/>
          </a:p>
          <a:p>
            <a:pPr marL="342900" indent="-342900">
              <a:lnSpc>
                <a:spcPct val="100000"/>
              </a:lnSpc>
              <a:buSzPct val="25000"/>
              <a:buFont typeface="Wingdings" charset="2"/>
              <a:buChar char="u"/>
            </a:pPr>
            <a:r>
              <a:rPr lang="en-US" sz="2000" b="1" i="1" dirty="0"/>
              <a:t>browse by document number, or by term</a:t>
            </a:r>
          </a:p>
          <a:p>
            <a:pPr marL="342900" indent="-342900">
              <a:lnSpc>
                <a:spcPct val="100000"/>
              </a:lnSpc>
              <a:buSzPct val="25000"/>
              <a:buFont typeface="Wingdings" charset="2"/>
              <a:buChar char="u"/>
            </a:pPr>
            <a:r>
              <a:rPr lang="en-US" sz="2000" b="1" i="1" dirty="0"/>
              <a:t>view documents / copy to clipboard</a:t>
            </a:r>
          </a:p>
          <a:p>
            <a:pPr marL="342900" indent="-342900">
              <a:lnSpc>
                <a:spcPct val="100000"/>
              </a:lnSpc>
              <a:buSzPct val="25000"/>
              <a:buFont typeface="Wingdings" charset="2"/>
              <a:buChar char="u"/>
            </a:pPr>
            <a:r>
              <a:rPr lang="en-US" sz="2000" b="1" i="1" dirty="0"/>
              <a:t>retrieve a ranked list of most frequent terms</a:t>
            </a:r>
          </a:p>
          <a:p>
            <a:pPr marL="342900" indent="-342900">
              <a:lnSpc>
                <a:spcPct val="100000"/>
              </a:lnSpc>
              <a:buSzPct val="25000"/>
              <a:buFont typeface="Wingdings" charset="2"/>
              <a:buChar char="u"/>
            </a:pPr>
            <a:r>
              <a:rPr lang="en-US" sz="2000" b="1" i="1" dirty="0"/>
              <a:t>execute a search, and browse the results</a:t>
            </a:r>
          </a:p>
          <a:p>
            <a:pPr marL="342900" indent="-342900">
              <a:lnSpc>
                <a:spcPct val="100000"/>
              </a:lnSpc>
              <a:buSzPct val="25000"/>
              <a:buFont typeface="Wingdings" charset="2"/>
              <a:buChar char="u"/>
            </a:pPr>
            <a:r>
              <a:rPr lang="en-US" sz="2000" b="1" i="1" dirty="0"/>
              <a:t>analyze search results</a:t>
            </a:r>
          </a:p>
          <a:p>
            <a:pPr marL="342900" indent="-342900">
              <a:lnSpc>
                <a:spcPct val="100000"/>
              </a:lnSpc>
              <a:buSzPct val="25000"/>
              <a:buFont typeface="Wingdings" charset="2"/>
              <a:buChar char="u"/>
            </a:pPr>
            <a:r>
              <a:rPr lang="en-US" sz="2000" b="1" i="1" dirty="0"/>
              <a:t>selectively delete documents from the index</a:t>
            </a:r>
          </a:p>
          <a:p>
            <a:pPr marL="342900" indent="-342900">
              <a:lnSpc>
                <a:spcPct val="100000"/>
              </a:lnSpc>
              <a:buSzPct val="25000"/>
              <a:buFont typeface="Wingdings" charset="2"/>
              <a:buChar char="u"/>
            </a:pPr>
            <a:r>
              <a:rPr lang="en-US" sz="2000" b="1" i="1" dirty="0"/>
              <a:t>reconstruct the original document fields, edit them and re-insert to the index</a:t>
            </a:r>
          </a:p>
          <a:p>
            <a:pPr marL="342900" indent="-342900">
              <a:lnSpc>
                <a:spcPct val="100000"/>
              </a:lnSpc>
              <a:buSzPct val="25000"/>
              <a:buFont typeface="Wingdings" charset="2"/>
              <a:buChar char="u"/>
            </a:pPr>
            <a:r>
              <a:rPr lang="en-US" sz="2000" b="1" i="1" dirty="0"/>
              <a:t>optimize indexes</a:t>
            </a:r>
          </a:p>
          <a:p>
            <a:pPr marL="342900" indent="-342900">
              <a:lnSpc>
                <a:spcPct val="100000"/>
              </a:lnSpc>
              <a:buSzPct val="25000"/>
              <a:buFont typeface="Wingdings" charset="2"/>
              <a:buChar char="u"/>
            </a:pPr>
            <a:r>
              <a:rPr lang="en-US" sz="2000" b="1" i="1" dirty="0"/>
              <a:t>and much more..</a:t>
            </a:r>
            <a:r>
              <a:rPr lang="en-US" sz="2000" b="1" i="1" dirty="0" smtClean="0"/>
              <a:t>.</a:t>
            </a:r>
          </a:p>
          <a:p>
            <a:pPr>
              <a:lnSpc>
                <a:spcPct val="100000"/>
              </a:lnSpc>
              <a:buSzPct val="25000"/>
            </a:pPr>
            <a:endParaRPr lang="en-US" sz="2000" b="1" i="1" dirty="0"/>
          </a:p>
          <a:p>
            <a:pPr>
              <a:lnSpc>
                <a:spcPct val="100000"/>
              </a:lnSpc>
              <a:buSzPct val="25000"/>
            </a:pPr>
            <a:r>
              <a:rPr lang="en-US" sz="2000" b="1" dirty="0" smtClean="0"/>
              <a:t>Home page </a:t>
            </a:r>
            <a:r>
              <a:rPr lang="pl-PL" sz="2000" b="1" dirty="0">
                <a:hlinkClick r:id="rId3"/>
              </a:rPr>
              <a:t>http://www.getopt.org/luke</a:t>
            </a:r>
            <a:r>
              <a:rPr lang="pl-PL" sz="2000" b="1" dirty="0" smtClean="0">
                <a:hlinkClick r:id="rId3"/>
              </a:rPr>
              <a:t>/</a:t>
            </a:r>
            <a:r>
              <a:rPr lang="pl-PL" sz="2000" b="1" dirty="0" smtClean="0"/>
              <a:t> </a:t>
            </a:r>
            <a:endParaRPr lang="pl-PL" sz="2000" b="1" dirty="0"/>
          </a:p>
          <a:p>
            <a:pPr>
              <a:lnSpc>
                <a:spcPct val="100000"/>
              </a:lnSpc>
              <a:buSzPct val="25000"/>
            </a:pPr>
            <a:r>
              <a:rPr lang="pl-PL" sz="2000" b="1" dirty="0" err="1" smtClean="0"/>
              <a:t>Download</a:t>
            </a:r>
            <a:r>
              <a:rPr lang="pl-PL" sz="2000" b="1" dirty="0" smtClean="0"/>
              <a:t> </a:t>
            </a:r>
            <a:r>
              <a:rPr lang="pl-PL" sz="2000" b="1" dirty="0" err="1" smtClean="0"/>
              <a:t>page</a:t>
            </a:r>
            <a:r>
              <a:rPr lang="pl-PL" sz="2000" b="1" dirty="0"/>
              <a:t> </a:t>
            </a:r>
            <a:r>
              <a:rPr lang="pl-PL" sz="2000" b="1" dirty="0">
                <a:hlinkClick r:id="rId4"/>
              </a:rPr>
              <a:t>https://code.google.com/p/luke/downloads/</a:t>
            </a:r>
            <a:r>
              <a:rPr lang="pl-PL" sz="2000" b="1" dirty="0" smtClean="0">
                <a:hlinkClick r:id="rId4"/>
              </a:rPr>
              <a:t>list</a:t>
            </a:r>
            <a:r>
              <a:rPr lang="pl-PL" sz="2000" b="1" dirty="0" smtClean="0"/>
              <a:t> </a:t>
            </a:r>
          </a:p>
          <a:p>
            <a:pPr>
              <a:lnSpc>
                <a:spcPct val="100000"/>
              </a:lnSpc>
              <a:buSzPct val="25000"/>
            </a:pPr>
            <a:r>
              <a:rPr lang="pl-PL" sz="2000" b="1" dirty="0" err="1" smtClean="0"/>
              <a:t>Launched</a:t>
            </a:r>
            <a:r>
              <a:rPr lang="pl-PL" sz="2000" b="1" dirty="0" smtClean="0"/>
              <a:t> with </a:t>
            </a:r>
            <a:r>
              <a:rPr lang="pl-PL" sz="2000" b="1" dirty="0" err="1" smtClean="0"/>
              <a:t>java</a:t>
            </a:r>
            <a:r>
              <a:rPr lang="pl-PL" sz="2000" b="1" dirty="0" smtClean="0"/>
              <a:t> </a:t>
            </a:r>
            <a:r>
              <a:rPr lang="fr-FR" sz="2000" b="1" dirty="0" smtClean="0"/>
              <a:t>–</a:t>
            </a:r>
            <a:r>
              <a:rPr lang="pl-PL" sz="2000" b="1" dirty="0" smtClean="0"/>
              <a:t>jar </a:t>
            </a:r>
            <a:r>
              <a:rPr lang="pl-PL" sz="2000" b="1" dirty="0" err="1" smtClean="0"/>
              <a:t>lukeall-x.y.z.jar</a:t>
            </a:r>
            <a:r>
              <a:rPr lang="pl-PL" sz="2000" b="1" dirty="0" smtClean="0"/>
              <a:t> (3.5.0 for JCR 1.15)</a:t>
            </a:r>
            <a:endParaRPr lang="fr-FR" sz="2000" b="1" dirty="0" smtClean="0"/>
          </a:p>
        </p:txBody>
      </p:sp>
    </p:spTree>
    <p:extLst>
      <p:ext uri="{BB962C8B-B14F-4D97-AF65-F5344CB8AC3E}">
        <p14:creationId xmlns:p14="http://schemas.microsoft.com/office/powerpoint/2010/main" val="306040154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smtClean="0">
                <a:solidFill>
                  <a:srgbClr val="FFA300"/>
                </a:solidFill>
                <a:ea typeface="MS Gothic"/>
              </a:rPr>
              <a:t>Tooling</a:t>
            </a:r>
            <a:endParaRPr dirty="0"/>
          </a:p>
        </p:txBody>
      </p:sp>
      <p:pic>
        <p:nvPicPr>
          <p:cNvPr id="3" name="Image 2" descr="luk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16"/>
            <a:ext cx="11160125" cy="5720834"/>
          </a:xfrm>
          <a:prstGeom prst="rect">
            <a:avLst/>
          </a:prstGeom>
        </p:spPr>
      </p:pic>
    </p:spTree>
    <p:extLst>
      <p:ext uri="{BB962C8B-B14F-4D97-AF65-F5344CB8AC3E}">
        <p14:creationId xmlns:p14="http://schemas.microsoft.com/office/powerpoint/2010/main" val="424098752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smtClean="0">
                <a:solidFill>
                  <a:srgbClr val="FFA300"/>
                </a:solidFill>
                <a:ea typeface="MS Gothic"/>
              </a:rPr>
              <a:t>Tooling</a:t>
            </a:r>
            <a:endParaRPr dirty="0"/>
          </a:p>
        </p:txBody>
      </p:sp>
      <p:sp>
        <p:nvSpPr>
          <p:cNvPr id="241" name="TextShape 2"/>
          <p:cNvSpPr txBox="1"/>
          <p:nvPr/>
        </p:nvSpPr>
        <p:spPr>
          <a:xfrm>
            <a:off x="507960" y="1046835"/>
            <a:ext cx="10179000" cy="5633187"/>
          </a:xfrm>
          <a:prstGeom prst="rect">
            <a:avLst/>
          </a:prstGeom>
        </p:spPr>
        <p:txBody>
          <a:bodyPr lIns="0" tIns="0" rIns="41760" bIns="0"/>
          <a:lstStyle/>
          <a:p>
            <a:pPr>
              <a:lnSpc>
                <a:spcPct val="100000"/>
              </a:lnSpc>
              <a:buSzPct val="25000"/>
            </a:pPr>
            <a:r>
              <a:rPr lang="en-US" sz="2400" b="1" dirty="0" smtClean="0"/>
              <a:t>Session Leak Detector</a:t>
            </a:r>
          </a:p>
          <a:p>
            <a:pPr>
              <a:lnSpc>
                <a:spcPct val="100000"/>
              </a:lnSpc>
              <a:buSzPct val="25000"/>
            </a:pPr>
            <a:endParaRPr lang="en-US" sz="2200" b="1" dirty="0" smtClean="0"/>
          </a:p>
          <a:p>
            <a:pPr>
              <a:lnSpc>
                <a:spcPct val="100000"/>
              </a:lnSpc>
              <a:buSzPct val="25000"/>
            </a:pPr>
            <a:r>
              <a:rPr lang="en-US" sz="2200" b="1" dirty="0" smtClean="0"/>
              <a:t>The Session Leak Detector allows you to identify the parts of your code that create a JCR session and never disconnects it. </a:t>
            </a:r>
          </a:p>
          <a:p>
            <a:pPr>
              <a:lnSpc>
                <a:spcPct val="100000"/>
              </a:lnSpc>
              <a:buSzPct val="25000"/>
            </a:pPr>
            <a:endParaRPr lang="en-US" sz="2200" b="1" dirty="0" smtClean="0"/>
          </a:p>
          <a:p>
            <a:pPr>
              <a:lnSpc>
                <a:spcPct val="100000"/>
              </a:lnSpc>
              <a:buSzPct val="25000"/>
            </a:pPr>
            <a:r>
              <a:rPr lang="en-US" sz="2200" b="1" dirty="0" smtClean="0"/>
              <a:t>To enable it, you simply need to add -</a:t>
            </a:r>
            <a:r>
              <a:rPr lang="en-US" sz="2200" b="1" dirty="0" err="1" smtClean="0"/>
              <a:t>Dexo.jcr.session.tracking.active</a:t>
            </a:r>
            <a:r>
              <a:rPr lang="en-US" sz="2200" b="1" dirty="0" smtClean="0"/>
              <a:t>=true to your launch command. </a:t>
            </a:r>
          </a:p>
          <a:p>
            <a:pPr>
              <a:lnSpc>
                <a:spcPct val="100000"/>
              </a:lnSpc>
              <a:buSzPct val="25000"/>
            </a:pPr>
            <a:endParaRPr lang="en-US" sz="2200" b="1" dirty="0" smtClean="0"/>
          </a:p>
          <a:p>
            <a:pPr>
              <a:lnSpc>
                <a:spcPct val="100000"/>
              </a:lnSpc>
              <a:buSzPct val="25000"/>
            </a:pPr>
            <a:r>
              <a:rPr lang="en-US" sz="2200" b="1" dirty="0" smtClean="0"/>
              <a:t>By default the max age of your session is 120 s but you can change it with the system property </a:t>
            </a:r>
            <a:r>
              <a:rPr lang="en-US" sz="2200" b="1" dirty="0" err="1" smtClean="0"/>
              <a:t>exo.jcr.jcr.session.tracking.maxage</a:t>
            </a:r>
            <a:r>
              <a:rPr lang="en-US" sz="2200" b="1" dirty="0" smtClean="0"/>
              <a:t>.</a:t>
            </a:r>
          </a:p>
          <a:p>
            <a:pPr>
              <a:lnSpc>
                <a:spcPct val="100000"/>
              </a:lnSpc>
              <a:buSzPct val="25000"/>
            </a:pPr>
            <a:endParaRPr lang="en-US" sz="2200" b="1" dirty="0" smtClean="0"/>
          </a:p>
          <a:p>
            <a:pPr>
              <a:lnSpc>
                <a:spcPct val="100000"/>
              </a:lnSpc>
              <a:buSzPct val="25000"/>
            </a:pPr>
            <a:r>
              <a:rPr lang="en-US" sz="2200" b="1" dirty="0" smtClean="0"/>
              <a:t>The logic is simple if the session is still open after the max age, a stack trace is printed into your log file allowing you to identify the code that created the session and that was supposed to call the logout method.</a:t>
            </a:r>
          </a:p>
          <a:p>
            <a:pPr>
              <a:lnSpc>
                <a:spcPct val="100000"/>
              </a:lnSpc>
              <a:buSzPct val="25000"/>
            </a:pPr>
            <a:endParaRPr lang="en-US" sz="2200" b="1" dirty="0"/>
          </a:p>
        </p:txBody>
      </p:sp>
    </p:spTree>
    <p:extLst>
      <p:ext uri="{BB962C8B-B14F-4D97-AF65-F5344CB8AC3E}">
        <p14:creationId xmlns:p14="http://schemas.microsoft.com/office/powerpoint/2010/main" val="159341641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smtClean="0">
                <a:solidFill>
                  <a:srgbClr val="FFA300"/>
                </a:solidFill>
                <a:ea typeface="MS Gothic"/>
              </a:rPr>
              <a:t>Tooling</a:t>
            </a:r>
            <a:endParaRPr dirty="0"/>
          </a:p>
        </p:txBody>
      </p:sp>
      <p:sp>
        <p:nvSpPr>
          <p:cNvPr id="241" name="TextShape 2"/>
          <p:cNvSpPr txBox="1"/>
          <p:nvPr/>
        </p:nvSpPr>
        <p:spPr>
          <a:xfrm>
            <a:off x="507960" y="1046835"/>
            <a:ext cx="10179000" cy="5633187"/>
          </a:xfrm>
          <a:prstGeom prst="rect">
            <a:avLst/>
          </a:prstGeom>
        </p:spPr>
        <p:txBody>
          <a:bodyPr lIns="0" tIns="0" rIns="41760" bIns="0"/>
          <a:lstStyle/>
          <a:p>
            <a:pPr>
              <a:lnSpc>
                <a:spcPct val="100000"/>
              </a:lnSpc>
              <a:buSzPct val="25000"/>
            </a:pPr>
            <a:r>
              <a:rPr lang="fr-FR" sz="2400" b="1" dirty="0" smtClean="0"/>
              <a:t>Session </a:t>
            </a:r>
            <a:r>
              <a:rPr lang="fr-FR" sz="2400" b="1" dirty="0" err="1" smtClean="0"/>
              <a:t>Leak</a:t>
            </a:r>
            <a:r>
              <a:rPr lang="fr-FR" sz="2400" b="1" dirty="0" smtClean="0"/>
              <a:t> Detector: </a:t>
            </a:r>
            <a:r>
              <a:rPr lang="fr-FR" sz="2400" b="1" dirty="0" err="1" smtClean="0"/>
              <a:t>Example</a:t>
            </a:r>
            <a:endParaRPr lang="fr-FR" sz="2400" b="1" dirty="0" smtClean="0"/>
          </a:p>
          <a:p>
            <a:pPr>
              <a:lnSpc>
                <a:spcPct val="100000"/>
              </a:lnSpc>
              <a:buSzPct val="25000"/>
            </a:pPr>
            <a:endParaRPr lang="fr-FR" sz="2400" b="1" dirty="0" smtClean="0"/>
          </a:p>
          <a:p>
            <a:pPr>
              <a:lnSpc>
                <a:spcPct val="100000"/>
              </a:lnSpc>
              <a:buSzPct val="25000"/>
            </a:pPr>
            <a:r>
              <a:rPr lang="en-US" sz="2000" b="1" dirty="0"/>
              <a:t>In this </a:t>
            </a:r>
            <a:r>
              <a:rPr lang="en-US" sz="2000" b="1" dirty="0" err="1"/>
              <a:t>Stacktrace</a:t>
            </a:r>
            <a:r>
              <a:rPr lang="en-US" sz="2000" b="1" dirty="0"/>
              <a:t> we learn that the method org.exoplatform.faq.service.impl.JCRDataStorage.getFAQServiceHome has opened a session that seems to be leaked. You need to verify in the code if </a:t>
            </a:r>
            <a:r>
              <a:rPr lang="en-US" sz="2000" b="1" dirty="0" err="1"/>
              <a:t>Session.logout</a:t>
            </a:r>
            <a:r>
              <a:rPr lang="en-US" sz="2000" b="1" dirty="0"/>
              <a:t>() is properly called in all cases (calling it in finally clause usually resolves the issue)</a:t>
            </a:r>
            <a:r>
              <a:rPr lang="en-US" sz="2000" b="1" dirty="0" smtClean="0"/>
              <a:t>.</a:t>
            </a:r>
          </a:p>
          <a:p>
            <a:pPr>
              <a:lnSpc>
                <a:spcPct val="100000"/>
              </a:lnSpc>
              <a:buSzPct val="25000"/>
            </a:pPr>
            <a:endParaRPr lang="fr-FR" sz="2400" b="1" dirty="0" smtClean="0"/>
          </a:p>
          <a:p>
            <a:pPr>
              <a:lnSpc>
                <a:spcPct val="100000"/>
              </a:lnSpc>
              <a:buSzPct val="25000"/>
            </a:pPr>
            <a:r>
              <a:rPr lang="hu-HU" sz="2200" b="1" dirty="0"/>
              <a:t> </a:t>
            </a:r>
            <a:r>
              <a:rPr lang="hu-HU" sz="1200" dirty="0">
                <a:latin typeface="Monaco"/>
                <a:cs typeface="Monaco"/>
              </a:rPr>
              <a:t>java.lang.Exception</a:t>
            </a:r>
          </a:p>
          <a:p>
            <a:pPr>
              <a:lnSpc>
                <a:spcPct val="100000"/>
              </a:lnSpc>
              <a:buSzPct val="25000"/>
            </a:pPr>
            <a:r>
              <a:rPr lang="hu-HU" sz="1200" dirty="0">
                <a:latin typeface="Monaco"/>
                <a:cs typeface="Monaco"/>
              </a:rPr>
              <a:t>          at org.exoplatform.services.jcr.impl.core.SessionReference.&lt;init&gt;(SessionReference.java:113)</a:t>
            </a:r>
          </a:p>
          <a:p>
            <a:pPr>
              <a:lnSpc>
                <a:spcPct val="100000"/>
              </a:lnSpc>
              <a:buSzPct val="25000"/>
            </a:pPr>
            <a:r>
              <a:rPr lang="hu-HU" sz="1200" dirty="0">
                <a:latin typeface="Monaco"/>
                <a:cs typeface="Monaco"/>
              </a:rPr>
              <a:t>          at org.exoplatform.services.jcr.impl.core.TrackedXASession.&lt;init&gt;(TrackedXASession.java:32)</a:t>
            </a:r>
          </a:p>
          <a:p>
            <a:pPr>
              <a:lnSpc>
                <a:spcPct val="100000"/>
              </a:lnSpc>
              <a:buSzPct val="25000"/>
            </a:pPr>
            <a:r>
              <a:rPr lang="hu-HU" sz="1200" dirty="0">
                <a:latin typeface="Monaco"/>
                <a:cs typeface="Monaco"/>
              </a:rPr>
              <a:t>          at org.exoplatform.services.jcr.impl.core.SessionFactory.createSession(SessionFactory.java:128)</a:t>
            </a:r>
          </a:p>
          <a:p>
            <a:pPr>
              <a:lnSpc>
                <a:spcPct val="100000"/>
              </a:lnSpc>
              <a:buSzPct val="25000"/>
            </a:pPr>
            <a:r>
              <a:rPr lang="hu-HU" sz="1200" dirty="0">
                <a:latin typeface="Monaco"/>
                <a:cs typeface="Monaco"/>
              </a:rPr>
              <a:t>          at org.exoplatform.services.jcr.impl.core.RepositoryImpl.getSystemSession(RepositoryImpl.java:314)</a:t>
            </a:r>
          </a:p>
          <a:p>
            <a:pPr>
              <a:lnSpc>
                <a:spcPct val="100000"/>
              </a:lnSpc>
              <a:buSzPct val="25000"/>
            </a:pPr>
            <a:r>
              <a:rPr lang="hu-HU" sz="1200" dirty="0">
                <a:latin typeface="Monaco"/>
                <a:cs typeface="Monaco"/>
              </a:rPr>
              <a:t>          at org.exoplatform.services.jcr.impl.core.RepositoryImpl.getSystemSession(RepositoryImpl.java:71)</a:t>
            </a:r>
          </a:p>
          <a:p>
            <a:pPr>
              <a:lnSpc>
                <a:spcPct val="100000"/>
              </a:lnSpc>
              <a:buSzPct val="25000"/>
            </a:pPr>
            <a:r>
              <a:rPr lang="hu-HU" sz="1200" dirty="0">
                <a:latin typeface="Monaco"/>
                <a:cs typeface="Monaco"/>
              </a:rPr>
              <a:t>          at org.exoplatform.services.jcr.ext.common.SessionProvider.getSession(SessionProvider.java:157)</a:t>
            </a:r>
          </a:p>
          <a:p>
            <a:pPr>
              <a:lnSpc>
                <a:spcPct val="100000"/>
              </a:lnSpc>
              <a:buSzPct val="25000"/>
            </a:pPr>
            <a:r>
              <a:rPr lang="hu-HU" sz="1200" dirty="0">
                <a:latin typeface="Monaco"/>
                <a:cs typeface="Monaco"/>
              </a:rPr>
              <a:t>          at org.exoplatform.faq.service.impl.JCRDataStorage.getFAQServiceHome(JCRDataStorage.java:323)</a:t>
            </a:r>
          </a:p>
          <a:p>
            <a:pPr>
              <a:lnSpc>
                <a:spcPct val="100000"/>
              </a:lnSpc>
              <a:buSzPct val="25000"/>
            </a:pPr>
            <a:r>
              <a:rPr lang="hu-HU" sz="1200" dirty="0">
                <a:latin typeface="Monaco"/>
                <a:cs typeface="Monaco"/>
              </a:rPr>
              <a:t>          ...</a:t>
            </a:r>
            <a:endParaRPr lang="en-US" sz="1200" dirty="0">
              <a:latin typeface="Monaco"/>
              <a:cs typeface="Monaco"/>
            </a:endParaRPr>
          </a:p>
        </p:txBody>
      </p:sp>
    </p:spTree>
    <p:extLst>
      <p:ext uri="{BB962C8B-B14F-4D97-AF65-F5344CB8AC3E}">
        <p14:creationId xmlns:p14="http://schemas.microsoft.com/office/powerpoint/2010/main" val="251926566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8001000" y="6886440"/>
            <a:ext cx="2598480" cy="520200"/>
          </a:xfrm>
          <a:prstGeom prst="rect">
            <a:avLst/>
          </a:prstGeom>
        </p:spPr>
        <p:txBody>
          <a:bodyPr lIns="0" tIns="0" rIns="0" bIns="0"/>
          <a:lstStyle/>
          <a:p>
            <a:pPr algn="r">
              <a:lnSpc>
                <a:spcPct val="98000"/>
              </a:lnSpc>
            </a:pPr>
            <a:fld id="{678A55B7-472F-4E37-9249-7AC1EF1F62C3}" type="slidenum">
              <a:rPr lang="fr-FR" sz="1400">
                <a:solidFill>
                  <a:srgbClr val="000000"/>
                </a:solidFill>
                <a:latin typeface="Times New Roman"/>
                <a:ea typeface="Arial Unicode MS"/>
              </a:rPr>
              <a:t>37</a:t>
            </a:fld>
            <a:endParaRPr/>
          </a:p>
        </p:txBody>
      </p:sp>
      <p:sp>
        <p:nvSpPr>
          <p:cNvPr id="239" name="CustomShape 2"/>
          <p:cNvSpPr/>
          <p:nvPr/>
        </p:nvSpPr>
        <p:spPr>
          <a:xfrm>
            <a:off x="550800" y="4692600"/>
            <a:ext cx="10043640" cy="1491840"/>
          </a:xfrm>
          <a:prstGeom prst="rect">
            <a:avLst/>
          </a:prstGeom>
        </p:spPr>
        <p:txBody>
          <a:bodyPr lIns="0" tIns="0" rIns="0" bIns="0" anchor="ctr"/>
          <a:lstStyle/>
          <a:p>
            <a:pPr algn="ctr">
              <a:lnSpc>
                <a:spcPct val="96000"/>
              </a:lnSpc>
            </a:pPr>
            <a:r>
              <a:rPr lang="en-US" sz="4800" dirty="0" smtClean="0">
                <a:solidFill>
                  <a:srgbClr val="FFFFFF"/>
                </a:solidFill>
                <a:ea typeface="MS Gothic"/>
              </a:rPr>
              <a:t>Exercise</a:t>
            </a:r>
            <a:endParaRPr dirty="0"/>
          </a:p>
        </p:txBody>
      </p:sp>
    </p:spTree>
    <p:extLst>
      <p:ext uri="{BB962C8B-B14F-4D97-AF65-F5344CB8AC3E}">
        <p14:creationId xmlns:p14="http://schemas.microsoft.com/office/powerpoint/2010/main" val="251245543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smtClean="0">
                <a:solidFill>
                  <a:srgbClr val="FFA300"/>
                </a:solidFill>
                <a:ea typeface="MS Gothic"/>
              </a:rPr>
              <a:t>Exercise</a:t>
            </a:r>
            <a:endParaRPr dirty="0"/>
          </a:p>
        </p:txBody>
      </p:sp>
      <p:sp>
        <p:nvSpPr>
          <p:cNvPr id="241" name="TextShape 2"/>
          <p:cNvSpPr txBox="1"/>
          <p:nvPr/>
        </p:nvSpPr>
        <p:spPr>
          <a:xfrm>
            <a:off x="507960" y="1139431"/>
            <a:ext cx="10179000" cy="5633187"/>
          </a:xfrm>
          <a:prstGeom prst="rect">
            <a:avLst/>
          </a:prstGeom>
        </p:spPr>
        <p:txBody>
          <a:bodyPr lIns="0" tIns="0" rIns="41760" bIns="0"/>
          <a:lstStyle/>
          <a:p>
            <a:pPr marL="342900" indent="-342900">
              <a:lnSpc>
                <a:spcPct val="100000"/>
              </a:lnSpc>
              <a:buSzPct val="25000"/>
              <a:buFont typeface="Wingdings" charset="2"/>
              <a:buChar char="u"/>
            </a:pPr>
            <a:r>
              <a:rPr lang="en-US" sz="2400" b="1" i="1" dirty="0" smtClean="0">
                <a:cs typeface="Monaco"/>
              </a:rPr>
              <a:t>Download </a:t>
            </a:r>
            <a:r>
              <a:rPr lang="en-US" sz="2400" b="1" i="1" dirty="0" err="1" smtClean="0">
                <a:cs typeface="Monaco"/>
              </a:rPr>
              <a:t>CRaSH</a:t>
            </a:r>
            <a:endParaRPr lang="en-US" sz="2400" b="1" i="1" dirty="0" smtClean="0">
              <a:cs typeface="Monaco"/>
            </a:endParaRPr>
          </a:p>
          <a:p>
            <a:pPr marL="342900" indent="-342900">
              <a:lnSpc>
                <a:spcPct val="100000"/>
              </a:lnSpc>
              <a:buSzPct val="25000"/>
              <a:buFont typeface="Wingdings" charset="2"/>
              <a:buChar char="u"/>
            </a:pPr>
            <a:r>
              <a:rPr lang="en-US" sz="2400" b="1" i="1" dirty="0" smtClean="0">
                <a:cs typeface="Monaco"/>
              </a:rPr>
              <a:t>Install it</a:t>
            </a:r>
          </a:p>
          <a:p>
            <a:pPr marL="342900" indent="-342900">
              <a:lnSpc>
                <a:spcPct val="100000"/>
              </a:lnSpc>
              <a:buSzPct val="25000"/>
              <a:buFont typeface="Wingdings" charset="2"/>
              <a:buChar char="u"/>
            </a:pPr>
            <a:r>
              <a:rPr lang="en-US" sz="2400" b="1" i="1" dirty="0" smtClean="0">
                <a:cs typeface="Monaco"/>
              </a:rPr>
              <a:t>Sign In as root/</a:t>
            </a:r>
            <a:r>
              <a:rPr lang="en-US" sz="2400" b="1" i="1" dirty="0" err="1" smtClean="0">
                <a:cs typeface="Monaco"/>
              </a:rPr>
              <a:t>gtn</a:t>
            </a:r>
            <a:r>
              <a:rPr lang="en-US" sz="2400" b="1" i="1" dirty="0" smtClean="0">
                <a:cs typeface="Monaco"/>
              </a:rPr>
              <a:t> to the workspace “portal-work”</a:t>
            </a:r>
            <a:r>
              <a:rPr lang="en-US" sz="2400" dirty="0" smtClean="0">
                <a:cs typeface="Monaco"/>
              </a:rPr>
              <a:t> </a:t>
            </a:r>
          </a:p>
          <a:p>
            <a:pPr marL="342900" indent="-342900">
              <a:lnSpc>
                <a:spcPct val="100000"/>
              </a:lnSpc>
              <a:buSzPct val="25000"/>
              <a:buFont typeface="Wingdings" charset="2"/>
              <a:buChar char="u"/>
            </a:pPr>
            <a:r>
              <a:rPr lang="en-US" sz="2400" b="1" i="1" dirty="0" smtClean="0">
                <a:cs typeface="Monaco"/>
              </a:rPr>
              <a:t>Create a root node “training”</a:t>
            </a:r>
          </a:p>
          <a:p>
            <a:pPr marL="342900" indent="-342900">
              <a:lnSpc>
                <a:spcPct val="100000"/>
              </a:lnSpc>
              <a:buSzPct val="25000"/>
              <a:buFont typeface="Wingdings" charset="2"/>
              <a:buChar char="u"/>
            </a:pPr>
            <a:r>
              <a:rPr lang="en-US" sz="2400" b="1" i="1" dirty="0">
                <a:cs typeface="Monaco"/>
              </a:rPr>
              <a:t>Add a sub node « Day-1 » on which you will set a property « name » to « JCR concepts, architecture and benefits </a:t>
            </a:r>
            <a:r>
              <a:rPr lang="en-US" sz="2400" b="1" i="1" dirty="0" smtClean="0">
                <a:cs typeface="Monaco"/>
              </a:rPr>
              <a:t>»</a:t>
            </a:r>
          </a:p>
          <a:p>
            <a:pPr marL="342900" indent="-342900">
              <a:lnSpc>
                <a:spcPct val="100000"/>
              </a:lnSpc>
              <a:buSzPct val="25000"/>
              <a:buFont typeface="Wingdings" charset="2"/>
              <a:buChar char="u"/>
            </a:pPr>
            <a:r>
              <a:rPr lang="en-US" sz="2400" b="1" i="1" dirty="0" smtClean="0">
                <a:cs typeface="Monaco"/>
              </a:rPr>
              <a:t>Do the same thing with “Day-2”, “Day-3” and “Day-4”</a:t>
            </a:r>
          </a:p>
          <a:p>
            <a:pPr marL="342900" indent="-342900">
              <a:lnSpc>
                <a:spcPct val="100000"/>
              </a:lnSpc>
              <a:buSzPct val="25000"/>
              <a:buFont typeface="Wingdings" charset="2"/>
              <a:buChar char="u"/>
            </a:pPr>
            <a:r>
              <a:rPr lang="en-US" sz="2400" b="1" i="1" dirty="0" smtClean="0">
                <a:cs typeface="Monaco"/>
              </a:rPr>
              <a:t>Launch a query (SQL or X</a:t>
            </a:r>
            <a:r>
              <a:rPr lang="fr-FR" sz="2400" b="1" i="1" dirty="0" smtClean="0">
                <a:cs typeface="Monaco"/>
              </a:rPr>
              <a:t>p</a:t>
            </a:r>
            <a:r>
              <a:rPr lang="en-US" sz="2400" b="1" i="1" dirty="0" err="1" smtClean="0">
                <a:cs typeface="Monaco"/>
              </a:rPr>
              <a:t>ath</a:t>
            </a:r>
            <a:r>
              <a:rPr lang="en-US" sz="2400" b="1" i="1" dirty="0" smtClean="0">
                <a:cs typeface="Monaco"/>
              </a:rPr>
              <a:t>) that returns the nodes under “training” that contain “developers” and adds the </a:t>
            </a:r>
            <a:r>
              <a:rPr lang="en-US" sz="2400" b="1" i="1" dirty="0" err="1" smtClean="0">
                <a:cs typeface="Monaco"/>
              </a:rPr>
              <a:t>mixin</a:t>
            </a:r>
            <a:r>
              <a:rPr lang="en-US" sz="2400" b="1" i="1" dirty="0" smtClean="0">
                <a:cs typeface="Monaco"/>
              </a:rPr>
              <a:t> type </a:t>
            </a:r>
            <a:r>
              <a:rPr lang="en-US" sz="2400" b="1" i="1" dirty="0" err="1" smtClean="0">
                <a:cs typeface="Monaco"/>
              </a:rPr>
              <a:t>mix:referenceable</a:t>
            </a:r>
            <a:endParaRPr lang="en-US" sz="2400" b="1" i="1" dirty="0" smtClean="0">
              <a:cs typeface="Monaco"/>
            </a:endParaRPr>
          </a:p>
          <a:p>
            <a:pPr marL="342900" indent="-342900">
              <a:lnSpc>
                <a:spcPct val="100000"/>
              </a:lnSpc>
              <a:buSzPct val="25000"/>
              <a:buFont typeface="Wingdings" charset="2"/>
              <a:buChar char="u"/>
            </a:pPr>
            <a:r>
              <a:rPr lang="en-US" sz="2400" b="1" i="1" dirty="0" smtClean="0">
                <a:cs typeface="Monaco"/>
              </a:rPr>
              <a:t>Export the content of the node “training” (SCP command)</a:t>
            </a:r>
          </a:p>
          <a:p>
            <a:pPr marL="342900" indent="-342900">
              <a:lnSpc>
                <a:spcPct val="100000"/>
              </a:lnSpc>
              <a:buSzPct val="25000"/>
              <a:buFont typeface="Wingdings" charset="2"/>
              <a:buChar char="u"/>
            </a:pPr>
            <a:r>
              <a:rPr lang="en-US" sz="2400" b="1" i="1" dirty="0" smtClean="0">
                <a:cs typeface="Monaco"/>
              </a:rPr>
              <a:t>Remove the node “training” (don’t forget to commit)</a:t>
            </a:r>
          </a:p>
          <a:p>
            <a:pPr marL="342900" indent="-342900">
              <a:lnSpc>
                <a:spcPct val="100000"/>
              </a:lnSpc>
              <a:buSzPct val="25000"/>
              <a:buFont typeface="Wingdings" charset="2"/>
              <a:buChar char="u"/>
            </a:pPr>
            <a:r>
              <a:rPr lang="en-US" sz="2400" b="1" i="1" dirty="0" smtClean="0">
                <a:cs typeface="Monaco"/>
              </a:rPr>
              <a:t>Re-import the node at the same place (SCP command)</a:t>
            </a:r>
          </a:p>
          <a:p>
            <a:pPr marL="342900" indent="-342900">
              <a:lnSpc>
                <a:spcPct val="100000"/>
              </a:lnSpc>
              <a:buSzPct val="25000"/>
              <a:buFont typeface="Wingdings" charset="2"/>
              <a:buChar char="u"/>
            </a:pPr>
            <a:r>
              <a:rPr lang="en-US" sz="2400" b="1" i="1" dirty="0" smtClean="0">
                <a:cs typeface="Monaco"/>
              </a:rPr>
              <a:t>Open a new session and browse your nodes to check that everything has been done as expected </a:t>
            </a:r>
            <a:br>
              <a:rPr lang="en-US" sz="2400" b="1" i="1" dirty="0" smtClean="0">
                <a:cs typeface="Monaco"/>
              </a:rPr>
            </a:br>
            <a:endParaRPr lang="en-US" sz="2400" b="1" i="1" dirty="0" smtClean="0">
              <a:cs typeface="Monaco"/>
            </a:endParaRPr>
          </a:p>
        </p:txBody>
      </p:sp>
    </p:spTree>
    <p:extLst>
      <p:ext uri="{BB962C8B-B14F-4D97-AF65-F5344CB8AC3E}">
        <p14:creationId xmlns:p14="http://schemas.microsoft.com/office/powerpoint/2010/main" val="379569024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8001000" y="6886440"/>
            <a:ext cx="2598480" cy="520200"/>
          </a:xfrm>
          <a:prstGeom prst="rect">
            <a:avLst/>
          </a:prstGeom>
        </p:spPr>
        <p:txBody>
          <a:bodyPr lIns="0" tIns="0" rIns="0" bIns="0"/>
          <a:lstStyle/>
          <a:p>
            <a:pPr algn="r">
              <a:lnSpc>
                <a:spcPct val="98000"/>
              </a:lnSpc>
            </a:pPr>
            <a:fld id="{678A55B7-472F-4E37-9249-7AC1EF1F62C3}" type="slidenum">
              <a:rPr lang="fr-FR" sz="1400">
                <a:solidFill>
                  <a:srgbClr val="000000"/>
                </a:solidFill>
                <a:latin typeface="Times New Roman"/>
                <a:ea typeface="Arial Unicode MS"/>
              </a:rPr>
              <a:t>39</a:t>
            </a:fld>
            <a:endParaRPr/>
          </a:p>
        </p:txBody>
      </p:sp>
      <p:sp>
        <p:nvSpPr>
          <p:cNvPr id="239" name="CustomShape 2"/>
          <p:cNvSpPr/>
          <p:nvPr/>
        </p:nvSpPr>
        <p:spPr>
          <a:xfrm>
            <a:off x="550800" y="4692600"/>
            <a:ext cx="10043640" cy="1491840"/>
          </a:xfrm>
          <a:prstGeom prst="rect">
            <a:avLst/>
          </a:prstGeom>
        </p:spPr>
        <p:txBody>
          <a:bodyPr lIns="0" tIns="0" rIns="0" bIns="0" anchor="ctr"/>
          <a:lstStyle/>
          <a:p>
            <a:pPr algn="ctr">
              <a:lnSpc>
                <a:spcPct val="96000"/>
              </a:lnSpc>
            </a:pPr>
            <a:r>
              <a:rPr lang="en-US" sz="4800" dirty="0">
                <a:solidFill>
                  <a:srgbClr val="FFFFFF"/>
                </a:solidFill>
                <a:ea typeface="MS Gothic"/>
              </a:rPr>
              <a:t>Dealing with performance issues</a:t>
            </a:r>
            <a:endParaRPr dirty="0"/>
          </a:p>
        </p:txBody>
      </p:sp>
    </p:spTree>
    <p:extLst>
      <p:ext uri="{BB962C8B-B14F-4D97-AF65-F5344CB8AC3E}">
        <p14:creationId xmlns:p14="http://schemas.microsoft.com/office/powerpoint/2010/main" val="62614762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8001000" y="6886440"/>
            <a:ext cx="2598480" cy="520200"/>
          </a:xfrm>
          <a:prstGeom prst="rect">
            <a:avLst/>
          </a:prstGeom>
        </p:spPr>
        <p:txBody>
          <a:bodyPr lIns="0" tIns="0" rIns="0" bIns="0"/>
          <a:lstStyle/>
          <a:p>
            <a:pPr algn="r">
              <a:lnSpc>
                <a:spcPct val="98000"/>
              </a:lnSpc>
            </a:pPr>
            <a:fld id="{678A55B7-472F-4E37-9249-7AC1EF1F62C3}" type="slidenum">
              <a:rPr lang="fr-FR" sz="1400">
                <a:solidFill>
                  <a:srgbClr val="000000"/>
                </a:solidFill>
                <a:latin typeface="Times New Roman"/>
                <a:ea typeface="Arial Unicode MS"/>
              </a:rPr>
              <a:t>4</a:t>
            </a:fld>
            <a:endParaRPr/>
          </a:p>
        </p:txBody>
      </p:sp>
      <p:sp>
        <p:nvSpPr>
          <p:cNvPr id="239" name="CustomShape 2"/>
          <p:cNvSpPr/>
          <p:nvPr/>
        </p:nvSpPr>
        <p:spPr>
          <a:xfrm>
            <a:off x="550800" y="4692600"/>
            <a:ext cx="10043640" cy="1491840"/>
          </a:xfrm>
          <a:prstGeom prst="rect">
            <a:avLst/>
          </a:prstGeom>
        </p:spPr>
        <p:txBody>
          <a:bodyPr lIns="0" tIns="0" rIns="0" bIns="0" anchor="ctr"/>
          <a:lstStyle/>
          <a:p>
            <a:pPr algn="ctr">
              <a:lnSpc>
                <a:spcPct val="96000"/>
              </a:lnSpc>
            </a:pPr>
            <a:r>
              <a:rPr lang="en-US" sz="4800" dirty="0">
                <a:solidFill>
                  <a:srgbClr val="FFFFFF"/>
                </a:solidFill>
                <a:ea typeface="MS Gothic"/>
              </a:rPr>
              <a:t>Configuration and settings</a:t>
            </a:r>
            <a:endParaRPr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Dealing with performance issues</a:t>
            </a:r>
            <a:endParaRPr dirty="0"/>
          </a:p>
        </p:txBody>
      </p:sp>
      <p:sp>
        <p:nvSpPr>
          <p:cNvPr id="241" name="TextShape 2"/>
          <p:cNvSpPr txBox="1"/>
          <p:nvPr/>
        </p:nvSpPr>
        <p:spPr>
          <a:xfrm>
            <a:off x="507960" y="1046835"/>
            <a:ext cx="10179000" cy="5633187"/>
          </a:xfrm>
          <a:prstGeom prst="rect">
            <a:avLst/>
          </a:prstGeom>
        </p:spPr>
        <p:txBody>
          <a:bodyPr lIns="0" tIns="0" rIns="41760" bIns="0"/>
          <a:lstStyle/>
          <a:p>
            <a:pPr marL="342900" indent="-342900">
              <a:lnSpc>
                <a:spcPct val="100000"/>
              </a:lnSpc>
              <a:buSzPct val="25000"/>
              <a:buFont typeface="Wingdings" charset="2"/>
              <a:buChar char="u"/>
            </a:pPr>
            <a:r>
              <a:rPr lang="en-US" sz="2200" b="1" dirty="0" smtClean="0"/>
              <a:t>Benchmark based on </a:t>
            </a:r>
            <a:r>
              <a:rPr lang="en-US" sz="2200" b="1" dirty="0" err="1" smtClean="0"/>
              <a:t>japex</a:t>
            </a:r>
            <a:r>
              <a:rPr lang="en-US" sz="2200" b="1" dirty="0" smtClean="0"/>
              <a:t> </a:t>
            </a:r>
            <a:r>
              <a:rPr lang="hr-HR" sz="2200" b="1" dirty="0">
                <a:hlinkClick r:id="rId3"/>
              </a:rPr>
              <a:t>http://japex.java.net</a:t>
            </a:r>
            <a:r>
              <a:rPr lang="hr-HR" sz="2200" b="1" dirty="0" smtClean="0">
                <a:hlinkClick r:id="rId3"/>
              </a:rPr>
              <a:t>/</a:t>
            </a:r>
            <a:endParaRPr lang="hr-HR" sz="2200" b="1" dirty="0" smtClean="0"/>
          </a:p>
          <a:p>
            <a:pPr marL="342900" indent="-342900">
              <a:lnSpc>
                <a:spcPct val="100000"/>
              </a:lnSpc>
              <a:buSzPct val="25000"/>
              <a:buFont typeface="Wingdings" charset="2"/>
              <a:buChar char="u"/>
            </a:pPr>
            <a:endParaRPr lang="en-US" sz="2200" b="1" dirty="0" smtClean="0"/>
          </a:p>
          <a:p>
            <a:pPr marL="342900" indent="-342900">
              <a:lnSpc>
                <a:spcPct val="100000"/>
              </a:lnSpc>
              <a:buSzPct val="25000"/>
              <a:buFont typeface="Wingdings" charset="2"/>
              <a:buChar char="u"/>
            </a:pPr>
            <a:r>
              <a:rPr lang="en-US" sz="2200" b="1" dirty="0" smtClean="0"/>
              <a:t>Existing tests:</a:t>
            </a:r>
          </a:p>
          <a:p>
            <a:pPr marL="800100" lvl="1" indent="-342900">
              <a:buSzPct val="25000"/>
              <a:buFont typeface="Wingdings" charset="2"/>
              <a:buChar char="u"/>
            </a:pPr>
            <a:r>
              <a:rPr lang="en-US" sz="2200" b="1" dirty="0" smtClean="0"/>
              <a:t>Continuous Integration tests (</a:t>
            </a:r>
            <a:r>
              <a:rPr lang="en-US" sz="2200" b="1" dirty="0" err="1" smtClean="0"/>
              <a:t>jenkins</a:t>
            </a:r>
            <a:r>
              <a:rPr lang="en-US" sz="2200" b="1" dirty="0" smtClean="0"/>
              <a:t>)</a:t>
            </a:r>
          </a:p>
          <a:p>
            <a:pPr marL="800100" lvl="1" indent="-342900">
              <a:buSzPct val="25000"/>
              <a:buFont typeface="Wingdings" charset="2"/>
              <a:buChar char="u"/>
            </a:pPr>
            <a:r>
              <a:rPr lang="en-US" sz="2200" b="1" dirty="0" smtClean="0"/>
              <a:t>Functional tests (</a:t>
            </a:r>
            <a:r>
              <a:rPr lang="en-US" sz="2200" b="1" dirty="0" err="1" smtClean="0"/>
              <a:t>jcr.core</a:t>
            </a:r>
            <a:r>
              <a:rPr lang="en-US" sz="2200" b="1" dirty="0" smtClean="0"/>
              <a:t>, </a:t>
            </a:r>
            <a:r>
              <a:rPr lang="en-US" sz="2200" b="1" dirty="0" err="1" smtClean="0"/>
              <a:t>jcr.ext</a:t>
            </a:r>
            <a:r>
              <a:rPr lang="en-US" sz="2200" b="1" dirty="0" smtClean="0"/>
              <a:t> and cluster)</a:t>
            </a:r>
          </a:p>
          <a:p>
            <a:pPr marL="800100" lvl="1" indent="-342900">
              <a:buSzPct val="25000"/>
              <a:buFont typeface="Wingdings" charset="2"/>
              <a:buChar char="u"/>
            </a:pPr>
            <a:r>
              <a:rPr lang="en-US" sz="2200" b="1" dirty="0" smtClean="0"/>
              <a:t>Single Thread Performance Testing (</a:t>
            </a:r>
            <a:r>
              <a:rPr lang="en-US" sz="2200" b="1" dirty="0" err="1" smtClean="0"/>
              <a:t>jcr.core</a:t>
            </a:r>
            <a:r>
              <a:rPr lang="en-US" sz="2200" b="1" dirty="0" smtClean="0"/>
              <a:t> and </a:t>
            </a:r>
            <a:r>
              <a:rPr lang="en-US" sz="2200" b="1" dirty="0" err="1" smtClean="0"/>
              <a:t>orgservice</a:t>
            </a:r>
            <a:r>
              <a:rPr lang="en-US" sz="2200" b="1" dirty="0" smtClean="0"/>
              <a:t>)</a:t>
            </a:r>
          </a:p>
          <a:p>
            <a:pPr marL="800100" lvl="1" indent="-342900">
              <a:buSzPct val="25000"/>
              <a:buFont typeface="Wingdings" charset="2"/>
              <a:buChar char="u"/>
            </a:pPr>
            <a:r>
              <a:rPr lang="en-US" sz="2200" b="1" dirty="0" smtClean="0"/>
              <a:t>Multi Thread Performance Testing (Searching, Versioning</a:t>
            </a:r>
            <a:r>
              <a:rPr lang="en-US" sz="2200" b="1" smtClean="0"/>
              <a:t>, Locking, </a:t>
            </a:r>
            <a:r>
              <a:rPr lang="en-US" sz="2200" b="1" dirty="0" smtClean="0"/>
              <a:t>Read, Write, Export and Import)</a:t>
            </a:r>
          </a:p>
          <a:p>
            <a:pPr marL="800100" lvl="1" indent="-342900">
              <a:buSzPct val="25000"/>
              <a:buFont typeface="Wingdings" charset="2"/>
              <a:buChar char="u"/>
            </a:pPr>
            <a:r>
              <a:rPr lang="en-US" sz="2200" b="1" dirty="0" smtClean="0"/>
              <a:t>Express performance JVM Testing</a:t>
            </a:r>
          </a:p>
          <a:p>
            <a:pPr marL="800100" lvl="1" indent="-342900">
              <a:buSzPct val="25000"/>
              <a:buFont typeface="Wingdings" charset="2"/>
              <a:buChar char="u"/>
            </a:pPr>
            <a:r>
              <a:rPr lang="en-US" sz="2200" b="1" dirty="0" smtClean="0"/>
              <a:t>Manual Testing</a:t>
            </a:r>
            <a:endParaRPr lang="en-US" sz="2200" b="1" dirty="0"/>
          </a:p>
          <a:p>
            <a:pPr marL="342900" indent="-342900">
              <a:lnSpc>
                <a:spcPct val="100000"/>
              </a:lnSpc>
              <a:buSzPct val="25000"/>
              <a:buFont typeface="Wingdings" charset="2"/>
              <a:buChar char="u"/>
            </a:pPr>
            <a:endParaRPr lang="en-US" sz="2200" b="1" dirty="0" smtClean="0"/>
          </a:p>
          <a:p>
            <a:pPr marL="342900" indent="-342900">
              <a:lnSpc>
                <a:spcPct val="100000"/>
              </a:lnSpc>
              <a:buSzPct val="25000"/>
              <a:buFont typeface="Wingdings" charset="2"/>
              <a:buChar char="u"/>
            </a:pPr>
            <a:r>
              <a:rPr lang="en-US" sz="2200" b="1" dirty="0" smtClean="0"/>
              <a:t>The results of the tests are available from </a:t>
            </a:r>
            <a:r>
              <a:rPr lang="fr-FR" sz="2200" b="1" dirty="0">
                <a:hlinkClick r:id="rId4"/>
              </a:rPr>
              <a:t>http://tests.exoplatform.org</a:t>
            </a:r>
            <a:r>
              <a:rPr lang="fr-FR" sz="2200" b="1" dirty="0" smtClean="0">
                <a:hlinkClick r:id="rId4"/>
              </a:rPr>
              <a:t>/</a:t>
            </a:r>
            <a:endParaRPr lang="fr-FR" sz="2200" b="1" dirty="0" smtClean="0"/>
          </a:p>
          <a:p>
            <a:pPr marL="342900" indent="-342900">
              <a:lnSpc>
                <a:spcPct val="100000"/>
              </a:lnSpc>
              <a:buSzPct val="25000"/>
              <a:buFont typeface="Wingdings" charset="2"/>
              <a:buChar char="u"/>
            </a:pPr>
            <a:endParaRPr lang="fr-FR" sz="2200" b="1" dirty="0"/>
          </a:p>
          <a:p>
            <a:pPr marL="342900" indent="-342900">
              <a:lnSpc>
                <a:spcPct val="100000"/>
              </a:lnSpc>
              <a:buSzPct val="25000"/>
              <a:buFont typeface="Wingdings" charset="2"/>
              <a:buChar char="u"/>
            </a:pPr>
            <a:r>
              <a:rPr lang="fr-FR" sz="2200" b="1" dirty="0" smtClean="0"/>
              <a:t>The source code of the tests are </a:t>
            </a:r>
            <a:r>
              <a:rPr lang="fr-FR" sz="2200" b="1" dirty="0" err="1" smtClean="0"/>
              <a:t>available</a:t>
            </a:r>
            <a:r>
              <a:rPr lang="fr-FR" sz="2200" b="1" dirty="0" smtClean="0"/>
              <a:t> </a:t>
            </a:r>
            <a:r>
              <a:rPr lang="fr-FR" sz="2200" b="1" dirty="0" err="1" smtClean="0"/>
              <a:t>from</a:t>
            </a:r>
            <a:r>
              <a:rPr lang="fr-FR" sz="2200" b="1" dirty="0" smtClean="0"/>
              <a:t> </a:t>
            </a:r>
            <a:r>
              <a:rPr lang="en-US" sz="2200" b="1" dirty="0">
                <a:hlinkClick r:id="rId5"/>
              </a:rPr>
              <a:t>https://github.com/exoplatform/jcr-</a:t>
            </a:r>
            <a:r>
              <a:rPr lang="en-US" sz="2200" b="1" dirty="0" smtClean="0">
                <a:hlinkClick r:id="rId5"/>
              </a:rPr>
              <a:t>benchmark</a:t>
            </a:r>
            <a:r>
              <a:rPr lang="en-US" sz="2200" b="1" dirty="0" smtClean="0"/>
              <a:t> </a:t>
            </a:r>
          </a:p>
          <a:p>
            <a:pPr>
              <a:lnSpc>
                <a:spcPct val="100000"/>
              </a:lnSpc>
              <a:buSzPct val="25000"/>
            </a:pPr>
            <a:endParaRPr lang="en-US" sz="2200" b="1" dirty="0"/>
          </a:p>
        </p:txBody>
      </p:sp>
    </p:spTree>
    <p:extLst>
      <p:ext uri="{BB962C8B-B14F-4D97-AF65-F5344CB8AC3E}">
        <p14:creationId xmlns:p14="http://schemas.microsoft.com/office/powerpoint/2010/main" val="169986440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Dealing with performance issues</a:t>
            </a:r>
            <a:endParaRPr dirty="0"/>
          </a:p>
        </p:txBody>
      </p:sp>
      <p:sp>
        <p:nvSpPr>
          <p:cNvPr id="241" name="TextShape 2"/>
          <p:cNvSpPr txBox="1"/>
          <p:nvPr/>
        </p:nvSpPr>
        <p:spPr>
          <a:xfrm>
            <a:off x="507960" y="1046835"/>
            <a:ext cx="10179000" cy="5633187"/>
          </a:xfrm>
          <a:prstGeom prst="rect">
            <a:avLst/>
          </a:prstGeom>
        </p:spPr>
        <p:txBody>
          <a:bodyPr lIns="0" tIns="0" rIns="41760" bIns="0"/>
          <a:lstStyle/>
          <a:p>
            <a:pPr marL="342900" indent="-342900">
              <a:lnSpc>
                <a:spcPct val="100000"/>
              </a:lnSpc>
              <a:buSzPct val="25000"/>
              <a:buFont typeface="Wingdings" charset="2"/>
              <a:buChar char="u"/>
            </a:pPr>
            <a:r>
              <a:rPr lang="en-US" sz="2200" b="1" dirty="0" smtClean="0"/>
              <a:t>Check the Caches using the JMX console. </a:t>
            </a:r>
            <a:r>
              <a:rPr lang="en-US" sz="2200" b="1" dirty="0" err="1" smtClean="0"/>
              <a:t>ObjectName</a:t>
            </a:r>
            <a:r>
              <a:rPr lang="en-US" sz="2200" b="1" dirty="0" smtClean="0"/>
              <a:t> is of type </a:t>
            </a:r>
            <a:r>
              <a:rPr lang="en-US" sz="1400" b="1" i="1" dirty="0" err="1" smtClean="0">
                <a:latin typeface="Monaco"/>
                <a:cs typeface="Monaco"/>
              </a:rPr>
              <a:t>exo:portal</a:t>
            </a:r>
            <a:r>
              <a:rPr lang="en-US" sz="1400" b="1" i="1" dirty="0" smtClean="0">
                <a:latin typeface="Monaco"/>
                <a:cs typeface="Monaco"/>
              </a:rPr>
              <a:t>=${portal-container},repository=${repository},workspace=${workspace},cache-type=[JCR_CACHE|LOCK_CACHE|INDEX_CACHE], </a:t>
            </a:r>
            <a:r>
              <a:rPr lang="en-US" sz="1400" b="1" i="1" dirty="0" err="1" smtClean="0">
                <a:latin typeface="Monaco"/>
                <a:cs typeface="Monaco"/>
              </a:rPr>
              <a:t>jmx</a:t>
            </a:r>
            <a:r>
              <a:rPr lang="en-US" sz="1400" b="1" i="1" dirty="0" smtClean="0">
                <a:latin typeface="Monaco"/>
                <a:cs typeface="Monaco"/>
              </a:rPr>
              <a:t>-resource=</a:t>
            </a:r>
            <a:r>
              <a:rPr lang="en-US" sz="2200" b="1" i="1" dirty="0" smtClean="0"/>
              <a:t> then </a:t>
            </a:r>
            <a:r>
              <a:rPr lang="en-US" sz="1400" b="1" i="1" dirty="0" err="1" smtClean="0">
                <a:latin typeface="Monaco"/>
                <a:cs typeface="Monaco"/>
              </a:rPr>
              <a:t>CacheMgmtInterceptor</a:t>
            </a:r>
            <a:r>
              <a:rPr lang="en-US" sz="2200" b="1" i="1" dirty="0" smtClean="0"/>
              <a:t> for an overview (attributes) or </a:t>
            </a:r>
            <a:r>
              <a:rPr lang="en-US" sz="1400" b="1" i="1" dirty="0" err="1" smtClean="0">
                <a:latin typeface="Monaco"/>
                <a:cs typeface="Monaco"/>
              </a:rPr>
              <a:t>DataContainer</a:t>
            </a:r>
            <a:r>
              <a:rPr lang="en-US" sz="2200" b="1" i="1" dirty="0" smtClean="0"/>
              <a:t> to get the details (methods)</a:t>
            </a:r>
            <a:r>
              <a:rPr lang="en-US" sz="2000" b="1" i="1" dirty="0" smtClean="0"/>
              <a:t>. If the caches are always full, change the value of </a:t>
            </a:r>
            <a:r>
              <a:rPr lang="en-US" sz="2000" b="1" i="1" dirty="0" err="1" smtClean="0"/>
              <a:t>maxNodes</a:t>
            </a:r>
            <a:r>
              <a:rPr lang="en-US" sz="2000" b="1" i="1" dirty="0" smtClean="0"/>
              <a:t> in the configuration of the related JBC instance. Value to be set according to the Heap Size, the total amount of workspaces, knowing that the </a:t>
            </a:r>
            <a:r>
              <a:rPr lang="en-US" sz="2000" b="1" i="1" dirty="0" err="1" smtClean="0"/>
              <a:t>avg</a:t>
            </a:r>
            <a:r>
              <a:rPr lang="en-US" sz="2000" b="1" i="1" dirty="0" smtClean="0"/>
              <a:t> size of JBC Node is about 2,2 Kb.</a:t>
            </a:r>
          </a:p>
          <a:p>
            <a:pPr marL="342900" indent="-342900">
              <a:lnSpc>
                <a:spcPct val="100000"/>
              </a:lnSpc>
              <a:buSzPct val="25000"/>
              <a:buFont typeface="Wingdings" charset="2"/>
              <a:buChar char="u"/>
            </a:pPr>
            <a:r>
              <a:rPr lang="en-US" sz="2200" b="1" i="1" dirty="0" smtClean="0"/>
              <a:t>Collect the JCR Statistics by adding </a:t>
            </a:r>
            <a:r>
              <a:rPr lang="en-US" sz="1400" b="1" i="1" dirty="0" smtClean="0">
                <a:latin typeface="Monaco"/>
                <a:cs typeface="Monaco"/>
              </a:rPr>
              <a:t>-</a:t>
            </a:r>
            <a:r>
              <a:rPr lang="en-US" sz="1400" b="1" i="1" dirty="0" err="1" smtClean="0">
                <a:latin typeface="Monaco"/>
                <a:cs typeface="Monaco"/>
              </a:rPr>
              <a:t>DJDBCWorkspaceDataContainer.statistics.enabled</a:t>
            </a:r>
            <a:r>
              <a:rPr lang="en-US" sz="1400" b="1" i="1" dirty="0" smtClean="0">
                <a:latin typeface="Monaco"/>
                <a:cs typeface="Monaco"/>
              </a:rPr>
              <a:t>=true</a:t>
            </a:r>
            <a:r>
              <a:rPr lang="en-US" sz="2200" b="1" i="1" dirty="0" smtClean="0"/>
              <a:t> to your launch command.</a:t>
            </a:r>
            <a:r>
              <a:rPr lang="en-US" sz="2000" b="1" i="1" dirty="0" smtClean="0"/>
              <a:t> For each query type we provide min, max, total, </a:t>
            </a:r>
            <a:r>
              <a:rPr lang="en-US" sz="2000" b="1" i="1" dirty="0" err="1" smtClean="0"/>
              <a:t>avg</a:t>
            </a:r>
            <a:r>
              <a:rPr lang="en-US" sz="2000" b="1" i="1" dirty="0" smtClean="0"/>
              <a:t> and times. The average time of each query type should not exceed few </a:t>
            </a:r>
            <a:r>
              <a:rPr lang="en-US" sz="2000" b="1" i="1" dirty="0" err="1" smtClean="0"/>
              <a:t>ms</a:t>
            </a:r>
            <a:r>
              <a:rPr lang="en-US" sz="2000" b="1" i="1" dirty="0" smtClean="0"/>
              <a:t> (not more than 10 </a:t>
            </a:r>
            <a:r>
              <a:rPr lang="en-US" sz="2000" b="1" i="1" dirty="0" err="1" smtClean="0"/>
              <a:t>ms</a:t>
            </a:r>
            <a:r>
              <a:rPr lang="en-US" sz="2000" b="1" i="1" dirty="0" smtClean="0"/>
              <a:t>). Check the close </a:t>
            </a:r>
            <a:r>
              <a:rPr lang="en-US" sz="2000" b="1" i="1" dirty="0" err="1" smtClean="0"/>
              <a:t>avg</a:t>
            </a:r>
            <a:r>
              <a:rPr lang="en-US" sz="2000" b="1" i="1" dirty="0" smtClean="0"/>
              <a:t> to make sure that the connection with the database is correct.</a:t>
            </a:r>
          </a:p>
          <a:p>
            <a:pPr marL="342900" indent="-342900">
              <a:lnSpc>
                <a:spcPct val="100000"/>
              </a:lnSpc>
              <a:buSzPct val="25000"/>
              <a:buFont typeface="Wingdings" charset="2"/>
              <a:buChar char="u"/>
            </a:pPr>
            <a:r>
              <a:rPr lang="en-US" sz="2200" b="1" i="1" dirty="0" smtClean="0"/>
              <a:t>Collect regularly the statistics of your database. More details here </a:t>
            </a:r>
            <a:r>
              <a:rPr lang="en-US" sz="2200" b="1" i="1" dirty="0" smtClean="0">
                <a:hlinkClick r:id="rId3"/>
              </a:rPr>
              <a:t>http://docs.jboss.org/exojcr/1.15.2-GA/developer/en-US/html_single/#JCR.JDBCDataContainerConfig.GeneralRecommendationsForDatabaseConfiguration</a:t>
            </a:r>
            <a:r>
              <a:rPr lang="en-US" sz="2200" b="1" i="1" dirty="0" smtClean="0"/>
              <a:t> </a:t>
            </a:r>
          </a:p>
          <a:p>
            <a:pPr>
              <a:lnSpc>
                <a:spcPct val="100000"/>
              </a:lnSpc>
              <a:buSzPct val="25000"/>
            </a:pPr>
            <a:endParaRPr lang="en-US" sz="2200" b="1" dirty="0"/>
          </a:p>
        </p:txBody>
      </p:sp>
    </p:spTree>
    <p:extLst>
      <p:ext uri="{BB962C8B-B14F-4D97-AF65-F5344CB8AC3E}">
        <p14:creationId xmlns:p14="http://schemas.microsoft.com/office/powerpoint/2010/main" val="64154184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Dealing with performance issues</a:t>
            </a:r>
            <a:endParaRPr dirty="0"/>
          </a:p>
        </p:txBody>
      </p:sp>
      <p:sp>
        <p:nvSpPr>
          <p:cNvPr id="241" name="TextShape 2"/>
          <p:cNvSpPr txBox="1"/>
          <p:nvPr/>
        </p:nvSpPr>
        <p:spPr>
          <a:xfrm>
            <a:off x="507960" y="1046835"/>
            <a:ext cx="10179000" cy="5633187"/>
          </a:xfrm>
          <a:prstGeom prst="rect">
            <a:avLst/>
          </a:prstGeom>
        </p:spPr>
        <p:txBody>
          <a:bodyPr lIns="0" tIns="0" rIns="41760" bIns="0"/>
          <a:lstStyle/>
          <a:p>
            <a:pPr>
              <a:lnSpc>
                <a:spcPct val="100000"/>
              </a:lnSpc>
              <a:buSzPct val="25000"/>
            </a:pPr>
            <a:r>
              <a:rPr lang="en-US" sz="2400" b="1" dirty="0" smtClean="0"/>
              <a:t>If the performances are still not good</a:t>
            </a:r>
          </a:p>
          <a:p>
            <a:pPr>
              <a:lnSpc>
                <a:spcPct val="100000"/>
              </a:lnSpc>
              <a:buSzPct val="25000"/>
            </a:pPr>
            <a:endParaRPr lang="en-US" sz="2200" b="1" dirty="0"/>
          </a:p>
          <a:p>
            <a:pPr marL="342900" indent="-342900">
              <a:lnSpc>
                <a:spcPct val="100000"/>
              </a:lnSpc>
              <a:buSzPct val="25000"/>
              <a:buFont typeface="Wingdings" charset="2"/>
              <a:buChar char="u"/>
            </a:pPr>
            <a:r>
              <a:rPr lang="en-US" sz="2200" b="1" i="1" dirty="0" smtClean="0"/>
              <a:t>Use the tools provided by your DB to identify the slow queries</a:t>
            </a:r>
          </a:p>
          <a:p>
            <a:pPr marL="342900" indent="-342900">
              <a:lnSpc>
                <a:spcPct val="100000"/>
              </a:lnSpc>
              <a:buSzPct val="25000"/>
              <a:buFont typeface="Wingdings" charset="2"/>
              <a:buChar char="u"/>
            </a:pPr>
            <a:r>
              <a:rPr lang="en-US" sz="2200" b="1" i="1" dirty="0" smtClean="0"/>
              <a:t>Provide the explain plan of the queries</a:t>
            </a:r>
          </a:p>
          <a:p>
            <a:pPr marL="342900" indent="-342900">
              <a:lnSpc>
                <a:spcPct val="100000"/>
              </a:lnSpc>
              <a:buSzPct val="25000"/>
              <a:buFont typeface="Wingdings" charset="2"/>
              <a:buChar char="u"/>
            </a:pPr>
            <a:r>
              <a:rPr lang="en-US" sz="2200" b="1" i="1" dirty="0" smtClean="0"/>
              <a:t>Provide </a:t>
            </a:r>
            <a:r>
              <a:rPr lang="en-US" sz="2200" b="1" i="1" smtClean="0"/>
              <a:t>profiling reports</a:t>
            </a:r>
            <a:endParaRPr lang="en-US" sz="2200" b="1" i="1" dirty="0" smtClean="0"/>
          </a:p>
          <a:p>
            <a:pPr marL="342900" indent="-342900">
              <a:lnSpc>
                <a:spcPct val="100000"/>
              </a:lnSpc>
              <a:buSzPct val="25000"/>
              <a:buFont typeface="Wingdings" charset="2"/>
              <a:buChar char="u"/>
            </a:pPr>
            <a:r>
              <a:rPr lang="en-US" sz="2200" b="1" i="1" dirty="0" smtClean="0"/>
              <a:t>Provide the full version of your database</a:t>
            </a:r>
          </a:p>
          <a:p>
            <a:pPr marL="342900" indent="-342900">
              <a:lnSpc>
                <a:spcPct val="100000"/>
              </a:lnSpc>
              <a:buSzPct val="25000"/>
              <a:buFont typeface="Wingdings" charset="2"/>
              <a:buChar char="u"/>
            </a:pPr>
            <a:r>
              <a:rPr lang="en-US" sz="2200" b="1" i="1" dirty="0" smtClean="0"/>
              <a:t>Provide the full version of your </a:t>
            </a:r>
            <a:r>
              <a:rPr lang="en-US" sz="2200" b="1" i="1" dirty="0" err="1" smtClean="0"/>
              <a:t>jdbc</a:t>
            </a:r>
            <a:r>
              <a:rPr lang="en-US" sz="2200" b="1" i="1" dirty="0" smtClean="0"/>
              <a:t> driver</a:t>
            </a:r>
            <a:endParaRPr lang="en-US" sz="2200" b="1" i="1" dirty="0"/>
          </a:p>
        </p:txBody>
      </p:sp>
    </p:spTree>
    <p:extLst>
      <p:ext uri="{BB962C8B-B14F-4D97-AF65-F5344CB8AC3E}">
        <p14:creationId xmlns:p14="http://schemas.microsoft.com/office/powerpoint/2010/main" val="308370412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CustomShape 1"/>
          <p:cNvSpPr/>
          <p:nvPr/>
        </p:nvSpPr>
        <p:spPr>
          <a:xfrm>
            <a:off x="557280" y="255600"/>
            <a:ext cx="10043640" cy="952200"/>
          </a:xfrm>
          <a:prstGeom prst="rect">
            <a:avLst/>
          </a:prstGeom>
        </p:spPr>
        <p:txBody>
          <a:bodyPr lIns="0" tIns="0" rIns="0" bIns="0" anchor="ctr"/>
          <a:lstStyle/>
          <a:p>
            <a:pPr algn="r">
              <a:lnSpc>
                <a:spcPct val="96000"/>
              </a:lnSpc>
            </a:pPr>
            <a:r>
              <a:rPr lang="en-US" sz="4800" dirty="0" err="1">
                <a:solidFill>
                  <a:srgbClr val="FFFFFF"/>
                </a:solidFill>
                <a:latin typeface="Arial"/>
                <a:ea typeface="MS Gothic"/>
                <a:cs typeface="Arial"/>
              </a:rPr>
              <a:t>eXo</a:t>
            </a:r>
            <a:r>
              <a:rPr lang="en-US" sz="4800" dirty="0">
                <a:solidFill>
                  <a:srgbClr val="FFFFFF"/>
                </a:solidFill>
                <a:latin typeface="Arial"/>
                <a:ea typeface="MS Gothic"/>
                <a:cs typeface="Arial"/>
              </a:rPr>
              <a:t> JCR</a:t>
            </a:r>
            <a:endParaRPr lang="en-US" sz="4800" dirty="0" smtClean="0">
              <a:latin typeface="Arial"/>
              <a:cs typeface="Arial"/>
            </a:endParaRPr>
          </a:p>
          <a:p>
            <a:pPr algn="r">
              <a:lnSpc>
                <a:spcPct val="96000"/>
              </a:lnSpc>
            </a:pPr>
            <a:r>
              <a:rPr lang="en-US" sz="2800" i="1" dirty="0">
                <a:solidFill>
                  <a:srgbClr val="FFFFFF"/>
                </a:solidFill>
                <a:ea typeface="MS Gothic"/>
                <a:cs typeface="Arial"/>
              </a:rPr>
              <a:t>JCR from an administrator perspective</a:t>
            </a:r>
            <a:endParaRPr lang="en-US" sz="2800" dirty="0">
              <a:latin typeface="Arial"/>
              <a:cs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Configuration and settings</a:t>
            </a:r>
            <a:endParaRPr dirty="0"/>
          </a:p>
        </p:txBody>
      </p:sp>
      <p:sp>
        <p:nvSpPr>
          <p:cNvPr id="241" name="TextShape 2"/>
          <p:cNvSpPr txBox="1"/>
          <p:nvPr/>
        </p:nvSpPr>
        <p:spPr>
          <a:xfrm>
            <a:off x="507960" y="1351080"/>
            <a:ext cx="10179000" cy="5088600"/>
          </a:xfrm>
          <a:prstGeom prst="rect">
            <a:avLst/>
          </a:prstGeom>
        </p:spPr>
        <p:txBody>
          <a:bodyPr lIns="0" tIns="0" rIns="41760" bIns="0"/>
          <a:lstStyle/>
          <a:p>
            <a:pPr>
              <a:lnSpc>
                <a:spcPct val="100000"/>
              </a:lnSpc>
              <a:buSzPct val="25000"/>
            </a:pPr>
            <a:r>
              <a:rPr lang="en-US" sz="2400" b="1" dirty="0" err="1" smtClean="0"/>
              <a:t>GateIn</a:t>
            </a:r>
            <a:r>
              <a:rPr lang="en-US" sz="2400" b="1" dirty="0" smtClean="0"/>
              <a:t> and JPP 6</a:t>
            </a:r>
          </a:p>
          <a:p>
            <a:pPr>
              <a:lnSpc>
                <a:spcPct val="100000"/>
              </a:lnSpc>
              <a:buSzPct val="25000"/>
            </a:pPr>
            <a:endParaRPr lang="en-US" sz="2400" b="1" dirty="0" smtClean="0"/>
          </a:p>
          <a:p>
            <a:pPr marL="342900" indent="-342900">
              <a:lnSpc>
                <a:spcPct val="100000"/>
              </a:lnSpc>
              <a:buSzPct val="25000"/>
              <a:buFont typeface="Wingdings" charset="2"/>
              <a:buChar char="u"/>
            </a:pPr>
            <a:r>
              <a:rPr lang="en-US" sz="2200" b="1" dirty="0" err="1" smtClean="0">
                <a:solidFill>
                  <a:srgbClr val="333333"/>
                </a:solidFill>
                <a:ea typeface="MS Gothic"/>
              </a:rPr>
              <a:t>gatein</a:t>
            </a:r>
            <a:r>
              <a:rPr lang="en-US" sz="2200" b="1" dirty="0" smtClean="0">
                <a:solidFill>
                  <a:srgbClr val="333333"/>
                </a:solidFill>
                <a:ea typeface="MS Gothic"/>
              </a:rPr>
              <a:t>/</a:t>
            </a:r>
            <a:r>
              <a:rPr lang="en-US" sz="2200" b="1" dirty="0" err="1" smtClean="0">
                <a:solidFill>
                  <a:srgbClr val="333333"/>
                </a:solidFill>
                <a:ea typeface="MS Gothic"/>
              </a:rPr>
              <a:t>gatein.ear</a:t>
            </a:r>
            <a:r>
              <a:rPr lang="en-US" sz="2200" dirty="0" smtClean="0">
                <a:solidFill>
                  <a:srgbClr val="333333"/>
                </a:solidFill>
                <a:ea typeface="MS Gothic"/>
              </a:rPr>
              <a:t>: The Enterprise Archive of </a:t>
            </a:r>
            <a:r>
              <a:rPr lang="en-US" sz="2200" dirty="0" err="1" smtClean="0">
                <a:solidFill>
                  <a:srgbClr val="333333"/>
                </a:solidFill>
                <a:ea typeface="MS Gothic"/>
              </a:rPr>
              <a:t>GateIn</a:t>
            </a:r>
            <a:r>
              <a:rPr lang="en-US" sz="2200" dirty="0" smtClean="0">
                <a:solidFill>
                  <a:srgbClr val="333333"/>
                </a:solidFill>
                <a:ea typeface="MS Gothic"/>
              </a:rPr>
              <a:t> </a:t>
            </a:r>
          </a:p>
          <a:p>
            <a:pPr marL="342900" indent="-342900">
              <a:lnSpc>
                <a:spcPct val="100000"/>
              </a:lnSpc>
              <a:buSzPct val="25000"/>
              <a:buFont typeface="Wingdings" charset="2"/>
              <a:buChar char="u"/>
            </a:pPr>
            <a:r>
              <a:rPr lang="en-US" sz="2200" b="1" dirty="0" err="1" smtClean="0">
                <a:solidFill>
                  <a:srgbClr val="333333"/>
                </a:solidFill>
                <a:ea typeface="MS Gothic"/>
              </a:rPr>
              <a:t>gatein</a:t>
            </a:r>
            <a:r>
              <a:rPr lang="en-US" sz="2200" b="1" dirty="0" smtClean="0">
                <a:solidFill>
                  <a:srgbClr val="333333"/>
                </a:solidFill>
                <a:ea typeface="MS Gothic"/>
              </a:rPr>
              <a:t>/extensions</a:t>
            </a:r>
            <a:r>
              <a:rPr lang="en-US" sz="2200" dirty="0" smtClean="0">
                <a:solidFill>
                  <a:srgbClr val="333333"/>
                </a:solidFill>
                <a:ea typeface="MS Gothic"/>
              </a:rPr>
              <a:t>: The place holder for the enterprise archives of the extensions</a:t>
            </a:r>
          </a:p>
          <a:p>
            <a:pPr marL="342900" indent="-342900">
              <a:lnSpc>
                <a:spcPct val="100000"/>
              </a:lnSpc>
              <a:buSzPct val="25000"/>
              <a:buFont typeface="Wingdings" charset="2"/>
              <a:buChar char="u"/>
            </a:pPr>
            <a:r>
              <a:rPr lang="en-US" sz="2200" b="1" dirty="0" smtClean="0">
                <a:solidFill>
                  <a:srgbClr val="333333"/>
                </a:solidFill>
                <a:ea typeface="MS Gothic"/>
              </a:rPr>
              <a:t>modules/org/</a:t>
            </a:r>
            <a:r>
              <a:rPr lang="en-US" sz="2200" b="1" dirty="0" err="1" smtClean="0">
                <a:solidFill>
                  <a:srgbClr val="333333"/>
                </a:solidFill>
                <a:ea typeface="MS Gothic"/>
              </a:rPr>
              <a:t>gatein</a:t>
            </a:r>
            <a:r>
              <a:rPr lang="en-US" sz="2200" b="1" dirty="0" smtClean="0">
                <a:solidFill>
                  <a:srgbClr val="333333"/>
                </a:solidFill>
                <a:ea typeface="MS Gothic"/>
              </a:rPr>
              <a:t>/</a:t>
            </a:r>
            <a:r>
              <a:rPr lang="en-US" sz="2200" dirty="0" smtClean="0">
                <a:solidFill>
                  <a:srgbClr val="333333"/>
                </a:solidFill>
                <a:ea typeface="MS Gothic"/>
              </a:rPr>
              <a:t>: The main modules of </a:t>
            </a:r>
            <a:r>
              <a:rPr lang="en-US" sz="2200" dirty="0" err="1" smtClean="0">
                <a:solidFill>
                  <a:srgbClr val="333333"/>
                </a:solidFill>
                <a:ea typeface="MS Gothic"/>
              </a:rPr>
              <a:t>GateIn</a:t>
            </a:r>
            <a:endParaRPr lang="en-US" sz="2200" dirty="0" smtClean="0">
              <a:solidFill>
                <a:srgbClr val="333333"/>
              </a:solidFill>
              <a:ea typeface="MS Gothic"/>
            </a:endParaRPr>
          </a:p>
          <a:p>
            <a:pPr marL="342900" indent="-342900">
              <a:lnSpc>
                <a:spcPct val="100000"/>
              </a:lnSpc>
              <a:buSzPct val="25000"/>
              <a:buFont typeface="Wingdings" charset="2"/>
              <a:buChar char="u"/>
            </a:pPr>
            <a:r>
              <a:rPr lang="en-US" sz="2200" b="1" dirty="0" smtClean="0">
                <a:solidFill>
                  <a:srgbClr val="333333"/>
                </a:solidFill>
                <a:ea typeface="MS Gothic"/>
              </a:rPr>
              <a:t>standalone/configuration/</a:t>
            </a:r>
            <a:r>
              <a:rPr lang="en-US" sz="2200" b="1" dirty="0" err="1" smtClean="0">
                <a:solidFill>
                  <a:srgbClr val="333333"/>
                </a:solidFill>
                <a:ea typeface="MS Gothic"/>
              </a:rPr>
              <a:t>gatein</a:t>
            </a:r>
            <a:r>
              <a:rPr lang="en-US" sz="2200" dirty="0" smtClean="0">
                <a:solidFill>
                  <a:srgbClr val="333333"/>
                </a:solidFill>
                <a:ea typeface="MS Gothic"/>
              </a:rPr>
              <a:t>: The root directory of the externalized configuration of </a:t>
            </a:r>
            <a:r>
              <a:rPr lang="en-US" sz="2200" dirty="0" err="1" smtClean="0">
                <a:solidFill>
                  <a:srgbClr val="333333"/>
                </a:solidFill>
                <a:ea typeface="MS Gothic"/>
              </a:rPr>
              <a:t>GateIn</a:t>
            </a:r>
            <a:r>
              <a:rPr lang="en-US" sz="2200" dirty="0" smtClean="0">
                <a:solidFill>
                  <a:srgbClr val="333333"/>
                </a:solidFill>
                <a:ea typeface="MS Gothic"/>
              </a:rPr>
              <a:t> (may contain portal container configuration)</a:t>
            </a:r>
          </a:p>
          <a:p>
            <a:pPr marL="342900" indent="-342900">
              <a:lnSpc>
                <a:spcPct val="100000"/>
              </a:lnSpc>
              <a:buSzPct val="25000"/>
              <a:buFont typeface="Wingdings" charset="2"/>
              <a:buChar char="u"/>
            </a:pPr>
            <a:r>
              <a:rPr lang="hu-HU" sz="2200" b="1" dirty="0">
                <a:solidFill>
                  <a:srgbClr val="333333"/>
                </a:solidFill>
                <a:ea typeface="MS Gothic"/>
              </a:rPr>
              <a:t>standalone/data/gatein</a:t>
            </a:r>
            <a:r>
              <a:rPr lang="hu-HU" sz="2200" b="1" dirty="0" smtClean="0">
                <a:solidFill>
                  <a:srgbClr val="333333"/>
                </a:solidFill>
                <a:ea typeface="MS Gothic"/>
              </a:rPr>
              <a:t>/: </a:t>
            </a:r>
            <a:r>
              <a:rPr lang="hu-HU" sz="2200" dirty="0" smtClean="0">
                <a:solidFill>
                  <a:srgbClr val="333333"/>
                </a:solidFill>
                <a:ea typeface="MS Gothic"/>
              </a:rPr>
              <a:t>The default location of the data folders created by GateIn</a:t>
            </a:r>
            <a:endParaRPr lang="en-US" sz="2200" dirty="0" smtClean="0">
              <a:solidFill>
                <a:srgbClr val="333333"/>
              </a:solidFill>
              <a:ea typeface="MS Gothic"/>
            </a:endParaRPr>
          </a:p>
          <a:p>
            <a:pPr marL="342900" indent="-342900">
              <a:lnSpc>
                <a:spcPct val="100000"/>
              </a:lnSpc>
              <a:buSzPct val="25000"/>
              <a:buFont typeface="Wingdings" charset="2"/>
              <a:buChar char="u"/>
            </a:pPr>
            <a:endParaRPr lang="en-US" sz="2200" dirty="0" smtClean="0">
              <a:solidFill>
                <a:srgbClr val="333333"/>
              </a:solidFill>
              <a:ea typeface="MS Gothic"/>
            </a:endParaRPr>
          </a:p>
          <a:p>
            <a:pPr marL="342900" indent="-342900">
              <a:lnSpc>
                <a:spcPct val="100000"/>
              </a:lnSpc>
              <a:buSzPct val="25000"/>
              <a:buFont typeface="Wingdings" charset="2"/>
              <a:buChar char="u"/>
            </a:pPr>
            <a:endParaRPr lang="en-US" sz="2200" dirty="0" smtClean="0">
              <a:solidFill>
                <a:srgbClr val="333333"/>
              </a:solidFill>
              <a:ea typeface="MS Gothic"/>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Configuration and settings</a:t>
            </a:r>
            <a:endParaRPr dirty="0"/>
          </a:p>
        </p:txBody>
      </p:sp>
      <p:sp>
        <p:nvSpPr>
          <p:cNvPr id="241" name="TextShape 2"/>
          <p:cNvSpPr txBox="1"/>
          <p:nvPr/>
        </p:nvSpPr>
        <p:spPr>
          <a:xfrm>
            <a:off x="507960" y="1351080"/>
            <a:ext cx="10179000" cy="5088600"/>
          </a:xfrm>
          <a:prstGeom prst="rect">
            <a:avLst/>
          </a:prstGeom>
        </p:spPr>
        <p:txBody>
          <a:bodyPr lIns="0" tIns="0" rIns="41760" bIns="0"/>
          <a:lstStyle/>
          <a:p>
            <a:pPr>
              <a:lnSpc>
                <a:spcPct val="100000"/>
              </a:lnSpc>
              <a:buSzPct val="25000"/>
            </a:pPr>
            <a:r>
              <a:rPr lang="fr-FR" sz="2400" b="1" dirty="0" smtClean="0"/>
              <a:t>JCR Configuration in JPP 6</a:t>
            </a:r>
            <a:endParaRPr lang="ro-RO" sz="2400" b="1" dirty="0" smtClean="0"/>
          </a:p>
          <a:p>
            <a:pPr>
              <a:lnSpc>
                <a:spcPct val="100000"/>
              </a:lnSpc>
              <a:buSzPct val="25000"/>
            </a:pPr>
            <a:endParaRPr lang="en-GB" sz="2400" b="1" dirty="0"/>
          </a:p>
          <a:p>
            <a:pPr>
              <a:lnSpc>
                <a:spcPct val="100000"/>
              </a:lnSpc>
              <a:buSzPct val="25000"/>
            </a:pPr>
            <a:r>
              <a:rPr lang="cs-CZ" sz="2200" b="1" dirty="0" err="1" smtClean="0">
                <a:solidFill>
                  <a:srgbClr val="333333"/>
                </a:solidFill>
                <a:ea typeface="MS Gothic"/>
              </a:rPr>
              <a:t>Available</a:t>
            </a:r>
            <a:r>
              <a:rPr lang="cs-CZ" sz="2200" b="1" dirty="0" smtClean="0">
                <a:solidFill>
                  <a:srgbClr val="333333"/>
                </a:solidFill>
                <a:ea typeface="MS Gothic"/>
              </a:rPr>
              <a:t> </a:t>
            </a:r>
            <a:r>
              <a:rPr lang="cs-CZ" sz="2200" b="1" dirty="0" err="1" smtClean="0">
                <a:solidFill>
                  <a:srgbClr val="333333"/>
                </a:solidFill>
                <a:ea typeface="MS Gothic"/>
              </a:rPr>
              <a:t>from</a:t>
            </a:r>
            <a:r>
              <a:rPr lang="cs-CZ" sz="2200" b="1" dirty="0" smtClean="0">
                <a:solidFill>
                  <a:srgbClr val="333333"/>
                </a:solidFill>
                <a:ea typeface="MS Gothic"/>
              </a:rPr>
              <a:t> </a:t>
            </a:r>
            <a:r>
              <a:rPr lang="pl-PL" sz="2200" b="1" dirty="0" err="1">
                <a:solidFill>
                  <a:srgbClr val="333333"/>
                </a:solidFill>
                <a:ea typeface="MS Gothic"/>
              </a:rPr>
              <a:t>gatein</a:t>
            </a:r>
            <a:r>
              <a:rPr lang="pl-PL" sz="2200" b="1" dirty="0">
                <a:solidFill>
                  <a:srgbClr val="333333"/>
                </a:solidFill>
                <a:ea typeface="MS Gothic"/>
              </a:rPr>
              <a:t>/</a:t>
            </a:r>
            <a:r>
              <a:rPr lang="pl-PL" sz="2200" b="1" dirty="0" err="1">
                <a:solidFill>
                  <a:srgbClr val="333333"/>
                </a:solidFill>
                <a:ea typeface="MS Gothic"/>
              </a:rPr>
              <a:t>gatein.ear</a:t>
            </a:r>
            <a:r>
              <a:rPr lang="pl-PL" sz="2200" b="1" dirty="0">
                <a:solidFill>
                  <a:srgbClr val="333333"/>
                </a:solidFill>
                <a:ea typeface="MS Gothic"/>
              </a:rPr>
              <a:t>/</a:t>
            </a:r>
            <a:r>
              <a:rPr lang="pl-PL" sz="2200" b="1" dirty="0" err="1">
                <a:solidFill>
                  <a:srgbClr val="333333"/>
                </a:solidFill>
                <a:ea typeface="MS Gothic"/>
              </a:rPr>
              <a:t>portal.war</a:t>
            </a:r>
            <a:r>
              <a:rPr lang="pl-PL" sz="2200" b="1" dirty="0">
                <a:solidFill>
                  <a:srgbClr val="333333"/>
                </a:solidFill>
                <a:ea typeface="MS Gothic"/>
              </a:rPr>
              <a:t>/WEB-INF/</a:t>
            </a:r>
            <a:r>
              <a:rPr lang="pl-PL" sz="2200" b="1" dirty="0" err="1">
                <a:solidFill>
                  <a:srgbClr val="333333"/>
                </a:solidFill>
                <a:ea typeface="MS Gothic"/>
              </a:rPr>
              <a:t>conf</a:t>
            </a:r>
            <a:r>
              <a:rPr lang="pl-PL" sz="2200" b="1" dirty="0">
                <a:solidFill>
                  <a:srgbClr val="333333"/>
                </a:solidFill>
                <a:ea typeface="MS Gothic"/>
              </a:rPr>
              <a:t>/</a:t>
            </a:r>
            <a:r>
              <a:rPr lang="pl-PL" sz="2200" b="1" dirty="0" err="1">
                <a:solidFill>
                  <a:srgbClr val="333333"/>
                </a:solidFill>
                <a:ea typeface="MS Gothic"/>
              </a:rPr>
              <a:t>jcr</a:t>
            </a:r>
            <a:r>
              <a:rPr lang="pl-PL" sz="2200" b="1" dirty="0" smtClean="0">
                <a:solidFill>
                  <a:srgbClr val="333333"/>
                </a:solidFill>
                <a:ea typeface="MS Gothic"/>
              </a:rPr>
              <a:t>/ in </a:t>
            </a:r>
            <a:r>
              <a:rPr lang="pl-PL" sz="2200" b="1" dirty="0" err="1" smtClean="0">
                <a:solidFill>
                  <a:srgbClr val="333333"/>
                </a:solidFill>
                <a:ea typeface="MS Gothic"/>
              </a:rPr>
              <a:t>which</a:t>
            </a:r>
            <a:r>
              <a:rPr lang="pl-PL" sz="2200" b="1" dirty="0" smtClean="0">
                <a:solidFill>
                  <a:srgbClr val="333333"/>
                </a:solidFill>
                <a:ea typeface="MS Gothic"/>
              </a:rPr>
              <a:t> we </a:t>
            </a:r>
            <a:r>
              <a:rPr lang="pl-PL" sz="2200" b="1" dirty="0" err="1" smtClean="0">
                <a:solidFill>
                  <a:srgbClr val="333333"/>
                </a:solidFill>
                <a:ea typeface="MS Gothic"/>
              </a:rPr>
              <a:t>can</a:t>
            </a:r>
            <a:r>
              <a:rPr lang="pl-PL" sz="2200" b="1" dirty="0" smtClean="0">
                <a:solidFill>
                  <a:srgbClr val="333333"/>
                </a:solidFill>
                <a:ea typeface="MS Gothic"/>
              </a:rPr>
              <a:t> </a:t>
            </a:r>
            <a:r>
              <a:rPr lang="pl-PL" sz="2200" b="1" dirty="0" err="1" smtClean="0">
                <a:solidFill>
                  <a:srgbClr val="333333"/>
                </a:solidFill>
                <a:ea typeface="MS Gothic"/>
              </a:rPr>
              <a:t>find</a:t>
            </a:r>
            <a:r>
              <a:rPr lang="pl-PL" sz="2200" b="1" dirty="0" smtClean="0">
                <a:solidFill>
                  <a:srgbClr val="333333"/>
                </a:solidFill>
                <a:ea typeface="MS Gothic"/>
              </a:rPr>
              <a:t>:</a:t>
            </a:r>
          </a:p>
          <a:p>
            <a:pPr marL="342900" indent="-342900">
              <a:lnSpc>
                <a:spcPct val="100000"/>
              </a:lnSpc>
              <a:buSzPct val="25000"/>
              <a:buFont typeface="Wingdings" charset="2"/>
              <a:buChar char="u"/>
            </a:pPr>
            <a:r>
              <a:rPr lang="fr-FR" sz="2200" b="1" dirty="0" err="1" smtClean="0">
                <a:solidFill>
                  <a:srgbClr val="333333"/>
                </a:solidFill>
                <a:ea typeface="MS Gothic"/>
              </a:rPr>
              <a:t>jcr-configuration.xml</a:t>
            </a:r>
            <a:r>
              <a:rPr lang="fr-FR" sz="2200" dirty="0" smtClean="0">
                <a:solidFill>
                  <a:srgbClr val="333333"/>
                </a:solidFill>
                <a:ea typeface="MS Gothic"/>
              </a:rPr>
              <a:t>: </a:t>
            </a:r>
            <a:r>
              <a:rPr lang="fr-FR" sz="2200" dirty="0" err="1" smtClean="0">
                <a:solidFill>
                  <a:srgbClr val="333333"/>
                </a:solidFill>
                <a:ea typeface="MS Gothic"/>
              </a:rPr>
              <a:t>Contains</a:t>
            </a:r>
            <a:r>
              <a:rPr lang="fr-FR" sz="2200" dirty="0" smtClean="0">
                <a:solidFill>
                  <a:srgbClr val="333333"/>
                </a:solidFill>
                <a:ea typeface="MS Gothic"/>
              </a:rPr>
              <a:t> the configuration of the main JCR components</a:t>
            </a:r>
          </a:p>
          <a:p>
            <a:pPr marL="342900" indent="-342900">
              <a:lnSpc>
                <a:spcPct val="100000"/>
              </a:lnSpc>
              <a:buSzPct val="25000"/>
              <a:buFont typeface="Wingdings" charset="2"/>
              <a:buChar char="u"/>
            </a:pPr>
            <a:r>
              <a:rPr lang="fr-FR" sz="2200" b="1" dirty="0" err="1">
                <a:solidFill>
                  <a:srgbClr val="333333"/>
                </a:solidFill>
                <a:ea typeface="MS Gothic"/>
              </a:rPr>
              <a:t>jcr-datasource-</a:t>
            </a:r>
            <a:r>
              <a:rPr lang="fr-FR" sz="2200" b="1" dirty="0" err="1" smtClean="0">
                <a:solidFill>
                  <a:srgbClr val="333333"/>
                </a:solidFill>
                <a:ea typeface="MS Gothic"/>
              </a:rPr>
              <a:t>configuration.xml</a:t>
            </a:r>
            <a:r>
              <a:rPr lang="fr-FR" sz="2200" dirty="0" smtClean="0">
                <a:solidFill>
                  <a:srgbClr val="333333"/>
                </a:solidFill>
                <a:ea typeface="MS Gothic"/>
              </a:rPr>
              <a:t>: </a:t>
            </a:r>
            <a:r>
              <a:rPr lang="fr-FR" sz="2200" dirty="0" err="1" smtClean="0">
                <a:solidFill>
                  <a:srgbClr val="333333"/>
                </a:solidFill>
                <a:ea typeface="MS Gothic"/>
              </a:rPr>
              <a:t>Contains</a:t>
            </a:r>
            <a:r>
              <a:rPr lang="fr-FR" sz="2200" dirty="0" smtClean="0">
                <a:solidFill>
                  <a:srgbClr val="333333"/>
                </a:solidFill>
                <a:ea typeface="MS Gothic"/>
              </a:rPr>
              <a:t> the configuration of the </a:t>
            </a:r>
            <a:r>
              <a:rPr lang="fr-FR" sz="2200" dirty="0" err="1" smtClean="0">
                <a:solidFill>
                  <a:srgbClr val="333333"/>
                </a:solidFill>
                <a:ea typeface="MS Gothic"/>
              </a:rPr>
              <a:t>DataSourceProvider</a:t>
            </a:r>
            <a:endParaRPr lang="fr-FR" sz="2200" dirty="0" smtClean="0">
              <a:solidFill>
                <a:srgbClr val="333333"/>
              </a:solidFill>
              <a:ea typeface="MS Gothic"/>
            </a:endParaRPr>
          </a:p>
          <a:p>
            <a:pPr marL="342900" indent="-342900">
              <a:lnSpc>
                <a:spcPct val="100000"/>
              </a:lnSpc>
              <a:buSzPct val="25000"/>
              <a:buFont typeface="Wingdings" charset="2"/>
              <a:buChar char="u"/>
            </a:pPr>
            <a:r>
              <a:rPr lang="en-US" sz="2200" b="1" dirty="0">
                <a:solidFill>
                  <a:srgbClr val="333333"/>
                </a:solidFill>
                <a:ea typeface="MS Gothic"/>
              </a:rPr>
              <a:t>repository-</a:t>
            </a:r>
            <a:r>
              <a:rPr lang="en-US" sz="2200" b="1" dirty="0" err="1" smtClean="0">
                <a:solidFill>
                  <a:srgbClr val="333333"/>
                </a:solidFill>
                <a:ea typeface="MS Gothic"/>
              </a:rPr>
              <a:t>configuration.xml</a:t>
            </a:r>
            <a:r>
              <a:rPr lang="en-US" sz="2200" dirty="0" smtClean="0">
                <a:solidFill>
                  <a:srgbClr val="333333"/>
                </a:solidFill>
                <a:ea typeface="MS Gothic"/>
              </a:rPr>
              <a:t>: Contains the configuration of the repository and the workspaces used by </a:t>
            </a:r>
            <a:r>
              <a:rPr lang="en-US" sz="2200" dirty="0" err="1" smtClean="0">
                <a:solidFill>
                  <a:srgbClr val="333333"/>
                </a:solidFill>
                <a:ea typeface="MS Gothic"/>
              </a:rPr>
              <a:t>GateIn</a:t>
            </a:r>
            <a:r>
              <a:rPr lang="en-US" sz="2200" dirty="0" smtClean="0">
                <a:solidFill>
                  <a:srgbClr val="333333"/>
                </a:solidFill>
                <a:ea typeface="MS Gothic"/>
              </a:rPr>
              <a:t> (without extensions)</a:t>
            </a:r>
          </a:p>
          <a:p>
            <a:pPr marL="342900" indent="-342900">
              <a:lnSpc>
                <a:spcPct val="100000"/>
              </a:lnSpc>
              <a:buSzPct val="25000"/>
              <a:buFont typeface="Wingdings" charset="2"/>
              <a:buChar char="u"/>
            </a:pPr>
            <a:r>
              <a:rPr lang="fr-FR" sz="2200" b="1" dirty="0" err="1" smtClean="0">
                <a:solidFill>
                  <a:srgbClr val="333333"/>
                </a:solidFill>
                <a:ea typeface="MS Gothic"/>
              </a:rPr>
              <a:t>jbosscache</a:t>
            </a:r>
            <a:r>
              <a:rPr lang="fr-FR" sz="2200" dirty="0" smtClean="0">
                <a:solidFill>
                  <a:srgbClr val="333333"/>
                </a:solidFill>
                <a:ea typeface="MS Gothic"/>
              </a:rPr>
              <a:t>: </a:t>
            </a:r>
            <a:r>
              <a:rPr lang="fr-FR" sz="2200" dirty="0" err="1" smtClean="0">
                <a:solidFill>
                  <a:srgbClr val="333333"/>
                </a:solidFill>
                <a:ea typeface="MS Gothic"/>
              </a:rPr>
              <a:t>Contains</a:t>
            </a:r>
            <a:r>
              <a:rPr lang="fr-FR" sz="2200" dirty="0" smtClean="0">
                <a:solidFill>
                  <a:srgbClr val="333333"/>
                </a:solidFill>
                <a:ea typeface="MS Gothic"/>
              </a:rPr>
              <a:t> all the default configurations of JBC </a:t>
            </a:r>
            <a:r>
              <a:rPr lang="fr-FR" sz="2200" dirty="0" err="1" smtClean="0">
                <a:solidFill>
                  <a:srgbClr val="333333"/>
                </a:solidFill>
                <a:ea typeface="MS Gothic"/>
              </a:rPr>
              <a:t>used</a:t>
            </a:r>
            <a:r>
              <a:rPr lang="fr-FR" sz="2200" dirty="0" smtClean="0">
                <a:solidFill>
                  <a:srgbClr val="333333"/>
                </a:solidFill>
                <a:ea typeface="MS Gothic"/>
              </a:rPr>
              <a:t> by </a:t>
            </a:r>
            <a:r>
              <a:rPr lang="fr-FR" sz="2200" dirty="0" err="1" smtClean="0">
                <a:solidFill>
                  <a:srgbClr val="333333"/>
                </a:solidFill>
                <a:ea typeface="MS Gothic"/>
              </a:rPr>
              <a:t>GateIn</a:t>
            </a:r>
            <a:r>
              <a:rPr lang="fr-FR" sz="2200" dirty="0" smtClean="0">
                <a:solidFill>
                  <a:srgbClr val="333333"/>
                </a:solidFill>
                <a:ea typeface="MS Gothic"/>
              </a:rPr>
              <a:t>.</a:t>
            </a:r>
          </a:p>
          <a:p>
            <a:pPr marL="342900" indent="-342900">
              <a:lnSpc>
                <a:spcPct val="100000"/>
              </a:lnSpc>
              <a:buSzPct val="25000"/>
              <a:buFont typeface="Wingdings" charset="2"/>
              <a:buChar char="u"/>
            </a:pPr>
            <a:endParaRPr lang="en-US" sz="2200" dirty="0" smtClean="0">
              <a:solidFill>
                <a:srgbClr val="333333"/>
              </a:solidFill>
              <a:ea typeface="MS Gothic"/>
            </a:endParaRPr>
          </a:p>
        </p:txBody>
      </p:sp>
    </p:spTree>
    <p:extLst>
      <p:ext uri="{BB962C8B-B14F-4D97-AF65-F5344CB8AC3E}">
        <p14:creationId xmlns:p14="http://schemas.microsoft.com/office/powerpoint/2010/main" val="160166334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Configuration and settings</a:t>
            </a:r>
            <a:endParaRPr dirty="0"/>
          </a:p>
        </p:txBody>
      </p:sp>
      <p:sp>
        <p:nvSpPr>
          <p:cNvPr id="241" name="TextShape 2"/>
          <p:cNvSpPr txBox="1"/>
          <p:nvPr/>
        </p:nvSpPr>
        <p:spPr>
          <a:xfrm>
            <a:off x="507960" y="1351080"/>
            <a:ext cx="10179000" cy="5088600"/>
          </a:xfrm>
          <a:prstGeom prst="rect">
            <a:avLst/>
          </a:prstGeom>
        </p:spPr>
        <p:txBody>
          <a:bodyPr lIns="0" tIns="0" rIns="41760" bIns="0"/>
          <a:lstStyle/>
          <a:p>
            <a:pPr>
              <a:lnSpc>
                <a:spcPct val="100000"/>
              </a:lnSpc>
              <a:buSzPct val="25000"/>
            </a:pPr>
            <a:r>
              <a:rPr lang="fr-FR" sz="2400" b="1" dirty="0" err="1" smtClean="0"/>
              <a:t>jcr-configuration.xml</a:t>
            </a:r>
            <a:endParaRPr lang="ro-RO" sz="2400" b="1" dirty="0" smtClean="0"/>
          </a:p>
          <a:p>
            <a:pPr>
              <a:lnSpc>
                <a:spcPct val="100000"/>
              </a:lnSpc>
              <a:buSzPct val="25000"/>
            </a:pPr>
            <a:endParaRPr lang="en-GB" sz="2400" b="1" dirty="0"/>
          </a:p>
          <a:p>
            <a:pPr>
              <a:lnSpc>
                <a:spcPct val="100000"/>
              </a:lnSpc>
              <a:buSzPct val="25000"/>
            </a:pPr>
            <a:r>
              <a:rPr lang="en-US" sz="2200" b="1" dirty="0" smtClean="0">
                <a:solidFill>
                  <a:srgbClr val="333333"/>
                </a:solidFill>
                <a:ea typeface="MS Gothic"/>
              </a:rPr>
              <a:t>In this file we can find the configuration of the components:</a:t>
            </a:r>
          </a:p>
          <a:p>
            <a:pPr marL="342900" indent="-342900">
              <a:lnSpc>
                <a:spcPct val="100000"/>
              </a:lnSpc>
              <a:buSzPct val="25000"/>
              <a:buFont typeface="Wingdings" charset="2"/>
              <a:buChar char="u"/>
            </a:pPr>
            <a:r>
              <a:rPr lang="en-US" sz="2000" b="1" dirty="0" err="1" smtClean="0">
                <a:solidFill>
                  <a:srgbClr val="333333"/>
                </a:solidFill>
                <a:ea typeface="MS Gothic"/>
              </a:rPr>
              <a:t>RepositoryServiceConfiguration</a:t>
            </a:r>
            <a:r>
              <a:rPr lang="en-US" sz="2000" dirty="0" smtClean="0">
                <a:solidFill>
                  <a:srgbClr val="333333"/>
                </a:solidFill>
                <a:ea typeface="MS Gothic"/>
              </a:rPr>
              <a:t>: Component that manages the configuration of the repositories and workspaces. Note: Configured with the </a:t>
            </a:r>
            <a:r>
              <a:rPr lang="en-US" sz="2000" dirty="0" err="1" smtClean="0">
                <a:solidFill>
                  <a:srgbClr val="333333"/>
                </a:solidFill>
                <a:ea typeface="MS Gothic"/>
              </a:rPr>
              <a:t>persister</a:t>
            </a:r>
            <a:r>
              <a:rPr lang="en-US" sz="2000" dirty="0" smtClean="0">
                <a:solidFill>
                  <a:srgbClr val="333333"/>
                </a:solidFill>
                <a:ea typeface="MS Gothic"/>
              </a:rPr>
              <a:t> disabled</a:t>
            </a:r>
          </a:p>
          <a:p>
            <a:pPr marL="342900" indent="-342900">
              <a:lnSpc>
                <a:spcPct val="100000"/>
              </a:lnSpc>
              <a:buSzPct val="25000"/>
              <a:buFont typeface="Wingdings" charset="2"/>
              <a:buChar char="u"/>
            </a:pPr>
            <a:r>
              <a:rPr lang="en-US" sz="2000" b="1" dirty="0" err="1">
                <a:solidFill>
                  <a:srgbClr val="333333"/>
                </a:solidFill>
                <a:ea typeface="MS Gothic"/>
              </a:rPr>
              <a:t>RepositoryService</a:t>
            </a:r>
            <a:r>
              <a:rPr lang="en-US" sz="2000" dirty="0" smtClean="0">
                <a:solidFill>
                  <a:srgbClr val="333333"/>
                </a:solidFill>
                <a:ea typeface="MS Gothic"/>
              </a:rPr>
              <a:t>: Component that allows to get/create/deletes the repositories. Note: Configured with a set of namespaces and node types.</a:t>
            </a:r>
          </a:p>
          <a:p>
            <a:pPr marL="342900" indent="-342900">
              <a:lnSpc>
                <a:spcPct val="100000"/>
              </a:lnSpc>
              <a:buSzPct val="25000"/>
              <a:buFont typeface="Wingdings" charset="2"/>
              <a:buChar char="u"/>
            </a:pPr>
            <a:r>
              <a:rPr lang="da-DK" sz="2000" b="1" dirty="0" err="1">
                <a:solidFill>
                  <a:srgbClr val="333333"/>
                </a:solidFill>
                <a:ea typeface="MS Gothic"/>
              </a:rPr>
              <a:t>DataDistributionManager</a:t>
            </a:r>
            <a:r>
              <a:rPr lang="en-US" sz="2000" dirty="0" smtClean="0">
                <a:solidFill>
                  <a:srgbClr val="333333"/>
                </a:solidFill>
                <a:ea typeface="MS Gothic"/>
              </a:rPr>
              <a:t>: Component used to distribute the JCR nodes to prevent h</a:t>
            </a:r>
            <a:r>
              <a:rPr lang="fr-FR" sz="2000" dirty="0" smtClean="0">
                <a:solidFill>
                  <a:srgbClr val="333333"/>
                </a:solidFill>
                <a:ea typeface="MS Gothic"/>
              </a:rPr>
              <a:t>av</a:t>
            </a:r>
            <a:r>
              <a:rPr lang="en-US" sz="2000" dirty="0" err="1" smtClean="0">
                <a:solidFill>
                  <a:srgbClr val="333333"/>
                </a:solidFill>
                <a:ea typeface="MS Gothic"/>
              </a:rPr>
              <a:t>ing</a:t>
            </a:r>
            <a:r>
              <a:rPr lang="en-US" sz="2000" dirty="0" smtClean="0">
                <a:solidFill>
                  <a:srgbClr val="333333"/>
                </a:solidFill>
                <a:ea typeface="MS Gothic"/>
              </a:rPr>
              <a:t> too many nodes under the same parent node.</a:t>
            </a:r>
          </a:p>
          <a:p>
            <a:pPr marL="342900" indent="-342900">
              <a:lnSpc>
                <a:spcPct val="100000"/>
              </a:lnSpc>
              <a:buSzPct val="25000"/>
              <a:buFont typeface="Wingdings" charset="2"/>
              <a:buChar char="u"/>
            </a:pPr>
            <a:r>
              <a:rPr lang="nl-NL" sz="2000" b="1" dirty="0" err="1">
                <a:solidFill>
                  <a:srgbClr val="333333"/>
                </a:solidFill>
                <a:ea typeface="MS Gothic"/>
              </a:rPr>
              <a:t>NodeHierarchyCreator</a:t>
            </a:r>
            <a:r>
              <a:rPr lang="en-US" sz="2000" dirty="0" smtClean="0">
                <a:solidFill>
                  <a:srgbClr val="333333"/>
                </a:solidFill>
                <a:ea typeface="MS Gothic"/>
              </a:rPr>
              <a:t>: Component used to get/create/delete the JCR nodes representing the user’s home directory and to create a set of JCR nodes. Note: Configured with a set of nodes to create.</a:t>
            </a:r>
          </a:p>
          <a:p>
            <a:pPr marL="342900" indent="-342900">
              <a:lnSpc>
                <a:spcPct val="100000"/>
              </a:lnSpc>
              <a:buSzPct val="25000"/>
              <a:buFont typeface="Wingdings" charset="2"/>
              <a:buChar char="u"/>
            </a:pPr>
            <a:r>
              <a:rPr lang="en-US" sz="2000" b="1" dirty="0" err="1" smtClean="0">
                <a:solidFill>
                  <a:srgbClr val="333333"/>
                </a:solidFill>
                <a:ea typeface="MS Gothic"/>
              </a:rPr>
              <a:t>WebDavServiceImpl</a:t>
            </a:r>
            <a:r>
              <a:rPr lang="en-US" sz="2000" dirty="0" smtClean="0">
                <a:solidFill>
                  <a:srgbClr val="333333"/>
                </a:solidFill>
                <a:ea typeface="MS Gothic"/>
              </a:rPr>
              <a:t>: The </a:t>
            </a:r>
            <a:r>
              <a:rPr lang="en-US" sz="2000" dirty="0" err="1" smtClean="0">
                <a:solidFill>
                  <a:srgbClr val="333333"/>
                </a:solidFill>
                <a:ea typeface="MS Gothic"/>
              </a:rPr>
              <a:t>eXo</a:t>
            </a:r>
            <a:r>
              <a:rPr lang="en-US" sz="2000" dirty="0" smtClean="0">
                <a:solidFill>
                  <a:srgbClr val="333333"/>
                </a:solidFill>
                <a:ea typeface="MS Gothic"/>
              </a:rPr>
              <a:t> JCR </a:t>
            </a:r>
            <a:r>
              <a:rPr lang="en-US" sz="2000" dirty="0" err="1" smtClean="0">
                <a:solidFill>
                  <a:srgbClr val="333333"/>
                </a:solidFill>
                <a:ea typeface="MS Gothic"/>
              </a:rPr>
              <a:t>Webdav</a:t>
            </a:r>
            <a:r>
              <a:rPr lang="en-US" sz="2000" dirty="0" smtClean="0">
                <a:solidFill>
                  <a:srgbClr val="333333"/>
                </a:solidFill>
                <a:ea typeface="MS Gothic"/>
              </a:rPr>
              <a:t> connector based on </a:t>
            </a:r>
            <a:r>
              <a:rPr lang="en-US" sz="2000" dirty="0" err="1" smtClean="0">
                <a:solidFill>
                  <a:srgbClr val="333333"/>
                </a:solidFill>
                <a:ea typeface="MS Gothic"/>
              </a:rPr>
              <a:t>eXo</a:t>
            </a:r>
            <a:r>
              <a:rPr lang="en-US" sz="2000" dirty="0" smtClean="0">
                <a:solidFill>
                  <a:srgbClr val="333333"/>
                </a:solidFill>
                <a:ea typeface="MS Gothic"/>
              </a:rPr>
              <a:t> WS (the </a:t>
            </a:r>
            <a:r>
              <a:rPr lang="en-US" sz="2000" dirty="0" err="1" smtClean="0">
                <a:solidFill>
                  <a:srgbClr val="333333"/>
                </a:solidFill>
                <a:ea typeface="MS Gothic"/>
              </a:rPr>
              <a:t>eXo</a:t>
            </a:r>
            <a:r>
              <a:rPr lang="en-US" sz="2000" dirty="0" smtClean="0">
                <a:solidFill>
                  <a:srgbClr val="333333"/>
                </a:solidFill>
                <a:ea typeface="MS Gothic"/>
              </a:rPr>
              <a:t> implementation of JAX-RS)</a:t>
            </a:r>
          </a:p>
          <a:p>
            <a:pPr marL="342900" indent="-342900">
              <a:lnSpc>
                <a:spcPct val="100000"/>
              </a:lnSpc>
              <a:buSzPct val="25000"/>
              <a:buFont typeface="Wingdings" charset="2"/>
              <a:buChar char="u"/>
            </a:pPr>
            <a:r>
              <a:rPr lang="en-US" sz="2000" b="1" dirty="0" err="1" smtClean="0">
                <a:solidFill>
                  <a:srgbClr val="333333"/>
                </a:solidFill>
                <a:ea typeface="MS Gothic"/>
              </a:rPr>
              <a:t>RPCService</a:t>
            </a:r>
            <a:r>
              <a:rPr lang="en-US" sz="2000" dirty="0" smtClean="0">
                <a:solidFill>
                  <a:srgbClr val="333333"/>
                </a:solidFill>
                <a:ea typeface="MS Gothic"/>
              </a:rPr>
              <a:t>: Component used to communicate between cluster nodes. Note: Configured with the profile “cluster” and </a:t>
            </a:r>
            <a:r>
              <a:rPr lang="en-US" sz="2000" dirty="0">
                <a:solidFill>
                  <a:srgbClr val="333333"/>
                </a:solidFill>
                <a:ea typeface="MS Gothic"/>
              </a:rPr>
              <a:t>the variable ${</a:t>
            </a:r>
            <a:r>
              <a:rPr lang="en-US" sz="2000" dirty="0" err="1">
                <a:solidFill>
                  <a:srgbClr val="333333"/>
                </a:solidFill>
                <a:ea typeface="MS Gothic"/>
              </a:rPr>
              <a:t>gatein.jcr.jgroups.config</a:t>
            </a:r>
            <a:r>
              <a:rPr lang="en-US" sz="2000" dirty="0" smtClean="0">
                <a:solidFill>
                  <a:srgbClr val="333333"/>
                </a:solidFill>
                <a:ea typeface="MS Gothic"/>
              </a:rPr>
              <a:t>}</a:t>
            </a:r>
          </a:p>
          <a:p>
            <a:pPr marL="342900" indent="-342900">
              <a:lnSpc>
                <a:spcPct val="100000"/>
              </a:lnSpc>
              <a:buSzPct val="25000"/>
              <a:buFont typeface="Wingdings" charset="2"/>
              <a:buChar char="u"/>
            </a:pPr>
            <a:r>
              <a:rPr lang="en-US" sz="2000" b="1" dirty="0" err="1" smtClean="0">
                <a:solidFill>
                  <a:srgbClr val="333333"/>
                </a:solidFill>
                <a:ea typeface="MS Gothic"/>
              </a:rPr>
              <a:t>InitialContextInitializer</a:t>
            </a:r>
            <a:r>
              <a:rPr lang="en-US" sz="2000" dirty="0" smtClean="0">
                <a:solidFill>
                  <a:srgbClr val="333333"/>
                </a:solidFill>
                <a:ea typeface="MS Gothic"/>
              </a:rPr>
              <a:t>: Component used to dynamically binds names to objects.</a:t>
            </a:r>
            <a:endParaRPr lang="en-US" sz="2000" dirty="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200" dirty="0" smtClean="0">
              <a:solidFill>
                <a:srgbClr val="333333"/>
              </a:solidFill>
              <a:ea typeface="MS Gothic"/>
            </a:endParaRPr>
          </a:p>
        </p:txBody>
      </p:sp>
    </p:spTree>
    <p:extLst>
      <p:ext uri="{BB962C8B-B14F-4D97-AF65-F5344CB8AC3E}">
        <p14:creationId xmlns:p14="http://schemas.microsoft.com/office/powerpoint/2010/main" val="333710953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Configuration and settings</a:t>
            </a:r>
            <a:endParaRPr dirty="0"/>
          </a:p>
        </p:txBody>
      </p:sp>
      <p:sp>
        <p:nvSpPr>
          <p:cNvPr id="241" name="TextShape 2"/>
          <p:cNvSpPr txBox="1"/>
          <p:nvPr/>
        </p:nvSpPr>
        <p:spPr>
          <a:xfrm>
            <a:off x="507960" y="1351080"/>
            <a:ext cx="10179000" cy="5088600"/>
          </a:xfrm>
          <a:prstGeom prst="rect">
            <a:avLst/>
          </a:prstGeom>
        </p:spPr>
        <p:txBody>
          <a:bodyPr lIns="0" tIns="0" rIns="41760" bIns="0"/>
          <a:lstStyle/>
          <a:p>
            <a:pPr>
              <a:lnSpc>
                <a:spcPct val="100000"/>
              </a:lnSpc>
              <a:buSzPct val="25000"/>
            </a:pPr>
            <a:r>
              <a:rPr lang="fr-FR" sz="2400" b="1" dirty="0" err="1"/>
              <a:t>jcr-datasource-</a:t>
            </a:r>
            <a:r>
              <a:rPr lang="fr-FR" sz="2400" b="1" dirty="0" err="1" smtClean="0"/>
              <a:t>configuration.xml</a:t>
            </a:r>
            <a:endParaRPr lang="ro-RO" sz="2400" b="1" dirty="0" smtClean="0"/>
          </a:p>
          <a:p>
            <a:pPr>
              <a:lnSpc>
                <a:spcPct val="100000"/>
              </a:lnSpc>
              <a:buSzPct val="25000"/>
            </a:pPr>
            <a:endParaRPr lang="en-GB" sz="2400" b="1" dirty="0"/>
          </a:p>
          <a:p>
            <a:pPr>
              <a:lnSpc>
                <a:spcPct val="100000"/>
              </a:lnSpc>
              <a:buSzPct val="25000"/>
            </a:pPr>
            <a:r>
              <a:rPr lang="en-US" sz="2200" b="1" dirty="0" smtClean="0">
                <a:solidFill>
                  <a:srgbClr val="333333"/>
                </a:solidFill>
                <a:ea typeface="MS Gothic"/>
              </a:rPr>
              <a:t>In this file we can find the configuration of the </a:t>
            </a:r>
            <a:r>
              <a:rPr lang="en-US" sz="2000" b="1" dirty="0" err="1" smtClean="0">
                <a:solidFill>
                  <a:srgbClr val="333333"/>
                </a:solidFill>
                <a:ea typeface="MS Gothic"/>
              </a:rPr>
              <a:t>DataSourceProvider</a:t>
            </a:r>
            <a:r>
              <a:rPr lang="en-US" sz="2000" dirty="0" smtClean="0">
                <a:solidFill>
                  <a:srgbClr val="333333"/>
                </a:solidFill>
                <a:ea typeface="MS Gothic"/>
              </a:rPr>
              <a:t>.</a:t>
            </a:r>
          </a:p>
          <a:p>
            <a:pPr>
              <a:lnSpc>
                <a:spcPct val="100000"/>
              </a:lnSpc>
              <a:buSzPct val="25000"/>
            </a:pPr>
            <a:endParaRPr lang="en-US" sz="2000" dirty="0">
              <a:solidFill>
                <a:srgbClr val="333333"/>
              </a:solidFill>
              <a:ea typeface="MS Gothic"/>
            </a:endParaRPr>
          </a:p>
          <a:p>
            <a:pPr>
              <a:lnSpc>
                <a:spcPct val="100000"/>
              </a:lnSpc>
              <a:buSzPct val="25000"/>
            </a:pPr>
            <a:r>
              <a:rPr lang="en-US" sz="2000" dirty="0" smtClean="0">
                <a:solidFill>
                  <a:srgbClr val="333333"/>
                </a:solidFill>
                <a:ea typeface="MS Gothic"/>
              </a:rPr>
              <a:t>This component is used by the JCR to distinguish managed data sources from the unmanaged ones. </a:t>
            </a:r>
          </a:p>
          <a:p>
            <a:pPr>
              <a:lnSpc>
                <a:spcPct val="100000"/>
              </a:lnSpc>
              <a:buSzPct val="25000"/>
            </a:pPr>
            <a:endParaRPr lang="en-US" sz="2000" dirty="0">
              <a:solidFill>
                <a:srgbClr val="333333"/>
              </a:solidFill>
              <a:ea typeface="MS Gothic"/>
            </a:endParaRPr>
          </a:p>
          <a:p>
            <a:pPr>
              <a:lnSpc>
                <a:spcPct val="100000"/>
              </a:lnSpc>
              <a:buSzPct val="25000"/>
            </a:pPr>
            <a:r>
              <a:rPr lang="en-US" sz="2000" dirty="0" smtClean="0">
                <a:solidFill>
                  <a:srgbClr val="333333"/>
                </a:solidFill>
                <a:ea typeface="MS Gothic"/>
              </a:rPr>
              <a:t>Note: All data sources are configured as managed.</a:t>
            </a:r>
          </a:p>
          <a:p>
            <a:pPr marL="342900" indent="-342900">
              <a:lnSpc>
                <a:spcPct val="100000"/>
              </a:lnSpc>
              <a:buSzPct val="25000"/>
              <a:buFont typeface="Wingdings" charset="2"/>
              <a:buChar char="u"/>
            </a:pPr>
            <a:endParaRPr lang="en-US" sz="2200" dirty="0" smtClean="0">
              <a:solidFill>
                <a:srgbClr val="333333"/>
              </a:solidFill>
              <a:ea typeface="MS Gothic"/>
            </a:endParaRPr>
          </a:p>
        </p:txBody>
      </p:sp>
    </p:spTree>
    <p:extLst>
      <p:ext uri="{BB962C8B-B14F-4D97-AF65-F5344CB8AC3E}">
        <p14:creationId xmlns:p14="http://schemas.microsoft.com/office/powerpoint/2010/main" val="314483389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Configuration and settings</a:t>
            </a:r>
            <a:endParaRPr dirty="0"/>
          </a:p>
        </p:txBody>
      </p:sp>
      <p:sp>
        <p:nvSpPr>
          <p:cNvPr id="241" name="TextShape 2"/>
          <p:cNvSpPr txBox="1"/>
          <p:nvPr/>
        </p:nvSpPr>
        <p:spPr>
          <a:xfrm>
            <a:off x="507960" y="1351079"/>
            <a:ext cx="10179000" cy="5633187"/>
          </a:xfrm>
          <a:prstGeom prst="rect">
            <a:avLst/>
          </a:prstGeom>
        </p:spPr>
        <p:txBody>
          <a:bodyPr lIns="0" tIns="0" rIns="41760" bIns="0"/>
          <a:lstStyle/>
          <a:p>
            <a:pPr>
              <a:lnSpc>
                <a:spcPct val="100000"/>
              </a:lnSpc>
              <a:buSzPct val="25000"/>
            </a:pPr>
            <a:r>
              <a:rPr lang="en-US" sz="2400" b="1" dirty="0" smtClean="0"/>
              <a:t>repository-</a:t>
            </a:r>
            <a:r>
              <a:rPr lang="en-US" sz="2400" b="1" dirty="0" err="1" smtClean="0"/>
              <a:t>configuration.xml</a:t>
            </a:r>
            <a:endParaRPr lang="en-US" sz="2400" b="1" dirty="0" smtClean="0"/>
          </a:p>
          <a:p>
            <a:pPr>
              <a:lnSpc>
                <a:spcPct val="100000"/>
              </a:lnSpc>
              <a:buSzPct val="25000"/>
            </a:pPr>
            <a:endParaRPr lang="en-US" sz="2400" b="1" dirty="0" smtClean="0"/>
          </a:p>
          <a:p>
            <a:pPr>
              <a:lnSpc>
                <a:spcPct val="100000"/>
              </a:lnSpc>
              <a:buSzPct val="25000"/>
            </a:pPr>
            <a:r>
              <a:rPr lang="en-US" sz="2000" b="1" dirty="0" smtClean="0">
                <a:solidFill>
                  <a:srgbClr val="333333"/>
                </a:solidFill>
                <a:ea typeface="MS Gothic"/>
              </a:rPr>
              <a:t>In this file we can find the configuration of the repository and the workspaces used by </a:t>
            </a:r>
            <a:r>
              <a:rPr lang="en-US" sz="2000" b="1" dirty="0" err="1" smtClean="0">
                <a:solidFill>
                  <a:srgbClr val="333333"/>
                </a:solidFill>
                <a:ea typeface="MS Gothic"/>
              </a:rPr>
              <a:t>GateIn</a:t>
            </a:r>
            <a:r>
              <a:rPr lang="en-US" sz="2000" b="1" dirty="0" smtClean="0">
                <a:solidFill>
                  <a:srgbClr val="333333"/>
                </a:solidFill>
                <a:ea typeface="MS Gothic"/>
              </a:rPr>
              <a:t>, that is based on the following variables:</a:t>
            </a:r>
          </a:p>
          <a:p>
            <a:pPr marL="342900" indent="-342900">
              <a:lnSpc>
                <a:spcPct val="100000"/>
              </a:lnSpc>
              <a:buSzPct val="25000"/>
              <a:buFont typeface="Wingdings" charset="2"/>
              <a:buChar char="u"/>
            </a:pPr>
            <a:r>
              <a:rPr lang="en-US" sz="1400" b="1" dirty="0" err="1" smtClean="0">
                <a:solidFill>
                  <a:srgbClr val="333333"/>
                </a:solidFill>
                <a:ea typeface="MS Gothic"/>
              </a:rPr>
              <a:t>gatein.jcr.repository.default</a:t>
            </a:r>
            <a:r>
              <a:rPr lang="en-US" sz="1400" dirty="0" smtClean="0">
                <a:solidFill>
                  <a:srgbClr val="333333"/>
                </a:solidFill>
                <a:ea typeface="MS Gothic"/>
              </a:rPr>
              <a:t>: Refers to the name of the default repository (repository by default)</a:t>
            </a:r>
          </a:p>
          <a:p>
            <a:pPr marL="342900" indent="-342900">
              <a:lnSpc>
                <a:spcPct val="100000"/>
              </a:lnSpc>
              <a:buSzPct val="25000"/>
              <a:buFont typeface="Wingdings" charset="2"/>
              <a:buChar char="u"/>
            </a:pPr>
            <a:r>
              <a:rPr lang="en-US" sz="1400" b="1" dirty="0" err="1" smtClean="0">
                <a:solidFill>
                  <a:srgbClr val="333333"/>
                </a:solidFill>
                <a:ea typeface="MS Gothic"/>
              </a:rPr>
              <a:t>gatein.jcr.workspace.system</a:t>
            </a:r>
            <a:r>
              <a:rPr lang="en-US" sz="1400" dirty="0" smtClean="0">
                <a:solidFill>
                  <a:srgbClr val="333333"/>
                </a:solidFill>
                <a:ea typeface="MS Gothic"/>
              </a:rPr>
              <a:t>: Refers to the name of the system workspace (system by default)</a:t>
            </a:r>
          </a:p>
          <a:p>
            <a:pPr marL="342900" indent="-342900">
              <a:lnSpc>
                <a:spcPct val="100000"/>
              </a:lnSpc>
              <a:buSzPct val="25000"/>
              <a:buFont typeface="Wingdings" charset="2"/>
              <a:buChar char="u"/>
            </a:pPr>
            <a:r>
              <a:rPr lang="en-US" sz="1400" b="1" dirty="0" err="1" smtClean="0">
                <a:solidFill>
                  <a:srgbClr val="333333"/>
                </a:solidFill>
                <a:ea typeface="MS Gothic"/>
              </a:rPr>
              <a:t>gatein.jcr.workspace.default</a:t>
            </a:r>
            <a:r>
              <a:rPr lang="en-US" sz="1400" dirty="0" smtClean="0">
                <a:solidFill>
                  <a:srgbClr val="333333"/>
                </a:solidFill>
                <a:ea typeface="MS Gothic"/>
              </a:rPr>
              <a:t>: Refers to the name of the default workspace (portal-system by default)</a:t>
            </a:r>
          </a:p>
          <a:p>
            <a:pPr marL="342900" indent="-342900">
              <a:lnSpc>
                <a:spcPct val="100000"/>
              </a:lnSpc>
              <a:buSzPct val="25000"/>
              <a:buFont typeface="Wingdings" charset="2"/>
              <a:buChar char="u"/>
            </a:pPr>
            <a:r>
              <a:rPr lang="en-US" sz="1400" b="1" dirty="0" err="1" smtClean="0">
                <a:solidFill>
                  <a:srgbClr val="333333"/>
                </a:solidFill>
                <a:ea typeface="MS Gothic"/>
              </a:rPr>
              <a:t>portal.container.realm</a:t>
            </a:r>
            <a:r>
              <a:rPr lang="en-US" sz="1400" dirty="0" smtClean="0">
                <a:solidFill>
                  <a:srgbClr val="333333"/>
                </a:solidFill>
                <a:ea typeface="MS Gothic"/>
              </a:rPr>
              <a:t>: Refers to the name of the realm of the portal container (internal variable)</a:t>
            </a:r>
          </a:p>
          <a:p>
            <a:pPr marL="342900" indent="-342900">
              <a:lnSpc>
                <a:spcPct val="100000"/>
              </a:lnSpc>
              <a:buSzPct val="25000"/>
              <a:buFont typeface="Wingdings" charset="2"/>
              <a:buChar char="u"/>
            </a:pPr>
            <a:r>
              <a:rPr lang="en-US" sz="1400" b="1" dirty="0" err="1" smtClean="0">
                <a:solidFill>
                  <a:srgbClr val="333333"/>
                </a:solidFill>
                <a:ea typeface="MS Gothic"/>
              </a:rPr>
              <a:t>gatein.jcr.datasource.name</a:t>
            </a:r>
            <a:r>
              <a:rPr lang="en-US" sz="1400" dirty="0" smtClean="0">
                <a:solidFill>
                  <a:srgbClr val="333333"/>
                </a:solidFill>
                <a:ea typeface="MS Gothic"/>
              </a:rPr>
              <a:t>: Refers to the name of the data source</a:t>
            </a:r>
          </a:p>
          <a:p>
            <a:pPr marL="342900" indent="-342900">
              <a:lnSpc>
                <a:spcPct val="100000"/>
              </a:lnSpc>
              <a:buSzPct val="25000"/>
              <a:buFont typeface="Wingdings" charset="2"/>
              <a:buChar char="u"/>
            </a:pPr>
            <a:r>
              <a:rPr lang="en-US" sz="1400" b="1" dirty="0" err="1" smtClean="0">
                <a:solidFill>
                  <a:srgbClr val="333333"/>
                </a:solidFill>
                <a:ea typeface="MS Gothic"/>
              </a:rPr>
              <a:t>gatein.jcr.datasource.dialect</a:t>
            </a:r>
            <a:r>
              <a:rPr lang="en-US" sz="1400" dirty="0" smtClean="0">
                <a:solidFill>
                  <a:srgbClr val="333333"/>
                </a:solidFill>
                <a:ea typeface="MS Gothic"/>
              </a:rPr>
              <a:t>: Refers to the name of the dialect</a:t>
            </a:r>
          </a:p>
          <a:p>
            <a:pPr marL="342900" indent="-342900">
              <a:lnSpc>
                <a:spcPct val="100000"/>
              </a:lnSpc>
              <a:buSzPct val="25000"/>
              <a:buFont typeface="Wingdings" charset="2"/>
              <a:buChar char="u"/>
            </a:pPr>
            <a:r>
              <a:rPr lang="en-US" sz="1400" b="1" dirty="0" err="1" smtClean="0">
                <a:solidFill>
                  <a:srgbClr val="333333"/>
                </a:solidFill>
                <a:ea typeface="MS Gothic"/>
              </a:rPr>
              <a:t>gatein.jcr.db</a:t>
            </a:r>
            <a:r>
              <a:rPr lang="en-US" sz="1400" b="1" dirty="0" smtClean="0">
                <a:solidFill>
                  <a:srgbClr val="333333"/>
                </a:solidFill>
                <a:ea typeface="MS Gothic"/>
              </a:rPr>
              <a:t>-structure-type:</a:t>
            </a:r>
            <a:r>
              <a:rPr lang="en-US" sz="1400" dirty="0" smtClean="0">
                <a:solidFill>
                  <a:srgbClr val="333333"/>
                </a:solidFill>
                <a:ea typeface="MS Gothic"/>
              </a:rPr>
              <a:t> Refers to the type of </a:t>
            </a:r>
            <a:r>
              <a:rPr lang="en-US" sz="1400" dirty="0" err="1" smtClean="0">
                <a:solidFill>
                  <a:srgbClr val="333333"/>
                </a:solidFill>
                <a:ea typeface="MS Gothic"/>
              </a:rPr>
              <a:t>db</a:t>
            </a:r>
            <a:r>
              <a:rPr lang="en-US" sz="1400" dirty="0" smtClean="0">
                <a:solidFill>
                  <a:srgbClr val="333333"/>
                </a:solidFill>
                <a:ea typeface="MS Gothic"/>
              </a:rPr>
              <a:t> </a:t>
            </a:r>
            <a:r>
              <a:rPr lang="en-US" sz="1400" dirty="0" err="1" smtClean="0">
                <a:solidFill>
                  <a:srgbClr val="333333"/>
                </a:solidFill>
                <a:ea typeface="MS Gothic"/>
              </a:rPr>
              <a:t>structrure</a:t>
            </a:r>
            <a:endParaRPr lang="en-US" sz="1400" dirty="0" smtClean="0">
              <a:solidFill>
                <a:srgbClr val="333333"/>
              </a:solidFill>
              <a:ea typeface="MS Gothic"/>
            </a:endParaRPr>
          </a:p>
          <a:p>
            <a:pPr marL="342900" indent="-342900">
              <a:lnSpc>
                <a:spcPct val="100000"/>
              </a:lnSpc>
              <a:buSzPct val="25000"/>
              <a:buFont typeface="Wingdings" charset="2"/>
              <a:buChar char="u"/>
            </a:pPr>
            <a:r>
              <a:rPr lang="en-US" sz="1400" b="1" dirty="0" err="1" smtClean="0">
                <a:solidFill>
                  <a:srgbClr val="333333"/>
                </a:solidFill>
                <a:ea typeface="MS Gothic"/>
              </a:rPr>
              <a:t>gatein.jcr.data.dir</a:t>
            </a:r>
            <a:r>
              <a:rPr lang="en-US" sz="1400" b="1" dirty="0" smtClean="0">
                <a:solidFill>
                  <a:srgbClr val="333333"/>
                </a:solidFill>
                <a:ea typeface="MS Gothic"/>
              </a:rPr>
              <a:t>:</a:t>
            </a:r>
            <a:r>
              <a:rPr lang="en-US" sz="1400" dirty="0" smtClean="0">
                <a:solidFill>
                  <a:srgbClr val="333333"/>
                </a:solidFill>
                <a:ea typeface="MS Gothic"/>
              </a:rPr>
              <a:t> Refers to the root directory of the </a:t>
            </a:r>
            <a:r>
              <a:rPr lang="en-US" sz="1400" dirty="0" err="1" smtClean="0">
                <a:solidFill>
                  <a:srgbClr val="333333"/>
                </a:solidFill>
                <a:ea typeface="MS Gothic"/>
              </a:rPr>
              <a:t>jcr</a:t>
            </a:r>
            <a:r>
              <a:rPr lang="en-US" sz="1400" dirty="0" smtClean="0">
                <a:solidFill>
                  <a:srgbClr val="333333"/>
                </a:solidFill>
                <a:ea typeface="MS Gothic"/>
              </a:rPr>
              <a:t> data (swap, values, </a:t>
            </a:r>
            <a:r>
              <a:rPr lang="en-US" sz="1400" dirty="0" err="1" smtClean="0">
                <a:solidFill>
                  <a:srgbClr val="333333"/>
                </a:solidFill>
                <a:ea typeface="MS Gothic"/>
              </a:rPr>
              <a:t>lucene</a:t>
            </a:r>
            <a:r>
              <a:rPr lang="en-US" sz="1400" dirty="0" smtClean="0">
                <a:solidFill>
                  <a:srgbClr val="333333"/>
                </a:solidFill>
                <a:ea typeface="MS Gothic"/>
              </a:rPr>
              <a:t> indexes)</a:t>
            </a:r>
          </a:p>
          <a:p>
            <a:pPr marL="342900" indent="-342900">
              <a:lnSpc>
                <a:spcPct val="100000"/>
              </a:lnSpc>
              <a:buSzPct val="25000"/>
              <a:buFont typeface="Wingdings" charset="2"/>
              <a:buChar char="u"/>
            </a:pPr>
            <a:r>
              <a:rPr lang="en-US" sz="1400" b="1" dirty="0" err="1" smtClean="0">
                <a:solidFill>
                  <a:srgbClr val="333333"/>
                </a:solidFill>
                <a:ea typeface="MS Gothic"/>
              </a:rPr>
              <a:t>gatein.jcr.storage.data.dir</a:t>
            </a:r>
            <a:r>
              <a:rPr lang="en-US" sz="1400" b="1" dirty="0" smtClean="0">
                <a:solidFill>
                  <a:srgbClr val="333333"/>
                </a:solidFill>
                <a:ea typeface="MS Gothic"/>
              </a:rPr>
              <a:t>:</a:t>
            </a:r>
            <a:r>
              <a:rPr lang="en-US" sz="1400" dirty="0" smtClean="0">
                <a:solidFill>
                  <a:srgbClr val="333333"/>
                </a:solidFill>
                <a:ea typeface="MS Gothic"/>
              </a:rPr>
              <a:t> Refers to the root directory of the binary data (value storage)</a:t>
            </a:r>
          </a:p>
          <a:p>
            <a:pPr marL="342900" indent="-342900">
              <a:lnSpc>
                <a:spcPct val="100000"/>
              </a:lnSpc>
              <a:buSzPct val="25000"/>
              <a:buFont typeface="Wingdings" charset="2"/>
              <a:buChar char="u"/>
            </a:pPr>
            <a:r>
              <a:rPr lang="en-US" sz="1400" b="1" dirty="0" err="1" smtClean="0">
                <a:solidFill>
                  <a:srgbClr val="333333"/>
                </a:solidFill>
                <a:ea typeface="MS Gothic"/>
              </a:rPr>
              <a:t>gatein.jcr.storage.enabled</a:t>
            </a:r>
            <a:r>
              <a:rPr lang="en-US" sz="1400" b="1" dirty="0" smtClean="0">
                <a:solidFill>
                  <a:srgbClr val="333333"/>
                </a:solidFill>
                <a:ea typeface="MS Gothic"/>
              </a:rPr>
              <a:t>:</a:t>
            </a:r>
            <a:r>
              <a:rPr lang="en-US" sz="1400" dirty="0" smtClean="0">
                <a:solidFill>
                  <a:srgbClr val="333333"/>
                </a:solidFill>
                <a:ea typeface="MS Gothic"/>
              </a:rPr>
              <a:t> Used to disable or not the value storage</a:t>
            </a:r>
          </a:p>
          <a:p>
            <a:pPr marL="342900" indent="-342900">
              <a:lnSpc>
                <a:spcPct val="100000"/>
              </a:lnSpc>
              <a:buSzPct val="25000"/>
              <a:buFont typeface="Wingdings" charset="2"/>
              <a:buChar char="u"/>
            </a:pPr>
            <a:r>
              <a:rPr lang="en-US" sz="1400" b="1" dirty="0" err="1" smtClean="0">
                <a:solidFill>
                  <a:srgbClr val="333333"/>
                </a:solidFill>
                <a:ea typeface="MS Gothic"/>
              </a:rPr>
              <a:t>gatein.jcr.cache.config</a:t>
            </a:r>
            <a:r>
              <a:rPr lang="en-US" sz="1400" b="1" dirty="0" smtClean="0">
                <a:solidFill>
                  <a:srgbClr val="333333"/>
                </a:solidFill>
                <a:ea typeface="MS Gothic"/>
              </a:rPr>
              <a:t>:</a:t>
            </a:r>
            <a:r>
              <a:rPr lang="en-US" sz="1400" dirty="0" smtClean="0">
                <a:solidFill>
                  <a:srgbClr val="333333"/>
                </a:solidFill>
                <a:ea typeface="MS Gothic"/>
              </a:rPr>
              <a:t> Refers to the </a:t>
            </a:r>
            <a:r>
              <a:rPr lang="en-US" sz="1400" dirty="0" err="1" smtClean="0">
                <a:solidFill>
                  <a:srgbClr val="333333"/>
                </a:solidFill>
                <a:ea typeface="MS Gothic"/>
              </a:rPr>
              <a:t>JBoss</a:t>
            </a:r>
            <a:r>
              <a:rPr lang="en-US" sz="1400" dirty="0" smtClean="0">
                <a:solidFill>
                  <a:srgbClr val="333333"/>
                </a:solidFill>
                <a:ea typeface="MS Gothic"/>
              </a:rPr>
              <a:t> Cache Configuration used by the JCR cache</a:t>
            </a:r>
          </a:p>
          <a:p>
            <a:pPr marL="342900" indent="-342900">
              <a:lnSpc>
                <a:spcPct val="100000"/>
              </a:lnSpc>
              <a:buSzPct val="25000"/>
              <a:buFont typeface="Wingdings" charset="2"/>
              <a:buChar char="u"/>
            </a:pPr>
            <a:r>
              <a:rPr lang="en-US" sz="1400" b="1" dirty="0" err="1" smtClean="0">
                <a:solidFill>
                  <a:srgbClr val="333333"/>
                </a:solidFill>
                <a:ea typeface="MS Gothic"/>
              </a:rPr>
              <a:t>gatein.jcr.cache.config.workspace.portal</a:t>
            </a:r>
            <a:r>
              <a:rPr lang="en-US" sz="1400" b="1" dirty="0" smtClean="0">
                <a:solidFill>
                  <a:srgbClr val="333333"/>
                </a:solidFill>
                <a:ea typeface="MS Gothic"/>
              </a:rPr>
              <a:t>-system: </a:t>
            </a:r>
            <a:r>
              <a:rPr lang="en-US" sz="1400" dirty="0" smtClean="0">
                <a:solidFill>
                  <a:srgbClr val="333333"/>
                </a:solidFill>
                <a:ea typeface="MS Gothic"/>
              </a:rPr>
              <a:t>Refers to the </a:t>
            </a:r>
            <a:r>
              <a:rPr lang="en-US" sz="1400" dirty="0" err="1" smtClean="0">
                <a:solidFill>
                  <a:srgbClr val="333333"/>
                </a:solidFill>
                <a:ea typeface="MS Gothic"/>
              </a:rPr>
              <a:t>JBoss</a:t>
            </a:r>
            <a:r>
              <a:rPr lang="en-US" sz="1400" dirty="0" smtClean="0">
                <a:solidFill>
                  <a:srgbClr val="333333"/>
                </a:solidFill>
                <a:ea typeface="MS Gothic"/>
              </a:rPr>
              <a:t> Cache Configuration used by the JCR cache of the workspace portal-system</a:t>
            </a:r>
          </a:p>
          <a:p>
            <a:pPr marL="342900" indent="-342900">
              <a:lnSpc>
                <a:spcPct val="100000"/>
              </a:lnSpc>
              <a:buSzPct val="25000"/>
              <a:buFont typeface="Wingdings" charset="2"/>
              <a:buChar char="u"/>
            </a:pPr>
            <a:r>
              <a:rPr lang="en-US" sz="1400" b="1" dirty="0" err="1" smtClean="0">
                <a:solidFill>
                  <a:srgbClr val="333333"/>
                </a:solidFill>
                <a:ea typeface="MS Gothic"/>
              </a:rPr>
              <a:t>gatein.jcr.index.data.dir</a:t>
            </a:r>
            <a:r>
              <a:rPr lang="en-US" sz="1400" b="1" dirty="0" smtClean="0">
                <a:solidFill>
                  <a:srgbClr val="333333"/>
                </a:solidFill>
                <a:ea typeface="MS Gothic"/>
              </a:rPr>
              <a:t>: </a:t>
            </a:r>
            <a:r>
              <a:rPr lang="en-US" sz="1400" dirty="0" smtClean="0">
                <a:solidFill>
                  <a:srgbClr val="333333"/>
                </a:solidFill>
                <a:ea typeface="MS Gothic"/>
              </a:rPr>
              <a:t>Refers to the root directory of the </a:t>
            </a:r>
            <a:r>
              <a:rPr lang="en-US" sz="1400" dirty="0" err="1" smtClean="0">
                <a:solidFill>
                  <a:srgbClr val="333333"/>
                </a:solidFill>
                <a:ea typeface="MS Gothic"/>
              </a:rPr>
              <a:t>lucene</a:t>
            </a:r>
            <a:r>
              <a:rPr lang="en-US" sz="1400" dirty="0" smtClean="0">
                <a:solidFill>
                  <a:srgbClr val="333333"/>
                </a:solidFill>
                <a:ea typeface="MS Gothic"/>
              </a:rPr>
              <a:t> indexes</a:t>
            </a:r>
          </a:p>
          <a:p>
            <a:pPr marL="342900" indent="-342900">
              <a:lnSpc>
                <a:spcPct val="100000"/>
              </a:lnSpc>
              <a:buSzPct val="25000"/>
              <a:buFont typeface="Wingdings" charset="2"/>
              <a:buChar char="u"/>
            </a:pPr>
            <a:r>
              <a:rPr lang="en-US" sz="1400" b="1" dirty="0" err="1" smtClean="0">
                <a:solidFill>
                  <a:srgbClr val="333333"/>
                </a:solidFill>
                <a:ea typeface="MS Gothic"/>
              </a:rPr>
              <a:t>gatein.jcr.index.changefilterclass</a:t>
            </a:r>
            <a:r>
              <a:rPr lang="en-US" sz="1400" b="1" dirty="0" smtClean="0">
                <a:solidFill>
                  <a:srgbClr val="333333"/>
                </a:solidFill>
                <a:ea typeface="MS Gothic"/>
              </a:rPr>
              <a:t>:</a:t>
            </a:r>
            <a:r>
              <a:rPr lang="en-US" sz="1400" dirty="0" smtClean="0">
                <a:solidFill>
                  <a:srgbClr val="333333"/>
                </a:solidFill>
                <a:ea typeface="MS Gothic"/>
              </a:rPr>
              <a:t> Refers to the FQN of the </a:t>
            </a:r>
            <a:r>
              <a:rPr lang="en-US" sz="1400" dirty="0" err="1" smtClean="0">
                <a:solidFill>
                  <a:srgbClr val="333333"/>
                </a:solidFill>
                <a:ea typeface="MS Gothic"/>
              </a:rPr>
              <a:t>IndexerChangesFilter</a:t>
            </a:r>
            <a:r>
              <a:rPr lang="en-US" sz="1400" dirty="0" smtClean="0">
                <a:solidFill>
                  <a:srgbClr val="333333"/>
                </a:solidFill>
                <a:ea typeface="MS Gothic"/>
              </a:rPr>
              <a:t> to use</a:t>
            </a:r>
          </a:p>
          <a:p>
            <a:pPr marL="342900" indent="-342900">
              <a:lnSpc>
                <a:spcPct val="100000"/>
              </a:lnSpc>
              <a:buSzPct val="25000"/>
              <a:buFont typeface="Wingdings" charset="2"/>
              <a:buChar char="u"/>
            </a:pPr>
            <a:r>
              <a:rPr lang="en-US" sz="1400" b="1" dirty="0" err="1" smtClean="0">
                <a:solidFill>
                  <a:srgbClr val="333333"/>
                </a:solidFill>
                <a:ea typeface="MS Gothic"/>
              </a:rPr>
              <a:t>gatein.jcr.index.cache.config</a:t>
            </a:r>
            <a:r>
              <a:rPr lang="en-US" sz="1400" b="1" dirty="0" smtClean="0">
                <a:solidFill>
                  <a:srgbClr val="333333"/>
                </a:solidFill>
                <a:ea typeface="MS Gothic"/>
              </a:rPr>
              <a:t>:</a:t>
            </a:r>
            <a:r>
              <a:rPr lang="en-US" sz="1400" dirty="0" smtClean="0">
                <a:solidFill>
                  <a:srgbClr val="333333"/>
                </a:solidFill>
                <a:ea typeface="MS Gothic"/>
              </a:rPr>
              <a:t> Refers to the </a:t>
            </a:r>
            <a:r>
              <a:rPr lang="en-US" sz="1400" dirty="0" err="1" smtClean="0">
                <a:solidFill>
                  <a:srgbClr val="333333"/>
                </a:solidFill>
                <a:ea typeface="MS Gothic"/>
              </a:rPr>
              <a:t>JBoss</a:t>
            </a:r>
            <a:r>
              <a:rPr lang="en-US" sz="1400" dirty="0" smtClean="0">
                <a:solidFill>
                  <a:srgbClr val="333333"/>
                </a:solidFill>
                <a:ea typeface="MS Gothic"/>
              </a:rPr>
              <a:t> Cache Configuration used by the Query Handler</a:t>
            </a:r>
          </a:p>
          <a:p>
            <a:pPr marL="342900" indent="-342900">
              <a:lnSpc>
                <a:spcPct val="100000"/>
              </a:lnSpc>
              <a:buSzPct val="25000"/>
              <a:buFont typeface="Wingdings" charset="2"/>
              <a:buChar char="u"/>
            </a:pPr>
            <a:r>
              <a:rPr lang="en-US" sz="1400" b="1" dirty="0" err="1" smtClean="0">
                <a:solidFill>
                  <a:srgbClr val="333333"/>
                </a:solidFill>
                <a:ea typeface="MS Gothic"/>
              </a:rPr>
              <a:t>gatein.jcr.lock.cache.config</a:t>
            </a:r>
            <a:r>
              <a:rPr lang="en-US" sz="1400" dirty="0" smtClean="0">
                <a:solidFill>
                  <a:srgbClr val="333333"/>
                </a:solidFill>
                <a:ea typeface="MS Gothic"/>
              </a:rPr>
              <a:t>: Refers to the </a:t>
            </a:r>
            <a:r>
              <a:rPr lang="en-US" sz="1400" dirty="0" err="1" smtClean="0">
                <a:solidFill>
                  <a:srgbClr val="333333"/>
                </a:solidFill>
                <a:ea typeface="MS Gothic"/>
              </a:rPr>
              <a:t>JBoss</a:t>
            </a:r>
            <a:r>
              <a:rPr lang="en-US" sz="1400" dirty="0" smtClean="0">
                <a:solidFill>
                  <a:srgbClr val="333333"/>
                </a:solidFill>
                <a:ea typeface="MS Gothic"/>
              </a:rPr>
              <a:t> Cache Configuration used by the Lock Manager</a:t>
            </a:r>
          </a:p>
          <a:p>
            <a:pPr marL="342900" indent="-342900">
              <a:lnSpc>
                <a:spcPct val="100000"/>
              </a:lnSpc>
              <a:buSzPct val="25000"/>
              <a:buFont typeface="Wingdings" charset="2"/>
              <a:buChar char="u"/>
            </a:pPr>
            <a:r>
              <a:rPr lang="en-US" sz="1400" b="1" dirty="0" err="1" smtClean="0">
                <a:solidFill>
                  <a:srgbClr val="333333"/>
                </a:solidFill>
                <a:ea typeface="MS Gothic"/>
              </a:rPr>
              <a:t>gatein.jcr.jgroups.config</a:t>
            </a:r>
            <a:r>
              <a:rPr lang="en-US" sz="1400" dirty="0" smtClean="0">
                <a:solidFill>
                  <a:srgbClr val="333333"/>
                </a:solidFill>
                <a:ea typeface="MS Gothic"/>
              </a:rPr>
              <a:t>: Refers to the </a:t>
            </a:r>
            <a:r>
              <a:rPr lang="en-US" sz="1400" dirty="0" err="1" smtClean="0">
                <a:solidFill>
                  <a:srgbClr val="333333"/>
                </a:solidFill>
                <a:ea typeface="MS Gothic"/>
              </a:rPr>
              <a:t>JGroups</a:t>
            </a:r>
            <a:r>
              <a:rPr lang="en-US" sz="1400" dirty="0" smtClean="0">
                <a:solidFill>
                  <a:srgbClr val="333333"/>
                </a:solidFill>
                <a:ea typeface="MS Gothic"/>
              </a:rPr>
              <a:t> configuration</a:t>
            </a:r>
          </a:p>
          <a:p>
            <a:pPr marL="342900" indent="-342900">
              <a:lnSpc>
                <a:spcPct val="100000"/>
              </a:lnSpc>
              <a:buSzPct val="25000"/>
              <a:buFont typeface="Wingdings" charset="2"/>
              <a:buChar char="u"/>
            </a:pPr>
            <a:endParaRPr lang="en-US" sz="1400" dirty="0" smtClean="0">
              <a:solidFill>
                <a:srgbClr val="333333"/>
              </a:solidFill>
              <a:ea typeface="MS Gothic"/>
            </a:endParaRPr>
          </a:p>
          <a:p>
            <a:pPr marL="342900" indent="-342900">
              <a:lnSpc>
                <a:spcPct val="100000"/>
              </a:lnSpc>
              <a:buSzPct val="25000"/>
              <a:buFont typeface="Wingdings" charset="2"/>
              <a:buChar char="u"/>
            </a:pPr>
            <a:endParaRPr lang="en-US" sz="1400" dirty="0" smtClean="0">
              <a:solidFill>
                <a:srgbClr val="333333"/>
              </a:solidFill>
              <a:ea typeface="MS Gothic"/>
            </a:endParaRPr>
          </a:p>
          <a:p>
            <a:pPr marL="342900" indent="-342900">
              <a:lnSpc>
                <a:spcPct val="100000"/>
              </a:lnSpc>
              <a:buSzPct val="25000"/>
              <a:buFont typeface="Wingdings" charset="2"/>
              <a:buChar char="u"/>
            </a:pPr>
            <a:endParaRPr lang="en-US" sz="14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200" dirty="0" smtClean="0">
              <a:solidFill>
                <a:srgbClr val="333333"/>
              </a:solidFill>
              <a:ea typeface="MS Gothic"/>
            </a:endParaRPr>
          </a:p>
        </p:txBody>
      </p:sp>
    </p:spTree>
    <p:extLst>
      <p:ext uri="{BB962C8B-B14F-4D97-AF65-F5344CB8AC3E}">
        <p14:creationId xmlns:p14="http://schemas.microsoft.com/office/powerpoint/2010/main" val="282098735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9211</TotalTime>
  <Words>4646</Words>
  <Application>Microsoft Macintosh PowerPoint</Application>
  <PresentationFormat>Personnalisé</PresentationFormat>
  <Paragraphs>531</Paragraphs>
  <Slides>43</Slides>
  <Notes>42</Notes>
  <HiddenSlides>0</HiddenSlides>
  <MMClips>0</MMClips>
  <ScaleCrop>false</ScaleCrop>
  <HeadingPairs>
    <vt:vector size="4" baseType="variant">
      <vt:variant>
        <vt:lpstr>Thème</vt:lpstr>
      </vt:variant>
      <vt:variant>
        <vt:i4>3</vt:i4>
      </vt:variant>
      <vt:variant>
        <vt:lpstr>Titres des diapositives</vt:lpstr>
      </vt:variant>
      <vt:variant>
        <vt:i4>43</vt:i4>
      </vt:variant>
    </vt:vector>
  </HeadingPairs>
  <TitlesOfParts>
    <vt:vector size="46" baseType="lpstr">
      <vt:lpstr>Office Theme</vt:lpstr>
      <vt:lpstr>Office Theme</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cp:lastModifiedBy>Nicolas</cp:lastModifiedBy>
  <cp:revision>311</cp:revision>
  <dcterms:modified xsi:type="dcterms:W3CDTF">2013-03-22T12:45:48Z</dcterms:modified>
</cp:coreProperties>
</file>