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51"/>
  </p:notesMasterIdLst>
  <p:sldIdLst>
    <p:sldId id="256" r:id="rId4"/>
    <p:sldId id="287" r:id="rId5"/>
    <p:sldId id="268" r:id="rId6"/>
    <p:sldId id="379" r:id="rId7"/>
    <p:sldId id="380" r:id="rId8"/>
    <p:sldId id="381" r:id="rId9"/>
    <p:sldId id="383" r:id="rId10"/>
    <p:sldId id="270" r:id="rId11"/>
    <p:sldId id="387" r:id="rId12"/>
    <p:sldId id="386" r:id="rId13"/>
    <p:sldId id="388" r:id="rId14"/>
    <p:sldId id="389" r:id="rId15"/>
    <p:sldId id="390" r:id="rId16"/>
    <p:sldId id="391" r:id="rId17"/>
    <p:sldId id="271" r:id="rId18"/>
    <p:sldId id="272" r:id="rId19"/>
    <p:sldId id="276" r:id="rId20"/>
    <p:sldId id="297" r:id="rId21"/>
    <p:sldId id="278" r:id="rId22"/>
    <p:sldId id="298" r:id="rId23"/>
    <p:sldId id="299" r:id="rId24"/>
    <p:sldId id="281" r:id="rId25"/>
    <p:sldId id="302" r:id="rId26"/>
    <p:sldId id="300" r:id="rId27"/>
    <p:sldId id="301" r:id="rId28"/>
    <p:sldId id="288" r:id="rId29"/>
    <p:sldId id="274" r:id="rId30"/>
    <p:sldId id="279" r:id="rId31"/>
    <p:sldId id="289" r:id="rId32"/>
    <p:sldId id="304" r:id="rId33"/>
    <p:sldId id="280" r:id="rId34"/>
    <p:sldId id="295" r:id="rId35"/>
    <p:sldId id="296" r:id="rId36"/>
    <p:sldId id="294" r:id="rId37"/>
    <p:sldId id="305" r:id="rId38"/>
    <p:sldId id="308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  <p:sldId id="346" r:id="rId48"/>
    <p:sldId id="382" r:id="rId49"/>
    <p:sldId id="307" r:id="rId50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04" y="-102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06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13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14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BDE5F9-B975-4F3C-BB4B-B8E8C3B87E07}" type="slidenum">
              <a:rPr lang="en-GB"/>
              <a:pPr/>
              <a:t>15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E15F361-74F6-4938-89F0-BCC809711848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BDE5F9-B975-4F3C-BB4B-B8E8C3B87E07}" type="slidenum">
              <a:rPr lang="en-GB"/>
              <a:pPr/>
              <a:t>16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E15F361-74F6-4938-89F0-BCC809711848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17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18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19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20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21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22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2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23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24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25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26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BDE5F9-B975-4F3C-BB4B-B8E8C3B87E07}" type="slidenum">
              <a:rPr lang="en-GB"/>
              <a:pPr/>
              <a:t>27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E15F361-74F6-4938-89F0-BCC809711848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28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29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30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31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32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BDE5F9-B975-4F3C-BB4B-B8E8C3B87E07}" type="slidenum">
              <a:rPr lang="en-GB"/>
              <a:pPr/>
              <a:t>3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E15F361-74F6-4938-89F0-BCC809711848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33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34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35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36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37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38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39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40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41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42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BDE5F9-B975-4F3C-BB4B-B8E8C3B87E07}" type="slidenum">
              <a:rPr lang="en-GB"/>
              <a:pPr/>
              <a:t>7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E15F361-74F6-4938-89F0-BCC809711848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43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44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45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46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47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BDE5F9-B975-4F3C-BB4B-B8E8C3B87E07}" type="slidenum">
              <a:rPr lang="en-GB"/>
              <a:pPr/>
              <a:t>8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E15F361-74F6-4938-89F0-BCC809711848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9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10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11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54AE9B-AAFC-4EE8-A273-819BF9D66908}" type="slidenum">
              <a:rPr lang="en-GB"/>
              <a:pPr/>
              <a:t>12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D46F7-70A7-42AA-9317-75041B291970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2769554-DA34-47F5-84D9-F6F20D220B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FB72DD-DA80-4D07-8C5F-CB416B8D059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1CAE031-B2CF-40F7-9550-96160C0137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FFC2394-E124-48B5-90DA-EBFD269F302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FDC393D-523D-488D-BADC-1C6F1F70468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BE73DF6-153C-4B7A-BA61-C533AEA7D731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8938CE7-FBBC-4774-A494-5D328BC0FA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5102DCF-D6CC-45E9-AB46-C527A607483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1BC270-3F9D-47D1-9A28-AFAC1838E3C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25806F-AE73-4281-B9F1-0503D115CB6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00488FF-3511-4A73-B262-F4C372C78B8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564EC-609B-4B5F-A38D-0C8B09029619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D2A44F5-1BF2-4B7E-81E4-263614562C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E851F9C-6CDB-4B75-B190-04B160410D9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ABFA361-7E5C-4A3F-8740-B65E897EC75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FD0792A-A293-484C-A84C-81D549B21F4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2E61D2-2089-4FF5-9DEF-8788BB3AF9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7F28C5-6E60-4396-88B9-6D70BC054A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B6A6262-110F-4F90-B276-57C1F834BBA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386E96-FC56-435E-81F6-2564B414220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A45C2D-3494-4F9C-BC3D-8D2216191D0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D58600F-FB7C-4FA0-B5AD-6A47A791F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DDEC6C1-82E5-4B6D-9D92-676F9BEC3A9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6DCA5EF-3A16-4DC2-A155-EFD2234A07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6165ACA-70F5-4F1B-9076-E34A8D42D2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9A19609-54FC-4D9E-A8D5-C5564755CD2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BF6A84-0FF6-4F1C-8272-C4126BB18ED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9507D6-4C3D-4612-AD4C-206149102EF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D660791-D0C7-4B53-96FE-A1E9705AF08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AC9AC5-A0EF-4A1E-B36E-C4DF91E6195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5.jpe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3544B63-E25E-4B3A-A1CF-14E1B929A4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Fundamentals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7054" y="1065193"/>
            <a:ext cx="6215106" cy="356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r" eaLnBrk="1" hangingPunct="1">
              <a:buFontTx/>
              <a:buNone/>
            </a:pPr>
            <a:r>
              <a:rPr lang="en-US" dirty="0" smtClean="0"/>
              <a:t>Portal Elements and Organization Model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5188" y="1275010"/>
            <a:ext cx="10758450" cy="54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Acme Social Intranet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18" y="1103931"/>
            <a:ext cx="9917807" cy="555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9151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5188" y="1275010"/>
            <a:ext cx="10758450" cy="54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Sample Users:</a:t>
            </a:r>
            <a:endParaRPr lang="en-US" sz="2000" b="1" i="1" dirty="0">
              <a:solidFill>
                <a:srgbClr val="4C4C4C"/>
              </a:solidFill>
            </a:endParaRP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dirty="0">
                <a:solidFill>
                  <a:srgbClr val="4C4C4C"/>
                </a:solidFill>
              </a:rPr>
              <a:t>Jack </a:t>
            </a:r>
            <a:r>
              <a:rPr lang="en-US" sz="2000" b="1" dirty="0" smtClean="0">
                <a:solidFill>
                  <a:srgbClr val="4C4C4C"/>
                </a:solidFill>
              </a:rPr>
              <a:t>Miller: </a:t>
            </a:r>
            <a:r>
              <a:rPr lang="en-US" sz="2000" b="1" i="1" dirty="0" smtClean="0">
                <a:solidFill>
                  <a:srgbClr val="4C4C4C"/>
                </a:solidFill>
              </a:rPr>
              <a:t>A </a:t>
            </a:r>
            <a:r>
              <a:rPr lang="en-US" sz="2000" b="1" i="1" dirty="0">
                <a:solidFill>
                  <a:srgbClr val="4C4C4C"/>
                </a:solidFill>
              </a:rPr>
              <a:t>developer who will see the admin bar with a personal preferences menu and has access to the web-based </a:t>
            </a:r>
            <a:r>
              <a:rPr lang="en-US" sz="2000" b="1" i="1" dirty="0" smtClean="0">
                <a:solidFill>
                  <a:srgbClr val="4C4C4C"/>
                </a:solidFill>
              </a:rPr>
              <a:t>IDE.</a:t>
            </a:r>
            <a:endParaRPr lang="en-US" sz="2000" b="1" i="1" dirty="0">
              <a:solidFill>
                <a:srgbClr val="4C4C4C"/>
              </a:solidFill>
            </a:endParaRP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dirty="0">
                <a:solidFill>
                  <a:srgbClr val="4C4C4C"/>
                </a:solidFill>
              </a:rPr>
              <a:t>James </a:t>
            </a:r>
            <a:r>
              <a:rPr lang="en-US" sz="2000" b="1" dirty="0" smtClean="0">
                <a:solidFill>
                  <a:srgbClr val="4C4C4C"/>
                </a:solidFill>
              </a:rPr>
              <a:t>Davis: </a:t>
            </a:r>
            <a:r>
              <a:rPr lang="en-US" sz="2000" b="1" i="1" dirty="0" smtClean="0">
                <a:solidFill>
                  <a:srgbClr val="4C4C4C"/>
                </a:solidFill>
              </a:rPr>
              <a:t>An </a:t>
            </a:r>
            <a:r>
              <a:rPr lang="en-US" sz="2000" b="1" i="1" dirty="0">
                <a:solidFill>
                  <a:srgbClr val="4C4C4C"/>
                </a:solidFill>
              </a:rPr>
              <a:t>author with authoring rights on the website contents and a </a:t>
            </a:r>
            <a:r>
              <a:rPr lang="en-US" sz="2000" b="1" i="1" dirty="0" err="1">
                <a:solidFill>
                  <a:srgbClr val="4C4C4C"/>
                </a:solidFill>
              </a:rPr>
              <a:t>backoffice</a:t>
            </a:r>
            <a:r>
              <a:rPr lang="en-US" sz="2000" b="1" i="1" dirty="0">
                <a:solidFill>
                  <a:srgbClr val="4C4C4C"/>
                </a:solidFill>
              </a:rPr>
              <a:t> </a:t>
            </a:r>
            <a:r>
              <a:rPr lang="en-US" sz="2000" b="1" i="1" dirty="0" smtClean="0">
                <a:solidFill>
                  <a:srgbClr val="4C4C4C"/>
                </a:solidFill>
              </a:rPr>
              <a:t>access.</a:t>
            </a:r>
            <a:endParaRPr lang="en-US" sz="2000" b="1" i="1" dirty="0">
              <a:solidFill>
                <a:srgbClr val="4C4C4C"/>
              </a:solidFill>
            </a:endParaRP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dirty="0">
                <a:solidFill>
                  <a:srgbClr val="4C4C4C"/>
                </a:solidFill>
              </a:rPr>
              <a:t>Mary </a:t>
            </a:r>
            <a:r>
              <a:rPr lang="en-US" sz="2000" b="1" dirty="0" smtClean="0">
                <a:solidFill>
                  <a:srgbClr val="4C4C4C"/>
                </a:solidFill>
              </a:rPr>
              <a:t>Williams: </a:t>
            </a:r>
            <a:r>
              <a:rPr lang="en-US" sz="2000" b="1" i="1" dirty="0" smtClean="0">
                <a:solidFill>
                  <a:srgbClr val="4C4C4C"/>
                </a:solidFill>
              </a:rPr>
              <a:t>A </a:t>
            </a:r>
            <a:r>
              <a:rPr lang="en-US" sz="2000" b="1" i="1" dirty="0">
                <a:solidFill>
                  <a:srgbClr val="4C4C4C"/>
                </a:solidFill>
              </a:rPr>
              <a:t>publisher who can write contents but also can create new pages or edit them in the current </a:t>
            </a:r>
            <a:r>
              <a:rPr lang="en-US" sz="2000" b="1" i="1" dirty="0" smtClean="0">
                <a:solidFill>
                  <a:srgbClr val="4C4C4C"/>
                </a:solidFill>
              </a:rPr>
              <a:t>site.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dirty="0" smtClean="0">
                <a:solidFill>
                  <a:srgbClr val="4C4C4C"/>
                </a:solidFill>
              </a:rPr>
              <a:t>John Smith: </a:t>
            </a:r>
            <a:r>
              <a:rPr lang="en-US" sz="2000" b="1" i="1" dirty="0" smtClean="0">
                <a:solidFill>
                  <a:srgbClr val="4C4C4C"/>
                </a:solidFill>
              </a:rPr>
              <a:t>An </a:t>
            </a:r>
            <a:r>
              <a:rPr lang="en-US" sz="2000" b="1" i="1" dirty="0">
                <a:solidFill>
                  <a:srgbClr val="4C4C4C"/>
                </a:solidFill>
              </a:rPr>
              <a:t>administrator with administrator rights on the platform. he can manage security access and application </a:t>
            </a:r>
            <a:r>
              <a:rPr lang="en-US" sz="2000" b="1" i="1" dirty="0" smtClean="0">
                <a:solidFill>
                  <a:srgbClr val="4C4C4C"/>
                </a:solidFill>
              </a:rPr>
              <a:t>organization.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All passwords are “</a:t>
            </a:r>
            <a:r>
              <a:rPr lang="en-US" sz="2000" b="1" i="1" dirty="0" err="1" smtClean="0">
                <a:solidFill>
                  <a:srgbClr val="4C4C4C"/>
                </a:solidFill>
              </a:rPr>
              <a:t>gtn</a:t>
            </a:r>
            <a:r>
              <a:rPr lang="en-US" sz="2000" b="1" i="1" dirty="0" smtClean="0">
                <a:solidFill>
                  <a:srgbClr val="4C4C4C"/>
                </a:solidFill>
              </a:rPr>
              <a:t>”.</a:t>
            </a:r>
            <a:endParaRPr lang="en-GB" sz="2000" b="1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Intranet Sample Users</a:t>
            </a:r>
            <a:endParaRPr lang="en-GB" sz="3600" dirty="0">
              <a:solidFill>
                <a:srgbClr val="FFA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8661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5188" y="1275010"/>
            <a:ext cx="10758450" cy="54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  <a:p>
            <a:pPr marL="3175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Acme Web Site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105" y="1267052"/>
            <a:ext cx="6329680" cy="535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279806"/>
            <a:ext cx="34861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488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5188" y="1275010"/>
            <a:ext cx="10758450" cy="54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Address: http</a:t>
            </a:r>
            <a:r>
              <a:rPr lang="en-GB" sz="2000" b="1" i="1" dirty="0">
                <a:solidFill>
                  <a:srgbClr val="4C4C4C"/>
                </a:solidFill>
              </a:rPr>
              <a:t>://localhost:8080/portal/public/acme</a:t>
            </a:r>
            <a:endParaRPr lang="en-GB" sz="2000" b="1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Acme Web Site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7" y="2195661"/>
            <a:ext cx="9879696" cy="2687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39294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5188" y="1275010"/>
            <a:ext cx="10758450" cy="54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Address: http</a:t>
            </a:r>
            <a:r>
              <a:rPr lang="en-GB" sz="2000" b="1" i="1" dirty="0">
                <a:solidFill>
                  <a:srgbClr val="4C4C4C"/>
                </a:solidFill>
              </a:rPr>
              <a:t>://localhost:8080/portal/public/acme</a:t>
            </a:r>
            <a:endParaRPr lang="en-GB" sz="2000" b="1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Acme Web Site – Sample Users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94" y="1655904"/>
            <a:ext cx="9886636" cy="486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05104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Log in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8567" y="1636697"/>
            <a:ext cx="8990371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22212" y="1136630"/>
            <a:ext cx="7014034" cy="5258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eXo Platform is </a:t>
            </a:r>
            <a:r>
              <a:rPr lang="en-GB" sz="2000" b="1" i="1" dirty="0" smtClean="0">
                <a:solidFill>
                  <a:srgbClr val="4C4C4C"/>
                </a:solidFill>
              </a:rPr>
              <a:t>available in 16 languages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Anonymous / public site: </a:t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>the language </a:t>
            </a:r>
            <a:r>
              <a:rPr lang="en-GB" sz="2000" b="1" i="1" dirty="0">
                <a:solidFill>
                  <a:srgbClr val="4C4C4C"/>
                </a:solidFill>
              </a:rPr>
              <a:t>choice is </a:t>
            </a:r>
            <a:br>
              <a:rPr lang="en-GB" sz="2000" b="1" i="1" dirty="0">
                <a:solidFill>
                  <a:srgbClr val="4C4C4C"/>
                </a:solidFill>
              </a:rPr>
            </a:br>
            <a:r>
              <a:rPr lang="en-GB" sz="2000" b="1" i="1" dirty="0">
                <a:solidFill>
                  <a:srgbClr val="4C4C4C"/>
                </a:solidFill>
              </a:rPr>
              <a:t>stored in the </a:t>
            </a:r>
            <a:r>
              <a:rPr lang="en-GB" sz="2000" b="1" i="1" dirty="0" smtClean="0">
                <a:solidFill>
                  <a:srgbClr val="4C4C4C"/>
                </a:solidFill>
              </a:rPr>
              <a:t>temporary session</a:t>
            </a:r>
            <a:r>
              <a:rPr lang="en-GB" sz="2000" b="1" i="1" dirty="0">
                <a:solidFill>
                  <a:srgbClr val="4C4C4C"/>
                </a:solidFill>
              </a:rPr>
              <a:t>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After login: The </a:t>
            </a:r>
            <a:r>
              <a:rPr lang="en-GB" sz="2000" b="1" i="1" dirty="0" smtClean="0">
                <a:solidFill>
                  <a:srgbClr val="4C4C4C"/>
                </a:solidFill>
              </a:rPr>
              <a:t>choice is stored in </a:t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>the user preferences</a:t>
            </a:r>
            <a:r>
              <a:rPr lang="en-GB" sz="2000" b="1" i="1" dirty="0" smtClean="0">
                <a:solidFill>
                  <a:srgbClr val="4C4C4C"/>
                </a:solidFill>
              </a:rPr>
              <a:t>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</p:txBody>
      </p:sp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Language Setting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2699717"/>
            <a:ext cx="4170380" cy="1229727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5436021"/>
            <a:ext cx="28670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035" y="1691605"/>
            <a:ext cx="5995191" cy="2751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User Account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26" y="3469797"/>
            <a:ext cx="584835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13" y="1259557"/>
            <a:ext cx="93059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Admin Tool Bar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Admin Tool Bar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22212" y="971525"/>
            <a:ext cx="10044112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The </a:t>
            </a:r>
            <a:r>
              <a:rPr lang="en-GB" sz="2000" b="1" i="1" dirty="0" smtClean="0">
                <a:solidFill>
                  <a:srgbClr val="4C4C4C"/>
                </a:solidFill>
              </a:rPr>
              <a:t>Admin Tool Bar contains menu entries for:</a:t>
            </a:r>
          </a:p>
          <a:p>
            <a:pPr marL="884238" lvl="1" indent="-45720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lphaUcPeriod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Sites</a:t>
            </a:r>
          </a:p>
          <a:p>
            <a:pPr marL="884238" lvl="1" indent="-45720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lphaUcPeriod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Spaces (Groups) </a:t>
            </a:r>
            <a:r>
              <a:rPr lang="en-GB" sz="2000" b="1" i="1" dirty="0" smtClean="0">
                <a:solidFill>
                  <a:srgbClr val="4C4C4C"/>
                </a:solidFill>
              </a:rPr>
              <a:t>of the current user</a:t>
            </a:r>
          </a:p>
          <a:p>
            <a:pPr marL="884238" lvl="1" indent="-45720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lphaUcPeriod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Current User (Dashboard)</a:t>
            </a:r>
          </a:p>
          <a:p>
            <a:pPr marL="884238" lvl="1" indent="-45720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lphaUcPeriod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Site/Group/Dashboard Editor, depending on the current page.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78" y="3491805"/>
            <a:ext cx="10353000" cy="677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78" y="1187549"/>
            <a:ext cx="10513168" cy="1827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Discovery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Admin Tool Bar - Sites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7964" y="1208069"/>
            <a:ext cx="3813559" cy="40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Select your site</a:t>
            </a:r>
            <a:endParaRPr lang="fr-FR" sz="2000" b="1" i="1" dirty="0" smtClean="0">
              <a:solidFill>
                <a:srgbClr val="4C4C4C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033" y="1907629"/>
            <a:ext cx="8866533" cy="2875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Admin Tool Bar - Sites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22212" y="1208069"/>
            <a:ext cx="10044112" cy="2390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lvl="0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Open a page of a site</a:t>
            </a:r>
          </a:p>
          <a:p>
            <a:pPr marL="258763" lvl="0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The Site Editor menu appears at the right</a:t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34" y="2654090"/>
            <a:ext cx="8077268" cy="2632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Each user sees only the navigations of her or his </a:t>
            </a:r>
            <a:r>
              <a:rPr lang="en-GB" sz="2000" b="1" i="1" dirty="0" smtClean="0">
                <a:solidFill>
                  <a:srgbClr val="4C4C4C"/>
                </a:solidFill>
              </a:rPr>
              <a:t>spaces/groups</a:t>
            </a:r>
            <a:endParaRPr lang="en-GB" sz="2000" b="1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Admin Tool Bar </a:t>
            </a:r>
            <a:r>
              <a:rPr lang="en-GB" sz="3600" dirty="0" smtClean="0">
                <a:solidFill>
                  <a:srgbClr val="FFA300"/>
                </a:solidFill>
              </a:rPr>
              <a:t>– Space Navigations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232035" y="2136763"/>
            <a:ext cx="285752" cy="5377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2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15" y="1976368"/>
            <a:ext cx="10336010" cy="4070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Admin Tool Bar </a:t>
            </a:r>
            <a:r>
              <a:rPr lang="en-GB" sz="3600" dirty="0" smtClean="0">
                <a:solidFill>
                  <a:srgbClr val="FFA300"/>
                </a:solidFill>
              </a:rPr>
              <a:t>– Group Editor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65172" y="1389081"/>
            <a:ext cx="10044112" cy="2390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lvl="0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Group Editor for the groups of the current user</a:t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/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/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/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/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/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2195958"/>
            <a:ext cx="10152413" cy="357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Admin Tool Bar - Dashboard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22212" y="1208069"/>
            <a:ext cx="10044112" cy="2390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lvl="0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Current User (Dashboard)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42" y="2056743"/>
            <a:ext cx="9289032" cy="3419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442" y="2919602"/>
            <a:ext cx="5921652" cy="208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520" y="1043533"/>
            <a:ext cx="5056638" cy="1648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Admin Tool Bar – Three Editors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22212" y="1115541"/>
            <a:ext cx="10044112" cy="2390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4238" lvl="1" indent="-45720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lphaUcPeriod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Sites</a:t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/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endParaRPr lang="en-GB" sz="2000" b="1" i="1" dirty="0" smtClean="0">
              <a:solidFill>
                <a:srgbClr val="4C4C4C"/>
              </a:solidFill>
            </a:endParaRPr>
          </a:p>
          <a:p>
            <a:pPr marL="884238" lvl="1" indent="-45720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lphaUcPeriod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884238" lvl="1" indent="-45720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lphaUcPeriod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Groups </a:t>
            </a:r>
            <a:r>
              <a:rPr lang="en-GB" sz="2000" b="1" i="1" dirty="0" smtClean="0">
                <a:solidFill>
                  <a:srgbClr val="4C4C4C"/>
                </a:solidFill>
              </a:rPr>
              <a:t>of the current user</a:t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/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/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/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/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r>
              <a:rPr lang="en-GB" sz="2000" b="1" i="1" dirty="0" smtClean="0">
                <a:solidFill>
                  <a:srgbClr val="4C4C4C"/>
                </a:solidFill>
              </a:rPr>
              <a:t/>
            </a:r>
            <a:br>
              <a:rPr lang="en-GB" sz="2000" b="1" i="1" dirty="0" smtClean="0">
                <a:solidFill>
                  <a:srgbClr val="4C4C4C"/>
                </a:solidFill>
              </a:rPr>
            </a:br>
            <a:endParaRPr lang="en-GB" sz="2000" b="1" i="1" dirty="0" smtClean="0">
              <a:solidFill>
                <a:srgbClr val="4C4C4C"/>
              </a:solidFill>
            </a:endParaRPr>
          </a:p>
          <a:p>
            <a:pPr marL="884238" lvl="1" indent="-45720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+mj-lt"/>
              <a:buAutoNum type="alphaUcPeriod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Current User (Dashboard)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626" y="5364013"/>
            <a:ext cx="3853996" cy="1418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Personal Dashboard and Gadgets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3914" y="3328047"/>
            <a:ext cx="7700952" cy="3523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Gadgets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Embeddable chunk of 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Javascript</a:t>
            </a: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Live user interface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Accessible from the Dashboard,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WebOS</a:t>
            </a:r>
            <a:r>
              <a:rPr lang="en-US" sz="2000" b="1" i="1" dirty="0" smtClean="0">
                <a:solidFill>
                  <a:srgbClr val="4C4C4C"/>
                </a:solidFill>
              </a:rPr>
              <a:t> or using a Gadget Wrapper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Many implementations : Google Gadget standard in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GateIn</a:t>
            </a: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Personal Dashboard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526" y="1065193"/>
            <a:ext cx="1012507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Internal Gadget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5220" y="2994019"/>
            <a:ext cx="8544606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09613" y="15700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Internal gadgets are stored on the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eXo</a:t>
            </a:r>
            <a:r>
              <a:rPr lang="en-US" sz="2000" b="1" i="1" dirty="0" smtClean="0">
                <a:solidFill>
                  <a:srgbClr val="4C4C4C"/>
                </a:solidFill>
              </a:rPr>
              <a:t> server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You can drag it directly to the dashboard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800" b="1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Image Discovery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050" y="2359010"/>
            <a:ext cx="4078288" cy="287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24600" y="2360598"/>
            <a:ext cx="4179888" cy="287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51038" y="1708135"/>
            <a:ext cx="6565900" cy="415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External Gadget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3782" y="2670175"/>
            <a:ext cx="8124369" cy="29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09613" y="15700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External gadgets are stored on other servers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You need to enter or copy a complete URL 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800" b="1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Drag your Gadget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3782" y="985753"/>
            <a:ext cx="9005918" cy="587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Exercise 0:  Start and Play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800" b="1" i="1" dirty="0" smtClean="0">
                <a:solidFill>
                  <a:srgbClr val="333333"/>
                </a:solidFill>
              </a:rPr>
              <a:t>Requirement: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Java  SDK 6 (For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eXo</a:t>
            </a:r>
            <a:r>
              <a:rPr lang="en-US" sz="2000" b="1" i="1" dirty="0" smtClean="0">
                <a:solidFill>
                  <a:srgbClr val="4C4C4C"/>
                </a:solidFill>
              </a:rPr>
              <a:t> Portal it was Java 5) 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800" b="1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Exercise 0:  Start and Play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07964" y="1208069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Start the portal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Create a directory $TRAINING_HOME and unzip </a:t>
            </a:r>
            <a:r>
              <a:rPr lang="en-GB" sz="2000" b="1" i="1" dirty="0" smtClean="0">
                <a:solidFill>
                  <a:srgbClr val="4C4C4C"/>
                </a:solidFill>
              </a:rPr>
              <a:t>eXoPlatform-3.0.0-GA.zip</a:t>
            </a: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Search for the binary subfolder: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...\eXoPlatform-3.0.0-GA\bin\tomcat6-bundle\bin</a:t>
            </a:r>
            <a:endParaRPr lang="en-GB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In command line, launch: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Linux / Mac OS : ./gatein.sh run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Windows : </a:t>
            </a:r>
            <a:r>
              <a:rPr lang="en-GB" sz="2000" b="1" i="1" dirty="0" err="1" smtClean="0">
                <a:solidFill>
                  <a:srgbClr val="4C4C4C"/>
                </a:solidFill>
              </a:rPr>
              <a:t>gatein</a:t>
            </a:r>
            <a:r>
              <a:rPr lang="en-GB" sz="2000" b="1" i="1" dirty="0" smtClean="0">
                <a:solidFill>
                  <a:srgbClr val="4C4C4C"/>
                </a:solidFill>
              </a:rPr>
              <a:t> run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Wait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800" b="1" i="1" dirty="0" smtClean="0">
                <a:solidFill>
                  <a:srgbClr val="4C4C4C"/>
                </a:solidFill>
              </a:rPr>
              <a:t>Watch the </a:t>
            </a:r>
            <a:r>
              <a:rPr lang="en-GB" sz="1800" b="1" i="1" dirty="0" err="1" smtClean="0">
                <a:solidFill>
                  <a:srgbClr val="4C4C4C"/>
                </a:solidFill>
              </a:rPr>
              <a:t>startup</a:t>
            </a:r>
            <a:r>
              <a:rPr lang="en-GB" sz="1800" b="1" i="1" dirty="0" smtClean="0">
                <a:solidFill>
                  <a:srgbClr val="4C4C4C"/>
                </a:solidFill>
              </a:rPr>
              <a:t> messages.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800" b="1" i="1" dirty="0" smtClean="0">
                <a:solidFill>
                  <a:srgbClr val="4C4C4C"/>
                </a:solidFill>
              </a:rPr>
              <a:t>The </a:t>
            </a:r>
            <a:r>
              <a:rPr lang="en-GB" sz="1800" b="1" i="1" dirty="0" err="1" smtClean="0">
                <a:solidFill>
                  <a:srgbClr val="4C4C4C"/>
                </a:solidFill>
              </a:rPr>
              <a:t>startup</a:t>
            </a:r>
            <a:r>
              <a:rPr lang="en-GB" sz="1800" b="1" i="1" dirty="0" smtClean="0">
                <a:solidFill>
                  <a:srgbClr val="4C4C4C"/>
                </a:solidFill>
              </a:rPr>
              <a:t> is finished when you see “INFO: Server </a:t>
            </a:r>
            <a:r>
              <a:rPr lang="en-GB" sz="1800" b="1" i="1" dirty="0" err="1" smtClean="0">
                <a:solidFill>
                  <a:srgbClr val="4C4C4C"/>
                </a:solidFill>
              </a:rPr>
              <a:t>startup</a:t>
            </a:r>
            <a:r>
              <a:rPr lang="en-GB" sz="1800" b="1" i="1" dirty="0" smtClean="0">
                <a:solidFill>
                  <a:srgbClr val="4C4C4C"/>
                </a:solidFill>
              </a:rPr>
              <a:t> in 71219 ms”.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rgbClr val="4C4C4C"/>
                </a:solidFill>
              </a:rPr>
              <a:t>Start a browser at: http://localhost:8080/portal/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800" b="1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Exercise 0:  Start and Play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chemeClr val="tx1"/>
                </a:solidFill>
              </a:rPr>
              <a:t>Stop the portal</a:t>
            </a:r>
            <a:endParaRPr lang="en-GB" sz="2800" b="1" i="1" dirty="0">
              <a:solidFill>
                <a:schemeClr val="tx1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To stop the server , simply type </a:t>
            </a:r>
            <a:r>
              <a:rPr lang="en-US" sz="2000" b="1" i="1" dirty="0" err="1" smtClean="0">
                <a:solidFill>
                  <a:schemeClr val="tx1"/>
                </a:solidFill>
              </a:rPr>
              <a:t>Ctrl+C</a:t>
            </a:r>
            <a:r>
              <a:rPr lang="en-US" sz="2000" b="1" i="1" dirty="0" smtClean="0">
                <a:solidFill>
                  <a:schemeClr val="tx1"/>
                </a:solidFill>
              </a:rPr>
              <a:t> from the console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You can also use : </a:t>
            </a:r>
            <a:r>
              <a:rPr lang="en-US" sz="2000" b="1" i="1" dirty="0" smtClean="0">
                <a:solidFill>
                  <a:schemeClr val="tx1"/>
                </a:solidFill>
              </a:rPr>
              <a:t>./gatein.sh </a:t>
            </a:r>
            <a:r>
              <a:rPr lang="en-US" sz="2000" b="1" i="1" dirty="0" smtClean="0">
                <a:solidFill>
                  <a:schemeClr val="tx1"/>
                </a:solidFill>
              </a:rPr>
              <a:t>stop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To re-init and get the default configuration, delete :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>
                <a:solidFill>
                  <a:schemeClr val="tx1"/>
                </a:solidFill>
              </a:rPr>
              <a:t>../</a:t>
            </a:r>
            <a:r>
              <a:rPr lang="en-US" sz="2000" b="1" i="1" dirty="0" smtClean="0">
                <a:solidFill>
                  <a:schemeClr val="tx1"/>
                </a:solidFill>
              </a:rPr>
              <a:t>eXoPlatform-3.0.0-GA\bin\tomcat6-bundle\</a:t>
            </a:r>
            <a:r>
              <a:rPr lang="en-US" sz="2000" b="1" i="1" dirty="0" err="1" smtClean="0">
                <a:solidFill>
                  <a:schemeClr val="tx1"/>
                </a:solidFill>
              </a:rPr>
              <a:t>gatein</a:t>
            </a:r>
            <a:r>
              <a:rPr lang="en-US" sz="2000" b="1" i="1" dirty="0" smtClean="0">
                <a:solidFill>
                  <a:schemeClr val="tx1"/>
                </a:solidFill>
              </a:rPr>
              <a:t>\data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../eXoPlatform-3.0.0-GA\bin\tomcat6-bundle\work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../eXoPlatform-3.0.0-GA\bin\tomcat6-bundle\temp</a:t>
            </a:r>
            <a:endParaRPr lang="en-GB" sz="1800" b="1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Exercise 0:  Start and Play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07964" y="1208069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chemeClr val="tx1"/>
                </a:solidFill>
              </a:rPr>
              <a:t>Settings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Switch to </a:t>
            </a:r>
            <a:r>
              <a:rPr lang="en-GB" sz="2000" b="1" i="1" dirty="0" smtClean="0">
                <a:solidFill>
                  <a:schemeClr val="tx1"/>
                </a:solidFill>
              </a:rPr>
              <a:t>Acme Website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Before </a:t>
            </a:r>
            <a:r>
              <a:rPr lang="en-GB" sz="2000" b="1" i="1" dirty="0" smtClean="0">
                <a:solidFill>
                  <a:schemeClr val="tx1"/>
                </a:solidFill>
              </a:rPr>
              <a:t>logging in, change the language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Log in as </a:t>
            </a:r>
            <a:r>
              <a:rPr lang="en-GB" sz="2000" b="1" i="1" dirty="0">
                <a:solidFill>
                  <a:schemeClr val="tx1"/>
                </a:solidFill>
              </a:rPr>
              <a:t>M</a:t>
            </a:r>
            <a:r>
              <a:rPr lang="en-GB" sz="2000" b="1" i="1" dirty="0" smtClean="0">
                <a:solidFill>
                  <a:schemeClr val="tx1"/>
                </a:solidFill>
              </a:rPr>
              <a:t>ary</a:t>
            </a:r>
            <a:endParaRPr lang="en-GB" sz="2000" b="1" i="1" dirty="0" smtClean="0">
              <a:solidFill>
                <a:schemeClr val="tx1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Change the language for M</a:t>
            </a:r>
            <a:r>
              <a:rPr lang="en-GB" sz="2000" b="1" i="1" dirty="0" smtClean="0">
                <a:solidFill>
                  <a:schemeClr val="tx1"/>
                </a:solidFill>
              </a:rPr>
              <a:t>ary</a:t>
            </a:r>
            <a:endParaRPr lang="en-GB" sz="2000" b="1" i="1" dirty="0" smtClean="0">
              <a:solidFill>
                <a:schemeClr val="tx1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Change the skin for </a:t>
            </a:r>
            <a:r>
              <a:rPr lang="en-GB" sz="2000" b="1" i="1" dirty="0">
                <a:solidFill>
                  <a:schemeClr val="tx1"/>
                </a:solidFill>
              </a:rPr>
              <a:t>M</a:t>
            </a:r>
            <a:r>
              <a:rPr lang="en-GB" sz="2000" b="1" i="1" dirty="0" smtClean="0">
                <a:solidFill>
                  <a:schemeClr val="tx1"/>
                </a:solidFill>
              </a:rPr>
              <a:t>ary</a:t>
            </a:r>
            <a:endParaRPr lang="en-GB" sz="2000" b="1" i="1" dirty="0" smtClean="0">
              <a:solidFill>
                <a:schemeClr val="tx1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Change her email address</a:t>
            </a:r>
          </a:p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chemeClr val="tx1"/>
                </a:solidFill>
              </a:rPr>
              <a:t>Admin Tool Bar</a:t>
            </a:r>
          </a:p>
          <a:p>
            <a:pPr marL="258763" lvl="0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Click on the different menu points and observe how the Admin Tool Bar changes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800" b="1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Exercise 0:  Start and Play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07964" y="1208069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Dashboard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Log in as </a:t>
            </a:r>
            <a:r>
              <a:rPr lang="en-GB" sz="2000" b="1" i="1" dirty="0" smtClean="0">
                <a:solidFill>
                  <a:schemeClr val="tx1"/>
                </a:solidFill>
              </a:rPr>
              <a:t>Mary</a:t>
            </a:r>
            <a:endParaRPr lang="en-GB" sz="2000" b="1" i="1" dirty="0" smtClean="0">
              <a:solidFill>
                <a:schemeClr val="tx1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Create two dashboards with different names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Log in as </a:t>
            </a:r>
            <a:r>
              <a:rPr lang="en-GB" sz="2000" b="1" i="1" dirty="0" smtClean="0">
                <a:solidFill>
                  <a:schemeClr val="tx1"/>
                </a:solidFill>
              </a:rPr>
              <a:t>John</a:t>
            </a:r>
            <a:endParaRPr lang="en-GB" sz="2000" b="1" i="1" dirty="0" smtClean="0">
              <a:solidFill>
                <a:schemeClr val="tx1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Verify that his dashboard is </a:t>
            </a:r>
            <a:r>
              <a:rPr lang="en-GB" sz="2000" b="1" i="1" dirty="0" smtClean="0">
                <a:solidFill>
                  <a:schemeClr val="tx1"/>
                </a:solidFill>
              </a:rPr>
              <a:t>empty (remember that the dashboard is personal)</a:t>
            </a:r>
            <a:endParaRPr lang="en-GB" sz="2000" b="1" i="1" dirty="0" smtClean="0">
              <a:solidFill>
                <a:schemeClr val="tx1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Create a dashboard for </a:t>
            </a:r>
            <a:r>
              <a:rPr lang="en-GB" sz="2000" b="1" i="1" dirty="0" smtClean="0">
                <a:solidFill>
                  <a:schemeClr val="tx1"/>
                </a:solidFill>
              </a:rPr>
              <a:t>John</a:t>
            </a:r>
            <a:endParaRPr lang="en-GB" sz="2000" b="1" i="1" dirty="0" smtClean="0">
              <a:solidFill>
                <a:schemeClr val="tx1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000" b="1" i="1" dirty="0" smtClean="0">
                <a:solidFill>
                  <a:schemeClr val="tx1"/>
                </a:solidFill>
              </a:rPr>
              <a:t>Add an external gadget to the dashboard: </a:t>
            </a:r>
            <a:br>
              <a:rPr lang="en-GB" sz="2000" b="1" i="1" dirty="0" smtClean="0">
                <a:solidFill>
                  <a:schemeClr val="tx1"/>
                </a:solidFill>
              </a:rPr>
            </a:br>
            <a:r>
              <a:rPr lang="en-GB" sz="2000" b="1" i="1" dirty="0" smtClean="0">
                <a:solidFill>
                  <a:schemeClr val="tx1"/>
                </a:solidFill>
              </a:rPr>
              <a:t>http://shazingo.com/lig/lg/142002.xml</a:t>
            </a: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800" b="1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Organisation Model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Organisational Model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Components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Users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Groups 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Memberships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Authentication and Authorization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Generalized model for the platform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Database storage (Hibernate) or Directory storage (LDAP)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070" y="505052"/>
            <a:ext cx="4968552" cy="3837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Organisational Model - Memberships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65088" y="1279507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Membership types are similar to roles: manager,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validator</a:t>
            </a:r>
            <a:r>
              <a:rPr lang="en-US" sz="2000" b="1" i="1" dirty="0" smtClean="0">
                <a:solidFill>
                  <a:srgbClr val="4C4C4C"/>
                </a:solidFill>
              </a:rPr>
              <a:t>, editor.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Membership types are shared among all groups. 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When a user is added to a group she or he must be assigned with membership type to that group.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The asterisk “*” stands for “all membership types”.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Membership versus “membership type: When a user is assigned to a group with a membership type you say that the user has a “membership”.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22938" y="4208465"/>
            <a:ext cx="5010154" cy="254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smtClean="0"/>
              <a:t>Why a portal ?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en-US" dirty="0" smtClean="0"/>
              <a:t>Improvement of productivity</a:t>
            </a:r>
          </a:p>
          <a:p>
            <a:pPr marL="584962" lvl="1" indent="-219361"/>
            <a:r>
              <a:rPr lang="en-US" dirty="0" smtClean="0"/>
              <a:t>Single Entry Point</a:t>
            </a:r>
          </a:p>
          <a:p>
            <a:pPr marL="584962" lvl="1" indent="-219361"/>
            <a:r>
              <a:rPr lang="en-US" dirty="0" smtClean="0"/>
              <a:t>Single Sign-On</a:t>
            </a:r>
          </a:p>
          <a:p>
            <a:pPr marL="584962" lvl="1" indent="-219361"/>
            <a:r>
              <a:rPr lang="en-US" dirty="0" smtClean="0"/>
              <a:t>Application Integration</a:t>
            </a:r>
          </a:p>
          <a:p>
            <a:pPr marL="219361" indent="-216749">
              <a:buNone/>
            </a:pPr>
            <a:r>
              <a:rPr lang="en-US" dirty="0" smtClean="0"/>
              <a:t>Resources leverage</a:t>
            </a:r>
          </a:p>
          <a:p>
            <a:pPr marL="584962" lvl="1" indent="-219361"/>
            <a:r>
              <a:rPr lang="en-US" dirty="0" smtClean="0"/>
              <a:t>Centralized User Management</a:t>
            </a:r>
          </a:p>
          <a:p>
            <a:pPr marL="584962" lvl="1" indent="-219361"/>
            <a:r>
              <a:rPr lang="en-US" dirty="0" smtClean="0"/>
              <a:t>Simplified Administration and Deployment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Organisational Model - Memberships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65088" y="1279507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3650" y="1208069"/>
            <a:ext cx="10637069" cy="53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Organisational Model - Groups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065193"/>
            <a:ext cx="10044112" cy="54578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Groups are organized in an hierarchy, but there is no inheritance.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 user can be several times in the same group having different memberships.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 user can be in one or several groups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34977" y="2422516"/>
            <a:ext cx="11320656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Organisational Model - Groups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065193"/>
            <a:ext cx="10044112" cy="54578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Groups have a name. The name is used internally and cannot be modified.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The group label is used for the interfaces and can be modified at will.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3782" y="2636829"/>
            <a:ext cx="8626508" cy="298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Organisational Model - User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065193"/>
            <a:ext cx="10044112" cy="54578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User Management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215" y="1898645"/>
            <a:ext cx="10979910" cy="3309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Organisational Model - User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57213" y="1065193"/>
            <a:ext cx="10044112" cy="54578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Modify user information, delete memberships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904" y="1708135"/>
            <a:ext cx="11002221" cy="478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Memberships: </a:t>
            </a:r>
            <a:r>
              <a:rPr lang="en-GB" sz="3600" dirty="0" smtClean="0">
                <a:solidFill>
                  <a:srgbClr val="FFA300"/>
                </a:solidFill>
              </a:rPr>
              <a:t>Remarks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79402" y="1208069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chemeClr val="tx1"/>
                </a:solidFill>
              </a:rPr>
              <a:t>Case Sensitivity</a:t>
            </a:r>
            <a:endParaRPr lang="en-GB" sz="2800" b="1" i="1" dirty="0">
              <a:solidFill>
                <a:schemeClr val="tx1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de-DE" sz="2000" b="1" i="1" dirty="0" smtClean="0">
                <a:solidFill>
                  <a:schemeClr val="tx1"/>
                </a:solidFill>
              </a:rPr>
              <a:t>Everything is case sensitive: user, group and membership name.</a:t>
            </a:r>
          </a:p>
          <a:p>
            <a:pPr marL="258763" lvl="0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000000"/>
                </a:solidFill>
              </a:rPr>
              <a:t>Membership Type manager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This is the role of the manager of each group. Each group has to have one member with role. The administrator who creates a group is automatically added to that group with the membership type “manager”.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800" b="1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Exercise 1: Memberships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79402" y="1208069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chemeClr val="tx1"/>
                </a:solidFill>
              </a:rPr>
              <a:t>Create a new member</a:t>
            </a:r>
            <a:endParaRPr lang="en-GB" sz="2800" b="1" i="1" dirty="0">
              <a:solidFill>
                <a:schemeClr val="tx1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Login as </a:t>
            </a:r>
            <a:r>
              <a:rPr lang="en-US" sz="2000" b="1" i="1" dirty="0" smtClean="0">
                <a:solidFill>
                  <a:schemeClr val="tx1"/>
                </a:solidFill>
              </a:rPr>
              <a:t>John.</a:t>
            </a:r>
            <a:endParaRPr lang="en-US" sz="2000" b="1" i="1" dirty="0" smtClean="0">
              <a:solidFill>
                <a:schemeClr val="tx1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Open the application “’New Staff” (Menu: Group/Organization/New Staff)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Create a user “Elena”.</a:t>
            </a:r>
          </a:p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chemeClr val="tx1"/>
                </a:solidFill>
              </a:rPr>
              <a:t>Manage users and groups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Open “Users and group management” (Menu: Group/Organization)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Search for the user “Elena”. Is she already member of a group?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Create a new membership type “translator”.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Create  a new subgroup in platform called “training”.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Add Elena to the new group with the new membership type.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chemeClr val="tx1"/>
                </a:solidFill>
              </a:rPr>
              <a:t>Add Elena a second time to that group user the “manager” membership type.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chemeClr val="tx1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 smtClean="0">
              <a:solidFill>
                <a:srgbClr val="4C4C4C"/>
              </a:solidFill>
            </a:endParaRPr>
          </a:p>
          <a:p>
            <a:pPr marL="639763" lvl="1" indent="-209550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800" b="1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Fundamentals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7054" y="1065193"/>
            <a:ext cx="6215106" cy="356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r" eaLnBrk="1" hangingPunct="1">
              <a:buFontTx/>
              <a:buNone/>
            </a:pPr>
            <a:r>
              <a:rPr lang="en-US" dirty="0" smtClean="0"/>
              <a:t>Portal Elements and Organization Model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116013" y="5422911"/>
            <a:ext cx="5035553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smtClean="0"/>
              <a:t>Q &amp; A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7"/>
            <a:ext cx="10179255" cy="423263"/>
          </a:xfrm>
        </p:spPr>
        <p:txBody>
          <a:bodyPr rIns="41783" anchor="b"/>
          <a:lstStyle/>
          <a:p>
            <a:pPr eaLnBrk="1" hangingPunct="1"/>
            <a:r>
              <a:rPr lang="en-US" smtClean="0"/>
              <a:t>Why eXo Portal ?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marL="584962" lvl="1" indent="-219361"/>
            <a:endParaRPr lang="en-US" dirty="0"/>
          </a:p>
          <a:p>
            <a:pPr marL="584962" lvl="1" indent="-219361"/>
            <a:r>
              <a:rPr lang="en-US" dirty="0" smtClean="0"/>
              <a:t>Standard </a:t>
            </a:r>
            <a:r>
              <a:rPr lang="en-US" dirty="0" smtClean="0"/>
              <a:t>Respect</a:t>
            </a:r>
          </a:p>
          <a:p>
            <a:pPr marL="584962" lvl="1" indent="-219361"/>
            <a:r>
              <a:rPr lang="en-US" dirty="0" smtClean="0"/>
              <a:t>Professional Open Source</a:t>
            </a:r>
          </a:p>
          <a:p>
            <a:pPr marL="584962" lvl="1" indent="-219361"/>
            <a:r>
              <a:rPr lang="en-US" dirty="0" smtClean="0"/>
              <a:t>Integrated Applicative Suite</a:t>
            </a:r>
          </a:p>
          <a:p>
            <a:pPr marL="584962" lvl="1" indent="-219361"/>
            <a:r>
              <a:rPr lang="en-US" dirty="0" err="1" smtClean="0"/>
              <a:t>eXo</a:t>
            </a:r>
            <a:r>
              <a:rPr lang="en-US" dirty="0" smtClean="0"/>
              <a:t> innovates (ex: </a:t>
            </a:r>
            <a:r>
              <a:rPr lang="en-US" dirty="0" err="1" smtClean="0"/>
              <a:t>WebOS</a:t>
            </a:r>
            <a:r>
              <a:rPr lang="en-US" dirty="0" smtClean="0"/>
              <a:t>)</a:t>
            </a:r>
          </a:p>
          <a:p>
            <a:pPr marL="584962" lvl="1" indent="-219361"/>
            <a:r>
              <a:rPr lang="en-US" dirty="0" smtClean="0"/>
              <a:t>Flexible Roadmap</a:t>
            </a:r>
          </a:p>
          <a:p>
            <a:pPr marL="219361" indent="-216749"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13595" y="877287"/>
            <a:ext cx="10037573" cy="5925683"/>
            <a:chOff x="0" y="0"/>
            <a:chExt cx="7368" cy="4816"/>
          </a:xfrm>
        </p:grpSpPr>
        <p:sp>
          <p:nvSpPr>
            <p:cNvPr id="14346" name="Rectangle 2"/>
            <p:cNvSpPr>
              <a:spLocks/>
            </p:cNvSpPr>
            <p:nvPr/>
          </p:nvSpPr>
          <p:spPr bwMode="auto">
            <a:xfrm>
              <a:off x="128" y="96"/>
              <a:ext cx="7112" cy="4464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fr-FR"/>
            </a:p>
          </p:txBody>
        </p:sp>
        <p:pic>
          <p:nvPicPr>
            <p:cNvPr id="14347" name="Picture 3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7368" cy="48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smtClean="0"/>
              <a:t>Enterprise Portal</a:t>
            </a:r>
          </a:p>
        </p:txBody>
      </p:sp>
      <p:pic>
        <p:nvPicPr>
          <p:cNvPr id="14340" name="Picture 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5395" y="933886"/>
            <a:ext cx="4893453" cy="51185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4341" name="Rectangle 6"/>
          <p:cNvSpPr>
            <a:spLocks/>
          </p:cNvSpPr>
          <p:nvPr/>
        </p:nvSpPr>
        <p:spPr bwMode="auto">
          <a:xfrm>
            <a:off x="940001" y="3312279"/>
            <a:ext cx="2506669" cy="3543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2000" dirty="0">
                <a:solidFill>
                  <a:schemeClr val="tx1"/>
                </a:solidFill>
              </a:rPr>
              <a:t>Collaborative</a:t>
            </a:r>
          </a:p>
        </p:txBody>
      </p:sp>
      <p:sp>
        <p:nvSpPr>
          <p:cNvPr id="14342" name="Rectangle 7"/>
          <p:cNvSpPr>
            <a:spLocks/>
          </p:cNvSpPr>
          <p:nvPr/>
        </p:nvSpPr>
        <p:spPr bwMode="auto">
          <a:xfrm>
            <a:off x="2080263" y="6061029"/>
            <a:ext cx="867225" cy="219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Intranet</a:t>
            </a:r>
          </a:p>
        </p:txBody>
      </p:sp>
      <p:sp>
        <p:nvSpPr>
          <p:cNvPr id="14343" name="Rectangle 8"/>
          <p:cNvSpPr>
            <a:spLocks/>
          </p:cNvSpPr>
          <p:nvPr/>
        </p:nvSpPr>
        <p:spPr bwMode="auto">
          <a:xfrm>
            <a:off x="8131689" y="3667870"/>
            <a:ext cx="1384995" cy="219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Applications</a:t>
            </a:r>
          </a:p>
        </p:txBody>
      </p:sp>
      <p:sp>
        <p:nvSpPr>
          <p:cNvPr id="14344" name="Rectangle 9"/>
          <p:cNvSpPr>
            <a:spLocks/>
          </p:cNvSpPr>
          <p:nvPr/>
        </p:nvSpPr>
        <p:spPr bwMode="auto">
          <a:xfrm>
            <a:off x="8727022" y="5405217"/>
            <a:ext cx="1178400" cy="219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Workflows</a:t>
            </a:r>
          </a:p>
        </p:txBody>
      </p:sp>
      <p:sp>
        <p:nvSpPr>
          <p:cNvPr id="14345" name="Rectangle 10"/>
          <p:cNvSpPr>
            <a:spLocks/>
          </p:cNvSpPr>
          <p:nvPr/>
        </p:nvSpPr>
        <p:spPr bwMode="auto">
          <a:xfrm>
            <a:off x="5623657" y="6298499"/>
            <a:ext cx="1296830" cy="219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Documents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Homepage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800" b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800" b="1" dirty="0" smtClean="0">
                <a:solidFill>
                  <a:srgbClr val="4C4C4C"/>
                </a:solidFill>
              </a:rPr>
              <a:t>Open the this address:</a:t>
            </a:r>
            <a:br>
              <a:rPr lang="en-GB" sz="1800" b="1" dirty="0" smtClean="0">
                <a:solidFill>
                  <a:srgbClr val="4C4C4C"/>
                </a:solidFill>
              </a:rPr>
            </a:br>
            <a:r>
              <a:rPr lang="en-GB" sz="1800" b="1" dirty="0" smtClean="0">
                <a:solidFill>
                  <a:srgbClr val="4C4C4C"/>
                </a:solidFill>
              </a:rPr>
              <a:t>http</a:t>
            </a:r>
            <a:r>
              <a:rPr lang="en-GB" sz="1800" b="1" dirty="0">
                <a:solidFill>
                  <a:srgbClr val="4C4C4C"/>
                </a:solidFill>
              </a:rPr>
              <a:t>://</a:t>
            </a:r>
            <a:r>
              <a:rPr lang="en-GB" sz="1800" b="1" dirty="0" smtClean="0">
                <a:solidFill>
                  <a:srgbClr val="4C4C4C"/>
                </a:solidFill>
              </a:rPr>
              <a:t>localhost:8080/portal/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1800" b="1" dirty="0" smtClean="0">
                <a:solidFill>
                  <a:srgbClr val="4C4C4C"/>
                </a:solidFill>
              </a:rPr>
              <a:t>Forwards to the default portal:</a:t>
            </a:r>
            <a:br>
              <a:rPr lang="en-GB" sz="1800" b="1" dirty="0" smtClean="0">
                <a:solidFill>
                  <a:srgbClr val="4C4C4C"/>
                </a:solidFill>
              </a:rPr>
            </a:br>
            <a:r>
              <a:rPr lang="en-GB" sz="1800" b="1" dirty="0" smtClean="0">
                <a:solidFill>
                  <a:srgbClr val="4C4C4C"/>
                </a:solidFill>
              </a:rPr>
              <a:t>http</a:t>
            </a:r>
            <a:r>
              <a:rPr lang="en-GB" sz="1800" b="1" dirty="0">
                <a:solidFill>
                  <a:srgbClr val="4C4C4C"/>
                </a:solidFill>
              </a:rPr>
              <a:t>://</a:t>
            </a:r>
            <a:r>
              <a:rPr lang="en-GB" sz="1800" b="1" dirty="0" smtClean="0">
                <a:solidFill>
                  <a:srgbClr val="4C4C4C"/>
                </a:solidFill>
              </a:rPr>
              <a:t>localhost:8080/portal</a:t>
            </a:r>
            <a:br>
              <a:rPr lang="en-GB" sz="1800" b="1" dirty="0" smtClean="0">
                <a:solidFill>
                  <a:srgbClr val="4C4C4C"/>
                </a:solidFill>
              </a:rPr>
            </a:br>
            <a:r>
              <a:rPr lang="en-GB" sz="1800" b="1" i="1" dirty="0" smtClean="0">
                <a:solidFill>
                  <a:srgbClr val="4C4C4C"/>
                </a:solidFill>
              </a:rPr>
              <a:t>/</a:t>
            </a:r>
            <a:r>
              <a:rPr lang="en-GB" sz="1800" b="1" i="1" dirty="0">
                <a:solidFill>
                  <a:srgbClr val="4C4C4C"/>
                </a:solidFill>
              </a:rPr>
              <a:t>public/default/</a:t>
            </a:r>
            <a:endParaRPr lang="en-GB" sz="1800" b="1" i="1" dirty="0">
              <a:solidFill>
                <a:srgbClr val="4C4C4C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10" y="1218593"/>
            <a:ext cx="6412492" cy="5431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09700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Homepage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273679"/>
            <a:ext cx="10520775" cy="524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5188" y="1275010"/>
            <a:ext cx="10758450" cy="54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000" b="1" i="1" dirty="0">
              <a:solidFill>
                <a:srgbClr val="4C4C4C"/>
              </a:solidFill>
            </a:endParaRPr>
          </a:p>
        </p:txBody>
      </p:sp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Acme Social Intranet</a:t>
            </a:r>
            <a:endParaRPr lang="en-GB" sz="3600" dirty="0">
              <a:solidFill>
                <a:srgbClr val="FFA3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02" y="2953416"/>
            <a:ext cx="6819577" cy="3490717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78" y="1331565"/>
            <a:ext cx="36576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6157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3480</TotalTime>
  <Words>1113</Words>
  <Application>Microsoft Office PowerPoint</Application>
  <PresentationFormat>Personalizados</PresentationFormat>
  <Paragraphs>288</Paragraphs>
  <Slides>47</Slides>
  <Notes>44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dos diapositivos</vt:lpstr>
      </vt:variant>
      <vt:variant>
        <vt:i4>47</vt:i4>
      </vt:variant>
    </vt:vector>
  </HeadingPairs>
  <TitlesOfParts>
    <vt:vector size="50" baseType="lpstr">
      <vt:lpstr>eXo-powerpoint-template</vt:lpstr>
      <vt:lpstr>1_Office Theme</vt:lpstr>
      <vt:lpstr>2_Office Theme</vt:lpstr>
      <vt:lpstr>Apresentação do PowerPoint</vt:lpstr>
      <vt:lpstr>Apresentação do PowerPoint</vt:lpstr>
      <vt:lpstr>Apresentação do PowerPoint</vt:lpstr>
      <vt:lpstr>Why a portal ?</vt:lpstr>
      <vt:lpstr>Why eXo Portal ?</vt:lpstr>
      <vt:lpstr>Enterprise Portal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Pc-utilisateur</cp:lastModifiedBy>
  <cp:revision>220</cp:revision>
  <dcterms:created xsi:type="dcterms:W3CDTF">2010-06-15T15:11:14Z</dcterms:created>
  <dcterms:modified xsi:type="dcterms:W3CDTF">2010-09-20T09:19:24Z</dcterms:modified>
</cp:coreProperties>
</file>