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5" r:id="rId3"/>
    <p:sldId id="280" r:id="rId4"/>
    <p:sldId id="270" r:id="rId5"/>
    <p:sldId id="289" r:id="rId6"/>
    <p:sldId id="290" r:id="rId7"/>
    <p:sldId id="291" r:id="rId8"/>
    <p:sldId id="292" r:id="rId9"/>
    <p:sldId id="286" r:id="rId10"/>
    <p:sldId id="288" r:id="rId11"/>
    <p:sldId id="293" r:id="rId12"/>
    <p:sldId id="297" r:id="rId13"/>
    <p:sldId id="279" r:id="rId14"/>
    <p:sldId id="282" r:id="rId15"/>
    <p:sldId id="299" r:id="rId16"/>
    <p:sldId id="298" r:id="rId17"/>
    <p:sldId id="301" r:id="rId18"/>
    <p:sldId id="300" r:id="rId19"/>
    <p:sldId id="302" r:id="rId20"/>
    <p:sldId id="303" r:id="rId21"/>
    <p:sldId id="283" r:id="rId22"/>
    <p:sldId id="284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4" autoAdjust="0"/>
    <p:restoredTop sz="95214" autoAdjust="0"/>
  </p:normalViewPr>
  <p:slideViewPr>
    <p:cSldViewPr>
      <p:cViewPr varScale="1">
        <p:scale>
          <a:sx n="67" d="100"/>
          <a:sy n="67" d="100"/>
        </p:scale>
        <p:origin x="8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D478-5F57-4396-90FB-C15090B9742F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080A-0421-45FB-B6B5-CC174C60F5D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0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08서울남산체 B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97280" y="5672328"/>
            <a:ext cx="8033384" cy="250190"/>
          </a:xfrm>
          <a:custGeom>
            <a:avLst/>
            <a:gdLst/>
            <a:ahLst/>
            <a:cxnLst/>
            <a:rect l="l" t="t" r="r" b="b"/>
            <a:pathLst>
              <a:path w="8033384" h="250189">
                <a:moveTo>
                  <a:pt x="7908036" y="0"/>
                </a:moveTo>
                <a:lnTo>
                  <a:pt x="7908036" y="62484"/>
                </a:lnTo>
                <a:lnTo>
                  <a:pt x="0" y="62484"/>
                </a:lnTo>
                <a:lnTo>
                  <a:pt x="0" y="187452"/>
                </a:lnTo>
                <a:lnTo>
                  <a:pt x="7908036" y="187452"/>
                </a:lnTo>
                <a:lnTo>
                  <a:pt x="7908036" y="249936"/>
                </a:lnTo>
                <a:lnTo>
                  <a:pt x="8033004" y="124968"/>
                </a:lnTo>
                <a:lnTo>
                  <a:pt x="790803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97280" y="5672328"/>
            <a:ext cx="8033384" cy="250190"/>
          </a:xfrm>
          <a:custGeom>
            <a:avLst/>
            <a:gdLst/>
            <a:ahLst/>
            <a:cxnLst/>
            <a:rect l="l" t="t" r="r" b="b"/>
            <a:pathLst>
              <a:path w="8033384" h="250189">
                <a:moveTo>
                  <a:pt x="0" y="62484"/>
                </a:moveTo>
                <a:lnTo>
                  <a:pt x="7908036" y="62484"/>
                </a:lnTo>
                <a:lnTo>
                  <a:pt x="7908036" y="0"/>
                </a:lnTo>
                <a:lnTo>
                  <a:pt x="8033004" y="124968"/>
                </a:lnTo>
                <a:lnTo>
                  <a:pt x="7908036" y="249936"/>
                </a:lnTo>
                <a:lnTo>
                  <a:pt x="7908036" y="187452"/>
                </a:lnTo>
                <a:lnTo>
                  <a:pt x="0" y="187452"/>
                </a:lnTo>
                <a:lnTo>
                  <a:pt x="0" y="62484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08서울남산체 B" panose="02020603020101020101" pitchFamily="18" charset="-127"/>
                <a:cs typeface="08서울남산체 B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08서울남산체 B" panose="02020603020101020101" pitchFamily="18" charset="-127"/>
                <a:cs typeface="08서울남산체 B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343911" y="3550920"/>
            <a:ext cx="6728459" cy="276225"/>
          </a:xfrm>
          <a:custGeom>
            <a:avLst/>
            <a:gdLst/>
            <a:ahLst/>
            <a:cxnLst/>
            <a:rect l="l" t="t" r="r" b="b"/>
            <a:pathLst>
              <a:path w="6728459" h="276225">
                <a:moveTo>
                  <a:pt x="6590538" y="0"/>
                </a:moveTo>
                <a:lnTo>
                  <a:pt x="6590538" y="68960"/>
                </a:lnTo>
                <a:lnTo>
                  <a:pt x="0" y="68960"/>
                </a:lnTo>
                <a:lnTo>
                  <a:pt x="0" y="206882"/>
                </a:lnTo>
                <a:lnTo>
                  <a:pt x="6590538" y="206882"/>
                </a:lnTo>
                <a:lnTo>
                  <a:pt x="6590538" y="275843"/>
                </a:lnTo>
                <a:lnTo>
                  <a:pt x="6728459" y="137921"/>
                </a:lnTo>
                <a:lnTo>
                  <a:pt x="659053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343911" y="3550920"/>
            <a:ext cx="6728459" cy="276225"/>
          </a:xfrm>
          <a:custGeom>
            <a:avLst/>
            <a:gdLst/>
            <a:ahLst/>
            <a:cxnLst/>
            <a:rect l="l" t="t" r="r" b="b"/>
            <a:pathLst>
              <a:path w="6728459" h="276225">
                <a:moveTo>
                  <a:pt x="0" y="68960"/>
                </a:moveTo>
                <a:lnTo>
                  <a:pt x="6590538" y="68960"/>
                </a:lnTo>
                <a:lnTo>
                  <a:pt x="6590538" y="0"/>
                </a:lnTo>
                <a:lnTo>
                  <a:pt x="6728459" y="137921"/>
                </a:lnTo>
                <a:lnTo>
                  <a:pt x="6590538" y="275843"/>
                </a:lnTo>
                <a:lnTo>
                  <a:pt x="6590538" y="206882"/>
                </a:lnTo>
                <a:lnTo>
                  <a:pt x="0" y="206882"/>
                </a:lnTo>
                <a:lnTo>
                  <a:pt x="0" y="6896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040891" y="4757928"/>
            <a:ext cx="8031480" cy="250190"/>
          </a:xfrm>
          <a:custGeom>
            <a:avLst/>
            <a:gdLst/>
            <a:ahLst/>
            <a:cxnLst/>
            <a:rect l="l" t="t" r="r" b="b"/>
            <a:pathLst>
              <a:path w="8031480" h="250189">
                <a:moveTo>
                  <a:pt x="7906511" y="0"/>
                </a:moveTo>
                <a:lnTo>
                  <a:pt x="7906511" y="62484"/>
                </a:lnTo>
                <a:lnTo>
                  <a:pt x="0" y="62484"/>
                </a:lnTo>
                <a:lnTo>
                  <a:pt x="0" y="187452"/>
                </a:lnTo>
                <a:lnTo>
                  <a:pt x="7906511" y="187452"/>
                </a:lnTo>
                <a:lnTo>
                  <a:pt x="7906511" y="249936"/>
                </a:lnTo>
                <a:lnTo>
                  <a:pt x="8031480" y="124968"/>
                </a:lnTo>
                <a:lnTo>
                  <a:pt x="79065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40891" y="4757928"/>
            <a:ext cx="8031480" cy="250190"/>
          </a:xfrm>
          <a:custGeom>
            <a:avLst/>
            <a:gdLst/>
            <a:ahLst/>
            <a:cxnLst/>
            <a:rect l="l" t="t" r="r" b="b"/>
            <a:pathLst>
              <a:path w="8031480" h="250189">
                <a:moveTo>
                  <a:pt x="0" y="62484"/>
                </a:moveTo>
                <a:lnTo>
                  <a:pt x="7906511" y="62484"/>
                </a:lnTo>
                <a:lnTo>
                  <a:pt x="7906511" y="0"/>
                </a:lnTo>
                <a:lnTo>
                  <a:pt x="8031480" y="124968"/>
                </a:lnTo>
                <a:lnTo>
                  <a:pt x="7906511" y="249936"/>
                </a:lnTo>
                <a:lnTo>
                  <a:pt x="7906511" y="187452"/>
                </a:lnTo>
                <a:lnTo>
                  <a:pt x="0" y="187452"/>
                </a:lnTo>
                <a:lnTo>
                  <a:pt x="0" y="62484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40891" y="6012179"/>
            <a:ext cx="8031480" cy="250190"/>
          </a:xfrm>
          <a:custGeom>
            <a:avLst/>
            <a:gdLst/>
            <a:ahLst/>
            <a:cxnLst/>
            <a:rect l="l" t="t" r="r" b="b"/>
            <a:pathLst>
              <a:path w="8031480" h="250189">
                <a:moveTo>
                  <a:pt x="7906511" y="0"/>
                </a:moveTo>
                <a:lnTo>
                  <a:pt x="7906511" y="62484"/>
                </a:lnTo>
                <a:lnTo>
                  <a:pt x="0" y="62484"/>
                </a:lnTo>
                <a:lnTo>
                  <a:pt x="0" y="187452"/>
                </a:lnTo>
                <a:lnTo>
                  <a:pt x="7906511" y="187452"/>
                </a:lnTo>
                <a:lnTo>
                  <a:pt x="7906511" y="249936"/>
                </a:lnTo>
                <a:lnTo>
                  <a:pt x="8031480" y="124968"/>
                </a:lnTo>
                <a:lnTo>
                  <a:pt x="79065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040891" y="6012179"/>
            <a:ext cx="8031480" cy="250190"/>
          </a:xfrm>
          <a:custGeom>
            <a:avLst/>
            <a:gdLst/>
            <a:ahLst/>
            <a:cxnLst/>
            <a:rect l="l" t="t" r="r" b="b"/>
            <a:pathLst>
              <a:path w="8031480" h="250189">
                <a:moveTo>
                  <a:pt x="0" y="62484"/>
                </a:moveTo>
                <a:lnTo>
                  <a:pt x="7906511" y="62484"/>
                </a:lnTo>
                <a:lnTo>
                  <a:pt x="7906511" y="0"/>
                </a:lnTo>
                <a:lnTo>
                  <a:pt x="8031480" y="124968"/>
                </a:lnTo>
                <a:lnTo>
                  <a:pt x="7906511" y="249936"/>
                </a:lnTo>
                <a:lnTo>
                  <a:pt x="7906511" y="187452"/>
                </a:lnTo>
                <a:lnTo>
                  <a:pt x="0" y="187452"/>
                </a:lnTo>
                <a:lnTo>
                  <a:pt x="0" y="62484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08서울남산체 B" panose="02020603020101020101" pitchFamily="18" charset="-127"/>
                <a:cs typeface="08서울남산체 B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08서울남산체 B" panose="02020603020101020101" pitchFamily="18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4005" y="1848357"/>
            <a:ext cx="75239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08서울남산체 B" panose="02020603020101020101" pitchFamily="18" charset="-127"/>
          <a:ea typeface="+mj-ea"/>
          <a:cs typeface="+mj-cs"/>
        </a:defRPr>
      </a:lvl1pPr>
    </p:titleStyle>
    <p:bodyStyle>
      <a:lvl1pPr marL="0">
        <a:defRPr>
          <a:latin typeface="08서울남산체 B" panose="02020603020101020101" pitchFamily="18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C2EA2">
            <a:alpha val="8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867725-928A-47E8-9283-771C257E37A5}"/>
              </a:ext>
            </a:extLst>
          </p:cNvPr>
          <p:cNvSpPr txBox="1"/>
          <p:nvPr/>
        </p:nvSpPr>
        <p:spPr>
          <a:xfrm>
            <a:off x="2238375" y="1066800"/>
            <a:ext cx="7715250" cy="334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관상 프로젝트</a:t>
            </a:r>
            <a:endParaRPr lang="en-US" altLang="ko-KR" sz="88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최종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8A554-FFC0-4612-9B99-55B0D4E1E533}"/>
              </a:ext>
            </a:extLst>
          </p:cNvPr>
          <p:cNvSpPr txBox="1"/>
          <p:nvPr/>
        </p:nvSpPr>
        <p:spPr>
          <a:xfrm>
            <a:off x="8487788" y="4414961"/>
            <a:ext cx="2931673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투빅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(TwoBig)</a:t>
            </a:r>
          </a:p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안현지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황유연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C86607-9E7B-46BE-A5D4-1330217A81FF}"/>
              </a:ext>
            </a:extLst>
          </p:cNvPr>
          <p:cNvSpPr txBox="1"/>
          <p:nvPr/>
        </p:nvSpPr>
        <p:spPr>
          <a:xfrm>
            <a:off x="1513418" y="2743200"/>
            <a:ext cx="136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Accuracy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9E664-1C93-448E-B610-BA3642564B0E}"/>
              </a:ext>
            </a:extLst>
          </p:cNvPr>
          <p:cNvSpPr txBox="1"/>
          <p:nvPr/>
        </p:nvSpPr>
        <p:spPr>
          <a:xfrm>
            <a:off x="1813280" y="5029200"/>
            <a:ext cx="96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Loss</a:t>
            </a:r>
            <a:endParaRPr lang="ko-KR" altLang="en-US" sz="2400" b="1" dirty="0"/>
          </a:p>
        </p:txBody>
      </p:sp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79F1B620-FAA7-4C38-8925-5DF3EF96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1802706"/>
            <a:ext cx="3390900" cy="4707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71AAC7-939C-4078-A044-ABB16E251B36}"/>
              </a:ext>
            </a:extLst>
          </p:cNvPr>
          <p:cNvSpPr txBox="1"/>
          <p:nvPr/>
        </p:nvSpPr>
        <p:spPr>
          <a:xfrm>
            <a:off x="3124201" y="1184310"/>
            <a:ext cx="323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2000 images / 35 epoch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1B6D6-F395-494E-8886-574BF1001F03}"/>
              </a:ext>
            </a:extLst>
          </p:cNvPr>
          <p:cNvSpPr txBox="1"/>
          <p:nvPr/>
        </p:nvSpPr>
        <p:spPr>
          <a:xfrm>
            <a:off x="6959600" y="1184310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10000 images / epoch30</a:t>
            </a:r>
            <a:endParaRPr lang="ko-KR" altLang="en-US" sz="2400" b="1" dirty="0"/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67BD174-E52C-4DF8-B5DD-7847616E7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45975"/>
            <a:ext cx="3657600" cy="49149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CE8EE8C1-309D-4B40-A4E1-E975B79296E8}"/>
              </a:ext>
            </a:extLst>
          </p:cNvPr>
          <p:cNvSpPr txBox="1">
            <a:spLocks/>
          </p:cNvSpPr>
          <p:nvPr/>
        </p:nvSpPr>
        <p:spPr>
          <a:xfrm>
            <a:off x="7391400" y="195577"/>
            <a:ext cx="446674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성별 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Accuracy / Loss</a:t>
            </a:r>
            <a:endParaRPr lang="en-US" altLang="ko-KR" kern="0" spc="-95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14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C86607-9E7B-46BE-A5D4-1330217A81FF}"/>
              </a:ext>
            </a:extLst>
          </p:cNvPr>
          <p:cNvSpPr txBox="1"/>
          <p:nvPr/>
        </p:nvSpPr>
        <p:spPr>
          <a:xfrm>
            <a:off x="1513418" y="2743200"/>
            <a:ext cx="136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Accuracy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9E664-1C93-448E-B610-BA3642564B0E}"/>
              </a:ext>
            </a:extLst>
          </p:cNvPr>
          <p:cNvSpPr txBox="1"/>
          <p:nvPr/>
        </p:nvSpPr>
        <p:spPr>
          <a:xfrm>
            <a:off x="1813280" y="5029200"/>
            <a:ext cx="96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Loss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1B6D6-F395-494E-8886-574BF1001F03}"/>
              </a:ext>
            </a:extLst>
          </p:cNvPr>
          <p:cNvSpPr txBox="1"/>
          <p:nvPr/>
        </p:nvSpPr>
        <p:spPr>
          <a:xfrm>
            <a:off x="5207360" y="838200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10000 images / epoch100</a:t>
            </a:r>
            <a:endParaRPr lang="ko-KR" altLang="en-US" sz="2400" b="1" dirty="0"/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8381841-D528-413D-9CFC-AF73F479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96" y="1555671"/>
            <a:ext cx="3703320" cy="4930140"/>
          </a:xfrm>
          <a:prstGeom prst="rect">
            <a:avLst/>
          </a:prstGeom>
        </p:spPr>
      </p:pic>
      <p:pic>
        <p:nvPicPr>
          <p:cNvPr id="6" name="그림 5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03DCF138-3627-450C-BC77-C16E03D88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60" y="1570911"/>
            <a:ext cx="3771900" cy="4914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0C5021-F499-4FC4-8CCA-D64CF7886497}"/>
              </a:ext>
            </a:extLst>
          </p:cNvPr>
          <p:cNvSpPr txBox="1"/>
          <p:nvPr/>
        </p:nvSpPr>
        <p:spPr>
          <a:xfrm>
            <a:off x="4423834" y="1214914"/>
            <a:ext cx="13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얼굴형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69951-F343-4C79-A076-4194CA9D8F5F}"/>
              </a:ext>
            </a:extLst>
          </p:cNvPr>
          <p:cNvSpPr txBox="1"/>
          <p:nvPr/>
        </p:nvSpPr>
        <p:spPr>
          <a:xfrm>
            <a:off x="8315834" y="1222534"/>
            <a:ext cx="13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성별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949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0F11FBF-B8F0-4A66-89EC-C77236C34F3F}"/>
              </a:ext>
            </a:extLst>
          </p:cNvPr>
          <p:cNvSpPr txBox="1">
            <a:spLocks/>
          </p:cNvSpPr>
          <p:nvPr/>
        </p:nvSpPr>
        <p:spPr>
          <a:xfrm>
            <a:off x="9220200" y="228600"/>
            <a:ext cx="22860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Model 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평가</a:t>
            </a:r>
            <a:r>
              <a:rPr lang="en-US" altLang="ko-KR" sz="2800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E9A86A-EA04-4198-B84E-5FCB2A2C2793}"/>
              </a:ext>
            </a:extLst>
          </p:cNvPr>
          <p:cNvSpPr txBox="1"/>
          <p:nvPr/>
        </p:nvSpPr>
        <p:spPr>
          <a:xfrm>
            <a:off x="695325" y="4002807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=&gt; Transfer Learning  </a:t>
            </a:r>
            <a:r>
              <a:rPr lang="ko-KR" altLang="en-US" sz="2800" b="1" dirty="0"/>
              <a:t>적용  </a:t>
            </a:r>
            <a:r>
              <a:rPr lang="ko-KR" altLang="en-US" sz="3200" b="1" dirty="0">
                <a:solidFill>
                  <a:srgbClr val="FF0000"/>
                </a:solidFill>
              </a:rPr>
              <a:t>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CD7AFD-E171-4A00-A37B-E578814B94FA}"/>
              </a:ext>
            </a:extLst>
          </p:cNvPr>
          <p:cNvSpPr txBox="1"/>
          <p:nvPr/>
        </p:nvSpPr>
        <p:spPr>
          <a:xfrm>
            <a:off x="685800" y="1219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=&gt; Transfer </a:t>
            </a:r>
            <a:r>
              <a:rPr lang="en-US" altLang="ko-KR" sz="2800" b="1" dirty="0" err="1"/>
              <a:t>Leanring</a:t>
            </a:r>
            <a:r>
              <a:rPr lang="en-US" altLang="ko-KR" sz="2800" b="1" dirty="0"/>
              <a:t>  </a:t>
            </a:r>
            <a:r>
              <a:rPr lang="ko-KR" altLang="en-US" sz="2800" b="1" dirty="0"/>
              <a:t>적용  </a:t>
            </a:r>
            <a:r>
              <a:rPr lang="ko-KR" altLang="en-US" sz="3600" b="1" dirty="0">
                <a:solidFill>
                  <a:srgbClr val="FF0000"/>
                </a:solidFill>
              </a:rPr>
              <a:t>전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6BF1229-37D3-448C-B5CA-C9222310C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94929"/>
            <a:ext cx="6105702" cy="9277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E7790F-36C5-46A4-AB8C-99A0838B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742752"/>
            <a:ext cx="6248400" cy="5292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6BEE38-D494-4EB3-B07B-B21A8E86714B}"/>
              </a:ext>
            </a:extLst>
          </p:cNvPr>
          <p:cNvSpPr txBox="1"/>
          <p:nvPr/>
        </p:nvSpPr>
        <p:spPr>
          <a:xfrm>
            <a:off x="862868" y="2000527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얼굴형 정확도 </a:t>
            </a:r>
            <a:r>
              <a:rPr lang="en-US" altLang="ko-KR" sz="3200" b="1" dirty="0"/>
              <a:t>: </a:t>
            </a:r>
            <a:endParaRPr lang="ko-KR" altLang="en-US" sz="3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B95451-BE00-4BA6-90F0-502630170E64}"/>
              </a:ext>
            </a:extLst>
          </p:cNvPr>
          <p:cNvSpPr txBox="1"/>
          <p:nvPr/>
        </p:nvSpPr>
        <p:spPr>
          <a:xfrm>
            <a:off x="838200" y="272605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성 별  정확도   </a:t>
            </a:r>
            <a:r>
              <a:rPr lang="en-US" altLang="ko-KR" sz="3200" b="1" dirty="0"/>
              <a:t>: </a:t>
            </a:r>
            <a:endParaRPr lang="ko-KR" altLang="en-US" sz="32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32A5049-C58F-44AF-8E68-BF1853753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530245"/>
            <a:ext cx="5142880" cy="6109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792DB0-3FFB-487A-AB3E-7EA3EFFDA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4672096"/>
            <a:ext cx="5034876" cy="7380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ACF9E31-834A-4F0F-9615-C9F30EE5B5CF}"/>
              </a:ext>
            </a:extLst>
          </p:cNvPr>
          <p:cNvSpPr txBox="1"/>
          <p:nvPr/>
        </p:nvSpPr>
        <p:spPr>
          <a:xfrm>
            <a:off x="1001837" y="4727424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얼굴형 정확도 </a:t>
            </a:r>
            <a:r>
              <a:rPr lang="en-US" altLang="ko-KR" sz="3200" b="1" dirty="0"/>
              <a:t>: </a:t>
            </a:r>
            <a:endParaRPr lang="ko-KR" altLang="en-US" sz="3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C3ED0B-0F04-4540-9D76-462F429D06DE}"/>
              </a:ext>
            </a:extLst>
          </p:cNvPr>
          <p:cNvSpPr txBox="1"/>
          <p:nvPr/>
        </p:nvSpPr>
        <p:spPr>
          <a:xfrm>
            <a:off x="1048606" y="552718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성 별  정확도   </a:t>
            </a:r>
            <a:r>
              <a:rPr lang="en-US" altLang="ko-KR" sz="3200" b="1" dirty="0"/>
              <a:t>: </a:t>
            </a:r>
            <a:endParaRPr lang="ko-KR" altLang="en-US" sz="3200" b="1" dirty="0"/>
          </a:p>
        </p:txBody>
      </p:sp>
      <p:cxnSp>
        <p:nvCxnSpPr>
          <p:cNvPr id="40" name="직선 연결선 5">
            <a:extLst>
              <a:ext uri="{FF2B5EF4-FFF2-40B4-BE49-F238E27FC236}">
                <a16:creationId xmlns:a16="http://schemas.microsoft.com/office/drawing/2014/main" id="{01CFB783-150D-42D2-A22F-637B242A5489}"/>
              </a:ext>
            </a:extLst>
          </p:cNvPr>
          <p:cNvCxnSpPr>
            <a:cxnSpLocks/>
          </p:cNvCxnSpPr>
          <p:nvPr/>
        </p:nvCxnSpPr>
        <p:spPr>
          <a:xfrm>
            <a:off x="7904274" y="5181600"/>
            <a:ext cx="1201006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5">
            <a:extLst>
              <a:ext uri="{FF2B5EF4-FFF2-40B4-BE49-F238E27FC236}">
                <a16:creationId xmlns:a16="http://schemas.microsoft.com/office/drawing/2014/main" id="{A3A44919-4B16-4060-BDF3-79AD45DE00E3}"/>
              </a:ext>
            </a:extLst>
          </p:cNvPr>
          <p:cNvCxnSpPr>
            <a:cxnSpLocks/>
          </p:cNvCxnSpPr>
          <p:nvPr/>
        </p:nvCxnSpPr>
        <p:spPr>
          <a:xfrm>
            <a:off x="7824845" y="5943600"/>
            <a:ext cx="1201006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7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3">
            <a:extLst>
              <a:ext uri="{FF2B5EF4-FFF2-40B4-BE49-F238E27FC236}">
                <a16:creationId xmlns:a16="http://schemas.microsoft.com/office/drawing/2014/main" id="{5AEC719F-BB9D-4F66-A6E4-1B3906B38354}"/>
              </a:ext>
            </a:extLst>
          </p:cNvPr>
          <p:cNvSpPr txBox="1">
            <a:spLocks/>
          </p:cNvSpPr>
          <p:nvPr/>
        </p:nvSpPr>
        <p:spPr>
          <a:xfrm>
            <a:off x="7315200" y="228600"/>
            <a:ext cx="4650577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en-US" altLang="ko-KR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Demo – </a:t>
            </a:r>
            <a:r>
              <a:rPr lang="ko-KR" altLang="en-US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홍민수 조교님</a:t>
            </a:r>
            <a:r>
              <a:rPr lang="en-US" altLang="ko-KR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 </a:t>
            </a:r>
            <a:endParaRPr lang="ko-KR" altLang="en-US" sz="2800" b="1" kern="0" dirty="0">
              <a:solidFill>
                <a:schemeClr val="bg1"/>
              </a:solidFill>
              <a:ea typeface="08서울남산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AA4E6-B210-43F6-AD62-87ADDD467BD9}"/>
              </a:ext>
            </a:extLst>
          </p:cNvPr>
          <p:cNvSpPr txBox="1"/>
          <p:nvPr/>
        </p:nvSpPr>
        <p:spPr>
          <a:xfrm>
            <a:off x="1776194" y="978854"/>
            <a:ext cx="86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96F5034-DD3A-4975-AF4D-4027502E6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 b="24725"/>
          <a:stretch/>
        </p:blipFill>
        <p:spPr>
          <a:xfrm>
            <a:off x="7696200" y="1864430"/>
            <a:ext cx="4023360" cy="206850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32D380D8-FBB6-4B22-AA86-5595CF35B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07" r="1" b="15658"/>
          <a:stretch/>
        </p:blipFill>
        <p:spPr>
          <a:xfrm>
            <a:off x="4507229" y="1831880"/>
            <a:ext cx="3070860" cy="213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755FE1-71B2-402A-9AE3-AC3108589AD5}"/>
              </a:ext>
            </a:extLst>
          </p:cNvPr>
          <p:cNvSpPr txBox="1"/>
          <p:nvPr/>
        </p:nvSpPr>
        <p:spPr>
          <a:xfrm>
            <a:off x="1426029" y="4862876"/>
            <a:ext cx="10210800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계란형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무난한 사람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적절한 상황에서 적절한 말을 하고 참을 수 있어 균형이 잘 집힌 사람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두뇌가 명석하고 총명하며 관찰력이 풍부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합니다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단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까다롭고 신경질적이라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사업이나 정치 계통보다는 연구나 창작 분야에 특출한 능력을 발휘합니다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물욕보다 명예욕이 강하며 </a:t>
            </a:r>
            <a:r>
              <a:rPr lang="ko-KR" altLang="en-US" dirty="0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외근보다는 내근이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적합할 것입니다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0B73A-077A-4546-8E30-3778A76BA524}"/>
              </a:ext>
            </a:extLst>
          </p:cNvPr>
          <p:cNvSpPr txBox="1"/>
          <p:nvPr/>
        </p:nvSpPr>
        <p:spPr>
          <a:xfrm>
            <a:off x="7407411" y="978854"/>
            <a:ext cx="105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481BC-A0FF-4804-8C5E-F93605C62F26}"/>
              </a:ext>
            </a:extLst>
          </p:cNvPr>
          <p:cNvSpPr txBox="1"/>
          <p:nvPr/>
        </p:nvSpPr>
        <p:spPr>
          <a:xfrm>
            <a:off x="4648200" y="4231587"/>
            <a:ext cx="2590800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남자</a:t>
            </a:r>
            <a:r>
              <a:rPr lang="en-US" altLang="ko-KR" sz="1600" dirty="0">
                <a:latin typeface="+mn-ea"/>
              </a:rPr>
              <a:t>: 99.06%  </a:t>
            </a:r>
            <a:r>
              <a:rPr lang="ko-KR" altLang="en-US" sz="1600" dirty="0">
                <a:latin typeface="+mn-ea"/>
              </a:rPr>
              <a:t>여자</a:t>
            </a:r>
            <a:r>
              <a:rPr lang="en-US" altLang="ko-KR" sz="1600" dirty="0">
                <a:latin typeface="+mn-ea"/>
              </a:rPr>
              <a:t>: 0.89%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65C13-B9E6-499E-B965-C0D042053DCD}"/>
              </a:ext>
            </a:extLst>
          </p:cNvPr>
          <p:cNvSpPr txBox="1"/>
          <p:nvPr/>
        </p:nvSpPr>
        <p:spPr>
          <a:xfrm>
            <a:off x="8001000" y="4030776"/>
            <a:ext cx="32118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계란형</a:t>
            </a:r>
            <a:r>
              <a:rPr lang="en-US" altLang="ko-KR" sz="1600" dirty="0">
                <a:latin typeface="+mn-ea"/>
              </a:rPr>
              <a:t>: 63.19%  </a:t>
            </a:r>
            <a:r>
              <a:rPr lang="ko-KR" altLang="en-US" sz="1600" dirty="0">
                <a:latin typeface="+mn-ea"/>
              </a:rPr>
              <a:t>각진형</a:t>
            </a:r>
            <a:r>
              <a:rPr lang="en-US" altLang="ko-KR" sz="1600" dirty="0">
                <a:latin typeface="+mn-ea"/>
              </a:rPr>
              <a:t>: 28.97%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둥근형</a:t>
            </a:r>
            <a:r>
              <a:rPr lang="en-US" altLang="ko-KR" sz="1600" dirty="0">
                <a:latin typeface="+mn-ea"/>
              </a:rPr>
              <a:t>: 5.65%  </a:t>
            </a:r>
            <a:r>
              <a:rPr lang="ko-KR" altLang="en-US" sz="1600" dirty="0">
                <a:latin typeface="+mn-ea"/>
              </a:rPr>
              <a:t>긴얼굴형</a:t>
            </a:r>
            <a:r>
              <a:rPr lang="en-US" altLang="ko-KR" sz="1600" dirty="0">
                <a:latin typeface="+mn-ea"/>
              </a:rPr>
              <a:t>: 2.18%</a:t>
            </a:r>
          </a:p>
        </p:txBody>
      </p:sp>
      <p:pic>
        <p:nvPicPr>
          <p:cNvPr id="5" name="그림 4" descr="사람, 벽, 미소, 가장이(가) 표시된 사진&#10;&#10;자동 생성된 설명">
            <a:extLst>
              <a:ext uri="{FF2B5EF4-FFF2-40B4-BE49-F238E27FC236}">
                <a16:creationId xmlns:a16="http://schemas.microsoft.com/office/drawing/2014/main" id="{1A68DE3B-9346-4ABD-B9E9-B66A85658E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" y="1568495"/>
            <a:ext cx="3070860" cy="30708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3DB04-D63B-4C19-955B-51BA7DE5C8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6723"/>
            <a:ext cx="64648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7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83">
            <a:extLst>
              <a:ext uri="{FF2B5EF4-FFF2-40B4-BE49-F238E27FC236}">
                <a16:creationId xmlns:a16="http://schemas.microsoft.com/office/drawing/2014/main" id="{1C3802E3-61AE-4A99-8607-EE60F95AF579}"/>
              </a:ext>
            </a:extLst>
          </p:cNvPr>
          <p:cNvSpPr txBox="1">
            <a:spLocks/>
          </p:cNvSpPr>
          <p:nvPr/>
        </p:nvSpPr>
        <p:spPr>
          <a:xfrm>
            <a:off x="7760610" y="219084"/>
            <a:ext cx="4205168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en-US" altLang="ko-KR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Demo – </a:t>
            </a:r>
            <a:r>
              <a:rPr lang="ko-KR" altLang="en-US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전현규 조교님</a:t>
            </a:r>
            <a:r>
              <a:rPr lang="en-US" altLang="ko-KR" sz="2800" b="1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 </a:t>
            </a:r>
            <a:endParaRPr lang="ko-KR" altLang="en-US" sz="2800" b="1" kern="0" dirty="0">
              <a:solidFill>
                <a:schemeClr val="bg1"/>
              </a:solidFill>
              <a:ea typeface="08서울남산체 B" panose="02020603020101020101" pitchFamily="18" charset="-127"/>
            </a:endParaRP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6E412969-AA63-4D94-8EF9-886067DD3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254" r="-1678" b="14995"/>
          <a:stretch/>
        </p:blipFill>
        <p:spPr>
          <a:xfrm>
            <a:off x="4348493" y="1518521"/>
            <a:ext cx="3254115" cy="228600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8CD7275A-6A43-4887-8DFC-47BEAF0BB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 b="23736"/>
          <a:stretch/>
        </p:blipFill>
        <p:spPr>
          <a:xfrm>
            <a:off x="7760609" y="1493963"/>
            <a:ext cx="3722745" cy="2286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C77966-F900-4520-87EF-2DBBAE2D1590}"/>
              </a:ext>
            </a:extLst>
          </p:cNvPr>
          <p:cNvSpPr txBox="1"/>
          <p:nvPr/>
        </p:nvSpPr>
        <p:spPr>
          <a:xfrm>
            <a:off x="1371600" y="4664018"/>
            <a:ext cx="10668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긴얼굴형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감정이 예민하고 총명하며 매사가 빈틈 없기 때문에 교육계나 의사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컴퓨터 산업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등에 종사하면 성공할 수 있을 것 같습니다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단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신경이 예민하고 도량이 적은 것이 흠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HY궁서B" panose="02030600000101010101" pitchFamily="18" charset="-127"/>
                <a:ea typeface="HY궁서B" panose="02030600000101010101" pitchFamily="18" charset="-127"/>
              </a:rPr>
              <a:t>결혼은 연애보다는 중매가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좋겠고 건강면에서는 잔병치레가 있긴 해도 장수할 것입니다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운세는 전반적으로 좋지만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30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대에 흥패가 교차할 수 있는 파란이 있을 것이니 이 때에 치밀한 판단력으로 위기를 잘 극복하세요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8E78C-9E88-4C79-877E-7D39C8607B6D}"/>
              </a:ext>
            </a:extLst>
          </p:cNvPr>
          <p:cNvSpPr txBox="1"/>
          <p:nvPr/>
        </p:nvSpPr>
        <p:spPr>
          <a:xfrm>
            <a:off x="1776192" y="978853"/>
            <a:ext cx="86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CAB77-C46A-49CB-8F5C-2AA67E505E93}"/>
              </a:ext>
            </a:extLst>
          </p:cNvPr>
          <p:cNvSpPr txBox="1"/>
          <p:nvPr/>
        </p:nvSpPr>
        <p:spPr>
          <a:xfrm>
            <a:off x="7407411" y="978854"/>
            <a:ext cx="105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C511FD-92C1-42B8-83C6-EE456E5613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6723"/>
            <a:ext cx="646484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31DD4-5F62-4C33-94A0-E20EB607AFE5}"/>
              </a:ext>
            </a:extLst>
          </p:cNvPr>
          <p:cNvSpPr txBox="1"/>
          <p:nvPr/>
        </p:nvSpPr>
        <p:spPr>
          <a:xfrm>
            <a:off x="4686696" y="4065328"/>
            <a:ext cx="272071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남자</a:t>
            </a:r>
            <a:r>
              <a:rPr lang="en-US" altLang="ko-KR" sz="1600" dirty="0">
                <a:latin typeface="+mn-ea"/>
              </a:rPr>
              <a:t>: 99.74%  </a:t>
            </a:r>
            <a:r>
              <a:rPr lang="ko-KR" altLang="en-US" sz="1600" dirty="0">
                <a:latin typeface="+mn-ea"/>
              </a:rPr>
              <a:t>여자</a:t>
            </a:r>
            <a:r>
              <a:rPr lang="en-US" altLang="ko-KR" sz="1600" dirty="0">
                <a:latin typeface="+mn-ea"/>
              </a:rPr>
              <a:t>: 0.001%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966C1F-2F9A-4502-A3CB-B0EA0197CD83}"/>
              </a:ext>
            </a:extLst>
          </p:cNvPr>
          <p:cNvSpPr txBox="1"/>
          <p:nvPr/>
        </p:nvSpPr>
        <p:spPr>
          <a:xfrm>
            <a:off x="8087415" y="3880662"/>
            <a:ext cx="322284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긴얼굴형</a:t>
            </a:r>
            <a:r>
              <a:rPr lang="en-US" altLang="ko-KR" sz="1600" dirty="0">
                <a:latin typeface="+mn-ea"/>
              </a:rPr>
              <a:t>: 81.0%  </a:t>
            </a:r>
            <a:r>
              <a:rPr lang="ko-KR" altLang="en-US" sz="1600" dirty="0">
                <a:latin typeface="+mn-ea"/>
              </a:rPr>
              <a:t>계란형</a:t>
            </a:r>
            <a:r>
              <a:rPr lang="en-US" altLang="ko-KR" sz="1600" dirty="0">
                <a:latin typeface="+mn-ea"/>
              </a:rPr>
              <a:t>: 10.0%  </a:t>
            </a:r>
            <a:r>
              <a:rPr lang="ko-KR" altLang="en-US" sz="1600" dirty="0">
                <a:latin typeface="+mn-ea"/>
              </a:rPr>
              <a:t>각진형</a:t>
            </a:r>
            <a:r>
              <a:rPr lang="en-US" altLang="ko-KR" sz="1600" dirty="0">
                <a:latin typeface="+mn-ea"/>
              </a:rPr>
              <a:t>: 6.84%  </a:t>
            </a:r>
            <a:r>
              <a:rPr lang="ko-KR" altLang="en-US" sz="1600" dirty="0">
                <a:latin typeface="+mn-ea"/>
              </a:rPr>
              <a:t>둥근형</a:t>
            </a:r>
            <a:r>
              <a:rPr lang="en-US" altLang="ko-KR" sz="1600" dirty="0">
                <a:latin typeface="+mn-ea"/>
              </a:rPr>
              <a:t>: 2.0%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4" name="그림 3" descr="사람, 벽, 남자, 넥타이이(가) 표시된 사진&#10;&#10;자동 생성된 설명">
            <a:extLst>
              <a:ext uri="{FF2B5EF4-FFF2-40B4-BE49-F238E27FC236}">
                <a16:creationId xmlns:a16="http://schemas.microsoft.com/office/drawing/2014/main" id="{5FB32A00-69BE-45A0-9004-FF25E060B9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7" y="1499480"/>
            <a:ext cx="2981943" cy="29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0F11FBF-B8F0-4A66-89EC-C77236C34F3F}"/>
              </a:ext>
            </a:extLst>
          </p:cNvPr>
          <p:cNvSpPr txBox="1">
            <a:spLocks/>
          </p:cNvSpPr>
          <p:nvPr/>
        </p:nvSpPr>
        <p:spPr>
          <a:xfrm>
            <a:off x="6324600" y="228600"/>
            <a:ext cx="51816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Test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 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Data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 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ROC 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곡선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 -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성별</a:t>
            </a:r>
            <a:endParaRPr lang="en-US" altLang="ko-KR" sz="3200" b="1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3BA32-7569-4404-877E-6050A0911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69257"/>
            <a:ext cx="4337050" cy="5631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73EA8-321C-493E-8BA8-478304C0E32F}"/>
              </a:ext>
            </a:extLst>
          </p:cNvPr>
          <p:cNvSpPr txBox="1"/>
          <p:nvPr/>
        </p:nvSpPr>
        <p:spPr>
          <a:xfrm>
            <a:off x="3581400" y="1828800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남</a:t>
            </a:r>
            <a:endParaRPr lang="en-US" altLang="ko-KR" sz="2800" b="1" dirty="0"/>
          </a:p>
          <a:p>
            <a:r>
              <a:rPr lang="ko-KR" altLang="en-US" sz="2800" b="1" dirty="0"/>
              <a:t>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89CC6-0B5B-4079-B44C-55BDCF233CD4}"/>
              </a:ext>
            </a:extLst>
          </p:cNvPr>
          <p:cNvSpPr txBox="1"/>
          <p:nvPr/>
        </p:nvSpPr>
        <p:spPr>
          <a:xfrm>
            <a:off x="3581400" y="4495800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여</a:t>
            </a:r>
            <a:endParaRPr lang="en-US" altLang="ko-KR" sz="2800" b="1" dirty="0"/>
          </a:p>
          <a:p>
            <a:r>
              <a:rPr lang="ko-KR" altLang="en-US" sz="2800" b="1" dirty="0"/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21445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0F11FBF-B8F0-4A66-89EC-C77236C34F3F}"/>
              </a:ext>
            </a:extLst>
          </p:cNvPr>
          <p:cNvSpPr txBox="1">
            <a:spLocks/>
          </p:cNvSpPr>
          <p:nvPr/>
        </p:nvSpPr>
        <p:spPr>
          <a:xfrm>
            <a:off x="5984477" y="209766"/>
            <a:ext cx="6009483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Test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 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Data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 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ROC 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곡선 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- 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얼굴형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54B6D-4937-4A5F-AFBC-3C9AD9B8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17" y="951808"/>
            <a:ext cx="4506913" cy="2815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07634-9FB0-4E1F-98AB-9BF6C1950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920000"/>
            <a:ext cx="4219575" cy="2876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F773D-8DC6-4220-8C11-F5370E96C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59" y="3767617"/>
            <a:ext cx="4385542" cy="2815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545D3-C649-44EB-ABC8-66ED9B1F2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3607205"/>
            <a:ext cx="4381501" cy="2814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01CCDF-3EFF-473F-97E0-BFC90F696A9E}"/>
              </a:ext>
            </a:extLst>
          </p:cNvPr>
          <p:cNvSpPr txBox="1"/>
          <p:nvPr/>
        </p:nvSpPr>
        <p:spPr>
          <a:xfrm>
            <a:off x="847724" y="1850471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둥</a:t>
            </a:r>
            <a:endParaRPr lang="en-US" altLang="ko-KR" sz="2000" b="1" dirty="0"/>
          </a:p>
          <a:p>
            <a:r>
              <a:rPr lang="ko-KR" altLang="en-US" sz="2000" b="1" dirty="0"/>
              <a:t>근</a:t>
            </a:r>
            <a:endParaRPr lang="en-US" altLang="ko-KR" sz="2000" b="1" dirty="0"/>
          </a:p>
          <a:p>
            <a:r>
              <a:rPr lang="ko-KR" altLang="en-US" sz="2000" b="1" dirty="0"/>
              <a:t>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5B8AC-1A85-4D55-8386-DB5EAC025BD7}"/>
              </a:ext>
            </a:extLst>
          </p:cNvPr>
          <p:cNvSpPr txBox="1"/>
          <p:nvPr/>
        </p:nvSpPr>
        <p:spPr>
          <a:xfrm>
            <a:off x="847725" y="4506839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</a:t>
            </a:r>
            <a:endParaRPr lang="en-US" altLang="ko-KR" sz="2000" b="1" dirty="0"/>
          </a:p>
          <a:p>
            <a:r>
              <a:rPr lang="ko-KR" altLang="en-US" sz="2000" b="1" dirty="0"/>
              <a:t>란</a:t>
            </a:r>
            <a:endParaRPr lang="en-US" altLang="ko-KR" sz="2000" b="1" dirty="0"/>
          </a:p>
          <a:p>
            <a:r>
              <a:rPr lang="ko-KR" altLang="en-US" sz="2000" b="1" dirty="0"/>
              <a:t>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593A4C-68FD-41F7-9E9E-EC3634D516C3}"/>
              </a:ext>
            </a:extLst>
          </p:cNvPr>
          <p:cNvSpPr txBox="1"/>
          <p:nvPr/>
        </p:nvSpPr>
        <p:spPr>
          <a:xfrm>
            <a:off x="5955902" y="1850471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긴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형</a:t>
            </a:r>
            <a:endParaRPr lang="en-US" altLang="ko-KR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BD68F-7BD4-4690-93E6-B991887A6CA8}"/>
              </a:ext>
            </a:extLst>
          </p:cNvPr>
          <p:cNvSpPr txBox="1"/>
          <p:nvPr/>
        </p:nvSpPr>
        <p:spPr>
          <a:xfrm>
            <a:off x="5955903" y="4506839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각</a:t>
            </a:r>
            <a:endParaRPr lang="en-US" altLang="ko-KR" sz="2000" b="1" dirty="0"/>
          </a:p>
          <a:p>
            <a:r>
              <a:rPr lang="ko-KR" altLang="en-US" sz="2000" b="1" dirty="0"/>
              <a:t>진</a:t>
            </a:r>
            <a:endParaRPr lang="en-US" altLang="ko-KR" sz="2000" b="1" dirty="0"/>
          </a:p>
          <a:p>
            <a:r>
              <a:rPr lang="ko-KR" altLang="en-US" sz="2000" b="1" dirty="0"/>
              <a:t>형</a:t>
            </a:r>
          </a:p>
        </p:txBody>
      </p:sp>
    </p:spTree>
    <p:extLst>
      <p:ext uri="{BB962C8B-B14F-4D97-AF65-F5344CB8AC3E}">
        <p14:creationId xmlns:p14="http://schemas.microsoft.com/office/powerpoint/2010/main" val="13697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C5E2A805-EACB-4A12-B91B-360D17A596E4}"/>
              </a:ext>
            </a:extLst>
          </p:cNvPr>
          <p:cNvSpPr txBox="1">
            <a:spLocks/>
          </p:cNvSpPr>
          <p:nvPr/>
        </p:nvSpPr>
        <p:spPr>
          <a:xfrm>
            <a:off x="7086600" y="228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동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/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서양 데이터 테스트 </a:t>
            </a:r>
            <a:endParaRPr lang="en-US" altLang="ko-KR" sz="3200" b="1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34B16-FA4A-49E9-A55D-65B8704B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3" y="2306376"/>
            <a:ext cx="10835452" cy="832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1570AB-F5D8-42A6-AE37-2E31F5CA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8" y="1143000"/>
            <a:ext cx="10835452" cy="990600"/>
          </a:xfrm>
          <a:prstGeom prst="rect">
            <a:avLst/>
          </a:prstGeom>
        </p:spPr>
      </p:pic>
      <p:cxnSp>
        <p:nvCxnSpPr>
          <p:cNvPr id="18" name="직선 연결선 5">
            <a:extLst>
              <a:ext uri="{FF2B5EF4-FFF2-40B4-BE49-F238E27FC236}">
                <a16:creationId xmlns:a16="http://schemas.microsoft.com/office/drawing/2014/main" id="{E2DF30F4-BB6A-4D53-96D8-9C9F24A09145}"/>
              </a:ext>
            </a:extLst>
          </p:cNvPr>
          <p:cNvCxnSpPr>
            <a:cxnSpLocks/>
          </p:cNvCxnSpPr>
          <p:nvPr/>
        </p:nvCxnSpPr>
        <p:spPr>
          <a:xfrm>
            <a:off x="4904519" y="2894455"/>
            <a:ext cx="1201006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5">
            <a:extLst>
              <a:ext uri="{FF2B5EF4-FFF2-40B4-BE49-F238E27FC236}">
                <a16:creationId xmlns:a16="http://schemas.microsoft.com/office/drawing/2014/main" id="{A0816298-18F8-409A-A4CB-2EBEBD033832}"/>
              </a:ext>
            </a:extLst>
          </p:cNvPr>
          <p:cNvCxnSpPr>
            <a:cxnSpLocks/>
          </p:cNvCxnSpPr>
          <p:nvPr/>
        </p:nvCxnSpPr>
        <p:spPr>
          <a:xfrm>
            <a:off x="10333769" y="2894455"/>
            <a:ext cx="1201006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A8AD25-3253-4CB1-9F2E-590D01AA1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67323"/>
            <a:ext cx="4267200" cy="333805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B84384-4E2B-41AA-B98D-C546830F1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167323"/>
            <a:ext cx="4267200" cy="3254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BB952-E743-4445-97A5-E387BF660000}"/>
              </a:ext>
            </a:extLst>
          </p:cNvPr>
          <p:cNvSpPr txBox="1"/>
          <p:nvPr/>
        </p:nvSpPr>
        <p:spPr>
          <a:xfrm>
            <a:off x="5105400" y="3810000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라벨링</a:t>
            </a:r>
            <a:endParaRPr lang="en-US" altLang="ko-KR" sz="3200" b="1" dirty="0"/>
          </a:p>
          <a:p>
            <a:r>
              <a:rPr lang="en-US" altLang="ko-KR" sz="3200" b="1" dirty="0"/>
              <a:t>( </a:t>
            </a:r>
            <a:r>
              <a:rPr lang="ko-KR" altLang="en-US" sz="3200" b="1" dirty="0"/>
              <a:t>예측 </a:t>
            </a:r>
            <a:r>
              <a:rPr lang="en-US" altLang="ko-KR" sz="3200" b="1" dirty="0"/>
              <a:t>X 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740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0F11FBF-B8F0-4A66-89EC-C77236C34F3F}"/>
              </a:ext>
            </a:extLst>
          </p:cNvPr>
          <p:cNvSpPr txBox="1">
            <a:spLocks/>
          </p:cNvSpPr>
          <p:nvPr/>
        </p:nvSpPr>
        <p:spPr>
          <a:xfrm>
            <a:off x="7086600" y="228600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동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/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서양 테스트 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ROC 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곡선</a:t>
            </a:r>
            <a:endParaRPr lang="en-US" altLang="ko-KR" sz="3200" b="1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7D44B-5556-4CE0-B6F1-C575A18C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7" y="896396"/>
            <a:ext cx="4210050" cy="5569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59D44-2A66-4464-87C1-ACBB2DD4C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965897"/>
            <a:ext cx="4371973" cy="5499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1847C4-336D-4FFF-88A3-08EFB0D78DE4}"/>
              </a:ext>
            </a:extLst>
          </p:cNvPr>
          <p:cNvSpPr txBox="1"/>
          <p:nvPr/>
        </p:nvSpPr>
        <p:spPr>
          <a:xfrm>
            <a:off x="847724" y="1850471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둥</a:t>
            </a:r>
            <a:endParaRPr lang="en-US" altLang="ko-KR" sz="2000" b="1" dirty="0"/>
          </a:p>
          <a:p>
            <a:r>
              <a:rPr lang="ko-KR" altLang="en-US" sz="2000" b="1" dirty="0"/>
              <a:t>근</a:t>
            </a:r>
            <a:endParaRPr lang="en-US" altLang="ko-KR" sz="2000" b="1" dirty="0"/>
          </a:p>
          <a:p>
            <a:r>
              <a:rPr lang="ko-KR" altLang="en-US" sz="2000" b="1" dirty="0"/>
              <a:t>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98ED5-C806-4D82-8B0F-44360385A88A}"/>
              </a:ext>
            </a:extLst>
          </p:cNvPr>
          <p:cNvSpPr txBox="1"/>
          <p:nvPr/>
        </p:nvSpPr>
        <p:spPr>
          <a:xfrm>
            <a:off x="847725" y="4506839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</a:t>
            </a:r>
            <a:endParaRPr lang="en-US" altLang="ko-KR" sz="2000" b="1" dirty="0"/>
          </a:p>
          <a:p>
            <a:r>
              <a:rPr lang="ko-KR" altLang="en-US" sz="2000" b="1" dirty="0"/>
              <a:t>란</a:t>
            </a:r>
            <a:endParaRPr lang="en-US" altLang="ko-KR" sz="2000" b="1" dirty="0"/>
          </a:p>
          <a:p>
            <a:r>
              <a:rPr lang="ko-KR" altLang="en-US" sz="2000" b="1" dirty="0"/>
              <a:t>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CF018-46D2-487C-BA36-C2796F625F40}"/>
              </a:ext>
            </a:extLst>
          </p:cNvPr>
          <p:cNvSpPr txBox="1"/>
          <p:nvPr/>
        </p:nvSpPr>
        <p:spPr>
          <a:xfrm>
            <a:off x="5955902" y="1850471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긴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형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744FF-CFBA-4ED3-8E8A-BAC2D95594EE}"/>
              </a:ext>
            </a:extLst>
          </p:cNvPr>
          <p:cNvSpPr txBox="1"/>
          <p:nvPr/>
        </p:nvSpPr>
        <p:spPr>
          <a:xfrm>
            <a:off x="5955903" y="4506839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각</a:t>
            </a:r>
            <a:endParaRPr lang="en-US" altLang="ko-KR" sz="2000" b="1" dirty="0"/>
          </a:p>
          <a:p>
            <a:r>
              <a:rPr lang="ko-KR" altLang="en-US" sz="2000" b="1" dirty="0"/>
              <a:t>진</a:t>
            </a:r>
            <a:endParaRPr lang="en-US" altLang="ko-KR" sz="2000" b="1" dirty="0"/>
          </a:p>
          <a:p>
            <a:r>
              <a:rPr lang="ko-KR" altLang="en-US" sz="2000" b="1" dirty="0"/>
              <a:t>형</a:t>
            </a:r>
          </a:p>
        </p:txBody>
      </p:sp>
    </p:spTree>
    <p:extLst>
      <p:ext uri="{BB962C8B-B14F-4D97-AF65-F5344CB8AC3E}">
        <p14:creationId xmlns:p14="http://schemas.microsoft.com/office/powerpoint/2010/main" val="73139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0F11FBF-B8F0-4A66-89EC-C77236C34F3F}"/>
              </a:ext>
            </a:extLst>
          </p:cNvPr>
          <p:cNvSpPr txBox="1">
            <a:spLocks/>
          </p:cNvSpPr>
          <p:nvPr/>
        </p:nvSpPr>
        <p:spPr>
          <a:xfrm>
            <a:off x="7086600" y="228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동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/</a:t>
            </a: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서양 테스트</a:t>
            </a:r>
            <a:endParaRPr lang="en-US" altLang="ko-KR" sz="3200" b="1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BA06D-85B9-4293-A7A6-7E60E946EA49}"/>
              </a:ext>
            </a:extLst>
          </p:cNvPr>
          <p:cNvSpPr txBox="1"/>
          <p:nvPr/>
        </p:nvSpPr>
        <p:spPr>
          <a:xfrm>
            <a:off x="1219200" y="12954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얼굴형  정확도 </a:t>
            </a:r>
            <a:r>
              <a:rPr lang="en-US" altLang="ko-KR" sz="3200" b="1" i="1" dirty="0"/>
              <a:t>:   95 </a:t>
            </a:r>
            <a:r>
              <a:rPr lang="en-US" altLang="ko-KR" sz="3200" b="1" dirty="0"/>
              <a:t>% =&gt; 85 %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성     별 정확도  </a:t>
            </a:r>
            <a:r>
              <a:rPr lang="en-US" altLang="ko-KR" sz="3200" b="1" dirty="0"/>
              <a:t>:   99% =&gt;  95 %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EC15F-525C-43D0-A384-A749752A4268}"/>
              </a:ext>
            </a:extLst>
          </p:cNvPr>
          <p:cNvSpPr txBox="1"/>
          <p:nvPr/>
        </p:nvSpPr>
        <p:spPr>
          <a:xfrm>
            <a:off x="7086600" y="481233"/>
            <a:ext cx="121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b="1" dirty="0"/>
              <a:t>?</a:t>
            </a:r>
            <a:endParaRPr lang="ko-KR" altLang="en-US" sz="20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E6DAB-E636-4E26-BFFA-D2FC6CAB4182}"/>
              </a:ext>
            </a:extLst>
          </p:cNvPr>
          <p:cNvSpPr txBox="1"/>
          <p:nvPr/>
        </p:nvSpPr>
        <p:spPr>
          <a:xfrm>
            <a:off x="838200" y="3505200"/>
            <a:ext cx="11201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Training/ Test  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데이터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(223,223 ) </a:t>
            </a:r>
            <a:r>
              <a:rPr lang="ko-KR" altLang="en-US" sz="2400" b="1" dirty="0"/>
              <a:t>이상의 픽셀 이미지들로 </a:t>
            </a:r>
            <a:r>
              <a:rPr lang="en-US" altLang="ko-KR" sz="2400" b="1" dirty="0"/>
              <a:t>resize</a:t>
            </a:r>
          </a:p>
          <a:p>
            <a:r>
              <a:rPr lang="ko-KR" altLang="en-US" sz="2400" b="1" dirty="0"/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But</a:t>
            </a:r>
            <a:r>
              <a:rPr lang="en-US" altLang="ko-KR" sz="2400" b="1" dirty="0"/>
              <a:t>,  </a:t>
            </a:r>
            <a:r>
              <a:rPr lang="ko-KR" altLang="en-US" sz="2400" b="1" dirty="0"/>
              <a:t>동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서양 이미지 데이터는 픽셀 크기</a:t>
            </a:r>
            <a:r>
              <a:rPr lang="en-US" altLang="ko-KR" sz="2400" b="1" dirty="0"/>
              <a:t>:  ( 178,178 ) =&gt; ( 223,223 ) </a:t>
            </a:r>
            <a:r>
              <a:rPr lang="en-US" altLang="ko-KR" sz="2400" b="1" dirty="0" err="1"/>
              <a:t>upsampling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2. Training/ Test Data 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데이터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는 특징 확실</a:t>
            </a:r>
            <a:endParaRPr lang="en-US" altLang="ko-KR" sz="2400" b="1" dirty="0"/>
          </a:p>
          <a:p>
            <a:r>
              <a:rPr lang="ko-KR" altLang="en-US" sz="2400" b="1" dirty="0"/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But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동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서양 이미지 데이터는 특징 불확실 </a:t>
            </a:r>
            <a:r>
              <a:rPr lang="en-US" altLang="ko-KR" sz="2400" b="1" dirty="0"/>
              <a:t>=&gt; </a:t>
            </a:r>
            <a:r>
              <a:rPr lang="ko-KR" altLang="en-US" sz="2400" b="1" dirty="0"/>
              <a:t>모호한 부분 존재  </a:t>
            </a:r>
          </a:p>
        </p:txBody>
      </p:sp>
    </p:spTree>
    <p:extLst>
      <p:ext uri="{BB962C8B-B14F-4D97-AF65-F5344CB8AC3E}">
        <p14:creationId xmlns:p14="http://schemas.microsoft.com/office/powerpoint/2010/main" val="29984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F43F7E3-D341-4270-8369-7AAD48178AB3}"/>
              </a:ext>
            </a:extLst>
          </p:cNvPr>
          <p:cNvGrpSpPr/>
          <p:nvPr/>
        </p:nvGrpSpPr>
        <p:grpSpPr>
          <a:xfrm>
            <a:off x="2895600" y="2057400"/>
            <a:ext cx="6581973" cy="3186271"/>
            <a:chOff x="5748482" y="2363945"/>
            <a:chExt cx="3905971" cy="1579109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CF46FD79-CBF7-451D-A471-1EF604D839FD}"/>
                </a:ext>
              </a:extLst>
            </p:cNvPr>
            <p:cNvSpPr txBox="1">
              <a:spLocks/>
            </p:cNvSpPr>
            <p:nvPr/>
          </p:nvSpPr>
          <p:spPr>
            <a:xfrm>
              <a:off x="6225453" y="3723469"/>
              <a:ext cx="3429000" cy="21958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>
              <a:lvl1pPr>
                <a:defRPr>
                  <a:latin typeface="08서울남산체 B" panose="02020603020101020101" pitchFamily="18" charset="-127"/>
                  <a:ea typeface="+mj-ea"/>
                  <a:cs typeface="+mj-cs"/>
                </a:defRPr>
              </a:lvl1pPr>
            </a:lstStyle>
            <a:p>
              <a:pPr marL="12700">
                <a:spcBef>
                  <a:spcPts val="95"/>
                </a:spcBef>
              </a:pPr>
              <a:r>
                <a:rPr lang="ko-KR" altLang="en-US" sz="2800" kern="0" spc="-12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얼굴</a:t>
              </a:r>
              <a:r>
                <a:rPr lang="ko-KR" altLang="en-US" sz="2800" kern="0" spc="18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 </a:t>
              </a:r>
              <a:r>
                <a:rPr lang="ko-KR" altLang="en-US" sz="2800" kern="0" spc="-12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이미지</a:t>
              </a:r>
              <a:r>
                <a:rPr lang="ko-KR" altLang="en-US" sz="2800" kern="0" spc="20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 </a:t>
              </a:r>
              <a:r>
                <a:rPr lang="ko-KR" altLang="en-US" sz="2800" kern="0" spc="-12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분석을</a:t>
              </a:r>
              <a:r>
                <a:rPr lang="ko-KR" altLang="en-US" sz="2800" kern="0" spc="185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 </a:t>
              </a:r>
              <a:r>
                <a:rPr lang="ko-KR" altLang="en-US" sz="2800" kern="0" spc="-12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통한</a:t>
              </a:r>
              <a:r>
                <a:rPr lang="ko-KR" altLang="en-US" sz="2800" kern="0" spc="185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 </a:t>
              </a:r>
              <a:r>
                <a:rPr lang="ko-KR" altLang="en-US" sz="2800" kern="0" spc="-12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관상</a:t>
              </a:r>
              <a:r>
                <a:rPr lang="ko-KR" altLang="en-US" sz="2800" kern="0" spc="19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 </a:t>
              </a:r>
              <a:r>
                <a:rPr lang="ko-KR" altLang="en-US" sz="2800" kern="0" spc="-120" dirty="0">
                  <a:solidFill>
                    <a:sysClr val="windowText" lastClr="000000"/>
                  </a:solidFill>
                  <a:ea typeface="08서울남산체 B" panose="02020603020101020101" pitchFamily="18" charset="-127"/>
                </a:rPr>
                <a:t>풀이</a:t>
              </a:r>
              <a:endParaRPr lang="ko-KR" altLang="en-US" sz="2800" kern="0" dirty="0">
                <a:solidFill>
                  <a:sysClr val="windowText" lastClr="000000"/>
                </a:solidFill>
                <a:ea typeface="08서울남산체 B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DB4705E-72F4-4C5D-819F-158764B02BF1}"/>
                </a:ext>
              </a:extLst>
            </p:cNvPr>
            <p:cNvGrpSpPr/>
            <p:nvPr/>
          </p:nvGrpSpPr>
          <p:grpSpPr>
            <a:xfrm>
              <a:off x="5748482" y="2363945"/>
              <a:ext cx="3709014" cy="1090137"/>
              <a:chOff x="1553300" y="2041964"/>
              <a:chExt cx="7990626" cy="2483806"/>
            </a:xfrm>
          </p:grpSpPr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B042D04C-B932-49AE-862F-3E5030EE3E82}"/>
                  </a:ext>
                </a:extLst>
              </p:cNvPr>
              <p:cNvSpPr/>
              <p:nvPr/>
            </p:nvSpPr>
            <p:spPr>
              <a:xfrm>
                <a:off x="1553300" y="2102610"/>
                <a:ext cx="2421636" cy="24231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latin typeface="08서울남산체 B" panose="02020603020101020101" pitchFamily="18" charset="-127"/>
                </a:endParaRPr>
              </a:p>
            </p:txBody>
          </p:sp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F095D118-45B3-448F-9758-68A4843EA56B}"/>
                  </a:ext>
                </a:extLst>
              </p:cNvPr>
              <p:cNvSpPr/>
              <p:nvPr/>
            </p:nvSpPr>
            <p:spPr>
              <a:xfrm>
                <a:off x="7201539" y="2041964"/>
                <a:ext cx="2342387" cy="234238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latin typeface="08서울남산체 B" panose="02020603020101020101" pitchFamily="18" charset="-127"/>
                </a:endParaRPr>
              </a:p>
            </p:txBody>
          </p:sp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E8F3DD40-1B70-4B79-AD5F-F04E0CDFDE4A}"/>
                  </a:ext>
                </a:extLst>
              </p:cNvPr>
              <p:cNvSpPr/>
              <p:nvPr/>
            </p:nvSpPr>
            <p:spPr>
              <a:xfrm>
                <a:off x="5015356" y="2831590"/>
                <a:ext cx="1259206" cy="965200"/>
              </a:xfrm>
              <a:custGeom>
                <a:avLst/>
                <a:gdLst/>
                <a:ahLst/>
                <a:cxnLst/>
                <a:rect l="l" t="t" r="r" b="b"/>
                <a:pathLst>
                  <a:path w="1259204" h="965200">
                    <a:moveTo>
                      <a:pt x="776477" y="0"/>
                    </a:moveTo>
                    <a:lnTo>
                      <a:pt x="776477" y="241173"/>
                    </a:lnTo>
                    <a:lnTo>
                      <a:pt x="0" y="241173"/>
                    </a:lnTo>
                    <a:lnTo>
                      <a:pt x="0" y="723519"/>
                    </a:lnTo>
                    <a:lnTo>
                      <a:pt x="776477" y="723519"/>
                    </a:lnTo>
                    <a:lnTo>
                      <a:pt x="776477" y="964692"/>
                    </a:lnTo>
                    <a:lnTo>
                      <a:pt x="1258824" y="482346"/>
                    </a:lnTo>
                    <a:lnTo>
                      <a:pt x="776477" y="0"/>
                    </a:lnTo>
                    <a:close/>
                  </a:path>
                </a:pathLst>
              </a:custGeom>
              <a:solidFill>
                <a:srgbClr val="B00E0E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08서울남산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11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0F11FBF-B8F0-4A66-89EC-C77236C34F3F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spc="-95" dirty="0">
                <a:solidFill>
                  <a:srgbClr val="FFFFFF"/>
                </a:solidFill>
              </a:rPr>
              <a:t>동</a:t>
            </a:r>
            <a:r>
              <a:rPr lang="en-US" altLang="ko-KR" sz="5400" b="1" spc="-95" dirty="0">
                <a:solidFill>
                  <a:srgbClr val="FFFFFF"/>
                </a:solidFill>
              </a:rPr>
              <a:t>/</a:t>
            </a:r>
            <a:r>
              <a:rPr lang="ko-KR" altLang="en-US" sz="5400" b="1" spc="-95" dirty="0">
                <a:solidFill>
                  <a:srgbClr val="FFFFFF"/>
                </a:solidFill>
              </a:rPr>
              <a:t>서양 별 얼굴형 분포</a:t>
            </a:r>
            <a:endParaRPr lang="en-US" altLang="ko-KR" sz="5400" b="1" spc="-95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C57ADB6-12AD-4FFB-8089-A3E7FE4CA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7" y="2596836"/>
            <a:ext cx="5701722" cy="37576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CD24F7B-26C2-4948-B39A-758C48C50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02" y="2546821"/>
            <a:ext cx="5616173" cy="37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3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C2EA2">
            <a:alpha val="8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867725-928A-47E8-9283-771C257E37A5}"/>
              </a:ext>
            </a:extLst>
          </p:cNvPr>
          <p:cNvSpPr txBox="1"/>
          <p:nvPr/>
        </p:nvSpPr>
        <p:spPr>
          <a:xfrm>
            <a:off x="2238375" y="2027663"/>
            <a:ext cx="7715250" cy="188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Thanks to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0BE12-32A7-4D09-A0D0-5C54A7BA0A9E}"/>
              </a:ext>
            </a:extLst>
          </p:cNvPr>
          <p:cNvSpPr txBox="1"/>
          <p:nvPr/>
        </p:nvSpPr>
        <p:spPr>
          <a:xfrm>
            <a:off x="7896225" y="5562600"/>
            <a:ext cx="4114800" cy="9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feat. 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혁성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유빈님</a:t>
            </a:r>
            <a:endParaRPr lang="en-US" altLang="ko-KR" sz="40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03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C2EA2">
            <a:alpha val="8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867725-928A-47E8-9283-771C257E37A5}"/>
              </a:ext>
            </a:extLst>
          </p:cNvPr>
          <p:cNvSpPr txBox="1"/>
          <p:nvPr/>
        </p:nvSpPr>
        <p:spPr>
          <a:xfrm>
            <a:off x="2238375" y="2057400"/>
            <a:ext cx="7715250" cy="188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Thank you :D</a:t>
            </a:r>
          </a:p>
        </p:txBody>
      </p:sp>
    </p:spTree>
    <p:extLst>
      <p:ext uri="{BB962C8B-B14F-4D97-AF65-F5344CB8AC3E}">
        <p14:creationId xmlns:p14="http://schemas.microsoft.com/office/powerpoint/2010/main" val="24135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3B7B05-FD44-4E72-906B-710471915F39}"/>
              </a:ext>
            </a:extLst>
          </p:cNvPr>
          <p:cNvSpPr txBox="1">
            <a:spLocks/>
          </p:cNvSpPr>
          <p:nvPr/>
        </p:nvSpPr>
        <p:spPr>
          <a:xfrm>
            <a:off x="7086600" y="228600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중간발표 이후의 계획</a:t>
            </a:r>
            <a:r>
              <a:rPr lang="en-US" altLang="ko-KR" sz="2800" kern="0" spc="-95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7F4D1-8801-4A7D-9F35-3E653114D814}"/>
              </a:ext>
            </a:extLst>
          </p:cNvPr>
          <p:cNvSpPr txBox="1"/>
          <p:nvPr/>
        </p:nvSpPr>
        <p:spPr>
          <a:xfrm>
            <a:off x="2317376" y="1936632"/>
            <a:ext cx="419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Transfer learning </a:t>
            </a:r>
            <a:r>
              <a:rPr lang="ko-KR" altLang="en-US" sz="2400" dirty="0">
                <a:latin typeface="+mn-ea"/>
              </a:rPr>
              <a:t>적용하기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DB3F65-3BBA-4E0C-998F-0B2EF44BF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30342"/>
            <a:ext cx="566820" cy="674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2CE46-70BD-4D0F-903E-52DD467040F2}"/>
              </a:ext>
            </a:extLst>
          </p:cNvPr>
          <p:cNvSpPr txBox="1"/>
          <p:nvPr/>
        </p:nvSpPr>
        <p:spPr>
          <a:xfrm>
            <a:off x="2317376" y="3355212"/>
            <a:ext cx="492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예측 결과 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정확도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높이기</a:t>
            </a:r>
            <a:endParaRPr lang="en-US" altLang="ko-KR" sz="24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98D5BA9-E797-4ACA-8D6F-EC1759EC3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48922"/>
            <a:ext cx="566820" cy="6742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2002E96-0647-41E4-98DE-993E1886FF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65817"/>
            <a:ext cx="566820" cy="6742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5D049D-C29C-46AA-B96E-91C1997AC6CD}"/>
              </a:ext>
            </a:extLst>
          </p:cNvPr>
          <p:cNvSpPr/>
          <p:nvPr/>
        </p:nvSpPr>
        <p:spPr>
          <a:xfrm>
            <a:off x="2317376" y="4438458"/>
            <a:ext cx="7817224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각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인종</a:t>
            </a:r>
            <a:r>
              <a:rPr lang="ko-KR" altLang="en-US" sz="2400" dirty="0">
                <a:latin typeface="+mn-ea"/>
              </a:rPr>
              <a:t>의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서양인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동양인 등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얼굴 데이터를 모아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얼굴형 분류를 통해  데이터 분석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시각화 실행</a:t>
            </a:r>
          </a:p>
        </p:txBody>
      </p:sp>
    </p:spTree>
    <p:extLst>
      <p:ext uri="{BB962C8B-B14F-4D97-AF65-F5344CB8AC3E}">
        <p14:creationId xmlns:p14="http://schemas.microsoft.com/office/powerpoint/2010/main" val="156560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83">
            <a:extLst>
              <a:ext uri="{FF2B5EF4-FFF2-40B4-BE49-F238E27FC236}">
                <a16:creationId xmlns:a16="http://schemas.microsoft.com/office/drawing/2014/main" id="{6338BCDA-F504-4349-B15C-BBB5D0FE2B98}"/>
              </a:ext>
            </a:extLst>
          </p:cNvPr>
          <p:cNvSpPr txBox="1">
            <a:spLocks/>
          </p:cNvSpPr>
          <p:nvPr/>
        </p:nvSpPr>
        <p:spPr>
          <a:xfrm>
            <a:off x="6550823" y="316816"/>
            <a:ext cx="5562600" cy="430887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남산체 B" panose="02020603020101020101" pitchFamily="18" charset="-127"/>
                <a:ea typeface="+mj-ea"/>
                <a:cs typeface="+mj-cs"/>
              </a:defRPr>
            </a:lvl1pPr>
          </a:lstStyle>
          <a:p>
            <a:r>
              <a:rPr lang="ko-KR" altLang="en-US" sz="2800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이미지 준비 및 학습</a:t>
            </a:r>
            <a:r>
              <a:rPr lang="en-US" altLang="ko-KR" sz="2800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, </a:t>
            </a:r>
            <a:r>
              <a:rPr lang="ko-KR" altLang="en-US" sz="2800" kern="0" dirty="0">
                <a:solidFill>
                  <a:schemeClr val="bg1"/>
                </a:solidFill>
                <a:ea typeface="08서울남산체 B" panose="02020603020101020101" pitchFamily="18" charset="-127"/>
              </a:rPr>
              <a:t>결과 도출 과정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89DBBD-F03B-4024-A8C7-19EEFB8622D4}"/>
              </a:ext>
            </a:extLst>
          </p:cNvPr>
          <p:cNvGrpSpPr/>
          <p:nvPr/>
        </p:nvGrpSpPr>
        <p:grpSpPr>
          <a:xfrm>
            <a:off x="609600" y="1065518"/>
            <a:ext cx="10909410" cy="5475666"/>
            <a:chOff x="438843" y="867918"/>
            <a:chExt cx="11061810" cy="5453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8CB17A2-6086-4121-83AD-0D9286DF6809}"/>
                </a:ext>
              </a:extLst>
            </p:cNvPr>
            <p:cNvGrpSpPr/>
            <p:nvPr/>
          </p:nvGrpSpPr>
          <p:grpSpPr>
            <a:xfrm>
              <a:off x="438843" y="2103090"/>
              <a:ext cx="1459761" cy="2157056"/>
              <a:chOff x="671804" y="2032010"/>
              <a:chExt cx="1600201" cy="32004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03418CE-78C7-452A-BD7B-5005A88FE12B}"/>
                  </a:ext>
                </a:extLst>
              </p:cNvPr>
              <p:cNvSpPr/>
              <p:nvPr/>
            </p:nvSpPr>
            <p:spPr>
              <a:xfrm>
                <a:off x="671804" y="2032010"/>
                <a:ext cx="1600201" cy="3200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DF3A4E-5ECA-4F74-B0C3-C385368DB425}"/>
                  </a:ext>
                </a:extLst>
              </p:cNvPr>
              <p:cNvSpPr txBox="1"/>
              <p:nvPr/>
            </p:nvSpPr>
            <p:spPr>
              <a:xfrm>
                <a:off x="899087" y="2782783"/>
                <a:ext cx="1205917" cy="20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2">
                        <a:lumMod val="75000"/>
                      </a:schemeClr>
                    </a:solidFill>
                  </a:rPr>
                  <a:t>Image</a:t>
                </a:r>
              </a:p>
              <a:p>
                <a:r>
                  <a:rPr lang="en-US" altLang="ko-KR" sz="2800" b="1" dirty="0">
                    <a:solidFill>
                      <a:schemeClr val="tx2">
                        <a:lumMod val="75000"/>
                      </a:schemeClr>
                    </a:solidFill>
                  </a:rPr>
                  <a:t> Data</a:t>
                </a:r>
              </a:p>
              <a:p>
                <a:r>
                  <a:rPr lang="ko-KR" altLang="en-US" sz="2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준비</a:t>
                </a:r>
                <a:endParaRPr lang="en-US" altLang="ko-KR" sz="28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73A9D8-3026-42F5-94C0-AB7C888BE4A0}"/>
                </a:ext>
              </a:extLst>
            </p:cNvPr>
            <p:cNvGrpSpPr/>
            <p:nvPr/>
          </p:nvGrpSpPr>
          <p:grpSpPr>
            <a:xfrm>
              <a:off x="2429643" y="2129826"/>
              <a:ext cx="1505233" cy="2157056"/>
              <a:chOff x="3302181" y="2032009"/>
              <a:chExt cx="1763102" cy="320040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56C268B-CF46-4DB2-8157-8F390EE4DFDB}"/>
                  </a:ext>
                </a:extLst>
              </p:cNvPr>
              <p:cNvSpPr/>
              <p:nvPr/>
            </p:nvSpPr>
            <p:spPr>
              <a:xfrm>
                <a:off x="3302181" y="2032009"/>
                <a:ext cx="1604982" cy="3200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2ADFFE-C37E-45E3-ABDD-C7372E23B758}"/>
                  </a:ext>
                </a:extLst>
              </p:cNvPr>
              <p:cNvSpPr txBox="1"/>
              <p:nvPr/>
            </p:nvSpPr>
            <p:spPr>
              <a:xfrm>
                <a:off x="3465082" y="2737657"/>
                <a:ext cx="16002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2">
                        <a:lumMod val="75000"/>
                      </a:schemeClr>
                    </a:solidFill>
                  </a:rPr>
                  <a:t>Image</a:t>
                </a:r>
              </a:p>
              <a:p>
                <a:r>
                  <a:rPr lang="en-US" altLang="ko-KR" sz="2800" b="1" dirty="0">
                    <a:solidFill>
                      <a:schemeClr val="tx2">
                        <a:lumMod val="75000"/>
                      </a:schemeClr>
                    </a:solidFill>
                  </a:rPr>
                  <a:t> Data</a:t>
                </a:r>
              </a:p>
              <a:p>
                <a:r>
                  <a:rPr lang="ko-KR" alt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전처리</a:t>
                </a:r>
                <a:endParaRPr lang="en-US" altLang="ko-KR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7B2448-A622-4A73-89CB-A558E452AAE1}"/>
                </a:ext>
              </a:extLst>
            </p:cNvPr>
            <p:cNvGrpSpPr/>
            <p:nvPr/>
          </p:nvGrpSpPr>
          <p:grpSpPr>
            <a:xfrm>
              <a:off x="4401217" y="2062751"/>
              <a:ext cx="1532154" cy="2291205"/>
              <a:chOff x="5441399" y="2032010"/>
              <a:chExt cx="1701295" cy="32004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D5D0C1-6426-42DF-AE15-692549F9355D}"/>
                  </a:ext>
                </a:extLst>
              </p:cNvPr>
              <p:cNvSpPr/>
              <p:nvPr/>
            </p:nvSpPr>
            <p:spPr>
              <a:xfrm>
                <a:off x="5481639" y="2032010"/>
                <a:ext cx="1600201" cy="3200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F2DC0-A617-42E2-95B2-152743142648}"/>
                  </a:ext>
                </a:extLst>
              </p:cNvPr>
              <p:cNvSpPr txBox="1"/>
              <p:nvPr/>
            </p:nvSpPr>
            <p:spPr>
              <a:xfrm>
                <a:off x="5441399" y="2478158"/>
                <a:ext cx="1701295" cy="2536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>
                        <a:lumMod val="75000"/>
                      </a:schemeClr>
                    </a:solidFill>
                  </a:rPr>
                  <a:t> Transfer</a:t>
                </a:r>
              </a:p>
              <a:p>
                <a:pPr algn="ctr"/>
                <a:r>
                  <a:rPr lang="en-US" altLang="ko-KR" sz="2800" b="1" dirty="0">
                    <a:solidFill>
                      <a:schemeClr val="tx2">
                        <a:lumMod val="75000"/>
                      </a:schemeClr>
                    </a:solidFill>
                  </a:rPr>
                  <a:t>Learning</a:t>
                </a:r>
              </a:p>
              <a:p>
                <a:pPr algn="ctr"/>
                <a:r>
                  <a:rPr lang="en-US" altLang="ko-KR" sz="2800" b="1" dirty="0">
                    <a:solidFill>
                      <a:schemeClr val="tx2">
                        <a:lumMod val="75000"/>
                      </a:schemeClr>
                    </a:solidFill>
                  </a:rPr>
                  <a:t>Model</a:t>
                </a:r>
              </a:p>
              <a:p>
                <a:pPr algn="ctr"/>
                <a:r>
                  <a:rPr lang="ko-KR" alt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적용</a:t>
                </a:r>
                <a:endParaRPr lang="en-US" altLang="ko-KR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AA0285C-259D-414C-A1F1-C543EE9EA9F5}"/>
                </a:ext>
              </a:extLst>
            </p:cNvPr>
            <p:cNvSpPr/>
            <p:nvPr/>
          </p:nvSpPr>
          <p:spPr>
            <a:xfrm>
              <a:off x="1993206" y="3032199"/>
              <a:ext cx="364545" cy="31034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D32EEE7-1C80-417E-8C5A-F8C1C6C05B05}"/>
                </a:ext>
              </a:extLst>
            </p:cNvPr>
            <p:cNvGrpSpPr/>
            <p:nvPr/>
          </p:nvGrpSpPr>
          <p:grpSpPr>
            <a:xfrm>
              <a:off x="6672023" y="1425136"/>
              <a:ext cx="1805856" cy="2133600"/>
              <a:chOff x="7833104" y="1226790"/>
              <a:chExt cx="1552613" cy="21336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EF3CB40-A4E4-4F65-ADDC-FF4C6335EEC7}"/>
                  </a:ext>
                </a:extLst>
              </p:cNvPr>
              <p:cNvSpPr/>
              <p:nvPr/>
            </p:nvSpPr>
            <p:spPr>
              <a:xfrm>
                <a:off x="7924800" y="1226790"/>
                <a:ext cx="1369222" cy="213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5B0131-94AC-481B-B06B-3C254F0D139F}"/>
                  </a:ext>
                </a:extLst>
              </p:cNvPr>
              <p:cNvSpPr txBox="1"/>
              <p:nvPr/>
            </p:nvSpPr>
            <p:spPr>
              <a:xfrm>
                <a:off x="7833104" y="1539815"/>
                <a:ext cx="15526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Fully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Connected</a:t>
                </a:r>
              </a:p>
              <a:p>
                <a:pPr algn="ctr"/>
                <a:r>
                  <a:rPr lang="ko-KR" alt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얼굴형</a:t>
                </a:r>
                <a:endParaRPr lang="en-US" altLang="ko-KR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classifier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A0B338F-C13A-42C0-AF88-2D9850AEC5A4}"/>
                </a:ext>
              </a:extLst>
            </p:cNvPr>
            <p:cNvGrpSpPr/>
            <p:nvPr/>
          </p:nvGrpSpPr>
          <p:grpSpPr>
            <a:xfrm>
              <a:off x="6724090" y="3923362"/>
              <a:ext cx="1805856" cy="2293730"/>
              <a:chOff x="7908133" y="3856529"/>
              <a:chExt cx="1478758" cy="229373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9042E4E-78D0-40C1-8F62-90254F20E0B7}"/>
                  </a:ext>
                </a:extLst>
              </p:cNvPr>
              <p:cNvSpPr/>
              <p:nvPr/>
            </p:nvSpPr>
            <p:spPr>
              <a:xfrm>
                <a:off x="7962901" y="3856529"/>
                <a:ext cx="1369222" cy="213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323D87-4304-4A32-8C4D-9BA4D069411F}"/>
                  </a:ext>
                </a:extLst>
              </p:cNvPr>
              <p:cNvSpPr txBox="1"/>
              <p:nvPr/>
            </p:nvSpPr>
            <p:spPr>
              <a:xfrm>
                <a:off x="7908133" y="4211267"/>
                <a:ext cx="147875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Fully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Connected</a:t>
                </a:r>
              </a:p>
              <a:p>
                <a:pPr algn="ctr"/>
                <a:r>
                  <a:rPr lang="ko-KR" alt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성별</a:t>
                </a:r>
                <a:endParaRPr lang="en-US" altLang="ko-KR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classifier</a:t>
                </a:r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A195D7F-1760-49DB-8731-3BB8032D2208}"/>
                </a:ext>
              </a:extLst>
            </p:cNvPr>
            <p:cNvSpPr/>
            <p:nvPr/>
          </p:nvSpPr>
          <p:spPr>
            <a:xfrm rot="20024233">
              <a:off x="6137826" y="2492894"/>
              <a:ext cx="525275" cy="25468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584A090-4B90-4810-ABAD-84197EC06242}"/>
                </a:ext>
              </a:extLst>
            </p:cNvPr>
            <p:cNvSpPr/>
            <p:nvPr/>
          </p:nvSpPr>
          <p:spPr>
            <a:xfrm rot="2793033">
              <a:off x="6083337" y="3798268"/>
              <a:ext cx="584720" cy="25018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45E9D13-6190-4F26-8DA4-0AE1BA044DD0}"/>
                </a:ext>
              </a:extLst>
            </p:cNvPr>
            <p:cNvGrpSpPr/>
            <p:nvPr/>
          </p:nvGrpSpPr>
          <p:grpSpPr>
            <a:xfrm>
              <a:off x="10176174" y="1780277"/>
              <a:ext cx="1276169" cy="642701"/>
              <a:chOff x="10220325" y="1731555"/>
              <a:chExt cx="1204908" cy="112406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B95B6DD-ED94-4C9B-9BFF-55710F8C5C91}"/>
                  </a:ext>
                </a:extLst>
              </p:cNvPr>
              <p:cNvSpPr/>
              <p:nvPr/>
            </p:nvSpPr>
            <p:spPr>
              <a:xfrm>
                <a:off x="10220325" y="1731555"/>
                <a:ext cx="1204908" cy="11240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D66791-5FF0-42C0-B8F8-AC69857860FB}"/>
                  </a:ext>
                </a:extLst>
              </p:cNvPr>
              <p:cNvSpPr txBox="1"/>
              <p:nvPr/>
            </p:nvSpPr>
            <p:spPr>
              <a:xfrm>
                <a:off x="10490858" y="1809848"/>
                <a:ext cx="663841" cy="80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egg</a:t>
                </a:r>
                <a:endParaRPr lang="ko-KR" alt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D9EB86B-2EDD-4A49-B9AF-3B031076CC27}"/>
                </a:ext>
              </a:extLst>
            </p:cNvPr>
            <p:cNvGrpSpPr/>
            <p:nvPr/>
          </p:nvGrpSpPr>
          <p:grpSpPr>
            <a:xfrm>
              <a:off x="10314293" y="4417718"/>
              <a:ext cx="999929" cy="778237"/>
              <a:chOff x="10220325" y="4540151"/>
              <a:chExt cx="1204908" cy="1124069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E021CC7-470E-4D8C-94E9-20812ACB1DCF}"/>
                  </a:ext>
                </a:extLst>
              </p:cNvPr>
              <p:cNvSpPr/>
              <p:nvPr/>
            </p:nvSpPr>
            <p:spPr>
              <a:xfrm>
                <a:off x="10220325" y="4540151"/>
                <a:ext cx="1204908" cy="11240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F882BC-91CD-4126-BA76-45FF817970BB}"/>
                  </a:ext>
                </a:extLst>
              </p:cNvPr>
              <p:cNvSpPr txBox="1"/>
              <p:nvPr/>
            </p:nvSpPr>
            <p:spPr>
              <a:xfrm>
                <a:off x="10326270" y="4815156"/>
                <a:ext cx="108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Male</a:t>
                </a:r>
                <a:endParaRPr lang="ko-KR" alt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0" name="Arrow: Right 14">
              <a:extLst>
                <a:ext uri="{FF2B5EF4-FFF2-40B4-BE49-F238E27FC236}">
                  <a16:creationId xmlns:a16="http://schemas.microsoft.com/office/drawing/2014/main" id="{286A434A-9612-4FB4-A3C5-C30D479E4E07}"/>
                </a:ext>
              </a:extLst>
            </p:cNvPr>
            <p:cNvSpPr/>
            <p:nvPr/>
          </p:nvSpPr>
          <p:spPr>
            <a:xfrm>
              <a:off x="3906291" y="3041073"/>
              <a:ext cx="364545" cy="31034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5BA2305-2667-40B9-B0C4-A0BB0230FD54}"/>
                </a:ext>
              </a:extLst>
            </p:cNvPr>
            <p:cNvGrpSpPr/>
            <p:nvPr/>
          </p:nvGrpSpPr>
          <p:grpSpPr>
            <a:xfrm>
              <a:off x="10147126" y="867918"/>
              <a:ext cx="1292446" cy="642701"/>
              <a:chOff x="10220325" y="1731555"/>
              <a:chExt cx="1220276" cy="1124069"/>
            </a:xfrm>
          </p:grpSpPr>
          <p:sp>
            <p:nvSpPr>
              <p:cNvPr id="32" name="Oval 24">
                <a:extLst>
                  <a:ext uri="{FF2B5EF4-FFF2-40B4-BE49-F238E27FC236}">
                    <a16:creationId xmlns:a16="http://schemas.microsoft.com/office/drawing/2014/main" id="{797650A4-7522-4CE7-8B15-954152710ED2}"/>
                  </a:ext>
                </a:extLst>
              </p:cNvPr>
              <p:cNvSpPr/>
              <p:nvPr/>
            </p:nvSpPr>
            <p:spPr>
              <a:xfrm>
                <a:off x="10220325" y="1731555"/>
                <a:ext cx="1204908" cy="11240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F7D302-7DC4-40DA-AC24-F8E2AD20ECBD}"/>
                  </a:ext>
                </a:extLst>
              </p:cNvPr>
              <p:cNvSpPr txBox="1"/>
              <p:nvPr/>
            </p:nvSpPr>
            <p:spPr>
              <a:xfrm>
                <a:off x="10354756" y="1831924"/>
                <a:ext cx="108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round</a:t>
                </a:r>
                <a:endParaRPr lang="ko-KR" alt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2D3C1B0-26EB-4B3D-A067-7AC2CCC4FE4B}"/>
                </a:ext>
              </a:extLst>
            </p:cNvPr>
            <p:cNvGrpSpPr/>
            <p:nvPr/>
          </p:nvGrpSpPr>
          <p:grpSpPr>
            <a:xfrm>
              <a:off x="10179783" y="2643132"/>
              <a:ext cx="1276169" cy="642701"/>
              <a:chOff x="10091218" y="1921090"/>
              <a:chExt cx="1204908" cy="1124069"/>
            </a:xfrm>
          </p:grpSpPr>
          <p:sp>
            <p:nvSpPr>
              <p:cNvPr id="35" name="Oval 24">
                <a:extLst>
                  <a:ext uri="{FF2B5EF4-FFF2-40B4-BE49-F238E27FC236}">
                    <a16:creationId xmlns:a16="http://schemas.microsoft.com/office/drawing/2014/main" id="{D0A62B95-5A43-4966-81FB-A15F9124094F}"/>
                  </a:ext>
                </a:extLst>
              </p:cNvPr>
              <p:cNvSpPr/>
              <p:nvPr/>
            </p:nvSpPr>
            <p:spPr>
              <a:xfrm>
                <a:off x="10091218" y="1921090"/>
                <a:ext cx="1204908" cy="11240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8927EB-2AEB-40E5-9056-B354DE179998}"/>
                  </a:ext>
                </a:extLst>
              </p:cNvPr>
              <p:cNvSpPr txBox="1"/>
              <p:nvPr/>
            </p:nvSpPr>
            <p:spPr>
              <a:xfrm>
                <a:off x="10347133" y="2044276"/>
                <a:ext cx="733675" cy="80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rect</a:t>
                </a:r>
                <a:endParaRPr lang="ko-KR" alt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B809AA3-07E0-4247-BC6D-179C0DFF3A78}"/>
                </a:ext>
              </a:extLst>
            </p:cNvPr>
            <p:cNvGrpSpPr/>
            <p:nvPr/>
          </p:nvGrpSpPr>
          <p:grpSpPr>
            <a:xfrm>
              <a:off x="10176174" y="3538631"/>
              <a:ext cx="1276169" cy="642701"/>
              <a:chOff x="9427836" y="4889574"/>
              <a:chExt cx="1204908" cy="1124069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54D497F6-5542-4493-A68B-4824A03172AB}"/>
                  </a:ext>
                </a:extLst>
              </p:cNvPr>
              <p:cNvSpPr/>
              <p:nvPr/>
            </p:nvSpPr>
            <p:spPr>
              <a:xfrm>
                <a:off x="9427836" y="4889574"/>
                <a:ext cx="1204908" cy="11240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ADE59C-DEF0-46A2-A47E-DB49B33D0974}"/>
                  </a:ext>
                </a:extLst>
              </p:cNvPr>
              <p:cNvSpPr txBox="1"/>
              <p:nvPr/>
            </p:nvSpPr>
            <p:spPr>
              <a:xfrm>
                <a:off x="9672442" y="5005617"/>
                <a:ext cx="855890" cy="80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long</a:t>
                </a:r>
                <a:endParaRPr lang="ko-KR" alt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E32D19E-C9BA-42B4-8103-F44A3F78F708}"/>
                </a:ext>
              </a:extLst>
            </p:cNvPr>
            <p:cNvCxnSpPr>
              <a:cxnSpLocks/>
              <a:stCxn id="18" idx="3"/>
              <a:endCxn id="38" idx="2"/>
            </p:cNvCxnSpPr>
            <p:nvPr/>
          </p:nvCxnSpPr>
          <p:spPr>
            <a:xfrm>
              <a:off x="8477879" y="2522991"/>
              <a:ext cx="1698295" cy="1336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23446AB-265C-4D6F-9ADE-A3B54932EBEC}"/>
                </a:ext>
              </a:extLst>
            </p:cNvPr>
            <p:cNvCxnSpPr>
              <a:cxnSpLocks/>
              <a:stCxn id="18" idx="3"/>
              <a:endCxn id="32" idx="2"/>
            </p:cNvCxnSpPr>
            <p:nvPr/>
          </p:nvCxnSpPr>
          <p:spPr>
            <a:xfrm flipV="1">
              <a:off x="8477879" y="1189269"/>
              <a:ext cx="1669247" cy="13337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AD1E9AD-DF35-4745-96E3-709092390A6C}"/>
                </a:ext>
              </a:extLst>
            </p:cNvPr>
            <p:cNvCxnSpPr>
              <a:cxnSpLocks/>
              <a:stCxn id="18" idx="3"/>
              <a:endCxn id="25" idx="2"/>
            </p:cNvCxnSpPr>
            <p:nvPr/>
          </p:nvCxnSpPr>
          <p:spPr>
            <a:xfrm flipV="1">
              <a:off x="8477879" y="2101628"/>
              <a:ext cx="1698295" cy="421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EA3085E-560B-4465-A251-ADCC598FB5DB}"/>
                </a:ext>
              </a:extLst>
            </p:cNvPr>
            <p:cNvCxnSpPr>
              <a:cxnSpLocks/>
              <a:stCxn id="18" idx="3"/>
              <a:endCxn id="35" idx="2"/>
            </p:cNvCxnSpPr>
            <p:nvPr/>
          </p:nvCxnSpPr>
          <p:spPr>
            <a:xfrm>
              <a:off x="8477879" y="2522991"/>
              <a:ext cx="1701904" cy="4414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D3700D7-13A2-4C4A-AD9B-4344C7A19B91}"/>
                </a:ext>
              </a:extLst>
            </p:cNvPr>
            <p:cNvGrpSpPr/>
            <p:nvPr/>
          </p:nvGrpSpPr>
          <p:grpSpPr>
            <a:xfrm>
              <a:off x="10127861" y="5543576"/>
              <a:ext cx="1372792" cy="778237"/>
              <a:chOff x="10220325" y="4540151"/>
              <a:chExt cx="1204908" cy="1124069"/>
            </a:xfrm>
          </p:grpSpPr>
          <p:sp>
            <p:nvSpPr>
              <p:cNvPr id="57" name="Oval 27">
                <a:extLst>
                  <a:ext uri="{FF2B5EF4-FFF2-40B4-BE49-F238E27FC236}">
                    <a16:creationId xmlns:a16="http://schemas.microsoft.com/office/drawing/2014/main" id="{1A1934D6-07AA-4696-97E3-214E3CE011A0}"/>
                  </a:ext>
                </a:extLst>
              </p:cNvPr>
              <p:cNvSpPr/>
              <p:nvPr/>
            </p:nvSpPr>
            <p:spPr>
              <a:xfrm>
                <a:off x="10220325" y="4540151"/>
                <a:ext cx="1204908" cy="11240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861692C-C2F7-4F42-8C65-21E6DDDBA59F}"/>
                  </a:ext>
                </a:extLst>
              </p:cNvPr>
              <p:cNvSpPr txBox="1"/>
              <p:nvPr/>
            </p:nvSpPr>
            <p:spPr>
              <a:xfrm>
                <a:off x="10326270" y="4815156"/>
                <a:ext cx="1085845" cy="666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Female</a:t>
                </a:r>
                <a:endParaRPr lang="ko-KR" altLang="en-US" sz="24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38BAFA0-01AD-48B5-A891-E99F7A8DAFC3}"/>
                </a:ext>
              </a:extLst>
            </p:cNvPr>
            <p:cNvCxnSpPr>
              <a:cxnSpLocks/>
              <a:stCxn id="20" idx="3"/>
              <a:endCxn id="28" idx="2"/>
            </p:cNvCxnSpPr>
            <p:nvPr/>
          </p:nvCxnSpPr>
          <p:spPr>
            <a:xfrm flipV="1">
              <a:off x="8529946" y="4806837"/>
              <a:ext cx="1784347" cy="440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25F4CD3-2C90-4386-BADC-D49D59C49713}"/>
                </a:ext>
              </a:extLst>
            </p:cNvPr>
            <p:cNvCxnSpPr>
              <a:cxnSpLocks/>
              <a:stCxn id="20" idx="3"/>
              <a:endCxn id="57" idx="2"/>
            </p:cNvCxnSpPr>
            <p:nvPr/>
          </p:nvCxnSpPr>
          <p:spPr>
            <a:xfrm>
              <a:off x="8529946" y="5247596"/>
              <a:ext cx="1597915" cy="6850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62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9AB5ED-59A6-4AC6-8847-5F08726DE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1" y="2237904"/>
            <a:ext cx="7150156" cy="266401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F3B7B05-FD44-4E72-906B-710471915F39}"/>
              </a:ext>
            </a:extLst>
          </p:cNvPr>
          <p:cNvSpPr txBox="1">
            <a:spLocks/>
          </p:cNvSpPr>
          <p:nvPr/>
        </p:nvSpPr>
        <p:spPr>
          <a:xfrm>
            <a:off x="7745394" y="203191"/>
            <a:ext cx="4079452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6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Transfer Learning</a:t>
            </a:r>
            <a:r>
              <a:rPr lang="en-US" altLang="ko-KR" sz="2800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49849-F280-4C03-8361-36B51C158DA7}"/>
              </a:ext>
            </a:extLst>
          </p:cNvPr>
          <p:cNvSpPr txBox="1"/>
          <p:nvPr/>
        </p:nvSpPr>
        <p:spPr>
          <a:xfrm>
            <a:off x="2483151" y="5928092"/>
            <a:ext cx="2830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</a:rPr>
              <a:t>&lt; VGG-Face Model &gt;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58CC20B-0C2E-4F69-B5A3-6F6A95395B93}"/>
              </a:ext>
            </a:extLst>
          </p:cNvPr>
          <p:cNvGrpSpPr/>
          <p:nvPr/>
        </p:nvGrpSpPr>
        <p:grpSpPr>
          <a:xfrm>
            <a:off x="7543801" y="5497559"/>
            <a:ext cx="4079452" cy="187451"/>
            <a:chOff x="7931051" y="5497560"/>
            <a:chExt cx="3692201" cy="112492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298BD46-2449-4D15-9976-D0DDA4F6BD06}"/>
                </a:ext>
              </a:extLst>
            </p:cNvPr>
            <p:cNvCxnSpPr>
              <a:cxnSpLocks/>
            </p:cNvCxnSpPr>
            <p:nvPr/>
          </p:nvCxnSpPr>
          <p:spPr>
            <a:xfrm>
              <a:off x="7931051" y="5610052"/>
              <a:ext cx="36922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095DD25-0CF9-42C4-A798-D7FCB3E77C5C}"/>
                </a:ext>
              </a:extLst>
            </p:cNvPr>
            <p:cNvCxnSpPr>
              <a:cxnSpLocks/>
            </p:cNvCxnSpPr>
            <p:nvPr/>
          </p:nvCxnSpPr>
          <p:spPr>
            <a:xfrm>
              <a:off x="11608323" y="5497560"/>
              <a:ext cx="0" cy="112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835B228-0D49-4076-BE0C-09F889091503}"/>
                </a:ext>
              </a:extLst>
            </p:cNvPr>
            <p:cNvCxnSpPr>
              <a:cxnSpLocks/>
            </p:cNvCxnSpPr>
            <p:nvPr/>
          </p:nvCxnSpPr>
          <p:spPr>
            <a:xfrm>
              <a:off x="7931051" y="5497560"/>
              <a:ext cx="0" cy="112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A94A6B9-01E5-400C-8A36-A7DE8F529D48}"/>
              </a:ext>
            </a:extLst>
          </p:cNvPr>
          <p:cNvSpPr txBox="1"/>
          <p:nvPr/>
        </p:nvSpPr>
        <p:spPr>
          <a:xfrm>
            <a:off x="8087933" y="5958870"/>
            <a:ext cx="32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&lt; Fully Connected </a:t>
            </a:r>
            <a:r>
              <a:rPr lang="ko-KR" altLang="en-US" b="1" dirty="0">
                <a:latin typeface="Consolas" panose="020B0609020204030204" pitchFamily="49" charset="0"/>
              </a:rPr>
              <a:t>추가 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1CE7C9-7BE7-4D30-9FBC-2B34AD0D2DFA}"/>
              </a:ext>
            </a:extLst>
          </p:cNvPr>
          <p:cNvGrpSpPr/>
          <p:nvPr/>
        </p:nvGrpSpPr>
        <p:grpSpPr>
          <a:xfrm>
            <a:off x="8126903" y="901008"/>
            <a:ext cx="1931498" cy="2209794"/>
            <a:chOff x="8033711" y="946888"/>
            <a:chExt cx="1578604" cy="228419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CD8C6B-1FFD-4623-BCA0-A75EDA864A52}"/>
                </a:ext>
              </a:extLst>
            </p:cNvPr>
            <p:cNvSpPr txBox="1"/>
            <p:nvPr/>
          </p:nvSpPr>
          <p:spPr>
            <a:xfrm>
              <a:off x="8403788" y="1240678"/>
              <a:ext cx="553943" cy="279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</a:rPr>
                <a:t>1024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DC3302-12F7-40B7-BCD7-BE49E48B1101}"/>
                </a:ext>
              </a:extLst>
            </p:cNvPr>
            <p:cNvSpPr txBox="1"/>
            <p:nvPr/>
          </p:nvSpPr>
          <p:spPr>
            <a:xfrm>
              <a:off x="8765143" y="1587017"/>
              <a:ext cx="553943" cy="279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</a:rPr>
                <a:t>512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6D675A4-9A5D-4B62-B310-8A53866B2F9B}"/>
                </a:ext>
              </a:extLst>
            </p:cNvPr>
            <p:cNvGrpSpPr/>
            <p:nvPr/>
          </p:nvGrpSpPr>
          <p:grpSpPr>
            <a:xfrm>
              <a:off x="8033711" y="946888"/>
              <a:ext cx="1578604" cy="2284193"/>
              <a:chOff x="8033711" y="946888"/>
              <a:chExt cx="1578604" cy="228419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4D2A5D-1A84-4B57-87B0-6EB92E2663B6}"/>
                  </a:ext>
                </a:extLst>
              </p:cNvPr>
              <p:cNvSpPr txBox="1"/>
              <p:nvPr/>
            </p:nvSpPr>
            <p:spPr>
              <a:xfrm>
                <a:off x="8033711" y="946888"/>
                <a:ext cx="553943" cy="279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4096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323FD83-5270-4100-B9D9-A6A7561105A0}"/>
                  </a:ext>
                </a:extLst>
              </p:cNvPr>
              <p:cNvGrpSpPr/>
              <p:nvPr/>
            </p:nvGrpSpPr>
            <p:grpSpPr>
              <a:xfrm>
                <a:off x="8243005" y="1337764"/>
                <a:ext cx="1369310" cy="1893317"/>
                <a:chOff x="8243005" y="1337764"/>
                <a:chExt cx="1369310" cy="1893317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E1AF51E9-99D3-4C2A-98E6-307CFA1C69C6}"/>
                    </a:ext>
                  </a:extLst>
                </p:cNvPr>
                <p:cNvGrpSpPr/>
                <p:nvPr/>
              </p:nvGrpSpPr>
              <p:grpSpPr>
                <a:xfrm>
                  <a:off x="8243005" y="1337764"/>
                  <a:ext cx="1207252" cy="1893317"/>
                  <a:chOff x="8243005" y="1337764"/>
                  <a:chExt cx="1207252" cy="1893317"/>
                </a:xfrm>
              </p:grpSpPr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FD882D44-7F99-4E2D-BA29-2F5B0F2DB598}"/>
                      </a:ext>
                    </a:extLst>
                  </p:cNvPr>
                  <p:cNvGrpSpPr/>
                  <p:nvPr/>
                </p:nvGrpSpPr>
                <p:grpSpPr>
                  <a:xfrm>
                    <a:off x="8243005" y="1337764"/>
                    <a:ext cx="1207252" cy="1893317"/>
                    <a:chOff x="8243005" y="1337764"/>
                    <a:chExt cx="1207252" cy="1893317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72F70E18-296D-4409-AB7E-776558B4D7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3005" y="1337764"/>
                      <a:ext cx="826007" cy="1893317"/>
                      <a:chOff x="8089386" y="1745021"/>
                      <a:chExt cx="1381250" cy="2895600"/>
                    </a:xfrm>
                  </p:grpSpPr>
                  <p:grpSp>
                    <p:nvGrpSpPr>
                      <p:cNvPr id="71" name="그룹 70">
                        <a:extLst>
                          <a:ext uri="{FF2B5EF4-FFF2-40B4-BE49-F238E27FC236}">
                            <a16:creationId xmlns:a16="http://schemas.microsoft.com/office/drawing/2014/main" id="{C9832A0B-AE14-439C-9F3A-A867B52264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89386" y="1745021"/>
                        <a:ext cx="1381250" cy="2895600"/>
                        <a:chOff x="8089386" y="1745021"/>
                        <a:chExt cx="1381250" cy="2895600"/>
                      </a:xfrm>
                    </p:grpSpPr>
                    <p:sp>
                      <p:nvSpPr>
                        <p:cNvPr id="74" name="직사각형 73">
                          <a:extLst>
                            <a:ext uri="{FF2B5EF4-FFF2-40B4-BE49-F238E27FC236}">
                              <a16:creationId xmlns:a16="http://schemas.microsoft.com/office/drawing/2014/main" id="{7AB392A4-B3A6-4F4A-A154-7BA37CEFA6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89386" y="1745021"/>
                          <a:ext cx="228600" cy="289560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75000"/>
                          </a:schemeClr>
                        </a:solidFill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75" name="직사각형 74">
                          <a:extLst>
                            <a:ext uri="{FF2B5EF4-FFF2-40B4-BE49-F238E27FC236}">
                              <a16:creationId xmlns:a16="http://schemas.microsoft.com/office/drawing/2014/main" id="{2D2FD82E-5A8A-4053-8982-332434FF4E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711" y="2126021"/>
                          <a:ext cx="228600" cy="213360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76" name="직사각형 75">
                          <a:extLst>
                            <a:ext uri="{FF2B5EF4-FFF2-40B4-BE49-F238E27FC236}">
                              <a16:creationId xmlns:a16="http://schemas.microsoft.com/office/drawing/2014/main" id="{977FBC86-A250-4B68-A28F-6DFCE4DA03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42036" y="2678715"/>
                          <a:ext cx="228600" cy="104384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  <p:cxnSp>
                    <p:nvCxnSpPr>
                      <p:cNvPr id="72" name="직선 화살표 연결선 71">
                        <a:extLst>
                          <a:ext uri="{FF2B5EF4-FFF2-40B4-BE49-F238E27FC236}">
                            <a16:creationId xmlns:a16="http://schemas.microsoft.com/office/drawing/2014/main" id="{656F583E-82EA-4423-885C-1023F85F8565}"/>
                          </a:ext>
                        </a:extLst>
                      </p:cNvPr>
                      <p:cNvCxnSpPr>
                        <a:stCxn id="74" idx="3"/>
                        <a:endCxn id="75" idx="1"/>
                      </p:cNvCxnSpPr>
                      <p:nvPr/>
                    </p:nvCxnSpPr>
                    <p:spPr>
                      <a:xfrm>
                        <a:off x="8317986" y="3192821"/>
                        <a:ext cx="347725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직선 화살표 연결선 72">
                        <a:extLst>
                          <a:ext uri="{FF2B5EF4-FFF2-40B4-BE49-F238E27FC236}">
                            <a16:creationId xmlns:a16="http://schemas.microsoft.com/office/drawing/2014/main" id="{66756351-684B-4A58-AB27-517AA215D7ED}"/>
                          </a:ext>
                        </a:extLst>
                      </p:cNvPr>
                      <p:cNvCxnSpPr>
                        <a:stCxn id="75" idx="3"/>
                        <a:endCxn id="76" idx="1"/>
                      </p:cNvCxnSpPr>
                      <p:nvPr/>
                    </p:nvCxnSpPr>
                    <p:spPr>
                      <a:xfrm>
                        <a:off x="8894311" y="3192821"/>
                        <a:ext cx="347725" cy="781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0" name="직사각형 69">
                      <a:extLst>
                        <a:ext uri="{FF2B5EF4-FFF2-40B4-BE49-F238E27FC236}">
                          <a16:creationId xmlns:a16="http://schemas.microsoft.com/office/drawing/2014/main" id="{FDC3AE0E-5333-41B5-9A1F-E65AF234D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3551" y="2020591"/>
                      <a:ext cx="136706" cy="494016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cxnSp>
                <p:nvCxnSpPr>
                  <p:cNvPr id="68" name="직선 화살표 연결선 67">
                    <a:extLst>
                      <a:ext uri="{FF2B5EF4-FFF2-40B4-BE49-F238E27FC236}">
                        <a16:creationId xmlns:a16="http://schemas.microsoft.com/office/drawing/2014/main" id="{0EA28C12-F7F9-4845-9DEF-D71BFE6F95B6}"/>
                      </a:ext>
                    </a:extLst>
                  </p:cNvPr>
                  <p:cNvCxnSpPr/>
                  <p:nvPr/>
                </p:nvCxnSpPr>
                <p:spPr>
                  <a:xfrm>
                    <a:off x="9106633" y="2289434"/>
                    <a:ext cx="207944" cy="51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F742F4C-0081-4787-BF3E-BEC7D1E056B6}"/>
                    </a:ext>
                  </a:extLst>
                </p:cNvPr>
                <p:cNvSpPr txBox="1"/>
                <p:nvPr/>
              </p:nvSpPr>
              <p:spPr>
                <a:xfrm>
                  <a:off x="9221272" y="1739336"/>
                  <a:ext cx="391043" cy="279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B050"/>
                      </a:solidFill>
                    </a:rPr>
                    <a:t>16</a:t>
                  </a:r>
                  <a:endParaRPr lang="ko-KR" altLang="en-US" sz="1200" b="1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D6C031A-2923-4AF7-A331-E46EDC3D66A7}"/>
              </a:ext>
            </a:extLst>
          </p:cNvPr>
          <p:cNvGrpSpPr/>
          <p:nvPr/>
        </p:nvGrpSpPr>
        <p:grpSpPr>
          <a:xfrm>
            <a:off x="10591799" y="3911731"/>
            <a:ext cx="939257" cy="1307810"/>
            <a:chOff x="10439400" y="1004931"/>
            <a:chExt cx="939257" cy="23478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CEBF82-C0CA-4F64-887D-182478A8D8F2}"/>
                </a:ext>
              </a:extLst>
            </p:cNvPr>
            <p:cNvSpPr txBox="1"/>
            <p:nvPr/>
          </p:nvSpPr>
          <p:spPr>
            <a:xfrm>
              <a:off x="10581668" y="1500741"/>
              <a:ext cx="735521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pred1</a:t>
              </a:r>
              <a:endParaRPr lang="ko-KR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0E2BBD5-86C8-46D1-9C0F-D831B34BB043}"/>
                </a:ext>
              </a:extLst>
            </p:cNvPr>
            <p:cNvSpPr txBox="1"/>
            <p:nvPr/>
          </p:nvSpPr>
          <p:spPr>
            <a:xfrm>
              <a:off x="10581667" y="2349313"/>
              <a:ext cx="735521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pred2</a:t>
              </a:r>
              <a:endParaRPr lang="ko-KR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10C15C4-8DB3-4A62-84E8-888959CE7289}"/>
                </a:ext>
              </a:extLst>
            </p:cNvPr>
            <p:cNvSpPr/>
            <p:nvPr/>
          </p:nvSpPr>
          <p:spPr>
            <a:xfrm>
              <a:off x="10439400" y="1004931"/>
              <a:ext cx="939257" cy="2347852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256A571-901A-4583-AA0D-E45E2F5C358F}"/>
              </a:ext>
            </a:extLst>
          </p:cNvPr>
          <p:cNvGrpSpPr/>
          <p:nvPr/>
        </p:nvGrpSpPr>
        <p:grpSpPr>
          <a:xfrm>
            <a:off x="10591798" y="1050041"/>
            <a:ext cx="939257" cy="2347852"/>
            <a:chOff x="10432887" y="1047189"/>
            <a:chExt cx="939257" cy="234785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50CF33-16AC-4CFC-9A6F-5CD66B7F5860}"/>
                </a:ext>
              </a:extLst>
            </p:cNvPr>
            <p:cNvSpPr txBox="1"/>
            <p:nvPr/>
          </p:nvSpPr>
          <p:spPr>
            <a:xfrm>
              <a:off x="10574922" y="1226187"/>
              <a:ext cx="735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pred1</a:t>
              </a:r>
              <a:endParaRPr lang="ko-KR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BCD5717-D2D6-4740-A231-B4EEE0237E0E}"/>
                </a:ext>
              </a:extLst>
            </p:cNvPr>
            <p:cNvSpPr txBox="1"/>
            <p:nvPr/>
          </p:nvSpPr>
          <p:spPr>
            <a:xfrm>
              <a:off x="10574921" y="1781619"/>
              <a:ext cx="735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pred2</a:t>
              </a:r>
              <a:endParaRPr lang="ko-KR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750B696-1844-4348-8FEA-31D9457E57DA}"/>
                </a:ext>
              </a:extLst>
            </p:cNvPr>
            <p:cNvSpPr txBox="1"/>
            <p:nvPr/>
          </p:nvSpPr>
          <p:spPr>
            <a:xfrm>
              <a:off x="10574920" y="2337503"/>
              <a:ext cx="735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pred3</a:t>
              </a:r>
              <a:endParaRPr lang="ko-KR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C2DD521-2D9D-459E-9C0E-974F4605DBF0}"/>
                </a:ext>
              </a:extLst>
            </p:cNvPr>
            <p:cNvSpPr txBox="1"/>
            <p:nvPr/>
          </p:nvSpPr>
          <p:spPr>
            <a:xfrm>
              <a:off x="10574920" y="2896861"/>
              <a:ext cx="735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50"/>
                  </a:solidFill>
                </a:rPr>
                <a:t>pred4</a:t>
              </a:r>
              <a:endParaRPr lang="ko-KR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2DB9F16B-B173-4C6A-8EB0-76000B719EA0}"/>
                </a:ext>
              </a:extLst>
            </p:cNvPr>
            <p:cNvSpPr/>
            <p:nvPr/>
          </p:nvSpPr>
          <p:spPr>
            <a:xfrm>
              <a:off x="10432887" y="1047189"/>
              <a:ext cx="939257" cy="2347852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3188D1D-137E-49BD-B997-3DC4BC59ACA2}"/>
              </a:ext>
            </a:extLst>
          </p:cNvPr>
          <p:cNvCxnSpPr>
            <a:cxnSpLocks/>
          </p:cNvCxnSpPr>
          <p:nvPr/>
        </p:nvCxnSpPr>
        <p:spPr>
          <a:xfrm flipV="1">
            <a:off x="7292400" y="2123026"/>
            <a:ext cx="834503" cy="11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97EBF13-5016-46A6-AA99-B2F9FFBD97BC}"/>
              </a:ext>
            </a:extLst>
          </p:cNvPr>
          <p:cNvCxnSpPr>
            <a:cxnSpLocks/>
          </p:cNvCxnSpPr>
          <p:nvPr/>
        </p:nvCxnSpPr>
        <p:spPr>
          <a:xfrm>
            <a:off x="7290573" y="3308353"/>
            <a:ext cx="863982" cy="1233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그룹 56">
            <a:extLst>
              <a:ext uri="{FF2B5EF4-FFF2-40B4-BE49-F238E27FC236}">
                <a16:creationId xmlns:a16="http://schemas.microsoft.com/office/drawing/2014/main" id="{EE346735-B222-471E-9375-CA47A4947B39}"/>
              </a:ext>
            </a:extLst>
          </p:cNvPr>
          <p:cNvGrpSpPr/>
          <p:nvPr/>
        </p:nvGrpSpPr>
        <p:grpSpPr>
          <a:xfrm>
            <a:off x="8125799" y="3092483"/>
            <a:ext cx="1931498" cy="2209794"/>
            <a:chOff x="8033711" y="946888"/>
            <a:chExt cx="1578604" cy="228419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C84528D-FFD8-47C3-AF82-727CA38A33E8}"/>
                </a:ext>
              </a:extLst>
            </p:cNvPr>
            <p:cNvSpPr txBox="1"/>
            <p:nvPr/>
          </p:nvSpPr>
          <p:spPr>
            <a:xfrm>
              <a:off x="8403788" y="1240678"/>
              <a:ext cx="553943" cy="279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</a:rPr>
                <a:t>1024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93A0F2F-5F4B-4F4B-BEF0-3DB6E62F598A}"/>
                </a:ext>
              </a:extLst>
            </p:cNvPr>
            <p:cNvSpPr txBox="1"/>
            <p:nvPr/>
          </p:nvSpPr>
          <p:spPr>
            <a:xfrm>
              <a:off x="8765143" y="1587017"/>
              <a:ext cx="553943" cy="279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</a:rPr>
                <a:t>512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8" name="그룹 59">
              <a:extLst>
                <a:ext uri="{FF2B5EF4-FFF2-40B4-BE49-F238E27FC236}">
                  <a16:creationId xmlns:a16="http://schemas.microsoft.com/office/drawing/2014/main" id="{9F89CAB8-D158-4E69-8062-EB727F9E3227}"/>
                </a:ext>
              </a:extLst>
            </p:cNvPr>
            <p:cNvGrpSpPr/>
            <p:nvPr/>
          </p:nvGrpSpPr>
          <p:grpSpPr>
            <a:xfrm>
              <a:off x="8033711" y="946888"/>
              <a:ext cx="1578604" cy="2284193"/>
              <a:chOff x="8033711" y="946888"/>
              <a:chExt cx="1578604" cy="2284193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2A455D-FE5C-4D3B-985B-85A004A63AA6}"/>
                  </a:ext>
                </a:extLst>
              </p:cNvPr>
              <p:cNvSpPr txBox="1"/>
              <p:nvPr/>
            </p:nvSpPr>
            <p:spPr>
              <a:xfrm>
                <a:off x="8033711" y="946888"/>
                <a:ext cx="553943" cy="279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4096</a:t>
                </a:r>
                <a:endParaRPr lang="ko-KR" altLang="en-US" sz="12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150" name="그룹 61">
                <a:extLst>
                  <a:ext uri="{FF2B5EF4-FFF2-40B4-BE49-F238E27FC236}">
                    <a16:creationId xmlns:a16="http://schemas.microsoft.com/office/drawing/2014/main" id="{DAA4F489-2539-4CA6-8AE2-7522CEE064D1}"/>
                  </a:ext>
                </a:extLst>
              </p:cNvPr>
              <p:cNvGrpSpPr/>
              <p:nvPr/>
            </p:nvGrpSpPr>
            <p:grpSpPr>
              <a:xfrm>
                <a:off x="8243005" y="1337764"/>
                <a:ext cx="1369310" cy="1893317"/>
                <a:chOff x="8243005" y="1337764"/>
                <a:chExt cx="1369310" cy="1893317"/>
              </a:xfrm>
            </p:grpSpPr>
            <p:grpSp>
              <p:nvGrpSpPr>
                <p:cNvPr id="151" name="그룹 65">
                  <a:extLst>
                    <a:ext uri="{FF2B5EF4-FFF2-40B4-BE49-F238E27FC236}">
                      <a16:creationId xmlns:a16="http://schemas.microsoft.com/office/drawing/2014/main" id="{682B00BF-81F6-464A-9788-38B838B356A8}"/>
                    </a:ext>
                  </a:extLst>
                </p:cNvPr>
                <p:cNvGrpSpPr/>
                <p:nvPr/>
              </p:nvGrpSpPr>
              <p:grpSpPr>
                <a:xfrm>
                  <a:off x="8243005" y="1337764"/>
                  <a:ext cx="1207252" cy="1893317"/>
                  <a:chOff x="8243005" y="1337764"/>
                  <a:chExt cx="1207252" cy="1893317"/>
                </a:xfrm>
              </p:grpSpPr>
              <p:grpSp>
                <p:nvGrpSpPr>
                  <p:cNvPr id="153" name="그룹 66">
                    <a:extLst>
                      <a:ext uri="{FF2B5EF4-FFF2-40B4-BE49-F238E27FC236}">
                        <a16:creationId xmlns:a16="http://schemas.microsoft.com/office/drawing/2014/main" id="{37C65BEA-4815-4CAE-A713-423F420D4F92}"/>
                      </a:ext>
                    </a:extLst>
                  </p:cNvPr>
                  <p:cNvGrpSpPr/>
                  <p:nvPr/>
                </p:nvGrpSpPr>
                <p:grpSpPr>
                  <a:xfrm>
                    <a:off x="8243005" y="1337764"/>
                    <a:ext cx="1207252" cy="1893317"/>
                    <a:chOff x="8243005" y="1337764"/>
                    <a:chExt cx="1207252" cy="1893317"/>
                  </a:xfrm>
                </p:grpSpPr>
                <p:grpSp>
                  <p:nvGrpSpPr>
                    <p:cNvPr id="155" name="그룹 68">
                      <a:extLst>
                        <a:ext uri="{FF2B5EF4-FFF2-40B4-BE49-F238E27FC236}">
                          <a16:creationId xmlns:a16="http://schemas.microsoft.com/office/drawing/2014/main" id="{9DC30AFF-A94A-4029-8149-E10EA41F37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43005" y="1337764"/>
                      <a:ext cx="826007" cy="1893317"/>
                      <a:chOff x="8089386" y="1745021"/>
                      <a:chExt cx="1381250" cy="2895600"/>
                    </a:xfrm>
                  </p:grpSpPr>
                  <p:grpSp>
                    <p:nvGrpSpPr>
                      <p:cNvPr id="157" name="그룹 70">
                        <a:extLst>
                          <a:ext uri="{FF2B5EF4-FFF2-40B4-BE49-F238E27FC236}">
                            <a16:creationId xmlns:a16="http://schemas.microsoft.com/office/drawing/2014/main" id="{A0BE3E76-6733-4815-B255-B3C3512D89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89386" y="1745021"/>
                        <a:ext cx="1381250" cy="2895600"/>
                        <a:chOff x="8089386" y="1745021"/>
                        <a:chExt cx="1381250" cy="2895600"/>
                      </a:xfrm>
                    </p:grpSpPr>
                    <p:sp>
                      <p:nvSpPr>
                        <p:cNvPr id="160" name="직사각형 73">
                          <a:extLst>
                            <a:ext uri="{FF2B5EF4-FFF2-40B4-BE49-F238E27FC236}">
                              <a16:creationId xmlns:a16="http://schemas.microsoft.com/office/drawing/2014/main" id="{C307839D-DBA2-4145-B9D8-EDAE3B144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89386" y="1745021"/>
                          <a:ext cx="228600" cy="289560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75000"/>
                          </a:schemeClr>
                        </a:solidFill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61" name="직사각형 74">
                          <a:extLst>
                            <a:ext uri="{FF2B5EF4-FFF2-40B4-BE49-F238E27FC236}">
                              <a16:creationId xmlns:a16="http://schemas.microsoft.com/office/drawing/2014/main" id="{3348E324-B3E7-48FC-BD16-C032B03EA2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711" y="2126021"/>
                          <a:ext cx="228600" cy="213360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sp>
                      <p:nvSpPr>
                        <p:cNvPr id="162" name="직사각형 75">
                          <a:extLst>
                            <a:ext uri="{FF2B5EF4-FFF2-40B4-BE49-F238E27FC236}">
                              <a16:creationId xmlns:a16="http://schemas.microsoft.com/office/drawing/2014/main" id="{94AFCE1E-E548-4B00-9D3F-25D557E4C8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42036" y="2678715"/>
                          <a:ext cx="228600" cy="104384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  <p:cxnSp>
                    <p:nvCxnSpPr>
                      <p:cNvPr id="158" name="직선 화살표 연결선 71">
                        <a:extLst>
                          <a:ext uri="{FF2B5EF4-FFF2-40B4-BE49-F238E27FC236}">
                            <a16:creationId xmlns:a16="http://schemas.microsoft.com/office/drawing/2014/main" id="{CAE9CB67-C6B7-4C55-8A9B-0949536D5734}"/>
                          </a:ext>
                        </a:extLst>
                      </p:cNvPr>
                      <p:cNvCxnSpPr>
                        <a:stCxn id="160" idx="3"/>
                        <a:endCxn id="161" idx="1"/>
                      </p:cNvCxnSpPr>
                      <p:nvPr/>
                    </p:nvCxnSpPr>
                    <p:spPr>
                      <a:xfrm>
                        <a:off x="8317986" y="3192821"/>
                        <a:ext cx="347725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직선 화살표 연결선 72">
                        <a:extLst>
                          <a:ext uri="{FF2B5EF4-FFF2-40B4-BE49-F238E27FC236}">
                            <a16:creationId xmlns:a16="http://schemas.microsoft.com/office/drawing/2014/main" id="{68C86039-77AC-409B-B24A-8E3A3C8161F2}"/>
                          </a:ext>
                        </a:extLst>
                      </p:cNvPr>
                      <p:cNvCxnSpPr>
                        <a:stCxn id="161" idx="3"/>
                        <a:endCxn id="162" idx="1"/>
                      </p:cNvCxnSpPr>
                      <p:nvPr/>
                    </p:nvCxnSpPr>
                    <p:spPr>
                      <a:xfrm>
                        <a:off x="8894311" y="3192821"/>
                        <a:ext cx="347725" cy="781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6" name="직사각형 69">
                      <a:extLst>
                        <a:ext uri="{FF2B5EF4-FFF2-40B4-BE49-F238E27FC236}">
                          <a16:creationId xmlns:a16="http://schemas.microsoft.com/office/drawing/2014/main" id="{6419BEB6-32F0-4322-902C-4CB23E0E3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3551" y="2020591"/>
                      <a:ext cx="136706" cy="494016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cxnSp>
                <p:nvCxnSpPr>
                  <p:cNvPr id="154" name="직선 화살표 연결선 67">
                    <a:extLst>
                      <a:ext uri="{FF2B5EF4-FFF2-40B4-BE49-F238E27FC236}">
                        <a16:creationId xmlns:a16="http://schemas.microsoft.com/office/drawing/2014/main" id="{704A435D-9B7D-4875-8489-D74DE4DF5316}"/>
                      </a:ext>
                    </a:extLst>
                  </p:cNvPr>
                  <p:cNvCxnSpPr/>
                  <p:nvPr/>
                </p:nvCxnSpPr>
                <p:spPr>
                  <a:xfrm>
                    <a:off x="9106633" y="2289434"/>
                    <a:ext cx="207944" cy="51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46D3BA8-CAF8-44E2-85F9-4B0E64BF8C63}"/>
                    </a:ext>
                  </a:extLst>
                </p:cNvPr>
                <p:cNvSpPr txBox="1"/>
                <p:nvPr/>
              </p:nvSpPr>
              <p:spPr>
                <a:xfrm>
                  <a:off x="9221272" y="1739336"/>
                  <a:ext cx="391043" cy="279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B050"/>
                      </a:solidFill>
                    </a:rPr>
                    <a:t>16</a:t>
                  </a:r>
                  <a:endParaRPr lang="ko-KR" altLang="en-US" sz="1200" b="1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cxnSp>
        <p:nvCxnSpPr>
          <p:cNvPr id="163" name="직선 화살표 연결선 67">
            <a:extLst>
              <a:ext uri="{FF2B5EF4-FFF2-40B4-BE49-F238E27FC236}">
                <a16:creationId xmlns:a16="http://schemas.microsoft.com/office/drawing/2014/main" id="{0F5CF5E9-0D50-4BFF-9573-1C8DABD7333A}"/>
              </a:ext>
            </a:extLst>
          </p:cNvPr>
          <p:cNvCxnSpPr>
            <a:cxnSpLocks/>
          </p:cNvCxnSpPr>
          <p:nvPr/>
        </p:nvCxnSpPr>
        <p:spPr>
          <a:xfrm>
            <a:off x="9898857" y="2178701"/>
            <a:ext cx="61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67">
            <a:extLst>
              <a:ext uri="{FF2B5EF4-FFF2-40B4-BE49-F238E27FC236}">
                <a16:creationId xmlns:a16="http://schemas.microsoft.com/office/drawing/2014/main" id="{C199830C-C574-4791-8ABF-12BB834AA349}"/>
              </a:ext>
            </a:extLst>
          </p:cNvPr>
          <p:cNvCxnSpPr>
            <a:cxnSpLocks/>
          </p:cNvCxnSpPr>
          <p:nvPr/>
        </p:nvCxnSpPr>
        <p:spPr>
          <a:xfrm>
            <a:off x="9914965" y="4380138"/>
            <a:ext cx="615366" cy="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3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3B7B05-FD44-4E72-906B-710471915F39}"/>
              </a:ext>
            </a:extLst>
          </p:cNvPr>
          <p:cNvSpPr txBox="1">
            <a:spLocks/>
          </p:cNvSpPr>
          <p:nvPr/>
        </p:nvSpPr>
        <p:spPr>
          <a:xfrm>
            <a:off x="5410200" y="152400"/>
            <a:ext cx="647700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6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Transfer Learning-</a:t>
            </a:r>
            <a:r>
              <a:rPr lang="en-US" altLang="ko-KR" sz="3600" b="1" kern="0" spc="-95" dirty="0" err="1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VGGFace</a:t>
            </a:r>
            <a:r>
              <a:rPr lang="en-US" altLang="ko-KR" sz="2800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8825564-92AA-41ED-9D12-AD8C87991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/>
        </p:blipFill>
        <p:spPr>
          <a:xfrm>
            <a:off x="304800" y="1600200"/>
            <a:ext cx="6176001" cy="4343400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81A02DF5-3E88-47D0-89E8-D9FE0D6A5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8"/>
          <a:stretch/>
        </p:blipFill>
        <p:spPr>
          <a:xfrm>
            <a:off x="6170161" y="1600200"/>
            <a:ext cx="562202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7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3B7B05-FD44-4E72-906B-710471915F39}"/>
              </a:ext>
            </a:extLst>
          </p:cNvPr>
          <p:cNvSpPr txBox="1">
            <a:spLocks/>
          </p:cNvSpPr>
          <p:nvPr/>
        </p:nvSpPr>
        <p:spPr>
          <a:xfrm>
            <a:off x="7745394" y="203191"/>
            <a:ext cx="4079452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6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Transfer Learning</a:t>
            </a:r>
            <a:r>
              <a:rPr lang="en-US" altLang="ko-KR" sz="2800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E5EFCE-81AC-4E3C-87FE-3627664BF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7" r="-469" b="6530"/>
          <a:stretch/>
        </p:blipFill>
        <p:spPr>
          <a:xfrm>
            <a:off x="2160814" y="1142999"/>
            <a:ext cx="8556171" cy="50292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0B4DA9-4C57-4A54-8782-D4AD345ED207}"/>
              </a:ext>
            </a:extLst>
          </p:cNvPr>
          <p:cNvCxnSpPr>
            <a:cxnSpLocks/>
          </p:cNvCxnSpPr>
          <p:nvPr/>
        </p:nvCxnSpPr>
        <p:spPr>
          <a:xfrm>
            <a:off x="2111829" y="3657600"/>
            <a:ext cx="9906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48F87E-FE3E-4CB2-8954-32D5E2B908CF}"/>
              </a:ext>
            </a:extLst>
          </p:cNvPr>
          <p:cNvCxnSpPr>
            <a:cxnSpLocks/>
          </p:cNvCxnSpPr>
          <p:nvPr/>
        </p:nvCxnSpPr>
        <p:spPr>
          <a:xfrm>
            <a:off x="2133600" y="5105400"/>
            <a:ext cx="990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9EDCCA-B28A-4AA2-A0BA-6C9D013F998C}"/>
              </a:ext>
            </a:extLst>
          </p:cNvPr>
          <p:cNvCxnSpPr/>
          <p:nvPr/>
        </p:nvCxnSpPr>
        <p:spPr>
          <a:xfrm>
            <a:off x="2133600" y="2438400"/>
            <a:ext cx="9906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7BC941-4FA7-4AFF-981B-07A61AB90D4D}"/>
              </a:ext>
            </a:extLst>
          </p:cNvPr>
          <p:cNvCxnSpPr>
            <a:cxnSpLocks/>
          </p:cNvCxnSpPr>
          <p:nvPr/>
        </p:nvCxnSpPr>
        <p:spPr>
          <a:xfrm>
            <a:off x="7391400" y="5715000"/>
            <a:ext cx="9906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7C1B0C-D296-47D4-A32F-00274B5BF3E5}"/>
              </a:ext>
            </a:extLst>
          </p:cNvPr>
          <p:cNvCxnSpPr>
            <a:cxnSpLocks/>
          </p:cNvCxnSpPr>
          <p:nvPr/>
        </p:nvCxnSpPr>
        <p:spPr>
          <a:xfrm>
            <a:off x="8534400" y="5715000"/>
            <a:ext cx="990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C9FA0E8-CCF8-49D0-A0B7-A71379659481}"/>
              </a:ext>
            </a:extLst>
          </p:cNvPr>
          <p:cNvCxnSpPr/>
          <p:nvPr/>
        </p:nvCxnSpPr>
        <p:spPr>
          <a:xfrm>
            <a:off x="5943600" y="2819400"/>
            <a:ext cx="9906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E690DBC-D62E-4AC6-9E6F-2768BCC6250E}"/>
              </a:ext>
            </a:extLst>
          </p:cNvPr>
          <p:cNvCxnSpPr/>
          <p:nvPr/>
        </p:nvCxnSpPr>
        <p:spPr>
          <a:xfrm>
            <a:off x="5943600" y="4038600"/>
            <a:ext cx="9906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1E86B8D-053A-4AF4-9E4F-D9F79D70414A}"/>
              </a:ext>
            </a:extLst>
          </p:cNvPr>
          <p:cNvSpPr/>
          <p:nvPr/>
        </p:nvSpPr>
        <p:spPr>
          <a:xfrm>
            <a:off x="3092904" y="2023341"/>
            <a:ext cx="2231571" cy="228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3B275-881F-4418-98F9-1EAE14F3568F}"/>
              </a:ext>
            </a:extLst>
          </p:cNvPr>
          <p:cNvSpPr/>
          <p:nvPr/>
        </p:nvSpPr>
        <p:spPr>
          <a:xfrm>
            <a:off x="2005012" y="3409949"/>
            <a:ext cx="1247775" cy="282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0BAE5-2E06-4AD0-8A7F-4A4E50CE7451}"/>
              </a:ext>
            </a:extLst>
          </p:cNvPr>
          <p:cNvSpPr/>
          <p:nvPr/>
        </p:nvSpPr>
        <p:spPr>
          <a:xfrm>
            <a:off x="2019299" y="4818393"/>
            <a:ext cx="1247775" cy="282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42E2F4-479C-4ECF-86BD-EFD8785FD57B}"/>
              </a:ext>
            </a:extLst>
          </p:cNvPr>
          <p:cNvSpPr/>
          <p:nvPr/>
        </p:nvSpPr>
        <p:spPr>
          <a:xfrm>
            <a:off x="4610100" y="5410239"/>
            <a:ext cx="1905000" cy="294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A1FB6-98E9-4EB2-A7D3-BDDF40226ED1}"/>
              </a:ext>
            </a:extLst>
          </p:cNvPr>
          <p:cNvSpPr/>
          <p:nvPr/>
        </p:nvSpPr>
        <p:spPr>
          <a:xfrm>
            <a:off x="6615112" y="5432516"/>
            <a:ext cx="3062288" cy="272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9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3B7B05-FD44-4E72-906B-710471915F39}"/>
              </a:ext>
            </a:extLst>
          </p:cNvPr>
          <p:cNvSpPr txBox="1">
            <a:spLocks/>
          </p:cNvSpPr>
          <p:nvPr/>
        </p:nvSpPr>
        <p:spPr>
          <a:xfrm>
            <a:off x="7745394" y="203191"/>
            <a:ext cx="4079452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6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Transfer Learning</a:t>
            </a:r>
            <a:r>
              <a:rPr lang="en-US" altLang="ko-KR" sz="2800" kern="0" spc="-95" dirty="0">
                <a:solidFill>
                  <a:schemeClr val="bg1"/>
                </a:solidFill>
                <a:latin typeface="Consolas" panose="020B0609020204030204" pitchFamily="49" charset="0"/>
                <a:ea typeface="08서울남산체 B" panose="02020603020101020101" pitchFamily="18" charset="-127"/>
                <a:cs typeface="Calibri"/>
              </a:rPr>
              <a:t> </a:t>
            </a:r>
            <a:endParaRPr lang="en-US" altLang="ko-KR" sz="2000" kern="0" spc="-95" dirty="0">
              <a:solidFill>
                <a:schemeClr val="bg1"/>
              </a:solidFill>
              <a:latin typeface="Consolas" panose="020B0609020204030204" pitchFamily="49" charset="0"/>
              <a:ea typeface="08서울남산체 B" panose="02020603020101020101" pitchFamily="18" charset="-127"/>
              <a:cs typeface="Calibri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B672E68-9B0E-455D-BB14-7A68BB6EB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83154"/>
            <a:ext cx="10798725" cy="24936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794FD5-15D8-4A8E-B9B5-6E15B4843C32}"/>
              </a:ext>
            </a:extLst>
          </p:cNvPr>
          <p:cNvSpPr txBox="1"/>
          <p:nvPr/>
        </p:nvSpPr>
        <p:spPr>
          <a:xfrm>
            <a:off x="9144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Multi-output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Dictionary,List</a:t>
            </a:r>
            <a:r>
              <a:rPr lang="en-US" altLang="ko-KR" dirty="0"/>
              <a:t> </a:t>
            </a:r>
            <a:r>
              <a:rPr lang="ko-KR" altLang="en-US" dirty="0"/>
              <a:t>형태로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A7FDA6-3827-4437-8FB3-2F54AC0CCACE}"/>
              </a:ext>
            </a:extLst>
          </p:cNvPr>
          <p:cNvCxnSpPr>
            <a:cxnSpLocks/>
          </p:cNvCxnSpPr>
          <p:nvPr/>
        </p:nvCxnSpPr>
        <p:spPr>
          <a:xfrm>
            <a:off x="3200400" y="3505200"/>
            <a:ext cx="609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538EFC-C77B-4658-8773-0EEC1264FBE1}"/>
              </a:ext>
            </a:extLst>
          </p:cNvPr>
          <p:cNvCxnSpPr>
            <a:cxnSpLocks/>
          </p:cNvCxnSpPr>
          <p:nvPr/>
        </p:nvCxnSpPr>
        <p:spPr>
          <a:xfrm>
            <a:off x="5181600" y="4038600"/>
            <a:ext cx="609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C86607-9E7B-46BE-A5D4-1330217A81FF}"/>
              </a:ext>
            </a:extLst>
          </p:cNvPr>
          <p:cNvSpPr txBox="1"/>
          <p:nvPr/>
        </p:nvSpPr>
        <p:spPr>
          <a:xfrm>
            <a:off x="1539400" y="2625135"/>
            <a:ext cx="136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Accuracy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9E664-1C93-448E-B610-BA3642564B0E}"/>
              </a:ext>
            </a:extLst>
          </p:cNvPr>
          <p:cNvSpPr txBox="1"/>
          <p:nvPr/>
        </p:nvSpPr>
        <p:spPr>
          <a:xfrm>
            <a:off x="1738220" y="5029200"/>
            <a:ext cx="96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Loss</a:t>
            </a:r>
            <a:endParaRPr lang="ko-KR" altLang="en-US" sz="2400" b="1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C0E0A2F-63CA-4924-A2BD-98F1F2A6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33" y="1493400"/>
            <a:ext cx="3680262" cy="5004338"/>
          </a:xfrm>
          <a:prstGeom prst="rect">
            <a:avLst/>
          </a:prstGeom>
        </p:spPr>
      </p:pic>
      <p:pic>
        <p:nvPicPr>
          <p:cNvPr id="15" name="그림 1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C815B90-5686-41C6-92F8-02EB8EF2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94944"/>
            <a:ext cx="3718400" cy="50027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506CD-D1B3-4127-B706-0D49065A1965}"/>
              </a:ext>
            </a:extLst>
          </p:cNvPr>
          <p:cNvSpPr txBox="1"/>
          <p:nvPr/>
        </p:nvSpPr>
        <p:spPr>
          <a:xfrm>
            <a:off x="3065644" y="960257"/>
            <a:ext cx="335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2000 images / 35 epoch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ED8A5-55AB-49C0-BB97-1933A9C5B486}"/>
              </a:ext>
            </a:extLst>
          </p:cNvPr>
          <p:cNvSpPr txBox="1"/>
          <p:nvPr/>
        </p:nvSpPr>
        <p:spPr>
          <a:xfrm>
            <a:off x="7239000" y="960257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10000 images / epoch30</a:t>
            </a:r>
            <a:endParaRPr lang="ko-KR" altLang="en-US" sz="2400" b="1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5D9220EC-5B47-4101-A4B6-EE841575CB2E}"/>
              </a:ext>
            </a:extLst>
          </p:cNvPr>
          <p:cNvSpPr txBox="1">
            <a:spLocks/>
          </p:cNvSpPr>
          <p:nvPr/>
        </p:nvSpPr>
        <p:spPr>
          <a:xfrm>
            <a:off x="6918325" y="194421"/>
            <a:ext cx="510540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얼굴형 </a:t>
            </a:r>
            <a:r>
              <a:rPr lang="en-US" altLang="ko-KR" sz="3200" b="1" kern="0" spc="-95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Accuracy / Loss</a:t>
            </a:r>
            <a:endParaRPr lang="en-US" altLang="ko-KR" kern="0" spc="-95" dirty="0">
              <a:solidFill>
                <a:schemeClr val="bg1"/>
              </a:solidFill>
              <a:latin typeface="Consolas" panose="020B0609020204030204" pitchFamily="49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72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509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08서울남산체 B</vt:lpstr>
      <vt:lpstr>HY궁서B</vt:lpstr>
      <vt:lpstr>Noto Sans CJK JP Regular</vt:lpstr>
      <vt:lpstr>맑은 고딕</vt:lpstr>
      <vt:lpstr>함초롬바탕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현지 안</dc:creator>
  <cp:lastModifiedBy>현지 안</cp:lastModifiedBy>
  <cp:revision>3</cp:revision>
  <dcterms:created xsi:type="dcterms:W3CDTF">2019-08-29T00:07:34Z</dcterms:created>
  <dcterms:modified xsi:type="dcterms:W3CDTF">2019-08-29T00:17:21Z</dcterms:modified>
</cp:coreProperties>
</file>